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97" r:id="rId5"/>
    <p:sldId id="299" r:id="rId6"/>
    <p:sldId id="353" r:id="rId7"/>
    <p:sldId id="352" r:id="rId8"/>
    <p:sldId id="261" r:id="rId9"/>
    <p:sldId id="349" r:id="rId10"/>
    <p:sldId id="348" r:id="rId11"/>
    <p:sldId id="329" r:id="rId12"/>
    <p:sldId id="315" r:id="rId13"/>
    <p:sldId id="316" r:id="rId14"/>
    <p:sldId id="317" r:id="rId15"/>
    <p:sldId id="336" r:id="rId16"/>
    <p:sldId id="340" r:id="rId17"/>
    <p:sldId id="341" r:id="rId18"/>
    <p:sldId id="303" r:id="rId19"/>
    <p:sldId id="339" r:id="rId20"/>
    <p:sldId id="351" r:id="rId21"/>
    <p:sldId id="313" r:id="rId22"/>
    <p:sldId id="337" r:id="rId23"/>
    <p:sldId id="282" r:id="rId24"/>
    <p:sldId id="309" r:id="rId25"/>
    <p:sldId id="311" r:id="rId26"/>
    <p:sldId id="312" r:id="rId27"/>
    <p:sldId id="345" r:id="rId28"/>
    <p:sldId id="338" r:id="rId29"/>
    <p:sldId id="319" r:id="rId30"/>
    <p:sldId id="357" r:id="rId31"/>
    <p:sldId id="358" r:id="rId32"/>
    <p:sldId id="320" r:id="rId33"/>
    <p:sldId id="342" r:id="rId34"/>
    <p:sldId id="350" r:id="rId35"/>
    <p:sldId id="343" r:id="rId36"/>
    <p:sldId id="344" r:id="rId37"/>
    <p:sldId id="322" r:id="rId38"/>
    <p:sldId id="32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635" autoAdjust="0"/>
  </p:normalViewPr>
  <p:slideViewPr>
    <p:cSldViewPr snapToGrid="0">
      <p:cViewPr varScale="1">
        <p:scale>
          <a:sx n="69" d="100"/>
          <a:sy n="69" d="100"/>
        </p:scale>
        <p:origin x="21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2D51-01C6-47A4-973A-3DB99035956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3ED547A-EB58-4113-AD57-29217E729BEA}">
      <dgm:prSet/>
      <dgm:spPr/>
      <dgm:t>
        <a:bodyPr/>
        <a:lstStyle/>
        <a:p>
          <a:r>
            <a:rPr lang="en-US" dirty="0">
              <a:latin typeface="Century Gothic" panose="020B0502020202020204" pitchFamily="34" charset="0"/>
            </a:rPr>
            <a:t>Inicial</a:t>
          </a:r>
        </a:p>
      </dgm:t>
    </dgm:pt>
    <dgm:pt modelId="{21A86679-3D90-4992-8FC1-95899CE9210E}" type="parTrans" cxnId="{7FDA5523-3C3D-472D-83E1-6389E63CF024}">
      <dgm:prSet/>
      <dgm:spPr/>
      <dgm:t>
        <a:bodyPr/>
        <a:lstStyle/>
        <a:p>
          <a:endParaRPr lang="en-US"/>
        </a:p>
      </dgm:t>
    </dgm:pt>
    <dgm:pt modelId="{BF74E884-BA3D-452F-8ABE-139D39AB4787}" type="sibTrans" cxnId="{7FDA5523-3C3D-472D-83E1-6389E63CF024}">
      <dgm:prSet/>
      <dgm:spPr/>
      <dgm:t>
        <a:bodyPr/>
        <a:lstStyle/>
        <a:p>
          <a:endParaRPr lang="en-US"/>
        </a:p>
      </dgm:t>
    </dgm:pt>
    <dgm:pt modelId="{7A647A02-B19F-4037-8B1D-8C9FB972513A}">
      <dgm:prSet/>
      <dgm:spPr/>
      <dgm:t>
        <a:bodyPr/>
        <a:lstStyle/>
        <a:p>
          <a:r>
            <a:rPr lang="en-US" dirty="0">
              <a:latin typeface="Century Gothic" panose="020B0502020202020204" pitchFamily="34" charset="0"/>
            </a:rPr>
            <a:t>Rutina</a:t>
          </a:r>
        </a:p>
      </dgm:t>
    </dgm:pt>
    <dgm:pt modelId="{D6FA09B3-7791-4DDB-9415-3B0DCC37DEB3}" type="parTrans" cxnId="{87495108-BDAA-4681-9F0E-80792EA25B6E}">
      <dgm:prSet/>
      <dgm:spPr/>
      <dgm:t>
        <a:bodyPr/>
        <a:lstStyle/>
        <a:p>
          <a:endParaRPr lang="en-US"/>
        </a:p>
      </dgm:t>
    </dgm:pt>
    <dgm:pt modelId="{FD26E4C6-3791-4D7C-B24E-E35DE36D4141}" type="sibTrans" cxnId="{87495108-BDAA-4681-9F0E-80792EA25B6E}">
      <dgm:prSet/>
      <dgm:spPr/>
      <dgm:t>
        <a:bodyPr/>
        <a:lstStyle/>
        <a:p>
          <a:endParaRPr lang="en-US"/>
        </a:p>
      </dgm:t>
    </dgm:pt>
    <dgm:pt modelId="{FBCCFEA3-578A-47FB-83F6-2B16EBA9D9B4}">
      <dgm:prSet/>
      <dgm:spPr/>
      <dgm:t>
        <a:bodyPr/>
        <a:lstStyle/>
        <a:p>
          <a:r>
            <a:rPr lang="en-US" dirty="0">
              <a:latin typeface="Century Gothic" panose="020B0502020202020204" pitchFamily="34" charset="0"/>
            </a:rPr>
            <a:t>Abreviado</a:t>
          </a:r>
        </a:p>
      </dgm:t>
    </dgm:pt>
    <dgm:pt modelId="{3C29944E-D2C2-4BCB-88A7-BB41E467BF7C}" type="parTrans" cxnId="{F04E6BA7-CE4C-4EA8-B0EB-3E431631235D}">
      <dgm:prSet/>
      <dgm:spPr/>
      <dgm:t>
        <a:bodyPr/>
        <a:lstStyle/>
        <a:p>
          <a:endParaRPr lang="en-US"/>
        </a:p>
      </dgm:t>
    </dgm:pt>
    <dgm:pt modelId="{2ED47197-2DE3-4019-923E-1EB507DE0C1F}" type="sibTrans" cxnId="{F04E6BA7-CE4C-4EA8-B0EB-3E431631235D}">
      <dgm:prSet/>
      <dgm:spPr/>
      <dgm:t>
        <a:bodyPr/>
        <a:lstStyle/>
        <a:p>
          <a:endParaRPr lang="en-US"/>
        </a:p>
      </dgm:t>
    </dgm:pt>
    <dgm:pt modelId="{BCF1BC92-FEF9-4538-B03F-F71C1448A3F9}">
      <dgm:prSet/>
      <dgm:spPr/>
      <dgm:t>
        <a:bodyPr/>
        <a:lstStyle/>
        <a:p>
          <a:r>
            <a:rPr lang="es-ES" dirty="0"/>
            <a:t>Renovación</a:t>
          </a:r>
          <a:endParaRPr lang="en-US" dirty="0">
            <a:latin typeface="Century Gothic" panose="020B0502020202020204" pitchFamily="34" charset="0"/>
          </a:endParaRPr>
        </a:p>
      </dgm:t>
    </dgm:pt>
    <dgm:pt modelId="{5FE331FE-3572-43DF-A4D8-CC42BB2EE2DA}" type="parTrans" cxnId="{C8BE8851-92CC-474B-91C3-D5A2C3703BE3}">
      <dgm:prSet/>
      <dgm:spPr/>
      <dgm:t>
        <a:bodyPr/>
        <a:lstStyle/>
        <a:p>
          <a:endParaRPr lang="en-US"/>
        </a:p>
      </dgm:t>
    </dgm:pt>
    <dgm:pt modelId="{5FCE68BC-0E13-4E99-B370-33A98E45D452}" type="sibTrans" cxnId="{C8BE8851-92CC-474B-91C3-D5A2C3703BE3}">
      <dgm:prSet/>
      <dgm:spPr/>
      <dgm:t>
        <a:bodyPr/>
        <a:lstStyle/>
        <a:p>
          <a:endParaRPr lang="en-US"/>
        </a:p>
      </dgm:t>
    </dgm:pt>
    <dgm:pt modelId="{60E58E7D-328A-4564-9A3F-C19D69A440C9}">
      <dgm:prSet/>
      <dgm:spPr/>
      <dgm:t>
        <a:bodyPr/>
        <a:lstStyle/>
        <a:p>
          <a:r>
            <a:rPr lang="es-ES" dirty="0"/>
            <a:t>Queja</a:t>
          </a:r>
          <a:endParaRPr lang="en-US" dirty="0">
            <a:latin typeface="Century Gothic" panose="020B0502020202020204" pitchFamily="34" charset="0"/>
          </a:endParaRPr>
        </a:p>
      </dgm:t>
    </dgm:pt>
    <dgm:pt modelId="{ACBAD8F2-D15F-48A0-94BE-5BB55E1D933E}" type="parTrans" cxnId="{2FAE44A0-CDE9-4EFB-AED9-8033B7D471E0}">
      <dgm:prSet/>
      <dgm:spPr/>
      <dgm:t>
        <a:bodyPr/>
        <a:lstStyle/>
        <a:p>
          <a:endParaRPr lang="en-US"/>
        </a:p>
      </dgm:t>
    </dgm:pt>
    <dgm:pt modelId="{2728520D-0974-4941-A5AD-C525AA0F3864}" type="sibTrans" cxnId="{2FAE44A0-CDE9-4EFB-AED9-8033B7D471E0}">
      <dgm:prSet/>
      <dgm:spPr/>
      <dgm:t>
        <a:bodyPr/>
        <a:lstStyle/>
        <a:p>
          <a:endParaRPr lang="en-US"/>
        </a:p>
      </dgm:t>
    </dgm:pt>
    <dgm:pt modelId="{EAB7546C-39A0-488C-B642-0A375FE9BE0A}">
      <dgm:prSet/>
      <dgm:spPr/>
      <dgm:t>
        <a:bodyPr/>
        <a:lstStyle/>
        <a:p>
          <a:r>
            <a:rPr lang="es-ES" dirty="0"/>
            <a:t>Preparación escolar</a:t>
          </a:r>
          <a:endParaRPr lang="en-US" dirty="0">
            <a:latin typeface="Century Gothic" panose="020B0502020202020204" pitchFamily="34" charset="0"/>
          </a:endParaRPr>
        </a:p>
      </dgm:t>
    </dgm:pt>
    <dgm:pt modelId="{8DD3C12A-8357-47CD-9648-374D753E8336}" type="parTrans" cxnId="{6DC4E958-7C5C-4AE1-88F6-D07CECCF6B30}">
      <dgm:prSet/>
      <dgm:spPr/>
      <dgm:t>
        <a:bodyPr/>
        <a:lstStyle/>
        <a:p>
          <a:endParaRPr lang="en-US"/>
        </a:p>
      </dgm:t>
    </dgm:pt>
    <dgm:pt modelId="{B0F3C1CA-FCDB-4F2C-B53B-CA3BBF93E983}" type="sibTrans" cxnId="{6DC4E958-7C5C-4AE1-88F6-D07CECCF6B30}">
      <dgm:prSet/>
      <dgm:spPr/>
      <dgm:t>
        <a:bodyPr/>
        <a:lstStyle/>
        <a:p>
          <a:endParaRPr lang="en-US"/>
        </a:p>
      </dgm:t>
    </dgm:pt>
    <dgm:pt modelId="{C3381415-8946-4842-A576-714A63AC7AB8}">
      <dgm:prSet/>
      <dgm:spPr/>
      <dgm:t>
        <a:bodyPr/>
        <a:lstStyle/>
        <a:p>
          <a:r>
            <a:rPr lang="es-ES" dirty="0"/>
            <a:t>Sello de Oro</a:t>
          </a:r>
          <a:endParaRPr lang="en-US" dirty="0">
            <a:latin typeface="Century Gothic" panose="020B0502020202020204" pitchFamily="34" charset="0"/>
          </a:endParaRPr>
        </a:p>
      </dgm:t>
    </dgm:pt>
    <dgm:pt modelId="{78695DBC-8357-492E-926B-A597923A35FE}" type="parTrans" cxnId="{DBE7A95A-77E4-41B1-8BEC-386276C30A5B}">
      <dgm:prSet/>
      <dgm:spPr/>
      <dgm:t>
        <a:bodyPr/>
        <a:lstStyle/>
        <a:p>
          <a:endParaRPr lang="en-US"/>
        </a:p>
      </dgm:t>
    </dgm:pt>
    <dgm:pt modelId="{CF134901-5D71-4C74-BCBF-5AA9D41713E6}" type="sibTrans" cxnId="{DBE7A95A-77E4-41B1-8BEC-386276C30A5B}">
      <dgm:prSet/>
      <dgm:spPr/>
      <dgm:t>
        <a:bodyPr/>
        <a:lstStyle/>
        <a:p>
          <a:endParaRPr lang="en-US"/>
        </a:p>
      </dgm:t>
    </dgm:pt>
    <dgm:pt modelId="{53985C79-CEFB-471C-A098-097DFE42B3F9}">
      <dgm:prSet/>
      <dgm:spPr/>
      <dgm:t>
        <a:bodyPr/>
        <a:lstStyle/>
        <a:p>
          <a:r>
            <a:rPr lang="es-ES" dirty="0"/>
            <a:t>Reinspección</a:t>
          </a:r>
          <a:endParaRPr lang="en-US" dirty="0">
            <a:latin typeface="Century Gothic" panose="020B0502020202020204" pitchFamily="34" charset="0"/>
          </a:endParaRPr>
        </a:p>
      </dgm:t>
    </dgm:pt>
    <dgm:pt modelId="{0C864F09-C3A2-4902-ACB4-DB6389272C62}" type="sibTrans" cxnId="{C54EA4E7-C039-4368-AEEB-75EBDE5A17D5}">
      <dgm:prSet/>
      <dgm:spPr/>
      <dgm:t>
        <a:bodyPr/>
        <a:lstStyle/>
        <a:p>
          <a:endParaRPr lang="en-US"/>
        </a:p>
      </dgm:t>
    </dgm:pt>
    <dgm:pt modelId="{39F5744B-6885-49CB-AA42-54E2AB09D52D}" type="parTrans" cxnId="{C54EA4E7-C039-4368-AEEB-75EBDE5A17D5}">
      <dgm:prSet/>
      <dgm:spPr/>
      <dgm:t>
        <a:bodyPr/>
        <a:lstStyle/>
        <a:p>
          <a:endParaRPr lang="en-US"/>
        </a:p>
      </dgm:t>
    </dgm:pt>
    <dgm:pt modelId="{1BAD5F65-14A9-4CAA-8E4B-FFB08FD1C9AB}" type="pres">
      <dgm:prSet presAssocID="{327F2D51-01C6-47A4-973A-3DB990359562}" presName="linear" presStyleCnt="0">
        <dgm:presLayoutVars>
          <dgm:dir/>
          <dgm:animLvl val="lvl"/>
          <dgm:resizeHandles val="exact"/>
        </dgm:presLayoutVars>
      </dgm:prSet>
      <dgm:spPr/>
    </dgm:pt>
    <dgm:pt modelId="{4D7B1D58-85F2-4A5A-AB6C-A48997539738}" type="pres">
      <dgm:prSet presAssocID="{C3ED547A-EB58-4113-AD57-29217E729BEA}" presName="parentLin" presStyleCnt="0"/>
      <dgm:spPr/>
    </dgm:pt>
    <dgm:pt modelId="{E3F1F91B-4078-45B3-BB98-2B80F7D4660B}" type="pres">
      <dgm:prSet presAssocID="{C3ED547A-EB58-4113-AD57-29217E729BEA}" presName="parentLeftMargin" presStyleLbl="node1" presStyleIdx="0" presStyleCnt="8"/>
      <dgm:spPr/>
    </dgm:pt>
    <dgm:pt modelId="{892EE987-6BD3-4F48-960F-E6546E86475B}" type="pres">
      <dgm:prSet presAssocID="{C3ED547A-EB58-4113-AD57-29217E729BEA}" presName="parentText" presStyleLbl="node1" presStyleIdx="0" presStyleCnt="8">
        <dgm:presLayoutVars>
          <dgm:chMax val="0"/>
          <dgm:bulletEnabled val="1"/>
        </dgm:presLayoutVars>
      </dgm:prSet>
      <dgm:spPr/>
    </dgm:pt>
    <dgm:pt modelId="{4BD16A40-9C73-48A3-B485-539683782EAF}" type="pres">
      <dgm:prSet presAssocID="{C3ED547A-EB58-4113-AD57-29217E729BEA}" presName="negativeSpace" presStyleCnt="0"/>
      <dgm:spPr/>
    </dgm:pt>
    <dgm:pt modelId="{5BAB85CF-1CE4-475A-A6A3-2810F204BA94}" type="pres">
      <dgm:prSet presAssocID="{C3ED547A-EB58-4113-AD57-29217E729BEA}" presName="childText" presStyleLbl="conFgAcc1" presStyleIdx="0" presStyleCnt="8">
        <dgm:presLayoutVars>
          <dgm:bulletEnabled val="1"/>
        </dgm:presLayoutVars>
      </dgm:prSet>
      <dgm:spPr/>
    </dgm:pt>
    <dgm:pt modelId="{AD5B4BB4-4ABC-485C-A4D2-C952AA76ECF3}" type="pres">
      <dgm:prSet presAssocID="{BF74E884-BA3D-452F-8ABE-139D39AB4787}" presName="spaceBetweenRectangles" presStyleCnt="0"/>
      <dgm:spPr/>
    </dgm:pt>
    <dgm:pt modelId="{B0EDFFAB-400A-4AA0-BA01-E29E78A6F9B5}" type="pres">
      <dgm:prSet presAssocID="{7A647A02-B19F-4037-8B1D-8C9FB972513A}" presName="parentLin" presStyleCnt="0"/>
      <dgm:spPr/>
    </dgm:pt>
    <dgm:pt modelId="{FEFB9F8C-CCBA-4657-8A73-7B2DFEBCCEFA}" type="pres">
      <dgm:prSet presAssocID="{7A647A02-B19F-4037-8B1D-8C9FB972513A}" presName="parentLeftMargin" presStyleLbl="node1" presStyleIdx="0" presStyleCnt="8"/>
      <dgm:spPr/>
    </dgm:pt>
    <dgm:pt modelId="{83E2D233-DF81-46E1-95F4-07A76E7B0B7A}" type="pres">
      <dgm:prSet presAssocID="{7A647A02-B19F-4037-8B1D-8C9FB972513A}" presName="parentText" presStyleLbl="node1" presStyleIdx="1" presStyleCnt="8">
        <dgm:presLayoutVars>
          <dgm:chMax val="0"/>
          <dgm:bulletEnabled val="1"/>
        </dgm:presLayoutVars>
      </dgm:prSet>
      <dgm:spPr/>
    </dgm:pt>
    <dgm:pt modelId="{AEB89E53-2EC4-40BC-B94A-56FAA8345265}" type="pres">
      <dgm:prSet presAssocID="{7A647A02-B19F-4037-8B1D-8C9FB972513A}" presName="negativeSpace" presStyleCnt="0"/>
      <dgm:spPr/>
    </dgm:pt>
    <dgm:pt modelId="{8B825D62-9C72-421F-A4D3-319F8ADDB3C0}" type="pres">
      <dgm:prSet presAssocID="{7A647A02-B19F-4037-8B1D-8C9FB972513A}" presName="childText" presStyleLbl="conFgAcc1" presStyleIdx="1" presStyleCnt="8">
        <dgm:presLayoutVars>
          <dgm:bulletEnabled val="1"/>
        </dgm:presLayoutVars>
      </dgm:prSet>
      <dgm:spPr/>
    </dgm:pt>
    <dgm:pt modelId="{519770F7-2273-4CC5-AF92-0DFD245EB589}" type="pres">
      <dgm:prSet presAssocID="{FD26E4C6-3791-4D7C-B24E-E35DE36D4141}" presName="spaceBetweenRectangles" presStyleCnt="0"/>
      <dgm:spPr/>
    </dgm:pt>
    <dgm:pt modelId="{C69C03C4-84CF-45AB-91F6-C592C00838C9}" type="pres">
      <dgm:prSet presAssocID="{FBCCFEA3-578A-47FB-83F6-2B16EBA9D9B4}" presName="parentLin" presStyleCnt="0"/>
      <dgm:spPr/>
    </dgm:pt>
    <dgm:pt modelId="{5FB03766-8F13-4652-8EF7-E0C01A0CCD0B}" type="pres">
      <dgm:prSet presAssocID="{FBCCFEA3-578A-47FB-83F6-2B16EBA9D9B4}" presName="parentLeftMargin" presStyleLbl="node1" presStyleIdx="1" presStyleCnt="8"/>
      <dgm:spPr/>
    </dgm:pt>
    <dgm:pt modelId="{EF034737-3A1F-47A0-8EE3-99A258375679}" type="pres">
      <dgm:prSet presAssocID="{FBCCFEA3-578A-47FB-83F6-2B16EBA9D9B4}" presName="parentText" presStyleLbl="node1" presStyleIdx="2" presStyleCnt="8">
        <dgm:presLayoutVars>
          <dgm:chMax val="0"/>
          <dgm:bulletEnabled val="1"/>
        </dgm:presLayoutVars>
      </dgm:prSet>
      <dgm:spPr/>
    </dgm:pt>
    <dgm:pt modelId="{0FA952EF-B7B3-4F76-BA5B-840B4CD2C9CC}" type="pres">
      <dgm:prSet presAssocID="{FBCCFEA3-578A-47FB-83F6-2B16EBA9D9B4}" presName="negativeSpace" presStyleCnt="0"/>
      <dgm:spPr/>
    </dgm:pt>
    <dgm:pt modelId="{8278EF8B-2801-4D94-86CD-2F387E6C8237}" type="pres">
      <dgm:prSet presAssocID="{FBCCFEA3-578A-47FB-83F6-2B16EBA9D9B4}" presName="childText" presStyleLbl="conFgAcc1" presStyleIdx="2" presStyleCnt="8">
        <dgm:presLayoutVars>
          <dgm:bulletEnabled val="1"/>
        </dgm:presLayoutVars>
      </dgm:prSet>
      <dgm:spPr/>
    </dgm:pt>
    <dgm:pt modelId="{57D8A1BF-5B3E-494F-ABF9-9EA2C07E1172}" type="pres">
      <dgm:prSet presAssocID="{2ED47197-2DE3-4019-923E-1EB507DE0C1F}" presName="spaceBetweenRectangles" presStyleCnt="0"/>
      <dgm:spPr/>
    </dgm:pt>
    <dgm:pt modelId="{6443815F-48C6-454F-96DF-58418DE9DC60}" type="pres">
      <dgm:prSet presAssocID="{53985C79-CEFB-471C-A098-097DFE42B3F9}" presName="parentLin" presStyleCnt="0"/>
      <dgm:spPr/>
    </dgm:pt>
    <dgm:pt modelId="{155D8420-7E65-4811-9FD6-FF3F11973095}" type="pres">
      <dgm:prSet presAssocID="{53985C79-CEFB-471C-A098-097DFE42B3F9}" presName="parentLeftMargin" presStyleLbl="node1" presStyleIdx="2" presStyleCnt="8"/>
      <dgm:spPr/>
    </dgm:pt>
    <dgm:pt modelId="{443F2FC7-E005-41A1-B3D2-FF5B815D9F9D}" type="pres">
      <dgm:prSet presAssocID="{53985C79-CEFB-471C-A098-097DFE42B3F9}" presName="parentText" presStyleLbl="node1" presStyleIdx="3" presStyleCnt="8">
        <dgm:presLayoutVars>
          <dgm:chMax val="0"/>
          <dgm:bulletEnabled val="1"/>
        </dgm:presLayoutVars>
      </dgm:prSet>
      <dgm:spPr/>
    </dgm:pt>
    <dgm:pt modelId="{709BF3EA-9E24-4F27-9F9D-9451CC9D7993}" type="pres">
      <dgm:prSet presAssocID="{53985C79-CEFB-471C-A098-097DFE42B3F9}" presName="negativeSpace" presStyleCnt="0"/>
      <dgm:spPr/>
    </dgm:pt>
    <dgm:pt modelId="{9BCBB5A0-8BA4-410E-A615-468AFEF4706B}" type="pres">
      <dgm:prSet presAssocID="{53985C79-CEFB-471C-A098-097DFE42B3F9}" presName="childText" presStyleLbl="conFgAcc1" presStyleIdx="3" presStyleCnt="8">
        <dgm:presLayoutVars>
          <dgm:bulletEnabled val="1"/>
        </dgm:presLayoutVars>
      </dgm:prSet>
      <dgm:spPr/>
    </dgm:pt>
    <dgm:pt modelId="{F330284A-20A9-4772-AC70-833CBC0D9EAE}" type="pres">
      <dgm:prSet presAssocID="{0C864F09-C3A2-4902-ACB4-DB6389272C62}" presName="spaceBetweenRectangles" presStyleCnt="0"/>
      <dgm:spPr/>
    </dgm:pt>
    <dgm:pt modelId="{3E60FDD8-691C-44F5-8A3B-85BB2D7211D9}" type="pres">
      <dgm:prSet presAssocID="{BCF1BC92-FEF9-4538-B03F-F71C1448A3F9}" presName="parentLin" presStyleCnt="0"/>
      <dgm:spPr/>
    </dgm:pt>
    <dgm:pt modelId="{9D7EBEE5-DEA7-456E-BA7F-E67B19600DCB}" type="pres">
      <dgm:prSet presAssocID="{BCF1BC92-FEF9-4538-B03F-F71C1448A3F9}" presName="parentLeftMargin" presStyleLbl="node1" presStyleIdx="3" presStyleCnt="8"/>
      <dgm:spPr/>
    </dgm:pt>
    <dgm:pt modelId="{624CB74A-CDBF-4078-97F6-A6BED6A9AE8D}" type="pres">
      <dgm:prSet presAssocID="{BCF1BC92-FEF9-4538-B03F-F71C1448A3F9}" presName="parentText" presStyleLbl="node1" presStyleIdx="4" presStyleCnt="8">
        <dgm:presLayoutVars>
          <dgm:chMax val="0"/>
          <dgm:bulletEnabled val="1"/>
        </dgm:presLayoutVars>
      </dgm:prSet>
      <dgm:spPr/>
    </dgm:pt>
    <dgm:pt modelId="{5477FD1B-EFE5-4BAC-8E61-F80C915BFCA2}" type="pres">
      <dgm:prSet presAssocID="{BCF1BC92-FEF9-4538-B03F-F71C1448A3F9}" presName="negativeSpace" presStyleCnt="0"/>
      <dgm:spPr/>
    </dgm:pt>
    <dgm:pt modelId="{9DDBA650-C027-41B5-9A37-8FFFB97CAF20}" type="pres">
      <dgm:prSet presAssocID="{BCF1BC92-FEF9-4538-B03F-F71C1448A3F9}" presName="childText" presStyleLbl="conFgAcc1" presStyleIdx="4" presStyleCnt="8">
        <dgm:presLayoutVars>
          <dgm:bulletEnabled val="1"/>
        </dgm:presLayoutVars>
      </dgm:prSet>
      <dgm:spPr/>
    </dgm:pt>
    <dgm:pt modelId="{1ED39BF2-C9D7-4105-B923-6B7B4B6F50C6}" type="pres">
      <dgm:prSet presAssocID="{5FCE68BC-0E13-4E99-B370-33A98E45D452}" presName="spaceBetweenRectangles" presStyleCnt="0"/>
      <dgm:spPr/>
    </dgm:pt>
    <dgm:pt modelId="{ABCC9F31-A5E6-4654-A15F-9CAB25390BB1}" type="pres">
      <dgm:prSet presAssocID="{60E58E7D-328A-4564-9A3F-C19D69A440C9}" presName="parentLin" presStyleCnt="0"/>
      <dgm:spPr/>
    </dgm:pt>
    <dgm:pt modelId="{A7FA0176-6AF8-4807-BA1C-A435D6C9C496}" type="pres">
      <dgm:prSet presAssocID="{60E58E7D-328A-4564-9A3F-C19D69A440C9}" presName="parentLeftMargin" presStyleLbl="node1" presStyleIdx="4" presStyleCnt="8"/>
      <dgm:spPr/>
    </dgm:pt>
    <dgm:pt modelId="{200B30BC-9A76-4E5E-808A-D571BCF6A903}" type="pres">
      <dgm:prSet presAssocID="{60E58E7D-328A-4564-9A3F-C19D69A440C9}" presName="parentText" presStyleLbl="node1" presStyleIdx="5" presStyleCnt="8">
        <dgm:presLayoutVars>
          <dgm:chMax val="0"/>
          <dgm:bulletEnabled val="1"/>
        </dgm:presLayoutVars>
      </dgm:prSet>
      <dgm:spPr/>
    </dgm:pt>
    <dgm:pt modelId="{7AE4A59A-1F51-46EB-806E-F8EAFADEC2BF}" type="pres">
      <dgm:prSet presAssocID="{60E58E7D-328A-4564-9A3F-C19D69A440C9}" presName="negativeSpace" presStyleCnt="0"/>
      <dgm:spPr/>
    </dgm:pt>
    <dgm:pt modelId="{4904DC14-4763-4815-A445-E32C51A8800F}" type="pres">
      <dgm:prSet presAssocID="{60E58E7D-328A-4564-9A3F-C19D69A440C9}" presName="childText" presStyleLbl="conFgAcc1" presStyleIdx="5" presStyleCnt="8">
        <dgm:presLayoutVars>
          <dgm:bulletEnabled val="1"/>
        </dgm:presLayoutVars>
      </dgm:prSet>
      <dgm:spPr/>
    </dgm:pt>
    <dgm:pt modelId="{CDDF1703-CE40-4879-AE68-C2C4801FCFDF}" type="pres">
      <dgm:prSet presAssocID="{2728520D-0974-4941-A5AD-C525AA0F3864}" presName="spaceBetweenRectangles" presStyleCnt="0"/>
      <dgm:spPr/>
    </dgm:pt>
    <dgm:pt modelId="{85A08809-7C17-4122-97AC-FFA3BCB33200}" type="pres">
      <dgm:prSet presAssocID="{EAB7546C-39A0-488C-B642-0A375FE9BE0A}" presName="parentLin" presStyleCnt="0"/>
      <dgm:spPr/>
    </dgm:pt>
    <dgm:pt modelId="{609657D2-4AE2-4742-891D-4293E4139337}" type="pres">
      <dgm:prSet presAssocID="{EAB7546C-39A0-488C-B642-0A375FE9BE0A}" presName="parentLeftMargin" presStyleLbl="node1" presStyleIdx="5" presStyleCnt="8"/>
      <dgm:spPr/>
    </dgm:pt>
    <dgm:pt modelId="{2E7EF7B3-ED2C-409E-B00B-AC9A7B2E65BC}" type="pres">
      <dgm:prSet presAssocID="{EAB7546C-39A0-488C-B642-0A375FE9BE0A}" presName="parentText" presStyleLbl="node1" presStyleIdx="6" presStyleCnt="8">
        <dgm:presLayoutVars>
          <dgm:chMax val="0"/>
          <dgm:bulletEnabled val="1"/>
        </dgm:presLayoutVars>
      </dgm:prSet>
      <dgm:spPr/>
    </dgm:pt>
    <dgm:pt modelId="{A1BD7A2F-4B80-4388-9C2E-55CEC97CA33A}" type="pres">
      <dgm:prSet presAssocID="{EAB7546C-39A0-488C-B642-0A375FE9BE0A}" presName="negativeSpace" presStyleCnt="0"/>
      <dgm:spPr/>
    </dgm:pt>
    <dgm:pt modelId="{D76683AF-5393-4432-B9FE-5E1C19F3C53C}" type="pres">
      <dgm:prSet presAssocID="{EAB7546C-39A0-488C-B642-0A375FE9BE0A}" presName="childText" presStyleLbl="conFgAcc1" presStyleIdx="6" presStyleCnt="8">
        <dgm:presLayoutVars>
          <dgm:bulletEnabled val="1"/>
        </dgm:presLayoutVars>
      </dgm:prSet>
      <dgm:spPr/>
    </dgm:pt>
    <dgm:pt modelId="{15E93A04-EBB2-47CB-A1B2-68ED3B71232B}" type="pres">
      <dgm:prSet presAssocID="{B0F3C1CA-FCDB-4F2C-B53B-CA3BBF93E983}" presName="spaceBetweenRectangles" presStyleCnt="0"/>
      <dgm:spPr/>
    </dgm:pt>
    <dgm:pt modelId="{54D8AB2E-BBD0-4455-B0D5-A89DCF07A977}" type="pres">
      <dgm:prSet presAssocID="{C3381415-8946-4842-A576-714A63AC7AB8}" presName="parentLin" presStyleCnt="0"/>
      <dgm:spPr/>
    </dgm:pt>
    <dgm:pt modelId="{14F415B8-A792-4A65-9F54-C09C54D10377}" type="pres">
      <dgm:prSet presAssocID="{C3381415-8946-4842-A576-714A63AC7AB8}" presName="parentLeftMargin" presStyleLbl="node1" presStyleIdx="6" presStyleCnt="8"/>
      <dgm:spPr/>
    </dgm:pt>
    <dgm:pt modelId="{49302D73-798F-4753-8D26-6D13FCE34CA9}" type="pres">
      <dgm:prSet presAssocID="{C3381415-8946-4842-A576-714A63AC7AB8}" presName="parentText" presStyleLbl="node1" presStyleIdx="7" presStyleCnt="8">
        <dgm:presLayoutVars>
          <dgm:chMax val="0"/>
          <dgm:bulletEnabled val="1"/>
        </dgm:presLayoutVars>
      </dgm:prSet>
      <dgm:spPr/>
    </dgm:pt>
    <dgm:pt modelId="{D0B9DEB2-C721-4706-95E9-EA060ABE5683}" type="pres">
      <dgm:prSet presAssocID="{C3381415-8946-4842-A576-714A63AC7AB8}" presName="negativeSpace" presStyleCnt="0"/>
      <dgm:spPr/>
    </dgm:pt>
    <dgm:pt modelId="{F9386B0D-4152-4308-A812-DA29E8BB5908}" type="pres">
      <dgm:prSet presAssocID="{C3381415-8946-4842-A576-714A63AC7AB8}" presName="childText" presStyleLbl="conFgAcc1" presStyleIdx="7" presStyleCnt="8">
        <dgm:presLayoutVars>
          <dgm:bulletEnabled val="1"/>
        </dgm:presLayoutVars>
      </dgm:prSet>
      <dgm:spPr/>
    </dgm:pt>
  </dgm:ptLst>
  <dgm:cxnLst>
    <dgm:cxn modelId="{87495108-BDAA-4681-9F0E-80792EA25B6E}" srcId="{327F2D51-01C6-47A4-973A-3DB990359562}" destId="{7A647A02-B19F-4037-8B1D-8C9FB972513A}" srcOrd="1" destOrd="0" parTransId="{D6FA09B3-7791-4DDB-9415-3B0DCC37DEB3}" sibTransId="{FD26E4C6-3791-4D7C-B24E-E35DE36D4141}"/>
    <dgm:cxn modelId="{A3997F0E-1603-4612-A3AD-7BC40F9D744F}" type="presOf" srcId="{53985C79-CEFB-471C-A098-097DFE42B3F9}" destId="{443F2FC7-E005-41A1-B3D2-FF5B815D9F9D}" srcOrd="1" destOrd="0" presId="urn:microsoft.com/office/officeart/2005/8/layout/list1"/>
    <dgm:cxn modelId="{AABA8A14-1842-44C5-A4FB-335C7A9E70E7}" type="presOf" srcId="{60E58E7D-328A-4564-9A3F-C19D69A440C9}" destId="{A7FA0176-6AF8-4807-BA1C-A435D6C9C496}" srcOrd="0" destOrd="0" presId="urn:microsoft.com/office/officeart/2005/8/layout/list1"/>
    <dgm:cxn modelId="{C80BFF17-C1BD-4A2D-A56F-D1E17D5A116C}" type="presOf" srcId="{C3ED547A-EB58-4113-AD57-29217E729BEA}" destId="{E3F1F91B-4078-45B3-BB98-2B80F7D4660B}" srcOrd="0" destOrd="0" presId="urn:microsoft.com/office/officeart/2005/8/layout/list1"/>
    <dgm:cxn modelId="{7FDA5523-3C3D-472D-83E1-6389E63CF024}" srcId="{327F2D51-01C6-47A4-973A-3DB990359562}" destId="{C3ED547A-EB58-4113-AD57-29217E729BEA}" srcOrd="0" destOrd="0" parTransId="{21A86679-3D90-4992-8FC1-95899CE9210E}" sibTransId="{BF74E884-BA3D-452F-8ABE-139D39AB4787}"/>
    <dgm:cxn modelId="{E894E43C-A9A3-4CDF-B2BE-A35B07A97939}" type="presOf" srcId="{EAB7546C-39A0-488C-B642-0A375FE9BE0A}" destId="{609657D2-4AE2-4742-891D-4293E4139337}" srcOrd="0" destOrd="0" presId="urn:microsoft.com/office/officeart/2005/8/layout/list1"/>
    <dgm:cxn modelId="{C8BE8851-92CC-474B-91C3-D5A2C3703BE3}" srcId="{327F2D51-01C6-47A4-973A-3DB990359562}" destId="{BCF1BC92-FEF9-4538-B03F-F71C1448A3F9}" srcOrd="4" destOrd="0" parTransId="{5FE331FE-3572-43DF-A4D8-CC42BB2EE2DA}" sibTransId="{5FCE68BC-0E13-4E99-B370-33A98E45D452}"/>
    <dgm:cxn modelId="{D96FDF52-2B06-48F3-8782-11AFC0F2D675}" type="presOf" srcId="{FBCCFEA3-578A-47FB-83F6-2B16EBA9D9B4}" destId="{EF034737-3A1F-47A0-8EE3-99A258375679}" srcOrd="1" destOrd="0" presId="urn:microsoft.com/office/officeart/2005/8/layout/list1"/>
    <dgm:cxn modelId="{BC357155-76B9-4199-8044-A1B31B7657F5}" type="presOf" srcId="{FBCCFEA3-578A-47FB-83F6-2B16EBA9D9B4}" destId="{5FB03766-8F13-4652-8EF7-E0C01A0CCD0B}" srcOrd="0" destOrd="0" presId="urn:microsoft.com/office/officeart/2005/8/layout/list1"/>
    <dgm:cxn modelId="{6DC4E958-7C5C-4AE1-88F6-D07CECCF6B30}" srcId="{327F2D51-01C6-47A4-973A-3DB990359562}" destId="{EAB7546C-39A0-488C-B642-0A375FE9BE0A}" srcOrd="6" destOrd="0" parTransId="{8DD3C12A-8357-47CD-9648-374D753E8336}" sibTransId="{B0F3C1CA-FCDB-4F2C-B53B-CA3BBF93E983}"/>
    <dgm:cxn modelId="{DBE7A95A-77E4-41B1-8BEC-386276C30A5B}" srcId="{327F2D51-01C6-47A4-973A-3DB990359562}" destId="{C3381415-8946-4842-A576-714A63AC7AB8}" srcOrd="7" destOrd="0" parTransId="{78695DBC-8357-492E-926B-A597923A35FE}" sibTransId="{CF134901-5D71-4C74-BCBF-5AA9D41713E6}"/>
    <dgm:cxn modelId="{FC619F88-0265-40BA-801E-B384B3B20A24}" type="presOf" srcId="{BCF1BC92-FEF9-4538-B03F-F71C1448A3F9}" destId="{9D7EBEE5-DEA7-456E-BA7F-E67B19600DCB}" srcOrd="0" destOrd="0" presId="urn:microsoft.com/office/officeart/2005/8/layout/list1"/>
    <dgm:cxn modelId="{B664EF92-D76B-4045-8A89-9E717ADA103B}" type="presOf" srcId="{53985C79-CEFB-471C-A098-097DFE42B3F9}" destId="{155D8420-7E65-4811-9FD6-FF3F11973095}" srcOrd="0" destOrd="0" presId="urn:microsoft.com/office/officeart/2005/8/layout/list1"/>
    <dgm:cxn modelId="{2FAE44A0-CDE9-4EFB-AED9-8033B7D471E0}" srcId="{327F2D51-01C6-47A4-973A-3DB990359562}" destId="{60E58E7D-328A-4564-9A3F-C19D69A440C9}" srcOrd="5" destOrd="0" parTransId="{ACBAD8F2-D15F-48A0-94BE-5BB55E1D933E}" sibTransId="{2728520D-0974-4941-A5AD-C525AA0F3864}"/>
    <dgm:cxn modelId="{A49BD1A2-1B65-4B53-994B-C52EFA77841B}" type="presOf" srcId="{EAB7546C-39A0-488C-B642-0A375FE9BE0A}" destId="{2E7EF7B3-ED2C-409E-B00B-AC9A7B2E65BC}" srcOrd="1" destOrd="0" presId="urn:microsoft.com/office/officeart/2005/8/layout/list1"/>
    <dgm:cxn modelId="{F04E6BA7-CE4C-4EA8-B0EB-3E431631235D}" srcId="{327F2D51-01C6-47A4-973A-3DB990359562}" destId="{FBCCFEA3-578A-47FB-83F6-2B16EBA9D9B4}" srcOrd="2" destOrd="0" parTransId="{3C29944E-D2C2-4BCB-88A7-BB41E467BF7C}" sibTransId="{2ED47197-2DE3-4019-923E-1EB507DE0C1F}"/>
    <dgm:cxn modelId="{DB509CB2-C844-4365-BA70-FB2E80B07C5D}" type="presOf" srcId="{C3381415-8946-4842-A576-714A63AC7AB8}" destId="{14F415B8-A792-4A65-9F54-C09C54D10377}" srcOrd="0" destOrd="0" presId="urn:microsoft.com/office/officeart/2005/8/layout/list1"/>
    <dgm:cxn modelId="{4507A7B8-1820-4726-8B6F-10759BC9D333}" type="presOf" srcId="{7A647A02-B19F-4037-8B1D-8C9FB972513A}" destId="{FEFB9F8C-CCBA-4657-8A73-7B2DFEBCCEFA}" srcOrd="0" destOrd="0" presId="urn:microsoft.com/office/officeart/2005/8/layout/list1"/>
    <dgm:cxn modelId="{4F6938BD-1E78-48D3-86AB-09EAC2B508A1}" type="presOf" srcId="{C3ED547A-EB58-4113-AD57-29217E729BEA}" destId="{892EE987-6BD3-4F48-960F-E6546E86475B}" srcOrd="1" destOrd="0" presId="urn:microsoft.com/office/officeart/2005/8/layout/list1"/>
    <dgm:cxn modelId="{C556B8C4-C182-418A-A7BF-AC93AE416418}" type="presOf" srcId="{C3381415-8946-4842-A576-714A63AC7AB8}" destId="{49302D73-798F-4753-8D26-6D13FCE34CA9}" srcOrd="1" destOrd="0" presId="urn:microsoft.com/office/officeart/2005/8/layout/list1"/>
    <dgm:cxn modelId="{BE9D78CA-9DC0-4821-AC40-1FEC0B3338B6}" type="presOf" srcId="{60E58E7D-328A-4564-9A3F-C19D69A440C9}" destId="{200B30BC-9A76-4E5E-808A-D571BCF6A903}" srcOrd="1" destOrd="0" presId="urn:microsoft.com/office/officeart/2005/8/layout/list1"/>
    <dgm:cxn modelId="{ECF623E6-0AD7-4E1A-92C2-B663F2BB9B59}" type="presOf" srcId="{327F2D51-01C6-47A4-973A-3DB990359562}" destId="{1BAD5F65-14A9-4CAA-8E4B-FFB08FD1C9AB}" srcOrd="0" destOrd="0" presId="urn:microsoft.com/office/officeart/2005/8/layout/list1"/>
    <dgm:cxn modelId="{C54EA4E7-C039-4368-AEEB-75EBDE5A17D5}" srcId="{327F2D51-01C6-47A4-973A-3DB990359562}" destId="{53985C79-CEFB-471C-A098-097DFE42B3F9}" srcOrd="3" destOrd="0" parTransId="{39F5744B-6885-49CB-AA42-54E2AB09D52D}" sibTransId="{0C864F09-C3A2-4902-ACB4-DB6389272C62}"/>
    <dgm:cxn modelId="{5EAD49F4-349B-4E87-BB89-06339A615AFC}" type="presOf" srcId="{BCF1BC92-FEF9-4538-B03F-F71C1448A3F9}" destId="{624CB74A-CDBF-4078-97F6-A6BED6A9AE8D}" srcOrd="1" destOrd="0" presId="urn:microsoft.com/office/officeart/2005/8/layout/list1"/>
    <dgm:cxn modelId="{72B51FF8-C7CC-44DF-BB7A-2B9FDAB7E736}" type="presOf" srcId="{7A647A02-B19F-4037-8B1D-8C9FB972513A}" destId="{83E2D233-DF81-46E1-95F4-07A76E7B0B7A}" srcOrd="1" destOrd="0" presId="urn:microsoft.com/office/officeart/2005/8/layout/list1"/>
    <dgm:cxn modelId="{6808C3AB-B8DD-4901-9085-898A5B0F05D1}" type="presParOf" srcId="{1BAD5F65-14A9-4CAA-8E4B-FFB08FD1C9AB}" destId="{4D7B1D58-85F2-4A5A-AB6C-A48997539738}" srcOrd="0" destOrd="0" presId="urn:microsoft.com/office/officeart/2005/8/layout/list1"/>
    <dgm:cxn modelId="{165F3D52-46FF-4A5F-B813-AEAEA5FD42EB}" type="presParOf" srcId="{4D7B1D58-85F2-4A5A-AB6C-A48997539738}" destId="{E3F1F91B-4078-45B3-BB98-2B80F7D4660B}" srcOrd="0" destOrd="0" presId="urn:microsoft.com/office/officeart/2005/8/layout/list1"/>
    <dgm:cxn modelId="{D1FEB728-1FB0-4E17-B446-15EC323E95FB}" type="presParOf" srcId="{4D7B1D58-85F2-4A5A-AB6C-A48997539738}" destId="{892EE987-6BD3-4F48-960F-E6546E86475B}" srcOrd="1" destOrd="0" presId="urn:microsoft.com/office/officeart/2005/8/layout/list1"/>
    <dgm:cxn modelId="{5ECC114A-99AC-4306-8569-5DEB4B436FDA}" type="presParOf" srcId="{1BAD5F65-14A9-4CAA-8E4B-FFB08FD1C9AB}" destId="{4BD16A40-9C73-48A3-B485-539683782EAF}" srcOrd="1" destOrd="0" presId="urn:microsoft.com/office/officeart/2005/8/layout/list1"/>
    <dgm:cxn modelId="{5D1CC686-8495-40A1-9368-D8FFD604CE01}" type="presParOf" srcId="{1BAD5F65-14A9-4CAA-8E4B-FFB08FD1C9AB}" destId="{5BAB85CF-1CE4-475A-A6A3-2810F204BA94}" srcOrd="2" destOrd="0" presId="urn:microsoft.com/office/officeart/2005/8/layout/list1"/>
    <dgm:cxn modelId="{46DFC88C-AB7E-4B82-8286-2C93301BA6F4}" type="presParOf" srcId="{1BAD5F65-14A9-4CAA-8E4B-FFB08FD1C9AB}" destId="{AD5B4BB4-4ABC-485C-A4D2-C952AA76ECF3}" srcOrd="3" destOrd="0" presId="urn:microsoft.com/office/officeart/2005/8/layout/list1"/>
    <dgm:cxn modelId="{8A52BCF5-FC3C-4B21-BA24-846A3ACD0834}" type="presParOf" srcId="{1BAD5F65-14A9-4CAA-8E4B-FFB08FD1C9AB}" destId="{B0EDFFAB-400A-4AA0-BA01-E29E78A6F9B5}" srcOrd="4" destOrd="0" presId="urn:microsoft.com/office/officeart/2005/8/layout/list1"/>
    <dgm:cxn modelId="{0CCCDBCB-783C-4A02-825C-2D137D81E593}" type="presParOf" srcId="{B0EDFFAB-400A-4AA0-BA01-E29E78A6F9B5}" destId="{FEFB9F8C-CCBA-4657-8A73-7B2DFEBCCEFA}" srcOrd="0" destOrd="0" presId="urn:microsoft.com/office/officeart/2005/8/layout/list1"/>
    <dgm:cxn modelId="{7000D94D-398B-497F-A1D7-532E7EB74CA8}" type="presParOf" srcId="{B0EDFFAB-400A-4AA0-BA01-E29E78A6F9B5}" destId="{83E2D233-DF81-46E1-95F4-07A76E7B0B7A}" srcOrd="1" destOrd="0" presId="urn:microsoft.com/office/officeart/2005/8/layout/list1"/>
    <dgm:cxn modelId="{1DA642B1-2EC6-4029-AF82-8887A0520A78}" type="presParOf" srcId="{1BAD5F65-14A9-4CAA-8E4B-FFB08FD1C9AB}" destId="{AEB89E53-2EC4-40BC-B94A-56FAA8345265}" srcOrd="5" destOrd="0" presId="urn:microsoft.com/office/officeart/2005/8/layout/list1"/>
    <dgm:cxn modelId="{91D58268-2A6D-4878-AF2C-5538F5F5323F}" type="presParOf" srcId="{1BAD5F65-14A9-4CAA-8E4B-FFB08FD1C9AB}" destId="{8B825D62-9C72-421F-A4D3-319F8ADDB3C0}" srcOrd="6" destOrd="0" presId="urn:microsoft.com/office/officeart/2005/8/layout/list1"/>
    <dgm:cxn modelId="{077622DF-B019-47A5-A03E-D17EDF3588E0}" type="presParOf" srcId="{1BAD5F65-14A9-4CAA-8E4B-FFB08FD1C9AB}" destId="{519770F7-2273-4CC5-AF92-0DFD245EB589}" srcOrd="7" destOrd="0" presId="urn:microsoft.com/office/officeart/2005/8/layout/list1"/>
    <dgm:cxn modelId="{608A6B58-25B6-40D8-848B-A4582C2A166A}" type="presParOf" srcId="{1BAD5F65-14A9-4CAA-8E4B-FFB08FD1C9AB}" destId="{C69C03C4-84CF-45AB-91F6-C592C00838C9}" srcOrd="8" destOrd="0" presId="urn:microsoft.com/office/officeart/2005/8/layout/list1"/>
    <dgm:cxn modelId="{8112FE02-F865-41A8-9B6F-957E0BB7F2DC}" type="presParOf" srcId="{C69C03C4-84CF-45AB-91F6-C592C00838C9}" destId="{5FB03766-8F13-4652-8EF7-E0C01A0CCD0B}" srcOrd="0" destOrd="0" presId="urn:microsoft.com/office/officeart/2005/8/layout/list1"/>
    <dgm:cxn modelId="{933639E0-EB92-4E15-898B-3ABEE54D3EA7}" type="presParOf" srcId="{C69C03C4-84CF-45AB-91F6-C592C00838C9}" destId="{EF034737-3A1F-47A0-8EE3-99A258375679}" srcOrd="1" destOrd="0" presId="urn:microsoft.com/office/officeart/2005/8/layout/list1"/>
    <dgm:cxn modelId="{0AD9393C-AB76-47CE-8E69-F22B80D49AA7}" type="presParOf" srcId="{1BAD5F65-14A9-4CAA-8E4B-FFB08FD1C9AB}" destId="{0FA952EF-B7B3-4F76-BA5B-840B4CD2C9CC}" srcOrd="9" destOrd="0" presId="urn:microsoft.com/office/officeart/2005/8/layout/list1"/>
    <dgm:cxn modelId="{DC549AA2-B782-402B-8962-59D0F307056A}" type="presParOf" srcId="{1BAD5F65-14A9-4CAA-8E4B-FFB08FD1C9AB}" destId="{8278EF8B-2801-4D94-86CD-2F387E6C8237}" srcOrd="10" destOrd="0" presId="urn:microsoft.com/office/officeart/2005/8/layout/list1"/>
    <dgm:cxn modelId="{9C8FDD33-3A1A-45FE-8BE3-8F0D901AB4E6}" type="presParOf" srcId="{1BAD5F65-14A9-4CAA-8E4B-FFB08FD1C9AB}" destId="{57D8A1BF-5B3E-494F-ABF9-9EA2C07E1172}" srcOrd="11" destOrd="0" presId="urn:microsoft.com/office/officeart/2005/8/layout/list1"/>
    <dgm:cxn modelId="{624A85BD-FF65-4CDA-B0F5-F18840C51B80}" type="presParOf" srcId="{1BAD5F65-14A9-4CAA-8E4B-FFB08FD1C9AB}" destId="{6443815F-48C6-454F-96DF-58418DE9DC60}" srcOrd="12" destOrd="0" presId="urn:microsoft.com/office/officeart/2005/8/layout/list1"/>
    <dgm:cxn modelId="{362415FF-B11D-4EC2-A1BC-8A9638A583B0}" type="presParOf" srcId="{6443815F-48C6-454F-96DF-58418DE9DC60}" destId="{155D8420-7E65-4811-9FD6-FF3F11973095}" srcOrd="0" destOrd="0" presId="urn:microsoft.com/office/officeart/2005/8/layout/list1"/>
    <dgm:cxn modelId="{E0511B8E-2441-4256-85F9-7680A460BE9C}" type="presParOf" srcId="{6443815F-48C6-454F-96DF-58418DE9DC60}" destId="{443F2FC7-E005-41A1-B3D2-FF5B815D9F9D}" srcOrd="1" destOrd="0" presId="urn:microsoft.com/office/officeart/2005/8/layout/list1"/>
    <dgm:cxn modelId="{177FBF77-285A-4B29-8BEC-927343E4D3FD}" type="presParOf" srcId="{1BAD5F65-14A9-4CAA-8E4B-FFB08FD1C9AB}" destId="{709BF3EA-9E24-4F27-9F9D-9451CC9D7993}" srcOrd="13" destOrd="0" presId="urn:microsoft.com/office/officeart/2005/8/layout/list1"/>
    <dgm:cxn modelId="{1CF7DCE4-30C2-421E-A7EF-E5E57C450482}" type="presParOf" srcId="{1BAD5F65-14A9-4CAA-8E4B-FFB08FD1C9AB}" destId="{9BCBB5A0-8BA4-410E-A615-468AFEF4706B}" srcOrd="14" destOrd="0" presId="urn:microsoft.com/office/officeart/2005/8/layout/list1"/>
    <dgm:cxn modelId="{B63D9E82-385D-49AB-BE05-AF254A99CECC}" type="presParOf" srcId="{1BAD5F65-14A9-4CAA-8E4B-FFB08FD1C9AB}" destId="{F330284A-20A9-4772-AC70-833CBC0D9EAE}" srcOrd="15" destOrd="0" presId="urn:microsoft.com/office/officeart/2005/8/layout/list1"/>
    <dgm:cxn modelId="{990DBA4F-9EB6-45DE-87A7-800840D9F733}" type="presParOf" srcId="{1BAD5F65-14A9-4CAA-8E4B-FFB08FD1C9AB}" destId="{3E60FDD8-691C-44F5-8A3B-85BB2D7211D9}" srcOrd="16" destOrd="0" presId="urn:microsoft.com/office/officeart/2005/8/layout/list1"/>
    <dgm:cxn modelId="{7C3389C8-10C4-4AAB-A570-48061B71C5D7}" type="presParOf" srcId="{3E60FDD8-691C-44F5-8A3B-85BB2D7211D9}" destId="{9D7EBEE5-DEA7-456E-BA7F-E67B19600DCB}" srcOrd="0" destOrd="0" presId="urn:microsoft.com/office/officeart/2005/8/layout/list1"/>
    <dgm:cxn modelId="{942D3454-C677-433B-83FA-B95213D747CA}" type="presParOf" srcId="{3E60FDD8-691C-44F5-8A3B-85BB2D7211D9}" destId="{624CB74A-CDBF-4078-97F6-A6BED6A9AE8D}" srcOrd="1" destOrd="0" presId="urn:microsoft.com/office/officeart/2005/8/layout/list1"/>
    <dgm:cxn modelId="{3807DE82-E8C1-4397-A179-8918D5417F4D}" type="presParOf" srcId="{1BAD5F65-14A9-4CAA-8E4B-FFB08FD1C9AB}" destId="{5477FD1B-EFE5-4BAC-8E61-F80C915BFCA2}" srcOrd="17" destOrd="0" presId="urn:microsoft.com/office/officeart/2005/8/layout/list1"/>
    <dgm:cxn modelId="{32EF0590-D79A-4DEC-8220-C68B0C53EC24}" type="presParOf" srcId="{1BAD5F65-14A9-4CAA-8E4B-FFB08FD1C9AB}" destId="{9DDBA650-C027-41B5-9A37-8FFFB97CAF20}" srcOrd="18" destOrd="0" presId="urn:microsoft.com/office/officeart/2005/8/layout/list1"/>
    <dgm:cxn modelId="{7AE2A659-5277-4464-9BD2-B1BA108EDE2B}" type="presParOf" srcId="{1BAD5F65-14A9-4CAA-8E4B-FFB08FD1C9AB}" destId="{1ED39BF2-C9D7-4105-B923-6B7B4B6F50C6}" srcOrd="19" destOrd="0" presId="urn:microsoft.com/office/officeart/2005/8/layout/list1"/>
    <dgm:cxn modelId="{9FD4EA2D-5F98-44E2-97E9-2E2197AB4D59}" type="presParOf" srcId="{1BAD5F65-14A9-4CAA-8E4B-FFB08FD1C9AB}" destId="{ABCC9F31-A5E6-4654-A15F-9CAB25390BB1}" srcOrd="20" destOrd="0" presId="urn:microsoft.com/office/officeart/2005/8/layout/list1"/>
    <dgm:cxn modelId="{13A7B7F7-8F33-4E70-9F2D-739DD6F224EA}" type="presParOf" srcId="{ABCC9F31-A5E6-4654-A15F-9CAB25390BB1}" destId="{A7FA0176-6AF8-4807-BA1C-A435D6C9C496}" srcOrd="0" destOrd="0" presId="urn:microsoft.com/office/officeart/2005/8/layout/list1"/>
    <dgm:cxn modelId="{0B5B0914-5D88-4F59-B857-8DFCF66D73E0}" type="presParOf" srcId="{ABCC9F31-A5E6-4654-A15F-9CAB25390BB1}" destId="{200B30BC-9A76-4E5E-808A-D571BCF6A903}" srcOrd="1" destOrd="0" presId="urn:microsoft.com/office/officeart/2005/8/layout/list1"/>
    <dgm:cxn modelId="{0CB6B5DF-FF8F-41B8-BE1A-73B60671A30F}" type="presParOf" srcId="{1BAD5F65-14A9-4CAA-8E4B-FFB08FD1C9AB}" destId="{7AE4A59A-1F51-46EB-806E-F8EAFADEC2BF}" srcOrd="21" destOrd="0" presId="urn:microsoft.com/office/officeart/2005/8/layout/list1"/>
    <dgm:cxn modelId="{7632C876-F51F-4127-8EBF-E62C71DA6864}" type="presParOf" srcId="{1BAD5F65-14A9-4CAA-8E4B-FFB08FD1C9AB}" destId="{4904DC14-4763-4815-A445-E32C51A8800F}" srcOrd="22" destOrd="0" presId="urn:microsoft.com/office/officeart/2005/8/layout/list1"/>
    <dgm:cxn modelId="{09D75637-3FF5-45D3-873E-9A70DE7B6155}" type="presParOf" srcId="{1BAD5F65-14A9-4CAA-8E4B-FFB08FD1C9AB}" destId="{CDDF1703-CE40-4879-AE68-C2C4801FCFDF}" srcOrd="23" destOrd="0" presId="urn:microsoft.com/office/officeart/2005/8/layout/list1"/>
    <dgm:cxn modelId="{F91FDB78-150D-437B-B6F2-820723F55175}" type="presParOf" srcId="{1BAD5F65-14A9-4CAA-8E4B-FFB08FD1C9AB}" destId="{85A08809-7C17-4122-97AC-FFA3BCB33200}" srcOrd="24" destOrd="0" presId="urn:microsoft.com/office/officeart/2005/8/layout/list1"/>
    <dgm:cxn modelId="{35DEBBEE-044D-4E49-8583-869897F306F1}" type="presParOf" srcId="{85A08809-7C17-4122-97AC-FFA3BCB33200}" destId="{609657D2-4AE2-4742-891D-4293E4139337}" srcOrd="0" destOrd="0" presId="urn:microsoft.com/office/officeart/2005/8/layout/list1"/>
    <dgm:cxn modelId="{4FD9E4F6-7989-47A0-8F3A-1E0DEFF2EFF3}" type="presParOf" srcId="{85A08809-7C17-4122-97AC-FFA3BCB33200}" destId="{2E7EF7B3-ED2C-409E-B00B-AC9A7B2E65BC}" srcOrd="1" destOrd="0" presId="urn:microsoft.com/office/officeart/2005/8/layout/list1"/>
    <dgm:cxn modelId="{6C5895FD-CB6F-4C46-BF91-AE10C01B5FF8}" type="presParOf" srcId="{1BAD5F65-14A9-4CAA-8E4B-FFB08FD1C9AB}" destId="{A1BD7A2F-4B80-4388-9C2E-55CEC97CA33A}" srcOrd="25" destOrd="0" presId="urn:microsoft.com/office/officeart/2005/8/layout/list1"/>
    <dgm:cxn modelId="{061D42FF-1CB6-4930-88CE-E650C720253C}" type="presParOf" srcId="{1BAD5F65-14A9-4CAA-8E4B-FFB08FD1C9AB}" destId="{D76683AF-5393-4432-B9FE-5E1C19F3C53C}" srcOrd="26" destOrd="0" presId="urn:microsoft.com/office/officeart/2005/8/layout/list1"/>
    <dgm:cxn modelId="{528EDE0A-80EA-4AC0-9A42-D074A436C4A9}" type="presParOf" srcId="{1BAD5F65-14A9-4CAA-8E4B-FFB08FD1C9AB}" destId="{15E93A04-EBB2-47CB-A1B2-68ED3B71232B}" srcOrd="27" destOrd="0" presId="urn:microsoft.com/office/officeart/2005/8/layout/list1"/>
    <dgm:cxn modelId="{7CED21C8-4865-4D1A-9D00-F81A47F26D0A}" type="presParOf" srcId="{1BAD5F65-14A9-4CAA-8E4B-FFB08FD1C9AB}" destId="{54D8AB2E-BBD0-4455-B0D5-A89DCF07A977}" srcOrd="28" destOrd="0" presId="urn:microsoft.com/office/officeart/2005/8/layout/list1"/>
    <dgm:cxn modelId="{A053BF70-29D0-46B6-9993-1FDC18329380}" type="presParOf" srcId="{54D8AB2E-BBD0-4455-B0D5-A89DCF07A977}" destId="{14F415B8-A792-4A65-9F54-C09C54D10377}" srcOrd="0" destOrd="0" presId="urn:microsoft.com/office/officeart/2005/8/layout/list1"/>
    <dgm:cxn modelId="{EC2E6938-68BA-462F-9BB9-76910D5F51D4}" type="presParOf" srcId="{54D8AB2E-BBD0-4455-B0D5-A89DCF07A977}" destId="{49302D73-798F-4753-8D26-6D13FCE34CA9}" srcOrd="1" destOrd="0" presId="urn:microsoft.com/office/officeart/2005/8/layout/list1"/>
    <dgm:cxn modelId="{64269F44-7A76-4465-8016-4C8DF33E99B2}" type="presParOf" srcId="{1BAD5F65-14A9-4CAA-8E4B-FFB08FD1C9AB}" destId="{D0B9DEB2-C721-4706-95E9-EA060ABE5683}" srcOrd="29" destOrd="0" presId="urn:microsoft.com/office/officeart/2005/8/layout/list1"/>
    <dgm:cxn modelId="{D905E19A-BBD0-4F03-806C-28B460E901C4}" type="presParOf" srcId="{1BAD5F65-14A9-4CAA-8E4B-FFB08FD1C9AB}" destId="{F9386B0D-4152-4308-A812-DA29E8BB5908}"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D5BA6-F35F-488F-A2D5-F97B24BC4A76}"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4452BEE-7162-4B64-B8D7-A10018C7F8CF}">
      <dgm:prSet/>
      <dgm:spPr/>
      <dgm:t>
        <a:bodyPr/>
        <a:lstStyle/>
        <a:p>
          <a:r>
            <a:rPr lang="es-ES" dirty="0"/>
            <a:t>Formación introductoria obligatoria</a:t>
          </a:r>
          <a:endParaRPr lang="en-US" dirty="0">
            <a:latin typeface="Century Gothic" panose="020B0502020202020204" pitchFamily="34" charset="0"/>
          </a:endParaRPr>
        </a:p>
      </dgm:t>
    </dgm:pt>
    <dgm:pt modelId="{644EE400-E166-477F-994B-635D4FCD506D}" type="parTrans" cxnId="{FC2F7F92-F35F-41AE-A682-CAD915E13B43}">
      <dgm:prSet/>
      <dgm:spPr/>
      <dgm:t>
        <a:bodyPr/>
        <a:lstStyle/>
        <a:p>
          <a:endParaRPr lang="en-US"/>
        </a:p>
      </dgm:t>
    </dgm:pt>
    <dgm:pt modelId="{E42C09B1-B3F8-48FB-9CBC-5FE6AD9A9E79}" type="sibTrans" cxnId="{FC2F7F92-F35F-41AE-A682-CAD915E13B43}">
      <dgm:prSet/>
      <dgm:spPr/>
      <dgm:t>
        <a:bodyPr/>
        <a:lstStyle/>
        <a:p>
          <a:endParaRPr lang="en-US"/>
        </a:p>
      </dgm:t>
    </dgm:pt>
    <dgm:pt modelId="{B47E2B91-786C-46AB-8ECA-7AB92789A22E}">
      <dgm:prSet/>
      <dgm:spPr/>
      <dgm:t>
        <a:bodyPr/>
        <a:lstStyle/>
        <a:p>
          <a:r>
            <a:rPr lang="es-ES" dirty="0"/>
            <a:t>Capacitación en alfabetización temprana</a:t>
          </a:r>
          <a:endParaRPr lang="en-US" dirty="0">
            <a:latin typeface="Century Gothic" panose="020B0502020202020204" pitchFamily="34" charset="0"/>
          </a:endParaRPr>
        </a:p>
      </dgm:t>
    </dgm:pt>
    <dgm:pt modelId="{BC0EAC4E-A3A1-4F3B-8159-F2D350B14701}" type="parTrans" cxnId="{492CECB7-4B8B-4D03-A449-537202ECF00F}">
      <dgm:prSet/>
      <dgm:spPr/>
      <dgm:t>
        <a:bodyPr/>
        <a:lstStyle/>
        <a:p>
          <a:endParaRPr lang="en-US"/>
        </a:p>
      </dgm:t>
    </dgm:pt>
    <dgm:pt modelId="{CD978DDE-B6D0-4112-A497-A01186E3F1C5}" type="sibTrans" cxnId="{492CECB7-4B8B-4D03-A449-537202ECF00F}">
      <dgm:prSet/>
      <dgm:spPr/>
      <dgm:t>
        <a:bodyPr/>
        <a:lstStyle/>
        <a:p>
          <a:endParaRPr lang="en-US"/>
        </a:p>
      </dgm:t>
    </dgm:pt>
    <dgm:pt modelId="{9F48F403-A1A9-47F9-B073-16769FEF7A6A}">
      <dgm:prSet/>
      <dgm:spPr/>
      <dgm:t>
        <a:bodyPr/>
        <a:lstStyle/>
        <a:p>
          <a:r>
            <a:rPr lang="es-ES" dirty="0"/>
            <a:t>Entrenamiento para el sueño seguro/síndrome del bebé sacudido</a:t>
          </a:r>
          <a:endParaRPr lang="en-US" dirty="0">
            <a:latin typeface="Century Gothic" panose="020B0502020202020204" pitchFamily="34" charset="0"/>
          </a:endParaRPr>
        </a:p>
      </dgm:t>
    </dgm:pt>
    <dgm:pt modelId="{C8E053CE-6622-4D8B-9A4D-4F1D90536811}" type="parTrans" cxnId="{3AFAC214-19F5-4269-ADD6-F3E1236C1896}">
      <dgm:prSet/>
      <dgm:spPr/>
      <dgm:t>
        <a:bodyPr/>
        <a:lstStyle/>
        <a:p>
          <a:endParaRPr lang="en-US"/>
        </a:p>
      </dgm:t>
    </dgm:pt>
    <dgm:pt modelId="{AA45266C-30E8-4688-B421-0AF14883D012}" type="sibTrans" cxnId="{3AFAC214-19F5-4269-ADD6-F3E1236C1896}">
      <dgm:prSet/>
      <dgm:spPr/>
      <dgm:t>
        <a:bodyPr/>
        <a:lstStyle/>
        <a:p>
          <a:endParaRPr lang="en-US"/>
        </a:p>
      </dgm:t>
    </dgm:pt>
    <dgm:pt modelId="{68FA63B1-C578-4BF9-8D4E-221E64DFF45E}">
      <dgm:prSet/>
      <dgm:spPr/>
      <dgm:t>
        <a:bodyPr/>
        <a:lstStyle/>
        <a:p>
          <a:r>
            <a:rPr lang="es-ES" dirty="0"/>
            <a:t>Certificación de primeros auxilios y resucitación  cardiopulmonar (CPR)</a:t>
          </a:r>
          <a:endParaRPr lang="en-US" dirty="0">
            <a:latin typeface="Century Gothic" panose="020B0502020202020204" pitchFamily="34" charset="0"/>
          </a:endParaRPr>
        </a:p>
      </dgm:t>
    </dgm:pt>
    <dgm:pt modelId="{295A09DC-AB40-4729-A3F6-64B61CF525B1}" type="parTrans" cxnId="{561452DC-7034-4770-942E-31958DE0D476}">
      <dgm:prSet/>
      <dgm:spPr/>
      <dgm:t>
        <a:bodyPr/>
        <a:lstStyle/>
        <a:p>
          <a:endParaRPr lang="en-US"/>
        </a:p>
      </dgm:t>
    </dgm:pt>
    <dgm:pt modelId="{36069D4A-F8D2-4949-A100-040C6486563F}" type="sibTrans" cxnId="{561452DC-7034-4770-942E-31958DE0D476}">
      <dgm:prSet/>
      <dgm:spPr/>
      <dgm:t>
        <a:bodyPr/>
        <a:lstStyle/>
        <a:p>
          <a:endParaRPr lang="en-US"/>
        </a:p>
      </dgm:t>
    </dgm:pt>
    <dgm:pt modelId="{5D9C5C43-0C9E-4AA6-B732-47D5CB019043}">
      <dgm:prSet/>
      <dgm:spPr/>
      <dgm:t>
        <a:bodyPr/>
        <a:lstStyle/>
        <a:p>
          <a:r>
            <a:rPr lang="es-ES" dirty="0"/>
            <a:t>Entrenamiento de extintores de incendios</a:t>
          </a:r>
          <a:endParaRPr lang="en-US" dirty="0">
            <a:latin typeface="Century Gothic" panose="020B0502020202020204" pitchFamily="34" charset="0"/>
          </a:endParaRPr>
        </a:p>
      </dgm:t>
    </dgm:pt>
    <dgm:pt modelId="{CAB4BE99-391F-4169-9175-B47E29014121}" type="parTrans" cxnId="{C92E1C54-ACC6-46AF-A545-60DF7BFDE7D4}">
      <dgm:prSet/>
      <dgm:spPr/>
      <dgm:t>
        <a:bodyPr/>
        <a:lstStyle/>
        <a:p>
          <a:endParaRPr lang="en-US"/>
        </a:p>
      </dgm:t>
    </dgm:pt>
    <dgm:pt modelId="{BF0CA530-461E-4DA5-96F1-3CA4F5579C3D}" type="sibTrans" cxnId="{C92E1C54-ACC6-46AF-A545-60DF7BFDE7D4}">
      <dgm:prSet/>
      <dgm:spPr/>
      <dgm:t>
        <a:bodyPr/>
        <a:lstStyle/>
        <a:p>
          <a:endParaRPr lang="en-US"/>
        </a:p>
      </dgm:t>
    </dgm:pt>
    <dgm:pt modelId="{ED2B687E-E9DF-45DB-8843-4D08CF281769}">
      <dgm:prSet/>
      <dgm:spPr/>
      <dgm:t>
        <a:bodyPr/>
        <a:lstStyle/>
        <a:p>
          <a:r>
            <a:rPr lang="es-ES" dirty="0"/>
            <a:t>Entrenamiento de Transporte</a:t>
          </a:r>
          <a:endParaRPr lang="en-US" dirty="0">
            <a:latin typeface="Century Gothic" panose="020B0502020202020204" pitchFamily="34" charset="0"/>
          </a:endParaRPr>
        </a:p>
      </dgm:t>
    </dgm:pt>
    <dgm:pt modelId="{E1EA9B1D-47D2-4267-BFE4-53EBD1E20FB3}" type="parTrans" cxnId="{1EC44C14-37EF-4C71-9AE0-BC07DF2999F6}">
      <dgm:prSet/>
      <dgm:spPr/>
      <dgm:t>
        <a:bodyPr/>
        <a:lstStyle/>
        <a:p>
          <a:endParaRPr lang="en-US"/>
        </a:p>
      </dgm:t>
    </dgm:pt>
    <dgm:pt modelId="{AD7C151C-5BC9-45A6-994C-FC770101A9C5}" type="sibTrans" cxnId="{1EC44C14-37EF-4C71-9AE0-BC07DF2999F6}">
      <dgm:prSet/>
      <dgm:spPr/>
      <dgm:t>
        <a:bodyPr/>
        <a:lstStyle/>
        <a:p>
          <a:endParaRPr lang="en-US"/>
        </a:p>
      </dgm:t>
    </dgm:pt>
    <dgm:pt modelId="{6890F4AE-32D2-4F32-88EC-815FD50FC485}">
      <dgm:prSet/>
      <dgm:spPr/>
      <dgm:t>
        <a:bodyPr/>
        <a:lstStyle/>
        <a:p>
          <a:r>
            <a:rPr lang="es-ES" dirty="0"/>
            <a:t>Capacitación anual en servicio</a:t>
          </a:r>
          <a:endParaRPr lang="en-US" dirty="0">
            <a:latin typeface="Century Gothic" panose="020B0502020202020204" pitchFamily="34" charset="0"/>
          </a:endParaRPr>
        </a:p>
      </dgm:t>
    </dgm:pt>
    <dgm:pt modelId="{71D818B7-AAAB-4F09-BBA7-A2827D9CBAEC}" type="parTrans" cxnId="{A0127143-DAC1-434A-ACAC-98DBEBEE79F5}">
      <dgm:prSet/>
      <dgm:spPr/>
      <dgm:t>
        <a:bodyPr/>
        <a:lstStyle/>
        <a:p>
          <a:endParaRPr lang="en-US"/>
        </a:p>
      </dgm:t>
    </dgm:pt>
    <dgm:pt modelId="{0B6EF461-53E1-4365-849F-408DD27F06A8}" type="sibTrans" cxnId="{A0127143-DAC1-434A-ACAC-98DBEBEE79F5}">
      <dgm:prSet/>
      <dgm:spPr/>
      <dgm:t>
        <a:bodyPr/>
        <a:lstStyle/>
        <a:p>
          <a:endParaRPr lang="en-US"/>
        </a:p>
      </dgm:t>
    </dgm:pt>
    <dgm:pt modelId="{0824BFDA-F012-4C77-A1D9-2319B08479E7}">
      <dgm:prSet/>
      <dgm:spPr/>
      <dgm:t>
        <a:bodyPr/>
        <a:lstStyle/>
        <a:p>
          <a:r>
            <a:rPr lang="es-ES" dirty="0"/>
            <a:t>Entrenamiento en medicamentos</a:t>
          </a:r>
          <a:endParaRPr lang="en-US" dirty="0">
            <a:latin typeface="Century Gothic" panose="020B0502020202020204" pitchFamily="34" charset="0"/>
          </a:endParaRPr>
        </a:p>
      </dgm:t>
    </dgm:pt>
    <dgm:pt modelId="{AE3A4A8D-333D-4FBD-8DED-88F4E28E012F}" type="parTrans" cxnId="{06BA82BB-F098-4953-B3EF-F9A99BE6108C}">
      <dgm:prSet/>
      <dgm:spPr/>
      <dgm:t>
        <a:bodyPr/>
        <a:lstStyle/>
        <a:p>
          <a:endParaRPr lang="en-US"/>
        </a:p>
      </dgm:t>
    </dgm:pt>
    <dgm:pt modelId="{9A44A3D9-DFEC-4656-8315-030AA2B25AD0}" type="sibTrans" cxnId="{06BA82BB-F098-4953-B3EF-F9A99BE6108C}">
      <dgm:prSet/>
      <dgm:spPr/>
      <dgm:t>
        <a:bodyPr/>
        <a:lstStyle/>
        <a:p>
          <a:endParaRPr lang="en-US"/>
        </a:p>
      </dgm:t>
    </dgm:pt>
    <dgm:pt modelId="{48F024D6-A844-4564-9466-9DE8B34129ED}">
      <dgm:prSet/>
      <dgm:spPr/>
      <dgm:t>
        <a:bodyPr/>
        <a:lstStyle/>
        <a:p>
          <a:r>
            <a:rPr lang="es-ES" dirty="0"/>
            <a:t>Capacitación en precauciones de seguridad universales</a:t>
          </a:r>
          <a:endParaRPr lang="en-US" dirty="0">
            <a:latin typeface="Century Gothic" panose="020B0502020202020204" pitchFamily="34" charset="0"/>
          </a:endParaRPr>
        </a:p>
      </dgm:t>
    </dgm:pt>
    <dgm:pt modelId="{C268623C-6CFC-4999-AE65-481F1DC289C3}" type="parTrans" cxnId="{F6A144DB-DC30-44DE-9103-3831BC8B47FF}">
      <dgm:prSet/>
      <dgm:spPr/>
      <dgm:t>
        <a:bodyPr/>
        <a:lstStyle/>
        <a:p>
          <a:endParaRPr lang="en-US"/>
        </a:p>
      </dgm:t>
    </dgm:pt>
    <dgm:pt modelId="{85CDF1A8-38CE-43D1-A3EB-2EF43DE4A7A1}" type="sibTrans" cxnId="{F6A144DB-DC30-44DE-9103-3831BC8B47FF}">
      <dgm:prSet/>
      <dgm:spPr/>
      <dgm:t>
        <a:bodyPr/>
        <a:lstStyle/>
        <a:p>
          <a:endParaRPr lang="en-US"/>
        </a:p>
      </dgm:t>
    </dgm:pt>
    <dgm:pt modelId="{3C41281A-6D28-45EB-B6C9-B5E18621FAB9}" type="pres">
      <dgm:prSet presAssocID="{715D5BA6-F35F-488F-A2D5-F97B24BC4A76}" presName="diagram" presStyleCnt="0">
        <dgm:presLayoutVars>
          <dgm:dir/>
          <dgm:resizeHandles val="exact"/>
        </dgm:presLayoutVars>
      </dgm:prSet>
      <dgm:spPr/>
    </dgm:pt>
    <dgm:pt modelId="{50A189E7-E872-4F09-80AE-22AACAB7660E}" type="pres">
      <dgm:prSet presAssocID="{C4452BEE-7162-4B64-B8D7-A10018C7F8CF}" presName="node" presStyleLbl="node1" presStyleIdx="0" presStyleCnt="9">
        <dgm:presLayoutVars>
          <dgm:bulletEnabled val="1"/>
        </dgm:presLayoutVars>
      </dgm:prSet>
      <dgm:spPr/>
    </dgm:pt>
    <dgm:pt modelId="{FEE6202E-7464-4DE7-BB78-BF01511CD610}" type="pres">
      <dgm:prSet presAssocID="{E42C09B1-B3F8-48FB-9CBC-5FE6AD9A9E79}" presName="sibTrans" presStyleCnt="0"/>
      <dgm:spPr/>
    </dgm:pt>
    <dgm:pt modelId="{1E0C36B8-AE37-4217-939C-1FAB0C3AFA08}" type="pres">
      <dgm:prSet presAssocID="{B47E2B91-786C-46AB-8ECA-7AB92789A22E}" presName="node" presStyleLbl="node1" presStyleIdx="1" presStyleCnt="9">
        <dgm:presLayoutVars>
          <dgm:bulletEnabled val="1"/>
        </dgm:presLayoutVars>
      </dgm:prSet>
      <dgm:spPr/>
    </dgm:pt>
    <dgm:pt modelId="{92C47A2D-F705-4F92-979F-19EEBA9FACDC}" type="pres">
      <dgm:prSet presAssocID="{CD978DDE-B6D0-4112-A497-A01186E3F1C5}" presName="sibTrans" presStyleCnt="0"/>
      <dgm:spPr/>
    </dgm:pt>
    <dgm:pt modelId="{C3C88B69-AE6D-4F28-A4FF-DFBB953941A3}" type="pres">
      <dgm:prSet presAssocID="{9F48F403-A1A9-47F9-B073-16769FEF7A6A}" presName="node" presStyleLbl="node1" presStyleIdx="2" presStyleCnt="9">
        <dgm:presLayoutVars>
          <dgm:bulletEnabled val="1"/>
        </dgm:presLayoutVars>
      </dgm:prSet>
      <dgm:spPr/>
    </dgm:pt>
    <dgm:pt modelId="{A68FC3F4-B243-488E-9C38-B7FCC809DB00}" type="pres">
      <dgm:prSet presAssocID="{AA45266C-30E8-4688-B421-0AF14883D012}" presName="sibTrans" presStyleCnt="0"/>
      <dgm:spPr/>
    </dgm:pt>
    <dgm:pt modelId="{A1D0FC77-C985-4A98-A1F8-79F943541AA3}" type="pres">
      <dgm:prSet presAssocID="{68FA63B1-C578-4BF9-8D4E-221E64DFF45E}" presName="node" presStyleLbl="node1" presStyleIdx="3" presStyleCnt="9">
        <dgm:presLayoutVars>
          <dgm:bulletEnabled val="1"/>
        </dgm:presLayoutVars>
      </dgm:prSet>
      <dgm:spPr/>
    </dgm:pt>
    <dgm:pt modelId="{E76D3E3E-CBDD-4773-90C8-D2276FC9A1DD}" type="pres">
      <dgm:prSet presAssocID="{36069D4A-F8D2-4949-A100-040C6486563F}" presName="sibTrans" presStyleCnt="0"/>
      <dgm:spPr/>
    </dgm:pt>
    <dgm:pt modelId="{ADC4195C-4A98-4AB1-A30A-27EEA7FE7EFF}" type="pres">
      <dgm:prSet presAssocID="{48F024D6-A844-4564-9466-9DE8B34129ED}" presName="node" presStyleLbl="node1" presStyleIdx="4" presStyleCnt="9">
        <dgm:presLayoutVars>
          <dgm:bulletEnabled val="1"/>
        </dgm:presLayoutVars>
      </dgm:prSet>
      <dgm:spPr/>
    </dgm:pt>
    <dgm:pt modelId="{BE00603E-9860-47AA-A1D2-54CAD7F98C0F}" type="pres">
      <dgm:prSet presAssocID="{85CDF1A8-38CE-43D1-A3EB-2EF43DE4A7A1}" presName="sibTrans" presStyleCnt="0"/>
      <dgm:spPr/>
    </dgm:pt>
    <dgm:pt modelId="{434154CC-290E-4385-AAE7-F2DAFD10FFAF}" type="pres">
      <dgm:prSet presAssocID="{5D9C5C43-0C9E-4AA6-B732-47D5CB019043}" presName="node" presStyleLbl="node1" presStyleIdx="5" presStyleCnt="9">
        <dgm:presLayoutVars>
          <dgm:bulletEnabled val="1"/>
        </dgm:presLayoutVars>
      </dgm:prSet>
      <dgm:spPr/>
    </dgm:pt>
    <dgm:pt modelId="{94A9DDCF-0EAF-4F8C-B799-7C27D17AA6F2}" type="pres">
      <dgm:prSet presAssocID="{BF0CA530-461E-4DA5-96F1-3CA4F5579C3D}" presName="sibTrans" presStyleCnt="0"/>
      <dgm:spPr/>
    </dgm:pt>
    <dgm:pt modelId="{8C8A07C1-DAEB-470C-8F47-3490B3E7666D}" type="pres">
      <dgm:prSet presAssocID="{ED2B687E-E9DF-45DB-8843-4D08CF281769}" presName="node" presStyleLbl="node1" presStyleIdx="6" presStyleCnt="9">
        <dgm:presLayoutVars>
          <dgm:bulletEnabled val="1"/>
        </dgm:presLayoutVars>
      </dgm:prSet>
      <dgm:spPr/>
    </dgm:pt>
    <dgm:pt modelId="{F3E65D6A-20D8-48A8-9B83-038F67DDDCE1}" type="pres">
      <dgm:prSet presAssocID="{AD7C151C-5BC9-45A6-994C-FC770101A9C5}" presName="sibTrans" presStyleCnt="0"/>
      <dgm:spPr/>
    </dgm:pt>
    <dgm:pt modelId="{7C00ED5D-0642-4FDB-8E9E-BD141C78BB70}" type="pres">
      <dgm:prSet presAssocID="{0824BFDA-F012-4C77-A1D9-2319B08479E7}" presName="node" presStyleLbl="node1" presStyleIdx="7" presStyleCnt="9">
        <dgm:presLayoutVars>
          <dgm:bulletEnabled val="1"/>
        </dgm:presLayoutVars>
      </dgm:prSet>
      <dgm:spPr/>
    </dgm:pt>
    <dgm:pt modelId="{34990DF2-3CA6-4C0C-A0E7-BFB5CA0E5C52}" type="pres">
      <dgm:prSet presAssocID="{9A44A3D9-DFEC-4656-8315-030AA2B25AD0}" presName="sibTrans" presStyleCnt="0"/>
      <dgm:spPr/>
    </dgm:pt>
    <dgm:pt modelId="{3A0A609A-9E2C-43B7-B602-FF3BFD896CB2}" type="pres">
      <dgm:prSet presAssocID="{6890F4AE-32D2-4F32-88EC-815FD50FC485}" presName="node" presStyleLbl="node1" presStyleIdx="8" presStyleCnt="9">
        <dgm:presLayoutVars>
          <dgm:bulletEnabled val="1"/>
        </dgm:presLayoutVars>
      </dgm:prSet>
      <dgm:spPr/>
    </dgm:pt>
  </dgm:ptLst>
  <dgm:cxnLst>
    <dgm:cxn modelId="{3BA38E07-44C0-4BA1-AAEA-8F361B7EE1B8}" type="presOf" srcId="{ED2B687E-E9DF-45DB-8843-4D08CF281769}" destId="{8C8A07C1-DAEB-470C-8F47-3490B3E7666D}" srcOrd="0" destOrd="0" presId="urn:microsoft.com/office/officeart/2005/8/layout/default"/>
    <dgm:cxn modelId="{6190B80E-C579-43D8-BF6D-72985B6BEFC8}" type="presOf" srcId="{C4452BEE-7162-4B64-B8D7-A10018C7F8CF}" destId="{50A189E7-E872-4F09-80AE-22AACAB7660E}" srcOrd="0" destOrd="0" presId="urn:microsoft.com/office/officeart/2005/8/layout/default"/>
    <dgm:cxn modelId="{1EC44C14-37EF-4C71-9AE0-BC07DF2999F6}" srcId="{715D5BA6-F35F-488F-A2D5-F97B24BC4A76}" destId="{ED2B687E-E9DF-45DB-8843-4D08CF281769}" srcOrd="6" destOrd="0" parTransId="{E1EA9B1D-47D2-4267-BFE4-53EBD1E20FB3}" sibTransId="{AD7C151C-5BC9-45A6-994C-FC770101A9C5}"/>
    <dgm:cxn modelId="{3AFAC214-19F5-4269-ADD6-F3E1236C1896}" srcId="{715D5BA6-F35F-488F-A2D5-F97B24BC4A76}" destId="{9F48F403-A1A9-47F9-B073-16769FEF7A6A}" srcOrd="2" destOrd="0" parTransId="{C8E053CE-6622-4D8B-9A4D-4F1D90536811}" sibTransId="{AA45266C-30E8-4688-B421-0AF14883D012}"/>
    <dgm:cxn modelId="{A0127143-DAC1-434A-ACAC-98DBEBEE79F5}" srcId="{715D5BA6-F35F-488F-A2D5-F97B24BC4A76}" destId="{6890F4AE-32D2-4F32-88EC-815FD50FC485}" srcOrd="8" destOrd="0" parTransId="{71D818B7-AAAB-4F09-BBA7-A2827D9CBAEC}" sibTransId="{0B6EF461-53E1-4365-849F-408DD27F06A8}"/>
    <dgm:cxn modelId="{AF1C9F44-EFA0-40B8-AEFF-F397F8836349}" type="presOf" srcId="{48F024D6-A844-4564-9466-9DE8B34129ED}" destId="{ADC4195C-4A98-4AB1-A30A-27EEA7FE7EFF}" srcOrd="0" destOrd="0" presId="urn:microsoft.com/office/officeart/2005/8/layout/default"/>
    <dgm:cxn modelId="{2F109449-CCD4-4758-8983-20878BAE110F}" type="presOf" srcId="{715D5BA6-F35F-488F-A2D5-F97B24BC4A76}" destId="{3C41281A-6D28-45EB-B6C9-B5E18621FAB9}" srcOrd="0" destOrd="0" presId="urn:microsoft.com/office/officeart/2005/8/layout/default"/>
    <dgm:cxn modelId="{C92E1C54-ACC6-46AF-A545-60DF7BFDE7D4}" srcId="{715D5BA6-F35F-488F-A2D5-F97B24BC4A76}" destId="{5D9C5C43-0C9E-4AA6-B732-47D5CB019043}" srcOrd="5" destOrd="0" parTransId="{CAB4BE99-391F-4169-9175-B47E29014121}" sibTransId="{BF0CA530-461E-4DA5-96F1-3CA4F5579C3D}"/>
    <dgm:cxn modelId="{C9466484-9031-4B5E-B22B-5E3A1C7F8611}" type="presOf" srcId="{0824BFDA-F012-4C77-A1D9-2319B08479E7}" destId="{7C00ED5D-0642-4FDB-8E9E-BD141C78BB70}" srcOrd="0" destOrd="0" presId="urn:microsoft.com/office/officeart/2005/8/layout/default"/>
    <dgm:cxn modelId="{FC2F7F92-F35F-41AE-A682-CAD915E13B43}" srcId="{715D5BA6-F35F-488F-A2D5-F97B24BC4A76}" destId="{C4452BEE-7162-4B64-B8D7-A10018C7F8CF}" srcOrd="0" destOrd="0" parTransId="{644EE400-E166-477F-994B-635D4FCD506D}" sibTransId="{E42C09B1-B3F8-48FB-9CBC-5FE6AD9A9E79}"/>
    <dgm:cxn modelId="{492CECB7-4B8B-4D03-A449-537202ECF00F}" srcId="{715D5BA6-F35F-488F-A2D5-F97B24BC4A76}" destId="{B47E2B91-786C-46AB-8ECA-7AB92789A22E}" srcOrd="1" destOrd="0" parTransId="{BC0EAC4E-A3A1-4F3B-8159-F2D350B14701}" sibTransId="{CD978DDE-B6D0-4112-A497-A01186E3F1C5}"/>
    <dgm:cxn modelId="{06BA82BB-F098-4953-B3EF-F9A99BE6108C}" srcId="{715D5BA6-F35F-488F-A2D5-F97B24BC4A76}" destId="{0824BFDA-F012-4C77-A1D9-2319B08479E7}" srcOrd="7" destOrd="0" parTransId="{AE3A4A8D-333D-4FBD-8DED-88F4E28E012F}" sibTransId="{9A44A3D9-DFEC-4656-8315-030AA2B25AD0}"/>
    <dgm:cxn modelId="{1A8CEAC1-152E-4EC7-BA75-1878665402C8}" type="presOf" srcId="{B47E2B91-786C-46AB-8ECA-7AB92789A22E}" destId="{1E0C36B8-AE37-4217-939C-1FAB0C3AFA08}" srcOrd="0" destOrd="0" presId="urn:microsoft.com/office/officeart/2005/8/layout/default"/>
    <dgm:cxn modelId="{F6A144DB-DC30-44DE-9103-3831BC8B47FF}" srcId="{715D5BA6-F35F-488F-A2D5-F97B24BC4A76}" destId="{48F024D6-A844-4564-9466-9DE8B34129ED}" srcOrd="4" destOrd="0" parTransId="{C268623C-6CFC-4999-AE65-481F1DC289C3}" sibTransId="{85CDF1A8-38CE-43D1-A3EB-2EF43DE4A7A1}"/>
    <dgm:cxn modelId="{561452DC-7034-4770-942E-31958DE0D476}" srcId="{715D5BA6-F35F-488F-A2D5-F97B24BC4A76}" destId="{68FA63B1-C578-4BF9-8D4E-221E64DFF45E}" srcOrd="3" destOrd="0" parTransId="{295A09DC-AB40-4729-A3F6-64B61CF525B1}" sibTransId="{36069D4A-F8D2-4949-A100-040C6486563F}"/>
    <dgm:cxn modelId="{87FBA5E0-A599-4547-A7F2-5CA648C503BC}" type="presOf" srcId="{9F48F403-A1A9-47F9-B073-16769FEF7A6A}" destId="{C3C88B69-AE6D-4F28-A4FF-DFBB953941A3}" srcOrd="0" destOrd="0" presId="urn:microsoft.com/office/officeart/2005/8/layout/default"/>
    <dgm:cxn modelId="{944850E3-2677-444C-A10D-77F2369A13EC}" type="presOf" srcId="{68FA63B1-C578-4BF9-8D4E-221E64DFF45E}" destId="{A1D0FC77-C985-4A98-A1F8-79F943541AA3}" srcOrd="0" destOrd="0" presId="urn:microsoft.com/office/officeart/2005/8/layout/default"/>
    <dgm:cxn modelId="{A36995E8-0425-41E7-956E-8FA796F83DC4}" type="presOf" srcId="{5D9C5C43-0C9E-4AA6-B732-47D5CB019043}" destId="{434154CC-290E-4385-AAE7-F2DAFD10FFAF}" srcOrd="0" destOrd="0" presId="urn:microsoft.com/office/officeart/2005/8/layout/default"/>
    <dgm:cxn modelId="{34D0BAE9-1DE5-4FDF-8215-4CB51D2BCD81}" type="presOf" srcId="{6890F4AE-32D2-4F32-88EC-815FD50FC485}" destId="{3A0A609A-9E2C-43B7-B602-FF3BFD896CB2}" srcOrd="0" destOrd="0" presId="urn:microsoft.com/office/officeart/2005/8/layout/default"/>
    <dgm:cxn modelId="{029E2A9D-00B5-43CE-86E7-C523E5E4BE79}" type="presParOf" srcId="{3C41281A-6D28-45EB-B6C9-B5E18621FAB9}" destId="{50A189E7-E872-4F09-80AE-22AACAB7660E}" srcOrd="0" destOrd="0" presId="urn:microsoft.com/office/officeart/2005/8/layout/default"/>
    <dgm:cxn modelId="{F7406F5D-2C18-4CC0-A9A9-84222BFE43F8}" type="presParOf" srcId="{3C41281A-6D28-45EB-B6C9-B5E18621FAB9}" destId="{FEE6202E-7464-4DE7-BB78-BF01511CD610}" srcOrd="1" destOrd="0" presId="urn:microsoft.com/office/officeart/2005/8/layout/default"/>
    <dgm:cxn modelId="{623752C7-182A-4153-9783-870BA39AAC0D}" type="presParOf" srcId="{3C41281A-6D28-45EB-B6C9-B5E18621FAB9}" destId="{1E0C36B8-AE37-4217-939C-1FAB0C3AFA08}" srcOrd="2" destOrd="0" presId="urn:microsoft.com/office/officeart/2005/8/layout/default"/>
    <dgm:cxn modelId="{1143F35D-10B2-4DA0-B5B9-AEE46A9D72B5}" type="presParOf" srcId="{3C41281A-6D28-45EB-B6C9-B5E18621FAB9}" destId="{92C47A2D-F705-4F92-979F-19EEBA9FACDC}" srcOrd="3" destOrd="0" presId="urn:microsoft.com/office/officeart/2005/8/layout/default"/>
    <dgm:cxn modelId="{D8970FFC-B612-4A87-ADEF-11A115283D29}" type="presParOf" srcId="{3C41281A-6D28-45EB-B6C9-B5E18621FAB9}" destId="{C3C88B69-AE6D-4F28-A4FF-DFBB953941A3}" srcOrd="4" destOrd="0" presId="urn:microsoft.com/office/officeart/2005/8/layout/default"/>
    <dgm:cxn modelId="{79BEB858-641D-4326-9C7D-A50CC6D07E1E}" type="presParOf" srcId="{3C41281A-6D28-45EB-B6C9-B5E18621FAB9}" destId="{A68FC3F4-B243-488E-9C38-B7FCC809DB00}" srcOrd="5" destOrd="0" presId="urn:microsoft.com/office/officeart/2005/8/layout/default"/>
    <dgm:cxn modelId="{72B6E46A-5C36-43C4-9B0D-24A85B66987E}" type="presParOf" srcId="{3C41281A-6D28-45EB-B6C9-B5E18621FAB9}" destId="{A1D0FC77-C985-4A98-A1F8-79F943541AA3}" srcOrd="6" destOrd="0" presId="urn:microsoft.com/office/officeart/2005/8/layout/default"/>
    <dgm:cxn modelId="{08347298-B157-49A9-AF29-625740F949F6}" type="presParOf" srcId="{3C41281A-6D28-45EB-B6C9-B5E18621FAB9}" destId="{E76D3E3E-CBDD-4773-90C8-D2276FC9A1DD}" srcOrd="7" destOrd="0" presId="urn:microsoft.com/office/officeart/2005/8/layout/default"/>
    <dgm:cxn modelId="{A0229DD6-2DDB-441A-8D5E-0CFB6ACF28E7}" type="presParOf" srcId="{3C41281A-6D28-45EB-B6C9-B5E18621FAB9}" destId="{ADC4195C-4A98-4AB1-A30A-27EEA7FE7EFF}" srcOrd="8" destOrd="0" presId="urn:microsoft.com/office/officeart/2005/8/layout/default"/>
    <dgm:cxn modelId="{49685695-5D67-4D04-8AAE-1EA690FC631D}" type="presParOf" srcId="{3C41281A-6D28-45EB-B6C9-B5E18621FAB9}" destId="{BE00603E-9860-47AA-A1D2-54CAD7F98C0F}" srcOrd="9" destOrd="0" presId="urn:microsoft.com/office/officeart/2005/8/layout/default"/>
    <dgm:cxn modelId="{724F8215-D012-4CE5-AC51-E90DA1A42FBE}" type="presParOf" srcId="{3C41281A-6D28-45EB-B6C9-B5E18621FAB9}" destId="{434154CC-290E-4385-AAE7-F2DAFD10FFAF}" srcOrd="10" destOrd="0" presId="urn:microsoft.com/office/officeart/2005/8/layout/default"/>
    <dgm:cxn modelId="{15352D2A-3DE6-4D54-9F6E-9E6065A23B17}" type="presParOf" srcId="{3C41281A-6D28-45EB-B6C9-B5E18621FAB9}" destId="{94A9DDCF-0EAF-4F8C-B799-7C27D17AA6F2}" srcOrd="11" destOrd="0" presId="urn:microsoft.com/office/officeart/2005/8/layout/default"/>
    <dgm:cxn modelId="{FD61BCA4-7045-4FC9-BAC6-84D9A0CA79AD}" type="presParOf" srcId="{3C41281A-6D28-45EB-B6C9-B5E18621FAB9}" destId="{8C8A07C1-DAEB-470C-8F47-3490B3E7666D}" srcOrd="12" destOrd="0" presId="urn:microsoft.com/office/officeart/2005/8/layout/default"/>
    <dgm:cxn modelId="{970FF2F5-EEB3-436D-8CC8-16EAB4F69178}" type="presParOf" srcId="{3C41281A-6D28-45EB-B6C9-B5E18621FAB9}" destId="{F3E65D6A-20D8-48A8-9B83-038F67DDDCE1}" srcOrd="13" destOrd="0" presId="urn:microsoft.com/office/officeart/2005/8/layout/default"/>
    <dgm:cxn modelId="{E279E880-135E-4AEB-A2D1-D99B7E065E88}" type="presParOf" srcId="{3C41281A-6D28-45EB-B6C9-B5E18621FAB9}" destId="{7C00ED5D-0642-4FDB-8E9E-BD141C78BB70}" srcOrd="14" destOrd="0" presId="urn:microsoft.com/office/officeart/2005/8/layout/default"/>
    <dgm:cxn modelId="{190DDCEA-85CB-4394-9DDF-CFF507AF1E03}" type="presParOf" srcId="{3C41281A-6D28-45EB-B6C9-B5E18621FAB9}" destId="{34990DF2-3CA6-4C0C-A0E7-BFB5CA0E5C52}" srcOrd="15" destOrd="0" presId="urn:microsoft.com/office/officeart/2005/8/layout/default"/>
    <dgm:cxn modelId="{3BFC45E6-DDBE-471C-B2DD-8582142A5EA3}" type="presParOf" srcId="{3C41281A-6D28-45EB-B6C9-B5E18621FAB9}" destId="{3A0A609A-9E2C-43B7-B602-FF3BFD896CB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B85CF-1CE4-475A-A6A3-2810F204BA94}">
      <dsp:nvSpPr>
        <dsp:cNvPr id="0" name=""/>
        <dsp:cNvSpPr/>
      </dsp:nvSpPr>
      <dsp:spPr>
        <a:xfrm>
          <a:off x="0" y="2099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EE987-6BD3-4F48-960F-E6546E86475B}">
      <dsp:nvSpPr>
        <dsp:cNvPr id="0" name=""/>
        <dsp:cNvSpPr/>
      </dsp:nvSpPr>
      <dsp:spPr>
        <a:xfrm>
          <a:off x="216535" y="33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Inicial</a:t>
          </a:r>
        </a:p>
      </dsp:txBody>
      <dsp:txXfrm>
        <a:off x="236710" y="23475"/>
        <a:ext cx="2991140" cy="372930"/>
      </dsp:txXfrm>
    </dsp:sp>
    <dsp:sp modelId="{8B825D62-9C72-421F-A4D3-319F8ADDB3C0}">
      <dsp:nvSpPr>
        <dsp:cNvPr id="0" name=""/>
        <dsp:cNvSpPr/>
      </dsp:nvSpPr>
      <dsp:spPr>
        <a:xfrm>
          <a:off x="0" y="8449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D233-DF81-46E1-95F4-07A76E7B0B7A}">
      <dsp:nvSpPr>
        <dsp:cNvPr id="0" name=""/>
        <dsp:cNvSpPr/>
      </dsp:nvSpPr>
      <dsp:spPr>
        <a:xfrm>
          <a:off x="216535" y="6383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Rutina</a:t>
          </a:r>
        </a:p>
      </dsp:txBody>
      <dsp:txXfrm>
        <a:off x="236710" y="658515"/>
        <a:ext cx="2991140" cy="372930"/>
      </dsp:txXfrm>
    </dsp:sp>
    <dsp:sp modelId="{8278EF8B-2801-4D94-86CD-2F387E6C8237}">
      <dsp:nvSpPr>
        <dsp:cNvPr id="0" name=""/>
        <dsp:cNvSpPr/>
      </dsp:nvSpPr>
      <dsp:spPr>
        <a:xfrm>
          <a:off x="0" y="14800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34737-3A1F-47A0-8EE3-99A258375679}">
      <dsp:nvSpPr>
        <dsp:cNvPr id="0" name=""/>
        <dsp:cNvSpPr/>
      </dsp:nvSpPr>
      <dsp:spPr>
        <a:xfrm>
          <a:off x="216535" y="12733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Abreviado</a:t>
          </a:r>
        </a:p>
      </dsp:txBody>
      <dsp:txXfrm>
        <a:off x="236710" y="1293555"/>
        <a:ext cx="2991140" cy="372930"/>
      </dsp:txXfrm>
    </dsp:sp>
    <dsp:sp modelId="{9BCBB5A0-8BA4-410E-A615-468AFEF4706B}">
      <dsp:nvSpPr>
        <dsp:cNvPr id="0" name=""/>
        <dsp:cNvSpPr/>
      </dsp:nvSpPr>
      <dsp:spPr>
        <a:xfrm>
          <a:off x="0" y="211506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2FC7-E005-41A1-B3D2-FF5B815D9F9D}">
      <dsp:nvSpPr>
        <dsp:cNvPr id="0" name=""/>
        <dsp:cNvSpPr/>
      </dsp:nvSpPr>
      <dsp:spPr>
        <a:xfrm>
          <a:off x="216535" y="190842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Reinspección</a:t>
          </a:r>
          <a:endParaRPr lang="en-US" sz="1400" kern="1200" dirty="0">
            <a:latin typeface="Century Gothic" panose="020B0502020202020204" pitchFamily="34" charset="0"/>
          </a:endParaRPr>
        </a:p>
      </dsp:txBody>
      <dsp:txXfrm>
        <a:off x="236710" y="1928595"/>
        <a:ext cx="2991140" cy="372930"/>
      </dsp:txXfrm>
    </dsp:sp>
    <dsp:sp modelId="{9DDBA650-C027-41B5-9A37-8FFFB97CAF20}">
      <dsp:nvSpPr>
        <dsp:cNvPr id="0" name=""/>
        <dsp:cNvSpPr/>
      </dsp:nvSpPr>
      <dsp:spPr>
        <a:xfrm>
          <a:off x="0" y="275010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CB74A-CDBF-4078-97F6-A6BED6A9AE8D}">
      <dsp:nvSpPr>
        <dsp:cNvPr id="0" name=""/>
        <dsp:cNvSpPr/>
      </dsp:nvSpPr>
      <dsp:spPr>
        <a:xfrm>
          <a:off x="216535" y="254346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Renovación</a:t>
          </a:r>
          <a:endParaRPr lang="en-US" sz="1400" kern="1200" dirty="0">
            <a:latin typeface="Century Gothic" panose="020B0502020202020204" pitchFamily="34" charset="0"/>
          </a:endParaRPr>
        </a:p>
      </dsp:txBody>
      <dsp:txXfrm>
        <a:off x="236710" y="2563635"/>
        <a:ext cx="2991140" cy="372930"/>
      </dsp:txXfrm>
    </dsp:sp>
    <dsp:sp modelId="{4904DC14-4763-4815-A445-E32C51A8800F}">
      <dsp:nvSpPr>
        <dsp:cNvPr id="0" name=""/>
        <dsp:cNvSpPr/>
      </dsp:nvSpPr>
      <dsp:spPr>
        <a:xfrm>
          <a:off x="0" y="33851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B30BC-9A76-4E5E-808A-D571BCF6A903}">
      <dsp:nvSpPr>
        <dsp:cNvPr id="0" name=""/>
        <dsp:cNvSpPr/>
      </dsp:nvSpPr>
      <dsp:spPr>
        <a:xfrm>
          <a:off x="216535" y="31785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Queja</a:t>
          </a:r>
          <a:endParaRPr lang="en-US" sz="1400" kern="1200" dirty="0">
            <a:latin typeface="Century Gothic" panose="020B0502020202020204" pitchFamily="34" charset="0"/>
          </a:endParaRPr>
        </a:p>
      </dsp:txBody>
      <dsp:txXfrm>
        <a:off x="236710" y="3198675"/>
        <a:ext cx="2991140" cy="372930"/>
      </dsp:txXfrm>
    </dsp:sp>
    <dsp:sp modelId="{D76683AF-5393-4432-B9FE-5E1C19F3C53C}">
      <dsp:nvSpPr>
        <dsp:cNvPr id="0" name=""/>
        <dsp:cNvSpPr/>
      </dsp:nvSpPr>
      <dsp:spPr>
        <a:xfrm>
          <a:off x="0" y="40201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EF7B3-ED2C-409E-B00B-AC9A7B2E65BC}">
      <dsp:nvSpPr>
        <dsp:cNvPr id="0" name=""/>
        <dsp:cNvSpPr/>
      </dsp:nvSpPr>
      <dsp:spPr>
        <a:xfrm>
          <a:off x="216535" y="38135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Preparación escolar</a:t>
          </a:r>
          <a:endParaRPr lang="en-US" sz="1400" kern="1200" dirty="0">
            <a:latin typeface="Century Gothic" panose="020B0502020202020204" pitchFamily="34" charset="0"/>
          </a:endParaRPr>
        </a:p>
      </dsp:txBody>
      <dsp:txXfrm>
        <a:off x="236710" y="3833715"/>
        <a:ext cx="2991140" cy="372930"/>
      </dsp:txXfrm>
    </dsp:sp>
    <dsp:sp modelId="{F9386B0D-4152-4308-A812-DA29E8BB5908}">
      <dsp:nvSpPr>
        <dsp:cNvPr id="0" name=""/>
        <dsp:cNvSpPr/>
      </dsp:nvSpPr>
      <dsp:spPr>
        <a:xfrm>
          <a:off x="0" y="46552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02D73-798F-4753-8D26-6D13FCE34CA9}">
      <dsp:nvSpPr>
        <dsp:cNvPr id="0" name=""/>
        <dsp:cNvSpPr/>
      </dsp:nvSpPr>
      <dsp:spPr>
        <a:xfrm>
          <a:off x="216535" y="44485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Sello de Oro</a:t>
          </a:r>
          <a:endParaRPr lang="en-US" sz="1400" kern="1200" dirty="0">
            <a:latin typeface="Century Gothic" panose="020B0502020202020204" pitchFamily="34" charset="0"/>
          </a:endParaRPr>
        </a:p>
      </dsp:txBody>
      <dsp:txXfrm>
        <a:off x="236710" y="4468755"/>
        <a:ext cx="29911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189E7-E872-4F09-80AE-22AACAB7660E}">
      <dsp:nvSpPr>
        <dsp:cNvPr id="0" name=""/>
        <dsp:cNvSpPr/>
      </dsp:nvSpPr>
      <dsp:spPr>
        <a:xfrm>
          <a:off x="1038973" y="814"/>
          <a:ext cx="2340493" cy="140429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Formación introductoria obligatoria</a:t>
          </a:r>
          <a:endParaRPr lang="en-US" sz="1800" kern="1200" dirty="0">
            <a:latin typeface="Century Gothic" panose="020B0502020202020204" pitchFamily="34" charset="0"/>
          </a:endParaRPr>
        </a:p>
      </dsp:txBody>
      <dsp:txXfrm>
        <a:off x="1038973" y="814"/>
        <a:ext cx="2340493" cy="1404296"/>
      </dsp:txXfrm>
    </dsp:sp>
    <dsp:sp modelId="{1E0C36B8-AE37-4217-939C-1FAB0C3AFA08}">
      <dsp:nvSpPr>
        <dsp:cNvPr id="0" name=""/>
        <dsp:cNvSpPr/>
      </dsp:nvSpPr>
      <dsp:spPr>
        <a:xfrm>
          <a:off x="3613516" y="814"/>
          <a:ext cx="2340493" cy="1404296"/>
        </a:xfrm>
        <a:prstGeom prst="rect">
          <a:avLst/>
        </a:prstGeom>
        <a:solidFill>
          <a:schemeClr val="accent2">
            <a:hueOff val="627720"/>
            <a:satOff val="3713"/>
            <a:lumOff val="32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en alfabetización temprana</a:t>
          </a:r>
          <a:endParaRPr lang="en-US" sz="1800" kern="1200" dirty="0">
            <a:latin typeface="Century Gothic" panose="020B0502020202020204" pitchFamily="34" charset="0"/>
          </a:endParaRPr>
        </a:p>
      </dsp:txBody>
      <dsp:txXfrm>
        <a:off x="3613516" y="814"/>
        <a:ext cx="2340493" cy="1404296"/>
      </dsp:txXfrm>
    </dsp:sp>
    <dsp:sp modelId="{C3C88B69-AE6D-4F28-A4FF-DFBB953941A3}">
      <dsp:nvSpPr>
        <dsp:cNvPr id="0" name=""/>
        <dsp:cNvSpPr/>
      </dsp:nvSpPr>
      <dsp:spPr>
        <a:xfrm>
          <a:off x="6188059" y="814"/>
          <a:ext cx="2340493" cy="1404296"/>
        </a:xfrm>
        <a:prstGeom prst="rect">
          <a:avLst/>
        </a:prstGeom>
        <a:solidFill>
          <a:schemeClr val="accent2">
            <a:hueOff val="1255439"/>
            <a:satOff val="7427"/>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para el sueño seguro/síndrome del bebé sacudido</a:t>
          </a:r>
          <a:endParaRPr lang="en-US" sz="1800" kern="1200" dirty="0">
            <a:latin typeface="Century Gothic" panose="020B0502020202020204" pitchFamily="34" charset="0"/>
          </a:endParaRPr>
        </a:p>
      </dsp:txBody>
      <dsp:txXfrm>
        <a:off x="6188059" y="814"/>
        <a:ext cx="2340493" cy="1404296"/>
      </dsp:txXfrm>
    </dsp:sp>
    <dsp:sp modelId="{A1D0FC77-C985-4A98-A1F8-79F943541AA3}">
      <dsp:nvSpPr>
        <dsp:cNvPr id="0" name=""/>
        <dsp:cNvSpPr/>
      </dsp:nvSpPr>
      <dsp:spPr>
        <a:xfrm>
          <a:off x="1038973" y="1639160"/>
          <a:ext cx="2340493" cy="1404296"/>
        </a:xfrm>
        <a:prstGeom prst="rect">
          <a:avLst/>
        </a:prstGeom>
        <a:solidFill>
          <a:schemeClr val="accent2">
            <a:hueOff val="1883159"/>
            <a:satOff val="11140"/>
            <a:lumOff val="9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Certificación de primeros auxilios y resucitación  cardiopulmonar (CPR)</a:t>
          </a:r>
          <a:endParaRPr lang="en-US" sz="1800" kern="1200" dirty="0">
            <a:latin typeface="Century Gothic" panose="020B0502020202020204" pitchFamily="34" charset="0"/>
          </a:endParaRPr>
        </a:p>
      </dsp:txBody>
      <dsp:txXfrm>
        <a:off x="1038973" y="1639160"/>
        <a:ext cx="2340493" cy="1404296"/>
      </dsp:txXfrm>
    </dsp:sp>
    <dsp:sp modelId="{ADC4195C-4A98-4AB1-A30A-27EEA7FE7EFF}">
      <dsp:nvSpPr>
        <dsp:cNvPr id="0" name=""/>
        <dsp:cNvSpPr/>
      </dsp:nvSpPr>
      <dsp:spPr>
        <a:xfrm>
          <a:off x="3613516" y="1639160"/>
          <a:ext cx="2340493" cy="1404296"/>
        </a:xfrm>
        <a:prstGeom prst="rect">
          <a:avLst/>
        </a:prstGeom>
        <a:solidFill>
          <a:schemeClr val="accent2">
            <a:hueOff val="2510878"/>
            <a:satOff val="14853"/>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en precauciones de seguridad universales</a:t>
          </a:r>
          <a:endParaRPr lang="en-US" sz="1800" kern="1200" dirty="0">
            <a:latin typeface="Century Gothic" panose="020B0502020202020204" pitchFamily="34" charset="0"/>
          </a:endParaRPr>
        </a:p>
      </dsp:txBody>
      <dsp:txXfrm>
        <a:off x="3613516" y="1639160"/>
        <a:ext cx="2340493" cy="1404296"/>
      </dsp:txXfrm>
    </dsp:sp>
    <dsp:sp modelId="{434154CC-290E-4385-AAE7-F2DAFD10FFAF}">
      <dsp:nvSpPr>
        <dsp:cNvPr id="0" name=""/>
        <dsp:cNvSpPr/>
      </dsp:nvSpPr>
      <dsp:spPr>
        <a:xfrm>
          <a:off x="6188059" y="1639160"/>
          <a:ext cx="2340493" cy="1404296"/>
        </a:xfrm>
        <a:prstGeom prst="rect">
          <a:avLst/>
        </a:prstGeom>
        <a:solidFill>
          <a:schemeClr val="accent2">
            <a:hueOff val="3138598"/>
            <a:satOff val="18567"/>
            <a:lumOff val="16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de extintores de incendios</a:t>
          </a:r>
          <a:endParaRPr lang="en-US" sz="1800" kern="1200" dirty="0">
            <a:latin typeface="Century Gothic" panose="020B0502020202020204" pitchFamily="34" charset="0"/>
          </a:endParaRPr>
        </a:p>
      </dsp:txBody>
      <dsp:txXfrm>
        <a:off x="6188059" y="1639160"/>
        <a:ext cx="2340493" cy="1404296"/>
      </dsp:txXfrm>
    </dsp:sp>
    <dsp:sp modelId="{8C8A07C1-DAEB-470C-8F47-3490B3E7666D}">
      <dsp:nvSpPr>
        <dsp:cNvPr id="0" name=""/>
        <dsp:cNvSpPr/>
      </dsp:nvSpPr>
      <dsp:spPr>
        <a:xfrm>
          <a:off x="1038973" y="3277505"/>
          <a:ext cx="2340493" cy="1404296"/>
        </a:xfrm>
        <a:prstGeom prst="rect">
          <a:avLst/>
        </a:prstGeom>
        <a:solidFill>
          <a:schemeClr val="accent2">
            <a:hueOff val="3766317"/>
            <a:satOff val="22280"/>
            <a:lumOff val="19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de Transporte</a:t>
          </a:r>
          <a:endParaRPr lang="en-US" sz="1800" kern="1200" dirty="0">
            <a:latin typeface="Century Gothic" panose="020B0502020202020204" pitchFamily="34" charset="0"/>
          </a:endParaRPr>
        </a:p>
      </dsp:txBody>
      <dsp:txXfrm>
        <a:off x="1038973" y="3277505"/>
        <a:ext cx="2340493" cy="1404296"/>
      </dsp:txXfrm>
    </dsp:sp>
    <dsp:sp modelId="{7C00ED5D-0642-4FDB-8E9E-BD141C78BB70}">
      <dsp:nvSpPr>
        <dsp:cNvPr id="0" name=""/>
        <dsp:cNvSpPr/>
      </dsp:nvSpPr>
      <dsp:spPr>
        <a:xfrm>
          <a:off x="3613516" y="3277505"/>
          <a:ext cx="2340493" cy="1404296"/>
        </a:xfrm>
        <a:prstGeom prst="rect">
          <a:avLst/>
        </a:prstGeom>
        <a:solidFill>
          <a:schemeClr val="accent2">
            <a:hueOff val="4394037"/>
            <a:satOff val="25994"/>
            <a:lumOff val="229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en medicamentos</a:t>
          </a:r>
          <a:endParaRPr lang="en-US" sz="1800" kern="1200" dirty="0">
            <a:latin typeface="Century Gothic" panose="020B0502020202020204" pitchFamily="34" charset="0"/>
          </a:endParaRPr>
        </a:p>
      </dsp:txBody>
      <dsp:txXfrm>
        <a:off x="3613516" y="3277505"/>
        <a:ext cx="2340493" cy="1404296"/>
      </dsp:txXfrm>
    </dsp:sp>
    <dsp:sp modelId="{3A0A609A-9E2C-43B7-B602-FF3BFD896CB2}">
      <dsp:nvSpPr>
        <dsp:cNvPr id="0" name=""/>
        <dsp:cNvSpPr/>
      </dsp:nvSpPr>
      <dsp:spPr>
        <a:xfrm>
          <a:off x="6188059" y="3277505"/>
          <a:ext cx="2340493" cy="1404296"/>
        </a:xfrm>
        <a:prstGeom prst="rect">
          <a:avLst/>
        </a:prstGeom>
        <a:solidFill>
          <a:schemeClr val="accent2">
            <a:hueOff val="5021757"/>
            <a:satOff val="29707"/>
            <a:lumOff val="2627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anual en servicio</a:t>
          </a:r>
          <a:endParaRPr lang="en-US" sz="1800" kern="1200" dirty="0">
            <a:latin typeface="Century Gothic" panose="020B0502020202020204" pitchFamily="34" charset="0"/>
          </a:endParaRPr>
        </a:p>
      </dsp:txBody>
      <dsp:txXfrm>
        <a:off x="6188059" y="3277505"/>
        <a:ext cx="2340493" cy="14042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C264F-F521-448A-B57B-08D739268D10}"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D3502-9D03-4463-860D-712196DA1B9B}" type="slidenum">
              <a:rPr lang="en-US" smtClean="0"/>
              <a:t>‹#›</a:t>
            </a:fld>
            <a:endParaRPr lang="en-US"/>
          </a:p>
        </p:txBody>
      </p:sp>
    </p:spTree>
    <p:extLst>
      <p:ext uri="{BB962C8B-B14F-4D97-AF65-F5344CB8AC3E}">
        <p14:creationId xmlns:p14="http://schemas.microsoft.com/office/powerpoint/2010/main" val="352377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4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the Handbooks by reference in rule, they were able to be written in plain language and organized by topic, so it is easier for providers to find information on licensing requirements.</a:t>
            </a:r>
          </a:p>
          <a:p>
            <a:endParaRPr lang="en-US" dirty="0"/>
          </a:p>
          <a:p>
            <a:r>
              <a:rPr lang="en-US" b="1" dirty="0"/>
              <a:t>It is essential, as a child care professional, to take the time to review the official rules and regulations. Remember that these documents are updated when the rules and regulations change, so you should review the Department’s website frequently to stay informed of changes because you are responsible for implementing the current rules and regulations. </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0F293ED-7E5D-4FCD-B512-1052AF722DD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C610108-E631-42EE-896C-5D3B444B81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39426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summaries are tools that we use to describe licensing standard violations, including what the violation’s class level is.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laws, rules, and ordinances are in place to protect children, families, and child care professionals.  This class presents information found in the Florida Statutes and rules created by the Department of Children and Families, which are found in the Florida Administrative Code and the Facility Handbook.  Child care professionals should learn the local city and county ordinances that impact your program and follow them</a:t>
            </a:r>
          </a:p>
          <a:p>
            <a:r>
              <a:rPr lang="en-US" dirty="0"/>
              <a:t>as well.</a:t>
            </a:r>
          </a:p>
          <a:p>
            <a:endParaRPr lang="en-US" dirty="0"/>
          </a:p>
          <a:p>
            <a:r>
              <a:rPr lang="en-US" dirty="0"/>
              <a:t>The Department of Children and Families’ Office of Child Care Regulation website lists links to the statewide rules and regulations related to child care.  It is imperative to become familiar with all of the documents so you can provide quality care that aligns with the law and protects the health and safety of children.  The website is a critical resource for child care professionals. It contains information and resources to help individuals understand and meet the requirements.</a:t>
            </a:r>
          </a:p>
        </p:txBody>
      </p:sp>
      <p:sp>
        <p:nvSpPr>
          <p:cNvPr id="4" name="Slide Number Placeholder 3"/>
          <p:cNvSpPr>
            <a:spLocks noGrp="1"/>
          </p:cNvSpPr>
          <p:nvPr>
            <p:ph type="sldNum" sz="quarter" idx="5"/>
          </p:nvPr>
        </p:nvSpPr>
        <p:spPr/>
        <p:txBody>
          <a:bodyPr/>
          <a:lstStyle/>
          <a:p>
            <a:fld id="{B4ED3502-9D03-4463-860D-712196DA1B9B}" type="slidenum">
              <a:rPr lang="en-US" smtClean="0"/>
              <a:t>13</a:t>
            </a:fld>
            <a:endParaRPr lang="en-US"/>
          </a:p>
        </p:txBody>
      </p:sp>
    </p:spTree>
    <p:extLst>
      <p:ext uri="{BB962C8B-B14F-4D97-AF65-F5344CB8AC3E}">
        <p14:creationId xmlns:p14="http://schemas.microsoft.com/office/powerpoint/2010/main" val="3381986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14</a:t>
            </a:fld>
            <a:endParaRPr lang="en-US"/>
          </a:p>
        </p:txBody>
      </p:sp>
    </p:spTree>
    <p:extLst>
      <p:ext uri="{BB962C8B-B14F-4D97-AF65-F5344CB8AC3E}">
        <p14:creationId xmlns:p14="http://schemas.microsoft.com/office/powerpoint/2010/main" val="348652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what is a licensing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the official definition found in 65C-20.012(1)(e), F.A.C.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 violation is a non-compliance with a licensing standard found during an inspection.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vary from a Class 1 to a Class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Class I violation is the most serious in nature and is issued when death or serious harm to child could or did occur.  With a Class 2 being slightly less serious in nature but having a moderate potential to pose harm to the health and safety of children in care.  And the Class 3 is the least serious in nature and has a low potential for harm.</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the most serious in nature, pose an imminent threat to a child including abuse or neglect and which could or does result in death or serious harm to the health, safety, and well-being of a child.  Some examples of Class I violations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-Commission of a serious act of child abuse or neglect on a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unattended or with insufficient supervision such that a child leaves the facility/home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behind in a vehicle at the facility, on a field trip, or an activity away from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-Administering the wrong medication, the incorrect dosage, or medication without parental authorization to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Class I violations and could be anticipated to pose a threat to the health, safety, or well-being of a child, although the threat is not imminent.  Some examples of Class 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-Non-compliance with staff-to-child ratios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-Lack of direct supervision (provided the violation does not pose an immediate 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-Improper storage of toxic/hazardous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-Harmful supplies/medication not labeled or stored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-Fencing violation or other outdoor hazard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finally,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Class III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either Class I or Class II violations and pose a low potential for harm to children.  Some examples of Class III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-Incomplete first aid supplies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relating to personnel and children’s records (excluding screening and infant/child CPR/First Aid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-Insufficient space between napping children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-Fire drills not documented or completed</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7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is granted enforcement authority by ss. 402.310 and 402.312, Florida Statutes, and Chapters 65-C20 and 65C-22, Florida Administrative Code. Enforcement actions shall be progressive in accordance with the following guidelines…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4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There are eight types of inspections, each of which must be completed and uploaded in CARES 2.  </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These types of inspection reports are as follows: </a:t>
            </a:r>
          </a:p>
          <a:p>
            <a:endParaRPr lang="en-US" sz="1800" dirty="0">
              <a:solidFill>
                <a:srgbClr val="000000"/>
              </a:solidFill>
              <a:latin typeface="Arial" panose="020B0604020202020204" pitchFamily="34" charset="0"/>
            </a:endParaRPr>
          </a:p>
          <a:p>
            <a:r>
              <a:rPr lang="en-US" dirty="0"/>
              <a:t>Initial Inspection</a:t>
            </a:r>
          </a:p>
          <a:p>
            <a:r>
              <a:rPr lang="en-US" dirty="0"/>
              <a:t>Routine Inspection</a:t>
            </a:r>
          </a:p>
          <a:p>
            <a:r>
              <a:rPr lang="en-US" dirty="0"/>
              <a:t>Abbreviated Inspection</a:t>
            </a:r>
          </a:p>
          <a:p>
            <a:r>
              <a:rPr lang="en-US" dirty="0"/>
              <a:t>Re-inspection</a:t>
            </a:r>
          </a:p>
          <a:p>
            <a:r>
              <a:rPr lang="en-US" dirty="0"/>
              <a:t>Renewal Inspection</a:t>
            </a:r>
          </a:p>
          <a:p>
            <a:r>
              <a:rPr lang="en-US" dirty="0"/>
              <a:t>Complaint Inspection</a:t>
            </a:r>
          </a:p>
          <a:p>
            <a:r>
              <a:rPr lang="en-US" dirty="0"/>
              <a:t>School Readiness Inspection</a:t>
            </a:r>
          </a:p>
          <a:p>
            <a:r>
              <a:rPr lang="en-US" dirty="0"/>
              <a:t>Gold Seal Inspection</a:t>
            </a:r>
          </a:p>
          <a:p>
            <a:endParaRPr lang="en-US" dirty="0"/>
          </a:p>
        </p:txBody>
      </p:sp>
      <p:sp>
        <p:nvSpPr>
          <p:cNvPr id="5" name="Date Placeholder 4">
            <a:extLst>
              <a:ext uri="{FF2B5EF4-FFF2-40B4-BE49-F238E27FC236}">
                <a16:creationId xmlns:a16="http://schemas.microsoft.com/office/drawing/2014/main" id="{E68055D1-534D-44E8-BC32-6C5B230239A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31538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providers: They must notify licensing in writing that they will be going non-operational for a period of time.  </a:t>
            </a:r>
          </a:p>
          <a:p>
            <a:r>
              <a:rPr lang="en-US" dirty="0"/>
              <a:t>Full inspection not required during inactive period.</a:t>
            </a:r>
          </a:p>
          <a:p>
            <a:endParaRPr lang="en-US" dirty="0"/>
          </a:p>
          <a:p>
            <a:r>
              <a:rPr lang="en-US" dirty="0"/>
              <a:t>Less than 12 months: Must notify licensing in writing.  One of 2 routines inspections may be conducted by telephone during the period the program in closed.</a:t>
            </a:r>
          </a:p>
          <a:p>
            <a:endParaRPr lang="en-US" dirty="0"/>
          </a:p>
        </p:txBody>
      </p:sp>
      <p:sp>
        <p:nvSpPr>
          <p:cNvPr id="5" name="Date Placeholder 4">
            <a:extLst>
              <a:ext uri="{FF2B5EF4-FFF2-40B4-BE49-F238E27FC236}">
                <a16:creationId xmlns:a16="http://schemas.microsoft.com/office/drawing/2014/main" id="{AEB159B5-4A10-4F54-B49B-6993380708B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557541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conducts inspections for every type of licensed child care provider, including Gold Seal and School Readiness providers. </a:t>
            </a:r>
          </a:p>
          <a:p>
            <a:endParaRPr lang="en-US" dirty="0"/>
          </a:p>
          <a:p>
            <a:pPr marL="174982" indent="-174982">
              <a:buFont typeface="Arial" panose="020B0604020202020204" pitchFamily="34" charset="0"/>
              <a:buChar char="•"/>
            </a:pPr>
            <a:r>
              <a:rPr lang="en-US" dirty="0"/>
              <a:t>Licensed exempt providers are also inspected by the Department if they participate in the School Readiness program or hold a Gold Seal. </a:t>
            </a:r>
          </a:p>
          <a:p>
            <a:pPr marL="174982" indent="-174982">
              <a:buFont typeface="Arial" panose="020B0604020202020204" pitchFamily="34" charset="0"/>
              <a:buChar char="•"/>
            </a:pPr>
            <a:r>
              <a:rPr lang="en-US" dirty="0"/>
              <a:t>Licensed providers must allow the Department or the local licensing agency access to facilities, personnel, and records at reasonable times and during regular business hours.</a:t>
            </a:r>
          </a:p>
          <a:p>
            <a:pPr marL="174982" indent="-174982">
              <a:buFont typeface="Arial" panose="020B0604020202020204" pitchFamily="34" charset="0"/>
              <a:buChar char="•"/>
            </a:pPr>
            <a:r>
              <a:rPr lang="en-US" dirty="0"/>
              <a:t>They also must not interfere with or prevent licensing from copying records, photographing or recording a location or activity on the premises as documentation for the inspection.</a:t>
            </a:r>
          </a:p>
          <a:p>
            <a:pPr marL="174982" indent="-174982">
              <a:buFont typeface="Arial" panose="020B0604020202020204" pitchFamily="34" charset="0"/>
              <a:buChar char="•"/>
            </a:pPr>
            <a:r>
              <a:rPr lang="en-US" dirty="0"/>
              <a:t>Application for a license or renewal or advertising the provision of child care to the public constitutes permission for entry and inspection of the child care program premises. </a:t>
            </a:r>
          </a:p>
          <a:p>
            <a:pPr marL="174982" indent="-174982">
              <a:buFont typeface="Arial" panose="020B0604020202020204" pitchFamily="34" charset="0"/>
              <a:buChar char="•"/>
            </a:pPr>
            <a:r>
              <a:rPr lang="en-US" dirty="0"/>
              <a:t>The right of entry and inspection also extends to any premise which the licensing authority has reason to believe is being operated or maintained as a child care facility without a license or exemption. </a:t>
            </a:r>
          </a:p>
          <a:p>
            <a:pPr marL="641600" lvl="1" indent="-174982">
              <a:buFont typeface="Arial" panose="020B0604020202020204" pitchFamily="34" charset="0"/>
              <a:buChar char="•"/>
            </a:pPr>
            <a:r>
              <a:rPr lang="en-US" dirty="0"/>
              <a:t>However, in the case of an illegal operation, the licensing authority must either have the permission of the person in charge of the premises or authorization in the form of a circuit court order prior to entry or inspection.</a:t>
            </a:r>
          </a:p>
          <a:p>
            <a:pPr marL="641600" lvl="1" indent="-174982">
              <a:buFont typeface="Arial" panose="020B0604020202020204" pitchFamily="34" charset="0"/>
              <a:buChar char="•"/>
            </a:pPr>
            <a:r>
              <a:rPr lang="en-US" dirty="0"/>
              <a:t>The Department or local licensing agency may institute disciplinary proceedings pursuant to s. 402.310, </a:t>
            </a:r>
            <a:r>
              <a:rPr lang="en-US" dirty="0" err="1"/>
              <a:t>F.S</a:t>
            </a:r>
            <a:r>
              <a:rPr lang="en-US" dirty="0"/>
              <a:t>., for refusal of entry.</a:t>
            </a:r>
          </a:p>
        </p:txBody>
      </p:sp>
      <p:sp>
        <p:nvSpPr>
          <p:cNvPr id="5" name="Date Placeholder 4">
            <a:extLst>
              <a:ext uri="{FF2B5EF4-FFF2-40B4-BE49-F238E27FC236}">
                <a16:creationId xmlns:a16="http://schemas.microsoft.com/office/drawing/2014/main" id="{62846521-6CA2-466B-AE90-F8EE79D6FB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78760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Child Care Facility Handbook, Section 7, Record Keeping (p. 57 – 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401DA56-3C30-4EFE-B279-56F0587F3E8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3EDB578-ABF3-4A77-85F3-28653A888C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38709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a:t>
            </a:fld>
            <a:endParaRPr lang="en-US"/>
          </a:p>
        </p:txBody>
      </p:sp>
    </p:spTree>
    <p:extLst>
      <p:ext uri="{BB962C8B-B14F-4D97-AF65-F5344CB8AC3E}">
        <p14:creationId xmlns:p14="http://schemas.microsoft.com/office/powerpoint/2010/main" val="422153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Level II BGS</a:t>
            </a:r>
            <a:r>
              <a:rPr lang="en-US" dirty="0"/>
              <a:t>:</a:t>
            </a:r>
          </a:p>
          <a:p>
            <a:r>
              <a:rPr lang="en-US" dirty="0"/>
              <a:t>Level 2 screening as outlined in s. 435.04, F.S., is required for all child care personnel and includes a criminal records check (both national and statewide), a sexual predator and sexual offender registry search, and child abuse and neglect history of any state in which an individual resided during the preceding 5 years. All fingerprints must be submitted and processed through the Background Screening Clearinghouse and therefore a </a:t>
            </a:r>
            <a:r>
              <a:rPr lang="en-US" dirty="0" err="1"/>
              <a:t>LiveScan</a:t>
            </a:r>
            <a:r>
              <a:rPr lang="en-US" dirty="0"/>
              <a:t> vendor that is Clearinghouse compatible must be used for submission of fingerprints.</a:t>
            </a:r>
          </a:p>
          <a:p>
            <a:r>
              <a:rPr lang="en-US" dirty="0"/>
              <a:t>The fingerprint results from the Federal Bureau of Investigation will be returned to DCF via the Florida Department of Law Enforcement. DCF will review both the federal and state criminal history results, along with state criminal records, national sex offender registry, Florida sex offender registry, and the Florida child abuse and neglect registry. C. DCF will issue an eligible or non-eligible result through the Clearinghouse upon completion of searches and results from other states, if applicable. </a:t>
            </a:r>
          </a:p>
          <a:p>
            <a:endParaRPr lang="en-US" dirty="0"/>
          </a:p>
          <a:p>
            <a:r>
              <a:rPr lang="en-US" b="1" u="sng" dirty="0">
                <a:solidFill>
                  <a:srgbClr val="FF0000"/>
                </a:solidFill>
              </a:rPr>
              <a:t>Clearinghouse: </a:t>
            </a:r>
          </a:p>
          <a:p>
            <a:r>
              <a:rPr lang="en-US" dirty="0"/>
              <a:t>All screening and rescreening must be processed using the Background Screening Clearinghouse.</a:t>
            </a:r>
          </a:p>
          <a:p>
            <a:r>
              <a:rPr lang="en-US" dirty="0"/>
              <a:t>The employer/owner/operator must initiate the screening through the Clearinghouse prior to fingerprinting. Failure to initiate the screening may result in an invalid screening and the individual will have be re-fingerprinted and pay the fees again. K. The employer/owner/operator must add child care personnel to their Employee/Contractor Roster in the Clearinghouse within 10 days of when the individual has received a child care eligible result and has been hired at the facility. </a:t>
            </a:r>
          </a:p>
          <a:p>
            <a:r>
              <a:rPr lang="en-US" dirty="0"/>
              <a:t>Employer/owner/operator must add an end date for individuals on the Employee/Contractor Roster in the Clearinghouse within 10 days of the employment termination. L. The employer/owner/operator will receive an email notification if any employee on the Employee/Contractor Roster is arrested for a disqualifying offense. The employer/owner/operator is required to take appropriate action if an employee becomes disqualified from employment pursuant to s. 435.06, Florida Statutes.</a:t>
            </a:r>
          </a:p>
          <a:p>
            <a:endParaRPr lang="en-US" dirty="0"/>
          </a:p>
          <a:p>
            <a:r>
              <a:rPr lang="en-US" b="1" dirty="0">
                <a:solidFill>
                  <a:srgbClr val="FF0000"/>
                </a:solidFill>
              </a:rPr>
              <a:t>5years employment history &amp; Verification:</a:t>
            </a:r>
          </a:p>
          <a:p>
            <a:r>
              <a:rPr lang="en-US" dirty="0"/>
              <a:t>The employer/owner/operator must conduct employment history checks, including documented attempts to contact each employer that employed the individual within the preceding five years, and documentation of the findings. Documentation must include the applicant’s job title and description of his/her regular duties, confirmation of employment dates, and level of job performance. The employer/owner/operator must make at least three attempts to obtain employment history information. Failed attempts to obtain employment history must be documented in the personnel file and include date, time, and the reason the information was not obtained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9DD2799-34D6-476F-A088-5BE7717B56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1A80391A-0BC7-4101-8263-F7042BA12D7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46415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A09069F-226F-43DE-B9F6-5FF2EBFF90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72F625FD-E359-4A49-AE7E-2798E481F93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145989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24</a:t>
            </a:fld>
            <a:endParaRPr lang="en-US"/>
          </a:p>
        </p:txBody>
      </p:sp>
    </p:spTree>
    <p:extLst>
      <p:ext uri="{BB962C8B-B14F-4D97-AF65-F5344CB8AC3E}">
        <p14:creationId xmlns:p14="http://schemas.microsoft.com/office/powerpoint/2010/main" val="91697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latin typeface="Garamond" panose="02020404030301010803" pitchFamily="18" charset="0"/>
              </a:rPr>
              <a:t>Influenza Brochure </a:t>
            </a:r>
          </a:p>
          <a:p>
            <a:pPr lvl="1"/>
            <a:r>
              <a:rPr lang="en-US" sz="2400" dirty="0">
                <a:solidFill>
                  <a:srgbClr val="FF0000"/>
                </a:solidFill>
                <a:latin typeface="Garamond" panose="02020404030301010803" pitchFamily="18" charset="0"/>
              </a:rPr>
              <a:t>Provided annually between August or September</a:t>
            </a:r>
          </a:p>
          <a:p>
            <a:r>
              <a:rPr lang="en-US" sz="2400" dirty="0">
                <a:solidFill>
                  <a:srgbClr val="FF0000"/>
                </a:solidFill>
                <a:latin typeface="Garamond" panose="02020404030301010803" pitchFamily="18" charset="0"/>
              </a:rPr>
              <a:t>Distracted Adult Brochure </a:t>
            </a:r>
          </a:p>
          <a:p>
            <a:pPr lvl="1"/>
            <a:r>
              <a:rPr lang="en-US" sz="2400" dirty="0">
                <a:solidFill>
                  <a:srgbClr val="FF0000"/>
                </a:solidFill>
                <a:latin typeface="Garamond" panose="02020404030301010803" pitchFamily="18" charset="0"/>
              </a:rPr>
              <a:t>Provided during the months of April and September</a:t>
            </a:r>
          </a:p>
          <a:p>
            <a:pPr lvl="1"/>
            <a:endParaRPr lang="en-US" sz="2400" dirty="0">
              <a:solidFill>
                <a:srgbClr val="FF0000"/>
              </a:solidFill>
              <a:latin typeface="Garamond" panose="02020404030301010803" pitchFamily="18" charset="0"/>
            </a:endParaRPr>
          </a:p>
          <a:p>
            <a:r>
              <a:rPr lang="en-US" sz="2400" dirty="0">
                <a:solidFill>
                  <a:srgbClr val="FF0000"/>
                </a:solidFill>
                <a:latin typeface="Garamond" panose="02020404030301010803" pitchFamily="18" charset="0"/>
              </a:rPr>
              <a:t> Please note: Providers have the ability to disseminate these documents via email blasts, newsletters, ProCare, brightwheel etc. Evidence of dissemination will be required by licensing during inspection.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327C9BD-D941-4CDB-9493-F4724F94C93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94D3C7F1-93F2-4765-A524-342A5EA85ED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114697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3">
              <a:defRPr/>
            </a:pPr>
            <a:r>
              <a:rPr lang="en-US" sz="1800" b="1" dirty="0">
                <a:solidFill>
                  <a:srgbClr val="000000"/>
                </a:solidFill>
                <a:latin typeface="Arial" panose="020B0604020202020204" pitchFamily="34" charset="0"/>
              </a:rPr>
              <a:t>33 - Training Requirements </a:t>
            </a:r>
          </a:p>
          <a:p>
            <a:pPr defTabSz="933153">
              <a:defRPr/>
            </a:pPr>
            <a:r>
              <a:rPr lang="en-US" sz="1800" b="1" dirty="0">
                <a:solidFill>
                  <a:srgbClr val="000000"/>
                </a:solidFill>
                <a:latin typeface="Arial" panose="020B0604020202020204" pitchFamily="34" charset="0"/>
              </a:rPr>
              <a:t>CCF Handbook, Section 4 	</a:t>
            </a:r>
          </a:p>
          <a:p>
            <a:r>
              <a:rPr lang="en-US" b="1" dirty="0"/>
              <a:t>33.1 – 33.12.3</a:t>
            </a:r>
          </a:p>
          <a:p>
            <a:endParaRPr lang="en-US" b="0" dirty="0"/>
          </a:p>
          <a:p>
            <a:r>
              <a:rPr lang="en-US" sz="1000" dirty="0">
                <a:latin typeface="Century Gothic" panose="020B0502020202020204" pitchFamily="34" charset="0"/>
              </a:rPr>
              <a:t>When child care staff are knowledgeable in health and safety practices, programs are more likely to be healthy and safe. The American Association for Health Education (AAHE) and the National Commission for Health Education Credentialing (NCHEC) research data supports that there is an increased quality of children’s health and safety in the child care center environment when staff have been properly trained in health and safety related topics.</a:t>
            </a:r>
          </a:p>
          <a:p>
            <a:endParaRPr lang="en-US" sz="1000" dirty="0">
              <a:latin typeface="Century Gothic" panose="020B0502020202020204" pitchFamily="34" charset="0"/>
            </a:endParaRPr>
          </a:p>
          <a:p>
            <a:r>
              <a:rPr lang="en-US" sz="1000" dirty="0">
                <a:solidFill>
                  <a:srgbClr val="000000"/>
                </a:solidFill>
                <a:latin typeface="Century Gothic" panose="020B0502020202020204" pitchFamily="34" charset="0"/>
              </a:rPr>
              <a:t>Training ensures that staff members are challenged and stimulated, have access to current knowledge and have access to education that will qualify them for new roles. Better trained staff are more equipped to prevent, recognize and correct health and safety issues. Training enhances staff competence and aids in the understanding of how young children learn and grow to their fullest potential. The training/education of caregivers/teachers is a specific indicator of child care quality. Untrained staff may simply “tend” to children, protecting them from harm but not providing challenging, developmentally appropriate activities. </a:t>
            </a:r>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solidFill>
                <a:srgbClr val="000000"/>
              </a:solidFill>
              <a:latin typeface="Century Gothic" panose="020B0502020202020204" pitchFamily="34" charset="0"/>
            </a:endParaRPr>
          </a:p>
          <a:p>
            <a:pPr defTabSz="933153">
              <a:defRPr/>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CFEBE8E-B578-46A6-961F-D9DA520620A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A8785BD-61CD-48CF-AAAD-D3DE5F7947F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4098249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simple tips on how avoid some of these Pitfalls</a:t>
            </a:r>
          </a:p>
          <a:p>
            <a:r>
              <a:rPr lang="en-US" dirty="0"/>
              <a:t>Daily Classroom/Facility Inspection</a:t>
            </a:r>
          </a:p>
          <a:p>
            <a:r>
              <a:rPr lang="en-US" dirty="0"/>
              <a:t>Observing on all “fours”</a:t>
            </a:r>
          </a:p>
          <a:p>
            <a:r>
              <a:rPr lang="en-US" dirty="0"/>
              <a:t>Daily “fluffing of Mulch”</a:t>
            </a:r>
          </a:p>
          <a:p>
            <a:r>
              <a:rPr lang="en-US" dirty="0"/>
              <a:t>Assign/Delegate one staff member o review files/and or review based on a schedule to stay on top of expirations</a:t>
            </a:r>
          </a:p>
          <a:p>
            <a:r>
              <a:rPr lang="en-US" dirty="0"/>
              <a:t>Observe classrooms</a:t>
            </a:r>
          </a:p>
          <a:p>
            <a:r>
              <a:rPr lang="en-US" dirty="0"/>
              <a:t>Provide trainings for Staff (Utilize the ELC and their resources)</a:t>
            </a:r>
          </a:p>
          <a:p>
            <a:r>
              <a:rPr lang="en-US" dirty="0"/>
              <a:t>Reach out to Licensing counselor/licensing office frequently for clarifications or guidance</a:t>
            </a:r>
          </a:p>
        </p:txBody>
      </p:sp>
      <p:sp>
        <p:nvSpPr>
          <p:cNvPr id="4" name="Slide Number Placeholder 3"/>
          <p:cNvSpPr>
            <a:spLocks noGrp="1"/>
          </p:cNvSpPr>
          <p:nvPr>
            <p:ph type="sldNum" sz="quarter" idx="5"/>
          </p:nvPr>
        </p:nvSpPr>
        <p:spPr/>
        <p:txBody>
          <a:bodyPr/>
          <a:lstStyle/>
          <a:p>
            <a:fld id="{B4ED3502-9D03-4463-860D-712196DA1B9B}" type="slidenum">
              <a:rPr lang="en-US" smtClean="0"/>
              <a:t>29</a:t>
            </a:fld>
            <a:endParaRPr lang="en-US"/>
          </a:p>
        </p:txBody>
      </p:sp>
    </p:spTree>
    <p:extLst>
      <p:ext uri="{BB962C8B-B14F-4D97-AF65-F5344CB8AC3E}">
        <p14:creationId xmlns:p14="http://schemas.microsoft.com/office/powerpoint/2010/main" val="3998218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30</a:t>
            </a:fld>
            <a:endParaRPr lang="en-US"/>
          </a:p>
        </p:txBody>
      </p:sp>
    </p:spTree>
    <p:extLst>
      <p:ext uri="{BB962C8B-B14F-4D97-AF65-F5344CB8AC3E}">
        <p14:creationId xmlns:p14="http://schemas.microsoft.com/office/powerpoint/2010/main" val="1723843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34</a:t>
            </a:fld>
            <a:endParaRPr lang="en-US"/>
          </a:p>
        </p:txBody>
      </p:sp>
    </p:spTree>
    <p:extLst>
      <p:ext uri="{BB962C8B-B14F-4D97-AF65-F5344CB8AC3E}">
        <p14:creationId xmlns:p14="http://schemas.microsoft.com/office/powerpoint/2010/main" val="707643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B36E-D534-4E33-B6B8-7F7B536F69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4</a:t>
            </a:fld>
            <a:endParaRPr lang="en-US"/>
          </a:p>
        </p:txBody>
      </p:sp>
    </p:spTree>
    <p:extLst>
      <p:ext uri="{BB962C8B-B14F-4D97-AF65-F5344CB8AC3E}">
        <p14:creationId xmlns:p14="http://schemas.microsoft.com/office/powerpoint/2010/main" val="71647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from Chapter 402 Section 26 of the Florida Statutes, paragraph 3 reads the intent of the Legislature, which is </a:t>
            </a:r>
            <a:r>
              <a:rPr lang="en-US" i="1" dirty="0"/>
              <a:t>to develop a regulatory framework that promotes the growth and stability of the child care industry and facilitates the safe physical, intellectual, motor, and social development of the child.</a:t>
            </a:r>
            <a:br>
              <a:rPr lang="en-US" i="1" dirty="0"/>
            </a:b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To that end, the Child Care Regulation Program is responsible for regulating programs that provide services that meet the statutory definition of “child care.”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This is accomplished through the inspection of licensed child care programs to ensure the consistent statewide application of child care standards established in statute and rule and the registration of child care providers not subject to inspection. </a:t>
            </a:r>
            <a:endParaRPr lang="en-US" dirty="0"/>
          </a:p>
          <a:p>
            <a:endParaRPr lang="en-US" dirty="0"/>
          </a:p>
          <a:p>
            <a:r>
              <a:rPr lang="en-US" dirty="0"/>
              <a:t>To meet this legislative intent, the Department developed child care standards for facilities and homes that are detailed in the Florida Administrative Code and Handbooks.</a:t>
            </a:r>
          </a:p>
          <a:p>
            <a:endParaRPr lang="en-US" dirty="0"/>
          </a:p>
          <a:p>
            <a:r>
              <a:rPr lang="en-US" b="1" i="1" dirty="0">
                <a:solidFill>
                  <a:srgbClr val="FF0000"/>
                </a:solidFill>
              </a:rPr>
              <a:t>The legislative intent also supports the research, which indicates that children in quality early childhood education programs have better outcomes throughout their lives than children who are not in such programs.  The health and safety standards support all areas of children’s development, as well as the environment where care is provided.  The standards provide families with options for child care so they are able to make decisions that best align with their goals and needs.  The Legislature establishes the intent to protect the health, safety, and well-being of Florida’s children through the establishment of minimum standards of care for Florida.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07CB-0423-4744-BBBC-60F114DCC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2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6</a:t>
            </a:fld>
            <a:endParaRPr lang="en-US"/>
          </a:p>
        </p:txBody>
      </p:sp>
    </p:spTree>
    <p:extLst>
      <p:ext uri="{BB962C8B-B14F-4D97-AF65-F5344CB8AC3E}">
        <p14:creationId xmlns:p14="http://schemas.microsoft.com/office/powerpoint/2010/main" val="336481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7</a:t>
            </a:fld>
            <a:endParaRPr lang="en-US"/>
          </a:p>
        </p:txBody>
      </p:sp>
    </p:spTree>
    <p:extLst>
      <p:ext uri="{BB962C8B-B14F-4D97-AF65-F5344CB8AC3E}">
        <p14:creationId xmlns:p14="http://schemas.microsoft.com/office/powerpoint/2010/main" val="239418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for all child care providers to know, understand, and follow the laws that govern child care in the State of Florida. Child care laws, rules, and ordinances are in place to protect children, families, and child care 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sections 402.305, 402.313, and 402.3131 of the Florida Statutes, the Department was instructed by the Legislature to establish licensing standards for child care facilities, family day care homes, and large family child care homes that address the following areas…</a:t>
            </a:r>
          </a:p>
          <a:p>
            <a:endParaRPr lang="en-US" dirty="0"/>
          </a:p>
          <a:p>
            <a:pPr marL="171450" indent="-171450">
              <a:buFont typeface="Arial" panose="020B0604020202020204" pitchFamily="34" charset="0"/>
              <a:buChar char="•"/>
            </a:pPr>
            <a:r>
              <a:rPr lang="en-US" dirty="0"/>
              <a:t>Health, sanitation, safety, and adequate physical surroundings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 needs</a:t>
            </a:r>
          </a:p>
          <a:p>
            <a:pPr marL="171450" indent="-171450">
              <a:buFont typeface="Arial" panose="020B0604020202020204" pitchFamily="34" charset="0"/>
              <a:buChar char="•"/>
            </a:pPr>
            <a:r>
              <a:rPr lang="en-US" dirty="0"/>
              <a:t>Requirements for staffing</a:t>
            </a:r>
          </a:p>
          <a:p>
            <a:pPr marL="171450" indent="-171450">
              <a:buFont typeface="Arial" panose="020B0604020202020204" pitchFamily="34" charset="0"/>
              <a:buChar char="•"/>
            </a:pPr>
            <a:r>
              <a:rPr lang="en-US" dirty="0"/>
              <a:t>Training</a:t>
            </a:r>
          </a:p>
          <a:p>
            <a:pPr marL="171450" indent="-171450">
              <a:buFont typeface="Arial" panose="020B0604020202020204" pitchFamily="34" charset="0"/>
              <a:buChar char="•"/>
            </a:pPr>
            <a:r>
              <a:rPr lang="en-US" dirty="0"/>
              <a:t>Maintenance of immunization records</a:t>
            </a:r>
          </a:p>
          <a:p>
            <a:pPr marL="171450" indent="-171450">
              <a:buFont typeface="Arial" panose="020B0604020202020204" pitchFamily="34" charset="0"/>
              <a:buChar char="•"/>
            </a:pPr>
            <a:r>
              <a:rPr lang="en-US" dirty="0"/>
              <a:t>Minimum health and safety standards</a:t>
            </a:r>
          </a:p>
          <a:p>
            <a:pPr marL="171450" indent="-171450">
              <a:buFont typeface="Arial" panose="020B0604020202020204" pitchFamily="34" charset="0"/>
              <a:buChar char="•"/>
            </a:pPr>
            <a:r>
              <a:rPr lang="en-US" dirty="0"/>
              <a:t>Enforcement</a:t>
            </a:r>
          </a:p>
          <a:p>
            <a:pPr marL="171450" indent="-171450">
              <a:buFont typeface="Arial" panose="020B0604020202020204" pitchFamily="34" charset="0"/>
              <a:buChar char="•"/>
            </a:pPr>
            <a:r>
              <a:rPr lang="en-US" dirty="0"/>
              <a:t>Square footage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F083A2C-705D-4B40-8ABE-6F411E99192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BE6D53A0-B6AD-4769-9F1C-5C772CE115F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08503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65C-22 of the FAC is the Department’s section of rule that provides the requirements for child care facilities.  </a:t>
            </a:r>
          </a:p>
          <a:p>
            <a:endParaRPr lang="en-US" dirty="0"/>
          </a:p>
          <a:p>
            <a:r>
              <a:rPr lang="en-US" dirty="0"/>
              <a:t>In 65C-22.001 (6), F.A.C. the Child Care Facility Handbook is incorporated by rule.</a:t>
            </a:r>
          </a:p>
          <a:p>
            <a:endParaRPr lang="en-US" dirty="0"/>
          </a:p>
          <a:p>
            <a:r>
              <a:rPr lang="en-US" dirty="0"/>
              <a:t>Chapter 65C-20 of the FAC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2CAE8DC-5EC1-4917-B77B-2613D6054B5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E9BF0093-FEFD-4847-9FB9-3EB74AEA2B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4581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5/23/2023</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latin typeface="Century Gothic" panose="020B0502020202020204" pitchFamily="34" charset="0"/>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175688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Century Gothic" panose="020B0502020202020204" pitchFamily="34" charset="0"/>
                <a:ea typeface="Verdana" panose="020B0604030504040204" pitchFamily="34" charset="0"/>
              </a:defRPr>
            </a:lvl1pPr>
            <a:lvl2pPr>
              <a:defRPr>
                <a:latin typeface="Century Gothic" panose="020B0502020202020204" pitchFamily="34" charset="0"/>
                <a:ea typeface="Verdana" panose="020B0604030504040204" pitchFamily="34" charset="0"/>
              </a:defRPr>
            </a:lvl2pPr>
            <a:lvl3pPr>
              <a:defRPr>
                <a:latin typeface="Century Gothic" panose="020B0502020202020204" pitchFamily="34" charset="0"/>
                <a:ea typeface="Verdana" panose="020B0604030504040204" pitchFamily="34" charset="0"/>
              </a:defRPr>
            </a:lvl3pPr>
            <a:lvl4pPr>
              <a:defRPr>
                <a:latin typeface="Century Gothic" panose="020B0502020202020204" pitchFamily="34" charset="0"/>
                <a:ea typeface="Verdana" panose="020B0604030504040204" pitchFamily="34" charset="0"/>
              </a:defRPr>
            </a:lvl4pPr>
            <a:lvl5pPr>
              <a:defRPr>
                <a:latin typeface="Century Gothic" panose="020B050202020202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5/23/2023</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7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5/23/2023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21749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17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85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773417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03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5/23/2023</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29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5/23/2023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1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5/23/2023</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Century Gothic" panose="020B050202020202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236195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lnSpc>
          <a:spcPct val="100000"/>
        </a:lnSpc>
        <a:spcBef>
          <a:spcPct val="0"/>
        </a:spcBef>
        <a:buNone/>
        <a:defRPr sz="4400" b="1" kern="1200" cap="all">
          <a:solidFill>
            <a:schemeClr val="tx1">
              <a:lumMod val="75000"/>
            </a:schemeClr>
          </a:solidFill>
          <a:latin typeface="Century Gothic" panose="020B050202020202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Century Gothic" panose="020B050202020202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Century Gothic" panose="020B050202020202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Century Gothic" panose="020B050202020202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myflfamilies.com/services/child-family/child-care/child-care-laws-and-requirem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yflfamilies.com/services/child-family/child-care/child-care-providers-and-staff/about-child-care-licensur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3174461" y="5366647"/>
            <a:ext cx="8022928" cy="1330932"/>
          </a:xfrm>
        </p:spPr>
        <p:txBody>
          <a:bodyPr>
            <a:noAutofit/>
          </a:bodyPr>
          <a:lstStyle/>
          <a:p>
            <a:pPr algn="ctr"/>
            <a:r>
              <a:rPr lang="en-US" sz="2800" b="1" i="1" dirty="0" err="1">
                <a:latin typeface="+mn-lt"/>
              </a:rPr>
              <a:t>Presentado</a:t>
            </a:r>
            <a:r>
              <a:rPr lang="en-US" sz="2800" b="1" i="1" dirty="0">
                <a:latin typeface="+mn-lt"/>
              </a:rPr>
              <a:t> </a:t>
            </a:r>
            <a:r>
              <a:rPr lang="en-US" sz="2800" b="1" i="1" dirty="0" err="1">
                <a:latin typeface="+mn-lt"/>
              </a:rPr>
              <a:t>por</a:t>
            </a:r>
            <a:r>
              <a:rPr lang="en-US" sz="2800" b="1" i="1" dirty="0">
                <a:latin typeface="+mn-lt"/>
              </a:rPr>
              <a:t>: chantal </a:t>
            </a:r>
            <a:r>
              <a:rPr lang="en-US" sz="2800" b="1" i="1" dirty="0" err="1">
                <a:latin typeface="+mn-lt"/>
              </a:rPr>
              <a:t>porte</a:t>
            </a:r>
            <a:endParaRPr lang="en-US" sz="2800" b="1" i="1" dirty="0">
              <a:latin typeface="+mn-lt"/>
            </a:endParaRP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798596" y="160421"/>
            <a:ext cx="6623383" cy="3866147"/>
          </a:xfrm>
        </p:spPr>
        <p:txBody>
          <a:bodyPr>
            <a:noAutofit/>
          </a:bodyPr>
          <a:lstStyle/>
          <a:p>
            <a:r>
              <a:rPr lang="en-US" sz="5400" dirty="0">
                <a:latin typeface="+mj-lt"/>
              </a:rPr>
              <a:t>LICENCIA DE CUIDO INFANTIL 101:</a:t>
            </a:r>
            <a:br>
              <a:rPr lang="en-US" sz="5400" dirty="0">
                <a:latin typeface="+mj-lt"/>
              </a:rPr>
            </a:br>
            <a:r>
              <a:rPr lang="en-US" sz="5400" dirty="0">
                <a:latin typeface="+mj-lt"/>
              </a:rPr>
              <a:t>TODO LO QUE NECESITAS SABER</a:t>
            </a:r>
            <a:br>
              <a:rPr lang="en-US" sz="5400" dirty="0">
                <a:latin typeface="+mj-lt"/>
              </a:rPr>
            </a:br>
            <a:br>
              <a:rPr lang="en-US" sz="5400" dirty="0">
                <a:latin typeface="+mj-lt"/>
              </a:rPr>
            </a:br>
            <a:r>
              <a:rPr lang="en-US" sz="5400" dirty="0">
                <a:latin typeface="+mj-lt"/>
              </a:rPr>
              <a:t> </a:t>
            </a:r>
            <a:br>
              <a:rPr lang="en-US" sz="5400" dirty="0">
                <a:latin typeface="+mj-lt"/>
              </a:rPr>
            </a:br>
            <a:r>
              <a:rPr lang="en-US" sz="5400" dirty="0">
                <a:latin typeface="+mj-lt"/>
              </a:rPr>
              <a:t>
</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A75F2-1383-4354-8790-2CE76C2EF420}"/>
              </a:ext>
            </a:extLst>
          </p:cNvPr>
          <p:cNvSpPr>
            <a:spLocks noGrp="1"/>
          </p:cNvSpPr>
          <p:nvPr>
            <p:ph idx="1"/>
          </p:nvPr>
        </p:nvSpPr>
        <p:spPr>
          <a:xfrm>
            <a:off x="581192" y="1894678"/>
            <a:ext cx="9990555" cy="3848396"/>
          </a:xfrm>
        </p:spPr>
        <p:txBody>
          <a:bodyPr>
            <a:normAutofit fontScale="70000" lnSpcReduction="20000"/>
          </a:bodyPr>
          <a:lstStyle/>
          <a:p>
            <a:endParaRPr lang="es-ES" sz="2800" b="1" dirty="0">
              <a:latin typeface="+mj-lt"/>
            </a:endParaRPr>
          </a:p>
          <a:p>
            <a:r>
              <a:rPr lang="es-ES" sz="2800" dirty="0">
                <a:latin typeface="+mn-lt"/>
              </a:rPr>
              <a:t>65C-22.001(6) Normas de cuido infantil. Los programas de cuidado infantil deben seguir los estándares que se encuentran en el "Manual de instalaciones de cuido infantil", octubre de 2021, incorporado aquí como referencia.
65C-20.008(7) Estándares para hogares de cuido diurno familiar y hogares familiar numerosos para el cuido de niños. Los hogares de cuido diurno familiar y los hogares familiar numerosos para el cuido de niños deben seguir los estándares que se encuentran en el "Manual de hogares de cuido diurno familiar y el Manual de hogares familiar numerosos para el cuido de niños", octubre de 2021, incorporados aquí como referencia. </a:t>
            </a:r>
            <a:endParaRPr lang="en-US" dirty="0">
              <a:latin typeface="+mn-lt"/>
            </a:endParaRPr>
          </a:p>
        </p:txBody>
      </p:sp>
      <p:sp>
        <p:nvSpPr>
          <p:cNvPr id="3" name="Title 2">
            <a:extLst>
              <a:ext uri="{FF2B5EF4-FFF2-40B4-BE49-F238E27FC236}">
                <a16:creationId xmlns:a16="http://schemas.microsoft.com/office/drawing/2014/main" id="{62BE0B00-B64C-4BC8-80FB-09CDB61C92FB}"/>
              </a:ext>
            </a:extLst>
          </p:cNvPr>
          <p:cNvSpPr>
            <a:spLocks noGrp="1"/>
          </p:cNvSpPr>
          <p:nvPr>
            <p:ph type="title"/>
          </p:nvPr>
        </p:nvSpPr>
        <p:spPr>
          <a:xfrm>
            <a:off x="581192" y="689081"/>
            <a:ext cx="11029616" cy="963255"/>
          </a:xfrm>
        </p:spPr>
        <p:txBody>
          <a:bodyPr>
            <a:normAutofit fontScale="90000"/>
          </a:bodyPr>
          <a:lstStyle/>
          <a:p>
            <a:r>
              <a:rPr lang="en-US" dirty="0">
                <a:latin typeface="+mj-lt"/>
              </a:rPr>
              <a:t>Código </a:t>
            </a:r>
            <a:r>
              <a:rPr lang="en-US" dirty="0" err="1">
                <a:latin typeface="+mj-lt"/>
              </a:rPr>
              <a:t>Administrativo</a:t>
            </a:r>
            <a:r>
              <a:rPr lang="en-US" dirty="0">
                <a:latin typeface="+mj-lt"/>
              </a:rPr>
              <a:t> de Florida</a:t>
            </a:r>
            <a:br>
              <a:rPr lang="en-US" dirty="0">
                <a:latin typeface="+mj-lt"/>
              </a:rPr>
            </a:br>
            <a:r>
              <a:rPr lang="en-US" dirty="0">
                <a:latin typeface="+mj-lt"/>
              </a:rPr>
              <a:t>
</a:t>
            </a:r>
            <a:endParaRPr lang="en-US" sz="4400" dirty="0">
              <a:latin typeface="+mj-lt"/>
            </a:endParaRPr>
          </a:p>
        </p:txBody>
      </p:sp>
      <p:sp>
        <p:nvSpPr>
          <p:cNvPr id="4" name="Slide Number Placeholder 3">
            <a:extLst>
              <a:ext uri="{FF2B5EF4-FFF2-40B4-BE49-F238E27FC236}">
                <a16:creationId xmlns:a16="http://schemas.microsoft.com/office/drawing/2014/main" id="{904F5F4D-B514-417A-BBA2-4678A42869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93354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3A9F0-8D60-4C1B-8285-C0CA78726A12}"/>
              </a:ext>
            </a:extLst>
          </p:cNvPr>
          <p:cNvSpPr>
            <a:spLocks noGrp="1"/>
          </p:cNvSpPr>
          <p:nvPr>
            <p:ph type="title"/>
          </p:nvPr>
        </p:nvSpPr>
        <p:spPr>
          <a:xfrm>
            <a:off x="581192" y="515694"/>
            <a:ext cx="11029616" cy="863080"/>
          </a:xfrm>
        </p:spPr>
        <p:txBody>
          <a:bodyPr>
            <a:normAutofit fontScale="90000"/>
          </a:bodyPr>
          <a:lstStyle/>
          <a:p>
            <a:r>
              <a:rPr lang="en-US" dirty="0">
                <a:latin typeface="+mj-lt"/>
              </a:rPr>
              <a:t>MANUALES DE CUIDO INFANTIL
</a:t>
            </a:r>
            <a:endParaRPr lang="en-US" sz="4400" dirty="0">
              <a:latin typeface="+mj-lt"/>
            </a:endParaRPr>
          </a:p>
        </p:txBody>
      </p:sp>
      <p:sp>
        <p:nvSpPr>
          <p:cNvPr id="4" name="Slide Number Placeholder 3">
            <a:extLst>
              <a:ext uri="{FF2B5EF4-FFF2-40B4-BE49-F238E27FC236}">
                <a16:creationId xmlns:a16="http://schemas.microsoft.com/office/drawing/2014/main" id="{92BE9B17-09E1-4D37-9452-B1A5358FDE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3275E21A-3793-4873-A274-F46820E24533}"/>
              </a:ext>
            </a:extLst>
          </p:cNvPr>
          <p:cNvPicPr>
            <a:picLocks noChangeAspect="1"/>
          </p:cNvPicPr>
          <p:nvPr/>
        </p:nvPicPr>
        <p:blipFill>
          <a:blip r:embed="rId3"/>
          <a:stretch>
            <a:fillRect/>
          </a:stretch>
        </p:blipFill>
        <p:spPr>
          <a:xfrm>
            <a:off x="1078404" y="1378774"/>
            <a:ext cx="4343828" cy="546442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F7D8F9E-0C2B-503F-DA6E-0E8419BC4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50480"/>
            <a:ext cx="3577389" cy="4558021"/>
          </a:xfrm>
          <a:prstGeom prst="rect">
            <a:avLst/>
          </a:prstGeom>
        </p:spPr>
      </p:pic>
    </p:spTree>
    <p:extLst>
      <p:ext uri="{BB962C8B-B14F-4D97-AF65-F5344CB8AC3E}">
        <p14:creationId xmlns:p14="http://schemas.microsoft.com/office/powerpoint/2010/main" val="3752217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CFF36-0690-4937-8F1C-D07B6A61424B}"/>
              </a:ext>
            </a:extLst>
          </p:cNvPr>
          <p:cNvSpPr>
            <a:spLocks noGrp="1"/>
          </p:cNvSpPr>
          <p:nvPr>
            <p:ph type="title"/>
          </p:nvPr>
        </p:nvSpPr>
        <p:spPr>
          <a:xfrm>
            <a:off x="649833" y="557234"/>
            <a:ext cx="11029616" cy="879432"/>
          </a:xfrm>
        </p:spPr>
        <p:txBody>
          <a:bodyPr>
            <a:noAutofit/>
          </a:bodyPr>
          <a:lstStyle/>
          <a:p>
            <a:r>
              <a:rPr lang="en-US" dirty="0" err="1">
                <a:latin typeface="+mj-lt"/>
              </a:rPr>
              <a:t>Resúmenes</a:t>
            </a:r>
            <a:r>
              <a:rPr lang="en-US" dirty="0">
                <a:latin typeface="+mj-lt"/>
              </a:rPr>
              <a:t> de </a:t>
            </a:r>
            <a:r>
              <a:rPr lang="en-US" dirty="0" err="1">
                <a:latin typeface="+mj-lt"/>
              </a:rPr>
              <a:t>clasificación</a:t>
            </a:r>
            <a:r>
              <a:rPr lang="en-US" dirty="0">
                <a:latin typeface="+mj-lt"/>
              </a:rPr>
              <a:t>
</a:t>
            </a:r>
          </a:p>
        </p:txBody>
      </p:sp>
      <p:sp>
        <p:nvSpPr>
          <p:cNvPr id="5" name="Content Placeholder 4">
            <a:extLst>
              <a:ext uri="{FF2B5EF4-FFF2-40B4-BE49-F238E27FC236}">
                <a16:creationId xmlns:a16="http://schemas.microsoft.com/office/drawing/2014/main" id="{C637DD3B-C0F1-4CB6-BEC0-4EC94E2B994F}"/>
              </a:ext>
            </a:extLst>
          </p:cNvPr>
          <p:cNvSpPr>
            <a:spLocks noGrp="1"/>
          </p:cNvSpPr>
          <p:nvPr>
            <p:ph sz="half" idx="1"/>
          </p:nvPr>
        </p:nvSpPr>
        <p:spPr/>
        <p:txBody>
          <a:bodyPr/>
          <a:lstStyle/>
          <a:p>
            <a:pPr marL="0" indent="0" algn="ctr">
              <a:buNone/>
            </a:pPr>
            <a:endParaRPr lang="en-US" dirty="0"/>
          </a:p>
        </p:txBody>
      </p:sp>
      <p:sp>
        <p:nvSpPr>
          <p:cNvPr id="4" name="Slide Number Placeholder 3">
            <a:extLst>
              <a:ext uri="{FF2B5EF4-FFF2-40B4-BE49-F238E27FC236}">
                <a16:creationId xmlns:a16="http://schemas.microsoft.com/office/drawing/2014/main" id="{D66CE9D2-7662-46C1-90FA-262F2E7101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9" name="Content Placeholder 8">
            <a:extLst>
              <a:ext uri="{FF2B5EF4-FFF2-40B4-BE49-F238E27FC236}">
                <a16:creationId xmlns:a16="http://schemas.microsoft.com/office/drawing/2014/main" id="{93E59FC9-439E-4A27-B21B-1E7BED6EA684}"/>
              </a:ext>
            </a:extLst>
          </p:cNvPr>
          <p:cNvPicPr>
            <a:picLocks noGrp="1" noChangeAspect="1"/>
          </p:cNvPicPr>
          <p:nvPr>
            <p:ph sz="half" idx="2"/>
          </p:nvPr>
        </p:nvPicPr>
        <p:blipFill>
          <a:blip r:embed="rId3"/>
          <a:stretch>
            <a:fillRect/>
          </a:stretch>
        </p:blipFill>
        <p:spPr>
          <a:xfrm>
            <a:off x="6452968" y="1487480"/>
            <a:ext cx="3443018" cy="42519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DF780F-6E34-40C0-8351-179CF030BB6A}"/>
              </a:ext>
            </a:extLst>
          </p:cNvPr>
          <p:cNvPicPr>
            <a:picLocks noChangeAspect="1"/>
          </p:cNvPicPr>
          <p:nvPr/>
        </p:nvPicPr>
        <p:blipFill>
          <a:blip r:embed="rId4"/>
          <a:stretch>
            <a:fillRect/>
          </a:stretch>
        </p:blipFill>
        <p:spPr>
          <a:xfrm>
            <a:off x="581191" y="1193138"/>
            <a:ext cx="3840813" cy="4840644"/>
          </a:xfrm>
          <a:prstGeom prst="rect">
            <a:avLst/>
          </a:prstGeom>
        </p:spPr>
      </p:pic>
      <p:pic>
        <p:nvPicPr>
          <p:cNvPr id="2" name="Picture 1">
            <a:extLst>
              <a:ext uri="{FF2B5EF4-FFF2-40B4-BE49-F238E27FC236}">
                <a16:creationId xmlns:a16="http://schemas.microsoft.com/office/drawing/2014/main" id="{F07FFBC4-C884-49E7-88C1-78435F9C8901}"/>
              </a:ext>
            </a:extLst>
          </p:cNvPr>
          <p:cNvPicPr>
            <a:picLocks noChangeAspect="1"/>
          </p:cNvPicPr>
          <p:nvPr/>
        </p:nvPicPr>
        <p:blipFill rotWithShape="1">
          <a:blip r:embed="rId5"/>
          <a:srcRect t="4575"/>
          <a:stretch/>
        </p:blipFill>
        <p:spPr>
          <a:xfrm>
            <a:off x="3551995" y="2171954"/>
            <a:ext cx="3373189" cy="425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38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79350-BDFE-4C58-B586-E07B0B9DD448}"/>
              </a:ext>
            </a:extLst>
          </p:cNvPr>
          <p:cNvSpPr>
            <a:spLocks noGrp="1"/>
          </p:cNvSpPr>
          <p:nvPr>
            <p:ph type="title"/>
          </p:nvPr>
        </p:nvSpPr>
        <p:spPr>
          <a:xfrm>
            <a:off x="581192" y="490745"/>
            <a:ext cx="11029616" cy="1338826"/>
          </a:xfrm>
        </p:spPr>
        <p:txBody>
          <a:bodyPr>
            <a:normAutofit fontScale="90000"/>
          </a:bodyPr>
          <a:lstStyle/>
          <a:p>
            <a:r>
              <a:rPr lang="en-US" dirty="0">
                <a:latin typeface="+mj-lt"/>
              </a:rPr>
              <a:t>La red de </a:t>
            </a:r>
            <a:r>
              <a:rPr lang="en-US" dirty="0" err="1">
                <a:latin typeface="+mj-lt"/>
              </a:rPr>
              <a:t>licencias</a:t>
            </a:r>
            <a:r>
              <a:rPr lang="en-US" dirty="0">
                <a:latin typeface="+mj-lt"/>
              </a:rPr>
              <a:t> del </a:t>
            </a:r>
            <a:r>
              <a:rPr lang="en-US" dirty="0" err="1">
                <a:latin typeface="+mj-lt"/>
              </a:rPr>
              <a:t>cuido</a:t>
            </a:r>
            <a:r>
              <a:rPr lang="en-US" dirty="0">
                <a:latin typeface="+mj-lt"/>
              </a:rPr>
              <a:t> </a:t>
            </a:r>
            <a:r>
              <a:rPr lang="en-US" dirty="0" err="1">
                <a:latin typeface="+mj-lt"/>
              </a:rPr>
              <a:t>infantil</a:t>
            </a:r>
            <a:r>
              <a:rPr lang="en-US" dirty="0">
                <a:latin typeface="+mj-lt"/>
              </a:rPr>
              <a:t>
</a:t>
            </a:r>
          </a:p>
        </p:txBody>
      </p:sp>
      <p:pic>
        <p:nvPicPr>
          <p:cNvPr id="8" name="Content Placeholder 7">
            <a:extLst>
              <a:ext uri="{FF2B5EF4-FFF2-40B4-BE49-F238E27FC236}">
                <a16:creationId xmlns:a16="http://schemas.microsoft.com/office/drawing/2014/main" id="{F1B352BA-6EE2-4A2B-B258-6DC73AEE36E0}"/>
              </a:ext>
            </a:extLst>
          </p:cNvPr>
          <p:cNvPicPr>
            <a:picLocks noGrp="1" noChangeAspect="1"/>
          </p:cNvPicPr>
          <p:nvPr>
            <p:ph sz="half" idx="1"/>
          </p:nvPr>
        </p:nvPicPr>
        <p:blipFill>
          <a:blip r:embed="rId3"/>
          <a:stretch>
            <a:fillRect/>
          </a:stretch>
        </p:blipFill>
        <p:spPr>
          <a:xfrm>
            <a:off x="336884" y="1661039"/>
            <a:ext cx="5358063" cy="4896056"/>
          </a:xfrm>
          <a:prstGeom prst="rect">
            <a:avLst/>
          </a:prstGeom>
        </p:spPr>
      </p:pic>
      <p:sp>
        <p:nvSpPr>
          <p:cNvPr id="6" name="Content Placeholder 5">
            <a:extLst>
              <a:ext uri="{FF2B5EF4-FFF2-40B4-BE49-F238E27FC236}">
                <a16:creationId xmlns:a16="http://schemas.microsoft.com/office/drawing/2014/main" id="{B84A4FF6-B31E-4521-B32C-ECD0F87129D0}"/>
              </a:ext>
            </a:extLst>
          </p:cNvPr>
          <p:cNvSpPr>
            <a:spLocks noGrp="1"/>
          </p:cNvSpPr>
          <p:nvPr>
            <p:ph sz="half" idx="2"/>
          </p:nvPr>
        </p:nvSpPr>
        <p:spPr>
          <a:xfrm>
            <a:off x="5694948" y="2061515"/>
            <a:ext cx="4170948" cy="3681560"/>
          </a:xfrm>
        </p:spPr>
        <p:txBody>
          <a:bodyPr>
            <a:noAutofit/>
          </a:bodyPr>
          <a:lstStyle/>
          <a:p>
            <a:pPr marL="0" indent="0" algn="ctr">
              <a:buNone/>
            </a:pPr>
            <a:r>
              <a:rPr lang="es-ES" sz="2000" dirty="0">
                <a:latin typeface="+mj-lt"/>
              </a:rPr>
              <a:t>Para obtener información detallada sobre las leyes y requisitos que rigen la operación de instalaciones y hogares dentro del estado de Florida, visite la página de Leyes y Requisitos de Cuido Infantil en la red del Departamento en...
</a:t>
            </a:r>
            <a:r>
              <a:rPr lang="es-ES" sz="2000" dirty="0">
                <a:latin typeface="+mj-lt"/>
                <a:hlinkClick r:id="rId4"/>
              </a:rPr>
              <a:t>www.myflfamilies.com/services/child-family/child-care/child-care-laws-and-requirements</a:t>
            </a:r>
            <a:endParaRPr lang="es-ES" sz="2000" dirty="0">
              <a:latin typeface="+mj-lt"/>
            </a:endParaRPr>
          </a:p>
          <a:p>
            <a:pPr marL="0" indent="0" algn="ctr">
              <a:buNone/>
            </a:pPr>
            <a:r>
              <a:rPr lang="es-ES" sz="2200" dirty="0">
                <a:latin typeface="+mj-lt"/>
              </a:rPr>
              <a:t>
</a:t>
            </a:r>
            <a:endParaRPr lang="en-US" sz="2200" dirty="0">
              <a:latin typeface="+mj-lt"/>
            </a:endParaRPr>
          </a:p>
        </p:txBody>
      </p:sp>
      <p:sp>
        <p:nvSpPr>
          <p:cNvPr id="4" name="Slide Number Placeholder 3">
            <a:extLst>
              <a:ext uri="{FF2B5EF4-FFF2-40B4-BE49-F238E27FC236}">
                <a16:creationId xmlns:a16="http://schemas.microsoft.com/office/drawing/2014/main" id="{3212E6A3-B19B-4FB0-917C-4CB375FBC8F1}"/>
              </a:ext>
            </a:extLst>
          </p:cNvPr>
          <p:cNvSpPr>
            <a:spLocks noGrp="1"/>
          </p:cNvSpPr>
          <p:nvPr>
            <p:ph type="sldNum" sz="quarter" idx="12"/>
          </p:nvPr>
        </p:nvSpPr>
        <p:spPr/>
        <p:txBody>
          <a:bodyPr/>
          <a:lstStyle/>
          <a:p>
            <a:fld id="{3A98EE3D-8CD1-4C3F-BD1C-C98C9596463C}" type="slidenum">
              <a:rPr lang="en-US" smtClean="0"/>
              <a:pPr/>
              <a:t>13</a:t>
            </a:fld>
            <a:endParaRPr lang="en-US" dirty="0"/>
          </a:p>
        </p:txBody>
      </p:sp>
    </p:spTree>
    <p:extLst>
      <p:ext uri="{BB962C8B-B14F-4D97-AF65-F5344CB8AC3E}">
        <p14:creationId xmlns:p14="http://schemas.microsoft.com/office/powerpoint/2010/main" val="385998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880B0-9F45-44F0-A97B-5BAA5BD7C195}"/>
              </a:ext>
            </a:extLst>
          </p:cNvPr>
          <p:cNvSpPr>
            <a:spLocks noGrp="1"/>
          </p:cNvSpPr>
          <p:nvPr>
            <p:ph idx="1"/>
          </p:nvPr>
        </p:nvSpPr>
        <p:spPr>
          <a:xfrm>
            <a:off x="392228" y="1179313"/>
            <a:ext cx="10616198" cy="4872554"/>
          </a:xfrm>
        </p:spPr>
        <p:txBody>
          <a:bodyPr>
            <a:normAutofit fontScale="92500" lnSpcReduction="10000"/>
          </a:bodyPr>
          <a:lstStyle/>
          <a:p>
            <a:pPr marL="0" indent="0">
              <a:buNone/>
            </a:pPr>
            <a:r>
              <a:rPr lang="es-ES" sz="2200" b="1" u="sng" dirty="0">
                <a:latin typeface="Garamond" panose="02020404030301010803" pitchFamily="18" charset="0"/>
              </a:rPr>
              <a:t>Jefe de Bomberos del Estado </a:t>
            </a:r>
          </a:p>
          <a:p>
            <a:pPr marL="324000" lvl="1" indent="0">
              <a:buNone/>
            </a:pPr>
            <a:r>
              <a:rPr lang="es-ES" sz="1500" b="1" dirty="0">
                <a:latin typeface="Garamond" panose="02020404030301010803" pitchFamily="18" charset="0"/>
              </a:rPr>
              <a:t>Se centra en la protección de la vida, la propiedad y el medio ambiente.</a:t>
            </a:r>
          </a:p>
          <a:p>
            <a:pPr marL="324000" lvl="1" indent="0">
              <a:buNone/>
            </a:pPr>
            <a:r>
              <a:rPr lang="es-ES" sz="2000" b="1" u="sng" dirty="0">
                <a:latin typeface="Garamond" panose="02020404030301010803" pitchFamily="18" charset="0"/>
              </a:rPr>
              <a:t>Centro de intercambio de antecedentes del Departamento de Niños y Familias (BGS)</a:t>
            </a:r>
            <a:r>
              <a:rPr lang="es-ES" sz="1500" b="1" dirty="0">
                <a:latin typeface="Garamond" panose="02020404030301010803" pitchFamily="18" charset="0"/>
              </a:rPr>
              <a:t>
Proporciona un punto de contacto para los resultados de BGS.</a:t>
            </a:r>
          </a:p>
          <a:p>
            <a:pPr marL="324000" lvl="1" indent="0">
              <a:buNone/>
            </a:pPr>
            <a:r>
              <a:rPr lang="es-ES" sz="2000" b="1" u="sng" dirty="0">
                <a:latin typeface="Garamond" panose="02020404030301010803" pitchFamily="18" charset="0"/>
              </a:rPr>
              <a:t>Departamento de Aplicación de la Ley de Florida</a:t>
            </a:r>
            <a:r>
              <a:rPr lang="es-ES" sz="1500" b="1" dirty="0">
                <a:latin typeface="Garamond" panose="02020404030301010803" pitchFamily="18" charset="0"/>
              </a:rPr>
              <a:t>
Procesa las verificaciones de antecedentes penales del personal de cuido infantil, a nivel estatal y nacional, y las verificaciones juveniles.</a:t>
            </a:r>
            <a:r>
              <a:rPr lang="es-ES" sz="2200" b="1" dirty="0">
                <a:latin typeface="Garamond" panose="02020404030301010803" pitchFamily="18" charset="0"/>
              </a:rPr>
              <a:t>
	</a:t>
            </a:r>
            <a:r>
              <a:rPr lang="es-ES" sz="2200" b="1" u="sng" dirty="0">
                <a:latin typeface="Garamond" panose="02020404030301010803" pitchFamily="18" charset="0"/>
              </a:rPr>
              <a:t>División de Aprendizaje Temprana de Florida</a:t>
            </a:r>
            <a:r>
              <a:rPr lang="es-ES" sz="1500" b="1" dirty="0">
                <a:latin typeface="Garamond" panose="02020404030301010803" pitchFamily="18" charset="0"/>
              </a:rPr>
              <a:t>
Administra los programas de Preparación Escolar (RS) y Prekindergarten Voluntario (VPK).
	</a:t>
            </a:r>
            <a:r>
              <a:rPr lang="es-ES" sz="2200" b="1" u="sng" dirty="0">
                <a:latin typeface="Garamond" panose="02020404030301010803" pitchFamily="18" charset="0"/>
              </a:rPr>
              <a:t>Departamento de Salud de Florida</a:t>
            </a:r>
            <a:r>
              <a:rPr lang="es-ES" sz="1500" b="1" dirty="0">
                <a:latin typeface="Garamond" panose="02020404030301010803" pitchFamily="18" charset="0"/>
              </a:rPr>
              <a:t>
Realiza auditorías de registros de salud.
	</a:t>
            </a:r>
            <a:r>
              <a:rPr lang="es-ES" sz="2200" b="1" u="sng" dirty="0">
                <a:latin typeface="Garamond" panose="02020404030301010803" pitchFamily="18" charset="0"/>
              </a:rPr>
              <a:t>Agencias gubernamentales locales del condado</a:t>
            </a:r>
            <a:r>
              <a:rPr lang="es-ES" sz="1500" b="1" dirty="0">
                <a:latin typeface="Garamond" panose="02020404030301010803" pitchFamily="18" charset="0"/>
              </a:rPr>
              <a:t>
Incluye la Administración de Zonificación y Construcción y los cuatro condados que requieren que las viviendas tengan licencia local. 
</a:t>
            </a:r>
            <a:endParaRPr lang="en-US" dirty="0"/>
          </a:p>
        </p:txBody>
      </p:sp>
      <p:sp>
        <p:nvSpPr>
          <p:cNvPr id="3" name="Title 2">
            <a:extLst>
              <a:ext uri="{FF2B5EF4-FFF2-40B4-BE49-F238E27FC236}">
                <a16:creationId xmlns:a16="http://schemas.microsoft.com/office/drawing/2014/main" id="{0657CA46-38E6-47B1-9494-9CAE1A0BBBCD}"/>
              </a:ext>
            </a:extLst>
          </p:cNvPr>
          <p:cNvSpPr>
            <a:spLocks noGrp="1"/>
          </p:cNvSpPr>
          <p:nvPr>
            <p:ph type="title"/>
          </p:nvPr>
        </p:nvSpPr>
        <p:spPr>
          <a:xfrm>
            <a:off x="581191" y="479562"/>
            <a:ext cx="11029616" cy="1060176"/>
          </a:xfrm>
        </p:spPr>
        <p:txBody>
          <a:bodyPr>
            <a:normAutofit fontScale="90000"/>
          </a:bodyPr>
          <a:lstStyle/>
          <a:p>
            <a:r>
              <a:rPr lang="en-US" dirty="0" err="1">
                <a:latin typeface="+mj-lt"/>
              </a:rPr>
              <a:t>Agencias</a:t>
            </a:r>
            <a:r>
              <a:rPr lang="en-US" dirty="0">
                <a:latin typeface="+mj-lt"/>
              </a:rPr>
              <a:t> </a:t>
            </a:r>
            <a:r>
              <a:rPr lang="en-US" dirty="0" err="1">
                <a:latin typeface="+mj-lt"/>
              </a:rPr>
              <a:t>estatales</a:t>
            </a:r>
            <a:r>
              <a:rPr lang="en-US" dirty="0">
                <a:latin typeface="+mj-lt"/>
              </a:rPr>
              <a:t> </a:t>
            </a:r>
            <a:r>
              <a:rPr lang="en-US" dirty="0" err="1">
                <a:latin typeface="+mj-lt"/>
              </a:rPr>
              <a:t>asociadas</a:t>
            </a:r>
            <a:r>
              <a:rPr lang="en-US" dirty="0">
                <a:latin typeface="+mj-lt"/>
              </a:rPr>
              <a:t>
</a:t>
            </a:r>
          </a:p>
        </p:txBody>
      </p:sp>
      <p:sp>
        <p:nvSpPr>
          <p:cNvPr id="4" name="Slide Number Placeholder 3">
            <a:extLst>
              <a:ext uri="{FF2B5EF4-FFF2-40B4-BE49-F238E27FC236}">
                <a16:creationId xmlns:a16="http://schemas.microsoft.com/office/drawing/2014/main" id="{E8BEBDB4-8B8A-4938-A172-E0ACA247491E}"/>
              </a:ext>
            </a:extLst>
          </p:cNvPr>
          <p:cNvSpPr>
            <a:spLocks noGrp="1"/>
          </p:cNvSpPr>
          <p:nvPr>
            <p:ph type="sldNum" sz="quarter" idx="12"/>
          </p:nvPr>
        </p:nvSpPr>
        <p:spPr/>
        <p:txBody>
          <a:bodyPr/>
          <a:lstStyle/>
          <a:p>
            <a:fld id="{3A98EE3D-8CD1-4C3F-BD1C-C98C9596463C}" type="slidenum">
              <a:rPr lang="en-US" smtClean="0"/>
              <a:pPr/>
              <a:t>14</a:t>
            </a:fld>
            <a:endParaRPr lang="en-US" dirty="0"/>
          </a:p>
        </p:txBody>
      </p:sp>
    </p:spTree>
    <p:extLst>
      <p:ext uri="{BB962C8B-B14F-4D97-AF65-F5344CB8AC3E}">
        <p14:creationId xmlns:p14="http://schemas.microsoft.com/office/powerpoint/2010/main" val="204446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BE119-5C74-499F-AB4A-D68EBFA64820}"/>
              </a:ext>
            </a:extLst>
          </p:cNvPr>
          <p:cNvSpPr>
            <a:spLocks noGrp="1"/>
          </p:cNvSpPr>
          <p:nvPr>
            <p:ph type="title"/>
          </p:nvPr>
        </p:nvSpPr>
        <p:spPr>
          <a:xfrm>
            <a:off x="581193" y="504030"/>
            <a:ext cx="11029616" cy="988332"/>
          </a:xfrm>
        </p:spPr>
        <p:txBody>
          <a:bodyPr>
            <a:normAutofit fontScale="90000"/>
          </a:bodyPr>
          <a:lstStyle/>
          <a:p>
            <a:r>
              <a:rPr lang="en-US" dirty="0">
                <a:latin typeface="+mj-lt"/>
              </a:rPr>
              <a:t>¿</a:t>
            </a:r>
            <a:r>
              <a:rPr lang="en-US" dirty="0" err="1">
                <a:latin typeface="+mj-lt"/>
              </a:rPr>
              <a:t>Violaciones</a:t>
            </a:r>
            <a:r>
              <a:rPr lang="en-US" dirty="0">
                <a:latin typeface="+mj-lt"/>
              </a:rPr>
              <a:t> de </a:t>
            </a:r>
            <a:r>
              <a:rPr lang="en-US" dirty="0" err="1">
                <a:latin typeface="+mj-lt"/>
              </a:rPr>
              <a:t>licencias</a:t>
            </a:r>
            <a:r>
              <a:rPr lang="en-US" dirty="0">
                <a:latin typeface="+mj-lt"/>
              </a:rPr>
              <a:t>?
</a:t>
            </a:r>
            <a:endParaRPr lang="en-US" sz="4400" dirty="0">
              <a:latin typeface="+mj-lt"/>
            </a:endParaRPr>
          </a:p>
        </p:txBody>
      </p:sp>
      <p:sp>
        <p:nvSpPr>
          <p:cNvPr id="2" name="Content Placeholder 1">
            <a:extLst>
              <a:ext uri="{FF2B5EF4-FFF2-40B4-BE49-F238E27FC236}">
                <a16:creationId xmlns:a16="http://schemas.microsoft.com/office/drawing/2014/main" id="{50995FEF-5DB2-4B7C-8D38-9E8607A5ED98}"/>
              </a:ext>
            </a:extLst>
          </p:cNvPr>
          <p:cNvSpPr>
            <a:spLocks noGrp="1"/>
          </p:cNvSpPr>
          <p:nvPr>
            <p:ph sz="half" idx="1"/>
          </p:nvPr>
        </p:nvSpPr>
        <p:spPr/>
        <p:txBody>
          <a:bodyPr>
            <a:normAutofit fontScale="85000" lnSpcReduction="10000"/>
          </a:bodyPr>
          <a:lstStyle/>
          <a:p>
            <a:pPr marL="0" lvl="0" indent="0" algn="ctr">
              <a:buClr>
                <a:srgbClr val="115BA4"/>
              </a:buClr>
              <a:buNone/>
              <a:defRPr/>
            </a:pPr>
            <a:r>
              <a:rPr lang="es-ES" sz="2800" dirty="0">
                <a:solidFill>
                  <a:srgbClr val="193441">
                    <a:lumMod val="75000"/>
                    <a:lumOff val="25000"/>
                  </a:srgbClr>
                </a:solidFill>
                <a:latin typeface="+mj-lt"/>
              </a:rPr>
              <a:t>"Infracción" es un incumplimiento de un estándar de licencia como se describe en un informe de inspección resultante de una inspección bajo la Sección 402.311, F.S., de la siguiente manera con respecto a las Violaciones de Clase I, Clase II y Clase III</a:t>
            </a:r>
            <a:r>
              <a:rPr kumimoji="0" lang="en-US" sz="2800" b="0" i="0" u="none" strike="noStrike" kern="1200" cap="none" spc="0" normalizeH="0" baseline="0" noProof="0" dirty="0">
                <a:ln>
                  <a:noFill/>
                </a:ln>
                <a:solidFill>
                  <a:srgbClr val="193441">
                    <a:lumMod val="75000"/>
                    <a:lumOff val="25000"/>
                  </a:srgbClr>
                </a:solidFill>
                <a:effectLst/>
                <a:uLnTx/>
                <a:uFillTx/>
                <a:latin typeface="+mj-lt"/>
              </a:rPr>
              <a:t>.</a:t>
            </a:r>
            <a:endParaRPr lang="en-US" sz="2800" dirty="0">
              <a:latin typeface="+mj-lt"/>
            </a:endParaRPr>
          </a:p>
        </p:txBody>
      </p:sp>
      <p:sp>
        <p:nvSpPr>
          <p:cNvPr id="4" name="Slide Number Placeholder 3">
            <a:extLst>
              <a:ext uri="{FF2B5EF4-FFF2-40B4-BE49-F238E27FC236}">
                <a16:creationId xmlns:a16="http://schemas.microsoft.com/office/drawing/2014/main" id="{7A791061-4243-467C-A2D2-BB81B6EC07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A000BB3E-2CC0-48E8-BC80-0D087BBD82BC}"/>
              </a:ext>
            </a:extLst>
          </p:cNvPr>
          <p:cNvPicPr>
            <a:picLocks noChangeAspect="1"/>
          </p:cNvPicPr>
          <p:nvPr/>
        </p:nvPicPr>
        <p:blipFill>
          <a:blip r:embed="rId3"/>
          <a:stretch>
            <a:fillRect/>
          </a:stretch>
        </p:blipFill>
        <p:spPr>
          <a:xfrm>
            <a:off x="6416039" y="1492362"/>
            <a:ext cx="4284045" cy="5104327"/>
          </a:xfrm>
          <a:prstGeom prst="rect">
            <a:avLst/>
          </a:prstGeom>
        </p:spPr>
      </p:pic>
    </p:spTree>
    <p:extLst>
      <p:ext uri="{BB962C8B-B14F-4D97-AF65-F5344CB8AC3E}">
        <p14:creationId xmlns:p14="http://schemas.microsoft.com/office/powerpoint/2010/main" val="110930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E55CF-D6F0-4DAA-B111-45ACEDFF5C64}"/>
              </a:ext>
            </a:extLst>
          </p:cNvPr>
          <p:cNvSpPr>
            <a:spLocks noGrp="1"/>
          </p:cNvSpPr>
          <p:nvPr>
            <p:ph idx="1"/>
          </p:nvPr>
        </p:nvSpPr>
        <p:spPr>
          <a:xfrm>
            <a:off x="455274" y="1315452"/>
            <a:ext cx="10052305" cy="5108462"/>
          </a:xfrm>
        </p:spPr>
        <p:txBody>
          <a:bodyPr>
            <a:noAutofit/>
          </a:bodyPr>
          <a:lstStyle/>
          <a:p>
            <a:r>
              <a:rPr lang="es-ES" sz="2000" dirty="0">
                <a:latin typeface="+mj-lt"/>
              </a:rPr>
              <a:t>Asistencia técnica - Proporcionada a cada proveedor de cuido infantil que no cumple con uno o más estándares de licencia. Puede incluir recomendaciones al proveedor sobre cómo cumplir con los estándares de licencia. 
Acción correctiva: se requiere para todas las normas de licencia citadas por incumplimiento y puede incluir requisitos de acción correctiva, tareas y fechas de vencimiento para cumplir con los estándares mínimos de licencia.
Multa administrativa – Una sanción disciplinaria basada en el número de ocurrencias y el nivel de clasificación de las violaciones de la norma de licencia, que ocurren durante un período de dos años, como se define en los Capítulos 65C-22.010 (2) y 65C-20.012 (3), F.A.C.</a:t>
            </a:r>
            <a:endParaRPr lang="en-US" sz="2400" dirty="0">
              <a:latin typeface="+mj-lt"/>
            </a:endParaRPr>
          </a:p>
        </p:txBody>
      </p:sp>
      <p:sp>
        <p:nvSpPr>
          <p:cNvPr id="3" name="Title 2">
            <a:extLst>
              <a:ext uri="{FF2B5EF4-FFF2-40B4-BE49-F238E27FC236}">
                <a16:creationId xmlns:a16="http://schemas.microsoft.com/office/drawing/2014/main" id="{A93FCB77-4D8C-431D-8AB9-D2133EEFBEAA}"/>
              </a:ext>
            </a:extLst>
          </p:cNvPr>
          <p:cNvSpPr>
            <a:spLocks noGrp="1"/>
          </p:cNvSpPr>
          <p:nvPr>
            <p:ph type="title"/>
          </p:nvPr>
        </p:nvSpPr>
        <p:spPr>
          <a:xfrm>
            <a:off x="605747" y="592829"/>
            <a:ext cx="11029616" cy="722624"/>
          </a:xfrm>
        </p:spPr>
        <p:txBody>
          <a:bodyPr>
            <a:normAutofit fontScale="90000"/>
          </a:bodyPr>
          <a:lstStyle/>
          <a:p>
            <a:r>
              <a:rPr lang="en-US" dirty="0" err="1">
                <a:latin typeface="+mj-lt"/>
              </a:rPr>
              <a:t>Ejecución</a:t>
            </a:r>
            <a:r>
              <a:rPr lang="en-US" dirty="0">
                <a:latin typeface="+mj-lt"/>
              </a:rPr>
              <a:t>  
</a:t>
            </a:r>
          </a:p>
        </p:txBody>
      </p:sp>
      <p:sp>
        <p:nvSpPr>
          <p:cNvPr id="4" name="Slide Number Placeholder 3">
            <a:extLst>
              <a:ext uri="{FF2B5EF4-FFF2-40B4-BE49-F238E27FC236}">
                <a16:creationId xmlns:a16="http://schemas.microsoft.com/office/drawing/2014/main" id="{C5E27B2A-EFEC-4BAA-A71A-F09F98F572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3869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055E7-AAA1-E90D-D2F9-D2AC8C128CD5}"/>
              </a:ext>
            </a:extLst>
          </p:cNvPr>
          <p:cNvSpPr>
            <a:spLocks noGrp="1"/>
          </p:cNvSpPr>
          <p:nvPr>
            <p:ph type="sldNum" sz="quarter" idx="12"/>
          </p:nvPr>
        </p:nvSpPr>
        <p:spPr/>
        <p:txBody>
          <a:bodyPr/>
          <a:lstStyle/>
          <a:p>
            <a:fld id="{3A98EE3D-8CD1-4C3F-BD1C-C98C9596463C}" type="slidenum">
              <a:rPr lang="en-US" smtClean="0"/>
              <a:pPr/>
              <a:t>17</a:t>
            </a:fld>
            <a:endParaRPr lang="en-US" dirty="0"/>
          </a:p>
        </p:txBody>
      </p:sp>
      <p:graphicFrame>
        <p:nvGraphicFramePr>
          <p:cNvPr id="5" name="Object 4">
            <a:extLst>
              <a:ext uri="{FF2B5EF4-FFF2-40B4-BE49-F238E27FC236}">
                <a16:creationId xmlns:a16="http://schemas.microsoft.com/office/drawing/2014/main" id="{5BFE0E0C-B30B-7341-9F4C-CBB53C38C30D}"/>
              </a:ext>
            </a:extLst>
          </p:cNvPr>
          <p:cNvGraphicFramePr>
            <a:graphicFrameLocks noChangeAspect="1"/>
          </p:cNvGraphicFramePr>
          <p:nvPr>
            <p:extLst>
              <p:ext uri="{D42A27DB-BD31-4B8C-83A1-F6EECF244321}">
                <p14:modId xmlns:p14="http://schemas.microsoft.com/office/powerpoint/2010/main" val="4118911933"/>
              </p:ext>
            </p:extLst>
          </p:nvPr>
        </p:nvGraphicFramePr>
        <p:xfrm>
          <a:off x="449179" y="594614"/>
          <a:ext cx="10074442" cy="5829300"/>
        </p:xfrm>
        <a:graphic>
          <a:graphicData uri="http://schemas.openxmlformats.org/presentationml/2006/ole">
            <mc:AlternateContent xmlns:mc="http://schemas.openxmlformats.org/markup-compatibility/2006">
              <mc:Choice xmlns:v="urn:schemas-microsoft-com:vml" Requires="v">
                <p:oleObj name="Acrobat Document" r:id="rId2" imgW="9601200" imgH="5829300" progId="AcroExch.Document.2017">
                  <p:embed/>
                </p:oleObj>
              </mc:Choice>
              <mc:Fallback>
                <p:oleObj name="Acrobat Document" r:id="rId2" imgW="9601200" imgH="5829300" progId="AcroExch.Document.2017">
                  <p:embed/>
                  <p:pic>
                    <p:nvPicPr>
                      <p:cNvPr id="5" name="Object 4">
                        <a:extLst>
                          <a:ext uri="{FF2B5EF4-FFF2-40B4-BE49-F238E27FC236}">
                            <a16:creationId xmlns:a16="http://schemas.microsoft.com/office/drawing/2014/main" id="{5BFE0E0C-B30B-7341-9F4C-CBB53C38C30D}"/>
                          </a:ext>
                        </a:extLst>
                      </p:cNvPr>
                      <p:cNvPicPr/>
                      <p:nvPr/>
                    </p:nvPicPr>
                    <p:blipFill>
                      <a:blip r:embed="rId3"/>
                      <a:stretch>
                        <a:fillRect/>
                      </a:stretch>
                    </p:blipFill>
                    <p:spPr>
                      <a:xfrm>
                        <a:off x="449179" y="594614"/>
                        <a:ext cx="10074442" cy="5829300"/>
                      </a:xfrm>
                      <a:prstGeom prst="rect">
                        <a:avLst/>
                      </a:prstGeom>
                    </p:spPr>
                  </p:pic>
                </p:oleObj>
              </mc:Fallback>
            </mc:AlternateContent>
          </a:graphicData>
        </a:graphic>
      </p:graphicFrame>
    </p:spTree>
    <p:extLst>
      <p:ext uri="{BB962C8B-B14F-4D97-AF65-F5344CB8AC3E}">
        <p14:creationId xmlns:p14="http://schemas.microsoft.com/office/powerpoint/2010/main" val="22688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3595-BB9B-4342-A640-7E49CE92D4EF}"/>
              </a:ext>
            </a:extLst>
          </p:cNvPr>
          <p:cNvSpPr>
            <a:spLocks noGrp="1"/>
          </p:cNvSpPr>
          <p:nvPr>
            <p:ph type="title"/>
          </p:nvPr>
        </p:nvSpPr>
        <p:spPr>
          <a:xfrm>
            <a:off x="6096000" y="2674620"/>
            <a:ext cx="5295900" cy="1508760"/>
          </a:xfrm>
        </p:spPr>
        <p:txBody>
          <a:bodyPr>
            <a:normAutofit fontScale="90000"/>
          </a:bodyPr>
          <a:lstStyle/>
          <a:p>
            <a:r>
              <a:rPr lang="en-US" dirty="0">
                <a:solidFill>
                  <a:schemeClr val="tx2"/>
                </a:solidFill>
                <a:latin typeface="+mj-lt"/>
              </a:rPr>
              <a:t>INSPECCIONES DE CUIDO INFANTIL
</a:t>
            </a:r>
            <a:endParaRPr lang="en-US" b="1" dirty="0">
              <a:solidFill>
                <a:schemeClr val="tx2"/>
              </a:solidFill>
              <a:latin typeface="+mj-lt"/>
            </a:endParaRPr>
          </a:p>
        </p:txBody>
      </p:sp>
      <p:graphicFrame>
        <p:nvGraphicFramePr>
          <p:cNvPr id="5" name="Content Placeholder 2">
            <a:extLst>
              <a:ext uri="{FF2B5EF4-FFF2-40B4-BE49-F238E27FC236}">
                <a16:creationId xmlns:a16="http://schemas.microsoft.com/office/drawing/2014/main" id="{43E0911F-6F82-4A79-BE88-FADC34E16FD6}"/>
              </a:ext>
            </a:extLst>
          </p:cNvPr>
          <p:cNvGraphicFramePr>
            <a:graphicFrameLocks noGrp="1"/>
          </p:cNvGraphicFramePr>
          <p:nvPr>
            <p:ph idx="1"/>
            <p:extLst>
              <p:ext uri="{D42A27DB-BD31-4B8C-83A1-F6EECF244321}">
                <p14:modId xmlns:p14="http://schemas.microsoft.com/office/powerpoint/2010/main" val="3802930471"/>
              </p:ext>
            </p:extLst>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67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F21-2116-463C-861F-D84FC5E8618D}"/>
              </a:ext>
            </a:extLst>
          </p:cNvPr>
          <p:cNvSpPr>
            <a:spLocks noGrp="1"/>
          </p:cNvSpPr>
          <p:nvPr>
            <p:ph type="title"/>
          </p:nvPr>
        </p:nvSpPr>
        <p:spPr>
          <a:xfrm>
            <a:off x="581192" y="511651"/>
            <a:ext cx="11029616" cy="595254"/>
          </a:xfrm>
        </p:spPr>
        <p:txBody>
          <a:bodyPr>
            <a:normAutofit fontScale="90000"/>
          </a:bodyPr>
          <a:lstStyle/>
          <a:p>
            <a:r>
              <a:rPr lang="en-US" dirty="0" err="1">
                <a:latin typeface="Veredana"/>
              </a:rPr>
              <a:t>Frecuencia</a:t>
            </a:r>
            <a:r>
              <a:rPr lang="en-US" dirty="0">
                <a:latin typeface="Veredana"/>
              </a:rPr>
              <a:t> de las </a:t>
            </a:r>
            <a:r>
              <a:rPr lang="en-US" dirty="0" err="1">
                <a:latin typeface="Veredana"/>
              </a:rPr>
              <a:t>inspecciones</a:t>
            </a:r>
            <a:r>
              <a:rPr lang="en-US" dirty="0">
                <a:latin typeface="Veredana"/>
              </a:rPr>
              <a:t>
</a:t>
            </a:r>
            <a:endParaRPr lang="en-US" b="1" dirty="0">
              <a:latin typeface="Veredana"/>
            </a:endParaRPr>
          </a:p>
        </p:txBody>
      </p:sp>
      <p:sp>
        <p:nvSpPr>
          <p:cNvPr id="3" name="Content Placeholder 2">
            <a:extLst>
              <a:ext uri="{FF2B5EF4-FFF2-40B4-BE49-F238E27FC236}">
                <a16:creationId xmlns:a16="http://schemas.microsoft.com/office/drawing/2014/main" id="{43018E91-ED6F-4F59-83D7-CB2952139D74}"/>
              </a:ext>
            </a:extLst>
          </p:cNvPr>
          <p:cNvSpPr>
            <a:spLocks noGrp="1"/>
          </p:cNvSpPr>
          <p:nvPr>
            <p:ph sz="half" idx="1"/>
          </p:nvPr>
        </p:nvSpPr>
        <p:spPr>
          <a:xfrm>
            <a:off x="581192" y="1251286"/>
            <a:ext cx="5402510" cy="5438272"/>
          </a:xfrm>
        </p:spPr>
        <p:txBody>
          <a:bodyPr>
            <a:noAutofit/>
          </a:bodyPr>
          <a:lstStyle/>
          <a:p>
            <a:pPr marL="0" indent="0">
              <a:buNone/>
            </a:pPr>
            <a:r>
              <a:rPr lang="es-ES" sz="1400" b="1" dirty="0">
                <a:latin typeface="+mj-lt"/>
              </a:rPr>
              <a:t>CCF- 
</a:t>
            </a:r>
            <a:r>
              <a:rPr lang="es-ES" sz="1400" dirty="0">
                <a:latin typeface="+mj-lt"/>
              </a:rPr>
              <a:t>Tres inspecciones completas, en el sitio, por año, aproximadamente cada cuatro meses.
Si corresponde, una inspección abreviada puede reemplazar una inspección de rutina completa. </a:t>
            </a:r>
            <a:r>
              <a:rPr lang="es-ES" sz="1400" b="1" dirty="0">
                <a:latin typeface="+mj-lt"/>
              </a:rPr>
              <a:t>
FDCH/LFCCH -
</a:t>
            </a:r>
            <a:r>
              <a:rPr lang="es-ES" sz="1400" dirty="0">
                <a:latin typeface="+mj-lt"/>
              </a:rPr>
              <a:t>Dos inspecciones completas en el sitio por año, aproximadamente cada seis meses.
Si corresponde, una inspección abreviada puede reemplazar una inspección de rutina completa. </a:t>
            </a:r>
            <a:r>
              <a:rPr lang="es-ES" sz="1400" b="1" dirty="0">
                <a:latin typeface="+mj-lt"/>
              </a:rPr>
              <a:t>
Excepciones-
</a:t>
            </a:r>
            <a:r>
              <a:rPr lang="es-ES" sz="1400" dirty="0">
                <a:latin typeface="+mj-lt"/>
              </a:rPr>
              <a:t>Proveedores inactivos.
Programas que operan menos de 12 meses al año (solo año escolar).
Estado de libertad condicional.</a:t>
            </a:r>
            <a:endParaRPr lang="en-US" sz="1400" dirty="0">
              <a:latin typeface="+mj-lt"/>
            </a:endParaRPr>
          </a:p>
        </p:txBody>
      </p:sp>
      <p:pic>
        <p:nvPicPr>
          <p:cNvPr id="5" name="Picture 4" descr="Table&#10;&#10;Description automatically generated">
            <a:extLst>
              <a:ext uri="{FF2B5EF4-FFF2-40B4-BE49-F238E27FC236}">
                <a16:creationId xmlns:a16="http://schemas.microsoft.com/office/drawing/2014/main" id="{2368EF9C-54E3-4FBE-B627-A5970BF45DC1}"/>
              </a:ext>
            </a:extLst>
          </p:cNvPr>
          <p:cNvPicPr>
            <a:picLocks noChangeAspect="1"/>
          </p:cNvPicPr>
          <p:nvPr/>
        </p:nvPicPr>
        <p:blipFill>
          <a:blip r:embed="rId3"/>
          <a:stretch>
            <a:fillRect/>
          </a:stretch>
        </p:blipFill>
        <p:spPr>
          <a:xfrm>
            <a:off x="7042484" y="1612476"/>
            <a:ext cx="4279563" cy="3311560"/>
          </a:xfrm>
          <a:prstGeom prst="rect">
            <a:avLst/>
          </a:prstGeom>
        </p:spPr>
      </p:pic>
    </p:spTree>
    <p:extLst>
      <p:ext uri="{BB962C8B-B14F-4D97-AF65-F5344CB8AC3E}">
        <p14:creationId xmlns:p14="http://schemas.microsoft.com/office/powerpoint/2010/main" val="220147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0AB6E-ECA4-4931-9003-6A5DBA19B656}"/>
              </a:ext>
            </a:extLst>
          </p:cNvPr>
          <p:cNvSpPr>
            <a:spLocks noGrp="1"/>
          </p:cNvSpPr>
          <p:nvPr>
            <p:ph idx="1"/>
          </p:nvPr>
        </p:nvSpPr>
        <p:spPr>
          <a:xfrm>
            <a:off x="605747" y="1894678"/>
            <a:ext cx="10142226" cy="4529236"/>
          </a:xfrm>
        </p:spPr>
        <p:txBody>
          <a:bodyPr>
            <a:normAutofit fontScale="92500"/>
          </a:bodyPr>
          <a:lstStyle/>
          <a:p>
            <a:r>
              <a:rPr lang="es-ES" sz="2400" dirty="0">
                <a:latin typeface="+mn-lt"/>
              </a:rPr>
              <a:t>Reconocer cómo los Estatutos de Florida, el Código Administrativo de Florida y el Manual se alinean para proteger la salud y la seguridad de los niños en los Programas de Cuido Infantil en todo el estado 
Comprender y diferenciar cómo los estándares de licencia dan forma a las operaciones diarias de el Programa de Cuido Infantil
Obtener una comprensión clara y cohesiva de las expectativas regulatorias descritas por DCF y difundidas a los Proveedores.</a:t>
            </a:r>
          </a:p>
          <a:p>
            <a:r>
              <a:rPr lang="es-ES" sz="2400" dirty="0">
                <a:latin typeface="+mn-lt"/>
              </a:rPr>
              <a:t>Comprender el objetivo/enfoque para la transición de Hillsborough</a:t>
            </a:r>
            <a:endParaRPr lang="en-US" sz="2400" dirty="0">
              <a:latin typeface="+mn-lt"/>
            </a:endParaRPr>
          </a:p>
        </p:txBody>
      </p:sp>
      <p:sp>
        <p:nvSpPr>
          <p:cNvPr id="3" name="Title 2">
            <a:extLst>
              <a:ext uri="{FF2B5EF4-FFF2-40B4-BE49-F238E27FC236}">
                <a16:creationId xmlns:a16="http://schemas.microsoft.com/office/drawing/2014/main" id="{69F41DF5-F755-4772-B0CC-A61C3E2B2680}"/>
              </a:ext>
            </a:extLst>
          </p:cNvPr>
          <p:cNvSpPr>
            <a:spLocks noGrp="1"/>
          </p:cNvSpPr>
          <p:nvPr>
            <p:ph type="title"/>
          </p:nvPr>
        </p:nvSpPr>
        <p:spPr/>
        <p:txBody>
          <a:bodyPr>
            <a:normAutofit fontScale="90000"/>
          </a:bodyPr>
          <a:lstStyle/>
          <a:p>
            <a:r>
              <a:rPr lang="en-US" dirty="0" err="1">
                <a:latin typeface="+mj-lt"/>
              </a:rPr>
              <a:t>Objetivos</a:t>
            </a:r>
            <a:r>
              <a:rPr lang="en-US" dirty="0">
                <a:latin typeface="+mj-lt"/>
              </a:rPr>
              <a:t> de </a:t>
            </a:r>
            <a:r>
              <a:rPr lang="en-US" dirty="0" err="1">
                <a:latin typeface="+mj-lt"/>
              </a:rPr>
              <a:t>aprendizaje</a:t>
            </a:r>
            <a:r>
              <a:rPr lang="en-US" dirty="0">
                <a:latin typeface="+mj-lt"/>
              </a:rPr>
              <a:t>
</a:t>
            </a:r>
          </a:p>
        </p:txBody>
      </p:sp>
      <p:sp>
        <p:nvSpPr>
          <p:cNvPr id="4" name="Slide Number Placeholder 3">
            <a:extLst>
              <a:ext uri="{FF2B5EF4-FFF2-40B4-BE49-F238E27FC236}">
                <a16:creationId xmlns:a16="http://schemas.microsoft.com/office/drawing/2014/main" id="{D87C51AB-8BA5-4CDD-A318-7918C4ED9D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96330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058F4-B014-4AD6-B2A9-809AB79DBFEF}"/>
              </a:ext>
            </a:extLst>
          </p:cNvPr>
          <p:cNvSpPr>
            <a:spLocks noGrp="1"/>
          </p:cNvSpPr>
          <p:nvPr>
            <p:ph idx="1"/>
          </p:nvPr>
        </p:nvSpPr>
        <p:spPr>
          <a:xfrm>
            <a:off x="581191" y="2092941"/>
            <a:ext cx="11029615" cy="4059935"/>
          </a:xfrm>
        </p:spPr>
        <p:txBody>
          <a:bodyPr anchor="ctr">
            <a:normAutofit fontScale="92500" lnSpcReduction="10000"/>
          </a:bodyPr>
          <a:lstStyle/>
          <a:p>
            <a:pPr marL="0" indent="0" algn="ctr">
              <a:buNone/>
            </a:pPr>
            <a:r>
              <a:rPr lang="es-ES" sz="3600" dirty="0">
                <a:latin typeface="+mj-lt"/>
              </a:rPr>
              <a:t>Se requiere que cada proveedor de cuido infantil permita que el Departamento tenga acceso a las instalaciones, el personal y los registros en momentos razonables, durante el horario comercial regular, para garantizar el cumplimiento de la Sección 402.301 a 402.319, F.S. 
</a:t>
            </a:r>
            <a:endParaRPr lang="en-US" sz="2000" dirty="0">
              <a:solidFill>
                <a:schemeClr val="tx2"/>
              </a:solidFill>
            </a:endParaRPr>
          </a:p>
        </p:txBody>
      </p:sp>
      <p:sp>
        <p:nvSpPr>
          <p:cNvPr id="2" name="Title 1">
            <a:extLst>
              <a:ext uri="{FF2B5EF4-FFF2-40B4-BE49-F238E27FC236}">
                <a16:creationId xmlns:a16="http://schemas.microsoft.com/office/drawing/2014/main" id="{0212E763-D8C7-4503-BA61-370E69F02CDA}"/>
              </a:ext>
            </a:extLst>
          </p:cNvPr>
          <p:cNvSpPr>
            <a:spLocks noGrp="1"/>
          </p:cNvSpPr>
          <p:nvPr>
            <p:ph type="title"/>
          </p:nvPr>
        </p:nvSpPr>
        <p:spPr>
          <a:xfrm>
            <a:off x="581192" y="705123"/>
            <a:ext cx="11029616" cy="1588897"/>
          </a:xfrm>
        </p:spPr>
        <p:txBody>
          <a:bodyPr>
            <a:noAutofit/>
          </a:bodyPr>
          <a:lstStyle/>
          <a:p>
            <a:r>
              <a:rPr lang="es-ES" dirty="0">
                <a:solidFill>
                  <a:schemeClr val="tx1"/>
                </a:solidFill>
                <a:latin typeface="Veredana"/>
              </a:rPr>
              <a:t>Derecho de inspección</a:t>
            </a:r>
            <a:br>
              <a:rPr lang="es-ES" dirty="0">
                <a:solidFill>
                  <a:schemeClr val="tx1"/>
                </a:solidFill>
                <a:latin typeface="Veredana"/>
              </a:rPr>
            </a:br>
            <a:r>
              <a:rPr lang="es-ES" dirty="0">
                <a:solidFill>
                  <a:schemeClr val="tx1"/>
                </a:solidFill>
                <a:latin typeface="Veredana"/>
              </a:rPr>
              <a:t>s</a:t>
            </a:r>
            <a:r>
              <a:rPr lang="es-ES" cap="none" dirty="0">
                <a:solidFill>
                  <a:schemeClr val="tx1"/>
                </a:solidFill>
                <a:latin typeface="Veredana"/>
              </a:rPr>
              <a:t>. </a:t>
            </a:r>
            <a:r>
              <a:rPr lang="es-ES" dirty="0">
                <a:solidFill>
                  <a:schemeClr val="tx1"/>
                </a:solidFill>
                <a:latin typeface="Veredana"/>
              </a:rPr>
              <a:t>402.311, F.S.</a:t>
            </a:r>
            <a:br>
              <a:rPr lang="en-US" dirty="0">
                <a:solidFill>
                  <a:schemeClr val="tx2"/>
                </a:solidFill>
                <a:latin typeface="Veredana"/>
              </a:rPr>
            </a:br>
            <a:endParaRPr lang="en-US" b="1" dirty="0">
              <a:solidFill>
                <a:schemeClr val="tx1"/>
              </a:solidFill>
              <a:latin typeface="Veredana"/>
            </a:endParaRPr>
          </a:p>
        </p:txBody>
      </p:sp>
    </p:spTree>
    <p:extLst>
      <p:ext uri="{BB962C8B-B14F-4D97-AF65-F5344CB8AC3E}">
        <p14:creationId xmlns:p14="http://schemas.microsoft.com/office/powerpoint/2010/main" val="1393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AE6AB-F5E0-40E8-841A-22A58C02AE7F}"/>
              </a:ext>
            </a:extLst>
          </p:cNvPr>
          <p:cNvSpPr>
            <a:spLocks noGrp="1"/>
          </p:cNvSpPr>
          <p:nvPr>
            <p:ph idx="1"/>
          </p:nvPr>
        </p:nvSpPr>
        <p:spPr>
          <a:xfrm>
            <a:off x="581192" y="1459193"/>
            <a:ext cx="11029615" cy="4964721"/>
          </a:xfrm>
        </p:spPr>
        <p:txBody>
          <a:bodyPr>
            <a:normAutofit fontScale="92500" lnSpcReduction="10000"/>
          </a:bodyPr>
          <a:lstStyle/>
          <a:p>
            <a:r>
              <a:rPr lang="es-ES" sz="2400" b="1" u="sng" dirty="0">
                <a:solidFill>
                  <a:srgbClr val="FF0000"/>
                </a:solidFill>
                <a:latin typeface="+mj-lt"/>
              </a:rPr>
              <a:t>Todos los proveedores de cuido infantil deben </a:t>
            </a:r>
            <a:r>
              <a:rPr lang="es-ES" sz="2400" dirty="0">
                <a:solidFill>
                  <a:schemeClr val="accent1"/>
                </a:solidFill>
                <a:latin typeface="+mj-lt"/>
              </a:rPr>
              <a:t>mantener bien organizados y actualizados, los archivos, publicaciones, políticas escritas, registros y otra documentación para los niños bajo cuido, los empleados y su propio programa de cuido infantil.</a:t>
            </a:r>
            <a:r>
              <a:rPr lang="es-ES" sz="2400" dirty="0">
                <a:latin typeface="+mj-lt"/>
              </a:rPr>
              <a:t>
</a:t>
            </a:r>
            <a:r>
              <a:rPr lang="es-ES" sz="2400" b="1" u="sng" dirty="0">
                <a:solidFill>
                  <a:srgbClr val="FF0000"/>
                </a:solidFill>
                <a:latin typeface="+mj-lt"/>
              </a:rPr>
              <a:t>Cada uno de los registros </a:t>
            </a:r>
            <a:r>
              <a:rPr lang="es-ES" sz="2400" dirty="0">
                <a:solidFill>
                  <a:schemeClr val="accent1"/>
                </a:solidFill>
                <a:latin typeface="+mj-lt"/>
              </a:rPr>
              <a:t>requeridos debe mantenerse en la ubicación del programa y debe estar disponible durante las horas de operación para su revisión por parte de la autoridad de licencias</a:t>
            </a:r>
            <a:r>
              <a:rPr lang="es-ES" sz="2400" dirty="0">
                <a:solidFill>
                  <a:schemeClr val="accent3"/>
                </a:solidFill>
                <a:latin typeface="+mj-lt"/>
              </a:rPr>
              <a:t>.</a:t>
            </a:r>
            <a:r>
              <a:rPr lang="es-ES" sz="2400" b="1" u="sng" dirty="0">
                <a:solidFill>
                  <a:srgbClr val="FF0000"/>
                </a:solidFill>
                <a:latin typeface="+mj-lt"/>
              </a:rPr>
              <a:t>
Las copias de los registros requeridos </a:t>
            </a:r>
            <a:r>
              <a:rPr lang="es-ES" sz="2400" dirty="0">
                <a:solidFill>
                  <a:schemeClr val="accent1"/>
                </a:solidFill>
                <a:latin typeface="+mj-lt"/>
              </a:rPr>
              <a:t>son aceptables para la documentación. Los documentos originales son propiedad de la parte que proporciona la información. Los registros electrónicos son aceptables para la documentación, siempre y cuando los registros estén disponibles y accesibles para su revisión por la autoridad que otorga licencias durante una inspección. </a:t>
            </a:r>
            <a:endParaRPr lang="en-US" dirty="0">
              <a:solidFill>
                <a:schemeClr val="accent1"/>
              </a:solidFill>
              <a:latin typeface="+mj-lt"/>
            </a:endParaRPr>
          </a:p>
        </p:txBody>
      </p:sp>
      <p:sp>
        <p:nvSpPr>
          <p:cNvPr id="3" name="Title 2">
            <a:extLst>
              <a:ext uri="{FF2B5EF4-FFF2-40B4-BE49-F238E27FC236}">
                <a16:creationId xmlns:a16="http://schemas.microsoft.com/office/drawing/2014/main" id="{B3DA0E57-77DD-4C92-94CB-304B41F34B70}"/>
              </a:ext>
            </a:extLst>
          </p:cNvPr>
          <p:cNvSpPr>
            <a:spLocks noGrp="1"/>
          </p:cNvSpPr>
          <p:nvPr>
            <p:ph type="title"/>
          </p:nvPr>
        </p:nvSpPr>
        <p:spPr>
          <a:xfrm>
            <a:off x="581191" y="560107"/>
            <a:ext cx="11029616" cy="675136"/>
          </a:xfrm>
        </p:spPr>
        <p:txBody>
          <a:bodyPr>
            <a:normAutofit fontScale="90000"/>
          </a:bodyPr>
          <a:lstStyle/>
          <a:p>
            <a:r>
              <a:rPr lang="en-US" dirty="0" err="1">
                <a:latin typeface="+mj-lt"/>
              </a:rPr>
              <a:t>Consejos</a:t>
            </a:r>
            <a:r>
              <a:rPr lang="en-US" dirty="0">
                <a:latin typeface="+mj-lt"/>
              </a:rPr>
              <a:t> </a:t>
            </a:r>
            <a:r>
              <a:rPr lang="en-US" dirty="0" err="1">
                <a:latin typeface="+mj-lt"/>
              </a:rPr>
              <a:t>útiles</a:t>
            </a:r>
            <a:r>
              <a:rPr lang="en-US" dirty="0">
                <a:latin typeface="+mj-lt"/>
              </a:rPr>
              <a:t>...
</a:t>
            </a:r>
          </a:p>
        </p:txBody>
      </p:sp>
      <p:sp>
        <p:nvSpPr>
          <p:cNvPr id="4" name="Slide Number Placeholder 3">
            <a:extLst>
              <a:ext uri="{FF2B5EF4-FFF2-40B4-BE49-F238E27FC236}">
                <a16:creationId xmlns:a16="http://schemas.microsoft.com/office/drawing/2014/main" id="{33833006-034C-4EF0-B102-FB9EEC8E34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257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73974-A6CD-4AF0-9291-350D334EE81F}"/>
              </a:ext>
            </a:extLst>
          </p:cNvPr>
          <p:cNvSpPr>
            <a:spLocks noGrp="1"/>
          </p:cNvSpPr>
          <p:nvPr>
            <p:ph type="title"/>
          </p:nvPr>
        </p:nvSpPr>
        <p:spPr>
          <a:xfrm>
            <a:off x="404730" y="583795"/>
            <a:ext cx="11029616" cy="690344"/>
          </a:xfrm>
        </p:spPr>
        <p:txBody>
          <a:bodyPr>
            <a:normAutofit fontScale="90000"/>
          </a:bodyPr>
          <a:lstStyle/>
          <a:p>
            <a:r>
              <a:rPr lang="en-US" dirty="0">
                <a:latin typeface="+mj-lt"/>
              </a:rPr>
              <a:t>Registros de personal
</a:t>
            </a:r>
          </a:p>
        </p:txBody>
      </p:sp>
      <p:sp>
        <p:nvSpPr>
          <p:cNvPr id="2" name="Content Placeholder 1">
            <a:extLst>
              <a:ext uri="{FF2B5EF4-FFF2-40B4-BE49-F238E27FC236}">
                <a16:creationId xmlns:a16="http://schemas.microsoft.com/office/drawing/2014/main" id="{380B5BCF-B422-4E73-8AD5-6C127A2462D5}"/>
              </a:ext>
            </a:extLst>
          </p:cNvPr>
          <p:cNvSpPr>
            <a:spLocks noGrp="1"/>
          </p:cNvSpPr>
          <p:nvPr>
            <p:ph sz="half" idx="1"/>
          </p:nvPr>
        </p:nvSpPr>
        <p:spPr>
          <a:xfrm>
            <a:off x="404730" y="1285111"/>
            <a:ext cx="5194767" cy="4784650"/>
          </a:xfrm>
        </p:spPr>
        <p:txBody>
          <a:bodyPr>
            <a:normAutofit fontScale="40000" lnSpcReduction="20000"/>
          </a:bodyPr>
          <a:lstStyle/>
          <a:p>
            <a:pPr marL="342900" indent="-342900">
              <a:lnSpc>
                <a:spcPct val="107000"/>
              </a:lnSpc>
              <a:spcBef>
                <a:spcPts val="0"/>
              </a:spcBef>
              <a:spcAft>
                <a:spcPts val="800"/>
              </a:spcAft>
              <a:buFont typeface="Symbol" panose="05050102010706020507" pitchFamily="18" charset="2"/>
              <a:buChar char=""/>
            </a:pPr>
            <a:r>
              <a:rPr lang="es-ES" sz="4500" b="1" dirty="0">
                <a:latin typeface="+mj-lt"/>
                <a:ea typeface="Calibri" panose="020F0502020204030204" pitchFamily="34" charset="0"/>
                <a:cs typeface="Calibri Light" panose="020F0302020204030204" pitchFamily="34" charset="0"/>
              </a:rPr>
              <a:t>Formulario de selección de antecedentes y requisitos de personal [CF-FSP 5131]
Formulario de requisitos de denuncia de abuso y negligencia infantil [CF-FSP 5337]
Certificación de buen carácter moral [CF-FSP 1649A]
Solicitud de empleo con declaraciones complementarias 
Examen de antecedentes de nivel II
Historial de empleo y verificación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E4E2382-AF37-4776-AC3D-3F8F3DB1F860}"/>
              </a:ext>
            </a:extLst>
          </p:cNvPr>
          <p:cNvSpPr>
            <a:spLocks noGrp="1"/>
          </p:cNvSpPr>
          <p:nvPr>
            <p:ph sz="half" idx="2"/>
          </p:nvPr>
        </p:nvSpPr>
        <p:spPr>
          <a:xfrm>
            <a:off x="5919538" y="1285111"/>
            <a:ext cx="5691271" cy="4989094"/>
          </a:xfrm>
        </p:spPr>
        <p:txBody>
          <a:bodyPr>
            <a:normAutofit fontScale="40000" lnSpcReduction="20000"/>
          </a:bodyPr>
          <a:lstStyle/>
          <a:p>
            <a:r>
              <a:rPr lang="es-ES" sz="2900" b="1" dirty="0">
                <a:latin typeface="+mj-lt"/>
              </a:rPr>
              <a:t>Transcripción de la capacitación sobre cuido infantil
Prueba documentada de entrenamiento en extintores de incendios
Prueba documentada de entrenamiento en Precauciones Universales/Plan de Exposición
Prueba documentada de prácticas seguras de sueño y entrenamiento para el síndrome del bebé sacudido*
Prueba documentada de capacitación en Resucitación cardiopulmonar/primeros auxilios *
Prueba documentada de capacitación en administración de medicamentos*
Prueba documentada de capacitación en transporte*
Registro de capacitación en servicio de cuidado infantil 			[CF-FSP 5628]    </a:t>
            </a:r>
          </a:p>
          <a:p>
            <a:r>
              <a:rPr lang="es-ES" sz="2900" b="1" dirty="0">
                <a:latin typeface="+mj-lt"/>
              </a:rPr>
              <a:t>*Si corresponde al programa</a:t>
            </a:r>
            <a:endParaRPr lang="en-US" sz="2900" b="1" dirty="0">
              <a:latin typeface="+mj-lt"/>
            </a:endParaRPr>
          </a:p>
          <a:p>
            <a:endParaRPr lang="en-US" dirty="0"/>
          </a:p>
        </p:txBody>
      </p:sp>
      <p:sp>
        <p:nvSpPr>
          <p:cNvPr id="4" name="Slide Number Placeholder 3">
            <a:extLst>
              <a:ext uri="{FF2B5EF4-FFF2-40B4-BE49-F238E27FC236}">
                <a16:creationId xmlns:a16="http://schemas.microsoft.com/office/drawing/2014/main" id="{9CD134E5-361B-42DD-819D-908F3CCC887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20149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8F96C-2C23-453C-AB72-A1D7CF894058}"/>
              </a:ext>
            </a:extLst>
          </p:cNvPr>
          <p:cNvSpPr>
            <a:spLocks noGrp="1"/>
          </p:cNvSpPr>
          <p:nvPr>
            <p:ph idx="1"/>
          </p:nvPr>
        </p:nvSpPr>
        <p:spPr>
          <a:xfrm>
            <a:off x="581191" y="1431283"/>
            <a:ext cx="11029615" cy="4844716"/>
          </a:xfrm>
        </p:spPr>
        <p:txBody>
          <a:bodyPr>
            <a:noAutofit/>
          </a:bodyPr>
          <a:lstStyle/>
          <a:p>
            <a:pPr marL="0" indent="0">
              <a:buNone/>
            </a:pPr>
            <a:endParaRPr lang="en-US" sz="2400" b="1" dirty="0">
              <a:effectLst/>
              <a:latin typeface="Garamond" panose="02020404030301010803" pitchFamily="18" charset="0"/>
              <a:ea typeface="Calibri" panose="020F0502020204030204" pitchFamily="34" charset="0"/>
              <a:cs typeface="Calibri Light" panose="020F0302020204030204" pitchFamily="34" charset="0"/>
            </a:endParaRPr>
          </a:p>
          <a:p>
            <a:r>
              <a:rPr lang="es-ES" sz="2000" dirty="0">
                <a:latin typeface="+mj-lt"/>
                <a:ea typeface="Calibri" panose="020F0502020204030204" pitchFamily="34" charset="0"/>
                <a:cs typeface="Calibri Light" panose="020F0302020204030204" pitchFamily="34" charset="0"/>
              </a:rPr>
              <a:t>Formulario de solicitud de inscripción de cuido infantil [CF-FSP 5219] o equivalente
Declaración(es) firmada(s) del padre/tutor legal con custodia reconociendo recibo de las políticas disciplinarias y de expulsión del programa 
Declaraciones firmadas de los padres con custodia/tutor legal reconociendo recibo del folleto del centro de cuido infantil del Departamento, "Conozca su centro de cuido infantil", [CF / PI 175-24] o el folleto del hogar de cuidado diurno familiar del Departamento, "Selección de un proveedor de cuidado diurno familiar" [CF / PI 175-28]
Certificado de examen de salud del estudiante actual </a:t>
            </a:r>
            <a:endParaRPr lang="en-US" sz="2000" dirty="0">
              <a:effectLst/>
              <a:latin typeface="+mj-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1544756-26A5-42BE-B6B4-4E51E872CC8E}"/>
              </a:ext>
            </a:extLst>
          </p:cNvPr>
          <p:cNvSpPr>
            <a:spLocks noGrp="1"/>
          </p:cNvSpPr>
          <p:nvPr>
            <p:ph type="title"/>
          </p:nvPr>
        </p:nvSpPr>
        <p:spPr>
          <a:xfrm>
            <a:off x="581191" y="568128"/>
            <a:ext cx="11029616" cy="1003998"/>
          </a:xfrm>
        </p:spPr>
        <p:txBody>
          <a:bodyPr>
            <a:normAutofit fontScale="90000"/>
          </a:bodyPr>
          <a:lstStyle/>
          <a:p>
            <a:r>
              <a:rPr lang="en-US" dirty="0">
                <a:latin typeface="+mj-lt"/>
              </a:rPr>
              <a:t>Registros </a:t>
            </a:r>
            <a:r>
              <a:rPr lang="en-US" dirty="0" err="1">
                <a:latin typeface="+mj-lt"/>
              </a:rPr>
              <a:t>infantiles</a:t>
            </a:r>
            <a:r>
              <a:rPr lang="en-US" dirty="0">
                <a:latin typeface="+mj-lt"/>
              </a:rPr>
              <a:t>
</a:t>
            </a:r>
          </a:p>
        </p:txBody>
      </p:sp>
      <p:sp>
        <p:nvSpPr>
          <p:cNvPr id="4" name="Slide Number Placeholder 3">
            <a:extLst>
              <a:ext uri="{FF2B5EF4-FFF2-40B4-BE49-F238E27FC236}">
                <a16:creationId xmlns:a16="http://schemas.microsoft.com/office/drawing/2014/main" id="{E9FF1EEE-AEC6-4C6B-94FD-2B2C762DB9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9119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C5AC06-7DEE-B2CC-98BF-9A0A261FB13C}"/>
              </a:ext>
            </a:extLst>
          </p:cNvPr>
          <p:cNvSpPr>
            <a:spLocks noGrp="1"/>
          </p:cNvSpPr>
          <p:nvPr>
            <p:ph idx="1"/>
          </p:nvPr>
        </p:nvSpPr>
        <p:spPr>
          <a:xfrm>
            <a:off x="336884" y="1540042"/>
            <a:ext cx="11421979" cy="4883872"/>
          </a:xfrm>
        </p:spPr>
        <p:txBody>
          <a:bodyPr>
            <a:normAutofit lnSpcReduction="10000"/>
          </a:bodyPr>
          <a:lstStyle/>
          <a:p>
            <a:pPr marL="0" indent="0">
              <a:buNone/>
            </a:pPr>
            <a:endParaRPr lang="en-US" sz="2400" b="1" dirty="0">
              <a:latin typeface="+mj-lt"/>
            </a:endParaRPr>
          </a:p>
          <a:p>
            <a:r>
              <a:rPr lang="en-US" sz="2400" dirty="0">
                <a:latin typeface="+mj-lt"/>
                <a:ea typeface="Calibri" panose="020F0502020204030204" pitchFamily="34" charset="0"/>
                <a:cs typeface="Calibri Light" panose="020F0302020204030204" pitchFamily="34" charset="0"/>
              </a:rPr>
              <a:t>Certificado de </a:t>
            </a:r>
            <a:r>
              <a:rPr lang="en-US" sz="2400" dirty="0" err="1">
                <a:latin typeface="+mj-lt"/>
                <a:ea typeface="Calibri" panose="020F0502020204030204" pitchFamily="34" charset="0"/>
                <a:cs typeface="Calibri Light" panose="020F0302020204030204" pitchFamily="34" charset="0"/>
              </a:rPr>
              <a:t>inmunización</a:t>
            </a:r>
            <a:r>
              <a:rPr lang="en-US" sz="2400" dirty="0">
                <a:latin typeface="+mj-lt"/>
                <a:ea typeface="Calibri" panose="020F0502020204030204" pitchFamily="34" charset="0"/>
                <a:cs typeface="Calibri Light" panose="020F0302020204030204" pitchFamily="34" charset="0"/>
              </a:rPr>
              <a:t> actual de Florida 
Florida SHOTS – </a:t>
            </a:r>
            <a:r>
              <a:rPr lang="en-US" sz="2400" dirty="0" err="1">
                <a:latin typeface="+mj-lt"/>
                <a:ea typeface="Calibri" panose="020F0502020204030204" pitchFamily="34" charset="0"/>
                <a:cs typeface="Calibri Light" panose="020F0302020204030204" pitchFamily="34" charset="0"/>
              </a:rPr>
              <a:t>Escuelas</a:t>
            </a:r>
            <a:r>
              <a:rPr lang="en-US" sz="2400" dirty="0">
                <a:latin typeface="+mj-lt"/>
                <a:ea typeface="Calibri" panose="020F0502020204030204" pitchFamily="34" charset="0"/>
                <a:cs typeface="Calibri Light" panose="020F0302020204030204" pitchFamily="34" charset="0"/>
              </a:rPr>
              <a:t> y </a:t>
            </a:r>
            <a:r>
              <a:rPr lang="en-US" sz="2400" dirty="0" err="1">
                <a:latin typeface="+mj-lt"/>
                <a:ea typeface="Calibri" panose="020F0502020204030204" pitchFamily="34" charset="0"/>
                <a:cs typeface="Calibri Light" panose="020F0302020204030204" pitchFamily="34" charset="0"/>
              </a:rPr>
              <a:t>Centros</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Cuido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Infantil</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Folleto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sobre</a:t>
            </a:r>
            <a:r>
              <a:rPr lang="en-US" sz="2400" dirty="0">
                <a:latin typeface="+mj-lt"/>
                <a:ea typeface="Calibri" panose="020F0502020204030204" pitchFamily="34" charset="0"/>
                <a:cs typeface="Calibri Light" panose="020F0302020204030204" pitchFamily="34" charset="0"/>
              </a:rPr>
              <a:t> la influenza 
</a:t>
            </a:r>
            <a:r>
              <a:rPr lang="en-US" sz="2400" dirty="0" err="1">
                <a:latin typeface="+mj-lt"/>
                <a:ea typeface="Calibri" panose="020F0502020204030204" pitchFamily="34" charset="0"/>
                <a:cs typeface="Calibri Light" panose="020F0302020204030204" pitchFamily="34" charset="0"/>
              </a:rPr>
              <a:t>Folleto</a:t>
            </a:r>
            <a:r>
              <a:rPr lang="en-US" sz="2400" dirty="0">
                <a:latin typeface="+mj-lt"/>
                <a:ea typeface="Calibri" panose="020F0502020204030204" pitchFamily="34" charset="0"/>
                <a:cs typeface="Calibri Light" panose="020F0302020204030204" pitchFamily="34" charset="0"/>
              </a:rPr>
              <a:t> para </a:t>
            </a:r>
            <a:r>
              <a:rPr lang="en-US" sz="2400" dirty="0" err="1">
                <a:latin typeface="+mj-lt"/>
                <a:ea typeface="Calibri" panose="020F0502020204030204" pitchFamily="34" charset="0"/>
                <a:cs typeface="Calibri Light" panose="020F0302020204030204" pitchFamily="34" charset="0"/>
              </a:rPr>
              <a:t>adultos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distraídos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administración</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medicamentos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notificación</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accidentes</a:t>
            </a:r>
            <a:r>
              <a:rPr lang="en-US" sz="2400" dirty="0">
                <a:latin typeface="+mj-lt"/>
                <a:ea typeface="Calibri" panose="020F0502020204030204" pitchFamily="34" charset="0"/>
                <a:cs typeface="Calibri Light" panose="020F0302020204030204" pitchFamily="34" charset="0"/>
              </a:rPr>
              <a:t>/</a:t>
            </a:r>
            <a:r>
              <a:rPr lang="en-US" sz="2400" dirty="0" err="1">
                <a:latin typeface="+mj-lt"/>
                <a:ea typeface="Calibri" panose="020F0502020204030204" pitchFamily="34" charset="0"/>
                <a:cs typeface="Calibri Light" panose="020F0302020204030204" pitchFamily="34" charset="0"/>
              </a:rPr>
              <a:t>incidentes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actividades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relacionadas</a:t>
            </a:r>
            <a:r>
              <a:rPr lang="en-US" sz="2400" dirty="0">
                <a:latin typeface="+mj-lt"/>
                <a:ea typeface="Calibri" panose="020F0502020204030204" pitchFamily="34" charset="0"/>
                <a:cs typeface="Calibri Light" panose="020F0302020204030204" pitchFamily="34" charset="0"/>
              </a:rPr>
              <a:t> con </a:t>
            </a:r>
            <a:r>
              <a:rPr lang="en-US" sz="2400" dirty="0" err="1">
                <a:latin typeface="+mj-lt"/>
                <a:ea typeface="Calibri" panose="020F0502020204030204" pitchFamily="34" charset="0"/>
                <a:cs typeface="Calibri Light" panose="020F0302020204030204" pitchFamily="34" charset="0"/>
              </a:rPr>
              <a:t>los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alimentos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a:t>
            </a:r>
            <a:endParaRPr lang="en-US" sz="2400" dirty="0">
              <a:latin typeface="+mj-lt"/>
            </a:endParaRPr>
          </a:p>
        </p:txBody>
      </p:sp>
      <p:sp>
        <p:nvSpPr>
          <p:cNvPr id="3" name="Title 2">
            <a:extLst>
              <a:ext uri="{FF2B5EF4-FFF2-40B4-BE49-F238E27FC236}">
                <a16:creationId xmlns:a16="http://schemas.microsoft.com/office/drawing/2014/main" id="{FCBD81DD-7D4C-17F6-83CA-B9EADFCA54CD}"/>
              </a:ext>
            </a:extLst>
          </p:cNvPr>
          <p:cNvSpPr>
            <a:spLocks noGrp="1"/>
          </p:cNvSpPr>
          <p:nvPr>
            <p:ph type="title"/>
          </p:nvPr>
        </p:nvSpPr>
        <p:spPr>
          <a:xfrm>
            <a:off x="581191" y="592191"/>
            <a:ext cx="11029616" cy="834918"/>
          </a:xfrm>
        </p:spPr>
        <p:txBody>
          <a:bodyPr>
            <a:normAutofit fontScale="90000"/>
          </a:bodyPr>
          <a:lstStyle/>
          <a:p>
            <a:r>
              <a:rPr lang="es-ES" sz="4000" dirty="0">
                <a:latin typeface="+mj-lt"/>
              </a:rPr>
              <a:t>CONTINUACIÓN DE LOS ARCHIVOS DE LOS NIÑOS.
</a:t>
            </a:r>
            <a:endParaRPr lang="en-US" sz="4000" dirty="0">
              <a:latin typeface="+mj-lt"/>
            </a:endParaRPr>
          </a:p>
        </p:txBody>
      </p:sp>
      <p:sp>
        <p:nvSpPr>
          <p:cNvPr id="4" name="Slide Number Placeholder 3">
            <a:extLst>
              <a:ext uri="{FF2B5EF4-FFF2-40B4-BE49-F238E27FC236}">
                <a16:creationId xmlns:a16="http://schemas.microsoft.com/office/drawing/2014/main" id="{300AA5F2-21C7-74FD-2D28-8F76DBCA001F}"/>
              </a:ext>
            </a:extLst>
          </p:cNvPr>
          <p:cNvSpPr>
            <a:spLocks noGrp="1"/>
          </p:cNvSpPr>
          <p:nvPr>
            <p:ph type="sldNum" sz="quarter" idx="12"/>
          </p:nvPr>
        </p:nvSpPr>
        <p:spPr/>
        <p:txBody>
          <a:bodyPr/>
          <a:lstStyle/>
          <a:p>
            <a:fld id="{3A98EE3D-8CD1-4C3F-BD1C-C98C9596463C}" type="slidenum">
              <a:rPr lang="en-US" smtClean="0"/>
              <a:pPr/>
              <a:t>24</a:t>
            </a:fld>
            <a:endParaRPr lang="en-US" dirty="0"/>
          </a:p>
        </p:txBody>
      </p:sp>
    </p:spTree>
    <p:extLst>
      <p:ext uri="{BB962C8B-B14F-4D97-AF65-F5344CB8AC3E}">
        <p14:creationId xmlns:p14="http://schemas.microsoft.com/office/powerpoint/2010/main" val="169196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08E23-9E09-41BA-9094-5AB3B04F2666}"/>
              </a:ext>
            </a:extLst>
          </p:cNvPr>
          <p:cNvSpPr>
            <a:spLocks noGrp="1"/>
          </p:cNvSpPr>
          <p:nvPr>
            <p:ph type="title"/>
          </p:nvPr>
        </p:nvSpPr>
        <p:spPr>
          <a:xfrm>
            <a:off x="556637" y="434086"/>
            <a:ext cx="11029616" cy="1283904"/>
          </a:xfrm>
        </p:spPr>
        <p:txBody>
          <a:bodyPr>
            <a:noAutofit/>
          </a:bodyPr>
          <a:lstStyle/>
          <a:p>
            <a:r>
              <a:rPr lang="es-ES" dirty="0">
                <a:latin typeface="+mj-lt"/>
              </a:rPr>
              <a:t>Folleto sobre influenza y adultos distraídos
</a:t>
            </a:r>
            <a:endParaRPr lang="en-US" dirty="0">
              <a:latin typeface="+mj-lt"/>
            </a:endParaRPr>
          </a:p>
        </p:txBody>
      </p:sp>
      <p:pic>
        <p:nvPicPr>
          <p:cNvPr id="13" name="Content Placeholder 12">
            <a:extLst>
              <a:ext uri="{FF2B5EF4-FFF2-40B4-BE49-F238E27FC236}">
                <a16:creationId xmlns:a16="http://schemas.microsoft.com/office/drawing/2014/main" id="{9D0DAB2C-C2CD-4132-A4E4-CCB80B482F68}"/>
              </a:ext>
            </a:extLst>
          </p:cNvPr>
          <p:cNvPicPr>
            <a:picLocks noGrp="1" noChangeAspect="1"/>
          </p:cNvPicPr>
          <p:nvPr>
            <p:ph sz="half" idx="2"/>
          </p:nvPr>
        </p:nvPicPr>
        <p:blipFill>
          <a:blip r:embed="rId3"/>
          <a:stretch>
            <a:fillRect/>
          </a:stretch>
        </p:blipFill>
        <p:spPr>
          <a:xfrm>
            <a:off x="4633131" y="2771835"/>
            <a:ext cx="2925737" cy="3652079"/>
          </a:xfrm>
          <a:prstGeom prst="rect">
            <a:avLst/>
          </a:prstGeom>
        </p:spPr>
      </p:pic>
      <p:sp>
        <p:nvSpPr>
          <p:cNvPr id="4" name="Slide Number Placeholder 3">
            <a:extLst>
              <a:ext uri="{FF2B5EF4-FFF2-40B4-BE49-F238E27FC236}">
                <a16:creationId xmlns:a16="http://schemas.microsoft.com/office/drawing/2014/main" id="{0F57AB41-3027-403F-9EBA-872984B2D6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4" name="Content Placeholder 13">
            <a:extLst>
              <a:ext uri="{FF2B5EF4-FFF2-40B4-BE49-F238E27FC236}">
                <a16:creationId xmlns:a16="http://schemas.microsoft.com/office/drawing/2014/main" id="{494BF11B-29CC-4770-A40E-54F14AA94A20}"/>
              </a:ext>
            </a:extLst>
          </p:cNvPr>
          <p:cNvPicPr>
            <a:picLocks noGrp="1" noChangeAspect="1"/>
          </p:cNvPicPr>
          <p:nvPr>
            <p:ph sz="half" idx="1"/>
          </p:nvPr>
        </p:nvPicPr>
        <p:blipFill>
          <a:blip r:embed="rId4"/>
          <a:stretch>
            <a:fillRect/>
          </a:stretch>
        </p:blipFill>
        <p:spPr>
          <a:xfrm>
            <a:off x="605747" y="1717990"/>
            <a:ext cx="3528292" cy="2723935"/>
          </a:xfrm>
          <a:prstGeom prst="rect">
            <a:avLst/>
          </a:prstGeom>
        </p:spPr>
      </p:pic>
      <p:pic>
        <p:nvPicPr>
          <p:cNvPr id="16" name="Picture 15">
            <a:extLst>
              <a:ext uri="{FF2B5EF4-FFF2-40B4-BE49-F238E27FC236}">
                <a16:creationId xmlns:a16="http://schemas.microsoft.com/office/drawing/2014/main" id="{54602050-CD7C-4DFD-B541-FF58DFC1295D}"/>
              </a:ext>
            </a:extLst>
          </p:cNvPr>
          <p:cNvPicPr>
            <a:picLocks noChangeAspect="1"/>
          </p:cNvPicPr>
          <p:nvPr/>
        </p:nvPicPr>
        <p:blipFill>
          <a:blip r:embed="rId5"/>
          <a:stretch>
            <a:fillRect/>
          </a:stretch>
        </p:blipFill>
        <p:spPr>
          <a:xfrm>
            <a:off x="8057961" y="1894276"/>
            <a:ext cx="3528292" cy="2703598"/>
          </a:xfrm>
          <a:prstGeom prst="rect">
            <a:avLst/>
          </a:prstGeom>
        </p:spPr>
      </p:pic>
    </p:spTree>
    <p:extLst>
      <p:ext uri="{BB962C8B-B14F-4D97-AF65-F5344CB8AC3E}">
        <p14:creationId xmlns:p14="http://schemas.microsoft.com/office/powerpoint/2010/main" val="203414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B125-CF21-48F4-9FBE-FD1CCDB4D2AF}"/>
              </a:ext>
            </a:extLst>
          </p:cNvPr>
          <p:cNvSpPr>
            <a:spLocks noGrp="1"/>
          </p:cNvSpPr>
          <p:nvPr>
            <p:ph type="title"/>
          </p:nvPr>
        </p:nvSpPr>
        <p:spPr>
          <a:xfrm>
            <a:off x="581192" y="652790"/>
            <a:ext cx="11029616" cy="834918"/>
          </a:xfrm>
        </p:spPr>
        <p:txBody>
          <a:bodyPr>
            <a:normAutofit fontScale="90000"/>
          </a:bodyPr>
          <a:lstStyle/>
          <a:p>
            <a:r>
              <a:rPr lang="en-US" dirty="0" err="1">
                <a:latin typeface="+mj-lt"/>
              </a:rPr>
              <a:t>Requisitos</a:t>
            </a:r>
            <a:r>
              <a:rPr lang="en-US" dirty="0">
                <a:latin typeface="+mj-lt"/>
              </a:rPr>
              <a:t> de </a:t>
            </a:r>
            <a:r>
              <a:rPr lang="en-US" dirty="0" err="1">
                <a:latin typeface="+mj-lt"/>
              </a:rPr>
              <a:t>formación</a:t>
            </a:r>
            <a:r>
              <a:rPr lang="en-US" dirty="0">
                <a:latin typeface="+mj-lt"/>
              </a:rPr>
              <a:t>
</a:t>
            </a:r>
            <a:endParaRPr lang="en-US" sz="4400" dirty="0">
              <a:latin typeface="+mj-lt"/>
            </a:endParaRPr>
          </a:p>
        </p:txBody>
      </p:sp>
      <p:sp>
        <p:nvSpPr>
          <p:cNvPr id="4" name="Slide Number Placeholder 3">
            <a:extLst>
              <a:ext uri="{FF2B5EF4-FFF2-40B4-BE49-F238E27FC236}">
                <a16:creationId xmlns:a16="http://schemas.microsoft.com/office/drawing/2014/main" id="{3D0930AC-6F1F-434B-9303-1D66C15E0F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5" name="Text Placeholder 4">
            <a:extLst>
              <a:ext uri="{FF2B5EF4-FFF2-40B4-BE49-F238E27FC236}">
                <a16:creationId xmlns:a16="http://schemas.microsoft.com/office/drawing/2014/main" id="{1350DA74-9367-45D2-957F-B5DA1AD8BD76}"/>
              </a:ext>
            </a:extLst>
          </p:cNvPr>
          <p:cNvGraphicFramePr>
            <a:graphicFrameLocks noGrp="1"/>
          </p:cNvGraphicFramePr>
          <p:nvPr>
            <p:ph idx="1"/>
            <p:extLst>
              <p:ext uri="{D42A27DB-BD31-4B8C-83A1-F6EECF244321}">
                <p14:modId xmlns:p14="http://schemas.microsoft.com/office/powerpoint/2010/main" val="3535047786"/>
              </p:ext>
            </p:extLst>
          </p:nvPr>
        </p:nvGraphicFramePr>
        <p:xfrm>
          <a:off x="782847" y="1741297"/>
          <a:ext cx="9567527" cy="468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1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9305E-2DC5-C990-952F-35F219665860}"/>
              </a:ext>
            </a:extLst>
          </p:cNvPr>
          <p:cNvSpPr>
            <a:spLocks noGrp="1"/>
          </p:cNvSpPr>
          <p:nvPr>
            <p:ph type="sldNum" sz="quarter" idx="12"/>
          </p:nvPr>
        </p:nvSpPr>
        <p:spPr/>
        <p:txBody>
          <a:bodyPr/>
          <a:lstStyle/>
          <a:p>
            <a:fld id="{3A98EE3D-8CD1-4C3F-BD1C-C98C9596463C}" type="slidenum">
              <a:rPr lang="en-US" smtClean="0"/>
              <a:pPr/>
              <a:t>27</a:t>
            </a:fld>
            <a:endParaRPr lang="en-US" dirty="0"/>
          </a:p>
        </p:txBody>
      </p:sp>
      <p:pic>
        <p:nvPicPr>
          <p:cNvPr id="9" name="Picture 8" descr="Graphical user interface, text&#10;&#10;Description automatically generated">
            <a:extLst>
              <a:ext uri="{FF2B5EF4-FFF2-40B4-BE49-F238E27FC236}">
                <a16:creationId xmlns:a16="http://schemas.microsoft.com/office/drawing/2014/main" id="{D215A0D3-2C4E-D679-2761-BBE846B29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46" y="650955"/>
            <a:ext cx="10030169" cy="5772959"/>
          </a:xfrm>
          <a:prstGeom prst="rect">
            <a:avLst/>
          </a:prstGeom>
        </p:spPr>
      </p:pic>
    </p:spTree>
    <p:extLst>
      <p:ext uri="{BB962C8B-B14F-4D97-AF65-F5344CB8AC3E}">
        <p14:creationId xmlns:p14="http://schemas.microsoft.com/office/powerpoint/2010/main" val="1378229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494980-6634-516C-C156-989A01675DAE}"/>
              </a:ext>
            </a:extLst>
          </p:cNvPr>
          <p:cNvSpPr>
            <a:spLocks noGrp="1"/>
          </p:cNvSpPr>
          <p:nvPr>
            <p:ph type="sldNum" sz="quarter" idx="12"/>
          </p:nvPr>
        </p:nvSpPr>
        <p:spPr/>
        <p:txBody>
          <a:bodyPr/>
          <a:lstStyle/>
          <a:p>
            <a:fld id="{3A98EE3D-8CD1-4C3F-BD1C-C98C9596463C}" type="slidenum">
              <a:rPr lang="en-US" smtClean="0"/>
              <a:pPr/>
              <a:t>28</a:t>
            </a:fld>
            <a:endParaRPr lang="en-US" dirty="0"/>
          </a:p>
        </p:txBody>
      </p:sp>
      <p:pic>
        <p:nvPicPr>
          <p:cNvPr id="6" name="Picture 5" descr="Text&#10;&#10;Description automatically generated">
            <a:extLst>
              <a:ext uri="{FF2B5EF4-FFF2-40B4-BE49-F238E27FC236}">
                <a16:creationId xmlns:a16="http://schemas.microsoft.com/office/drawing/2014/main" id="{ED8B3422-8731-FA89-903A-EE83C93D6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11" y="619916"/>
            <a:ext cx="10122568" cy="5986560"/>
          </a:xfrm>
          <a:prstGeom prst="rect">
            <a:avLst/>
          </a:prstGeom>
        </p:spPr>
      </p:pic>
    </p:spTree>
    <p:extLst>
      <p:ext uri="{BB962C8B-B14F-4D97-AF65-F5344CB8AC3E}">
        <p14:creationId xmlns:p14="http://schemas.microsoft.com/office/powerpoint/2010/main" val="165673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980DB-5BD3-4881-9695-50627619883C}"/>
              </a:ext>
            </a:extLst>
          </p:cNvPr>
          <p:cNvSpPr>
            <a:spLocks noGrp="1"/>
          </p:cNvSpPr>
          <p:nvPr>
            <p:ph type="title"/>
          </p:nvPr>
        </p:nvSpPr>
        <p:spPr>
          <a:xfrm>
            <a:off x="452855" y="476721"/>
            <a:ext cx="11029616" cy="562202"/>
          </a:xfrm>
        </p:spPr>
        <p:txBody>
          <a:bodyPr>
            <a:noAutofit/>
          </a:bodyPr>
          <a:lstStyle/>
          <a:p>
            <a:r>
              <a:rPr lang="en-US" dirty="0">
                <a:latin typeface="+mj-lt"/>
              </a:rPr>
              <a:t>5 </a:t>
            </a:r>
            <a:r>
              <a:rPr lang="en-US" dirty="0" err="1">
                <a:latin typeface="+mj-lt"/>
              </a:rPr>
              <a:t>Violaciones</a:t>
            </a:r>
            <a:r>
              <a:rPr lang="en-US" dirty="0">
                <a:latin typeface="+mj-lt"/>
              </a:rPr>
              <a:t> </a:t>
            </a:r>
            <a:r>
              <a:rPr lang="en-US" dirty="0" err="1">
                <a:latin typeface="+mj-lt"/>
              </a:rPr>
              <a:t>superiores</a:t>
            </a:r>
            <a:r>
              <a:rPr lang="en-US" dirty="0">
                <a:latin typeface="+mj-lt"/>
              </a:rPr>
              <a:t>
</a:t>
            </a:r>
          </a:p>
        </p:txBody>
      </p:sp>
      <p:sp>
        <p:nvSpPr>
          <p:cNvPr id="4" name="Slide Number Placeholder 3">
            <a:extLst>
              <a:ext uri="{FF2B5EF4-FFF2-40B4-BE49-F238E27FC236}">
                <a16:creationId xmlns:a16="http://schemas.microsoft.com/office/drawing/2014/main" id="{4CF95EE7-6537-4BF1-B9B8-3DA756CD5F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0" name="Picture 9">
            <a:extLst>
              <a:ext uri="{FF2B5EF4-FFF2-40B4-BE49-F238E27FC236}">
                <a16:creationId xmlns:a16="http://schemas.microsoft.com/office/drawing/2014/main" id="{9858D86C-1564-4AA0-B194-B1BC9F2B4B43}"/>
              </a:ext>
            </a:extLst>
          </p:cNvPr>
          <p:cNvPicPr>
            <a:picLocks noChangeAspect="1"/>
          </p:cNvPicPr>
          <p:nvPr/>
        </p:nvPicPr>
        <p:blipFill>
          <a:blip r:embed="rId3"/>
          <a:stretch>
            <a:fillRect/>
          </a:stretch>
        </p:blipFill>
        <p:spPr>
          <a:xfrm>
            <a:off x="2582779" y="1417229"/>
            <a:ext cx="6497053" cy="5371810"/>
          </a:xfrm>
          <a:prstGeom prst="rect">
            <a:avLst/>
          </a:prstGeom>
        </p:spPr>
      </p:pic>
    </p:spTree>
    <p:extLst>
      <p:ext uri="{BB962C8B-B14F-4D97-AF65-F5344CB8AC3E}">
        <p14:creationId xmlns:p14="http://schemas.microsoft.com/office/powerpoint/2010/main" val="3841733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C7FD3-5504-22F1-FDE8-CD5A6EDE2832}"/>
              </a:ext>
            </a:extLst>
          </p:cNvPr>
          <p:cNvSpPr>
            <a:spLocks noGrp="1"/>
          </p:cNvSpPr>
          <p:nvPr>
            <p:ph type="body" idx="1"/>
          </p:nvPr>
        </p:nvSpPr>
        <p:spPr>
          <a:xfrm>
            <a:off x="1802636" y="2450431"/>
            <a:ext cx="10020396" cy="3705404"/>
          </a:xfrm>
        </p:spPr>
        <p:txBody>
          <a:bodyPr>
            <a:normAutofit fontScale="92500" lnSpcReduction="10000"/>
          </a:bodyPr>
          <a:lstStyle/>
          <a:p>
            <a:pPr marL="571500" indent="-571500" algn="ctr">
              <a:buFont typeface="Arial" panose="020B0604020202020204" pitchFamily="34" charset="0"/>
              <a:buChar char="•"/>
            </a:pPr>
            <a:r>
              <a:rPr lang="es-ES" sz="3600" b="1" dirty="0">
                <a:latin typeface="+mj-lt"/>
              </a:rPr>
              <a:t>Historia del BOCC (junta de comisionados del condado)
Decisión/Enfoque centralizado
Enfoque regulatorio del DCF (departamento de niños y familias)</a:t>
            </a:r>
            <a:endParaRPr lang="en-US" dirty="0"/>
          </a:p>
        </p:txBody>
      </p:sp>
      <p:sp>
        <p:nvSpPr>
          <p:cNvPr id="3" name="Slide Number Placeholder 2">
            <a:extLst>
              <a:ext uri="{FF2B5EF4-FFF2-40B4-BE49-F238E27FC236}">
                <a16:creationId xmlns:a16="http://schemas.microsoft.com/office/drawing/2014/main" id="{9A6F3536-F582-CB13-EF7C-7EE386BFDA3F}"/>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4" name="Title 3">
            <a:extLst>
              <a:ext uri="{FF2B5EF4-FFF2-40B4-BE49-F238E27FC236}">
                <a16:creationId xmlns:a16="http://schemas.microsoft.com/office/drawing/2014/main" id="{B8EFE65D-9B72-03A3-1FCD-83EBC25E74C1}"/>
              </a:ext>
            </a:extLst>
          </p:cNvPr>
          <p:cNvSpPr>
            <a:spLocks noGrp="1"/>
          </p:cNvSpPr>
          <p:nvPr>
            <p:ph type="title"/>
          </p:nvPr>
        </p:nvSpPr>
        <p:spPr>
          <a:xfrm>
            <a:off x="3409733" y="702165"/>
            <a:ext cx="7976485" cy="1748266"/>
          </a:xfrm>
        </p:spPr>
        <p:txBody>
          <a:bodyPr>
            <a:normAutofit fontScale="90000"/>
          </a:bodyPr>
          <a:lstStyle/>
          <a:p>
            <a:pPr algn="l"/>
            <a:r>
              <a:rPr lang="en-US" sz="4000" dirty="0">
                <a:latin typeface="+mj-lt"/>
              </a:rPr>
              <a:t>¿Por </a:t>
            </a:r>
            <a:r>
              <a:rPr lang="en-US" sz="4000" dirty="0" err="1">
                <a:latin typeface="+mj-lt"/>
              </a:rPr>
              <a:t>qué</a:t>
            </a:r>
            <a:r>
              <a:rPr lang="en-US" sz="4000" dirty="0">
                <a:latin typeface="+mj-lt"/>
              </a:rPr>
              <a:t> la </a:t>
            </a:r>
            <a:r>
              <a:rPr lang="en-US" sz="4000" dirty="0" err="1">
                <a:latin typeface="+mj-lt"/>
              </a:rPr>
              <a:t>transición</a:t>
            </a:r>
            <a:r>
              <a:rPr lang="en-US" sz="4000" dirty="0">
                <a:latin typeface="+mj-lt"/>
              </a:rPr>
              <a:t>? </a:t>
            </a:r>
            <a:r>
              <a:rPr lang="en-US" dirty="0">
                <a:latin typeface="+mj-lt"/>
              </a:rPr>
              <a:t>
</a:t>
            </a:r>
          </a:p>
        </p:txBody>
      </p:sp>
    </p:spTree>
    <p:extLst>
      <p:ext uri="{BB962C8B-B14F-4D97-AF65-F5344CB8AC3E}">
        <p14:creationId xmlns:p14="http://schemas.microsoft.com/office/powerpoint/2010/main" val="1535058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016A3-CDEF-0BE9-AEB6-55670B254063}"/>
              </a:ext>
            </a:extLst>
          </p:cNvPr>
          <p:cNvSpPr>
            <a:spLocks noGrp="1"/>
          </p:cNvSpPr>
          <p:nvPr>
            <p:ph idx="1"/>
          </p:nvPr>
        </p:nvSpPr>
        <p:spPr>
          <a:xfrm>
            <a:off x="556637" y="1290441"/>
            <a:ext cx="11410773" cy="5235825"/>
          </a:xfrm>
        </p:spPr>
        <p:txBody>
          <a:bodyPr>
            <a:normAutofit fontScale="85000" lnSpcReduction="20000"/>
          </a:bodyPr>
          <a:lstStyle/>
          <a:p>
            <a:pPr marL="0" marR="0" indent="0" algn="ctr">
              <a:spcBef>
                <a:spcPts val="0"/>
              </a:spcBef>
              <a:spcAft>
                <a:spcPts val="0"/>
              </a:spcAft>
              <a:buNone/>
            </a:pPr>
            <a:r>
              <a:rPr lang="es-ES" sz="1800" dirty="0">
                <a:solidFill>
                  <a:srgbClr val="FF0000"/>
                </a:solidFill>
                <a:latin typeface="+mj-lt"/>
                <a:ea typeface="Calibri" panose="020F0502020204030204" pitchFamily="34" charset="0"/>
              </a:rPr>
              <a:t>En general, la supervisión y la proporción son las 2 violaciones principales rotundas</a:t>
            </a:r>
          </a:p>
          <a:p>
            <a:pPr marL="0" marR="0" indent="0" algn="ctr">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El registro comenzó en octubre de 2022, ha habido 824 quejas registradas con seguimiento, incluidas las que ingresan tanto en línea como de las regiones. </a:t>
            </a:r>
          </a:p>
          <a:p>
            <a:pPr marL="0" marR="0" indent="0">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Las principales presuntas quejas de violaciones son:
</a:t>
            </a:r>
            <a:r>
              <a:rPr lang="en-US" sz="1800" dirty="0" err="1">
                <a:latin typeface="+mj-lt"/>
                <a:ea typeface="Times New Roman" panose="02020603050405020304" pitchFamily="18" charset="0"/>
              </a:rPr>
              <a:t>Supervisión</a:t>
            </a:r>
            <a:r>
              <a:rPr lang="en-US" sz="1800" dirty="0">
                <a:latin typeface="+mj-lt"/>
                <a:ea typeface="Times New Roman" panose="02020603050405020304" pitchFamily="18" charset="0"/>
              </a:rPr>
              <a:t> – 127
</a:t>
            </a:r>
            <a:r>
              <a:rPr lang="en-US" sz="1800" dirty="0" err="1">
                <a:latin typeface="+mj-lt"/>
                <a:ea typeface="Times New Roman" panose="02020603050405020304" pitchFamily="18" charset="0"/>
              </a:rPr>
              <a:t>Proporcion</a:t>
            </a:r>
            <a:r>
              <a:rPr lang="en-US" sz="1800" dirty="0">
                <a:latin typeface="+mj-lt"/>
                <a:ea typeface="Times New Roman" panose="02020603050405020304" pitchFamily="18" charset="0"/>
              </a:rPr>
              <a:t>– 114
</a:t>
            </a:r>
            <a:r>
              <a:rPr lang="es-ES" sz="1800" dirty="0">
                <a:latin typeface="+mj-lt"/>
                <a:ea typeface="Times New Roman" panose="02020603050405020304" pitchFamily="18" charset="0"/>
              </a:rPr>
              <a:t>Salud y seguridad general – 86 
</a:t>
            </a:r>
            <a:r>
              <a:rPr lang="en-US" sz="1800" dirty="0" err="1">
                <a:latin typeface="+mj-lt"/>
                <a:ea typeface="Times New Roman" panose="02020603050405020304" pitchFamily="18" charset="0"/>
              </a:rPr>
              <a:t>Operación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ilegal</a:t>
            </a:r>
            <a:r>
              <a:rPr lang="en-US" sz="1800" dirty="0">
                <a:latin typeface="+mj-lt"/>
                <a:ea typeface="Times New Roman" panose="02020603050405020304" pitchFamily="18" charset="0"/>
              </a:rPr>
              <a:t> – </a:t>
            </a:r>
            <a:r>
              <a:rPr lang="en-US" sz="1800" dirty="0">
                <a:effectLst/>
                <a:latin typeface="+mj-lt"/>
                <a:ea typeface="Times New Roman" panose="02020603050405020304" pitchFamily="18" charset="0"/>
              </a:rPr>
              <a:t>70</a:t>
            </a:r>
            <a:endParaRPr lang="en-US" sz="1800" dirty="0">
              <a:latin typeface="+mj-lt"/>
              <a:ea typeface="Times New Roman" panose="02020603050405020304" pitchFamily="18" charset="0"/>
            </a:endParaRPr>
          </a:p>
          <a:p>
            <a:pPr marL="0" marR="0">
              <a:spcBef>
                <a:spcPts val="0"/>
              </a:spcBef>
              <a:spcAft>
                <a:spcPts val="0"/>
              </a:spcAft>
            </a:pPr>
            <a:r>
              <a:rPr lang="en-US" sz="1800" dirty="0" err="1">
                <a:latin typeface="+mj-lt"/>
                <a:ea typeface="Times New Roman" panose="02020603050405020304" pitchFamily="18" charset="0"/>
              </a:rPr>
              <a:t>Abuso</a:t>
            </a:r>
            <a:r>
              <a:rPr lang="en-US" sz="1800" dirty="0">
                <a:latin typeface="+mj-lt"/>
                <a:ea typeface="Times New Roman" panose="02020603050405020304" pitchFamily="18" charset="0"/>
              </a:rPr>
              <a:t> y </a:t>
            </a:r>
            <a:r>
              <a:rPr lang="en-US" sz="1800" dirty="0" err="1">
                <a:latin typeface="+mj-lt"/>
                <a:ea typeface="Times New Roman" panose="02020603050405020304" pitchFamily="18" charset="0"/>
              </a:rPr>
              <a:t>negligencia</a:t>
            </a:r>
            <a:r>
              <a:rPr lang="en-US" sz="1800" dirty="0">
                <a:latin typeface="+mj-lt"/>
                <a:ea typeface="Times New Roman" panose="02020603050405020304" pitchFamily="18" charset="0"/>
              </a:rPr>
              <a:t> – </a:t>
            </a:r>
            <a:r>
              <a:rPr lang="en-US" sz="1800" dirty="0">
                <a:effectLst/>
                <a:latin typeface="+mj-lt"/>
                <a:ea typeface="Times New Roman" panose="02020603050405020304" pitchFamily="18" charset="0"/>
              </a:rPr>
              <a:t>64</a:t>
            </a:r>
            <a:endParaRPr lang="en-US" sz="1800" dirty="0">
              <a:effectLst/>
              <a:latin typeface="+mj-lt"/>
              <a:ea typeface="Calibri" panose="020F0502020204030204" pitchFamily="34" charset="0"/>
            </a:endParaRPr>
          </a:p>
          <a:p>
            <a:pPr marL="0" marR="0">
              <a:spcBef>
                <a:spcPts val="0"/>
              </a:spcBef>
              <a:spcAft>
                <a:spcPts val="0"/>
              </a:spcAft>
            </a:pPr>
            <a:r>
              <a:rPr lang="es-ES" sz="1800" dirty="0">
                <a:solidFill>
                  <a:srgbClr val="4472C4"/>
                </a:solidFill>
                <a:latin typeface="+mj-lt"/>
                <a:ea typeface="Calibri" panose="020F0502020204030204" pitchFamily="34" charset="0"/>
              </a:rPr>
              <a:t>La supervisión y la proporción representan casi el 30% de todas las quejas registradas desde octubre de 2022</a:t>
            </a:r>
            <a:r>
              <a:rPr lang="en-US" sz="1800" dirty="0">
                <a:solidFill>
                  <a:srgbClr val="4472C4"/>
                </a:solidFill>
                <a:effectLst/>
                <a:latin typeface="+mj-lt"/>
                <a:ea typeface="Calibri" panose="020F0502020204030204" pitchFamily="34" charset="0"/>
              </a:rPr>
              <a:t>.</a:t>
            </a:r>
            <a:endParaRPr lang="en-US" sz="1800" dirty="0">
              <a:effectLst/>
              <a:latin typeface="+mj-lt"/>
              <a:ea typeface="Calibri" panose="020F0502020204030204" pitchFamily="34" charset="0"/>
            </a:endParaRPr>
          </a:p>
          <a:p>
            <a:pPr marL="0" marR="0" indent="0">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Solo para 2023, de las 337 quejas registradas, las principales violaciones alegadas son:
</a:t>
            </a:r>
            <a:r>
              <a:rPr lang="en-US" sz="1800" dirty="0" err="1">
                <a:latin typeface="+mj-lt"/>
                <a:ea typeface="Times New Roman" panose="02020603050405020304" pitchFamily="18" charset="0"/>
              </a:rPr>
              <a:t>Supervisión</a:t>
            </a:r>
            <a:r>
              <a:rPr lang="en-US" sz="1800" dirty="0">
                <a:latin typeface="+mj-lt"/>
                <a:ea typeface="Times New Roman" panose="02020603050405020304" pitchFamily="18" charset="0"/>
              </a:rPr>
              <a:t> – 66
</a:t>
            </a:r>
            <a:r>
              <a:rPr lang="en-US" sz="1800" dirty="0" err="1">
                <a:latin typeface="+mj-lt"/>
                <a:ea typeface="Times New Roman" panose="02020603050405020304" pitchFamily="18" charset="0"/>
              </a:rPr>
              <a:t>Proporción</a:t>
            </a:r>
            <a:r>
              <a:rPr lang="en-US" sz="1800" dirty="0">
                <a:latin typeface="+mj-lt"/>
                <a:ea typeface="Times New Roman" panose="02020603050405020304" pitchFamily="18" charset="0"/>
              </a:rPr>
              <a:t> – 52
Acceso/</a:t>
            </a:r>
            <a:r>
              <a:rPr lang="en-US" sz="1800" dirty="0" err="1">
                <a:latin typeface="+mj-lt"/>
                <a:ea typeface="Times New Roman" panose="02020603050405020304" pitchFamily="18" charset="0"/>
              </a:rPr>
              <a:t>Seguridad</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infantil</a:t>
            </a:r>
            <a:r>
              <a:rPr lang="en-US" sz="1800" dirty="0">
                <a:latin typeface="+mj-lt"/>
                <a:ea typeface="Times New Roman" panose="02020603050405020304" pitchFamily="18" charset="0"/>
              </a:rPr>
              <a:t> – 30
</a:t>
            </a:r>
            <a:r>
              <a:rPr lang="en-US" sz="1800" dirty="0" err="1">
                <a:latin typeface="+mj-lt"/>
                <a:ea typeface="Times New Roman" panose="02020603050405020304" pitchFamily="18" charset="0"/>
              </a:rPr>
              <a:t>Abuso</a:t>
            </a:r>
            <a:r>
              <a:rPr lang="en-US" sz="1800" dirty="0">
                <a:latin typeface="+mj-lt"/>
                <a:ea typeface="Times New Roman" panose="02020603050405020304" pitchFamily="18" charset="0"/>
              </a:rPr>
              <a:t>/</a:t>
            </a:r>
            <a:r>
              <a:rPr lang="en-US" sz="1800" dirty="0" err="1">
                <a:latin typeface="+mj-lt"/>
                <a:ea typeface="Times New Roman" panose="02020603050405020304" pitchFamily="18" charset="0"/>
              </a:rPr>
              <a:t>Negligencia</a:t>
            </a:r>
            <a:r>
              <a:rPr lang="en-US" sz="1800" dirty="0">
                <a:latin typeface="+mj-lt"/>
                <a:ea typeface="Times New Roman" panose="02020603050405020304" pitchFamily="18" charset="0"/>
              </a:rPr>
              <a:t> – 28
</a:t>
            </a:r>
            <a:r>
              <a:rPr lang="es-ES" sz="1800" dirty="0">
                <a:latin typeface="+mj-lt"/>
                <a:ea typeface="Times New Roman" panose="02020603050405020304" pitchFamily="18" charset="0"/>
              </a:rPr>
              <a:t>Salud y seguridad generales – 27</a:t>
            </a:r>
            <a:endParaRPr lang="en-US" sz="1800" dirty="0">
              <a:effectLst/>
              <a:latin typeface="+mj-lt"/>
              <a:ea typeface="Times New Roman" panose="02020603050405020304" pitchFamily="18" charset="0"/>
            </a:endParaRPr>
          </a:p>
          <a:p>
            <a:pPr marL="0" marR="0" lvl="0" indent="0">
              <a:spcBef>
                <a:spcPts val="0"/>
              </a:spcBef>
              <a:spcAft>
                <a:spcPts val="0"/>
              </a:spcAft>
              <a:buNone/>
            </a:pPr>
            <a:endParaRPr lang="en-US" sz="1800" dirty="0">
              <a:effectLst/>
              <a:latin typeface="+mj-lt"/>
              <a:ea typeface="Calibri" panose="020F0502020204030204" pitchFamily="34" charset="0"/>
            </a:endParaRPr>
          </a:p>
          <a:p>
            <a:pPr marL="0" marR="0" indent="0" algn="ctr">
              <a:spcBef>
                <a:spcPts val="0"/>
              </a:spcBef>
              <a:spcAft>
                <a:spcPts val="0"/>
              </a:spcAft>
              <a:buNone/>
            </a:pPr>
            <a:r>
              <a:rPr lang="es-ES" sz="2200" dirty="0">
                <a:solidFill>
                  <a:srgbClr val="4472C4"/>
                </a:solidFill>
                <a:latin typeface="+mj-lt"/>
                <a:ea typeface="Calibri" panose="020F0502020204030204" pitchFamily="34" charset="0"/>
              </a:rPr>
              <a:t>La supervisión y la proporción representan el 35% de todas las
 quejas registradas para 2023.</a:t>
            </a:r>
            <a:r>
              <a:rPr lang="es-ES" sz="2200" b="1" dirty="0">
                <a:solidFill>
                  <a:srgbClr val="4472C4"/>
                </a:solidFill>
                <a:latin typeface="+mj-lt"/>
                <a:ea typeface="Calibri" panose="020F0502020204030204" pitchFamily="34" charset="0"/>
              </a:rPr>
              <a:t>
</a:t>
            </a:r>
            <a:endParaRPr lang="en-US" sz="2200" b="1" dirty="0">
              <a:effectLst/>
              <a:latin typeface="+mj-lt"/>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A2F7A39D-3B47-8D6A-7033-8CCCC8706023}"/>
              </a:ext>
            </a:extLst>
          </p:cNvPr>
          <p:cNvSpPr>
            <a:spLocks noGrp="1"/>
          </p:cNvSpPr>
          <p:nvPr>
            <p:ph type="title"/>
          </p:nvPr>
        </p:nvSpPr>
        <p:spPr>
          <a:xfrm>
            <a:off x="605747" y="535733"/>
            <a:ext cx="11029616" cy="754708"/>
          </a:xfrm>
        </p:spPr>
        <p:txBody>
          <a:bodyPr>
            <a:normAutofit fontScale="90000"/>
          </a:bodyPr>
          <a:lstStyle/>
          <a:p>
            <a:r>
              <a:rPr lang="en-US" sz="3600" dirty="0" err="1">
                <a:latin typeface="+mj-lt"/>
              </a:rPr>
              <a:t>Violaciones</a:t>
            </a:r>
            <a:r>
              <a:rPr lang="en-US" sz="3600" dirty="0">
                <a:latin typeface="+mj-lt"/>
              </a:rPr>
              <a:t> de </a:t>
            </a:r>
            <a:r>
              <a:rPr lang="en-US" sz="3600" dirty="0" err="1">
                <a:latin typeface="+mj-lt"/>
              </a:rPr>
              <a:t>tendencias</a:t>
            </a:r>
            <a:r>
              <a:rPr lang="en-US" sz="3600" dirty="0">
                <a:latin typeface="+mj-lt"/>
              </a:rPr>
              <a:t>
</a:t>
            </a:r>
          </a:p>
        </p:txBody>
      </p:sp>
      <p:sp>
        <p:nvSpPr>
          <p:cNvPr id="4" name="Slide Number Placeholder 3">
            <a:extLst>
              <a:ext uri="{FF2B5EF4-FFF2-40B4-BE49-F238E27FC236}">
                <a16:creationId xmlns:a16="http://schemas.microsoft.com/office/drawing/2014/main" id="{553CB305-7402-76A4-4609-849CDE2664DD}"/>
              </a:ext>
            </a:extLst>
          </p:cNvPr>
          <p:cNvSpPr>
            <a:spLocks noGrp="1"/>
          </p:cNvSpPr>
          <p:nvPr>
            <p:ph type="sldNum" sz="quarter" idx="12"/>
          </p:nvPr>
        </p:nvSpPr>
        <p:spPr/>
        <p:txBody>
          <a:bodyPr/>
          <a:lstStyle/>
          <a:p>
            <a:fld id="{3A98EE3D-8CD1-4C3F-BD1C-C98C9596463C}" type="slidenum">
              <a:rPr lang="en-US" smtClean="0"/>
              <a:pPr/>
              <a:t>30</a:t>
            </a:fld>
            <a:endParaRPr lang="en-US" dirty="0"/>
          </a:p>
        </p:txBody>
      </p:sp>
    </p:spTree>
    <p:extLst>
      <p:ext uri="{BB962C8B-B14F-4D97-AF65-F5344CB8AC3E}">
        <p14:creationId xmlns:p14="http://schemas.microsoft.com/office/powerpoint/2010/main" val="312920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FA8026-46AF-92DC-C1E3-D69FE14F5A2E}"/>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4" name="TextBox 3">
            <a:extLst>
              <a:ext uri="{FF2B5EF4-FFF2-40B4-BE49-F238E27FC236}">
                <a16:creationId xmlns:a16="http://schemas.microsoft.com/office/drawing/2014/main" id="{C2132019-CE18-301A-B546-BD21644E1C08}"/>
              </a:ext>
            </a:extLst>
          </p:cNvPr>
          <p:cNvSpPr txBox="1"/>
          <p:nvPr/>
        </p:nvSpPr>
        <p:spPr>
          <a:xfrm>
            <a:off x="605748" y="525447"/>
            <a:ext cx="11090874" cy="5386090"/>
          </a:xfrm>
          <a:prstGeom prst="rect">
            <a:avLst/>
          </a:prstGeom>
          <a:noFill/>
        </p:spPr>
        <p:txBody>
          <a:bodyPr wrap="square">
            <a:spAutoFit/>
          </a:bodyPr>
          <a:lstStyle/>
          <a:p>
            <a:pPr algn="ctr"/>
            <a:r>
              <a:rPr lang="es-ES" sz="1600" dirty="0">
                <a:latin typeface="+mj-lt"/>
                <a:ea typeface="Calibri" panose="020F0502020204030204" pitchFamily="34" charset="0"/>
              </a:rPr>
              <a:t>SOLO INFORMACIÓN SOBRE QUEJAS EN LÍNEA:</a:t>
            </a:r>
          </a:p>
          <a:p>
            <a:pPr algn="ctr"/>
            <a:r>
              <a:rPr lang="es-ES" sz="1600" dirty="0">
                <a:latin typeface="+mj-lt"/>
                <a:ea typeface="Calibri" panose="020F0502020204030204" pitchFamily="34" charset="0"/>
              </a:rPr>
              <a:t>
De las 940 </a:t>
            </a:r>
            <a:r>
              <a:rPr lang="es-ES" sz="1600" u="sng" dirty="0">
                <a:latin typeface="+mj-lt"/>
                <a:ea typeface="Calibri" panose="020F0502020204030204" pitchFamily="34" charset="0"/>
              </a:rPr>
              <a:t>quejas en línea </a:t>
            </a:r>
            <a:r>
              <a:rPr lang="es-ES" sz="1600" dirty="0">
                <a:latin typeface="+mj-lt"/>
                <a:ea typeface="Calibri" panose="020F0502020204030204" pitchFamily="34" charset="0"/>
              </a:rPr>
              <a:t>para el año fiscal 22-23, las principales violaciones alegadas son:
</a:t>
            </a:r>
            <a:endParaRPr lang="en-US" sz="1600" dirty="0">
              <a:effectLst/>
              <a:latin typeface="+mj-lt"/>
              <a:ea typeface="Calibri" panose="020F0502020204030204" pitchFamily="34" charset="0"/>
            </a:endParaRPr>
          </a:p>
          <a:p>
            <a:pPr marL="342900" marR="0" lvl="0" indent="-342900">
              <a:spcBef>
                <a:spcPts val="0"/>
              </a:spcBef>
              <a:spcAft>
                <a:spcPts val="0"/>
              </a:spcAft>
              <a:buFont typeface="+mj-lt"/>
              <a:buAutoNum type="arabicPeriod"/>
            </a:pPr>
            <a:r>
              <a:rPr lang="en-US" sz="1600" b="1" dirty="0" err="1">
                <a:latin typeface="+mj-lt"/>
                <a:ea typeface="Times New Roman" panose="02020603050405020304" pitchFamily="18" charset="0"/>
              </a:rPr>
              <a:t>Proporción</a:t>
            </a:r>
            <a:r>
              <a:rPr lang="en-US" sz="1600" b="1" dirty="0">
                <a:latin typeface="+mj-lt"/>
                <a:ea typeface="Times New Roman" panose="02020603050405020304" pitchFamily="18" charset="0"/>
              </a:rPr>
              <a:t> - 273
</a:t>
            </a:r>
            <a:r>
              <a:rPr lang="en-US" sz="1600" b="1" dirty="0" err="1">
                <a:latin typeface="+mj-lt"/>
                <a:ea typeface="Times New Roman" panose="02020603050405020304" pitchFamily="18" charset="0"/>
              </a:rPr>
              <a:t>Supervisión</a:t>
            </a:r>
            <a:r>
              <a:rPr lang="en-US" sz="1600" b="1" dirty="0">
                <a:latin typeface="+mj-lt"/>
                <a:ea typeface="Times New Roman" panose="02020603050405020304" pitchFamily="18" charset="0"/>
              </a:rPr>
              <a:t> - 255
</a:t>
            </a:r>
            <a:r>
              <a:rPr lang="en-US" sz="1600" dirty="0" err="1">
                <a:latin typeface="+mj-lt"/>
                <a:ea typeface="Times New Roman" panose="02020603050405020304" pitchFamily="18" charset="0"/>
              </a:rPr>
              <a:t>Accidente</a:t>
            </a:r>
            <a:r>
              <a:rPr lang="en-US" sz="1600" dirty="0">
                <a:latin typeface="+mj-lt"/>
                <a:ea typeface="Times New Roman" panose="02020603050405020304" pitchFamily="18" charset="0"/>
              </a:rPr>
              <a:t>/</a:t>
            </a:r>
            <a:r>
              <a:rPr lang="en-US" sz="1600" dirty="0" err="1">
                <a:latin typeface="+mj-lt"/>
                <a:ea typeface="Times New Roman" panose="02020603050405020304" pitchFamily="18" charset="0"/>
              </a:rPr>
              <a:t>Incidente</a:t>
            </a:r>
            <a:r>
              <a:rPr lang="en-US" sz="1600" dirty="0">
                <a:latin typeface="+mj-lt"/>
                <a:ea typeface="Times New Roman" panose="02020603050405020304" pitchFamily="18" charset="0"/>
              </a:rPr>
              <a:t> - 132</a:t>
            </a:r>
            <a:endParaRPr lang="en-US" sz="1600" dirty="0">
              <a:effectLst/>
              <a:latin typeface="+mj-lt"/>
              <a:ea typeface="Calibri" panose="020F0502020204030204" pitchFamily="34" charset="0"/>
            </a:endParaRPr>
          </a:p>
          <a:p>
            <a:pPr marL="342900" marR="0" lvl="0" indent="-342900">
              <a:spcBef>
                <a:spcPts val="0"/>
              </a:spcBef>
              <a:spcAft>
                <a:spcPts val="0"/>
              </a:spcAft>
              <a:buFont typeface="+mj-lt"/>
              <a:buAutoNum type="arabicPeriod"/>
            </a:pPr>
            <a:r>
              <a:rPr lang="en-US" sz="1600" dirty="0" err="1">
                <a:latin typeface="+mj-lt"/>
                <a:ea typeface="Times New Roman" panose="02020603050405020304" pitchFamily="18" charset="0"/>
              </a:rPr>
              <a:t>Operación</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ilegal</a:t>
            </a:r>
            <a:r>
              <a:rPr lang="en-US" sz="1600" dirty="0">
                <a:latin typeface="+mj-lt"/>
                <a:ea typeface="Times New Roman" panose="02020603050405020304" pitchFamily="18" charset="0"/>
              </a:rPr>
              <a:t> - 105
</a:t>
            </a:r>
            <a:r>
              <a:rPr lang="en-US" sz="1600" dirty="0" err="1">
                <a:latin typeface="+mj-lt"/>
                <a:ea typeface="Times New Roman" panose="02020603050405020304" pitchFamily="18" charset="0"/>
              </a:rPr>
              <a:t>Disciplina</a:t>
            </a:r>
            <a:r>
              <a:rPr lang="en-US" sz="1600" dirty="0">
                <a:latin typeface="+mj-lt"/>
                <a:ea typeface="Times New Roman" panose="02020603050405020304" pitchFamily="18" charset="0"/>
              </a:rPr>
              <a:t> – 95</a:t>
            </a:r>
          </a:p>
          <a:p>
            <a:r>
              <a:rPr lang="es-ES" sz="1600" dirty="0">
                <a:solidFill>
                  <a:srgbClr val="4472C4"/>
                </a:solidFill>
                <a:latin typeface="+mj-lt"/>
                <a:ea typeface="Calibri" panose="020F0502020204030204" pitchFamily="34" charset="0"/>
              </a:rPr>
              <a:t>La supervisión y la proporción representan el 56% de todas las quejas registradas para el año fiscal 22-23.
</a:t>
            </a:r>
            <a:r>
              <a:rPr lang="en-US" sz="1600" dirty="0">
                <a:effectLst/>
                <a:latin typeface="+mj-lt"/>
                <a:ea typeface="Calibri" panose="020F0502020204030204" pitchFamily="34" charset="0"/>
              </a:rPr>
              <a:t> </a:t>
            </a:r>
            <a:r>
              <a:rPr lang="es-ES" sz="1600" dirty="0">
                <a:latin typeface="+mj-lt"/>
                <a:ea typeface="Calibri" panose="020F0502020204030204" pitchFamily="34" charset="0"/>
              </a:rPr>
              <a:t>
De las 269 quejas en línea registradas para 2023, las principales violaciones alegadas son:
</a:t>
            </a:r>
            <a:r>
              <a:rPr lang="es-ES" sz="1600" b="1" dirty="0">
                <a:latin typeface="+mj-lt"/>
                <a:ea typeface="Calibri" panose="020F0502020204030204" pitchFamily="34" charset="0"/>
              </a:rPr>
              <a:t>1. </a:t>
            </a:r>
            <a:r>
              <a:rPr lang="en-US" sz="1600" b="1" dirty="0" err="1">
                <a:latin typeface="+mj-lt"/>
                <a:ea typeface="Times New Roman" panose="02020603050405020304" pitchFamily="18" charset="0"/>
              </a:rPr>
              <a:t>Supervisión</a:t>
            </a:r>
            <a:r>
              <a:rPr lang="en-US" sz="1600" b="1" dirty="0">
                <a:latin typeface="+mj-lt"/>
                <a:ea typeface="Times New Roman" panose="02020603050405020304" pitchFamily="18" charset="0"/>
              </a:rPr>
              <a:t> – 71
2. </a:t>
            </a:r>
            <a:r>
              <a:rPr lang="en-US" sz="1600" b="1" dirty="0" err="1">
                <a:latin typeface="+mj-lt"/>
                <a:ea typeface="Times New Roman" panose="02020603050405020304" pitchFamily="18" charset="0"/>
              </a:rPr>
              <a:t>Proporción</a:t>
            </a:r>
            <a:r>
              <a:rPr lang="en-US" sz="1600" b="1" dirty="0">
                <a:latin typeface="+mj-lt"/>
                <a:ea typeface="Times New Roman" panose="02020603050405020304" pitchFamily="18" charset="0"/>
              </a:rPr>
              <a:t>– 65
3. </a:t>
            </a:r>
            <a:r>
              <a:rPr lang="en-US" sz="1600" dirty="0" err="1">
                <a:latin typeface="+mj-lt"/>
                <a:ea typeface="Times New Roman" panose="02020603050405020304" pitchFamily="18" charset="0"/>
              </a:rPr>
              <a:t>Accidente</a:t>
            </a:r>
            <a:r>
              <a:rPr lang="en-US" sz="1600" dirty="0">
                <a:latin typeface="+mj-lt"/>
                <a:ea typeface="Times New Roman" panose="02020603050405020304" pitchFamily="18" charset="0"/>
              </a:rPr>
              <a:t>/</a:t>
            </a:r>
            <a:r>
              <a:rPr lang="en-US" sz="1600" dirty="0" err="1">
                <a:latin typeface="+mj-lt"/>
                <a:ea typeface="Times New Roman" panose="02020603050405020304" pitchFamily="18" charset="0"/>
              </a:rPr>
              <a:t>Incidente</a:t>
            </a:r>
            <a:r>
              <a:rPr lang="en-US" sz="1600" dirty="0">
                <a:latin typeface="+mj-lt"/>
                <a:ea typeface="Times New Roman" panose="02020603050405020304" pitchFamily="18" charset="0"/>
              </a:rPr>
              <a:t> - 35
4. </a:t>
            </a:r>
            <a:r>
              <a:rPr lang="en-US" sz="1600" dirty="0" err="1">
                <a:latin typeface="+mj-lt"/>
                <a:ea typeface="Times New Roman" panose="02020603050405020304" pitchFamily="18" charset="0"/>
              </a:rPr>
              <a:t>Disciplina</a:t>
            </a:r>
            <a:r>
              <a:rPr lang="en-US" sz="1600" dirty="0">
                <a:latin typeface="+mj-lt"/>
                <a:ea typeface="Times New Roman" panose="02020603050405020304" pitchFamily="18" charset="0"/>
              </a:rPr>
              <a:t> - 27
5. </a:t>
            </a:r>
            <a:r>
              <a:rPr lang="en-US" sz="1600" dirty="0" err="1">
                <a:latin typeface="+mj-lt"/>
                <a:ea typeface="Times New Roman" panose="02020603050405020304" pitchFamily="18" charset="0"/>
              </a:rPr>
              <a:t>Operación</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ilegal</a:t>
            </a:r>
            <a:r>
              <a:rPr lang="en-US" sz="1600" dirty="0">
                <a:latin typeface="+mj-lt"/>
                <a:ea typeface="Times New Roman" panose="02020603050405020304" pitchFamily="18" charset="0"/>
              </a:rPr>
              <a:t> – 26</a:t>
            </a:r>
            <a:endParaRPr lang="en-US" sz="1600" dirty="0">
              <a:effectLst/>
              <a:latin typeface="+mj-lt"/>
              <a:ea typeface="Calibri" panose="020F0502020204030204" pitchFamily="34" charset="0"/>
            </a:endParaRPr>
          </a:p>
          <a:p>
            <a:r>
              <a:rPr lang="es-ES" sz="1600" dirty="0">
                <a:solidFill>
                  <a:srgbClr val="4472C4"/>
                </a:solidFill>
                <a:latin typeface="+mj-lt"/>
                <a:ea typeface="Calibri" panose="020F0502020204030204" pitchFamily="34" charset="0"/>
              </a:rPr>
              <a:t>La supervisión y la proporción representan casi el 51% de todas las quejas en línea registradas para 2023.</a:t>
            </a:r>
            <a:r>
              <a:rPr lang="es-ES" sz="2000" dirty="0">
                <a:solidFill>
                  <a:srgbClr val="4472C4"/>
                </a:solidFill>
                <a:latin typeface="+mj-lt"/>
                <a:ea typeface="Calibri" panose="020F0502020204030204" pitchFamily="34" charset="0"/>
              </a:rPr>
              <a:t>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405820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FD326-9D94-118C-2602-8B7868A17130}"/>
              </a:ext>
            </a:extLst>
          </p:cNvPr>
          <p:cNvSpPr>
            <a:spLocks noGrp="1"/>
          </p:cNvSpPr>
          <p:nvPr>
            <p:ph idx="1"/>
          </p:nvPr>
        </p:nvSpPr>
        <p:spPr>
          <a:xfrm>
            <a:off x="605746" y="1989221"/>
            <a:ext cx="11233327" cy="4434693"/>
          </a:xfrm>
        </p:spPr>
        <p:txBody>
          <a:bodyPr>
            <a:normAutofit/>
          </a:bodyPr>
          <a:lstStyle/>
          <a:p>
            <a:r>
              <a:rPr lang="en-US" sz="2400" b="1" dirty="0">
                <a:solidFill>
                  <a:schemeClr val="bg2">
                    <a:lumMod val="10000"/>
                  </a:schemeClr>
                </a:solidFill>
                <a:latin typeface="+mj-lt"/>
              </a:rPr>
              <a:t>Asistencia Técnica</a:t>
            </a:r>
          </a:p>
          <a:p>
            <a:pPr>
              <a:buFont typeface="Arial" panose="020B0604020202020204" pitchFamily="34" charset="0"/>
              <a:buChar char="•"/>
            </a:pPr>
            <a:r>
              <a:rPr lang="en-US" sz="2400" dirty="0" err="1">
                <a:solidFill>
                  <a:schemeClr val="bg2">
                    <a:lumMod val="10000"/>
                  </a:schemeClr>
                </a:solidFill>
                <a:latin typeface="+mj-lt"/>
              </a:rPr>
              <a:t>Flexibilidad</a:t>
            </a:r>
            <a:r>
              <a:rPr lang="en-US" sz="2400" dirty="0">
                <a:solidFill>
                  <a:schemeClr val="bg2">
                    <a:lumMod val="10000"/>
                  </a:schemeClr>
                </a:solidFill>
                <a:latin typeface="+mj-lt"/>
              </a:rPr>
              <a:t>
Recursos proporcionados
</a:t>
            </a:r>
            <a:r>
              <a:rPr lang="en-US" sz="2400" dirty="0" err="1">
                <a:solidFill>
                  <a:schemeClr val="bg2">
                    <a:lumMod val="10000"/>
                  </a:schemeClr>
                </a:solidFill>
                <a:latin typeface="+mj-lt"/>
              </a:rPr>
              <a:t>Entrenamientos</a:t>
            </a:r>
            <a:r>
              <a:rPr lang="en-US" sz="2400" dirty="0">
                <a:solidFill>
                  <a:schemeClr val="bg2">
                    <a:lumMod val="10000"/>
                  </a:schemeClr>
                </a:solidFill>
                <a:latin typeface="+mj-lt"/>
              </a:rPr>
              <a:t> </a:t>
            </a:r>
            <a:r>
              <a:rPr lang="en-US" sz="2400" dirty="0" err="1">
                <a:solidFill>
                  <a:schemeClr val="bg2">
                    <a:lumMod val="10000"/>
                  </a:schemeClr>
                </a:solidFill>
                <a:latin typeface="+mj-lt"/>
              </a:rPr>
              <a:t>individuales</a:t>
            </a:r>
            <a:r>
              <a:rPr lang="en-US" sz="2400" dirty="0">
                <a:solidFill>
                  <a:schemeClr val="bg2">
                    <a:lumMod val="10000"/>
                  </a:schemeClr>
                </a:solidFill>
                <a:latin typeface="+mj-lt"/>
              </a:rPr>
              <a:t> y </a:t>
            </a:r>
            <a:r>
              <a:rPr lang="en-US" sz="2400" dirty="0" err="1">
                <a:solidFill>
                  <a:schemeClr val="bg2">
                    <a:lumMod val="10000"/>
                  </a:schemeClr>
                </a:solidFill>
                <a:latin typeface="+mj-lt"/>
              </a:rPr>
              <a:t>grupales</a:t>
            </a:r>
            <a:endParaRPr lang="en-US" sz="2400" dirty="0">
              <a:solidFill>
                <a:schemeClr val="bg2">
                  <a:lumMod val="10000"/>
                </a:schemeClr>
              </a:solidFill>
              <a:latin typeface="+mj-lt"/>
            </a:endParaRPr>
          </a:p>
          <a:p>
            <a:pPr>
              <a:buFont typeface="Arial" panose="020B0604020202020204" pitchFamily="34" charset="0"/>
              <a:buChar char="•"/>
            </a:pPr>
            <a:endParaRPr lang="en-US" sz="2400" dirty="0">
              <a:solidFill>
                <a:schemeClr val="bg2">
                  <a:lumMod val="10000"/>
                </a:schemeClr>
              </a:solidFill>
              <a:latin typeface="+mj-lt"/>
            </a:endParaRPr>
          </a:p>
          <a:p>
            <a:pPr>
              <a:buFont typeface="Wingdings" panose="05000000000000000000" pitchFamily="2" charset="2"/>
              <a:buChar char="§"/>
            </a:pPr>
            <a:r>
              <a:rPr lang="en-US" sz="2400" b="1" dirty="0" err="1">
                <a:solidFill>
                  <a:schemeClr val="bg2">
                    <a:lumMod val="10000"/>
                  </a:schemeClr>
                </a:solidFill>
                <a:latin typeface="+mj-lt"/>
              </a:rPr>
              <a:t>Salud</a:t>
            </a:r>
            <a:r>
              <a:rPr lang="en-US" sz="2400" b="1" dirty="0">
                <a:solidFill>
                  <a:schemeClr val="bg2">
                    <a:lumMod val="10000"/>
                  </a:schemeClr>
                </a:solidFill>
                <a:latin typeface="+mj-lt"/>
              </a:rPr>
              <a:t> y </a:t>
            </a:r>
            <a:r>
              <a:rPr lang="en-US" sz="2400" b="1" dirty="0" err="1">
                <a:solidFill>
                  <a:schemeClr val="bg2">
                    <a:lumMod val="10000"/>
                  </a:schemeClr>
                </a:solidFill>
                <a:latin typeface="+mj-lt"/>
              </a:rPr>
              <a:t>Seguridad</a:t>
            </a:r>
            <a:r>
              <a:rPr lang="en-US" sz="2400" b="1" dirty="0">
                <a:solidFill>
                  <a:schemeClr val="bg2">
                    <a:lumMod val="10000"/>
                  </a:schemeClr>
                </a:solidFill>
                <a:latin typeface="+mj-lt"/>
              </a:rPr>
              <a:t> </a:t>
            </a:r>
          </a:p>
          <a:p>
            <a:pPr>
              <a:buFont typeface="Arial" panose="020B0604020202020204" pitchFamily="34" charset="0"/>
              <a:buChar char="•"/>
            </a:pPr>
            <a:r>
              <a:rPr lang="en-US" sz="2400" dirty="0">
                <a:solidFill>
                  <a:schemeClr val="bg2">
                    <a:lumMod val="10000"/>
                  </a:schemeClr>
                </a:solidFill>
                <a:latin typeface="+mj-lt"/>
              </a:rPr>
              <a:t>No </a:t>
            </a:r>
            <a:r>
              <a:rPr lang="en-US" sz="2400" dirty="0" err="1">
                <a:solidFill>
                  <a:schemeClr val="bg2">
                    <a:lumMod val="10000"/>
                  </a:schemeClr>
                </a:solidFill>
                <a:latin typeface="+mj-lt"/>
              </a:rPr>
              <a:t>negociable</a:t>
            </a:r>
            <a:endParaRPr lang="en-US" sz="2400" dirty="0">
              <a:solidFill>
                <a:schemeClr val="bg2">
                  <a:lumMod val="10000"/>
                </a:schemeClr>
              </a:solidFill>
              <a:latin typeface="+mj-lt"/>
            </a:endParaRPr>
          </a:p>
          <a:p>
            <a:pPr>
              <a:buFont typeface="Arial" panose="020B0604020202020204" pitchFamily="34" charset="0"/>
              <a:buChar char="•"/>
            </a:pPr>
            <a:r>
              <a:rPr lang="es-ES" sz="2400" dirty="0">
                <a:solidFill>
                  <a:schemeClr val="bg2">
                    <a:lumMod val="10000"/>
                  </a:schemeClr>
                </a:solidFill>
                <a:latin typeface="+mj-lt"/>
              </a:rPr>
              <a:t>AT todavía proporcionado y anotado (siempre)</a:t>
            </a:r>
            <a:endParaRPr lang="en-US" sz="2400" dirty="0">
              <a:solidFill>
                <a:schemeClr val="bg2">
                  <a:lumMod val="10000"/>
                </a:schemeClr>
              </a:solidFill>
              <a:latin typeface="+mj-lt"/>
            </a:endParaRPr>
          </a:p>
        </p:txBody>
      </p:sp>
      <p:sp>
        <p:nvSpPr>
          <p:cNvPr id="3" name="Title 2">
            <a:extLst>
              <a:ext uri="{FF2B5EF4-FFF2-40B4-BE49-F238E27FC236}">
                <a16:creationId xmlns:a16="http://schemas.microsoft.com/office/drawing/2014/main" id="{A54D630F-AB26-CD99-A67F-C4598D080F26}"/>
              </a:ext>
            </a:extLst>
          </p:cNvPr>
          <p:cNvSpPr>
            <a:spLocks noGrp="1"/>
          </p:cNvSpPr>
          <p:nvPr>
            <p:ph type="title"/>
          </p:nvPr>
        </p:nvSpPr>
        <p:spPr>
          <a:xfrm>
            <a:off x="581191" y="575746"/>
            <a:ext cx="11029616" cy="1189554"/>
          </a:xfrm>
        </p:spPr>
        <p:txBody>
          <a:bodyPr>
            <a:normAutofit fontScale="90000"/>
          </a:bodyPr>
          <a:lstStyle/>
          <a:p>
            <a:r>
              <a:rPr lang="es-ES" dirty="0">
                <a:latin typeface="+mj-lt"/>
              </a:rPr>
              <a:t>ASISTENCIA TÉCNICA VS. </a:t>
            </a:r>
            <a:br>
              <a:rPr lang="es-ES" dirty="0">
                <a:latin typeface="+mj-lt"/>
              </a:rPr>
            </a:br>
            <a:r>
              <a:rPr lang="es-ES" dirty="0">
                <a:latin typeface="+mj-lt"/>
              </a:rPr>
              <a:t>SALUD Y SEGURIDAD
</a:t>
            </a:r>
            <a:endParaRPr lang="en-US" dirty="0">
              <a:latin typeface="+mj-lt"/>
            </a:endParaRPr>
          </a:p>
        </p:txBody>
      </p:sp>
      <p:sp>
        <p:nvSpPr>
          <p:cNvPr id="4" name="Slide Number Placeholder 3">
            <a:extLst>
              <a:ext uri="{FF2B5EF4-FFF2-40B4-BE49-F238E27FC236}">
                <a16:creationId xmlns:a16="http://schemas.microsoft.com/office/drawing/2014/main" id="{CA5A6C9F-5AC8-3635-B354-C79E9EC54F40}"/>
              </a:ext>
            </a:extLst>
          </p:cNvPr>
          <p:cNvSpPr>
            <a:spLocks noGrp="1"/>
          </p:cNvSpPr>
          <p:nvPr>
            <p:ph type="sldNum" sz="quarter" idx="12"/>
          </p:nvPr>
        </p:nvSpPr>
        <p:spPr/>
        <p:txBody>
          <a:bodyPr/>
          <a:lstStyle/>
          <a:p>
            <a:fld id="{3A98EE3D-8CD1-4C3F-BD1C-C98C9596463C}" type="slidenum">
              <a:rPr lang="en-US" smtClean="0"/>
              <a:pPr/>
              <a:t>32</a:t>
            </a:fld>
            <a:endParaRPr lang="en-US" dirty="0"/>
          </a:p>
        </p:txBody>
      </p:sp>
    </p:spTree>
    <p:extLst>
      <p:ext uri="{BB962C8B-B14F-4D97-AF65-F5344CB8AC3E}">
        <p14:creationId xmlns:p14="http://schemas.microsoft.com/office/powerpoint/2010/main" val="2896272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4711-F933-A5AF-21E3-3047137117D7}"/>
              </a:ext>
            </a:extLst>
          </p:cNvPr>
          <p:cNvSpPr>
            <a:spLocks noGrp="1"/>
          </p:cNvSpPr>
          <p:nvPr>
            <p:ph idx="1"/>
          </p:nvPr>
        </p:nvSpPr>
        <p:spPr>
          <a:xfrm>
            <a:off x="581192" y="1860884"/>
            <a:ext cx="11209755" cy="3987466"/>
          </a:xfrm>
        </p:spPr>
        <p:txBody>
          <a:bodyPr>
            <a:normAutofit/>
          </a:bodyPr>
          <a:lstStyle/>
          <a:p>
            <a:pPr marL="0" indent="0" algn="ctr">
              <a:buNone/>
            </a:pPr>
            <a:endParaRPr lang="en-US" sz="4000" u="sng" dirty="0">
              <a:solidFill>
                <a:srgbClr val="0000FF"/>
              </a:solidFill>
              <a:effectLst/>
              <a:latin typeface="Garamond" panose="02020404030301010803" pitchFamily="18" charset="0"/>
              <a:ea typeface="Times New Roman" panose="02020603050405020304" pitchFamily="18" charset="0"/>
              <a:hlinkClick r:id="rId2"/>
            </a:endParaRPr>
          </a:p>
          <a:p>
            <a:pPr marL="0" indent="0" algn="ctr">
              <a:buNone/>
            </a:pPr>
            <a:r>
              <a:rPr lang="en-US" sz="4400" u="sng" dirty="0">
                <a:solidFill>
                  <a:srgbClr val="0000FF"/>
                </a:solidFill>
                <a:effectLst/>
                <a:latin typeface="+mj-lt"/>
                <a:ea typeface="Times New Roman" panose="02020603050405020304" pitchFamily="18" charset="0"/>
                <a:hlinkClick r:id="rId2"/>
              </a:rPr>
              <a:t>About Child Care Licensure | Florida DCF (myflfamilies.com)</a:t>
            </a:r>
            <a:endParaRPr lang="en-US" sz="4400" dirty="0">
              <a:latin typeface="+mj-lt"/>
            </a:endParaRPr>
          </a:p>
        </p:txBody>
      </p:sp>
      <p:sp>
        <p:nvSpPr>
          <p:cNvPr id="3" name="Title 2">
            <a:extLst>
              <a:ext uri="{FF2B5EF4-FFF2-40B4-BE49-F238E27FC236}">
                <a16:creationId xmlns:a16="http://schemas.microsoft.com/office/drawing/2014/main" id="{D485CDCD-5B70-D8B4-0CED-AC5F2903D405}"/>
              </a:ext>
            </a:extLst>
          </p:cNvPr>
          <p:cNvSpPr>
            <a:spLocks noGrp="1"/>
          </p:cNvSpPr>
          <p:nvPr>
            <p:ph type="title"/>
          </p:nvPr>
        </p:nvSpPr>
        <p:spPr>
          <a:xfrm>
            <a:off x="581192" y="705124"/>
            <a:ext cx="11029616" cy="850960"/>
          </a:xfrm>
        </p:spPr>
        <p:txBody>
          <a:bodyPr>
            <a:normAutofit fontScale="90000"/>
          </a:bodyPr>
          <a:lstStyle/>
          <a:p>
            <a:r>
              <a:rPr lang="es-ES" sz="4000" dirty="0">
                <a:latin typeface="+mj-lt"/>
              </a:rPr>
              <a:t>Solicitudes y recursos en línea
</a:t>
            </a:r>
            <a:endParaRPr lang="en-US" sz="4000" dirty="0">
              <a:latin typeface="+mj-lt"/>
            </a:endParaRPr>
          </a:p>
        </p:txBody>
      </p:sp>
      <p:sp>
        <p:nvSpPr>
          <p:cNvPr id="4" name="Slide Number Placeholder 3">
            <a:extLst>
              <a:ext uri="{FF2B5EF4-FFF2-40B4-BE49-F238E27FC236}">
                <a16:creationId xmlns:a16="http://schemas.microsoft.com/office/drawing/2014/main" id="{285DF0A2-32CC-925D-35EC-D33D4172BFF6}"/>
              </a:ext>
            </a:extLst>
          </p:cNvPr>
          <p:cNvSpPr>
            <a:spLocks noGrp="1"/>
          </p:cNvSpPr>
          <p:nvPr>
            <p:ph type="sldNum" sz="quarter" idx="12"/>
          </p:nvPr>
        </p:nvSpPr>
        <p:spPr/>
        <p:txBody>
          <a:bodyPr/>
          <a:lstStyle/>
          <a:p>
            <a:fld id="{3A98EE3D-8CD1-4C3F-BD1C-C98C9596463C}" type="slidenum">
              <a:rPr lang="en-US" smtClean="0"/>
              <a:pPr/>
              <a:t>33</a:t>
            </a:fld>
            <a:endParaRPr lang="en-US" dirty="0"/>
          </a:p>
        </p:txBody>
      </p:sp>
    </p:spTree>
    <p:extLst>
      <p:ext uri="{BB962C8B-B14F-4D97-AF65-F5344CB8AC3E}">
        <p14:creationId xmlns:p14="http://schemas.microsoft.com/office/powerpoint/2010/main" val="1380366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283EAF-1891-4711-B553-40AA0794DDEE}"/>
              </a:ext>
            </a:extLst>
          </p:cNvPr>
          <p:cNvPicPr>
            <a:picLocks noGrp="1" noChangeAspect="1"/>
          </p:cNvPicPr>
          <p:nvPr>
            <p:ph idx="1"/>
          </p:nvPr>
        </p:nvPicPr>
        <p:blipFill>
          <a:blip r:embed="rId3"/>
          <a:stretch>
            <a:fillRect/>
          </a:stretch>
        </p:blipFill>
        <p:spPr>
          <a:xfrm>
            <a:off x="1749175" y="1894678"/>
            <a:ext cx="8693649" cy="3042168"/>
          </a:xfrm>
          <a:prstGeom prst="rect">
            <a:avLst/>
          </a:prstGeom>
        </p:spPr>
      </p:pic>
      <p:sp>
        <p:nvSpPr>
          <p:cNvPr id="3" name="Title 2">
            <a:extLst>
              <a:ext uri="{FF2B5EF4-FFF2-40B4-BE49-F238E27FC236}">
                <a16:creationId xmlns:a16="http://schemas.microsoft.com/office/drawing/2014/main" id="{BE9982C2-71A7-4E9E-9C2D-E4168DCD21C6}"/>
              </a:ext>
            </a:extLst>
          </p:cNvPr>
          <p:cNvSpPr>
            <a:spLocks noGrp="1"/>
          </p:cNvSpPr>
          <p:nvPr>
            <p:ph type="title"/>
          </p:nvPr>
        </p:nvSpPr>
        <p:spPr/>
        <p:txBody>
          <a:bodyPr>
            <a:normAutofit fontScale="90000"/>
          </a:bodyPr>
          <a:lstStyle/>
          <a:p>
            <a:r>
              <a:rPr lang="en-US" dirty="0">
                <a:latin typeface="+mj-lt"/>
              </a:rPr>
              <a:t>¿</a:t>
            </a:r>
            <a:r>
              <a:rPr lang="en-US" dirty="0" err="1">
                <a:latin typeface="+mj-lt"/>
              </a:rPr>
              <a:t>Preguntas</a:t>
            </a:r>
            <a:r>
              <a:rPr lang="en-US" dirty="0">
                <a:latin typeface="+mj-lt"/>
              </a:rPr>
              <a:t>?
</a:t>
            </a:r>
          </a:p>
        </p:txBody>
      </p:sp>
      <p:sp>
        <p:nvSpPr>
          <p:cNvPr id="4" name="Slide Number Placeholder 3">
            <a:extLst>
              <a:ext uri="{FF2B5EF4-FFF2-40B4-BE49-F238E27FC236}">
                <a16:creationId xmlns:a16="http://schemas.microsoft.com/office/drawing/2014/main" id="{9B4B2900-E74B-4617-BCD7-E00B929B11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050931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818148" y="1187478"/>
            <a:ext cx="10700084" cy="4828312"/>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dirty="0">
                <a:solidFill>
                  <a:srgbClr val="7030A0"/>
                </a:solidFill>
                <a:latin typeface="+mj-lt"/>
              </a:rPr>
              <a:t>Chantal Porte</a:t>
            </a:r>
            <a:endParaRPr kumimoji="0" lang="en-US" sz="3200" b="0" i="0" u="none" strike="noStrike" kern="1200" cap="none" spc="0" normalizeH="0" baseline="0" noProof="0" dirty="0">
              <a:ln>
                <a:noFill/>
              </a:ln>
              <a:solidFill>
                <a:srgbClr val="7030A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i="1" dirty="0" err="1">
                <a:solidFill>
                  <a:srgbClr val="FF0000"/>
                </a:solidFill>
                <a:latin typeface="+mj-lt"/>
              </a:rPr>
              <a:t>Gerente</a:t>
            </a:r>
            <a:r>
              <a:rPr lang="en-US" sz="3200" i="1" dirty="0">
                <a:solidFill>
                  <a:srgbClr val="FF0000"/>
                </a:solidFill>
                <a:latin typeface="+mj-lt"/>
              </a:rPr>
              <a:t> Regional</a:t>
            </a:r>
            <a:endParaRPr kumimoji="0" lang="en-US" sz="3200" b="0" i="1" u="none" strike="noStrike" kern="1200" cap="none" spc="0" normalizeH="0" baseline="0" noProof="0" dirty="0">
              <a:ln>
                <a:noFill/>
              </a:ln>
              <a:solidFill>
                <a:srgbClr val="FF000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dirty="0">
                <a:solidFill>
                  <a:srgbClr val="7030A0"/>
                </a:solidFill>
                <a:latin typeface="+mj-lt"/>
              </a:rPr>
              <a:t>chantal.porte@myflfamilies.com</a:t>
            </a:r>
            <a:r>
              <a:rPr kumimoji="0" lang="en-US" sz="3200" b="0" i="0" u="none" strike="noStrike" kern="1200" cap="none" spc="0" normalizeH="0" baseline="0" noProof="0" dirty="0">
                <a:ln>
                  <a:noFill/>
                </a:ln>
                <a:solidFill>
                  <a:srgbClr val="7030A0"/>
                </a:solidFill>
                <a:effectLst/>
                <a:uLnTx/>
                <a:uFillTx/>
                <a:latin typeface="+mj-lt"/>
                <a:ea typeface="+mn-ea"/>
                <a:cs typeface="+mn-cs"/>
              </a:rPr>
              <a:t> </a:t>
            </a:r>
          </a:p>
        </p:txBody>
      </p:sp>
    </p:spTree>
    <p:extLst>
      <p:ext uri="{BB962C8B-B14F-4D97-AF65-F5344CB8AC3E}">
        <p14:creationId xmlns:p14="http://schemas.microsoft.com/office/powerpoint/2010/main" val="476096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36543-7FEB-F6FA-2177-99F41E4FF9B4}"/>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3" name="TextBox 2">
            <a:extLst>
              <a:ext uri="{FF2B5EF4-FFF2-40B4-BE49-F238E27FC236}">
                <a16:creationId xmlns:a16="http://schemas.microsoft.com/office/drawing/2014/main" id="{91E95E5A-0C4F-F8B6-0C2A-9BBB2359CE54}"/>
              </a:ext>
            </a:extLst>
          </p:cNvPr>
          <p:cNvSpPr txBox="1"/>
          <p:nvPr/>
        </p:nvSpPr>
        <p:spPr>
          <a:xfrm>
            <a:off x="336884" y="612844"/>
            <a:ext cx="11518232" cy="5878532"/>
          </a:xfrm>
          <a:prstGeom prst="rect">
            <a:avLst/>
          </a:prstGeom>
          <a:noFill/>
        </p:spPr>
        <p:txBody>
          <a:bodyPr wrap="square" rtlCol="0">
            <a:spAutoFit/>
          </a:bodyPr>
          <a:lstStyle/>
          <a:p>
            <a:pPr algn="ctr"/>
            <a:r>
              <a:rPr lang="en-US" sz="4000" b="1" u="sng" dirty="0"/>
              <a:t>CONOCER AL EQUIPO</a:t>
            </a:r>
          </a:p>
          <a:p>
            <a:pPr algn="ctr"/>
            <a:r>
              <a:rPr lang="en-US" sz="4000" b="1" u="sng" dirty="0"/>
              <a:t>
</a:t>
            </a:r>
            <a:r>
              <a:rPr lang="en-US" sz="3600" b="1" dirty="0" err="1"/>
              <a:t>Gerente</a:t>
            </a:r>
            <a:r>
              <a:rPr lang="en-US" sz="3600" b="1" dirty="0"/>
              <a:t> de </a:t>
            </a:r>
            <a:r>
              <a:rPr lang="en-US" sz="3600" b="1" dirty="0" err="1"/>
              <a:t>Licencias</a:t>
            </a:r>
            <a:r>
              <a:rPr lang="en-US" sz="3600" b="1" dirty="0"/>
              <a:t>: </a:t>
            </a:r>
            <a:r>
              <a:rPr lang="en-US" sz="3600" dirty="0"/>
              <a:t>Kyle Teague</a:t>
            </a:r>
            <a:r>
              <a:rPr lang="en-US" sz="3600" b="1" dirty="0"/>
              <a:t>
</a:t>
            </a:r>
            <a:r>
              <a:rPr lang="en-US" sz="3600" b="1" dirty="0" err="1"/>
              <a:t>Gerente</a:t>
            </a:r>
            <a:r>
              <a:rPr lang="en-US" sz="3600" b="1" dirty="0"/>
              <a:t> Regional: </a:t>
            </a:r>
            <a:r>
              <a:rPr lang="en-US" sz="3600" dirty="0"/>
              <a:t>Chantal Porte</a:t>
            </a:r>
            <a:r>
              <a:rPr lang="en-US" sz="3600" b="1" dirty="0"/>
              <a:t>
</a:t>
            </a:r>
            <a:r>
              <a:rPr lang="en-US" sz="3600" b="1" dirty="0" err="1"/>
              <a:t>Supervisores</a:t>
            </a:r>
            <a:r>
              <a:rPr lang="en-US" sz="3600" b="1" dirty="0"/>
              <a:t> de </a:t>
            </a:r>
            <a:r>
              <a:rPr lang="en-US" sz="3600" b="1" dirty="0" err="1"/>
              <a:t>licencias</a:t>
            </a:r>
            <a:r>
              <a:rPr lang="en-US" sz="3600" b="1" dirty="0"/>
              <a:t>: </a:t>
            </a:r>
            <a:r>
              <a:rPr lang="en-US" sz="3600" dirty="0"/>
              <a:t>Anna Walker &amp;
Elizabeth Rosado</a:t>
            </a:r>
            <a:r>
              <a:rPr lang="en-US" sz="3600" b="1" dirty="0"/>
              <a:t>
</a:t>
            </a:r>
            <a:r>
              <a:rPr lang="en-US" sz="3600" b="1" dirty="0" err="1"/>
              <a:t>Analista</a:t>
            </a:r>
            <a:r>
              <a:rPr lang="en-US" sz="3600" b="1" dirty="0"/>
              <a:t> de </a:t>
            </a:r>
            <a:r>
              <a:rPr lang="en-US" sz="3600" b="1" dirty="0" err="1"/>
              <a:t>Programa</a:t>
            </a:r>
            <a:r>
              <a:rPr lang="en-US" sz="3600" b="1" dirty="0"/>
              <a:t>: Sherrie Quevedo
</a:t>
            </a:r>
            <a:r>
              <a:rPr lang="en-US" sz="3600" b="1" dirty="0" err="1"/>
              <a:t>Consejeros</a:t>
            </a:r>
            <a:r>
              <a:rPr lang="en-US" sz="3600" b="1" dirty="0"/>
              <a:t> de </a:t>
            </a:r>
            <a:r>
              <a:rPr lang="en-US" sz="3600" b="1" dirty="0" err="1"/>
              <a:t>licencias</a:t>
            </a:r>
            <a:r>
              <a:rPr lang="en-US" sz="3600" b="1" dirty="0"/>
              <a:t>: 
</a:t>
            </a:r>
            <a:r>
              <a:rPr lang="en-US" sz="3600" dirty="0"/>
              <a:t>(</a:t>
            </a:r>
            <a:r>
              <a:rPr lang="en-US" sz="3600" dirty="0" err="1"/>
              <a:t>Posiciones</a:t>
            </a:r>
            <a:r>
              <a:rPr lang="en-US" sz="3600" dirty="0"/>
              <a:t> </a:t>
            </a:r>
            <a:r>
              <a:rPr lang="en-US" sz="3600" dirty="0" err="1"/>
              <a:t>anticipadas</a:t>
            </a:r>
            <a:r>
              <a:rPr lang="en-US" sz="3600" dirty="0"/>
              <a:t>: 17)</a:t>
            </a:r>
            <a:r>
              <a:rPr lang="en-US" sz="4000" b="1" u="sng" dirty="0"/>
              <a:t>
</a:t>
            </a:r>
            <a:endParaRPr lang="en-US" sz="4000" dirty="0"/>
          </a:p>
        </p:txBody>
      </p:sp>
    </p:spTree>
    <p:extLst>
      <p:ext uri="{BB962C8B-B14F-4D97-AF65-F5344CB8AC3E}">
        <p14:creationId xmlns:p14="http://schemas.microsoft.com/office/powerpoint/2010/main" val="103574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E32-B68C-40C7-8EE3-F6BBEA9B314F}"/>
              </a:ext>
            </a:extLst>
          </p:cNvPr>
          <p:cNvSpPr>
            <a:spLocks noGrp="1"/>
          </p:cNvSpPr>
          <p:nvPr>
            <p:ph type="title"/>
          </p:nvPr>
        </p:nvSpPr>
        <p:spPr>
          <a:xfrm>
            <a:off x="581192" y="673040"/>
            <a:ext cx="11029616" cy="1492644"/>
          </a:xfrm>
        </p:spPr>
        <p:txBody>
          <a:bodyPr>
            <a:noAutofit/>
          </a:bodyPr>
          <a:lstStyle/>
          <a:p>
            <a:r>
              <a:rPr lang="es-ES" dirty="0">
                <a:latin typeface="+mj-lt"/>
              </a:rPr>
              <a:t>Intención legislativa</a:t>
            </a:r>
            <a:br>
              <a:rPr lang="es-ES" dirty="0">
                <a:latin typeface="+mj-lt"/>
              </a:rPr>
            </a:br>
            <a:r>
              <a:rPr lang="es-ES" dirty="0">
                <a:latin typeface="+mj-lt"/>
              </a:rPr>
              <a:t> </a:t>
            </a:r>
            <a:r>
              <a:rPr lang="es-ES" cap="none" dirty="0">
                <a:latin typeface="+mj-lt"/>
              </a:rPr>
              <a:t>s. </a:t>
            </a:r>
            <a:r>
              <a:rPr lang="es-ES" dirty="0">
                <a:latin typeface="+mj-lt"/>
              </a:rPr>
              <a:t>402.26(3), Estatutos de Florida
</a:t>
            </a:r>
            <a:endParaRPr lang="en-US" dirty="0">
              <a:latin typeface="+mj-lt"/>
            </a:endParaRPr>
          </a:p>
        </p:txBody>
      </p:sp>
      <p:sp>
        <p:nvSpPr>
          <p:cNvPr id="3" name="Content Placeholder 2">
            <a:extLst>
              <a:ext uri="{FF2B5EF4-FFF2-40B4-BE49-F238E27FC236}">
                <a16:creationId xmlns:a16="http://schemas.microsoft.com/office/drawing/2014/main" id="{3F0A3959-FCAD-4A2A-A70F-3A7FBE6D9E33}"/>
              </a:ext>
            </a:extLst>
          </p:cNvPr>
          <p:cNvSpPr>
            <a:spLocks noGrp="1"/>
          </p:cNvSpPr>
          <p:nvPr>
            <p:ph idx="1"/>
          </p:nvPr>
        </p:nvSpPr>
        <p:spPr>
          <a:xfrm>
            <a:off x="581192" y="2798618"/>
            <a:ext cx="11029615" cy="2874552"/>
          </a:xfrm>
        </p:spPr>
        <p:txBody>
          <a:bodyPr>
            <a:normAutofit fontScale="77500" lnSpcReduction="20000"/>
          </a:bodyPr>
          <a:lstStyle/>
          <a:p>
            <a:pPr marL="0" indent="0" algn="ctr">
              <a:buNone/>
            </a:pPr>
            <a:r>
              <a:rPr lang="es-ES" sz="3600" dirty="0">
                <a:latin typeface="+mn-lt"/>
              </a:rPr>
              <a:t>Para proteger la salud y el bienestar de los niños, la intención de la Legislatura es desarrollar un marco regulatorio que promueva el crecimiento y la estabilidad de la industria del cuido infantil y facilite el desarrollo físico, intelectual, motor y social seguro del niño.
</a:t>
            </a:r>
            <a:endParaRPr lang="en-US" sz="3600" dirty="0">
              <a:latin typeface="+mn-lt"/>
            </a:endParaRPr>
          </a:p>
        </p:txBody>
      </p:sp>
    </p:spTree>
    <p:extLst>
      <p:ext uri="{BB962C8B-B14F-4D97-AF65-F5344CB8AC3E}">
        <p14:creationId xmlns:p14="http://schemas.microsoft.com/office/powerpoint/2010/main" val="87618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C7604-33A3-EBFF-3963-E34CF9C9D161}"/>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TextBox 2">
            <a:extLst>
              <a:ext uri="{FF2B5EF4-FFF2-40B4-BE49-F238E27FC236}">
                <a16:creationId xmlns:a16="http://schemas.microsoft.com/office/drawing/2014/main" id="{ED2106F6-0215-9919-DB69-F46C5288F35E}"/>
              </a:ext>
            </a:extLst>
          </p:cNvPr>
          <p:cNvSpPr txBox="1"/>
          <p:nvPr/>
        </p:nvSpPr>
        <p:spPr>
          <a:xfrm>
            <a:off x="543505" y="1357634"/>
            <a:ext cx="10332313" cy="5078313"/>
          </a:xfrm>
          <a:prstGeom prst="rect">
            <a:avLst/>
          </a:prstGeom>
          <a:noFill/>
        </p:spPr>
        <p:txBody>
          <a:bodyPr wrap="square">
            <a:spAutoFit/>
          </a:bodyPr>
          <a:lstStyle/>
          <a:p>
            <a:endParaRPr lang="es-ES" sz="2000" b="1" dirty="0">
              <a:solidFill>
                <a:srgbClr val="FF0000"/>
              </a:solidFill>
            </a:endParaRPr>
          </a:p>
          <a:p>
            <a:endParaRPr lang="es-ES" sz="2000" b="1" dirty="0">
              <a:solidFill>
                <a:srgbClr val="FF0000"/>
              </a:solidFill>
            </a:endParaRPr>
          </a:p>
          <a:p>
            <a:r>
              <a:rPr lang="es-ES" sz="2000" dirty="0">
                <a:solidFill>
                  <a:srgbClr val="FF0000"/>
                </a:solidFill>
              </a:rPr>
              <a:t>La Sección 402.302 (1), F.S., define </a:t>
            </a:r>
            <a:r>
              <a:rPr lang="es-ES" sz="2000" dirty="0"/>
              <a:t>"cuido infantil" de la siguiente manera: "Cuido infantil" significa el cuido, protección y supervisión de un niño, por un período de menos de 24 horas al día de forma regular, que complementa el cuido parental, el enriquecimiento y la supervisión de la salud del niño, de acuerdo con sus necesidades individuales, por el cual un pago, tarifa, o subvención se hace para el cuido".
</a:t>
            </a:r>
          </a:p>
          <a:p>
            <a:r>
              <a:rPr lang="es-ES" sz="2000" dirty="0"/>
              <a:t>Si no se cumplen todos los elementos, incluyendo el pago, la tarifa o la subvención, entonces no se cumple la definición de cuido infantil y no existe una autoridad para otorgar licencias, independientemente de las edades de los niños. Al determinar el "pago” o la "tarifa", una carga nominal anual no se consideraría un pago o una tasa a los efectos de determinar si se ha cumplido o no la definición de cuido infantil.</a:t>
            </a:r>
            <a:r>
              <a:rPr lang="es-ES" sz="2200" dirty="0"/>
              <a:t>
</a:t>
            </a:r>
            <a:endParaRPr lang="en-US" sz="2200" dirty="0"/>
          </a:p>
        </p:txBody>
      </p:sp>
      <p:sp>
        <p:nvSpPr>
          <p:cNvPr id="4" name="TextBox 3">
            <a:extLst>
              <a:ext uri="{FF2B5EF4-FFF2-40B4-BE49-F238E27FC236}">
                <a16:creationId xmlns:a16="http://schemas.microsoft.com/office/drawing/2014/main" id="{C69A9CCD-43EF-7549-70E5-397F3AC8C69F}"/>
              </a:ext>
            </a:extLst>
          </p:cNvPr>
          <p:cNvSpPr txBox="1"/>
          <p:nvPr/>
        </p:nvSpPr>
        <p:spPr>
          <a:xfrm>
            <a:off x="2706740" y="606720"/>
            <a:ext cx="7725733" cy="1323439"/>
          </a:xfrm>
          <a:prstGeom prst="rect">
            <a:avLst/>
          </a:prstGeom>
          <a:noFill/>
        </p:spPr>
        <p:txBody>
          <a:bodyPr wrap="square" rtlCol="0">
            <a:spAutoFit/>
          </a:bodyPr>
          <a:lstStyle/>
          <a:p>
            <a:pPr algn="ctr"/>
            <a:r>
              <a:rPr lang="en-US" sz="4000" b="1" dirty="0">
                <a:latin typeface="+mj-lt"/>
              </a:rPr>
              <a:t>DEFINICIÓN DE CUIDADO INFANTIL</a:t>
            </a:r>
            <a:endParaRPr lang="en-US" sz="4000" dirty="0">
              <a:latin typeface="+mj-lt"/>
            </a:endParaRPr>
          </a:p>
        </p:txBody>
      </p:sp>
    </p:spTree>
    <p:extLst>
      <p:ext uri="{BB962C8B-B14F-4D97-AF65-F5344CB8AC3E}">
        <p14:creationId xmlns:p14="http://schemas.microsoft.com/office/powerpoint/2010/main" val="309954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05943-2F63-51F1-2242-C9F6FB113231}"/>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4" name="TextBox 3">
            <a:extLst>
              <a:ext uri="{FF2B5EF4-FFF2-40B4-BE49-F238E27FC236}">
                <a16:creationId xmlns:a16="http://schemas.microsoft.com/office/drawing/2014/main" id="{7A791031-F1B0-DF9B-A980-E332E6E5897A}"/>
              </a:ext>
            </a:extLst>
          </p:cNvPr>
          <p:cNvSpPr txBox="1"/>
          <p:nvPr/>
        </p:nvSpPr>
        <p:spPr>
          <a:xfrm>
            <a:off x="487358" y="1536174"/>
            <a:ext cx="10610134" cy="4708981"/>
          </a:xfrm>
          <a:prstGeom prst="rect">
            <a:avLst/>
          </a:prstGeom>
          <a:noFill/>
        </p:spPr>
        <p:txBody>
          <a:bodyPr wrap="square">
            <a:spAutoFit/>
          </a:bodyPr>
          <a:lstStyle/>
          <a:p>
            <a:endParaRPr lang="es-ES" sz="2000" dirty="0"/>
          </a:p>
          <a:p>
            <a:endParaRPr lang="es-ES" sz="2000" dirty="0"/>
          </a:p>
          <a:p>
            <a:r>
              <a:rPr lang="es-ES" sz="2000" dirty="0"/>
              <a:t>En términos de una subvención, si un programa recibió una subvención estatal, federal o de fundación para operar un programa, eso cumpliría con la definición de "cuido infantil" y se requeriría licencia. Si una ciudad o condado operara un centro recreativo como parte de su operación normal y no cobrara un pago o tarifa, la definición de cuido infantil no se cumpliría y no habría autoridad para otorgar licencias.</a:t>
            </a:r>
          </a:p>
          <a:p>
            <a:r>
              <a:rPr lang="es-ES" sz="2000" dirty="0"/>
              <a:t>
Es nuestra política analizar cada </a:t>
            </a:r>
            <a:r>
              <a:rPr lang="es-ES" sz="2000" u="sng" dirty="0">
                <a:solidFill>
                  <a:srgbClr val="FF0000"/>
                </a:solidFill>
              </a:rPr>
              <a:t>programa individualmente </a:t>
            </a:r>
            <a:r>
              <a:rPr lang="es-ES" sz="2000" dirty="0"/>
              <a:t>para determinar el estado de la licencia. Lo que un programa puede elegir llamarse a sí mismo, o dónde puede estar ubicado, no necesariamente lo excluye ni lo incluye en la licencia. Es nuestra responsabilidad proporcionar asistencia técnica a cualquier programa para ayudarles a entender por qué su programa es, o no es, 
definido como cuido infantil. </a:t>
            </a:r>
            <a:endParaRPr lang="en-US" sz="2000" dirty="0"/>
          </a:p>
        </p:txBody>
      </p:sp>
      <p:sp>
        <p:nvSpPr>
          <p:cNvPr id="7" name="TextBox 6">
            <a:extLst>
              <a:ext uri="{FF2B5EF4-FFF2-40B4-BE49-F238E27FC236}">
                <a16:creationId xmlns:a16="http://schemas.microsoft.com/office/drawing/2014/main" id="{B77C5F50-1321-8A3D-90BC-4140A183B7F5}"/>
              </a:ext>
            </a:extLst>
          </p:cNvPr>
          <p:cNvSpPr txBox="1"/>
          <p:nvPr/>
        </p:nvSpPr>
        <p:spPr>
          <a:xfrm>
            <a:off x="1243263" y="625598"/>
            <a:ext cx="10172882" cy="1938992"/>
          </a:xfrm>
          <a:prstGeom prst="rect">
            <a:avLst/>
          </a:prstGeom>
          <a:noFill/>
        </p:spPr>
        <p:txBody>
          <a:bodyPr wrap="square" rtlCol="0">
            <a:spAutoFit/>
          </a:bodyPr>
          <a:lstStyle/>
          <a:p>
            <a:pPr algn="ctr"/>
            <a:r>
              <a:rPr lang="es-ES" sz="4000" b="1" dirty="0">
                <a:latin typeface="+mj-lt"/>
              </a:rPr>
              <a:t>DEFINICIÓN DE CUIDADO INFANTIL CONTINUACIÓN
</a:t>
            </a:r>
            <a:endParaRPr lang="en-US" dirty="0">
              <a:latin typeface="+mj-lt"/>
            </a:endParaRPr>
          </a:p>
        </p:txBody>
      </p:sp>
    </p:spTree>
    <p:extLst>
      <p:ext uri="{BB962C8B-B14F-4D97-AF65-F5344CB8AC3E}">
        <p14:creationId xmlns:p14="http://schemas.microsoft.com/office/powerpoint/2010/main" val="90929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4F5D-FCA1-45B5-AB76-608D90139265}"/>
              </a:ext>
            </a:extLst>
          </p:cNvPr>
          <p:cNvSpPr>
            <a:spLocks noGrp="1"/>
          </p:cNvSpPr>
          <p:nvPr>
            <p:ph type="title"/>
          </p:nvPr>
        </p:nvSpPr>
        <p:spPr/>
        <p:txBody>
          <a:bodyPr>
            <a:normAutofit fontScale="90000"/>
          </a:bodyPr>
          <a:lstStyle/>
          <a:p>
            <a:r>
              <a:rPr lang="en-US" dirty="0" err="1">
                <a:latin typeface="+mj-lt"/>
              </a:rPr>
              <a:t>Requisitos</a:t>
            </a:r>
            <a:r>
              <a:rPr lang="en-US" dirty="0">
                <a:latin typeface="+mj-lt"/>
              </a:rPr>
              <a:t> de </a:t>
            </a:r>
            <a:r>
              <a:rPr lang="en-US" dirty="0" err="1">
                <a:latin typeface="+mj-lt"/>
              </a:rPr>
              <a:t>licencia</a:t>
            </a:r>
            <a:r>
              <a:rPr lang="en-US" dirty="0">
                <a:latin typeface="+mj-lt"/>
              </a:rPr>
              <a:t>
</a:t>
            </a:r>
          </a:p>
        </p:txBody>
      </p:sp>
      <p:pic>
        <p:nvPicPr>
          <p:cNvPr id="7" name="Content Placeholder 6">
            <a:extLst>
              <a:ext uri="{FF2B5EF4-FFF2-40B4-BE49-F238E27FC236}">
                <a16:creationId xmlns:a16="http://schemas.microsoft.com/office/drawing/2014/main" id="{54729F0E-625A-43EB-A106-EAA408C14457}"/>
              </a:ext>
            </a:extLst>
          </p:cNvPr>
          <p:cNvPicPr>
            <a:picLocks noGrp="1" noChangeAspect="1"/>
          </p:cNvPicPr>
          <p:nvPr>
            <p:ph sz="half" idx="1"/>
          </p:nvPr>
        </p:nvPicPr>
        <p:blipFill>
          <a:blip r:embed="rId3"/>
          <a:stretch>
            <a:fillRect/>
          </a:stretch>
        </p:blipFill>
        <p:spPr>
          <a:xfrm>
            <a:off x="791411" y="1865503"/>
            <a:ext cx="3521145" cy="4410897"/>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4BEA1ED9-FB62-4002-BCE3-A1DE4C228739}"/>
              </a:ext>
            </a:extLst>
          </p:cNvPr>
          <p:cNvSpPr>
            <a:spLocks noGrp="1"/>
          </p:cNvSpPr>
          <p:nvPr>
            <p:ph sz="half" idx="2"/>
          </p:nvPr>
        </p:nvSpPr>
        <p:spPr>
          <a:xfrm>
            <a:off x="4745052" y="1717990"/>
            <a:ext cx="6268787" cy="3633047"/>
          </a:xfrm>
        </p:spPr>
        <p:txBody>
          <a:bodyPr>
            <a:normAutofit fontScale="92500" lnSpcReduction="20000"/>
          </a:bodyPr>
          <a:lstStyle/>
          <a:p>
            <a:pPr marL="0" indent="0" algn="ctr">
              <a:buNone/>
            </a:pPr>
            <a:r>
              <a:rPr lang="es-ES" sz="3200" dirty="0">
                <a:latin typeface="+mj-lt"/>
              </a:rPr>
              <a:t>Cada programa que se determine que está sujeto a licencia debe cumplir con los estándares de licencia aplicables establecidos por s. 402.301-.319, F.S., y las reglas adoptadas en virtud del mismo.
</a:t>
            </a:r>
            <a:endParaRPr lang="en-US" dirty="0"/>
          </a:p>
        </p:txBody>
      </p:sp>
      <p:sp>
        <p:nvSpPr>
          <p:cNvPr id="4" name="Slide Number Placeholder 3">
            <a:extLst>
              <a:ext uri="{FF2B5EF4-FFF2-40B4-BE49-F238E27FC236}">
                <a16:creationId xmlns:a16="http://schemas.microsoft.com/office/drawing/2014/main" id="{AC574442-EBC1-4353-B066-FC42FD3095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00539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F1846-F1B2-4634-93ED-BD194A3F6D74}"/>
              </a:ext>
            </a:extLst>
          </p:cNvPr>
          <p:cNvSpPr>
            <a:spLocks noGrp="1"/>
          </p:cNvSpPr>
          <p:nvPr>
            <p:ph idx="1"/>
          </p:nvPr>
        </p:nvSpPr>
        <p:spPr>
          <a:xfrm>
            <a:off x="284906" y="1279716"/>
            <a:ext cx="10064439" cy="5220873"/>
          </a:xfrm>
        </p:spPr>
        <p:txBody>
          <a:bodyPr>
            <a:normAutofit fontScale="85000" lnSpcReduction="10000"/>
          </a:bodyPr>
          <a:lstStyle/>
          <a:p>
            <a:r>
              <a:rPr lang="es-ES" dirty="0">
                <a:latin typeface="+mj-lt"/>
              </a:rPr>
              <a:t>s. 402.305(1): NORMAS DE LICENCIA.—El Departamento establecerá normas de licencia que cada centro de cuido infantil con licencia debe cumplir, independientemente del origen o la fuente de las tarifas utilizadas para operar el centro o el tipo de niños atendidos por el centro. 
	a) Las normas se diseñarán para abordar las siguientes esferas: 
	1. La salud, la sanidad, la seguridad y el entorno físico adecuado para todos los niños en el cuido infantil. 
	2. La salud y nutrición de todos los niños en el cuido infantil. 
	3. Las necesidades de desarrollo infantil de todos los niños en cuido infantil.
s. 402.313(13): El Departamento deberá, por regla, establecer estándares mínimos para los hogares de cuido diurno familiar que deben tener licencia por la ordenanza de licencias del condado o la resolución de licencias del condado o que voluntariamente eligen obtener una licencia. Las normas deben incluir requisitos de dotación de personal, capacitación, mantenimiento de registros de vacunación, normas mínimas de salud y seguridad, normas reducidas para la regulación del cuido infantil durante las horas de la noche por parte de los municipios y condados, y la aplicación de las normas.
s. 402.3131(7): El Departamento deberá, por regla, establecer estándares mínimos para los hogares familiar numeroso para el cuido de niños. Las normas incluirán, como mínimo, requisitos de personal, mantenimiento de registros de vacunación, normas mínimas de salud, normas mínimas de seguridad, pies cuadrados mínimos y aplicación de normas.</a:t>
            </a:r>
            <a:endParaRPr lang="en-US" dirty="0">
              <a:latin typeface="+mj-lt"/>
            </a:endParaRPr>
          </a:p>
        </p:txBody>
      </p:sp>
      <p:sp>
        <p:nvSpPr>
          <p:cNvPr id="3" name="Title 2">
            <a:extLst>
              <a:ext uri="{FF2B5EF4-FFF2-40B4-BE49-F238E27FC236}">
                <a16:creationId xmlns:a16="http://schemas.microsoft.com/office/drawing/2014/main" id="{D29E4624-7209-4701-9AFF-A0AD4FEC20F7}"/>
              </a:ext>
            </a:extLst>
          </p:cNvPr>
          <p:cNvSpPr>
            <a:spLocks noGrp="1"/>
          </p:cNvSpPr>
          <p:nvPr>
            <p:ph type="title"/>
          </p:nvPr>
        </p:nvSpPr>
        <p:spPr>
          <a:xfrm>
            <a:off x="581192" y="434086"/>
            <a:ext cx="11029616" cy="922304"/>
          </a:xfrm>
        </p:spPr>
        <p:txBody>
          <a:bodyPr>
            <a:normAutofit fontScale="90000"/>
          </a:bodyPr>
          <a:lstStyle/>
          <a:p>
            <a:r>
              <a:rPr lang="en-US" sz="4000" dirty="0" err="1">
                <a:latin typeface="+mj-lt"/>
              </a:rPr>
              <a:t>Estatutos</a:t>
            </a:r>
            <a:r>
              <a:rPr lang="en-US" sz="4000" dirty="0">
                <a:latin typeface="+mj-lt"/>
              </a:rPr>
              <a:t> de Florida
</a:t>
            </a:r>
          </a:p>
        </p:txBody>
      </p:sp>
      <p:sp>
        <p:nvSpPr>
          <p:cNvPr id="4" name="Slide Number Placeholder 3">
            <a:extLst>
              <a:ext uri="{FF2B5EF4-FFF2-40B4-BE49-F238E27FC236}">
                <a16:creationId xmlns:a16="http://schemas.microsoft.com/office/drawing/2014/main" id="{7B9BD4A2-67FD-4C66-B934-3C2F61986D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2990600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D1F27C13D5049BF8FA225D5FE9D61" ma:contentTypeVersion="15" ma:contentTypeDescription="Create a new document." ma:contentTypeScope="" ma:versionID="fe4ba473e55fec471e05da4fffbdf1d6">
  <xsd:schema xmlns:xsd="http://www.w3.org/2001/XMLSchema" xmlns:xs="http://www.w3.org/2001/XMLSchema" xmlns:p="http://schemas.microsoft.com/office/2006/metadata/properties" xmlns:ns1="http://schemas.microsoft.com/sharepoint/v3" xmlns:ns3="8ef6432a-44c2-4a09-8cae-84e4c484e9dd" xmlns:ns4="272fa9d6-8c31-4c20-9c97-9ad0d7300f11" targetNamespace="http://schemas.microsoft.com/office/2006/metadata/properties" ma:root="true" ma:fieldsID="3f52cbdd00257cc6f5c4602e47e96fc2" ns1:_="" ns3:_="" ns4:_="">
    <xsd:import namespace="http://schemas.microsoft.com/sharepoint/v3"/>
    <xsd:import namespace="8ef6432a-44c2-4a09-8cae-84e4c484e9dd"/>
    <xsd:import namespace="272fa9d6-8c31-4c20-9c97-9ad0d7300f11"/>
    <xsd:element name="properties">
      <xsd:complexType>
        <xsd:sequence>
          <xsd:element name="documentManagement">
            <xsd:complexType>
              <xsd:all>
                <xsd:element ref="ns1:_ip_UnifiedCompliancePolicyProperties" minOccurs="0"/>
                <xsd:element ref="ns1:_ip_UnifiedCompliancePolicyUIAction" minOccurs="0"/>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f6432a-44c2-4a09-8cae-84e4c484e9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2fa9d6-8c31-4c20-9c97-9ad0d7300f1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72fa9d6-8c31-4c20-9c97-9ad0d7300f11"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188F74-3B0A-4B2D-9E62-5885FDE15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f6432a-44c2-4a09-8cae-84e4c484e9dd"/>
    <ds:schemaRef ds:uri="272fa9d6-8c31-4c20-9c97-9ad0d7300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ADAFDB-B8DE-46C7-89FB-55B512011B4A}">
  <ds:schemaRefs>
    <ds:schemaRef ds:uri="http://purl.org/dc/dcmitype/"/>
    <ds:schemaRef ds:uri="http://schemas.microsoft.com/office/infopath/2007/PartnerControls"/>
    <ds:schemaRef ds:uri="272fa9d6-8c31-4c20-9c97-9ad0d7300f11"/>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8ef6432a-44c2-4a09-8cae-84e4c484e9dd"/>
    <ds:schemaRef ds:uri="http://www.w3.org/XML/1998/namespace"/>
  </ds:schemaRefs>
</ds:datastoreItem>
</file>

<file path=customXml/itemProps3.xml><?xml version="1.0" encoding="utf-8"?>
<ds:datastoreItem xmlns:ds="http://schemas.openxmlformats.org/officeDocument/2006/customXml" ds:itemID="{FA8DB205-4C77-4982-AF14-F1DA67EDE9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24748</TotalTime>
  <Words>5030</Words>
  <Application>Microsoft Office PowerPoint</Application>
  <PresentationFormat>Widescreen</PresentationFormat>
  <Paragraphs>305</Paragraphs>
  <Slides>35</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Calibri</vt:lpstr>
      <vt:lpstr>Century Gothic</vt:lpstr>
      <vt:lpstr>Garamond</vt:lpstr>
      <vt:lpstr>Symbol</vt:lpstr>
      <vt:lpstr>Verdana</vt:lpstr>
      <vt:lpstr>Veredana</vt:lpstr>
      <vt:lpstr>Wingdings</vt:lpstr>
      <vt:lpstr>Wingdings 2</vt:lpstr>
      <vt:lpstr>Theme-DCF</vt:lpstr>
      <vt:lpstr>Acrobat Document</vt:lpstr>
      <vt:lpstr>LICENCIA DE CUIDO INFANTIL 101: TODO LO QUE NECESITAS SABER    
</vt:lpstr>
      <vt:lpstr>Objetivos de aprendizaje
</vt:lpstr>
      <vt:lpstr>¿Por qué la transición? 
</vt:lpstr>
      <vt:lpstr>PowerPoint Presentation</vt:lpstr>
      <vt:lpstr>Intención legislativa  s. 402.26(3), Estatutos de Florida
</vt:lpstr>
      <vt:lpstr>PowerPoint Presentation</vt:lpstr>
      <vt:lpstr>PowerPoint Presentation</vt:lpstr>
      <vt:lpstr>Requisitos de licencia
</vt:lpstr>
      <vt:lpstr>Estatutos de Florida
</vt:lpstr>
      <vt:lpstr>Código Administrativo de Florida 
</vt:lpstr>
      <vt:lpstr>MANUALES DE CUIDO INFANTIL
</vt:lpstr>
      <vt:lpstr>Resúmenes de clasificación
</vt:lpstr>
      <vt:lpstr>La red de licencias del cuido infantil
</vt:lpstr>
      <vt:lpstr>Agencias estatales asociadas
</vt:lpstr>
      <vt:lpstr>¿Violaciones de licencias?
</vt:lpstr>
      <vt:lpstr>Ejecución  
</vt:lpstr>
      <vt:lpstr>PowerPoint Presentation</vt:lpstr>
      <vt:lpstr>INSPECCIONES DE CUIDO INFANTIL
</vt:lpstr>
      <vt:lpstr>Frecuencia de las inspecciones
</vt:lpstr>
      <vt:lpstr>Derecho de inspección s. 402.311, F.S. </vt:lpstr>
      <vt:lpstr>Consejos útiles...
</vt:lpstr>
      <vt:lpstr>Registros de personal
</vt:lpstr>
      <vt:lpstr>Registros infantiles
</vt:lpstr>
      <vt:lpstr>CONTINUACIÓN DE LOS ARCHIVOS DE LOS NIÑOS.
</vt:lpstr>
      <vt:lpstr>Folleto sobre influenza y adultos distraídos
</vt:lpstr>
      <vt:lpstr>Requisitos de formación
</vt:lpstr>
      <vt:lpstr>PowerPoint Presentation</vt:lpstr>
      <vt:lpstr>PowerPoint Presentation</vt:lpstr>
      <vt:lpstr>5 Violaciones superiores
</vt:lpstr>
      <vt:lpstr>Violaciones de tendencias
</vt:lpstr>
      <vt:lpstr>PowerPoint Presentation</vt:lpstr>
      <vt:lpstr>ASISTENCIA TÉCNICA VS.  SALUD Y SEGURIDAD
</vt:lpstr>
      <vt:lpstr>Solicitudes y recursos en línea
</vt:lpstr>
      <vt:lpstr>¿Preguntas?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Licensing 101</dc:title>
  <dc:creator>McGlothlin, Hannah</dc:creator>
  <cp:lastModifiedBy>Reynolds, Hue</cp:lastModifiedBy>
  <cp:revision>10</cp:revision>
  <dcterms:created xsi:type="dcterms:W3CDTF">2023-03-08T13:42:18Z</dcterms:created>
  <dcterms:modified xsi:type="dcterms:W3CDTF">2023-05-23T14:24:46Z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0x010100D19D1F27C13D5049BF8FA225D5FE9D61</vt:lpwstr>
  </property>
</Properties>
</file>