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34"/>
  </p:notesMasterIdLst>
  <p:handoutMasterIdLst>
    <p:handoutMasterId r:id="rId35"/>
  </p:handoutMasterIdLst>
  <p:sldIdLst>
    <p:sldId id="265" r:id="rId2"/>
    <p:sldId id="278" r:id="rId3"/>
    <p:sldId id="280" r:id="rId4"/>
    <p:sldId id="282" r:id="rId5"/>
    <p:sldId id="259" r:id="rId6"/>
    <p:sldId id="281" r:id="rId7"/>
    <p:sldId id="283" r:id="rId8"/>
    <p:sldId id="257" r:id="rId9"/>
    <p:sldId id="285" r:id="rId10"/>
    <p:sldId id="256" r:id="rId11"/>
    <p:sldId id="284" r:id="rId12"/>
    <p:sldId id="258" r:id="rId13"/>
    <p:sldId id="279" r:id="rId14"/>
    <p:sldId id="262" r:id="rId15"/>
    <p:sldId id="260" r:id="rId16"/>
    <p:sldId id="261" r:id="rId17"/>
    <p:sldId id="263" r:id="rId18"/>
    <p:sldId id="270" r:id="rId19"/>
    <p:sldId id="269" r:id="rId20"/>
    <p:sldId id="272" r:id="rId21"/>
    <p:sldId id="264" r:id="rId22"/>
    <p:sldId id="274" r:id="rId23"/>
    <p:sldId id="275" r:id="rId24"/>
    <p:sldId id="276" r:id="rId25"/>
    <p:sldId id="277" r:id="rId26"/>
    <p:sldId id="267" r:id="rId27"/>
    <p:sldId id="268" r:id="rId28"/>
    <p:sldId id="287" r:id="rId29"/>
    <p:sldId id="288" r:id="rId30"/>
    <p:sldId id="289" r:id="rId31"/>
    <p:sldId id="290" r:id="rId32"/>
    <p:sldId id="291" r:id="rId3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36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E250B9-865C-4285-9598-B0A9F7AE5E3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F200FD0-3C86-4A57-A0CB-841C4BF1A755}">
      <dgm:prSet/>
      <dgm:spPr/>
      <dgm:t>
        <a:bodyPr/>
        <a:lstStyle/>
        <a:p>
          <a:pPr rtl="0"/>
          <a:r>
            <a:rPr lang="en-US" dirty="0" smtClean="0"/>
            <a:t>Formalizes the process of appointment of a guardian or guardian advocate for a young adult determined by the court to meet the requirements of Chapter 744, F.S., for appointment of a guardian or s. 393.12, F.S., for appointment of guardian advocate</a:t>
          </a:r>
          <a:endParaRPr lang="en-US" dirty="0"/>
        </a:p>
      </dgm:t>
    </dgm:pt>
    <dgm:pt modelId="{5A8817D7-7BF1-492E-AF9E-E7BC48E7A4A1}" type="parTrans" cxnId="{44C44762-871F-4E42-A5C8-971625F8980E}">
      <dgm:prSet/>
      <dgm:spPr/>
      <dgm:t>
        <a:bodyPr/>
        <a:lstStyle/>
        <a:p>
          <a:endParaRPr lang="en-US"/>
        </a:p>
      </dgm:t>
    </dgm:pt>
    <dgm:pt modelId="{3FD12C97-F9C5-422F-BBDB-343396156673}" type="sibTrans" cxnId="{44C44762-871F-4E42-A5C8-971625F8980E}">
      <dgm:prSet/>
      <dgm:spPr/>
      <dgm:t>
        <a:bodyPr/>
        <a:lstStyle/>
        <a:p>
          <a:endParaRPr lang="en-US"/>
        </a:p>
      </dgm:t>
    </dgm:pt>
    <dgm:pt modelId="{CC83A108-1076-40E4-90B1-5084E0495471}" type="pres">
      <dgm:prSet presAssocID="{67E250B9-865C-4285-9598-B0A9F7AE5E39}" presName="linear" presStyleCnt="0">
        <dgm:presLayoutVars>
          <dgm:animLvl val="lvl"/>
          <dgm:resizeHandles val="exact"/>
        </dgm:presLayoutVars>
      </dgm:prSet>
      <dgm:spPr/>
      <dgm:t>
        <a:bodyPr/>
        <a:lstStyle/>
        <a:p>
          <a:endParaRPr lang="en-US"/>
        </a:p>
      </dgm:t>
    </dgm:pt>
    <dgm:pt modelId="{3CAED018-EFB3-459B-94CA-1882A560CDBF}" type="pres">
      <dgm:prSet presAssocID="{CF200FD0-3C86-4A57-A0CB-841C4BF1A755}" presName="parentText" presStyleLbl="node1" presStyleIdx="0" presStyleCnt="1">
        <dgm:presLayoutVars>
          <dgm:chMax val="0"/>
          <dgm:bulletEnabled val="1"/>
        </dgm:presLayoutVars>
      </dgm:prSet>
      <dgm:spPr/>
      <dgm:t>
        <a:bodyPr/>
        <a:lstStyle/>
        <a:p>
          <a:endParaRPr lang="en-US"/>
        </a:p>
      </dgm:t>
    </dgm:pt>
  </dgm:ptLst>
  <dgm:cxnLst>
    <dgm:cxn modelId="{44C44762-871F-4E42-A5C8-971625F8980E}" srcId="{67E250B9-865C-4285-9598-B0A9F7AE5E39}" destId="{CF200FD0-3C86-4A57-A0CB-841C4BF1A755}" srcOrd="0" destOrd="0" parTransId="{5A8817D7-7BF1-492E-AF9E-E7BC48E7A4A1}" sibTransId="{3FD12C97-F9C5-422F-BBDB-343396156673}"/>
    <dgm:cxn modelId="{F2DDBB4C-F087-41CA-AD65-FADD3AFC5E6F}" type="presOf" srcId="{CF200FD0-3C86-4A57-A0CB-841C4BF1A755}" destId="{3CAED018-EFB3-459B-94CA-1882A560CDBF}" srcOrd="0" destOrd="0" presId="urn:microsoft.com/office/officeart/2005/8/layout/vList2"/>
    <dgm:cxn modelId="{DB33E2D5-CE45-496C-9D24-D7CB2C0B48FA}" type="presOf" srcId="{67E250B9-865C-4285-9598-B0A9F7AE5E39}" destId="{CC83A108-1076-40E4-90B1-5084E0495471}" srcOrd="0" destOrd="0" presId="urn:microsoft.com/office/officeart/2005/8/layout/vList2"/>
    <dgm:cxn modelId="{3EFC539D-F75F-4F84-A8F8-CD7AD636264A}" type="presParOf" srcId="{CC83A108-1076-40E4-90B1-5084E0495471}" destId="{3CAED018-EFB3-459B-94CA-1882A560CDB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F84AB6D-34F1-4ED7-8816-3392157E4CE9}"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AD5AF1FE-B7FA-4DAE-A637-BE6E90077F78}">
      <dgm:prSet custT="1"/>
      <dgm:spPr/>
      <dgm:t>
        <a:bodyPr/>
        <a:lstStyle/>
        <a:p>
          <a:pPr rtl="0"/>
          <a:r>
            <a:rPr lang="en-US" sz="1800" dirty="0" smtClean="0"/>
            <a:t>Requires the CIRRT Advisory Committee to meet at least quarterly and to submit Legislatively mandated reports quarterly to the Secretary</a:t>
          </a:r>
          <a:endParaRPr lang="en-US" sz="1800" dirty="0"/>
        </a:p>
      </dgm:t>
    </dgm:pt>
    <dgm:pt modelId="{07E69F12-0917-47E8-821D-F65D914B813F}" type="parTrans" cxnId="{F0C679C1-E59B-4ECE-8D57-38C756FEF009}">
      <dgm:prSet/>
      <dgm:spPr/>
      <dgm:t>
        <a:bodyPr/>
        <a:lstStyle/>
        <a:p>
          <a:endParaRPr lang="en-US"/>
        </a:p>
      </dgm:t>
    </dgm:pt>
    <dgm:pt modelId="{4D8411C6-7766-4568-A6F4-43DE787E7815}" type="sibTrans" cxnId="{F0C679C1-E59B-4ECE-8D57-38C756FEF009}">
      <dgm:prSet/>
      <dgm:spPr/>
      <dgm:t>
        <a:bodyPr/>
        <a:lstStyle/>
        <a:p>
          <a:endParaRPr lang="en-US"/>
        </a:p>
      </dgm:t>
    </dgm:pt>
    <dgm:pt modelId="{F0E23D4C-EC93-40FC-92ED-EB07B60C9BF5}" type="pres">
      <dgm:prSet presAssocID="{6F84AB6D-34F1-4ED7-8816-3392157E4CE9}" presName="diagram" presStyleCnt="0">
        <dgm:presLayoutVars>
          <dgm:chPref val="1"/>
          <dgm:dir/>
          <dgm:animOne val="branch"/>
          <dgm:animLvl val="lvl"/>
          <dgm:resizeHandles/>
        </dgm:presLayoutVars>
      </dgm:prSet>
      <dgm:spPr/>
      <dgm:t>
        <a:bodyPr/>
        <a:lstStyle/>
        <a:p>
          <a:endParaRPr lang="en-US"/>
        </a:p>
      </dgm:t>
    </dgm:pt>
    <dgm:pt modelId="{16FC5E86-C0C6-49B3-B61D-0448C0DC0F90}" type="pres">
      <dgm:prSet presAssocID="{AD5AF1FE-B7FA-4DAE-A637-BE6E90077F78}" presName="root" presStyleCnt="0"/>
      <dgm:spPr/>
    </dgm:pt>
    <dgm:pt modelId="{0AFE86A0-8BFD-4372-B3FA-2098E46BD9D6}" type="pres">
      <dgm:prSet presAssocID="{AD5AF1FE-B7FA-4DAE-A637-BE6E90077F78}" presName="rootComposite" presStyleCnt="0"/>
      <dgm:spPr/>
    </dgm:pt>
    <dgm:pt modelId="{B29CE3CC-B3B3-4C73-98D3-C6D10D3BDB05}" type="pres">
      <dgm:prSet presAssocID="{AD5AF1FE-B7FA-4DAE-A637-BE6E90077F78}" presName="rootText" presStyleLbl="node1" presStyleIdx="0" presStyleCnt="1" custScaleX="100098" custScaleY="117778" custLinFactNeighborX="-1111" custLinFactNeighborY="-25526"/>
      <dgm:spPr/>
      <dgm:t>
        <a:bodyPr/>
        <a:lstStyle/>
        <a:p>
          <a:endParaRPr lang="en-US"/>
        </a:p>
      </dgm:t>
    </dgm:pt>
    <dgm:pt modelId="{3F8AB3F3-9F72-4679-B646-4A0317866B94}" type="pres">
      <dgm:prSet presAssocID="{AD5AF1FE-B7FA-4DAE-A637-BE6E90077F78}" presName="rootConnector" presStyleLbl="node1" presStyleIdx="0" presStyleCnt="1"/>
      <dgm:spPr/>
      <dgm:t>
        <a:bodyPr/>
        <a:lstStyle/>
        <a:p>
          <a:endParaRPr lang="en-US"/>
        </a:p>
      </dgm:t>
    </dgm:pt>
    <dgm:pt modelId="{9B769C62-0BFB-404D-B31A-AC9CE28539A0}" type="pres">
      <dgm:prSet presAssocID="{AD5AF1FE-B7FA-4DAE-A637-BE6E90077F78}" presName="childShape" presStyleCnt="0"/>
      <dgm:spPr/>
    </dgm:pt>
  </dgm:ptLst>
  <dgm:cxnLst>
    <dgm:cxn modelId="{EB1E5158-F7DF-4731-91F6-C568DD91D9DF}" type="presOf" srcId="{AD5AF1FE-B7FA-4DAE-A637-BE6E90077F78}" destId="{B29CE3CC-B3B3-4C73-98D3-C6D10D3BDB05}" srcOrd="0" destOrd="0" presId="urn:microsoft.com/office/officeart/2005/8/layout/hierarchy3"/>
    <dgm:cxn modelId="{F0C679C1-E59B-4ECE-8D57-38C756FEF009}" srcId="{6F84AB6D-34F1-4ED7-8816-3392157E4CE9}" destId="{AD5AF1FE-B7FA-4DAE-A637-BE6E90077F78}" srcOrd="0" destOrd="0" parTransId="{07E69F12-0917-47E8-821D-F65D914B813F}" sibTransId="{4D8411C6-7766-4568-A6F4-43DE787E7815}"/>
    <dgm:cxn modelId="{EE6D386D-2056-4C00-A4DD-CAFE220996E7}" type="presOf" srcId="{6F84AB6D-34F1-4ED7-8816-3392157E4CE9}" destId="{F0E23D4C-EC93-40FC-92ED-EB07B60C9BF5}" srcOrd="0" destOrd="0" presId="urn:microsoft.com/office/officeart/2005/8/layout/hierarchy3"/>
    <dgm:cxn modelId="{C2402632-784C-48B0-A41F-169EFA22045F}" type="presOf" srcId="{AD5AF1FE-B7FA-4DAE-A637-BE6E90077F78}" destId="{3F8AB3F3-9F72-4679-B646-4A0317866B94}" srcOrd="1" destOrd="0" presId="urn:microsoft.com/office/officeart/2005/8/layout/hierarchy3"/>
    <dgm:cxn modelId="{B6DE8EF2-3F1F-4135-8A16-C2FAFBB64B81}" type="presParOf" srcId="{F0E23D4C-EC93-40FC-92ED-EB07B60C9BF5}" destId="{16FC5E86-C0C6-49B3-B61D-0448C0DC0F90}" srcOrd="0" destOrd="0" presId="urn:microsoft.com/office/officeart/2005/8/layout/hierarchy3"/>
    <dgm:cxn modelId="{4BBE4A9B-F76F-4E59-A086-8481FA36763F}" type="presParOf" srcId="{16FC5E86-C0C6-49B3-B61D-0448C0DC0F90}" destId="{0AFE86A0-8BFD-4372-B3FA-2098E46BD9D6}" srcOrd="0" destOrd="0" presId="urn:microsoft.com/office/officeart/2005/8/layout/hierarchy3"/>
    <dgm:cxn modelId="{33403420-0BB8-4C33-9201-B52DA0B28979}" type="presParOf" srcId="{0AFE86A0-8BFD-4372-B3FA-2098E46BD9D6}" destId="{B29CE3CC-B3B3-4C73-98D3-C6D10D3BDB05}" srcOrd="0" destOrd="0" presId="urn:microsoft.com/office/officeart/2005/8/layout/hierarchy3"/>
    <dgm:cxn modelId="{DAFF4A37-C269-4D02-864C-133DBFE3CADA}" type="presParOf" srcId="{0AFE86A0-8BFD-4372-B3FA-2098E46BD9D6}" destId="{3F8AB3F3-9F72-4679-B646-4A0317866B94}" srcOrd="1" destOrd="0" presId="urn:microsoft.com/office/officeart/2005/8/layout/hierarchy3"/>
    <dgm:cxn modelId="{521BDE14-5077-4001-9EA6-7131D7AD1041}" type="presParOf" srcId="{16FC5E86-C0C6-49B3-B61D-0448C0DC0F90}" destId="{9B769C62-0BFB-404D-B31A-AC9CE28539A0}" srcOrd="1" destOrd="0" presId="urn:microsoft.com/office/officeart/2005/8/layout/hierarchy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7E250B9-865C-4285-9598-B0A9F7AE5E39}"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F200FD0-3C86-4A57-A0CB-841C4BF1A755}">
      <dgm:prSet/>
      <dgm:spPr/>
      <dgm:t>
        <a:bodyPr/>
        <a:lstStyle/>
        <a:p>
          <a:pPr rtl="0"/>
          <a:r>
            <a:rPr lang="en-US" dirty="0" smtClean="0"/>
            <a:t>Limits staffing of reports alleging medical neglect to those reports substantiated by the Child Protection Team</a:t>
          </a:r>
          <a:endParaRPr lang="en-US" dirty="0"/>
        </a:p>
      </dgm:t>
    </dgm:pt>
    <dgm:pt modelId="{5A8817D7-7BF1-492E-AF9E-E7BC48E7A4A1}" type="parTrans" cxnId="{44C44762-871F-4E42-A5C8-971625F8980E}">
      <dgm:prSet/>
      <dgm:spPr/>
      <dgm:t>
        <a:bodyPr/>
        <a:lstStyle/>
        <a:p>
          <a:endParaRPr lang="en-US"/>
        </a:p>
      </dgm:t>
    </dgm:pt>
    <dgm:pt modelId="{3FD12C97-F9C5-422F-BBDB-343396156673}" type="sibTrans" cxnId="{44C44762-871F-4E42-A5C8-971625F8980E}">
      <dgm:prSet/>
      <dgm:spPr/>
      <dgm:t>
        <a:bodyPr/>
        <a:lstStyle/>
        <a:p>
          <a:endParaRPr lang="en-US"/>
        </a:p>
      </dgm:t>
    </dgm:pt>
    <dgm:pt modelId="{CC83A108-1076-40E4-90B1-5084E0495471}" type="pres">
      <dgm:prSet presAssocID="{67E250B9-865C-4285-9598-B0A9F7AE5E39}" presName="linear" presStyleCnt="0">
        <dgm:presLayoutVars>
          <dgm:animLvl val="lvl"/>
          <dgm:resizeHandles val="exact"/>
        </dgm:presLayoutVars>
      </dgm:prSet>
      <dgm:spPr/>
      <dgm:t>
        <a:bodyPr/>
        <a:lstStyle/>
        <a:p>
          <a:endParaRPr lang="en-US"/>
        </a:p>
      </dgm:t>
    </dgm:pt>
    <dgm:pt modelId="{3CAED018-EFB3-459B-94CA-1882A560CDBF}" type="pres">
      <dgm:prSet presAssocID="{CF200FD0-3C86-4A57-A0CB-841C4BF1A755}" presName="parentText" presStyleLbl="node1" presStyleIdx="0" presStyleCnt="1">
        <dgm:presLayoutVars>
          <dgm:chMax val="0"/>
          <dgm:bulletEnabled val="1"/>
        </dgm:presLayoutVars>
      </dgm:prSet>
      <dgm:spPr/>
      <dgm:t>
        <a:bodyPr/>
        <a:lstStyle/>
        <a:p>
          <a:endParaRPr lang="en-US"/>
        </a:p>
      </dgm:t>
    </dgm:pt>
  </dgm:ptLst>
  <dgm:cxnLst>
    <dgm:cxn modelId="{44C44762-871F-4E42-A5C8-971625F8980E}" srcId="{67E250B9-865C-4285-9598-B0A9F7AE5E39}" destId="{CF200FD0-3C86-4A57-A0CB-841C4BF1A755}" srcOrd="0" destOrd="0" parTransId="{5A8817D7-7BF1-492E-AF9E-E7BC48E7A4A1}" sibTransId="{3FD12C97-F9C5-422F-BBDB-343396156673}"/>
    <dgm:cxn modelId="{ACFA156B-94E4-4AD4-A51C-7FDA22D895F8}" type="presOf" srcId="{CF200FD0-3C86-4A57-A0CB-841C4BF1A755}" destId="{3CAED018-EFB3-459B-94CA-1882A560CDBF}" srcOrd="0" destOrd="0" presId="urn:microsoft.com/office/officeart/2005/8/layout/vList2"/>
    <dgm:cxn modelId="{EE1089EB-4AEC-4485-A996-FED5A5AB7EAE}" type="presOf" srcId="{67E250B9-865C-4285-9598-B0A9F7AE5E39}" destId="{CC83A108-1076-40E4-90B1-5084E0495471}" srcOrd="0" destOrd="0" presId="urn:microsoft.com/office/officeart/2005/8/layout/vList2"/>
    <dgm:cxn modelId="{D379B646-D594-460E-AB42-E2354635782D}" type="presParOf" srcId="{CC83A108-1076-40E4-90B1-5084E0495471}" destId="{3CAED018-EFB3-459B-94CA-1882A560CDB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669BFC67-935E-485D-89CA-2EF4DFCF0483}"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A146AF53-1D4D-4BCE-9A6A-31D43CD9809F}">
      <dgm:prSet/>
      <dgm:spPr/>
      <dgm:t>
        <a:bodyPr/>
        <a:lstStyle/>
        <a:p>
          <a:pPr rtl="0"/>
          <a:r>
            <a:rPr lang="en-US" dirty="0" smtClean="0"/>
            <a:t>Requires district school boards, charter schools, and private schools that accept scholarship students to hang poster size notices in English and Spanish that provide the abuse hotline number and directions for accessing the Department’s internet website along with instructions to call 911 for emergencies</a:t>
          </a:r>
          <a:endParaRPr lang="en-US" dirty="0"/>
        </a:p>
      </dgm:t>
    </dgm:pt>
    <dgm:pt modelId="{DC5B463D-B787-4E64-9B8A-F097DDC5393A}" type="parTrans" cxnId="{E450C261-D7C5-4551-8246-034E5185DC5D}">
      <dgm:prSet/>
      <dgm:spPr/>
      <dgm:t>
        <a:bodyPr/>
        <a:lstStyle/>
        <a:p>
          <a:endParaRPr lang="en-US"/>
        </a:p>
      </dgm:t>
    </dgm:pt>
    <dgm:pt modelId="{357215AF-06B6-4743-B346-470E3ADED6E6}" type="sibTrans" cxnId="{E450C261-D7C5-4551-8246-034E5185DC5D}">
      <dgm:prSet/>
      <dgm:spPr/>
      <dgm:t>
        <a:bodyPr/>
        <a:lstStyle/>
        <a:p>
          <a:endParaRPr lang="en-US"/>
        </a:p>
      </dgm:t>
    </dgm:pt>
    <dgm:pt modelId="{B230F169-F830-4622-B4B9-0760F7077C1F}" type="pres">
      <dgm:prSet presAssocID="{669BFC67-935E-485D-89CA-2EF4DFCF0483}" presName="diagram" presStyleCnt="0">
        <dgm:presLayoutVars>
          <dgm:chPref val="1"/>
          <dgm:dir/>
          <dgm:animOne val="branch"/>
          <dgm:animLvl val="lvl"/>
          <dgm:resizeHandles/>
        </dgm:presLayoutVars>
      </dgm:prSet>
      <dgm:spPr/>
      <dgm:t>
        <a:bodyPr/>
        <a:lstStyle/>
        <a:p>
          <a:endParaRPr lang="en-US"/>
        </a:p>
      </dgm:t>
    </dgm:pt>
    <dgm:pt modelId="{80F06B78-3B3E-4A4E-A9FF-5FAA6FFDF0BC}" type="pres">
      <dgm:prSet presAssocID="{A146AF53-1D4D-4BCE-9A6A-31D43CD9809F}" presName="root" presStyleCnt="0"/>
      <dgm:spPr/>
    </dgm:pt>
    <dgm:pt modelId="{BCB9794C-A494-43A9-B71E-515E7EB39C6A}" type="pres">
      <dgm:prSet presAssocID="{A146AF53-1D4D-4BCE-9A6A-31D43CD9809F}" presName="rootComposite" presStyleCnt="0"/>
      <dgm:spPr/>
    </dgm:pt>
    <dgm:pt modelId="{E0518F2D-C3D2-47CC-8C4D-047505114210}" type="pres">
      <dgm:prSet presAssocID="{A146AF53-1D4D-4BCE-9A6A-31D43CD9809F}" presName="rootText" presStyleLbl="node1" presStyleIdx="0" presStyleCnt="1" custLinFactNeighborY="-10909"/>
      <dgm:spPr/>
      <dgm:t>
        <a:bodyPr/>
        <a:lstStyle/>
        <a:p>
          <a:endParaRPr lang="en-US"/>
        </a:p>
      </dgm:t>
    </dgm:pt>
    <dgm:pt modelId="{8AFB3A23-D462-41F7-9E75-F6EBAB5EFB4A}" type="pres">
      <dgm:prSet presAssocID="{A146AF53-1D4D-4BCE-9A6A-31D43CD9809F}" presName="rootConnector" presStyleLbl="node1" presStyleIdx="0" presStyleCnt="1"/>
      <dgm:spPr/>
      <dgm:t>
        <a:bodyPr/>
        <a:lstStyle/>
        <a:p>
          <a:endParaRPr lang="en-US"/>
        </a:p>
      </dgm:t>
    </dgm:pt>
    <dgm:pt modelId="{938C608B-B288-4B18-BB4B-08440DA0C0E7}" type="pres">
      <dgm:prSet presAssocID="{A146AF53-1D4D-4BCE-9A6A-31D43CD9809F}" presName="childShape" presStyleCnt="0"/>
      <dgm:spPr/>
    </dgm:pt>
  </dgm:ptLst>
  <dgm:cxnLst>
    <dgm:cxn modelId="{E450C261-D7C5-4551-8246-034E5185DC5D}" srcId="{669BFC67-935E-485D-89CA-2EF4DFCF0483}" destId="{A146AF53-1D4D-4BCE-9A6A-31D43CD9809F}" srcOrd="0" destOrd="0" parTransId="{DC5B463D-B787-4E64-9B8A-F097DDC5393A}" sibTransId="{357215AF-06B6-4743-B346-470E3ADED6E6}"/>
    <dgm:cxn modelId="{3CFA388F-CFD5-4327-A1B3-53E6D49EC1EC}" type="presOf" srcId="{669BFC67-935E-485D-89CA-2EF4DFCF0483}" destId="{B230F169-F830-4622-B4B9-0760F7077C1F}" srcOrd="0" destOrd="0" presId="urn:microsoft.com/office/officeart/2005/8/layout/hierarchy3"/>
    <dgm:cxn modelId="{39AEDA9C-2EA9-43AB-B8C0-7D581C91C33C}" type="presOf" srcId="{A146AF53-1D4D-4BCE-9A6A-31D43CD9809F}" destId="{E0518F2D-C3D2-47CC-8C4D-047505114210}" srcOrd="0" destOrd="0" presId="urn:microsoft.com/office/officeart/2005/8/layout/hierarchy3"/>
    <dgm:cxn modelId="{54EFC3B0-0B9E-4C54-AF3D-B05BBE3F0225}" type="presOf" srcId="{A146AF53-1D4D-4BCE-9A6A-31D43CD9809F}" destId="{8AFB3A23-D462-41F7-9E75-F6EBAB5EFB4A}" srcOrd="1" destOrd="0" presId="urn:microsoft.com/office/officeart/2005/8/layout/hierarchy3"/>
    <dgm:cxn modelId="{153B5494-56F9-4227-A90D-0CF9B2069CBD}" type="presParOf" srcId="{B230F169-F830-4622-B4B9-0760F7077C1F}" destId="{80F06B78-3B3E-4A4E-A9FF-5FAA6FFDF0BC}" srcOrd="0" destOrd="0" presId="urn:microsoft.com/office/officeart/2005/8/layout/hierarchy3"/>
    <dgm:cxn modelId="{025F7401-C99C-4550-83E6-5684B2E6F006}" type="presParOf" srcId="{80F06B78-3B3E-4A4E-A9FF-5FAA6FFDF0BC}" destId="{BCB9794C-A494-43A9-B71E-515E7EB39C6A}" srcOrd="0" destOrd="0" presId="urn:microsoft.com/office/officeart/2005/8/layout/hierarchy3"/>
    <dgm:cxn modelId="{27324905-865D-47D5-8EFF-D691F9B66FAF}" type="presParOf" srcId="{BCB9794C-A494-43A9-B71E-515E7EB39C6A}" destId="{E0518F2D-C3D2-47CC-8C4D-047505114210}" srcOrd="0" destOrd="0" presId="urn:microsoft.com/office/officeart/2005/8/layout/hierarchy3"/>
    <dgm:cxn modelId="{35865E80-DCE9-4022-8FD3-DA44BF25C8DF}" type="presParOf" srcId="{BCB9794C-A494-43A9-B71E-515E7EB39C6A}" destId="{8AFB3A23-D462-41F7-9E75-F6EBAB5EFB4A}" srcOrd="1" destOrd="0" presId="urn:microsoft.com/office/officeart/2005/8/layout/hierarchy3"/>
    <dgm:cxn modelId="{98B355B9-A0DD-4C85-91DC-3A55FDF09F39}" type="presParOf" srcId="{80F06B78-3B3E-4A4E-A9FF-5FAA6FFDF0BC}" destId="{938C608B-B288-4B18-BB4B-08440DA0C0E7}"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EC4CDFB-991B-4F0A-AF47-574A1064500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72CE3260-8360-4B92-9A15-D9BD2BA2BC2B}">
      <dgm:prSet/>
      <dgm:spPr/>
      <dgm:t>
        <a:bodyPr/>
        <a:lstStyle/>
        <a:p>
          <a:pPr rtl="0"/>
          <a:r>
            <a:rPr lang="en-US" dirty="0" smtClean="0"/>
            <a:t>If youth meets requirements for appointment of a guardian, the updated case plan must be developed in a face-to-face conference with youth, if appropriate, along with others involved in the case</a:t>
          </a:r>
          <a:endParaRPr lang="en-US" dirty="0"/>
        </a:p>
      </dgm:t>
    </dgm:pt>
    <dgm:pt modelId="{9923EAC5-2172-48A8-BF0E-9EDB40731CF7}" type="parTrans" cxnId="{B1C4667E-1E27-4E6A-A43F-87DC1C21931A}">
      <dgm:prSet/>
      <dgm:spPr/>
      <dgm:t>
        <a:bodyPr/>
        <a:lstStyle/>
        <a:p>
          <a:endParaRPr lang="en-US"/>
        </a:p>
      </dgm:t>
    </dgm:pt>
    <dgm:pt modelId="{15BC9F21-331A-4DE5-8391-D64F5E900334}" type="sibTrans" cxnId="{B1C4667E-1E27-4E6A-A43F-87DC1C21931A}">
      <dgm:prSet/>
      <dgm:spPr/>
      <dgm:t>
        <a:bodyPr/>
        <a:lstStyle/>
        <a:p>
          <a:endParaRPr lang="en-US" dirty="0"/>
        </a:p>
      </dgm:t>
    </dgm:pt>
    <dgm:pt modelId="{7DBEEBC0-53E4-4C49-9991-373F529FDC1E}">
      <dgm:prSet/>
      <dgm:spPr/>
      <dgm:t>
        <a:bodyPr/>
        <a:lstStyle/>
        <a:p>
          <a:pPr rtl="0"/>
          <a:r>
            <a:rPr lang="en-US" dirty="0" smtClean="0"/>
            <a:t>The court shall review the necessity of continuing the guardianship and whether restoration of guardianship is needed when young adult turns 22</a:t>
          </a:r>
          <a:endParaRPr lang="en-US" dirty="0"/>
        </a:p>
      </dgm:t>
    </dgm:pt>
    <dgm:pt modelId="{F8237337-9135-4B75-9171-E92595432035}" type="parTrans" cxnId="{EF246B39-81D9-48F6-873A-0CC467061C82}">
      <dgm:prSet/>
      <dgm:spPr/>
      <dgm:t>
        <a:bodyPr/>
        <a:lstStyle/>
        <a:p>
          <a:endParaRPr lang="en-US"/>
        </a:p>
      </dgm:t>
    </dgm:pt>
    <dgm:pt modelId="{EEB356AB-8259-413D-A3F8-63D86A11C807}" type="sibTrans" cxnId="{EF246B39-81D9-48F6-873A-0CC467061C82}">
      <dgm:prSet/>
      <dgm:spPr/>
      <dgm:t>
        <a:bodyPr/>
        <a:lstStyle/>
        <a:p>
          <a:endParaRPr lang="en-US"/>
        </a:p>
      </dgm:t>
    </dgm:pt>
    <dgm:pt modelId="{F67EA15B-0535-4A03-B44E-91944F2247DA}" type="pres">
      <dgm:prSet presAssocID="{AEC4CDFB-991B-4F0A-AF47-574A10645005}" presName="Name0" presStyleCnt="0">
        <dgm:presLayoutVars>
          <dgm:dir/>
          <dgm:resizeHandles val="exact"/>
        </dgm:presLayoutVars>
      </dgm:prSet>
      <dgm:spPr/>
      <dgm:t>
        <a:bodyPr/>
        <a:lstStyle/>
        <a:p>
          <a:endParaRPr lang="en-US"/>
        </a:p>
      </dgm:t>
    </dgm:pt>
    <dgm:pt modelId="{A0D29428-E3F6-4940-B29C-6202CA96E5CA}" type="pres">
      <dgm:prSet presAssocID="{72CE3260-8360-4B92-9A15-D9BD2BA2BC2B}" presName="node" presStyleLbl="node1" presStyleIdx="0" presStyleCnt="2">
        <dgm:presLayoutVars>
          <dgm:bulletEnabled val="1"/>
        </dgm:presLayoutVars>
      </dgm:prSet>
      <dgm:spPr/>
      <dgm:t>
        <a:bodyPr/>
        <a:lstStyle/>
        <a:p>
          <a:endParaRPr lang="en-US"/>
        </a:p>
      </dgm:t>
    </dgm:pt>
    <dgm:pt modelId="{283C451A-CD17-4D6F-B6A1-C4215640E4CC}" type="pres">
      <dgm:prSet presAssocID="{15BC9F21-331A-4DE5-8391-D64F5E900334}" presName="sibTrans" presStyleLbl="sibTrans2D1" presStyleIdx="0" presStyleCnt="1"/>
      <dgm:spPr/>
      <dgm:t>
        <a:bodyPr/>
        <a:lstStyle/>
        <a:p>
          <a:endParaRPr lang="en-US"/>
        </a:p>
      </dgm:t>
    </dgm:pt>
    <dgm:pt modelId="{8C9C9756-5FE2-4819-87D0-054761E8F0A2}" type="pres">
      <dgm:prSet presAssocID="{15BC9F21-331A-4DE5-8391-D64F5E900334}" presName="connectorText" presStyleLbl="sibTrans2D1" presStyleIdx="0" presStyleCnt="1"/>
      <dgm:spPr/>
      <dgm:t>
        <a:bodyPr/>
        <a:lstStyle/>
        <a:p>
          <a:endParaRPr lang="en-US"/>
        </a:p>
      </dgm:t>
    </dgm:pt>
    <dgm:pt modelId="{433E37C1-B270-4738-989E-97A3DC3EFC01}" type="pres">
      <dgm:prSet presAssocID="{7DBEEBC0-53E4-4C49-9991-373F529FDC1E}" presName="node" presStyleLbl="node1" presStyleIdx="1" presStyleCnt="2">
        <dgm:presLayoutVars>
          <dgm:bulletEnabled val="1"/>
        </dgm:presLayoutVars>
      </dgm:prSet>
      <dgm:spPr/>
      <dgm:t>
        <a:bodyPr/>
        <a:lstStyle/>
        <a:p>
          <a:endParaRPr lang="en-US"/>
        </a:p>
      </dgm:t>
    </dgm:pt>
  </dgm:ptLst>
  <dgm:cxnLst>
    <dgm:cxn modelId="{9D4E112E-9891-4C25-B518-8051CBBDB9D9}" type="presOf" srcId="{7DBEEBC0-53E4-4C49-9991-373F529FDC1E}" destId="{433E37C1-B270-4738-989E-97A3DC3EFC01}" srcOrd="0" destOrd="0" presId="urn:microsoft.com/office/officeart/2005/8/layout/process1"/>
    <dgm:cxn modelId="{65EFBCCC-B16A-4B9E-A7C6-A47B7D742D6C}" type="presOf" srcId="{15BC9F21-331A-4DE5-8391-D64F5E900334}" destId="{8C9C9756-5FE2-4819-87D0-054761E8F0A2}" srcOrd="1" destOrd="0" presId="urn:microsoft.com/office/officeart/2005/8/layout/process1"/>
    <dgm:cxn modelId="{A25925D7-1A59-424D-AD94-36CF587FD064}" type="presOf" srcId="{AEC4CDFB-991B-4F0A-AF47-574A10645005}" destId="{F67EA15B-0535-4A03-B44E-91944F2247DA}" srcOrd="0" destOrd="0" presId="urn:microsoft.com/office/officeart/2005/8/layout/process1"/>
    <dgm:cxn modelId="{B1C4667E-1E27-4E6A-A43F-87DC1C21931A}" srcId="{AEC4CDFB-991B-4F0A-AF47-574A10645005}" destId="{72CE3260-8360-4B92-9A15-D9BD2BA2BC2B}" srcOrd="0" destOrd="0" parTransId="{9923EAC5-2172-48A8-BF0E-9EDB40731CF7}" sibTransId="{15BC9F21-331A-4DE5-8391-D64F5E900334}"/>
    <dgm:cxn modelId="{8ACAE866-F7F8-4FF1-A206-A0BD4ACCB411}" type="presOf" srcId="{72CE3260-8360-4B92-9A15-D9BD2BA2BC2B}" destId="{A0D29428-E3F6-4940-B29C-6202CA96E5CA}" srcOrd="0" destOrd="0" presId="urn:microsoft.com/office/officeart/2005/8/layout/process1"/>
    <dgm:cxn modelId="{EF246B39-81D9-48F6-873A-0CC467061C82}" srcId="{AEC4CDFB-991B-4F0A-AF47-574A10645005}" destId="{7DBEEBC0-53E4-4C49-9991-373F529FDC1E}" srcOrd="1" destOrd="0" parTransId="{F8237337-9135-4B75-9171-E92595432035}" sibTransId="{EEB356AB-8259-413D-A3F8-63D86A11C807}"/>
    <dgm:cxn modelId="{57DD72B7-0F2C-4F15-8AD8-C1325CD7230C}" type="presOf" srcId="{15BC9F21-331A-4DE5-8391-D64F5E900334}" destId="{283C451A-CD17-4D6F-B6A1-C4215640E4CC}" srcOrd="0" destOrd="0" presId="urn:microsoft.com/office/officeart/2005/8/layout/process1"/>
    <dgm:cxn modelId="{A71E7932-5636-4048-83CA-F9655B3A72EA}" type="presParOf" srcId="{F67EA15B-0535-4A03-B44E-91944F2247DA}" destId="{A0D29428-E3F6-4940-B29C-6202CA96E5CA}" srcOrd="0" destOrd="0" presId="urn:microsoft.com/office/officeart/2005/8/layout/process1"/>
    <dgm:cxn modelId="{1AE79EFE-8B95-49E1-97A0-E58F7BC382D1}" type="presParOf" srcId="{F67EA15B-0535-4A03-B44E-91944F2247DA}" destId="{283C451A-CD17-4D6F-B6A1-C4215640E4CC}" srcOrd="1" destOrd="0" presId="urn:microsoft.com/office/officeart/2005/8/layout/process1"/>
    <dgm:cxn modelId="{C92BB469-D66C-458E-A74A-EB76F07D5DA5}" type="presParOf" srcId="{283C451A-CD17-4D6F-B6A1-C4215640E4CC}" destId="{8C9C9756-5FE2-4819-87D0-054761E8F0A2}" srcOrd="0" destOrd="0" presId="urn:microsoft.com/office/officeart/2005/8/layout/process1"/>
    <dgm:cxn modelId="{B17D7671-4A61-4906-9FBD-5A91484594E5}" type="presParOf" srcId="{F67EA15B-0535-4A03-B44E-91944F2247DA}" destId="{433E37C1-B270-4738-989E-97A3DC3EFC01}"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6278E42-4849-47CF-9E70-88590C785A86}"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590144D9-77B2-423E-B8FF-906B379CE36F}">
      <dgm:prSet/>
      <dgm:spPr/>
      <dgm:t>
        <a:bodyPr/>
        <a:lstStyle/>
        <a:p>
          <a:pPr rtl="0"/>
          <a:r>
            <a:rPr lang="en-US" dirty="0" smtClean="0"/>
            <a:t>If child meets requirements for appointment of a guardian:</a:t>
          </a:r>
          <a:endParaRPr lang="en-US" dirty="0"/>
        </a:p>
      </dgm:t>
    </dgm:pt>
    <dgm:pt modelId="{69186DF4-B1F5-4E4A-ABB8-74D0A341BF14}" type="parTrans" cxnId="{431134CA-B8D6-44BA-AA2D-4F24982F5FDF}">
      <dgm:prSet/>
      <dgm:spPr/>
      <dgm:t>
        <a:bodyPr/>
        <a:lstStyle/>
        <a:p>
          <a:endParaRPr lang="en-US"/>
        </a:p>
      </dgm:t>
    </dgm:pt>
    <dgm:pt modelId="{E00697C6-9ADA-4399-8680-F394C6F7DD6B}" type="sibTrans" cxnId="{431134CA-B8D6-44BA-AA2D-4F24982F5FDF}">
      <dgm:prSet/>
      <dgm:spPr/>
      <dgm:t>
        <a:bodyPr/>
        <a:lstStyle/>
        <a:p>
          <a:endParaRPr lang="en-US"/>
        </a:p>
      </dgm:t>
    </dgm:pt>
    <dgm:pt modelId="{0E27E9F2-63CF-4BA7-AAF0-36B56EFE07AF}">
      <dgm:prSet/>
      <dgm:spPr/>
      <dgm:t>
        <a:bodyPr/>
        <a:lstStyle/>
        <a:p>
          <a:pPr rtl="0"/>
          <a:r>
            <a:rPr lang="en-US" dirty="0" smtClean="0"/>
            <a:t>Include in the child’s updated case plan a multidisciplinary report that includes psychosocial evaluation and educational report if one has not been completed within previous 2 years</a:t>
          </a:r>
          <a:endParaRPr lang="en-US" dirty="0"/>
        </a:p>
      </dgm:t>
    </dgm:pt>
    <dgm:pt modelId="{C0997E01-8BD4-4E09-81DB-2F7AF852A244}" type="parTrans" cxnId="{C04F10EC-E9FF-43F0-8E24-915F95F00DA7}">
      <dgm:prSet/>
      <dgm:spPr/>
      <dgm:t>
        <a:bodyPr/>
        <a:lstStyle/>
        <a:p>
          <a:endParaRPr lang="en-US"/>
        </a:p>
      </dgm:t>
    </dgm:pt>
    <dgm:pt modelId="{6E54E243-94F4-4AB1-969D-CA979D36E9B0}" type="sibTrans" cxnId="{C04F10EC-E9FF-43F0-8E24-915F95F00DA7}">
      <dgm:prSet/>
      <dgm:spPr/>
      <dgm:t>
        <a:bodyPr/>
        <a:lstStyle/>
        <a:p>
          <a:endParaRPr lang="en-US"/>
        </a:p>
      </dgm:t>
    </dgm:pt>
    <dgm:pt modelId="{B9DA15E9-B515-47CB-A080-7A1FFFF89049}">
      <dgm:prSet/>
      <dgm:spPr/>
      <dgm:t>
        <a:bodyPr/>
        <a:lstStyle/>
        <a:p>
          <a:pPr rtl="0"/>
          <a:r>
            <a:rPr lang="en-US" dirty="0" smtClean="0"/>
            <a:t>Identify one or more individuals as a guardian advocate, plenary or limited guardian</a:t>
          </a:r>
          <a:endParaRPr lang="en-US" dirty="0"/>
        </a:p>
      </dgm:t>
    </dgm:pt>
    <dgm:pt modelId="{92D4A29D-9102-4EBE-A124-2283B27C8540}" type="parTrans" cxnId="{8ECEA4C2-821E-4989-A309-18E254784EE2}">
      <dgm:prSet/>
      <dgm:spPr/>
      <dgm:t>
        <a:bodyPr/>
        <a:lstStyle/>
        <a:p>
          <a:endParaRPr lang="en-US"/>
        </a:p>
      </dgm:t>
    </dgm:pt>
    <dgm:pt modelId="{C83F538B-B684-41B9-8099-1CDBAB34BF22}" type="sibTrans" cxnId="{8ECEA4C2-821E-4989-A309-18E254784EE2}">
      <dgm:prSet/>
      <dgm:spPr/>
      <dgm:t>
        <a:bodyPr/>
        <a:lstStyle/>
        <a:p>
          <a:endParaRPr lang="en-US"/>
        </a:p>
      </dgm:t>
    </dgm:pt>
    <dgm:pt modelId="{8AA1E2DF-E7FC-4B78-A66C-8FBE55A9E7B1}">
      <dgm:prSet/>
      <dgm:spPr/>
      <dgm:t>
        <a:bodyPr/>
        <a:lstStyle/>
        <a:p>
          <a:pPr rtl="0"/>
          <a:r>
            <a:rPr lang="en-US" dirty="0" smtClean="0"/>
            <a:t>Allows other parties or participants to also identify guardian or advocate</a:t>
          </a:r>
          <a:endParaRPr lang="en-US" dirty="0"/>
        </a:p>
      </dgm:t>
    </dgm:pt>
    <dgm:pt modelId="{85771D43-9C1B-4B20-BA23-0AB2BC91708D}" type="parTrans" cxnId="{AEC65108-B49B-4913-9465-D2C3E5E54098}">
      <dgm:prSet/>
      <dgm:spPr/>
      <dgm:t>
        <a:bodyPr/>
        <a:lstStyle/>
        <a:p>
          <a:endParaRPr lang="en-US"/>
        </a:p>
      </dgm:t>
    </dgm:pt>
    <dgm:pt modelId="{D66B1C06-854D-405A-BB14-0CC868A6D39A}" type="sibTrans" cxnId="{AEC65108-B49B-4913-9465-D2C3E5E54098}">
      <dgm:prSet/>
      <dgm:spPr/>
      <dgm:t>
        <a:bodyPr/>
        <a:lstStyle/>
        <a:p>
          <a:endParaRPr lang="en-US"/>
        </a:p>
      </dgm:t>
    </dgm:pt>
    <dgm:pt modelId="{0705EA80-968F-474E-A295-06D5C0E1E0B9}" type="pres">
      <dgm:prSet presAssocID="{46278E42-4849-47CF-9E70-88590C785A86}" presName="Name0" presStyleCnt="0">
        <dgm:presLayoutVars>
          <dgm:dir/>
          <dgm:animLvl val="lvl"/>
          <dgm:resizeHandles val="exact"/>
        </dgm:presLayoutVars>
      </dgm:prSet>
      <dgm:spPr/>
      <dgm:t>
        <a:bodyPr/>
        <a:lstStyle/>
        <a:p>
          <a:endParaRPr lang="en-US"/>
        </a:p>
      </dgm:t>
    </dgm:pt>
    <dgm:pt modelId="{3FF9D2C7-3B09-4999-B681-A5087BE7C4EC}" type="pres">
      <dgm:prSet presAssocID="{590144D9-77B2-423E-B8FF-906B379CE36F}" presName="linNode" presStyleCnt="0"/>
      <dgm:spPr/>
    </dgm:pt>
    <dgm:pt modelId="{3835FA4D-D776-48CC-8893-E5AE221B55CC}" type="pres">
      <dgm:prSet presAssocID="{590144D9-77B2-423E-B8FF-906B379CE36F}" presName="parentText" presStyleLbl="node1" presStyleIdx="0" presStyleCnt="1">
        <dgm:presLayoutVars>
          <dgm:chMax val="1"/>
          <dgm:bulletEnabled val="1"/>
        </dgm:presLayoutVars>
      </dgm:prSet>
      <dgm:spPr/>
      <dgm:t>
        <a:bodyPr/>
        <a:lstStyle/>
        <a:p>
          <a:endParaRPr lang="en-US"/>
        </a:p>
      </dgm:t>
    </dgm:pt>
    <dgm:pt modelId="{DC678969-66A3-46AB-957A-C2B979998604}" type="pres">
      <dgm:prSet presAssocID="{590144D9-77B2-423E-B8FF-906B379CE36F}" presName="descendantText" presStyleLbl="alignAccFollowNode1" presStyleIdx="0" presStyleCnt="1">
        <dgm:presLayoutVars>
          <dgm:bulletEnabled val="1"/>
        </dgm:presLayoutVars>
      </dgm:prSet>
      <dgm:spPr/>
      <dgm:t>
        <a:bodyPr/>
        <a:lstStyle/>
        <a:p>
          <a:endParaRPr lang="en-US"/>
        </a:p>
      </dgm:t>
    </dgm:pt>
  </dgm:ptLst>
  <dgm:cxnLst>
    <dgm:cxn modelId="{AEC65108-B49B-4913-9465-D2C3E5E54098}" srcId="{590144D9-77B2-423E-B8FF-906B379CE36F}" destId="{8AA1E2DF-E7FC-4B78-A66C-8FBE55A9E7B1}" srcOrd="2" destOrd="0" parTransId="{85771D43-9C1B-4B20-BA23-0AB2BC91708D}" sibTransId="{D66B1C06-854D-405A-BB14-0CC868A6D39A}"/>
    <dgm:cxn modelId="{AFF4DAC9-18DB-49F4-9B73-2C3F2782A29E}" type="presOf" srcId="{590144D9-77B2-423E-B8FF-906B379CE36F}" destId="{3835FA4D-D776-48CC-8893-E5AE221B55CC}" srcOrd="0" destOrd="0" presId="urn:microsoft.com/office/officeart/2005/8/layout/vList5"/>
    <dgm:cxn modelId="{40F2C4DC-8458-4CBC-91A9-24F8E983D181}" type="presOf" srcId="{0E27E9F2-63CF-4BA7-AAF0-36B56EFE07AF}" destId="{DC678969-66A3-46AB-957A-C2B979998604}" srcOrd="0" destOrd="0" presId="urn:microsoft.com/office/officeart/2005/8/layout/vList5"/>
    <dgm:cxn modelId="{65F04C5B-9DC4-4E2E-99D0-37BE747C920E}" type="presOf" srcId="{B9DA15E9-B515-47CB-A080-7A1FFFF89049}" destId="{DC678969-66A3-46AB-957A-C2B979998604}" srcOrd="0" destOrd="1" presId="urn:microsoft.com/office/officeart/2005/8/layout/vList5"/>
    <dgm:cxn modelId="{2D0AB044-299E-4A8F-8926-97ED8A2C21CA}" type="presOf" srcId="{8AA1E2DF-E7FC-4B78-A66C-8FBE55A9E7B1}" destId="{DC678969-66A3-46AB-957A-C2B979998604}" srcOrd="0" destOrd="2" presId="urn:microsoft.com/office/officeart/2005/8/layout/vList5"/>
    <dgm:cxn modelId="{C1683023-B481-45FF-9139-63D1588A0F34}" type="presOf" srcId="{46278E42-4849-47CF-9E70-88590C785A86}" destId="{0705EA80-968F-474E-A295-06D5C0E1E0B9}" srcOrd="0" destOrd="0" presId="urn:microsoft.com/office/officeart/2005/8/layout/vList5"/>
    <dgm:cxn modelId="{431134CA-B8D6-44BA-AA2D-4F24982F5FDF}" srcId="{46278E42-4849-47CF-9E70-88590C785A86}" destId="{590144D9-77B2-423E-B8FF-906B379CE36F}" srcOrd="0" destOrd="0" parTransId="{69186DF4-B1F5-4E4A-ABB8-74D0A341BF14}" sibTransId="{E00697C6-9ADA-4399-8680-F394C6F7DD6B}"/>
    <dgm:cxn modelId="{C04F10EC-E9FF-43F0-8E24-915F95F00DA7}" srcId="{590144D9-77B2-423E-B8FF-906B379CE36F}" destId="{0E27E9F2-63CF-4BA7-AAF0-36B56EFE07AF}" srcOrd="0" destOrd="0" parTransId="{C0997E01-8BD4-4E09-81DB-2F7AF852A244}" sibTransId="{6E54E243-94F4-4AB1-969D-CA979D36E9B0}"/>
    <dgm:cxn modelId="{8ECEA4C2-821E-4989-A309-18E254784EE2}" srcId="{590144D9-77B2-423E-B8FF-906B379CE36F}" destId="{B9DA15E9-B515-47CB-A080-7A1FFFF89049}" srcOrd="1" destOrd="0" parTransId="{92D4A29D-9102-4EBE-A124-2283B27C8540}" sibTransId="{C83F538B-B684-41B9-8099-1CDBAB34BF22}"/>
    <dgm:cxn modelId="{01E012DE-6F05-43AA-A67F-9B6E4B1C072A}" type="presParOf" srcId="{0705EA80-968F-474E-A295-06D5C0E1E0B9}" destId="{3FF9D2C7-3B09-4999-B681-A5087BE7C4EC}" srcOrd="0" destOrd="0" presId="urn:microsoft.com/office/officeart/2005/8/layout/vList5"/>
    <dgm:cxn modelId="{F54EB1EA-9B5E-4DBC-A837-C3C7BFD7DFB6}" type="presParOf" srcId="{3FF9D2C7-3B09-4999-B681-A5087BE7C4EC}" destId="{3835FA4D-D776-48CC-8893-E5AE221B55CC}" srcOrd="0" destOrd="0" presId="urn:microsoft.com/office/officeart/2005/8/layout/vList5"/>
    <dgm:cxn modelId="{366DD0C3-B2D8-47C6-A8B6-8572AD4ED2AF}" type="presParOf" srcId="{3FF9D2C7-3B09-4999-B681-A5087BE7C4EC}" destId="{DC678969-66A3-46AB-957A-C2B97999860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6278E42-4849-47CF-9E70-88590C785A8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90144D9-77B2-423E-B8FF-906B379CE36F}">
      <dgm:prSet/>
      <dgm:spPr/>
      <dgm:t>
        <a:bodyPr/>
        <a:lstStyle/>
        <a:p>
          <a:pPr rtl="0"/>
          <a:r>
            <a:rPr lang="en-US" dirty="0" smtClean="0"/>
            <a:t>If child meets requirements for appointment of a guardian:</a:t>
          </a:r>
          <a:endParaRPr lang="en-US" dirty="0"/>
        </a:p>
      </dgm:t>
    </dgm:pt>
    <dgm:pt modelId="{69186DF4-B1F5-4E4A-ABB8-74D0A341BF14}" type="parTrans" cxnId="{431134CA-B8D6-44BA-AA2D-4F24982F5FDF}">
      <dgm:prSet/>
      <dgm:spPr/>
      <dgm:t>
        <a:bodyPr/>
        <a:lstStyle/>
        <a:p>
          <a:endParaRPr lang="en-US"/>
        </a:p>
      </dgm:t>
    </dgm:pt>
    <dgm:pt modelId="{E00697C6-9ADA-4399-8680-F394C6F7DD6B}" type="sibTrans" cxnId="{431134CA-B8D6-44BA-AA2D-4F24982F5FDF}">
      <dgm:prSet/>
      <dgm:spPr/>
      <dgm:t>
        <a:bodyPr/>
        <a:lstStyle/>
        <a:p>
          <a:endParaRPr lang="en-US"/>
        </a:p>
      </dgm:t>
    </dgm:pt>
    <dgm:pt modelId="{0E27E9F2-63CF-4BA7-AAF0-36B56EFE07AF}">
      <dgm:prSet/>
      <dgm:spPr/>
      <dgm:t>
        <a:bodyPr/>
        <a:lstStyle/>
        <a:p>
          <a:pPr rtl="0"/>
          <a:r>
            <a:rPr lang="en-US" dirty="0" smtClean="0"/>
            <a:t>The child’s biological or adoptive family members, including the child’s parents if the parents’ rights have not been terminated, may not be considered for service as the plenary or limited guardian unless the court enters a written order finding that such an appointment is in the child’s best interest</a:t>
          </a:r>
          <a:endParaRPr lang="en-US" dirty="0"/>
        </a:p>
      </dgm:t>
    </dgm:pt>
    <dgm:pt modelId="{C0997E01-8BD4-4E09-81DB-2F7AF852A244}" type="parTrans" cxnId="{C04F10EC-E9FF-43F0-8E24-915F95F00DA7}">
      <dgm:prSet/>
      <dgm:spPr/>
      <dgm:t>
        <a:bodyPr/>
        <a:lstStyle/>
        <a:p>
          <a:endParaRPr lang="en-US"/>
        </a:p>
      </dgm:t>
    </dgm:pt>
    <dgm:pt modelId="{6E54E243-94F4-4AB1-969D-CA979D36E9B0}" type="sibTrans" cxnId="{C04F10EC-E9FF-43F0-8E24-915F95F00DA7}">
      <dgm:prSet/>
      <dgm:spPr/>
      <dgm:t>
        <a:bodyPr/>
        <a:lstStyle/>
        <a:p>
          <a:endParaRPr lang="en-US"/>
        </a:p>
      </dgm:t>
    </dgm:pt>
    <dgm:pt modelId="{0705EA80-968F-474E-A295-06D5C0E1E0B9}" type="pres">
      <dgm:prSet presAssocID="{46278E42-4849-47CF-9E70-88590C785A86}" presName="Name0" presStyleCnt="0">
        <dgm:presLayoutVars>
          <dgm:dir/>
          <dgm:animLvl val="lvl"/>
          <dgm:resizeHandles val="exact"/>
        </dgm:presLayoutVars>
      </dgm:prSet>
      <dgm:spPr/>
      <dgm:t>
        <a:bodyPr/>
        <a:lstStyle/>
        <a:p>
          <a:endParaRPr lang="en-US"/>
        </a:p>
      </dgm:t>
    </dgm:pt>
    <dgm:pt modelId="{3FF9D2C7-3B09-4999-B681-A5087BE7C4EC}" type="pres">
      <dgm:prSet presAssocID="{590144D9-77B2-423E-B8FF-906B379CE36F}" presName="linNode" presStyleCnt="0"/>
      <dgm:spPr/>
    </dgm:pt>
    <dgm:pt modelId="{3835FA4D-D776-48CC-8893-E5AE221B55CC}" type="pres">
      <dgm:prSet presAssocID="{590144D9-77B2-423E-B8FF-906B379CE36F}" presName="parentText" presStyleLbl="node1" presStyleIdx="0" presStyleCnt="1">
        <dgm:presLayoutVars>
          <dgm:chMax val="1"/>
          <dgm:bulletEnabled val="1"/>
        </dgm:presLayoutVars>
      </dgm:prSet>
      <dgm:spPr/>
      <dgm:t>
        <a:bodyPr/>
        <a:lstStyle/>
        <a:p>
          <a:endParaRPr lang="en-US"/>
        </a:p>
      </dgm:t>
    </dgm:pt>
    <dgm:pt modelId="{DC678969-66A3-46AB-957A-C2B979998604}" type="pres">
      <dgm:prSet presAssocID="{590144D9-77B2-423E-B8FF-906B379CE36F}" presName="descendantText" presStyleLbl="alignAccFollowNode1" presStyleIdx="0" presStyleCnt="1">
        <dgm:presLayoutVars>
          <dgm:bulletEnabled val="1"/>
        </dgm:presLayoutVars>
      </dgm:prSet>
      <dgm:spPr/>
      <dgm:t>
        <a:bodyPr/>
        <a:lstStyle/>
        <a:p>
          <a:endParaRPr lang="en-US"/>
        </a:p>
      </dgm:t>
    </dgm:pt>
  </dgm:ptLst>
  <dgm:cxnLst>
    <dgm:cxn modelId="{431134CA-B8D6-44BA-AA2D-4F24982F5FDF}" srcId="{46278E42-4849-47CF-9E70-88590C785A86}" destId="{590144D9-77B2-423E-B8FF-906B379CE36F}" srcOrd="0" destOrd="0" parTransId="{69186DF4-B1F5-4E4A-ABB8-74D0A341BF14}" sibTransId="{E00697C6-9ADA-4399-8680-F394C6F7DD6B}"/>
    <dgm:cxn modelId="{B8E93125-6ABC-4E57-8C01-F023CA184FED}" type="presOf" srcId="{46278E42-4849-47CF-9E70-88590C785A86}" destId="{0705EA80-968F-474E-A295-06D5C0E1E0B9}" srcOrd="0" destOrd="0" presId="urn:microsoft.com/office/officeart/2005/8/layout/vList5"/>
    <dgm:cxn modelId="{951D489D-94DC-413E-9524-1A34B2A67233}" type="presOf" srcId="{590144D9-77B2-423E-B8FF-906B379CE36F}" destId="{3835FA4D-D776-48CC-8893-E5AE221B55CC}" srcOrd="0" destOrd="0" presId="urn:microsoft.com/office/officeart/2005/8/layout/vList5"/>
    <dgm:cxn modelId="{813F2A94-50BB-4347-9FB9-67C7F440740C}" type="presOf" srcId="{0E27E9F2-63CF-4BA7-AAF0-36B56EFE07AF}" destId="{DC678969-66A3-46AB-957A-C2B979998604}" srcOrd="0" destOrd="0" presId="urn:microsoft.com/office/officeart/2005/8/layout/vList5"/>
    <dgm:cxn modelId="{C04F10EC-E9FF-43F0-8E24-915F95F00DA7}" srcId="{590144D9-77B2-423E-B8FF-906B379CE36F}" destId="{0E27E9F2-63CF-4BA7-AAF0-36B56EFE07AF}" srcOrd="0" destOrd="0" parTransId="{C0997E01-8BD4-4E09-81DB-2F7AF852A244}" sibTransId="{6E54E243-94F4-4AB1-969D-CA979D36E9B0}"/>
    <dgm:cxn modelId="{F784D668-C66F-4557-AB03-B13A008F5EF4}" type="presParOf" srcId="{0705EA80-968F-474E-A295-06D5C0E1E0B9}" destId="{3FF9D2C7-3B09-4999-B681-A5087BE7C4EC}" srcOrd="0" destOrd="0" presId="urn:microsoft.com/office/officeart/2005/8/layout/vList5"/>
    <dgm:cxn modelId="{8062CE72-7BB0-45FB-A6DC-2013932EEAD9}" type="presParOf" srcId="{3FF9D2C7-3B09-4999-B681-A5087BE7C4EC}" destId="{3835FA4D-D776-48CC-8893-E5AE221B55CC}" srcOrd="0" destOrd="0" presId="urn:microsoft.com/office/officeart/2005/8/layout/vList5"/>
    <dgm:cxn modelId="{E579CA54-1306-4716-97FD-69DD1CDFA543}" type="presParOf" srcId="{3FF9D2C7-3B09-4999-B681-A5087BE7C4EC}" destId="{DC678969-66A3-46AB-957A-C2B97999860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EC4CDFB-991B-4F0A-AF47-574A10645005}"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72CE3260-8360-4B92-9A15-D9BD2BA2BC2B}">
      <dgm:prSet/>
      <dgm:spPr/>
      <dgm:t>
        <a:bodyPr/>
        <a:lstStyle/>
        <a:p>
          <a:pPr rtl="0"/>
          <a:r>
            <a:rPr lang="en-US" dirty="0" smtClean="0"/>
            <a:t>Must maintain educational stability for the child with first priority to remain in school attended before entry into out-of-home care if it is in best interest of the child</a:t>
          </a:r>
          <a:endParaRPr lang="en-US" dirty="0"/>
        </a:p>
      </dgm:t>
    </dgm:pt>
    <dgm:pt modelId="{9923EAC5-2172-48A8-BF0E-9EDB40731CF7}" type="parTrans" cxnId="{B1C4667E-1E27-4E6A-A43F-87DC1C21931A}">
      <dgm:prSet/>
      <dgm:spPr/>
      <dgm:t>
        <a:bodyPr/>
        <a:lstStyle/>
        <a:p>
          <a:endParaRPr lang="en-US"/>
        </a:p>
      </dgm:t>
    </dgm:pt>
    <dgm:pt modelId="{15BC9F21-331A-4DE5-8391-D64F5E900334}" type="sibTrans" cxnId="{B1C4667E-1E27-4E6A-A43F-87DC1C21931A}">
      <dgm:prSet/>
      <dgm:spPr/>
      <dgm:t>
        <a:bodyPr/>
        <a:lstStyle/>
        <a:p>
          <a:endParaRPr lang="en-US" dirty="0"/>
        </a:p>
      </dgm:t>
    </dgm:pt>
    <dgm:pt modelId="{7DBEEBC0-53E4-4C49-9991-373F529FDC1E}">
      <dgm:prSet/>
      <dgm:spPr/>
      <dgm:t>
        <a:bodyPr/>
        <a:lstStyle/>
        <a:p>
          <a:pPr rtl="0"/>
          <a:r>
            <a:rPr lang="en-US" dirty="0" smtClean="0"/>
            <a:t>If not in best interest of child, must work with case manager and other professionals to determine best educational setting to meet the child’s needs</a:t>
          </a:r>
          <a:endParaRPr lang="en-US" dirty="0"/>
        </a:p>
      </dgm:t>
    </dgm:pt>
    <dgm:pt modelId="{F8237337-9135-4B75-9171-E92595432035}" type="parTrans" cxnId="{EF246B39-81D9-48F6-873A-0CC467061C82}">
      <dgm:prSet/>
      <dgm:spPr/>
      <dgm:t>
        <a:bodyPr/>
        <a:lstStyle/>
        <a:p>
          <a:endParaRPr lang="en-US"/>
        </a:p>
      </dgm:t>
    </dgm:pt>
    <dgm:pt modelId="{EEB356AB-8259-413D-A3F8-63D86A11C807}" type="sibTrans" cxnId="{EF246B39-81D9-48F6-873A-0CC467061C82}">
      <dgm:prSet/>
      <dgm:spPr/>
      <dgm:t>
        <a:bodyPr/>
        <a:lstStyle/>
        <a:p>
          <a:endParaRPr lang="en-US"/>
        </a:p>
      </dgm:t>
    </dgm:pt>
    <dgm:pt modelId="{F67EA15B-0535-4A03-B44E-91944F2247DA}" type="pres">
      <dgm:prSet presAssocID="{AEC4CDFB-991B-4F0A-AF47-574A10645005}" presName="Name0" presStyleCnt="0">
        <dgm:presLayoutVars>
          <dgm:dir/>
          <dgm:resizeHandles val="exact"/>
        </dgm:presLayoutVars>
      </dgm:prSet>
      <dgm:spPr/>
      <dgm:t>
        <a:bodyPr/>
        <a:lstStyle/>
        <a:p>
          <a:endParaRPr lang="en-US"/>
        </a:p>
      </dgm:t>
    </dgm:pt>
    <dgm:pt modelId="{A0D29428-E3F6-4940-B29C-6202CA96E5CA}" type="pres">
      <dgm:prSet presAssocID="{72CE3260-8360-4B92-9A15-D9BD2BA2BC2B}" presName="node" presStyleLbl="node1" presStyleIdx="0" presStyleCnt="2">
        <dgm:presLayoutVars>
          <dgm:bulletEnabled val="1"/>
        </dgm:presLayoutVars>
      </dgm:prSet>
      <dgm:spPr/>
      <dgm:t>
        <a:bodyPr/>
        <a:lstStyle/>
        <a:p>
          <a:endParaRPr lang="en-US"/>
        </a:p>
      </dgm:t>
    </dgm:pt>
    <dgm:pt modelId="{283C451A-CD17-4D6F-B6A1-C4215640E4CC}" type="pres">
      <dgm:prSet presAssocID="{15BC9F21-331A-4DE5-8391-D64F5E900334}" presName="sibTrans" presStyleLbl="sibTrans2D1" presStyleIdx="0" presStyleCnt="1"/>
      <dgm:spPr/>
      <dgm:t>
        <a:bodyPr/>
        <a:lstStyle/>
        <a:p>
          <a:endParaRPr lang="en-US"/>
        </a:p>
      </dgm:t>
    </dgm:pt>
    <dgm:pt modelId="{8C9C9756-5FE2-4819-87D0-054761E8F0A2}" type="pres">
      <dgm:prSet presAssocID="{15BC9F21-331A-4DE5-8391-D64F5E900334}" presName="connectorText" presStyleLbl="sibTrans2D1" presStyleIdx="0" presStyleCnt="1"/>
      <dgm:spPr/>
      <dgm:t>
        <a:bodyPr/>
        <a:lstStyle/>
        <a:p>
          <a:endParaRPr lang="en-US"/>
        </a:p>
      </dgm:t>
    </dgm:pt>
    <dgm:pt modelId="{433E37C1-B270-4738-989E-97A3DC3EFC01}" type="pres">
      <dgm:prSet presAssocID="{7DBEEBC0-53E4-4C49-9991-373F529FDC1E}" presName="node" presStyleLbl="node1" presStyleIdx="1" presStyleCnt="2">
        <dgm:presLayoutVars>
          <dgm:bulletEnabled val="1"/>
        </dgm:presLayoutVars>
      </dgm:prSet>
      <dgm:spPr/>
      <dgm:t>
        <a:bodyPr/>
        <a:lstStyle/>
        <a:p>
          <a:endParaRPr lang="en-US"/>
        </a:p>
      </dgm:t>
    </dgm:pt>
  </dgm:ptLst>
  <dgm:cxnLst>
    <dgm:cxn modelId="{B616B2B8-F907-4161-93C0-9D76EA8783A8}" type="presOf" srcId="{15BC9F21-331A-4DE5-8391-D64F5E900334}" destId="{283C451A-CD17-4D6F-B6A1-C4215640E4CC}" srcOrd="0" destOrd="0" presId="urn:microsoft.com/office/officeart/2005/8/layout/process1"/>
    <dgm:cxn modelId="{EE292153-0427-44E0-BA8D-3F35EE95B8E4}" type="presOf" srcId="{15BC9F21-331A-4DE5-8391-D64F5E900334}" destId="{8C9C9756-5FE2-4819-87D0-054761E8F0A2}" srcOrd="1" destOrd="0" presId="urn:microsoft.com/office/officeart/2005/8/layout/process1"/>
    <dgm:cxn modelId="{B1C4667E-1E27-4E6A-A43F-87DC1C21931A}" srcId="{AEC4CDFB-991B-4F0A-AF47-574A10645005}" destId="{72CE3260-8360-4B92-9A15-D9BD2BA2BC2B}" srcOrd="0" destOrd="0" parTransId="{9923EAC5-2172-48A8-BF0E-9EDB40731CF7}" sibTransId="{15BC9F21-331A-4DE5-8391-D64F5E900334}"/>
    <dgm:cxn modelId="{EF246B39-81D9-48F6-873A-0CC467061C82}" srcId="{AEC4CDFB-991B-4F0A-AF47-574A10645005}" destId="{7DBEEBC0-53E4-4C49-9991-373F529FDC1E}" srcOrd="1" destOrd="0" parTransId="{F8237337-9135-4B75-9171-E92595432035}" sibTransId="{EEB356AB-8259-413D-A3F8-63D86A11C807}"/>
    <dgm:cxn modelId="{FC2C6F21-BD65-477A-864B-7ED01C89203F}" type="presOf" srcId="{72CE3260-8360-4B92-9A15-D9BD2BA2BC2B}" destId="{A0D29428-E3F6-4940-B29C-6202CA96E5CA}" srcOrd="0" destOrd="0" presId="urn:microsoft.com/office/officeart/2005/8/layout/process1"/>
    <dgm:cxn modelId="{648FF1C4-A102-494C-B5EB-8B1A24F79AC0}" type="presOf" srcId="{7DBEEBC0-53E4-4C49-9991-373F529FDC1E}" destId="{433E37C1-B270-4738-989E-97A3DC3EFC01}" srcOrd="0" destOrd="0" presId="urn:microsoft.com/office/officeart/2005/8/layout/process1"/>
    <dgm:cxn modelId="{7D21581E-2157-430F-B931-6233227E79F6}" type="presOf" srcId="{AEC4CDFB-991B-4F0A-AF47-574A10645005}" destId="{F67EA15B-0535-4A03-B44E-91944F2247DA}" srcOrd="0" destOrd="0" presId="urn:microsoft.com/office/officeart/2005/8/layout/process1"/>
    <dgm:cxn modelId="{67C9FCD1-B9D8-422E-BEF3-AE19B72C1A4C}" type="presParOf" srcId="{F67EA15B-0535-4A03-B44E-91944F2247DA}" destId="{A0D29428-E3F6-4940-B29C-6202CA96E5CA}" srcOrd="0" destOrd="0" presId="urn:microsoft.com/office/officeart/2005/8/layout/process1"/>
    <dgm:cxn modelId="{C488F0AF-DF37-4765-9BF4-E2D33076CD07}" type="presParOf" srcId="{F67EA15B-0535-4A03-B44E-91944F2247DA}" destId="{283C451A-CD17-4D6F-B6A1-C4215640E4CC}" srcOrd="1" destOrd="0" presId="urn:microsoft.com/office/officeart/2005/8/layout/process1"/>
    <dgm:cxn modelId="{7B6EDA7A-FDF6-4681-BD89-3EEBEE719890}" type="presParOf" srcId="{283C451A-CD17-4D6F-B6A1-C4215640E4CC}" destId="{8C9C9756-5FE2-4819-87D0-054761E8F0A2}" srcOrd="0" destOrd="0" presId="urn:microsoft.com/office/officeart/2005/8/layout/process1"/>
    <dgm:cxn modelId="{A66F98B7-0C7D-40FF-B09D-F258F8D04A33}" type="presParOf" srcId="{F67EA15B-0535-4A03-B44E-91944F2247DA}" destId="{433E37C1-B270-4738-989E-97A3DC3EFC01}"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75EC245-9913-458C-BB89-216374E44164}"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US"/>
        </a:p>
      </dgm:t>
    </dgm:pt>
    <dgm:pt modelId="{3E4DA0FB-F8B2-467E-B7C7-08AA42D7F27A}">
      <dgm:prSet/>
      <dgm:spPr/>
      <dgm:t>
        <a:bodyPr/>
        <a:lstStyle/>
        <a:p>
          <a:pPr rtl="0"/>
          <a:r>
            <a:rPr lang="en-US" dirty="0" smtClean="0"/>
            <a:t>CBCs must make “reasonable effort” to contact family by phone one year after adoption finalization and document contact(s)</a:t>
          </a:r>
          <a:endParaRPr lang="en-US" dirty="0"/>
        </a:p>
      </dgm:t>
    </dgm:pt>
    <dgm:pt modelId="{B3581B40-6701-4C81-ACDF-4070566AB6AB}" type="parTrans" cxnId="{8B0D9EA1-A47C-4EED-BFA2-43D2805E1568}">
      <dgm:prSet/>
      <dgm:spPr/>
      <dgm:t>
        <a:bodyPr/>
        <a:lstStyle/>
        <a:p>
          <a:endParaRPr lang="en-US"/>
        </a:p>
      </dgm:t>
    </dgm:pt>
    <dgm:pt modelId="{EB7213ED-95B7-44E7-AC78-51549DC8D405}" type="sibTrans" cxnId="{8B0D9EA1-A47C-4EED-BFA2-43D2805E1568}">
      <dgm:prSet/>
      <dgm:spPr/>
      <dgm:t>
        <a:bodyPr/>
        <a:lstStyle/>
        <a:p>
          <a:endParaRPr lang="en-US"/>
        </a:p>
      </dgm:t>
    </dgm:pt>
    <dgm:pt modelId="{51BA6C90-740B-4CB1-AB46-A0469B7F5CC9}">
      <dgm:prSet/>
      <dgm:spPr/>
      <dgm:t>
        <a:bodyPr/>
        <a:lstStyle/>
        <a:p>
          <a:pPr rtl="0"/>
          <a:r>
            <a:rPr lang="en-US" dirty="0" smtClean="0"/>
            <a:t>Must provide post-adoption services if requested by family and document if services provided and feedback as to quality and effectiveness</a:t>
          </a:r>
          <a:endParaRPr lang="en-US" dirty="0"/>
        </a:p>
      </dgm:t>
    </dgm:pt>
    <dgm:pt modelId="{F2FF8566-FBB8-4738-A868-927B5C23E260}" type="parTrans" cxnId="{203BFE24-576E-4F82-8D80-FE63295CEDB8}">
      <dgm:prSet/>
      <dgm:spPr/>
      <dgm:t>
        <a:bodyPr/>
        <a:lstStyle/>
        <a:p>
          <a:endParaRPr lang="en-US"/>
        </a:p>
      </dgm:t>
    </dgm:pt>
    <dgm:pt modelId="{4473F339-0DAF-4111-A815-8285BF2D7075}" type="sibTrans" cxnId="{203BFE24-576E-4F82-8D80-FE63295CEDB8}">
      <dgm:prSet/>
      <dgm:spPr/>
      <dgm:t>
        <a:bodyPr/>
        <a:lstStyle/>
        <a:p>
          <a:endParaRPr lang="en-US"/>
        </a:p>
      </dgm:t>
    </dgm:pt>
    <dgm:pt modelId="{C4F19AF9-79CE-4E21-A5EA-31613EEA6E92}">
      <dgm:prSet/>
      <dgm:spPr/>
      <dgm:t>
        <a:bodyPr/>
        <a:lstStyle/>
        <a:p>
          <a:pPr rtl="0"/>
          <a:r>
            <a:rPr lang="en-US" dirty="0" smtClean="0"/>
            <a:t>Must report to Department outcomes achieved and recommendations for improvement</a:t>
          </a:r>
          <a:endParaRPr lang="en-US" dirty="0"/>
        </a:p>
      </dgm:t>
    </dgm:pt>
    <dgm:pt modelId="{EC686906-10FA-4A7E-AB16-5E2FCC11CFAD}" type="parTrans" cxnId="{0C5EBC46-185F-4F5B-B31A-2C1FC619C558}">
      <dgm:prSet/>
      <dgm:spPr/>
      <dgm:t>
        <a:bodyPr/>
        <a:lstStyle/>
        <a:p>
          <a:endParaRPr lang="en-US"/>
        </a:p>
      </dgm:t>
    </dgm:pt>
    <dgm:pt modelId="{B3C924BF-A780-4CF8-886C-C1D52E6E7D36}" type="sibTrans" cxnId="{0C5EBC46-185F-4F5B-B31A-2C1FC619C558}">
      <dgm:prSet/>
      <dgm:spPr/>
      <dgm:t>
        <a:bodyPr/>
        <a:lstStyle/>
        <a:p>
          <a:endParaRPr lang="en-US"/>
        </a:p>
      </dgm:t>
    </dgm:pt>
    <dgm:pt modelId="{CB622AC5-8F6C-43A6-BFB5-486D2B224EE9}" type="pres">
      <dgm:prSet presAssocID="{F75EC245-9913-458C-BB89-216374E44164}" presName="CompostProcess" presStyleCnt="0">
        <dgm:presLayoutVars>
          <dgm:dir/>
          <dgm:resizeHandles val="exact"/>
        </dgm:presLayoutVars>
      </dgm:prSet>
      <dgm:spPr/>
      <dgm:t>
        <a:bodyPr/>
        <a:lstStyle/>
        <a:p>
          <a:endParaRPr lang="en-US"/>
        </a:p>
      </dgm:t>
    </dgm:pt>
    <dgm:pt modelId="{C3914CBA-68CD-473B-8078-F275B390051C}" type="pres">
      <dgm:prSet presAssocID="{F75EC245-9913-458C-BB89-216374E44164}" presName="arrow" presStyleLbl="bgShp" presStyleIdx="0" presStyleCnt="1"/>
      <dgm:spPr/>
    </dgm:pt>
    <dgm:pt modelId="{418D3D40-B930-4A4F-8931-47B0226F7366}" type="pres">
      <dgm:prSet presAssocID="{F75EC245-9913-458C-BB89-216374E44164}" presName="linearProcess" presStyleCnt="0"/>
      <dgm:spPr/>
    </dgm:pt>
    <dgm:pt modelId="{BC48495F-C8FD-4D44-8703-F4D1E986CDC9}" type="pres">
      <dgm:prSet presAssocID="{3E4DA0FB-F8B2-467E-B7C7-08AA42D7F27A}" presName="textNode" presStyleLbl="node1" presStyleIdx="0" presStyleCnt="3">
        <dgm:presLayoutVars>
          <dgm:bulletEnabled val="1"/>
        </dgm:presLayoutVars>
      </dgm:prSet>
      <dgm:spPr/>
      <dgm:t>
        <a:bodyPr/>
        <a:lstStyle/>
        <a:p>
          <a:endParaRPr lang="en-US"/>
        </a:p>
      </dgm:t>
    </dgm:pt>
    <dgm:pt modelId="{9DA7D8E5-F58C-40F5-9803-0FB8219D6817}" type="pres">
      <dgm:prSet presAssocID="{EB7213ED-95B7-44E7-AC78-51549DC8D405}" presName="sibTrans" presStyleCnt="0"/>
      <dgm:spPr/>
    </dgm:pt>
    <dgm:pt modelId="{38380FF8-7D83-4A3D-9655-8DD8392BFAE1}" type="pres">
      <dgm:prSet presAssocID="{51BA6C90-740B-4CB1-AB46-A0469B7F5CC9}" presName="textNode" presStyleLbl="node1" presStyleIdx="1" presStyleCnt="3">
        <dgm:presLayoutVars>
          <dgm:bulletEnabled val="1"/>
        </dgm:presLayoutVars>
      </dgm:prSet>
      <dgm:spPr/>
      <dgm:t>
        <a:bodyPr/>
        <a:lstStyle/>
        <a:p>
          <a:endParaRPr lang="en-US"/>
        </a:p>
      </dgm:t>
    </dgm:pt>
    <dgm:pt modelId="{588D7915-A68C-4069-A9D2-D00AE8280471}" type="pres">
      <dgm:prSet presAssocID="{4473F339-0DAF-4111-A815-8285BF2D7075}" presName="sibTrans" presStyleCnt="0"/>
      <dgm:spPr/>
    </dgm:pt>
    <dgm:pt modelId="{87E891EF-B10D-4937-A7CF-C340C9FD4ADD}" type="pres">
      <dgm:prSet presAssocID="{C4F19AF9-79CE-4E21-A5EA-31613EEA6E92}" presName="textNode" presStyleLbl="node1" presStyleIdx="2" presStyleCnt="3">
        <dgm:presLayoutVars>
          <dgm:bulletEnabled val="1"/>
        </dgm:presLayoutVars>
      </dgm:prSet>
      <dgm:spPr/>
      <dgm:t>
        <a:bodyPr/>
        <a:lstStyle/>
        <a:p>
          <a:endParaRPr lang="en-US"/>
        </a:p>
      </dgm:t>
    </dgm:pt>
  </dgm:ptLst>
  <dgm:cxnLst>
    <dgm:cxn modelId="{5AB6FE52-F239-48D3-9EBF-61DB75531345}" type="presOf" srcId="{C4F19AF9-79CE-4E21-A5EA-31613EEA6E92}" destId="{87E891EF-B10D-4937-A7CF-C340C9FD4ADD}" srcOrd="0" destOrd="0" presId="urn:microsoft.com/office/officeart/2005/8/layout/hProcess9"/>
    <dgm:cxn modelId="{6020CEE4-A465-49BF-81A8-D16B774AB2EF}" type="presOf" srcId="{F75EC245-9913-458C-BB89-216374E44164}" destId="{CB622AC5-8F6C-43A6-BFB5-486D2B224EE9}" srcOrd="0" destOrd="0" presId="urn:microsoft.com/office/officeart/2005/8/layout/hProcess9"/>
    <dgm:cxn modelId="{10B3363F-45FB-42F4-9DFB-DAF0FC6377FF}" type="presOf" srcId="{51BA6C90-740B-4CB1-AB46-A0469B7F5CC9}" destId="{38380FF8-7D83-4A3D-9655-8DD8392BFAE1}" srcOrd="0" destOrd="0" presId="urn:microsoft.com/office/officeart/2005/8/layout/hProcess9"/>
    <dgm:cxn modelId="{0C5EBC46-185F-4F5B-B31A-2C1FC619C558}" srcId="{F75EC245-9913-458C-BB89-216374E44164}" destId="{C4F19AF9-79CE-4E21-A5EA-31613EEA6E92}" srcOrd="2" destOrd="0" parTransId="{EC686906-10FA-4A7E-AB16-5E2FCC11CFAD}" sibTransId="{B3C924BF-A780-4CF8-886C-C1D52E6E7D36}"/>
    <dgm:cxn modelId="{203BFE24-576E-4F82-8D80-FE63295CEDB8}" srcId="{F75EC245-9913-458C-BB89-216374E44164}" destId="{51BA6C90-740B-4CB1-AB46-A0469B7F5CC9}" srcOrd="1" destOrd="0" parTransId="{F2FF8566-FBB8-4738-A868-927B5C23E260}" sibTransId="{4473F339-0DAF-4111-A815-8285BF2D7075}"/>
    <dgm:cxn modelId="{8B0D9EA1-A47C-4EED-BFA2-43D2805E1568}" srcId="{F75EC245-9913-458C-BB89-216374E44164}" destId="{3E4DA0FB-F8B2-467E-B7C7-08AA42D7F27A}" srcOrd="0" destOrd="0" parTransId="{B3581B40-6701-4C81-ACDF-4070566AB6AB}" sibTransId="{EB7213ED-95B7-44E7-AC78-51549DC8D405}"/>
    <dgm:cxn modelId="{39826EF4-5092-408B-8AD7-85D72B016AC6}" type="presOf" srcId="{3E4DA0FB-F8B2-467E-B7C7-08AA42D7F27A}" destId="{BC48495F-C8FD-4D44-8703-F4D1E986CDC9}" srcOrd="0" destOrd="0" presId="urn:microsoft.com/office/officeart/2005/8/layout/hProcess9"/>
    <dgm:cxn modelId="{15AE343A-56BC-46EA-B555-4AC43505661F}" type="presParOf" srcId="{CB622AC5-8F6C-43A6-BFB5-486D2B224EE9}" destId="{C3914CBA-68CD-473B-8078-F275B390051C}" srcOrd="0" destOrd="0" presId="urn:microsoft.com/office/officeart/2005/8/layout/hProcess9"/>
    <dgm:cxn modelId="{7F9AAAA5-4106-4A0E-A80C-69F4511F44B2}" type="presParOf" srcId="{CB622AC5-8F6C-43A6-BFB5-486D2B224EE9}" destId="{418D3D40-B930-4A4F-8931-47B0226F7366}" srcOrd="1" destOrd="0" presId="urn:microsoft.com/office/officeart/2005/8/layout/hProcess9"/>
    <dgm:cxn modelId="{FB8E90C1-939D-48C7-BB56-074EE57A36C5}" type="presParOf" srcId="{418D3D40-B930-4A4F-8931-47B0226F7366}" destId="{BC48495F-C8FD-4D44-8703-F4D1E986CDC9}" srcOrd="0" destOrd="0" presId="urn:microsoft.com/office/officeart/2005/8/layout/hProcess9"/>
    <dgm:cxn modelId="{177B1EA4-9C73-45BF-8A24-0AE6FA7CF40A}" type="presParOf" srcId="{418D3D40-B930-4A4F-8931-47B0226F7366}" destId="{9DA7D8E5-F58C-40F5-9803-0FB8219D6817}" srcOrd="1" destOrd="0" presId="urn:microsoft.com/office/officeart/2005/8/layout/hProcess9"/>
    <dgm:cxn modelId="{A6D19C9D-89E3-4EC5-9586-F183D08D7243}" type="presParOf" srcId="{418D3D40-B930-4A4F-8931-47B0226F7366}" destId="{38380FF8-7D83-4A3D-9655-8DD8392BFAE1}" srcOrd="2" destOrd="0" presId="urn:microsoft.com/office/officeart/2005/8/layout/hProcess9"/>
    <dgm:cxn modelId="{446BDCA8-048B-4835-8346-EBDF943BF47F}" type="presParOf" srcId="{418D3D40-B930-4A4F-8931-47B0226F7366}" destId="{588D7915-A68C-4069-A9D2-D00AE8280471}" srcOrd="3" destOrd="0" presId="urn:microsoft.com/office/officeart/2005/8/layout/hProcess9"/>
    <dgm:cxn modelId="{84057CAB-B7AA-4922-8223-6D4C3E7DD22F}" type="presParOf" srcId="{418D3D40-B930-4A4F-8931-47B0226F7366}" destId="{87E891EF-B10D-4937-A7CF-C340C9FD4ADD}"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3909A56-C55E-4FD5-BED6-45E081F68083}"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en-US"/>
        </a:p>
      </dgm:t>
    </dgm:pt>
    <dgm:pt modelId="{B0B55C2A-F596-494A-9289-131B810B77F5}">
      <dgm:prSet custT="1"/>
      <dgm:spPr/>
      <dgm:t>
        <a:bodyPr/>
        <a:lstStyle/>
        <a:p>
          <a:pPr rtl="0"/>
          <a:r>
            <a:rPr lang="en-US" sz="1200" dirty="0" smtClean="0"/>
            <a:t>Recreates an adoption benefits program for full-time employees of state agencies who are adopting children who are in the foster care system</a:t>
          </a:r>
          <a:endParaRPr lang="en-US" sz="1200" dirty="0"/>
        </a:p>
      </dgm:t>
    </dgm:pt>
    <dgm:pt modelId="{888767D5-6D30-4CBB-B49A-4BC6D7C485A2}" type="parTrans" cxnId="{99183378-B3AF-4315-95A9-E413F03C6D74}">
      <dgm:prSet/>
      <dgm:spPr/>
      <dgm:t>
        <a:bodyPr/>
        <a:lstStyle/>
        <a:p>
          <a:endParaRPr lang="en-US"/>
        </a:p>
      </dgm:t>
    </dgm:pt>
    <dgm:pt modelId="{8B66B124-C64E-4026-BDA7-6021424440D0}" type="sibTrans" cxnId="{99183378-B3AF-4315-95A9-E413F03C6D74}">
      <dgm:prSet/>
      <dgm:spPr/>
      <dgm:t>
        <a:bodyPr/>
        <a:lstStyle/>
        <a:p>
          <a:endParaRPr lang="en-US"/>
        </a:p>
      </dgm:t>
    </dgm:pt>
    <dgm:pt modelId="{F0511714-808F-4C4A-A1CA-FC73A6C9D3BE}">
      <dgm:prSet custT="1"/>
      <dgm:spPr/>
      <dgm:t>
        <a:bodyPr/>
        <a:lstStyle/>
        <a:p>
          <a:pPr rtl="0"/>
          <a:r>
            <a:rPr lang="en-US" sz="1200" dirty="0" smtClean="0"/>
            <a:t>Each state agency shall develop uniform procedure for informing employees about the benefit</a:t>
          </a:r>
          <a:endParaRPr lang="en-US" sz="1200" dirty="0"/>
        </a:p>
      </dgm:t>
    </dgm:pt>
    <dgm:pt modelId="{510ED763-7E15-4CF3-9B33-B2B6D89A7A2A}" type="parTrans" cxnId="{D62AE704-1995-4148-B960-619B57E1D351}">
      <dgm:prSet/>
      <dgm:spPr/>
      <dgm:t>
        <a:bodyPr/>
        <a:lstStyle/>
        <a:p>
          <a:endParaRPr lang="en-US"/>
        </a:p>
      </dgm:t>
    </dgm:pt>
    <dgm:pt modelId="{8F3C1DDF-B269-42C6-AA4D-DDA2A03EFDD1}" type="sibTrans" cxnId="{D62AE704-1995-4148-B960-619B57E1D351}">
      <dgm:prSet/>
      <dgm:spPr/>
      <dgm:t>
        <a:bodyPr/>
        <a:lstStyle/>
        <a:p>
          <a:endParaRPr lang="en-US"/>
        </a:p>
      </dgm:t>
    </dgm:pt>
    <dgm:pt modelId="{1A6622F7-40F8-4243-87BC-50666689AE16}">
      <dgm:prSet custT="1"/>
      <dgm:spPr/>
      <dgm:t>
        <a:bodyPr/>
        <a:lstStyle/>
        <a:p>
          <a:pPr rtl="0"/>
          <a:r>
            <a:rPr lang="en-US" sz="1200" dirty="0" smtClean="0"/>
            <a:t>Once a year open enrollment period</a:t>
          </a:r>
          <a:endParaRPr lang="en-US" sz="1200" dirty="0"/>
        </a:p>
      </dgm:t>
    </dgm:pt>
    <dgm:pt modelId="{58336963-F0FC-4160-9B00-972A849ABD01}" type="parTrans" cxnId="{98382F91-E6FC-422C-8670-3198D2E1EC86}">
      <dgm:prSet/>
      <dgm:spPr/>
      <dgm:t>
        <a:bodyPr/>
        <a:lstStyle/>
        <a:p>
          <a:endParaRPr lang="en-US"/>
        </a:p>
      </dgm:t>
    </dgm:pt>
    <dgm:pt modelId="{2C451D4D-1C28-4AAA-95FF-A82E0BAD660F}" type="sibTrans" cxnId="{98382F91-E6FC-422C-8670-3198D2E1EC86}">
      <dgm:prSet/>
      <dgm:spPr/>
      <dgm:t>
        <a:bodyPr/>
        <a:lstStyle/>
        <a:p>
          <a:endParaRPr lang="en-US"/>
        </a:p>
      </dgm:t>
    </dgm:pt>
    <dgm:pt modelId="{B62B97F7-5DAB-40D3-B9DD-AEBDBD9BC146}">
      <dgm:prSet custT="1"/>
      <dgm:spPr/>
      <dgm:t>
        <a:bodyPr/>
        <a:lstStyle/>
        <a:p>
          <a:pPr rtl="0"/>
          <a:r>
            <a:rPr lang="en-US" sz="1200" dirty="0" smtClean="0"/>
            <a:t>Provides a one-time, taxable payment of $5,000 or $10,000 to qualifying employees who adopt children in the foster care system</a:t>
          </a:r>
          <a:endParaRPr lang="en-US" sz="1200" dirty="0"/>
        </a:p>
      </dgm:t>
    </dgm:pt>
    <dgm:pt modelId="{CAB9CDF7-BC1E-437C-A995-64F6B0C13781}" type="parTrans" cxnId="{6D525CE7-A40A-4490-81CA-156A0CD4E0BC}">
      <dgm:prSet/>
      <dgm:spPr/>
      <dgm:t>
        <a:bodyPr/>
        <a:lstStyle/>
        <a:p>
          <a:endParaRPr lang="en-US"/>
        </a:p>
      </dgm:t>
    </dgm:pt>
    <dgm:pt modelId="{6D7C340F-BC45-40D8-A1F0-19BEED6D7C68}" type="sibTrans" cxnId="{6D525CE7-A40A-4490-81CA-156A0CD4E0BC}">
      <dgm:prSet/>
      <dgm:spPr/>
      <dgm:t>
        <a:bodyPr/>
        <a:lstStyle/>
        <a:p>
          <a:endParaRPr lang="en-US"/>
        </a:p>
      </dgm:t>
    </dgm:pt>
    <dgm:pt modelId="{ACF562C5-3F28-4434-B968-43C20ABF6B35}">
      <dgm:prSet custT="1"/>
      <dgm:spPr/>
      <dgm:t>
        <a:bodyPr/>
        <a:lstStyle/>
        <a:p>
          <a:pPr rtl="0"/>
          <a:r>
            <a:rPr lang="en-US" sz="1200" dirty="0" smtClean="0"/>
            <a:t>Contingent upon funding from the Legislature</a:t>
          </a:r>
          <a:endParaRPr lang="en-US" sz="1200" dirty="0"/>
        </a:p>
      </dgm:t>
    </dgm:pt>
    <dgm:pt modelId="{2E8827EC-62FA-4AA9-ADD8-EB077E0FCD63}" type="parTrans" cxnId="{42A34355-C6DD-4C2A-8884-91C600951DB3}">
      <dgm:prSet/>
      <dgm:spPr/>
      <dgm:t>
        <a:bodyPr/>
        <a:lstStyle/>
        <a:p>
          <a:endParaRPr lang="en-US"/>
        </a:p>
      </dgm:t>
    </dgm:pt>
    <dgm:pt modelId="{5A17BA4C-9CD7-41A5-A883-FF4F559115E9}" type="sibTrans" cxnId="{42A34355-C6DD-4C2A-8884-91C600951DB3}">
      <dgm:prSet/>
      <dgm:spPr/>
      <dgm:t>
        <a:bodyPr/>
        <a:lstStyle/>
        <a:p>
          <a:endParaRPr lang="en-US"/>
        </a:p>
      </dgm:t>
    </dgm:pt>
    <dgm:pt modelId="{11CBB1B5-B3B0-482B-A8C5-D6AD833CC657}" type="pres">
      <dgm:prSet presAssocID="{23909A56-C55E-4FD5-BED6-45E081F68083}" presName="Name0" presStyleCnt="0">
        <dgm:presLayoutVars>
          <dgm:dir/>
          <dgm:resizeHandles val="exact"/>
        </dgm:presLayoutVars>
      </dgm:prSet>
      <dgm:spPr/>
      <dgm:t>
        <a:bodyPr/>
        <a:lstStyle/>
        <a:p>
          <a:endParaRPr lang="en-US"/>
        </a:p>
      </dgm:t>
    </dgm:pt>
    <dgm:pt modelId="{7C17F3B0-1E13-4A05-9244-64D5DA162110}" type="pres">
      <dgm:prSet presAssocID="{23909A56-C55E-4FD5-BED6-45E081F68083}" presName="arrow" presStyleLbl="bgShp" presStyleIdx="0" presStyleCnt="1"/>
      <dgm:spPr/>
    </dgm:pt>
    <dgm:pt modelId="{55FBF7DA-C5C2-4BDD-9D8D-AB771FB1A309}" type="pres">
      <dgm:prSet presAssocID="{23909A56-C55E-4FD5-BED6-45E081F68083}" presName="points" presStyleCnt="0"/>
      <dgm:spPr/>
    </dgm:pt>
    <dgm:pt modelId="{2D4C9F17-03E3-4105-BBAE-CC2806E47326}" type="pres">
      <dgm:prSet presAssocID="{B0B55C2A-F596-494A-9289-131B810B77F5}" presName="compositeA" presStyleCnt="0"/>
      <dgm:spPr/>
    </dgm:pt>
    <dgm:pt modelId="{10BF9EF1-27FC-4CF3-9DB6-DD94712E5A92}" type="pres">
      <dgm:prSet presAssocID="{B0B55C2A-F596-494A-9289-131B810B77F5}" presName="textA" presStyleLbl="revTx" presStyleIdx="0" presStyleCnt="5" custScaleX="535370" custLinFactNeighborX="27861" custLinFactNeighborY="-733">
        <dgm:presLayoutVars>
          <dgm:bulletEnabled val="1"/>
        </dgm:presLayoutVars>
      </dgm:prSet>
      <dgm:spPr/>
      <dgm:t>
        <a:bodyPr/>
        <a:lstStyle/>
        <a:p>
          <a:endParaRPr lang="en-US"/>
        </a:p>
      </dgm:t>
    </dgm:pt>
    <dgm:pt modelId="{A06F9BA0-FBFC-4356-8980-49C0BF019E2F}" type="pres">
      <dgm:prSet presAssocID="{B0B55C2A-F596-494A-9289-131B810B77F5}" presName="circleA" presStyleLbl="node1" presStyleIdx="0" presStyleCnt="5"/>
      <dgm:spPr/>
    </dgm:pt>
    <dgm:pt modelId="{5159718E-F79D-4A97-924C-0AD15F60F1D9}" type="pres">
      <dgm:prSet presAssocID="{B0B55C2A-F596-494A-9289-131B810B77F5}" presName="spaceA" presStyleCnt="0"/>
      <dgm:spPr/>
    </dgm:pt>
    <dgm:pt modelId="{3EDE568B-487F-4C54-920B-1968EF41B52A}" type="pres">
      <dgm:prSet presAssocID="{8B66B124-C64E-4026-BDA7-6021424440D0}" presName="space" presStyleCnt="0"/>
      <dgm:spPr/>
    </dgm:pt>
    <dgm:pt modelId="{6A9C409A-D30D-49D3-8671-85CEACAE5030}" type="pres">
      <dgm:prSet presAssocID="{F0511714-808F-4C4A-A1CA-FC73A6C9D3BE}" presName="compositeB" presStyleCnt="0"/>
      <dgm:spPr/>
    </dgm:pt>
    <dgm:pt modelId="{5C0225BB-0293-4A8C-A9CA-083C56EEE8D1}" type="pres">
      <dgm:prSet presAssocID="{F0511714-808F-4C4A-A1CA-FC73A6C9D3BE}" presName="textB" presStyleLbl="revTx" presStyleIdx="1" presStyleCnt="5" custScaleX="270917" custScaleY="81970" custLinFactNeighborX="2579" custLinFactNeighborY="-7589">
        <dgm:presLayoutVars>
          <dgm:bulletEnabled val="1"/>
        </dgm:presLayoutVars>
      </dgm:prSet>
      <dgm:spPr/>
      <dgm:t>
        <a:bodyPr/>
        <a:lstStyle/>
        <a:p>
          <a:endParaRPr lang="en-US"/>
        </a:p>
      </dgm:t>
    </dgm:pt>
    <dgm:pt modelId="{DA46A4A6-04B1-4A02-ADE8-3D41814E6089}" type="pres">
      <dgm:prSet presAssocID="{F0511714-808F-4C4A-A1CA-FC73A6C9D3BE}" presName="circleB" presStyleLbl="node1" presStyleIdx="1" presStyleCnt="5"/>
      <dgm:spPr/>
    </dgm:pt>
    <dgm:pt modelId="{723E6F68-9CA6-4D41-92E0-91F72AD20184}" type="pres">
      <dgm:prSet presAssocID="{F0511714-808F-4C4A-A1CA-FC73A6C9D3BE}" presName="spaceB" presStyleCnt="0"/>
      <dgm:spPr/>
    </dgm:pt>
    <dgm:pt modelId="{55BB4AD5-4F63-441B-811D-8757CBAB53EA}" type="pres">
      <dgm:prSet presAssocID="{8F3C1DDF-B269-42C6-AA4D-DDA2A03EFDD1}" presName="space" presStyleCnt="0"/>
      <dgm:spPr/>
    </dgm:pt>
    <dgm:pt modelId="{BB738E27-EC95-4C0B-942A-2F6EEA861317}" type="pres">
      <dgm:prSet presAssocID="{1A6622F7-40F8-4243-87BC-50666689AE16}" presName="compositeA" presStyleCnt="0"/>
      <dgm:spPr/>
    </dgm:pt>
    <dgm:pt modelId="{76E8208B-E883-4150-BE0A-AE5583C6C5A2}" type="pres">
      <dgm:prSet presAssocID="{1A6622F7-40F8-4243-87BC-50666689AE16}" presName="textA" presStyleLbl="revTx" presStyleIdx="2" presStyleCnt="5" custAng="0" custScaleX="348583" custScaleY="82143" custLinFactNeighborX="12393" custLinFactNeighborY="-17640">
        <dgm:presLayoutVars>
          <dgm:bulletEnabled val="1"/>
        </dgm:presLayoutVars>
      </dgm:prSet>
      <dgm:spPr/>
      <dgm:t>
        <a:bodyPr/>
        <a:lstStyle/>
        <a:p>
          <a:endParaRPr lang="en-US"/>
        </a:p>
      </dgm:t>
    </dgm:pt>
    <dgm:pt modelId="{8C3D9724-2921-4FEB-956D-1A6E2FABAD7E}" type="pres">
      <dgm:prSet presAssocID="{1A6622F7-40F8-4243-87BC-50666689AE16}" presName="circleA" presStyleLbl="node1" presStyleIdx="2" presStyleCnt="5"/>
      <dgm:spPr/>
    </dgm:pt>
    <dgm:pt modelId="{78C4BE0B-5ACA-4CF4-B0D0-C35D3D9D01FB}" type="pres">
      <dgm:prSet presAssocID="{1A6622F7-40F8-4243-87BC-50666689AE16}" presName="spaceA" presStyleCnt="0"/>
      <dgm:spPr/>
    </dgm:pt>
    <dgm:pt modelId="{553D90E8-ACE7-411C-920D-BA0CE5D7CDBE}" type="pres">
      <dgm:prSet presAssocID="{2C451D4D-1C28-4AAA-95FF-A82E0BAD660F}" presName="space" presStyleCnt="0"/>
      <dgm:spPr/>
    </dgm:pt>
    <dgm:pt modelId="{F95E69EC-82CE-4C00-89CE-63C04CC4F661}" type="pres">
      <dgm:prSet presAssocID="{B62B97F7-5DAB-40D3-B9DD-AEBDBD9BC146}" presName="compositeB" presStyleCnt="0"/>
      <dgm:spPr/>
    </dgm:pt>
    <dgm:pt modelId="{00F854F1-E3D4-4367-B79F-911822FBD229}" type="pres">
      <dgm:prSet presAssocID="{B62B97F7-5DAB-40D3-B9DD-AEBDBD9BC146}" presName="textB" presStyleLbl="revTx" presStyleIdx="3" presStyleCnt="5" custScaleX="286467">
        <dgm:presLayoutVars>
          <dgm:bulletEnabled val="1"/>
        </dgm:presLayoutVars>
      </dgm:prSet>
      <dgm:spPr/>
      <dgm:t>
        <a:bodyPr/>
        <a:lstStyle/>
        <a:p>
          <a:endParaRPr lang="en-US"/>
        </a:p>
      </dgm:t>
    </dgm:pt>
    <dgm:pt modelId="{A53FC07E-34DC-4875-BCFA-C414C147A6E4}" type="pres">
      <dgm:prSet presAssocID="{B62B97F7-5DAB-40D3-B9DD-AEBDBD9BC146}" presName="circleB" presStyleLbl="node1" presStyleIdx="3" presStyleCnt="5"/>
      <dgm:spPr/>
    </dgm:pt>
    <dgm:pt modelId="{AB40F99B-D93D-40F8-97D3-523433DCC2C2}" type="pres">
      <dgm:prSet presAssocID="{B62B97F7-5DAB-40D3-B9DD-AEBDBD9BC146}" presName="spaceB" presStyleCnt="0"/>
      <dgm:spPr/>
    </dgm:pt>
    <dgm:pt modelId="{414A9961-1A8D-4554-B1C4-4791EB1A4C86}" type="pres">
      <dgm:prSet presAssocID="{6D7C340F-BC45-40D8-A1F0-19BEED6D7C68}" presName="space" presStyleCnt="0"/>
      <dgm:spPr/>
    </dgm:pt>
    <dgm:pt modelId="{AE7F525C-7D26-4E9B-82A4-123D600C3246}" type="pres">
      <dgm:prSet presAssocID="{ACF562C5-3F28-4434-B968-43C20ABF6B35}" presName="compositeA" presStyleCnt="0"/>
      <dgm:spPr/>
    </dgm:pt>
    <dgm:pt modelId="{FE089B74-424C-445B-B5D8-EB2EB32991A0}" type="pres">
      <dgm:prSet presAssocID="{ACF562C5-3F28-4434-B968-43C20ABF6B35}" presName="textA" presStyleLbl="revTx" presStyleIdx="4" presStyleCnt="5" custAng="0" custScaleX="238453">
        <dgm:presLayoutVars>
          <dgm:bulletEnabled val="1"/>
        </dgm:presLayoutVars>
      </dgm:prSet>
      <dgm:spPr/>
      <dgm:t>
        <a:bodyPr/>
        <a:lstStyle/>
        <a:p>
          <a:endParaRPr lang="en-US"/>
        </a:p>
      </dgm:t>
    </dgm:pt>
    <dgm:pt modelId="{7D9C09FF-0A8E-4682-82F2-231A5CF16479}" type="pres">
      <dgm:prSet presAssocID="{ACF562C5-3F28-4434-B968-43C20ABF6B35}" presName="circleA" presStyleLbl="node1" presStyleIdx="4" presStyleCnt="5"/>
      <dgm:spPr/>
    </dgm:pt>
    <dgm:pt modelId="{AD7F9F35-86CF-448C-BFA9-407996C06240}" type="pres">
      <dgm:prSet presAssocID="{ACF562C5-3F28-4434-B968-43C20ABF6B35}" presName="spaceA" presStyleCnt="0"/>
      <dgm:spPr/>
    </dgm:pt>
  </dgm:ptLst>
  <dgm:cxnLst>
    <dgm:cxn modelId="{C3B3F4D8-DAB0-441B-915E-25D1233662CF}" type="presOf" srcId="{ACF562C5-3F28-4434-B968-43C20ABF6B35}" destId="{FE089B74-424C-445B-B5D8-EB2EB32991A0}" srcOrd="0" destOrd="0" presId="urn:microsoft.com/office/officeart/2005/8/layout/hProcess11"/>
    <dgm:cxn modelId="{98382F91-E6FC-422C-8670-3198D2E1EC86}" srcId="{23909A56-C55E-4FD5-BED6-45E081F68083}" destId="{1A6622F7-40F8-4243-87BC-50666689AE16}" srcOrd="2" destOrd="0" parTransId="{58336963-F0FC-4160-9B00-972A849ABD01}" sibTransId="{2C451D4D-1C28-4AAA-95FF-A82E0BAD660F}"/>
    <dgm:cxn modelId="{308314A4-366D-4F23-AC97-10C5DFA96C8A}" type="presOf" srcId="{1A6622F7-40F8-4243-87BC-50666689AE16}" destId="{76E8208B-E883-4150-BE0A-AE5583C6C5A2}" srcOrd="0" destOrd="0" presId="urn:microsoft.com/office/officeart/2005/8/layout/hProcess11"/>
    <dgm:cxn modelId="{99183378-B3AF-4315-95A9-E413F03C6D74}" srcId="{23909A56-C55E-4FD5-BED6-45E081F68083}" destId="{B0B55C2A-F596-494A-9289-131B810B77F5}" srcOrd="0" destOrd="0" parTransId="{888767D5-6D30-4CBB-B49A-4BC6D7C485A2}" sibTransId="{8B66B124-C64E-4026-BDA7-6021424440D0}"/>
    <dgm:cxn modelId="{DCAB48F2-E366-4FF0-AC98-B4EE2316D6C6}" type="presOf" srcId="{B62B97F7-5DAB-40D3-B9DD-AEBDBD9BC146}" destId="{00F854F1-E3D4-4367-B79F-911822FBD229}" srcOrd="0" destOrd="0" presId="urn:microsoft.com/office/officeart/2005/8/layout/hProcess11"/>
    <dgm:cxn modelId="{D62AE704-1995-4148-B960-619B57E1D351}" srcId="{23909A56-C55E-4FD5-BED6-45E081F68083}" destId="{F0511714-808F-4C4A-A1CA-FC73A6C9D3BE}" srcOrd="1" destOrd="0" parTransId="{510ED763-7E15-4CF3-9B33-B2B6D89A7A2A}" sibTransId="{8F3C1DDF-B269-42C6-AA4D-DDA2A03EFDD1}"/>
    <dgm:cxn modelId="{6D525CE7-A40A-4490-81CA-156A0CD4E0BC}" srcId="{23909A56-C55E-4FD5-BED6-45E081F68083}" destId="{B62B97F7-5DAB-40D3-B9DD-AEBDBD9BC146}" srcOrd="3" destOrd="0" parTransId="{CAB9CDF7-BC1E-437C-A995-64F6B0C13781}" sibTransId="{6D7C340F-BC45-40D8-A1F0-19BEED6D7C68}"/>
    <dgm:cxn modelId="{153B3C47-1E4D-4CA9-9914-B7555749E13D}" type="presOf" srcId="{23909A56-C55E-4FD5-BED6-45E081F68083}" destId="{11CBB1B5-B3B0-482B-A8C5-D6AD833CC657}" srcOrd="0" destOrd="0" presId="urn:microsoft.com/office/officeart/2005/8/layout/hProcess11"/>
    <dgm:cxn modelId="{42A34355-C6DD-4C2A-8884-91C600951DB3}" srcId="{23909A56-C55E-4FD5-BED6-45E081F68083}" destId="{ACF562C5-3F28-4434-B968-43C20ABF6B35}" srcOrd="4" destOrd="0" parTransId="{2E8827EC-62FA-4AA9-ADD8-EB077E0FCD63}" sibTransId="{5A17BA4C-9CD7-41A5-A883-FF4F559115E9}"/>
    <dgm:cxn modelId="{AE6658CC-3814-4AB6-9129-B47AFFAD378E}" type="presOf" srcId="{F0511714-808F-4C4A-A1CA-FC73A6C9D3BE}" destId="{5C0225BB-0293-4A8C-A9CA-083C56EEE8D1}" srcOrd="0" destOrd="0" presId="urn:microsoft.com/office/officeart/2005/8/layout/hProcess11"/>
    <dgm:cxn modelId="{72D7405A-D777-48B3-922C-42B1988FBE1B}" type="presOf" srcId="{B0B55C2A-F596-494A-9289-131B810B77F5}" destId="{10BF9EF1-27FC-4CF3-9DB6-DD94712E5A92}" srcOrd="0" destOrd="0" presId="urn:microsoft.com/office/officeart/2005/8/layout/hProcess11"/>
    <dgm:cxn modelId="{B333F8E7-E1DA-4A76-8CD2-794565E65088}" type="presParOf" srcId="{11CBB1B5-B3B0-482B-A8C5-D6AD833CC657}" destId="{7C17F3B0-1E13-4A05-9244-64D5DA162110}" srcOrd="0" destOrd="0" presId="urn:microsoft.com/office/officeart/2005/8/layout/hProcess11"/>
    <dgm:cxn modelId="{C7D704CF-FA65-4E05-8B47-13C66E7C2662}" type="presParOf" srcId="{11CBB1B5-B3B0-482B-A8C5-D6AD833CC657}" destId="{55FBF7DA-C5C2-4BDD-9D8D-AB771FB1A309}" srcOrd="1" destOrd="0" presId="urn:microsoft.com/office/officeart/2005/8/layout/hProcess11"/>
    <dgm:cxn modelId="{3AB787A5-6C6A-41D5-A536-0D9A8C4EA500}" type="presParOf" srcId="{55FBF7DA-C5C2-4BDD-9D8D-AB771FB1A309}" destId="{2D4C9F17-03E3-4105-BBAE-CC2806E47326}" srcOrd="0" destOrd="0" presId="urn:microsoft.com/office/officeart/2005/8/layout/hProcess11"/>
    <dgm:cxn modelId="{009B019C-A586-4358-82AC-11040FB6D15E}" type="presParOf" srcId="{2D4C9F17-03E3-4105-BBAE-CC2806E47326}" destId="{10BF9EF1-27FC-4CF3-9DB6-DD94712E5A92}" srcOrd="0" destOrd="0" presId="urn:microsoft.com/office/officeart/2005/8/layout/hProcess11"/>
    <dgm:cxn modelId="{E568D24B-B9D5-450D-899A-0FA1DFE18CE9}" type="presParOf" srcId="{2D4C9F17-03E3-4105-BBAE-CC2806E47326}" destId="{A06F9BA0-FBFC-4356-8980-49C0BF019E2F}" srcOrd="1" destOrd="0" presId="urn:microsoft.com/office/officeart/2005/8/layout/hProcess11"/>
    <dgm:cxn modelId="{E9D6B007-61A4-40D5-9F01-EE8909CB56B9}" type="presParOf" srcId="{2D4C9F17-03E3-4105-BBAE-CC2806E47326}" destId="{5159718E-F79D-4A97-924C-0AD15F60F1D9}" srcOrd="2" destOrd="0" presId="urn:microsoft.com/office/officeart/2005/8/layout/hProcess11"/>
    <dgm:cxn modelId="{1DB621E4-7684-4FB1-9DEF-442167CEED71}" type="presParOf" srcId="{55FBF7DA-C5C2-4BDD-9D8D-AB771FB1A309}" destId="{3EDE568B-487F-4C54-920B-1968EF41B52A}" srcOrd="1" destOrd="0" presId="urn:microsoft.com/office/officeart/2005/8/layout/hProcess11"/>
    <dgm:cxn modelId="{0FBC14E9-1224-4C33-977B-5F6970FCF3B4}" type="presParOf" srcId="{55FBF7DA-C5C2-4BDD-9D8D-AB771FB1A309}" destId="{6A9C409A-D30D-49D3-8671-85CEACAE5030}" srcOrd="2" destOrd="0" presId="urn:microsoft.com/office/officeart/2005/8/layout/hProcess11"/>
    <dgm:cxn modelId="{6055E4AC-58AF-4B77-8132-665E49178067}" type="presParOf" srcId="{6A9C409A-D30D-49D3-8671-85CEACAE5030}" destId="{5C0225BB-0293-4A8C-A9CA-083C56EEE8D1}" srcOrd="0" destOrd="0" presId="urn:microsoft.com/office/officeart/2005/8/layout/hProcess11"/>
    <dgm:cxn modelId="{4A2DE546-31A1-424F-8AED-9B29613876E7}" type="presParOf" srcId="{6A9C409A-D30D-49D3-8671-85CEACAE5030}" destId="{DA46A4A6-04B1-4A02-ADE8-3D41814E6089}" srcOrd="1" destOrd="0" presId="urn:microsoft.com/office/officeart/2005/8/layout/hProcess11"/>
    <dgm:cxn modelId="{544FDA70-7BC7-401E-B39C-E0012A7CD395}" type="presParOf" srcId="{6A9C409A-D30D-49D3-8671-85CEACAE5030}" destId="{723E6F68-9CA6-4D41-92E0-91F72AD20184}" srcOrd="2" destOrd="0" presId="urn:microsoft.com/office/officeart/2005/8/layout/hProcess11"/>
    <dgm:cxn modelId="{6D3C897E-0021-4F1E-9B88-E0ED30D0F798}" type="presParOf" srcId="{55FBF7DA-C5C2-4BDD-9D8D-AB771FB1A309}" destId="{55BB4AD5-4F63-441B-811D-8757CBAB53EA}" srcOrd="3" destOrd="0" presId="urn:microsoft.com/office/officeart/2005/8/layout/hProcess11"/>
    <dgm:cxn modelId="{10FD2640-A779-4B6E-8D78-F06C316F6574}" type="presParOf" srcId="{55FBF7DA-C5C2-4BDD-9D8D-AB771FB1A309}" destId="{BB738E27-EC95-4C0B-942A-2F6EEA861317}" srcOrd="4" destOrd="0" presId="urn:microsoft.com/office/officeart/2005/8/layout/hProcess11"/>
    <dgm:cxn modelId="{6466471E-E247-40C4-AECE-0661ECF3A56F}" type="presParOf" srcId="{BB738E27-EC95-4C0B-942A-2F6EEA861317}" destId="{76E8208B-E883-4150-BE0A-AE5583C6C5A2}" srcOrd="0" destOrd="0" presId="urn:microsoft.com/office/officeart/2005/8/layout/hProcess11"/>
    <dgm:cxn modelId="{0AD20173-FF80-4094-9B8A-027AB9EA7581}" type="presParOf" srcId="{BB738E27-EC95-4C0B-942A-2F6EEA861317}" destId="{8C3D9724-2921-4FEB-956D-1A6E2FABAD7E}" srcOrd="1" destOrd="0" presId="urn:microsoft.com/office/officeart/2005/8/layout/hProcess11"/>
    <dgm:cxn modelId="{E73E363A-842B-4461-BA78-096916A5A836}" type="presParOf" srcId="{BB738E27-EC95-4C0B-942A-2F6EEA861317}" destId="{78C4BE0B-5ACA-4CF4-B0D0-C35D3D9D01FB}" srcOrd="2" destOrd="0" presId="urn:microsoft.com/office/officeart/2005/8/layout/hProcess11"/>
    <dgm:cxn modelId="{6E26A0E3-E976-4B26-8792-D56FFC20D413}" type="presParOf" srcId="{55FBF7DA-C5C2-4BDD-9D8D-AB771FB1A309}" destId="{553D90E8-ACE7-411C-920D-BA0CE5D7CDBE}" srcOrd="5" destOrd="0" presId="urn:microsoft.com/office/officeart/2005/8/layout/hProcess11"/>
    <dgm:cxn modelId="{259B5753-FAE9-4CDC-9124-18AB9A244DE2}" type="presParOf" srcId="{55FBF7DA-C5C2-4BDD-9D8D-AB771FB1A309}" destId="{F95E69EC-82CE-4C00-89CE-63C04CC4F661}" srcOrd="6" destOrd="0" presId="urn:microsoft.com/office/officeart/2005/8/layout/hProcess11"/>
    <dgm:cxn modelId="{5042F667-8B41-48C7-9165-D885C7D820B2}" type="presParOf" srcId="{F95E69EC-82CE-4C00-89CE-63C04CC4F661}" destId="{00F854F1-E3D4-4367-B79F-911822FBD229}" srcOrd="0" destOrd="0" presId="urn:microsoft.com/office/officeart/2005/8/layout/hProcess11"/>
    <dgm:cxn modelId="{9D8C0249-0998-4692-AA5C-1B3B9704B20F}" type="presParOf" srcId="{F95E69EC-82CE-4C00-89CE-63C04CC4F661}" destId="{A53FC07E-34DC-4875-BCFA-C414C147A6E4}" srcOrd="1" destOrd="0" presId="urn:microsoft.com/office/officeart/2005/8/layout/hProcess11"/>
    <dgm:cxn modelId="{76114064-23E5-4E2B-A19B-4780AB9D04E6}" type="presParOf" srcId="{F95E69EC-82CE-4C00-89CE-63C04CC4F661}" destId="{AB40F99B-D93D-40F8-97D3-523433DCC2C2}" srcOrd="2" destOrd="0" presId="urn:microsoft.com/office/officeart/2005/8/layout/hProcess11"/>
    <dgm:cxn modelId="{B078E9A4-2058-4603-A718-4555A0788C2B}" type="presParOf" srcId="{55FBF7DA-C5C2-4BDD-9D8D-AB771FB1A309}" destId="{414A9961-1A8D-4554-B1C4-4791EB1A4C86}" srcOrd="7" destOrd="0" presId="urn:microsoft.com/office/officeart/2005/8/layout/hProcess11"/>
    <dgm:cxn modelId="{6C3B1F3D-6D6D-4730-B034-E0D4A5014A2D}" type="presParOf" srcId="{55FBF7DA-C5C2-4BDD-9D8D-AB771FB1A309}" destId="{AE7F525C-7D26-4E9B-82A4-123D600C3246}" srcOrd="8" destOrd="0" presId="urn:microsoft.com/office/officeart/2005/8/layout/hProcess11"/>
    <dgm:cxn modelId="{411513AF-2704-4229-B4CA-B4A8BD7BD5C3}" type="presParOf" srcId="{AE7F525C-7D26-4E9B-82A4-123D600C3246}" destId="{FE089B74-424C-445B-B5D8-EB2EB32991A0}" srcOrd="0" destOrd="0" presId="urn:microsoft.com/office/officeart/2005/8/layout/hProcess11"/>
    <dgm:cxn modelId="{A34D5533-BD87-44D9-8C3A-53D6C60A527E}" type="presParOf" srcId="{AE7F525C-7D26-4E9B-82A4-123D600C3246}" destId="{7D9C09FF-0A8E-4682-82F2-231A5CF16479}" srcOrd="1" destOrd="0" presId="urn:microsoft.com/office/officeart/2005/8/layout/hProcess11"/>
    <dgm:cxn modelId="{DB81F57B-5C59-489B-BA0D-5AF42DC0BCD2}" type="presParOf" srcId="{AE7F525C-7D26-4E9B-82A4-123D600C3246}" destId="{AD7F9F35-86CF-448C-BFA9-407996C06240}" srcOrd="2" destOrd="0" presId="urn:microsoft.com/office/officeart/2005/8/layout/hProcess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8C08B9A-12C4-462F-A8CA-67E854BA4E3C}" type="doc">
      <dgm:prSet loTypeId="urn:microsoft.com/office/officeart/2005/8/layout/target2" loCatId="relationship" qsTypeId="urn:microsoft.com/office/officeart/2005/8/quickstyle/simple4" qsCatId="simple" csTypeId="urn:microsoft.com/office/officeart/2005/8/colors/accent1_2" csCatId="accent1"/>
      <dgm:spPr/>
      <dgm:t>
        <a:bodyPr/>
        <a:lstStyle/>
        <a:p>
          <a:endParaRPr lang="en-US"/>
        </a:p>
      </dgm:t>
    </dgm:pt>
    <dgm:pt modelId="{DFC9CAD7-5403-41A5-B39C-0173D2DD3BCA}">
      <dgm:prSet/>
      <dgm:spPr/>
      <dgm:t>
        <a:bodyPr/>
        <a:lstStyle/>
        <a:p>
          <a:pPr rtl="0"/>
          <a:r>
            <a:rPr lang="en-US" dirty="0" smtClean="0"/>
            <a:t>Requires licensed child-placing agencies that provide adoption services for intercountry adoptions to meet federal regulations</a:t>
          </a:r>
          <a:endParaRPr lang="en-US" dirty="0"/>
        </a:p>
      </dgm:t>
    </dgm:pt>
    <dgm:pt modelId="{D244C46C-0EF5-4425-9D9C-552E4159E914}" type="parTrans" cxnId="{B3D545E0-7E8D-48A3-9755-3AAEE65340E1}">
      <dgm:prSet/>
      <dgm:spPr/>
      <dgm:t>
        <a:bodyPr/>
        <a:lstStyle/>
        <a:p>
          <a:endParaRPr lang="en-US"/>
        </a:p>
      </dgm:t>
    </dgm:pt>
    <dgm:pt modelId="{DBE7E9E6-8D36-4D9A-B077-5E6213A5C83A}" type="sibTrans" cxnId="{B3D545E0-7E8D-48A3-9755-3AAEE65340E1}">
      <dgm:prSet/>
      <dgm:spPr/>
      <dgm:t>
        <a:bodyPr/>
        <a:lstStyle/>
        <a:p>
          <a:endParaRPr lang="en-US"/>
        </a:p>
      </dgm:t>
    </dgm:pt>
    <dgm:pt modelId="{4F48329A-51D1-412F-B81A-3F2500F225A0}">
      <dgm:prSet/>
      <dgm:spPr/>
      <dgm:t>
        <a:bodyPr/>
        <a:lstStyle/>
        <a:p>
          <a:pPr rtl="0"/>
          <a:r>
            <a:rPr lang="en-US" dirty="0" smtClean="0"/>
            <a:t>An adoption agency in Florida which provides intercountry adoption services for families residing in Florida must maintain a record that contains:</a:t>
          </a:r>
          <a:endParaRPr lang="en-US" dirty="0"/>
        </a:p>
      </dgm:t>
    </dgm:pt>
    <dgm:pt modelId="{10C0B5F4-8779-4B1D-BCF6-381385EF1BBE}" type="parTrans" cxnId="{72610354-45A3-4306-B847-F6023E583F16}">
      <dgm:prSet/>
      <dgm:spPr/>
      <dgm:t>
        <a:bodyPr/>
        <a:lstStyle/>
        <a:p>
          <a:endParaRPr lang="en-US"/>
        </a:p>
      </dgm:t>
    </dgm:pt>
    <dgm:pt modelId="{33DFED52-581F-4F58-9B92-E0897D2B81FA}" type="sibTrans" cxnId="{72610354-45A3-4306-B847-F6023E583F16}">
      <dgm:prSet/>
      <dgm:spPr/>
      <dgm:t>
        <a:bodyPr/>
        <a:lstStyle/>
        <a:p>
          <a:endParaRPr lang="en-US"/>
        </a:p>
      </dgm:t>
    </dgm:pt>
    <dgm:pt modelId="{5CF449E6-988C-4FA7-885C-EE2C8CCECBDB}">
      <dgm:prSet/>
      <dgm:spPr/>
      <dgm:t>
        <a:bodyPr/>
        <a:lstStyle/>
        <a:p>
          <a:pPr rtl="0"/>
          <a:r>
            <a:rPr lang="en-US" dirty="0" smtClean="0"/>
            <a:t>All available family and medical history of birth family</a:t>
          </a:r>
          <a:endParaRPr lang="en-US" dirty="0"/>
        </a:p>
      </dgm:t>
    </dgm:pt>
    <dgm:pt modelId="{AD96E314-1B53-4076-99D2-31CB21860F7C}" type="parTrans" cxnId="{7B58AFD9-D1ED-4358-94FC-BA7CA4040B4A}">
      <dgm:prSet/>
      <dgm:spPr/>
      <dgm:t>
        <a:bodyPr/>
        <a:lstStyle/>
        <a:p>
          <a:endParaRPr lang="en-US"/>
        </a:p>
      </dgm:t>
    </dgm:pt>
    <dgm:pt modelId="{4CF496B3-9630-4D55-8E71-BD4B0F826E95}" type="sibTrans" cxnId="{7B58AFD9-D1ED-4358-94FC-BA7CA4040B4A}">
      <dgm:prSet/>
      <dgm:spPr/>
      <dgm:t>
        <a:bodyPr/>
        <a:lstStyle/>
        <a:p>
          <a:endParaRPr lang="en-US"/>
        </a:p>
      </dgm:t>
    </dgm:pt>
    <dgm:pt modelId="{3CC7F5FB-FA71-403F-B5D8-48012105C8CF}">
      <dgm:prSet/>
      <dgm:spPr/>
      <dgm:t>
        <a:bodyPr/>
        <a:lstStyle/>
        <a:p>
          <a:pPr rtl="0"/>
          <a:r>
            <a:rPr lang="en-US" dirty="0" smtClean="0"/>
            <a:t>All legal documents translated into English</a:t>
          </a:r>
          <a:endParaRPr lang="en-US" dirty="0"/>
        </a:p>
      </dgm:t>
    </dgm:pt>
    <dgm:pt modelId="{F688FC51-32E4-4008-8D0E-52E9005509A4}" type="parTrans" cxnId="{4B15821E-31B6-4E8F-9A7C-B80C261090B5}">
      <dgm:prSet/>
      <dgm:spPr/>
      <dgm:t>
        <a:bodyPr/>
        <a:lstStyle/>
        <a:p>
          <a:endParaRPr lang="en-US"/>
        </a:p>
      </dgm:t>
    </dgm:pt>
    <dgm:pt modelId="{A400C965-6CB1-4A71-ADA9-1CE379C0BA68}" type="sibTrans" cxnId="{4B15821E-31B6-4E8F-9A7C-B80C261090B5}">
      <dgm:prSet/>
      <dgm:spPr/>
      <dgm:t>
        <a:bodyPr/>
        <a:lstStyle/>
        <a:p>
          <a:endParaRPr lang="en-US"/>
        </a:p>
      </dgm:t>
    </dgm:pt>
    <dgm:pt modelId="{C71D96A7-C15B-4BD2-B27D-637C0BD92369}">
      <dgm:prSet/>
      <dgm:spPr/>
      <dgm:t>
        <a:bodyPr/>
        <a:lstStyle/>
        <a:p>
          <a:pPr rtl="0"/>
          <a:r>
            <a:rPr lang="en-US" dirty="0" smtClean="0"/>
            <a:t>All necessary documents obtained by adoptive parent in order for child to attain US citizenship</a:t>
          </a:r>
          <a:endParaRPr lang="en-US" dirty="0"/>
        </a:p>
      </dgm:t>
    </dgm:pt>
    <dgm:pt modelId="{57C3FC98-0AD2-4BB8-97BE-2B033A467FA8}" type="parTrans" cxnId="{5F888B82-449A-4384-BEEB-06B54BF358CE}">
      <dgm:prSet/>
      <dgm:spPr/>
      <dgm:t>
        <a:bodyPr/>
        <a:lstStyle/>
        <a:p>
          <a:endParaRPr lang="en-US"/>
        </a:p>
      </dgm:t>
    </dgm:pt>
    <dgm:pt modelId="{A99235F6-B7D8-4AF3-B7E7-2EC194B97C22}" type="sibTrans" cxnId="{5F888B82-449A-4384-BEEB-06B54BF358CE}">
      <dgm:prSet/>
      <dgm:spPr/>
      <dgm:t>
        <a:bodyPr/>
        <a:lstStyle/>
        <a:p>
          <a:endParaRPr lang="en-US"/>
        </a:p>
      </dgm:t>
    </dgm:pt>
    <dgm:pt modelId="{9E815032-B080-44C7-9579-43AEB729A71F}">
      <dgm:prSet/>
      <dgm:spPr/>
      <dgm:t>
        <a:bodyPr/>
        <a:lstStyle/>
        <a:p>
          <a:pPr rtl="0"/>
          <a:r>
            <a:rPr lang="en-US" dirty="0" smtClean="0"/>
            <a:t>All supervisory reports prepared before an adoption and after finalization of an adoption</a:t>
          </a:r>
          <a:endParaRPr lang="en-US" dirty="0"/>
        </a:p>
      </dgm:t>
    </dgm:pt>
    <dgm:pt modelId="{FE0A6E51-B9AB-42A0-BEBB-6A5D9E825784}" type="parTrans" cxnId="{E32699FB-6336-49FD-9C5E-546397B79200}">
      <dgm:prSet/>
      <dgm:spPr/>
      <dgm:t>
        <a:bodyPr/>
        <a:lstStyle/>
        <a:p>
          <a:endParaRPr lang="en-US"/>
        </a:p>
      </dgm:t>
    </dgm:pt>
    <dgm:pt modelId="{BE9EACD7-DAB3-4480-9C07-AD49EFC62178}" type="sibTrans" cxnId="{E32699FB-6336-49FD-9C5E-546397B79200}">
      <dgm:prSet/>
      <dgm:spPr/>
      <dgm:t>
        <a:bodyPr/>
        <a:lstStyle/>
        <a:p>
          <a:endParaRPr lang="en-US"/>
        </a:p>
      </dgm:t>
    </dgm:pt>
    <dgm:pt modelId="{85157AC2-17E6-4964-A1DD-9BE2AB89416E}" type="pres">
      <dgm:prSet presAssocID="{E8C08B9A-12C4-462F-A8CA-67E854BA4E3C}" presName="Name0" presStyleCnt="0">
        <dgm:presLayoutVars>
          <dgm:chMax val="3"/>
          <dgm:chPref val="1"/>
          <dgm:dir/>
          <dgm:animLvl val="lvl"/>
          <dgm:resizeHandles/>
        </dgm:presLayoutVars>
      </dgm:prSet>
      <dgm:spPr/>
      <dgm:t>
        <a:bodyPr/>
        <a:lstStyle/>
        <a:p>
          <a:endParaRPr lang="en-US"/>
        </a:p>
      </dgm:t>
    </dgm:pt>
    <dgm:pt modelId="{E8DC89D0-C9FB-4AD2-86A9-585E5B5CF61A}" type="pres">
      <dgm:prSet presAssocID="{E8C08B9A-12C4-462F-A8CA-67E854BA4E3C}" presName="outerBox" presStyleCnt="0"/>
      <dgm:spPr/>
    </dgm:pt>
    <dgm:pt modelId="{26F405D6-3826-4448-8D0E-B0D8928D32B1}" type="pres">
      <dgm:prSet presAssocID="{E8C08B9A-12C4-462F-A8CA-67E854BA4E3C}" presName="outerBoxParent" presStyleLbl="node1" presStyleIdx="0" presStyleCnt="2"/>
      <dgm:spPr/>
      <dgm:t>
        <a:bodyPr/>
        <a:lstStyle/>
        <a:p>
          <a:endParaRPr lang="en-US"/>
        </a:p>
      </dgm:t>
    </dgm:pt>
    <dgm:pt modelId="{F2EBA48D-0E54-45DF-B3F6-4C812F4B3D1C}" type="pres">
      <dgm:prSet presAssocID="{E8C08B9A-12C4-462F-A8CA-67E854BA4E3C}" presName="outerBoxChildren" presStyleCnt="0"/>
      <dgm:spPr/>
    </dgm:pt>
    <dgm:pt modelId="{461682B9-D387-43A3-969E-0F64A414DA68}" type="pres">
      <dgm:prSet presAssocID="{E8C08B9A-12C4-462F-A8CA-67E854BA4E3C}" presName="middleBox" presStyleCnt="0"/>
      <dgm:spPr/>
    </dgm:pt>
    <dgm:pt modelId="{D425E0D7-18E8-4024-BB6C-D9639517C9E5}" type="pres">
      <dgm:prSet presAssocID="{E8C08B9A-12C4-462F-A8CA-67E854BA4E3C}" presName="middleBoxParent" presStyleLbl="node1" presStyleIdx="1" presStyleCnt="2"/>
      <dgm:spPr/>
      <dgm:t>
        <a:bodyPr/>
        <a:lstStyle/>
        <a:p>
          <a:endParaRPr lang="en-US"/>
        </a:p>
      </dgm:t>
    </dgm:pt>
    <dgm:pt modelId="{545F6831-8889-4BAE-A237-B4021FE6866C}" type="pres">
      <dgm:prSet presAssocID="{E8C08B9A-12C4-462F-A8CA-67E854BA4E3C}" presName="middleBoxChildren" presStyleCnt="0"/>
      <dgm:spPr/>
    </dgm:pt>
    <dgm:pt modelId="{0B092978-3E27-4E1D-9C73-BF70D639F3F5}" type="pres">
      <dgm:prSet presAssocID="{5CF449E6-988C-4FA7-885C-EE2C8CCECBDB}" presName="mChild" presStyleLbl="fgAcc1" presStyleIdx="0" presStyleCnt="4">
        <dgm:presLayoutVars>
          <dgm:bulletEnabled val="1"/>
        </dgm:presLayoutVars>
      </dgm:prSet>
      <dgm:spPr/>
      <dgm:t>
        <a:bodyPr/>
        <a:lstStyle/>
        <a:p>
          <a:endParaRPr lang="en-US"/>
        </a:p>
      </dgm:t>
    </dgm:pt>
    <dgm:pt modelId="{561FB90E-BFF9-4A1A-AF09-26E3DC327D31}" type="pres">
      <dgm:prSet presAssocID="{4CF496B3-9630-4D55-8E71-BD4B0F826E95}" presName="middleSibTrans" presStyleCnt="0"/>
      <dgm:spPr/>
    </dgm:pt>
    <dgm:pt modelId="{ECB92386-31CF-467E-9D86-2ED6BD2867D8}" type="pres">
      <dgm:prSet presAssocID="{3CC7F5FB-FA71-403F-B5D8-48012105C8CF}" presName="mChild" presStyleLbl="fgAcc1" presStyleIdx="1" presStyleCnt="4">
        <dgm:presLayoutVars>
          <dgm:bulletEnabled val="1"/>
        </dgm:presLayoutVars>
      </dgm:prSet>
      <dgm:spPr/>
      <dgm:t>
        <a:bodyPr/>
        <a:lstStyle/>
        <a:p>
          <a:endParaRPr lang="en-US"/>
        </a:p>
      </dgm:t>
    </dgm:pt>
    <dgm:pt modelId="{D7CC1386-F7DE-4CDD-AFCF-9C3BF85194F9}" type="pres">
      <dgm:prSet presAssocID="{A400C965-6CB1-4A71-ADA9-1CE379C0BA68}" presName="middleSibTrans" presStyleCnt="0"/>
      <dgm:spPr/>
    </dgm:pt>
    <dgm:pt modelId="{DFEACEC3-FA84-46E0-8CEE-ECAEC9B03111}" type="pres">
      <dgm:prSet presAssocID="{C71D96A7-C15B-4BD2-B27D-637C0BD92369}" presName="mChild" presStyleLbl="fgAcc1" presStyleIdx="2" presStyleCnt="4">
        <dgm:presLayoutVars>
          <dgm:bulletEnabled val="1"/>
        </dgm:presLayoutVars>
      </dgm:prSet>
      <dgm:spPr/>
      <dgm:t>
        <a:bodyPr/>
        <a:lstStyle/>
        <a:p>
          <a:endParaRPr lang="en-US"/>
        </a:p>
      </dgm:t>
    </dgm:pt>
    <dgm:pt modelId="{F7023EF5-F47A-44AD-8324-A6BC788A1833}" type="pres">
      <dgm:prSet presAssocID="{A99235F6-B7D8-4AF3-B7E7-2EC194B97C22}" presName="middleSibTrans" presStyleCnt="0"/>
      <dgm:spPr/>
    </dgm:pt>
    <dgm:pt modelId="{17074B02-A608-4B84-B3DD-A301084D714D}" type="pres">
      <dgm:prSet presAssocID="{9E815032-B080-44C7-9579-43AEB729A71F}" presName="mChild" presStyleLbl="fgAcc1" presStyleIdx="3" presStyleCnt="4">
        <dgm:presLayoutVars>
          <dgm:bulletEnabled val="1"/>
        </dgm:presLayoutVars>
      </dgm:prSet>
      <dgm:spPr/>
      <dgm:t>
        <a:bodyPr/>
        <a:lstStyle/>
        <a:p>
          <a:endParaRPr lang="en-US"/>
        </a:p>
      </dgm:t>
    </dgm:pt>
  </dgm:ptLst>
  <dgm:cxnLst>
    <dgm:cxn modelId="{E32699FB-6336-49FD-9C5E-546397B79200}" srcId="{4F48329A-51D1-412F-B81A-3F2500F225A0}" destId="{9E815032-B080-44C7-9579-43AEB729A71F}" srcOrd="3" destOrd="0" parTransId="{FE0A6E51-B9AB-42A0-BEBB-6A5D9E825784}" sibTransId="{BE9EACD7-DAB3-4480-9C07-AD49EFC62178}"/>
    <dgm:cxn modelId="{0460DDB7-ACF9-4A9C-81A3-25FA0ED7A9F3}" type="presOf" srcId="{3CC7F5FB-FA71-403F-B5D8-48012105C8CF}" destId="{ECB92386-31CF-467E-9D86-2ED6BD2867D8}" srcOrd="0" destOrd="0" presId="urn:microsoft.com/office/officeart/2005/8/layout/target2"/>
    <dgm:cxn modelId="{7B58AFD9-D1ED-4358-94FC-BA7CA4040B4A}" srcId="{4F48329A-51D1-412F-B81A-3F2500F225A0}" destId="{5CF449E6-988C-4FA7-885C-EE2C8CCECBDB}" srcOrd="0" destOrd="0" parTransId="{AD96E314-1B53-4076-99D2-31CB21860F7C}" sibTransId="{4CF496B3-9630-4D55-8E71-BD4B0F826E95}"/>
    <dgm:cxn modelId="{4622B81B-C6F4-4752-8880-3308402238C1}" type="presOf" srcId="{9E815032-B080-44C7-9579-43AEB729A71F}" destId="{17074B02-A608-4B84-B3DD-A301084D714D}" srcOrd="0" destOrd="0" presId="urn:microsoft.com/office/officeart/2005/8/layout/target2"/>
    <dgm:cxn modelId="{D70F3162-F703-42DF-9D60-6D79CE6A6904}" type="presOf" srcId="{E8C08B9A-12C4-462F-A8CA-67E854BA4E3C}" destId="{85157AC2-17E6-4964-A1DD-9BE2AB89416E}" srcOrd="0" destOrd="0" presId="urn:microsoft.com/office/officeart/2005/8/layout/target2"/>
    <dgm:cxn modelId="{B3D545E0-7E8D-48A3-9755-3AAEE65340E1}" srcId="{E8C08B9A-12C4-462F-A8CA-67E854BA4E3C}" destId="{DFC9CAD7-5403-41A5-B39C-0173D2DD3BCA}" srcOrd="0" destOrd="0" parTransId="{D244C46C-0EF5-4425-9D9C-552E4159E914}" sibTransId="{DBE7E9E6-8D36-4D9A-B077-5E6213A5C83A}"/>
    <dgm:cxn modelId="{5F888B82-449A-4384-BEEB-06B54BF358CE}" srcId="{4F48329A-51D1-412F-B81A-3F2500F225A0}" destId="{C71D96A7-C15B-4BD2-B27D-637C0BD92369}" srcOrd="2" destOrd="0" parTransId="{57C3FC98-0AD2-4BB8-97BE-2B033A467FA8}" sibTransId="{A99235F6-B7D8-4AF3-B7E7-2EC194B97C22}"/>
    <dgm:cxn modelId="{72610354-45A3-4306-B847-F6023E583F16}" srcId="{E8C08B9A-12C4-462F-A8CA-67E854BA4E3C}" destId="{4F48329A-51D1-412F-B81A-3F2500F225A0}" srcOrd="1" destOrd="0" parTransId="{10C0B5F4-8779-4B1D-BCF6-381385EF1BBE}" sibTransId="{33DFED52-581F-4F58-9B92-E0897D2B81FA}"/>
    <dgm:cxn modelId="{D93D21FD-1F62-4522-A815-92E3E82B4391}" type="presOf" srcId="{DFC9CAD7-5403-41A5-B39C-0173D2DD3BCA}" destId="{26F405D6-3826-4448-8D0E-B0D8928D32B1}" srcOrd="0" destOrd="0" presId="urn:microsoft.com/office/officeart/2005/8/layout/target2"/>
    <dgm:cxn modelId="{A16DFBB2-A81F-4C8A-A15F-511397BE9D99}" type="presOf" srcId="{C71D96A7-C15B-4BD2-B27D-637C0BD92369}" destId="{DFEACEC3-FA84-46E0-8CEE-ECAEC9B03111}" srcOrd="0" destOrd="0" presId="urn:microsoft.com/office/officeart/2005/8/layout/target2"/>
    <dgm:cxn modelId="{4B15821E-31B6-4E8F-9A7C-B80C261090B5}" srcId="{4F48329A-51D1-412F-B81A-3F2500F225A0}" destId="{3CC7F5FB-FA71-403F-B5D8-48012105C8CF}" srcOrd="1" destOrd="0" parTransId="{F688FC51-32E4-4008-8D0E-52E9005509A4}" sibTransId="{A400C965-6CB1-4A71-ADA9-1CE379C0BA68}"/>
    <dgm:cxn modelId="{7A9FCA5F-0CC4-448E-9356-DFB813F4E503}" type="presOf" srcId="{5CF449E6-988C-4FA7-885C-EE2C8CCECBDB}" destId="{0B092978-3E27-4E1D-9C73-BF70D639F3F5}" srcOrd="0" destOrd="0" presId="urn:microsoft.com/office/officeart/2005/8/layout/target2"/>
    <dgm:cxn modelId="{91ACA499-4D35-45C8-BA5C-C1CADBC3F735}" type="presOf" srcId="{4F48329A-51D1-412F-B81A-3F2500F225A0}" destId="{D425E0D7-18E8-4024-BB6C-D9639517C9E5}" srcOrd="0" destOrd="0" presId="urn:microsoft.com/office/officeart/2005/8/layout/target2"/>
    <dgm:cxn modelId="{E163590A-9DD3-484A-8181-7B684BCD9B9F}" type="presParOf" srcId="{85157AC2-17E6-4964-A1DD-9BE2AB89416E}" destId="{E8DC89D0-C9FB-4AD2-86A9-585E5B5CF61A}" srcOrd="0" destOrd="0" presId="urn:microsoft.com/office/officeart/2005/8/layout/target2"/>
    <dgm:cxn modelId="{E3AFB418-460A-436C-9AF0-D1466F829DE8}" type="presParOf" srcId="{E8DC89D0-C9FB-4AD2-86A9-585E5B5CF61A}" destId="{26F405D6-3826-4448-8D0E-B0D8928D32B1}" srcOrd="0" destOrd="0" presId="urn:microsoft.com/office/officeart/2005/8/layout/target2"/>
    <dgm:cxn modelId="{A38823AF-973F-4D47-A895-EBECCDF5FBBA}" type="presParOf" srcId="{E8DC89D0-C9FB-4AD2-86A9-585E5B5CF61A}" destId="{F2EBA48D-0E54-45DF-B3F6-4C812F4B3D1C}" srcOrd="1" destOrd="0" presId="urn:microsoft.com/office/officeart/2005/8/layout/target2"/>
    <dgm:cxn modelId="{4BC2E7CD-7BAA-467A-A444-CFF515CBD1D7}" type="presParOf" srcId="{85157AC2-17E6-4964-A1DD-9BE2AB89416E}" destId="{461682B9-D387-43A3-969E-0F64A414DA68}" srcOrd="1" destOrd="0" presId="urn:microsoft.com/office/officeart/2005/8/layout/target2"/>
    <dgm:cxn modelId="{B7FF5ED1-5A6A-4146-A48F-E51AA449D6B6}" type="presParOf" srcId="{461682B9-D387-43A3-969E-0F64A414DA68}" destId="{D425E0D7-18E8-4024-BB6C-D9639517C9E5}" srcOrd="0" destOrd="0" presId="urn:microsoft.com/office/officeart/2005/8/layout/target2"/>
    <dgm:cxn modelId="{56489725-3D18-40A5-A0DA-FAFBEEA74336}" type="presParOf" srcId="{461682B9-D387-43A3-969E-0F64A414DA68}" destId="{545F6831-8889-4BAE-A237-B4021FE6866C}" srcOrd="1" destOrd="0" presId="urn:microsoft.com/office/officeart/2005/8/layout/target2"/>
    <dgm:cxn modelId="{880AF172-F920-40BF-B3E3-81D9183C9E9C}" type="presParOf" srcId="{545F6831-8889-4BAE-A237-B4021FE6866C}" destId="{0B092978-3E27-4E1D-9C73-BF70D639F3F5}" srcOrd="0" destOrd="0" presId="urn:microsoft.com/office/officeart/2005/8/layout/target2"/>
    <dgm:cxn modelId="{04FCE33D-B625-4C8C-A099-4C345956B894}" type="presParOf" srcId="{545F6831-8889-4BAE-A237-B4021FE6866C}" destId="{561FB90E-BFF9-4A1A-AF09-26E3DC327D31}" srcOrd="1" destOrd="0" presId="urn:microsoft.com/office/officeart/2005/8/layout/target2"/>
    <dgm:cxn modelId="{24D8113E-BF75-4328-87C9-E91715644444}" type="presParOf" srcId="{545F6831-8889-4BAE-A237-B4021FE6866C}" destId="{ECB92386-31CF-467E-9D86-2ED6BD2867D8}" srcOrd="2" destOrd="0" presId="urn:microsoft.com/office/officeart/2005/8/layout/target2"/>
    <dgm:cxn modelId="{1F32D26C-8AC9-4703-AD3E-BCAFC252390E}" type="presParOf" srcId="{545F6831-8889-4BAE-A237-B4021FE6866C}" destId="{D7CC1386-F7DE-4CDD-AFCF-9C3BF85194F9}" srcOrd="3" destOrd="0" presId="urn:microsoft.com/office/officeart/2005/8/layout/target2"/>
    <dgm:cxn modelId="{6A4EB7BB-234E-41A6-9048-2380F9EE16A3}" type="presParOf" srcId="{545F6831-8889-4BAE-A237-B4021FE6866C}" destId="{DFEACEC3-FA84-46E0-8CEE-ECAEC9B03111}" srcOrd="4" destOrd="0" presId="urn:microsoft.com/office/officeart/2005/8/layout/target2"/>
    <dgm:cxn modelId="{3029766C-D517-4644-977A-17484D0FDCB0}" type="presParOf" srcId="{545F6831-8889-4BAE-A237-B4021FE6866C}" destId="{F7023EF5-F47A-44AD-8324-A6BC788A1833}" srcOrd="5" destOrd="0" presId="urn:microsoft.com/office/officeart/2005/8/layout/target2"/>
    <dgm:cxn modelId="{0547FDFC-5448-4032-B7D4-3E2D68F67B5D}" type="presParOf" srcId="{545F6831-8889-4BAE-A237-B4021FE6866C}" destId="{17074B02-A608-4B84-B3DD-A301084D714D}" srcOrd="6"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A8C57CE-F98E-42B2-9362-9FFAA469721D}" type="doc">
      <dgm:prSet loTypeId="urn:microsoft.com/office/officeart/2005/8/layout/hierarchy3" loCatId="hierarchy" qsTypeId="urn:microsoft.com/office/officeart/2005/8/quickstyle/simple1" qsCatId="simple" csTypeId="urn:microsoft.com/office/officeart/2005/8/colors/accent1_2" csCatId="accent1"/>
      <dgm:spPr/>
      <dgm:t>
        <a:bodyPr/>
        <a:lstStyle/>
        <a:p>
          <a:endParaRPr lang="en-US"/>
        </a:p>
      </dgm:t>
    </dgm:pt>
    <dgm:pt modelId="{07BBDB44-BD5C-4740-A936-F71A71DC9535}">
      <dgm:prSet/>
      <dgm:spPr/>
      <dgm:t>
        <a:bodyPr/>
        <a:lstStyle/>
        <a:p>
          <a:pPr rtl="0"/>
          <a:r>
            <a:rPr lang="en-US" dirty="0" smtClean="0"/>
            <a:t>Expands Secretary’s authority to deploy a CIRRT when a child death or serious injury occurs during an open investigation</a:t>
          </a:r>
          <a:endParaRPr lang="en-US" dirty="0"/>
        </a:p>
      </dgm:t>
    </dgm:pt>
    <dgm:pt modelId="{90426DA3-A338-4D73-80E4-E8B68BD7C094}" type="parTrans" cxnId="{07547838-E09D-493A-911C-1B9C765D9AFE}">
      <dgm:prSet/>
      <dgm:spPr/>
      <dgm:t>
        <a:bodyPr/>
        <a:lstStyle/>
        <a:p>
          <a:endParaRPr lang="en-US"/>
        </a:p>
      </dgm:t>
    </dgm:pt>
    <dgm:pt modelId="{5B5BC77B-7D41-4AD5-B307-4D8A62B18104}" type="sibTrans" cxnId="{07547838-E09D-493A-911C-1B9C765D9AFE}">
      <dgm:prSet/>
      <dgm:spPr/>
      <dgm:t>
        <a:bodyPr/>
        <a:lstStyle/>
        <a:p>
          <a:endParaRPr lang="en-US"/>
        </a:p>
      </dgm:t>
    </dgm:pt>
    <dgm:pt modelId="{47579D24-EDBF-428F-A0CB-E721B16D3067}" type="pres">
      <dgm:prSet presAssocID="{BA8C57CE-F98E-42B2-9362-9FFAA469721D}" presName="diagram" presStyleCnt="0">
        <dgm:presLayoutVars>
          <dgm:chPref val="1"/>
          <dgm:dir/>
          <dgm:animOne val="branch"/>
          <dgm:animLvl val="lvl"/>
          <dgm:resizeHandles/>
        </dgm:presLayoutVars>
      </dgm:prSet>
      <dgm:spPr/>
      <dgm:t>
        <a:bodyPr/>
        <a:lstStyle/>
        <a:p>
          <a:endParaRPr lang="en-US"/>
        </a:p>
      </dgm:t>
    </dgm:pt>
    <dgm:pt modelId="{C9DDD36A-5B86-4EE3-AB49-4AAE1CE2961C}" type="pres">
      <dgm:prSet presAssocID="{07BBDB44-BD5C-4740-A936-F71A71DC9535}" presName="root" presStyleCnt="0"/>
      <dgm:spPr/>
    </dgm:pt>
    <dgm:pt modelId="{D4E18E3C-2E68-4986-81F3-DFE283A720AC}" type="pres">
      <dgm:prSet presAssocID="{07BBDB44-BD5C-4740-A936-F71A71DC9535}" presName="rootComposite" presStyleCnt="0"/>
      <dgm:spPr/>
    </dgm:pt>
    <dgm:pt modelId="{611DD16E-C2D7-460A-8BF7-EB6CDD8147A6}" type="pres">
      <dgm:prSet presAssocID="{07BBDB44-BD5C-4740-A936-F71A71DC9535}" presName="rootText" presStyleLbl="node1" presStyleIdx="0" presStyleCnt="1"/>
      <dgm:spPr/>
      <dgm:t>
        <a:bodyPr/>
        <a:lstStyle/>
        <a:p>
          <a:endParaRPr lang="en-US"/>
        </a:p>
      </dgm:t>
    </dgm:pt>
    <dgm:pt modelId="{57CDB61E-3C7E-4172-B2A0-0C98983B5742}" type="pres">
      <dgm:prSet presAssocID="{07BBDB44-BD5C-4740-A936-F71A71DC9535}" presName="rootConnector" presStyleLbl="node1" presStyleIdx="0" presStyleCnt="1"/>
      <dgm:spPr/>
      <dgm:t>
        <a:bodyPr/>
        <a:lstStyle/>
        <a:p>
          <a:endParaRPr lang="en-US"/>
        </a:p>
      </dgm:t>
    </dgm:pt>
    <dgm:pt modelId="{3851CB06-DC92-435F-922A-2F11574835FE}" type="pres">
      <dgm:prSet presAssocID="{07BBDB44-BD5C-4740-A936-F71A71DC9535}" presName="childShape" presStyleCnt="0"/>
      <dgm:spPr/>
    </dgm:pt>
  </dgm:ptLst>
  <dgm:cxnLst>
    <dgm:cxn modelId="{FA8C8C72-14FD-45D3-BA9C-9A08F8C1DE87}" type="presOf" srcId="{BA8C57CE-F98E-42B2-9362-9FFAA469721D}" destId="{47579D24-EDBF-428F-A0CB-E721B16D3067}" srcOrd="0" destOrd="0" presId="urn:microsoft.com/office/officeart/2005/8/layout/hierarchy3"/>
    <dgm:cxn modelId="{07547838-E09D-493A-911C-1B9C765D9AFE}" srcId="{BA8C57CE-F98E-42B2-9362-9FFAA469721D}" destId="{07BBDB44-BD5C-4740-A936-F71A71DC9535}" srcOrd="0" destOrd="0" parTransId="{90426DA3-A338-4D73-80E4-E8B68BD7C094}" sibTransId="{5B5BC77B-7D41-4AD5-B307-4D8A62B18104}"/>
    <dgm:cxn modelId="{56B3DC27-3D9F-40D9-8A27-E7B5897EF049}" type="presOf" srcId="{07BBDB44-BD5C-4740-A936-F71A71DC9535}" destId="{611DD16E-C2D7-460A-8BF7-EB6CDD8147A6}" srcOrd="0" destOrd="0" presId="urn:microsoft.com/office/officeart/2005/8/layout/hierarchy3"/>
    <dgm:cxn modelId="{F7AC324B-A40F-44A5-9801-348A6CB03404}" type="presOf" srcId="{07BBDB44-BD5C-4740-A936-F71A71DC9535}" destId="{57CDB61E-3C7E-4172-B2A0-0C98983B5742}" srcOrd="1" destOrd="0" presId="urn:microsoft.com/office/officeart/2005/8/layout/hierarchy3"/>
    <dgm:cxn modelId="{009B49CF-ADA2-4C22-8C33-DE1DD794B269}" type="presParOf" srcId="{47579D24-EDBF-428F-A0CB-E721B16D3067}" destId="{C9DDD36A-5B86-4EE3-AB49-4AAE1CE2961C}" srcOrd="0" destOrd="0" presId="urn:microsoft.com/office/officeart/2005/8/layout/hierarchy3"/>
    <dgm:cxn modelId="{343AA439-1E2D-4250-980D-7676ABF7D6AB}" type="presParOf" srcId="{C9DDD36A-5B86-4EE3-AB49-4AAE1CE2961C}" destId="{D4E18E3C-2E68-4986-81F3-DFE283A720AC}" srcOrd="0" destOrd="0" presId="urn:microsoft.com/office/officeart/2005/8/layout/hierarchy3"/>
    <dgm:cxn modelId="{9F77D005-81BF-4BEF-9D42-C4EC86D5BB5B}" type="presParOf" srcId="{D4E18E3C-2E68-4986-81F3-DFE283A720AC}" destId="{611DD16E-C2D7-460A-8BF7-EB6CDD8147A6}" srcOrd="0" destOrd="0" presId="urn:microsoft.com/office/officeart/2005/8/layout/hierarchy3"/>
    <dgm:cxn modelId="{75565B07-4309-4F9C-BF26-C9120FFDA30B}" type="presParOf" srcId="{D4E18E3C-2E68-4986-81F3-DFE283A720AC}" destId="{57CDB61E-3C7E-4172-B2A0-0C98983B5742}" srcOrd="1" destOrd="0" presId="urn:microsoft.com/office/officeart/2005/8/layout/hierarchy3"/>
    <dgm:cxn modelId="{C6E6C4E3-3080-40A5-8437-43C6D3F36353}" type="presParOf" srcId="{C9DDD36A-5B86-4EE3-AB49-4AAE1CE2961C}" destId="{3851CB06-DC92-435F-922A-2F11574835FE}"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8.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2C7FA051-541E-41A4-923C-E80D34D95DAF}" type="datetimeFigureOut">
              <a:rPr lang="en-US" smtClean="0"/>
              <a:t>9/8/2015</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E849A78-6BDE-4A93-AE06-418EFCDF4D0D}" type="slidenum">
              <a:rPr lang="en-US" smtClean="0"/>
              <a:t>‹#›</a:t>
            </a:fld>
            <a:endParaRPr lang="en-US" dirty="0"/>
          </a:p>
        </p:txBody>
      </p:sp>
    </p:spTree>
    <p:extLst>
      <p:ext uri="{BB962C8B-B14F-4D97-AF65-F5344CB8AC3E}">
        <p14:creationId xmlns:p14="http://schemas.microsoft.com/office/powerpoint/2010/main" val="49898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847418A0-E29F-4DF2-8ED5-BF25423F20BD}" type="datetimeFigureOut">
              <a:rPr lang="en-US" smtClean="0"/>
              <a:t>9/8/2015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563CFE47-4D83-468D-8CB3-FB53CEF5305E}" type="slidenum">
              <a:rPr lang="en-US" smtClean="0"/>
              <a:t>‹#›</a:t>
            </a:fld>
            <a:endParaRPr lang="en-US" dirty="0"/>
          </a:p>
        </p:txBody>
      </p:sp>
    </p:spTree>
    <p:extLst>
      <p:ext uri="{BB962C8B-B14F-4D97-AF65-F5344CB8AC3E}">
        <p14:creationId xmlns:p14="http://schemas.microsoft.com/office/powerpoint/2010/main" val="2179403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6D7CD49-9C00-4B3A-8CE0-82B22F65B032}" type="datetime1">
              <a:rPr lang="en-US" smtClean="0"/>
              <a:t>9/8/2015</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23C8BD6-0111-4117-86B6-0E749D7A337B}"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D5E430-C91B-489E-8815-6400EBC5005F}" type="datetime1">
              <a:rPr lang="en-US" smtClean="0"/>
              <a:t>9/8/2015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23C8BD6-0111-4117-86B6-0E749D7A337B}"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052EF1-B2BD-4052-BDAE-76BE1AA02604}" type="datetime1">
              <a:rPr lang="en-US" smtClean="0"/>
              <a:t>9/8/2015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23C8BD6-0111-4117-86B6-0E749D7A337B}"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2799FDE-9ACB-4026-B95B-1F94DCEB729F}" type="datetime1">
              <a:rPr lang="en-US" smtClean="0"/>
              <a:t>9/8/2015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23C8BD6-0111-4117-86B6-0E749D7A337B}"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420F370-2E40-4F7E-BF11-E06C0C0B95B1}" type="datetime1">
              <a:rPr lang="en-US" smtClean="0"/>
              <a:t>9/8/2015</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123C8BD6-0111-4117-86B6-0E749D7A337B}"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8A3B9D4-E4C1-4BA8-A0A5-CE86CFE00EDF}" type="datetime1">
              <a:rPr lang="en-US" smtClean="0"/>
              <a:t>9/8/2015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23C8BD6-0111-4117-86B6-0E749D7A337B}"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8677404-CB13-4FD9-AAC8-B9CDFFD478D5}" type="datetime1">
              <a:rPr lang="en-US" smtClean="0"/>
              <a:t>9/8/2015</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123C8BD6-0111-4117-86B6-0E749D7A337B}"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AC3B6BFF-E4BA-48BE-BFB1-9CCD123993CB}" type="datetime1">
              <a:rPr lang="en-US" smtClean="0"/>
              <a:t>9/8/2015</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123C8BD6-0111-4117-86B6-0E749D7A337B}"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8285CBA-47DC-46C3-B1BC-6C5900AE8631}" type="datetime1">
              <a:rPr lang="en-US" smtClean="0"/>
              <a:t>9/8/2015</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123C8BD6-0111-4117-86B6-0E749D7A337B}"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E1F9023-B297-4014-BDF5-EB7B34E69ED3}" type="datetime1">
              <a:rPr lang="en-US" smtClean="0"/>
              <a:t>9/8/2015</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123C8BD6-0111-4117-86B6-0E749D7A337B}"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3E044D1-ACB1-43C1-9DAF-605B99F4F7E9}" type="datetime1">
              <a:rPr lang="en-US" smtClean="0"/>
              <a:t>9/8/2015</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23C8BD6-0111-4117-86B6-0E749D7A337B}"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83C8E78D-70A4-4A33-A043-0EC599501C56}" type="datetime1">
              <a:rPr lang="en-US" smtClean="0"/>
              <a:t>9/8/2015</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23C8BD6-0111-4117-86B6-0E749D7A337B}"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7.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2015 Child Welfare Legislation</a:t>
            </a:r>
            <a:endParaRPr lang="en-US" dirty="0"/>
          </a:p>
        </p:txBody>
      </p:sp>
      <p:sp>
        <p:nvSpPr>
          <p:cNvPr id="3" name="Subtitle 2"/>
          <p:cNvSpPr>
            <a:spLocks noGrp="1"/>
          </p:cNvSpPr>
          <p:nvPr>
            <p:ph type="subTitle" idx="1"/>
          </p:nvPr>
        </p:nvSpPr>
        <p:spPr>
          <a:xfrm>
            <a:off x="685800" y="3809999"/>
            <a:ext cx="7772400" cy="1001311"/>
          </a:xfrm>
        </p:spPr>
        <p:txBody>
          <a:bodyPr/>
          <a:lstStyle/>
          <a:p>
            <a:pPr algn="ctr"/>
            <a:r>
              <a:rPr lang="en-US" dirty="0" smtClean="0"/>
              <a:t>June 2015</a:t>
            </a:r>
            <a:endParaRPr lang="en-US" dirty="0"/>
          </a:p>
        </p:txBody>
      </p:sp>
      <p:sp>
        <p:nvSpPr>
          <p:cNvPr id="4" name="Slide Number Placeholder 3"/>
          <p:cNvSpPr>
            <a:spLocks noGrp="1"/>
          </p:cNvSpPr>
          <p:nvPr>
            <p:ph type="sldNum" sz="quarter" idx="12"/>
          </p:nvPr>
        </p:nvSpPr>
        <p:spPr/>
        <p:txBody>
          <a:bodyPr/>
          <a:lstStyle/>
          <a:p>
            <a:fld id="{123C8BD6-0111-4117-86B6-0E749D7A337B}" type="slidenum">
              <a:rPr lang="en-US" smtClean="0"/>
              <a:t>1</a:t>
            </a:fld>
            <a:endParaRPr lang="en-US" dirty="0"/>
          </a:p>
        </p:txBody>
      </p:sp>
    </p:spTree>
    <p:extLst>
      <p:ext uri="{BB962C8B-B14F-4D97-AF65-F5344CB8AC3E}">
        <p14:creationId xmlns:p14="http://schemas.microsoft.com/office/powerpoint/2010/main" val="20340866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829761"/>
          </a:xfrm>
        </p:spPr>
        <p:txBody>
          <a:bodyPr>
            <a:normAutofit fontScale="90000"/>
          </a:bodyPr>
          <a:lstStyle/>
          <a:p>
            <a:pPr algn="ctr"/>
            <a:r>
              <a:rPr lang="en-US" dirty="0" smtClean="0">
                <a:solidFill>
                  <a:schemeClr val="bg2">
                    <a:lumMod val="50000"/>
                  </a:schemeClr>
                </a:solidFill>
                <a:effectLst/>
              </a:rPr>
              <a:t>CS/HB 7013</a:t>
            </a:r>
            <a:br>
              <a:rPr lang="en-US" dirty="0" smtClean="0">
                <a:solidFill>
                  <a:schemeClr val="bg2">
                    <a:lumMod val="50000"/>
                  </a:schemeClr>
                </a:solidFill>
                <a:effectLst/>
              </a:rPr>
            </a:br>
            <a:r>
              <a:rPr lang="en-US" sz="2700" dirty="0" smtClean="0">
                <a:solidFill>
                  <a:schemeClr val="bg2">
                    <a:lumMod val="50000"/>
                  </a:schemeClr>
                </a:solidFill>
                <a:effectLst/>
              </a:rPr>
              <a:t>(Chapter 2015-130, Laws of Florida)</a:t>
            </a:r>
            <a:r>
              <a:rPr lang="en-US" dirty="0" smtClean="0">
                <a:solidFill>
                  <a:schemeClr val="bg2">
                    <a:lumMod val="50000"/>
                  </a:schemeClr>
                </a:solidFill>
                <a:effectLst/>
              </a:rPr>
              <a:t/>
            </a:r>
            <a:br>
              <a:rPr lang="en-US" dirty="0" smtClean="0">
                <a:solidFill>
                  <a:schemeClr val="bg2">
                    <a:lumMod val="50000"/>
                  </a:schemeClr>
                </a:solidFill>
                <a:effectLst/>
              </a:rPr>
            </a:br>
            <a:r>
              <a:rPr lang="en-US" sz="2400" dirty="0" smtClean="0">
                <a:solidFill>
                  <a:schemeClr val="bg2">
                    <a:lumMod val="50000"/>
                  </a:schemeClr>
                </a:solidFill>
                <a:effectLst/>
              </a:rPr>
              <a:t>By Representative Brodeur</a:t>
            </a:r>
            <a:r>
              <a:rPr lang="en-US" dirty="0" smtClean="0">
                <a:solidFill>
                  <a:schemeClr val="bg2">
                    <a:lumMod val="50000"/>
                  </a:schemeClr>
                </a:solidFill>
                <a:effectLst/>
              </a:rPr>
              <a:t> </a:t>
            </a:r>
            <a:endParaRPr lang="en-US" dirty="0">
              <a:solidFill>
                <a:schemeClr val="bg2">
                  <a:lumMod val="50000"/>
                </a:schemeClr>
              </a:solidFill>
              <a:effectLst/>
            </a:endParaRPr>
          </a:p>
        </p:txBody>
      </p:sp>
      <p:sp>
        <p:nvSpPr>
          <p:cNvPr id="3" name="Subtitle 2"/>
          <p:cNvSpPr>
            <a:spLocks noGrp="1"/>
          </p:cNvSpPr>
          <p:nvPr>
            <p:ph type="subTitle" idx="1"/>
          </p:nvPr>
        </p:nvSpPr>
        <p:spPr>
          <a:xfrm>
            <a:off x="685800" y="2971800"/>
            <a:ext cx="7772400" cy="1199704"/>
          </a:xfrm>
        </p:spPr>
        <p:txBody>
          <a:bodyPr>
            <a:normAutofit/>
          </a:bodyPr>
          <a:lstStyle/>
          <a:p>
            <a:pPr algn="ctr"/>
            <a:r>
              <a:rPr lang="en-US" sz="5400" b="1" dirty="0" smtClean="0"/>
              <a:t>Adoption</a:t>
            </a:r>
          </a:p>
        </p:txBody>
      </p:sp>
      <p:sp>
        <p:nvSpPr>
          <p:cNvPr id="4" name="Slide Number Placeholder 3"/>
          <p:cNvSpPr>
            <a:spLocks noGrp="1"/>
          </p:cNvSpPr>
          <p:nvPr>
            <p:ph type="sldNum" sz="quarter" idx="12"/>
          </p:nvPr>
        </p:nvSpPr>
        <p:spPr/>
        <p:txBody>
          <a:bodyPr/>
          <a:lstStyle/>
          <a:p>
            <a:fld id="{123C8BD6-0111-4117-86B6-0E749D7A337B}" type="slidenum">
              <a:rPr lang="en-US" smtClean="0"/>
              <a:t>10</a:t>
            </a:fld>
            <a:endParaRPr lang="en-US" dirty="0"/>
          </a:p>
        </p:txBody>
      </p:sp>
    </p:spTree>
    <p:extLst>
      <p:ext uri="{BB962C8B-B14F-4D97-AF65-F5344CB8AC3E}">
        <p14:creationId xmlns:p14="http://schemas.microsoft.com/office/powerpoint/2010/main" val="36200145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spcAft>
                <a:spcPts val="600"/>
              </a:spcAft>
              <a:buClrTx/>
            </a:pPr>
            <a:r>
              <a:rPr lang="en-US" sz="3200" dirty="0" smtClean="0"/>
              <a:t>Addresses ways to strengthen and increase adoptions of children involved in the child welfare system</a:t>
            </a:r>
          </a:p>
          <a:p>
            <a:pPr>
              <a:spcAft>
                <a:spcPts val="600"/>
              </a:spcAft>
              <a:buClrTx/>
            </a:pPr>
            <a:r>
              <a:rPr lang="en-US" sz="3200" dirty="0" smtClean="0"/>
              <a:t>Prioritizes educational stability of foster children</a:t>
            </a:r>
          </a:p>
          <a:p>
            <a:pPr>
              <a:spcAft>
                <a:spcPts val="600"/>
              </a:spcAft>
              <a:buClrTx/>
            </a:pPr>
            <a:r>
              <a:rPr lang="en-US" sz="3200" dirty="0" smtClean="0"/>
              <a:t>Prohibits the Department and CBCs from discriminating against the utilization of home schooling</a:t>
            </a:r>
            <a:endParaRPr lang="en-US" sz="3200" dirty="0"/>
          </a:p>
        </p:txBody>
      </p:sp>
      <p:sp>
        <p:nvSpPr>
          <p:cNvPr id="4" name="Slide Number Placeholder 3"/>
          <p:cNvSpPr>
            <a:spLocks noGrp="1"/>
          </p:cNvSpPr>
          <p:nvPr>
            <p:ph type="sldNum" sz="quarter" idx="12"/>
          </p:nvPr>
        </p:nvSpPr>
        <p:spPr/>
        <p:txBody>
          <a:bodyPr/>
          <a:lstStyle/>
          <a:p>
            <a:fld id="{123C8BD6-0111-4117-86B6-0E749D7A337B}" type="slidenum">
              <a:rPr lang="en-US" smtClean="0"/>
              <a:t>11</a:t>
            </a:fld>
            <a:endParaRPr lang="en-US" dirty="0"/>
          </a:p>
        </p:txBody>
      </p:sp>
      <p:sp>
        <p:nvSpPr>
          <p:cNvPr id="3" name="Title 2"/>
          <p:cNvSpPr>
            <a:spLocks noGrp="1"/>
          </p:cNvSpPr>
          <p:nvPr>
            <p:ph type="title"/>
          </p:nvPr>
        </p:nvSpPr>
        <p:spPr/>
        <p:txBody>
          <a:bodyPr>
            <a:normAutofit/>
          </a:bodyPr>
          <a:lstStyle/>
          <a:p>
            <a:pPr algn="ctr"/>
            <a:r>
              <a:rPr lang="en-US" sz="4800" dirty="0" smtClean="0">
                <a:solidFill>
                  <a:schemeClr val="bg2">
                    <a:lumMod val="50000"/>
                  </a:schemeClr>
                </a:solidFill>
                <a:effectLst/>
              </a:rPr>
              <a:t>Overview</a:t>
            </a:r>
            <a:endParaRPr lang="en-US" sz="4800" dirty="0">
              <a:solidFill>
                <a:schemeClr val="bg2">
                  <a:lumMod val="50000"/>
                </a:schemeClr>
              </a:solidFill>
              <a:effectLst/>
            </a:endParaRPr>
          </a:p>
        </p:txBody>
      </p:sp>
    </p:spTree>
    <p:extLst>
      <p:ext uri="{BB962C8B-B14F-4D97-AF65-F5344CB8AC3E}">
        <p14:creationId xmlns:p14="http://schemas.microsoft.com/office/powerpoint/2010/main" val="2235686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525963"/>
          </a:xfrm>
        </p:spPr>
        <p:txBody>
          <a:bodyPr>
            <a:noAutofit/>
          </a:bodyPr>
          <a:lstStyle/>
          <a:p>
            <a:pPr>
              <a:buClrTx/>
            </a:pPr>
            <a:r>
              <a:rPr lang="en-US" dirty="0" smtClean="0"/>
              <a:t>Department is to ensure:</a:t>
            </a:r>
          </a:p>
          <a:p>
            <a:pPr lvl="3">
              <a:buClrTx/>
              <a:buFont typeface="Wingdings" panose="05000000000000000000" pitchFamily="2" charset="2"/>
              <a:buChar char="ü"/>
            </a:pPr>
            <a:r>
              <a:rPr lang="en-US" sz="2700" dirty="0" smtClean="0"/>
              <a:t>Children </a:t>
            </a:r>
            <a:r>
              <a:rPr lang="en-US" sz="2700" dirty="0"/>
              <a:t>are enrolled in </a:t>
            </a:r>
            <a:r>
              <a:rPr lang="en-US" sz="2700" dirty="0" smtClean="0"/>
              <a:t>school in the best educational setting</a:t>
            </a:r>
          </a:p>
          <a:p>
            <a:pPr lvl="3">
              <a:buClrTx/>
              <a:buFont typeface="Wingdings" panose="05000000000000000000" pitchFamily="2" charset="2"/>
              <a:buChar char="ü"/>
            </a:pPr>
            <a:r>
              <a:rPr lang="en-US" sz="2700" dirty="0" smtClean="0"/>
              <a:t> Educational setting meets the child’s needs</a:t>
            </a:r>
          </a:p>
          <a:p>
            <a:pPr lvl="3">
              <a:buClrTx/>
              <a:buFont typeface="Wingdings" panose="05000000000000000000" pitchFamily="2" charset="2"/>
              <a:buChar char="ü"/>
            </a:pPr>
            <a:r>
              <a:rPr lang="en-US" sz="2700" dirty="0" smtClean="0"/>
              <a:t> Minimal disruption of education</a:t>
            </a:r>
          </a:p>
          <a:p>
            <a:pPr>
              <a:buClrTx/>
            </a:pPr>
            <a:r>
              <a:rPr lang="en-US" dirty="0" smtClean="0"/>
              <a:t>Prohibits Department from showing prejudice against out-of-home caregivers who want to home school a child in the child welfare system</a:t>
            </a:r>
            <a:endParaRPr lang="en-US" dirty="0"/>
          </a:p>
        </p:txBody>
      </p:sp>
      <p:sp>
        <p:nvSpPr>
          <p:cNvPr id="4" name="Slide Number Placeholder 3"/>
          <p:cNvSpPr>
            <a:spLocks noGrp="1"/>
          </p:cNvSpPr>
          <p:nvPr>
            <p:ph type="sldNum" sz="quarter" idx="12"/>
          </p:nvPr>
        </p:nvSpPr>
        <p:spPr/>
        <p:txBody>
          <a:bodyPr/>
          <a:lstStyle/>
          <a:p>
            <a:fld id="{123C8BD6-0111-4117-86B6-0E749D7A337B}" type="slidenum">
              <a:rPr lang="en-US" smtClean="0"/>
              <a:t>12</a:t>
            </a:fld>
            <a:endParaRPr lang="en-US" dirty="0"/>
          </a:p>
        </p:txBody>
      </p:sp>
      <p:sp>
        <p:nvSpPr>
          <p:cNvPr id="3" name="Title 2"/>
          <p:cNvSpPr>
            <a:spLocks noGrp="1"/>
          </p:cNvSpPr>
          <p:nvPr>
            <p:ph type="title"/>
          </p:nvPr>
        </p:nvSpPr>
        <p:spPr>
          <a:xfrm>
            <a:off x="533400" y="304800"/>
            <a:ext cx="8229600" cy="1143000"/>
          </a:xfrm>
        </p:spPr>
        <p:txBody>
          <a:bodyPr>
            <a:normAutofit/>
          </a:bodyPr>
          <a:lstStyle/>
          <a:p>
            <a:pPr algn="ctr"/>
            <a:r>
              <a:rPr lang="en-US" sz="2800" dirty="0" smtClean="0">
                <a:solidFill>
                  <a:schemeClr val="accent1"/>
                </a:solidFill>
                <a:effectLst/>
              </a:rPr>
              <a:t>New Requirements For Agreements Between Department and Local School Boards</a:t>
            </a:r>
            <a:endParaRPr lang="en-US" sz="2800" dirty="0">
              <a:solidFill>
                <a:schemeClr val="accent1"/>
              </a:solidFill>
              <a:effectLst/>
            </a:endParaRPr>
          </a:p>
        </p:txBody>
      </p:sp>
    </p:spTree>
    <p:extLst>
      <p:ext uri="{BB962C8B-B14F-4D97-AF65-F5344CB8AC3E}">
        <p14:creationId xmlns:p14="http://schemas.microsoft.com/office/powerpoint/2010/main" val="5108311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294731192"/>
              </p:ext>
            </p:extLst>
          </p:nvPr>
        </p:nvGraphicFramePr>
        <p:xfrm>
          <a:off x="457200" y="1981200"/>
          <a:ext cx="8229600" cy="3721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3C8BD6-0111-4117-86B6-0E749D7A337B}" type="slidenum">
              <a:rPr lang="en-US" smtClean="0"/>
              <a:t>13</a:t>
            </a:fld>
            <a:endParaRPr lang="en-US" dirty="0"/>
          </a:p>
        </p:txBody>
      </p:sp>
      <p:sp>
        <p:nvSpPr>
          <p:cNvPr id="3" name="Title 2"/>
          <p:cNvSpPr>
            <a:spLocks noGrp="1"/>
          </p:cNvSpPr>
          <p:nvPr>
            <p:ph type="title"/>
          </p:nvPr>
        </p:nvSpPr>
        <p:spPr>
          <a:xfrm>
            <a:off x="457200" y="381000"/>
            <a:ext cx="8229600" cy="1143000"/>
          </a:xfrm>
        </p:spPr>
        <p:txBody>
          <a:bodyPr>
            <a:noAutofit/>
          </a:bodyPr>
          <a:lstStyle/>
          <a:p>
            <a:pPr algn="ctr"/>
            <a:r>
              <a:rPr lang="en-US" sz="3600" dirty="0" smtClean="0">
                <a:solidFill>
                  <a:schemeClr val="accent1"/>
                </a:solidFill>
                <a:effectLst/>
              </a:rPr>
              <a:t>Additional Roles and Responsibilities of Caregivers</a:t>
            </a:r>
            <a:endParaRPr lang="en-US" sz="3600" dirty="0">
              <a:solidFill>
                <a:schemeClr val="accent1"/>
              </a:solidFill>
              <a:effectLst/>
            </a:endParaRPr>
          </a:p>
        </p:txBody>
      </p:sp>
    </p:spTree>
    <p:extLst>
      <p:ext uri="{BB962C8B-B14F-4D97-AF65-F5344CB8AC3E}">
        <p14:creationId xmlns:p14="http://schemas.microsoft.com/office/powerpoint/2010/main" val="17169157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1759473667"/>
              </p:ext>
            </p:extLst>
          </p:nvPr>
        </p:nvGraphicFramePr>
        <p:xfrm>
          <a:off x="457200" y="1676400"/>
          <a:ext cx="8229600" cy="4102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3C8BD6-0111-4117-86B6-0E749D7A337B}" type="slidenum">
              <a:rPr lang="en-US" smtClean="0"/>
              <a:t>14</a:t>
            </a:fld>
            <a:endParaRPr lang="en-US" dirty="0"/>
          </a:p>
        </p:txBody>
      </p:sp>
      <p:sp>
        <p:nvSpPr>
          <p:cNvPr id="3" name="Title 2"/>
          <p:cNvSpPr>
            <a:spLocks noGrp="1"/>
          </p:cNvSpPr>
          <p:nvPr>
            <p:ph type="title"/>
          </p:nvPr>
        </p:nvSpPr>
        <p:spPr/>
        <p:txBody>
          <a:bodyPr>
            <a:normAutofit/>
          </a:bodyPr>
          <a:lstStyle/>
          <a:p>
            <a:pPr algn="ctr"/>
            <a:r>
              <a:rPr lang="en-US" dirty="0" smtClean="0">
                <a:solidFill>
                  <a:schemeClr val="bg2">
                    <a:lumMod val="50000"/>
                  </a:schemeClr>
                </a:solidFill>
                <a:effectLst/>
              </a:rPr>
              <a:t>Post Adoption Services</a:t>
            </a:r>
            <a:endParaRPr lang="en-US" dirty="0">
              <a:solidFill>
                <a:schemeClr val="bg2">
                  <a:lumMod val="50000"/>
                </a:schemeClr>
              </a:solidFill>
              <a:effectLst/>
            </a:endParaRPr>
          </a:p>
        </p:txBody>
      </p:sp>
    </p:spTree>
    <p:extLst>
      <p:ext uri="{BB962C8B-B14F-4D97-AF65-F5344CB8AC3E}">
        <p14:creationId xmlns:p14="http://schemas.microsoft.com/office/powerpoint/2010/main" val="17343294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178491"/>
          </a:xfrm>
        </p:spPr>
        <p:txBody>
          <a:bodyPr>
            <a:normAutofit lnSpcReduction="10000"/>
          </a:bodyPr>
          <a:lstStyle/>
          <a:p>
            <a:pPr>
              <a:spcAft>
                <a:spcPts val="600"/>
              </a:spcAft>
              <a:buClrTx/>
            </a:pPr>
            <a:r>
              <a:rPr lang="en-US" sz="2400" dirty="0" smtClean="0"/>
              <a:t>A program for CBCs and their subcontractors that awards incentive payments for achievement of specific and measureable adoption performance standards</a:t>
            </a:r>
          </a:p>
          <a:p>
            <a:pPr>
              <a:spcAft>
                <a:spcPts val="600"/>
              </a:spcAft>
              <a:buClrTx/>
            </a:pPr>
            <a:r>
              <a:rPr lang="en-US" sz="2400" dirty="0" smtClean="0"/>
              <a:t>Requires the Department to:</a:t>
            </a:r>
          </a:p>
          <a:p>
            <a:pPr marL="1143000" lvl="1">
              <a:buClrTx/>
              <a:buFont typeface="Wingdings" panose="05000000000000000000" pitchFamily="2" charset="2"/>
              <a:buChar char="ü"/>
            </a:pPr>
            <a:r>
              <a:rPr lang="en-US" sz="1900" dirty="0" smtClean="0"/>
              <a:t>Conduct comprehensive baseline assessment of providers’ performance in eight areas</a:t>
            </a:r>
          </a:p>
          <a:p>
            <a:pPr marL="1143000" lvl="1">
              <a:buClrTx/>
              <a:buFont typeface="Wingdings" panose="05000000000000000000" pitchFamily="2" charset="2"/>
              <a:buChar char="ü"/>
            </a:pPr>
            <a:r>
              <a:rPr lang="en-US" sz="1900" dirty="0"/>
              <a:t> </a:t>
            </a:r>
            <a:r>
              <a:rPr lang="en-US" sz="1900" dirty="0" smtClean="0"/>
              <a:t>Compile data for most recent 5 years</a:t>
            </a:r>
          </a:p>
          <a:p>
            <a:pPr marL="1143000" lvl="1">
              <a:spcBef>
                <a:spcPts val="600"/>
              </a:spcBef>
              <a:spcAft>
                <a:spcPts val="600"/>
              </a:spcAft>
              <a:buClrTx/>
              <a:buFont typeface="Wingdings" panose="05000000000000000000" pitchFamily="2" charset="2"/>
              <a:buChar char="ü"/>
            </a:pPr>
            <a:r>
              <a:rPr lang="en-US" sz="1900" dirty="0" smtClean="0"/>
              <a:t> Annually negotiate outcome-based agreements with CBCs</a:t>
            </a:r>
          </a:p>
          <a:p>
            <a:pPr lvl="0">
              <a:spcBef>
                <a:spcPts val="600"/>
              </a:spcBef>
              <a:spcAft>
                <a:spcPts val="600"/>
              </a:spcAft>
              <a:buClrTx/>
            </a:pPr>
            <a:r>
              <a:rPr lang="en-US" sz="2400" dirty="0" smtClean="0">
                <a:solidFill>
                  <a:prstClr val="black"/>
                </a:solidFill>
              </a:rPr>
              <a:t>Legislatively mandated report</a:t>
            </a:r>
          </a:p>
          <a:p>
            <a:pPr lvl="0">
              <a:spcAft>
                <a:spcPts val="600"/>
              </a:spcAft>
              <a:buClrTx/>
            </a:pPr>
            <a:r>
              <a:rPr lang="en-US" sz="2400" dirty="0" smtClean="0">
                <a:solidFill>
                  <a:prstClr val="black"/>
                </a:solidFill>
              </a:rPr>
              <a:t>Contingent upon funding from the Legislature</a:t>
            </a:r>
            <a:endParaRPr lang="en-US" sz="2400" dirty="0">
              <a:solidFill>
                <a:prstClr val="black"/>
              </a:solidFill>
            </a:endParaRPr>
          </a:p>
          <a:p>
            <a:pPr marL="365760" lvl="1" indent="-342900">
              <a:buClrTx/>
              <a:buFont typeface="Lucida Sans Unicode" panose="020B0602030504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123C8BD6-0111-4117-86B6-0E749D7A337B}" type="slidenum">
              <a:rPr lang="en-US" smtClean="0"/>
              <a:t>15</a:t>
            </a:fld>
            <a:endParaRPr lang="en-US" dirty="0"/>
          </a:p>
        </p:txBody>
      </p:sp>
      <p:sp>
        <p:nvSpPr>
          <p:cNvPr id="3" name="Title 2"/>
          <p:cNvSpPr>
            <a:spLocks noGrp="1"/>
          </p:cNvSpPr>
          <p:nvPr>
            <p:ph type="title"/>
          </p:nvPr>
        </p:nvSpPr>
        <p:spPr/>
        <p:txBody>
          <a:bodyPr>
            <a:normAutofit/>
          </a:bodyPr>
          <a:lstStyle/>
          <a:p>
            <a:pPr algn="ctr"/>
            <a:r>
              <a:rPr lang="en-US" dirty="0" smtClean="0">
                <a:solidFill>
                  <a:schemeClr val="accent1"/>
                </a:solidFill>
                <a:effectLst/>
              </a:rPr>
              <a:t>Adoption Incentive Program</a:t>
            </a:r>
            <a:endParaRPr lang="en-US" dirty="0">
              <a:solidFill>
                <a:schemeClr val="accent1"/>
              </a:solidFill>
              <a:effectLst/>
            </a:endParaRPr>
          </a:p>
        </p:txBody>
      </p:sp>
    </p:spTree>
    <p:extLst>
      <p:ext uri="{BB962C8B-B14F-4D97-AF65-F5344CB8AC3E}">
        <p14:creationId xmlns:p14="http://schemas.microsoft.com/office/powerpoint/2010/main" val="6130856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Content Placeholder 7"/>
          <p:cNvGraphicFramePr>
            <a:graphicFrameLocks noGrp="1"/>
          </p:cNvGraphicFramePr>
          <p:nvPr>
            <p:ph idx="1"/>
            <p:extLst>
              <p:ext uri="{D42A27DB-BD31-4B8C-83A1-F6EECF244321}">
                <p14:modId xmlns:p14="http://schemas.microsoft.com/office/powerpoint/2010/main" val="2612683156"/>
              </p:ext>
            </p:extLst>
          </p:nvPr>
        </p:nvGraphicFramePr>
        <p:xfrm>
          <a:off x="228600" y="1538177"/>
          <a:ext cx="9004005" cy="48325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3C8BD6-0111-4117-86B6-0E749D7A337B}" type="slidenum">
              <a:rPr lang="en-US" smtClean="0"/>
              <a:t>16</a:t>
            </a:fld>
            <a:endParaRPr lang="en-US" dirty="0"/>
          </a:p>
        </p:txBody>
      </p:sp>
      <p:sp>
        <p:nvSpPr>
          <p:cNvPr id="3" name="Title 2"/>
          <p:cNvSpPr>
            <a:spLocks noGrp="1"/>
          </p:cNvSpPr>
          <p:nvPr>
            <p:ph type="title"/>
          </p:nvPr>
        </p:nvSpPr>
        <p:spPr/>
        <p:txBody>
          <a:bodyPr>
            <a:normAutofit fontScale="90000"/>
          </a:bodyPr>
          <a:lstStyle/>
          <a:p>
            <a:pPr algn="ctr"/>
            <a:r>
              <a:rPr lang="en-US" dirty="0" smtClean="0">
                <a:solidFill>
                  <a:schemeClr val="accent1"/>
                </a:solidFill>
                <a:effectLst/>
              </a:rPr>
              <a:t>Adoption Benefits Program</a:t>
            </a:r>
            <a:br>
              <a:rPr lang="en-US" dirty="0" smtClean="0">
                <a:solidFill>
                  <a:schemeClr val="accent1"/>
                </a:solidFill>
                <a:effectLst/>
              </a:rPr>
            </a:br>
            <a:r>
              <a:rPr lang="en-US" dirty="0" smtClean="0">
                <a:solidFill>
                  <a:schemeClr val="accent1"/>
                </a:solidFill>
                <a:effectLst/>
              </a:rPr>
              <a:t>for State Employees</a:t>
            </a:r>
            <a:endParaRPr lang="en-US" dirty="0">
              <a:solidFill>
                <a:schemeClr val="accent1"/>
              </a:solidFill>
              <a:effectLst/>
            </a:endParaRPr>
          </a:p>
        </p:txBody>
      </p:sp>
    </p:spTree>
    <p:extLst>
      <p:ext uri="{BB962C8B-B14F-4D97-AF65-F5344CB8AC3E}">
        <p14:creationId xmlns:p14="http://schemas.microsoft.com/office/powerpoint/2010/main" val="22379924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52600"/>
            <a:ext cx="8229600" cy="4102291"/>
          </a:xfrm>
        </p:spPr>
        <p:txBody>
          <a:bodyPr>
            <a:normAutofit/>
          </a:bodyPr>
          <a:lstStyle/>
          <a:p>
            <a:pPr>
              <a:spcAft>
                <a:spcPts val="600"/>
              </a:spcAft>
              <a:buClrTx/>
            </a:pPr>
            <a:r>
              <a:rPr lang="en-US" sz="2000" dirty="0" smtClean="0"/>
              <a:t>Each year the Governor shall select and recognize one or more individuals, families, or organizations that make significant contributions to enabling state’s foster children to achieve permanency through adoption</a:t>
            </a:r>
          </a:p>
          <a:p>
            <a:pPr marL="109728" indent="0">
              <a:spcAft>
                <a:spcPts val="600"/>
              </a:spcAft>
              <a:buClrTx/>
              <a:buNone/>
            </a:pPr>
            <a:endParaRPr lang="en-US" sz="1100" dirty="0" smtClean="0"/>
          </a:p>
          <a:p>
            <a:pPr>
              <a:spcAft>
                <a:spcPts val="600"/>
              </a:spcAft>
              <a:buClrTx/>
            </a:pPr>
            <a:r>
              <a:rPr lang="en-US" sz="2000" dirty="0" smtClean="0"/>
              <a:t>Department shall define appropriate categories and seek nominations</a:t>
            </a:r>
          </a:p>
          <a:p>
            <a:pPr marL="109728" indent="0">
              <a:spcAft>
                <a:spcPts val="600"/>
              </a:spcAft>
              <a:buClrTx/>
              <a:buNone/>
            </a:pPr>
            <a:endParaRPr lang="en-US" sz="1100" dirty="0" smtClean="0"/>
          </a:p>
          <a:p>
            <a:pPr>
              <a:spcAft>
                <a:spcPts val="600"/>
              </a:spcAft>
              <a:buClrTx/>
            </a:pPr>
            <a:r>
              <a:rPr lang="en-US" sz="2000" dirty="0" smtClean="0"/>
              <a:t>Office of Adoption and Child Protection within Executive Office of Governor shall establish a direct-support organization to provide tokens of recognition</a:t>
            </a:r>
          </a:p>
          <a:p>
            <a:pPr marL="365760" lvl="1" indent="-342900">
              <a:buClrTx/>
              <a:buFont typeface="Lucida Sans Unicode" panose="020B0602030504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123C8BD6-0111-4117-86B6-0E749D7A337B}" type="slidenum">
              <a:rPr lang="en-US" smtClean="0"/>
              <a:t>17</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Annual Adoption </a:t>
            </a:r>
            <a:br>
              <a:rPr lang="en-US" sz="3600" dirty="0" smtClean="0">
                <a:solidFill>
                  <a:schemeClr val="accent1"/>
                </a:solidFill>
                <a:effectLst/>
              </a:rPr>
            </a:br>
            <a:r>
              <a:rPr lang="en-US" sz="3600" dirty="0" smtClean="0">
                <a:solidFill>
                  <a:schemeClr val="accent1"/>
                </a:solidFill>
                <a:effectLst/>
              </a:rPr>
              <a:t>Achievement Awards</a:t>
            </a:r>
            <a:endParaRPr lang="en-US" sz="3600" dirty="0">
              <a:solidFill>
                <a:schemeClr val="accent1"/>
              </a:solidFill>
              <a:effectLst/>
            </a:endParaRPr>
          </a:p>
        </p:txBody>
      </p:sp>
    </p:spTree>
    <p:extLst>
      <p:ext uri="{BB962C8B-B14F-4D97-AF65-F5344CB8AC3E}">
        <p14:creationId xmlns:p14="http://schemas.microsoft.com/office/powerpoint/2010/main" val="15191078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120403462"/>
              </p:ext>
            </p:extLst>
          </p:nvPr>
        </p:nvGraphicFramePr>
        <p:xfrm>
          <a:off x="457200" y="1371600"/>
          <a:ext cx="83820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3C8BD6-0111-4117-86B6-0E749D7A337B}" type="slidenum">
              <a:rPr lang="en-US" smtClean="0"/>
              <a:t>18</a:t>
            </a:fld>
            <a:endParaRPr lang="en-US" dirty="0"/>
          </a:p>
        </p:txBody>
      </p:sp>
      <p:sp>
        <p:nvSpPr>
          <p:cNvPr id="3" name="Title 2"/>
          <p:cNvSpPr>
            <a:spLocks noGrp="1"/>
          </p:cNvSpPr>
          <p:nvPr>
            <p:ph type="title"/>
          </p:nvPr>
        </p:nvSpPr>
        <p:spPr>
          <a:xfrm>
            <a:off x="457200" y="228600"/>
            <a:ext cx="8229600" cy="1143000"/>
          </a:xfrm>
        </p:spPr>
        <p:txBody>
          <a:bodyPr>
            <a:noAutofit/>
          </a:bodyPr>
          <a:lstStyle/>
          <a:p>
            <a:pPr algn="ctr"/>
            <a:r>
              <a:rPr lang="en-US" sz="2800" dirty="0" smtClean="0">
                <a:solidFill>
                  <a:schemeClr val="accent1"/>
                </a:solidFill>
                <a:effectLst/>
              </a:rPr>
              <a:t>Licensed Child-Placing Agencies Conducting Intercountry Adoptions</a:t>
            </a:r>
            <a:endParaRPr lang="en-US" sz="2800" dirty="0">
              <a:solidFill>
                <a:schemeClr val="accent1"/>
              </a:solidFill>
              <a:effectLst/>
            </a:endParaRPr>
          </a:p>
        </p:txBody>
      </p:sp>
    </p:spTree>
    <p:extLst>
      <p:ext uri="{BB962C8B-B14F-4D97-AF65-F5344CB8AC3E}">
        <p14:creationId xmlns:p14="http://schemas.microsoft.com/office/powerpoint/2010/main" val="238684701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2514600"/>
          </a:xfrm>
        </p:spPr>
        <p:txBody>
          <a:bodyPr>
            <a:normAutofit fontScale="90000"/>
          </a:bodyPr>
          <a:lstStyle/>
          <a:p>
            <a:pPr algn="ctr"/>
            <a:r>
              <a:rPr lang="en-US" dirty="0" smtClean="0">
                <a:solidFill>
                  <a:schemeClr val="bg2">
                    <a:lumMod val="50000"/>
                  </a:schemeClr>
                </a:solidFill>
                <a:effectLst/>
              </a:rPr>
              <a:t>CS/HB 7078</a:t>
            </a:r>
            <a:br>
              <a:rPr lang="en-US" dirty="0" smtClean="0">
                <a:solidFill>
                  <a:schemeClr val="bg2">
                    <a:lumMod val="50000"/>
                  </a:schemeClr>
                </a:solidFill>
                <a:effectLst/>
              </a:rPr>
            </a:br>
            <a:r>
              <a:rPr lang="en-US" sz="2700" dirty="0">
                <a:solidFill>
                  <a:srgbClr val="DEF5FA">
                    <a:lumMod val="50000"/>
                  </a:srgbClr>
                </a:solidFill>
                <a:effectLst/>
              </a:rPr>
              <a:t>(Chapter </a:t>
            </a:r>
            <a:r>
              <a:rPr lang="en-US" sz="2700" dirty="0" smtClean="0">
                <a:solidFill>
                  <a:srgbClr val="DEF5FA">
                    <a:lumMod val="50000"/>
                  </a:srgbClr>
                </a:solidFill>
                <a:effectLst/>
              </a:rPr>
              <a:t>2015-79, </a:t>
            </a:r>
            <a:r>
              <a:rPr lang="en-US" sz="2700" dirty="0">
                <a:solidFill>
                  <a:srgbClr val="DEF5FA">
                    <a:lumMod val="50000"/>
                  </a:srgbClr>
                </a:solidFill>
                <a:effectLst/>
              </a:rPr>
              <a:t>Laws of Florida</a:t>
            </a:r>
            <a:r>
              <a:rPr lang="en-US" sz="2700" dirty="0" smtClean="0">
                <a:solidFill>
                  <a:srgbClr val="DEF5FA">
                    <a:lumMod val="50000"/>
                  </a:srgbClr>
                </a:solidFill>
                <a:effectLst/>
              </a:rPr>
              <a:t>)</a:t>
            </a:r>
            <a:r>
              <a:rPr lang="en-US" sz="2700" dirty="0" smtClean="0">
                <a:solidFill>
                  <a:schemeClr val="bg2">
                    <a:lumMod val="50000"/>
                  </a:schemeClr>
                </a:solidFill>
                <a:effectLst/>
              </a:rPr>
              <a:t/>
            </a:r>
            <a:br>
              <a:rPr lang="en-US" sz="2700" dirty="0" smtClean="0">
                <a:solidFill>
                  <a:schemeClr val="bg2">
                    <a:lumMod val="50000"/>
                  </a:schemeClr>
                </a:solidFill>
                <a:effectLst/>
              </a:rPr>
            </a:br>
            <a:r>
              <a:rPr lang="en-US" sz="2700" dirty="0" smtClean="0">
                <a:solidFill>
                  <a:schemeClr val="bg2">
                    <a:lumMod val="50000"/>
                  </a:schemeClr>
                </a:solidFill>
                <a:effectLst/>
              </a:rPr>
              <a:t/>
            </a:r>
            <a:br>
              <a:rPr lang="en-US" sz="2700" dirty="0" smtClean="0">
                <a:solidFill>
                  <a:schemeClr val="bg2">
                    <a:lumMod val="50000"/>
                  </a:schemeClr>
                </a:solidFill>
                <a:effectLst/>
              </a:rPr>
            </a:br>
            <a:r>
              <a:rPr lang="en-US" sz="2400" dirty="0" smtClean="0">
                <a:solidFill>
                  <a:schemeClr val="bg2">
                    <a:lumMod val="50000"/>
                  </a:schemeClr>
                </a:solidFill>
                <a:effectLst/>
              </a:rPr>
              <a:t>By Senate Children, Families, and </a:t>
            </a:r>
            <a:br>
              <a:rPr lang="en-US" sz="2400" dirty="0" smtClean="0">
                <a:solidFill>
                  <a:schemeClr val="bg2">
                    <a:lumMod val="50000"/>
                  </a:schemeClr>
                </a:solidFill>
                <a:effectLst/>
              </a:rPr>
            </a:br>
            <a:r>
              <a:rPr lang="en-US" sz="2400" dirty="0" smtClean="0">
                <a:solidFill>
                  <a:schemeClr val="bg2">
                    <a:lumMod val="50000"/>
                  </a:schemeClr>
                </a:solidFill>
                <a:effectLst/>
              </a:rPr>
              <a:t>Elder Affairs Committee</a:t>
            </a:r>
            <a:r>
              <a:rPr lang="en-US" dirty="0" smtClean="0">
                <a:solidFill>
                  <a:schemeClr val="bg2">
                    <a:lumMod val="50000"/>
                  </a:schemeClr>
                </a:solidFill>
                <a:effectLst/>
              </a:rPr>
              <a:t> </a:t>
            </a:r>
            <a:endParaRPr lang="en-US" dirty="0">
              <a:solidFill>
                <a:schemeClr val="bg2">
                  <a:lumMod val="50000"/>
                </a:schemeClr>
              </a:solidFill>
              <a:effectLst/>
            </a:endParaRPr>
          </a:p>
        </p:txBody>
      </p:sp>
      <p:sp>
        <p:nvSpPr>
          <p:cNvPr id="3" name="Subtitle 2"/>
          <p:cNvSpPr>
            <a:spLocks noGrp="1"/>
          </p:cNvSpPr>
          <p:nvPr>
            <p:ph type="subTitle" idx="1"/>
          </p:nvPr>
        </p:nvSpPr>
        <p:spPr>
          <a:xfrm>
            <a:off x="762000" y="3657600"/>
            <a:ext cx="7772400" cy="1199704"/>
          </a:xfrm>
        </p:spPr>
        <p:txBody>
          <a:bodyPr>
            <a:normAutofit/>
          </a:bodyPr>
          <a:lstStyle/>
          <a:p>
            <a:pPr algn="ctr"/>
            <a:r>
              <a:rPr lang="en-US" sz="4800" b="1" dirty="0" smtClean="0"/>
              <a:t>Child Welfare</a:t>
            </a:r>
          </a:p>
        </p:txBody>
      </p:sp>
      <p:sp>
        <p:nvSpPr>
          <p:cNvPr id="4" name="Slide Number Placeholder 3"/>
          <p:cNvSpPr>
            <a:spLocks noGrp="1"/>
          </p:cNvSpPr>
          <p:nvPr>
            <p:ph type="sldNum" sz="quarter" idx="12"/>
          </p:nvPr>
        </p:nvSpPr>
        <p:spPr/>
        <p:txBody>
          <a:bodyPr/>
          <a:lstStyle/>
          <a:p>
            <a:fld id="{123C8BD6-0111-4117-86B6-0E749D7A337B}" type="slidenum">
              <a:rPr lang="en-US" smtClean="0"/>
              <a:t>19</a:t>
            </a:fld>
            <a:endParaRPr lang="en-US" dirty="0"/>
          </a:p>
        </p:txBody>
      </p:sp>
    </p:spTree>
    <p:extLst>
      <p:ext uri="{BB962C8B-B14F-4D97-AF65-F5344CB8AC3E}">
        <p14:creationId xmlns:p14="http://schemas.microsoft.com/office/powerpoint/2010/main" val="11346258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829761"/>
          </a:xfrm>
        </p:spPr>
        <p:txBody>
          <a:bodyPr>
            <a:normAutofit fontScale="90000"/>
          </a:bodyPr>
          <a:lstStyle/>
          <a:p>
            <a:pPr algn="ctr"/>
            <a:r>
              <a:rPr lang="en-US" dirty="0" smtClean="0">
                <a:solidFill>
                  <a:schemeClr val="bg2">
                    <a:lumMod val="50000"/>
                  </a:schemeClr>
                </a:solidFill>
                <a:effectLst/>
              </a:rPr>
              <a:t>CS/HB 437</a:t>
            </a:r>
            <a:br>
              <a:rPr lang="en-US" dirty="0" smtClean="0">
                <a:solidFill>
                  <a:schemeClr val="bg2">
                    <a:lumMod val="50000"/>
                  </a:schemeClr>
                </a:solidFill>
                <a:effectLst/>
              </a:rPr>
            </a:br>
            <a:r>
              <a:rPr lang="en-US" sz="2700" dirty="0" smtClean="0">
                <a:solidFill>
                  <a:schemeClr val="bg2">
                    <a:lumMod val="50000"/>
                  </a:schemeClr>
                </a:solidFill>
                <a:effectLst/>
              </a:rPr>
              <a:t>(Chapter 2015-112, Laws of Florida)</a:t>
            </a:r>
            <a:br>
              <a:rPr lang="en-US" sz="2700" dirty="0" smtClean="0">
                <a:solidFill>
                  <a:schemeClr val="bg2">
                    <a:lumMod val="50000"/>
                  </a:schemeClr>
                </a:solidFill>
                <a:effectLst/>
              </a:rPr>
            </a:br>
            <a:r>
              <a:rPr lang="en-US" sz="2400" dirty="0" smtClean="0">
                <a:solidFill>
                  <a:schemeClr val="bg2">
                    <a:lumMod val="50000"/>
                  </a:schemeClr>
                </a:solidFill>
                <a:effectLst/>
              </a:rPr>
              <a:t>By Representative Adkins</a:t>
            </a:r>
            <a:r>
              <a:rPr lang="en-US" dirty="0" smtClean="0">
                <a:solidFill>
                  <a:schemeClr val="bg2">
                    <a:lumMod val="50000"/>
                  </a:schemeClr>
                </a:solidFill>
                <a:effectLst/>
              </a:rPr>
              <a:t> </a:t>
            </a:r>
            <a:endParaRPr lang="en-US" dirty="0">
              <a:solidFill>
                <a:schemeClr val="bg2">
                  <a:lumMod val="50000"/>
                </a:schemeClr>
              </a:solidFill>
              <a:effectLst/>
            </a:endParaRPr>
          </a:p>
        </p:txBody>
      </p:sp>
      <p:sp>
        <p:nvSpPr>
          <p:cNvPr id="3" name="Subtitle 2"/>
          <p:cNvSpPr>
            <a:spLocks noGrp="1"/>
          </p:cNvSpPr>
          <p:nvPr>
            <p:ph type="subTitle" idx="1"/>
          </p:nvPr>
        </p:nvSpPr>
        <p:spPr>
          <a:xfrm>
            <a:off x="685800" y="2667000"/>
            <a:ext cx="7772400" cy="1752600"/>
          </a:xfrm>
        </p:spPr>
        <p:txBody>
          <a:bodyPr>
            <a:normAutofit fontScale="92500" lnSpcReduction="10000"/>
          </a:bodyPr>
          <a:lstStyle/>
          <a:p>
            <a:pPr algn="ctr"/>
            <a:r>
              <a:rPr lang="en-US" sz="3800" b="1" dirty="0" smtClean="0"/>
              <a:t>Guardians for Dependent </a:t>
            </a:r>
          </a:p>
          <a:p>
            <a:pPr algn="ctr"/>
            <a:r>
              <a:rPr lang="en-US" sz="3800" b="1" dirty="0" smtClean="0"/>
              <a:t>Children who are Developmentally </a:t>
            </a:r>
          </a:p>
          <a:p>
            <a:pPr algn="ctr"/>
            <a:r>
              <a:rPr lang="en-US" sz="3800" b="1" dirty="0" smtClean="0"/>
              <a:t>Disabled or Incapacitated</a:t>
            </a:r>
          </a:p>
          <a:p>
            <a:pPr algn="ctr"/>
            <a:endParaRPr lang="en-US" sz="3800" b="1" dirty="0" smtClean="0"/>
          </a:p>
          <a:p>
            <a:pPr algn="ctr"/>
            <a:endParaRPr lang="en-US" sz="4800" b="1" dirty="0"/>
          </a:p>
          <a:p>
            <a:pPr algn="ctr"/>
            <a:endParaRPr lang="en-US" sz="2800" b="1" dirty="0"/>
          </a:p>
        </p:txBody>
      </p:sp>
      <p:sp>
        <p:nvSpPr>
          <p:cNvPr id="4" name="Slide Number Placeholder 3"/>
          <p:cNvSpPr>
            <a:spLocks noGrp="1"/>
          </p:cNvSpPr>
          <p:nvPr>
            <p:ph type="sldNum" sz="quarter" idx="12"/>
          </p:nvPr>
        </p:nvSpPr>
        <p:spPr/>
        <p:txBody>
          <a:bodyPr/>
          <a:lstStyle/>
          <a:p>
            <a:fld id="{123C8BD6-0111-4117-86B6-0E749D7A337B}" type="slidenum">
              <a:rPr lang="en-US" smtClean="0"/>
              <a:t>2</a:t>
            </a:fld>
            <a:endParaRPr lang="en-US" dirty="0"/>
          </a:p>
        </p:txBody>
      </p:sp>
    </p:spTree>
    <p:extLst>
      <p:ext uri="{BB962C8B-B14F-4D97-AF65-F5344CB8AC3E}">
        <p14:creationId xmlns:p14="http://schemas.microsoft.com/office/powerpoint/2010/main" val="22989097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628650" y="609600"/>
            <a:ext cx="8153400" cy="1323439"/>
          </a:xfrm>
          <a:prstGeom prst="rect">
            <a:avLst/>
          </a:prstGeom>
          <a:noFill/>
        </p:spPr>
        <p:txBody>
          <a:bodyPr wrap="square" rtlCol="0">
            <a:spAutoFit/>
          </a:bodyPr>
          <a:lstStyle/>
          <a:p>
            <a:pPr algn="ctr"/>
            <a:r>
              <a:rPr lang="en-US" sz="4000" b="1" dirty="0" smtClean="0">
                <a:solidFill>
                  <a:schemeClr val="bg2">
                    <a:lumMod val="50000"/>
                  </a:schemeClr>
                </a:solidFill>
              </a:rPr>
              <a:t>Critical Incident Rapid </a:t>
            </a:r>
          </a:p>
          <a:p>
            <a:pPr algn="ctr"/>
            <a:r>
              <a:rPr lang="en-US" sz="4000" b="1" dirty="0" smtClean="0">
                <a:solidFill>
                  <a:schemeClr val="bg2">
                    <a:lumMod val="50000"/>
                  </a:schemeClr>
                </a:solidFill>
              </a:rPr>
              <a:t>Response Team</a:t>
            </a:r>
            <a:endParaRPr lang="en-US" sz="4000" b="1" dirty="0">
              <a:solidFill>
                <a:schemeClr val="bg2">
                  <a:lumMod val="50000"/>
                </a:schemeClr>
              </a:solidFill>
            </a:endParaRPr>
          </a:p>
        </p:txBody>
      </p:sp>
      <p:sp>
        <p:nvSpPr>
          <p:cNvPr id="9" name="TextBox 8"/>
          <p:cNvSpPr txBox="1"/>
          <p:nvPr/>
        </p:nvSpPr>
        <p:spPr>
          <a:xfrm>
            <a:off x="457200" y="2136219"/>
            <a:ext cx="3886200" cy="523220"/>
          </a:xfrm>
          <a:prstGeom prst="rect">
            <a:avLst/>
          </a:prstGeom>
          <a:noFill/>
        </p:spPr>
        <p:txBody>
          <a:bodyPr wrap="square" rtlCol="0">
            <a:spAutoFit/>
          </a:bodyPr>
          <a:lstStyle/>
          <a:p>
            <a:pPr algn="ctr"/>
            <a:r>
              <a:rPr lang="en-US" sz="2800" b="1" dirty="0" smtClean="0">
                <a:solidFill>
                  <a:schemeClr val="bg2">
                    <a:lumMod val="50000"/>
                  </a:schemeClr>
                </a:solidFill>
              </a:rPr>
              <a:t>Deployment</a:t>
            </a:r>
            <a:endParaRPr lang="en-US" sz="2800" b="1" dirty="0">
              <a:solidFill>
                <a:schemeClr val="bg2">
                  <a:lumMod val="50000"/>
                </a:schemeClr>
              </a:solidFill>
            </a:endParaRPr>
          </a:p>
        </p:txBody>
      </p:sp>
      <p:sp>
        <p:nvSpPr>
          <p:cNvPr id="10" name="TextBox 9"/>
          <p:cNvSpPr txBox="1"/>
          <p:nvPr/>
        </p:nvSpPr>
        <p:spPr>
          <a:xfrm>
            <a:off x="4953000" y="2136219"/>
            <a:ext cx="3505200" cy="523220"/>
          </a:xfrm>
          <a:prstGeom prst="rect">
            <a:avLst/>
          </a:prstGeom>
          <a:noFill/>
        </p:spPr>
        <p:txBody>
          <a:bodyPr wrap="square" rtlCol="0">
            <a:spAutoFit/>
          </a:bodyPr>
          <a:lstStyle/>
          <a:p>
            <a:pPr algn="ctr"/>
            <a:r>
              <a:rPr lang="en-US" sz="2800" b="1" dirty="0" smtClean="0">
                <a:solidFill>
                  <a:schemeClr val="bg2">
                    <a:lumMod val="50000"/>
                  </a:schemeClr>
                </a:solidFill>
              </a:rPr>
              <a:t>Reports</a:t>
            </a:r>
            <a:endParaRPr lang="en-US" sz="2800" b="1" dirty="0">
              <a:solidFill>
                <a:schemeClr val="bg2">
                  <a:lumMod val="50000"/>
                </a:schemeClr>
              </a:solidFill>
            </a:endParaRPr>
          </a:p>
        </p:txBody>
      </p:sp>
      <p:graphicFrame>
        <p:nvGraphicFramePr>
          <p:cNvPr id="3" name="Diagram 2"/>
          <p:cNvGraphicFramePr/>
          <p:nvPr>
            <p:extLst>
              <p:ext uri="{D42A27DB-BD31-4B8C-83A1-F6EECF244321}">
                <p14:modId xmlns:p14="http://schemas.microsoft.com/office/powerpoint/2010/main" val="2446448462"/>
              </p:ext>
            </p:extLst>
          </p:nvPr>
        </p:nvGraphicFramePr>
        <p:xfrm>
          <a:off x="457200" y="2590800"/>
          <a:ext cx="3810000" cy="2453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4" name="Diagram 3"/>
          <p:cNvGraphicFramePr/>
          <p:nvPr>
            <p:extLst>
              <p:ext uri="{D42A27DB-BD31-4B8C-83A1-F6EECF244321}">
                <p14:modId xmlns:p14="http://schemas.microsoft.com/office/powerpoint/2010/main" val="1458872070"/>
              </p:ext>
            </p:extLst>
          </p:nvPr>
        </p:nvGraphicFramePr>
        <p:xfrm>
          <a:off x="4991100" y="2743200"/>
          <a:ext cx="3429000" cy="304698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 name="Slide Number Placeholder 1"/>
          <p:cNvSpPr>
            <a:spLocks noGrp="1"/>
          </p:cNvSpPr>
          <p:nvPr>
            <p:ph type="sldNum" sz="quarter" idx="12"/>
          </p:nvPr>
        </p:nvSpPr>
        <p:spPr/>
        <p:txBody>
          <a:bodyPr/>
          <a:lstStyle/>
          <a:p>
            <a:fld id="{123C8BD6-0111-4117-86B6-0E749D7A337B}" type="slidenum">
              <a:rPr lang="en-US" smtClean="0"/>
              <a:t>20</a:t>
            </a:fld>
            <a:endParaRPr lang="en-US" dirty="0"/>
          </a:p>
        </p:txBody>
      </p:sp>
    </p:spTree>
    <p:extLst>
      <p:ext uri="{BB962C8B-B14F-4D97-AF65-F5344CB8AC3E}">
        <p14:creationId xmlns:p14="http://schemas.microsoft.com/office/powerpoint/2010/main" val="25433752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581625702"/>
              </p:ext>
            </p:extLst>
          </p:nvPr>
        </p:nvGraphicFramePr>
        <p:xfrm>
          <a:off x="457200" y="1676400"/>
          <a:ext cx="80010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3C8BD6-0111-4117-86B6-0E749D7A337B}" type="slidenum">
              <a:rPr lang="en-US" smtClean="0"/>
              <a:t>21</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Staffing of Medical Neglect Cases</a:t>
            </a:r>
            <a:endParaRPr lang="en-US" sz="3600" dirty="0">
              <a:solidFill>
                <a:schemeClr val="accent1"/>
              </a:solidFill>
              <a:effectLst/>
            </a:endParaRPr>
          </a:p>
        </p:txBody>
      </p:sp>
    </p:spTree>
    <p:extLst>
      <p:ext uri="{BB962C8B-B14F-4D97-AF65-F5344CB8AC3E}">
        <p14:creationId xmlns:p14="http://schemas.microsoft.com/office/powerpoint/2010/main" val="4283258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382000" cy="5410200"/>
          </a:xfrm>
        </p:spPr>
        <p:txBody>
          <a:bodyPr>
            <a:normAutofit/>
          </a:bodyPr>
          <a:lstStyle/>
          <a:p>
            <a:pPr>
              <a:spcBef>
                <a:spcPts val="600"/>
              </a:spcBef>
              <a:spcAft>
                <a:spcPts val="600"/>
              </a:spcAft>
              <a:buClrTx/>
            </a:pPr>
            <a:r>
              <a:rPr lang="en-US" sz="2000" dirty="0" smtClean="0"/>
              <a:t>Clarifies functions of the Child Abuse Death Review state and local committees:</a:t>
            </a:r>
          </a:p>
          <a:p>
            <a:pPr marL="1229868" indent="-342900">
              <a:spcBef>
                <a:spcPts val="600"/>
              </a:spcBef>
              <a:spcAft>
                <a:spcPts val="600"/>
              </a:spcAft>
              <a:buClrTx/>
              <a:buFont typeface="Wingdings 2" panose="05020102010507070707" pitchFamily="18" charset="2"/>
              <a:buChar char="P"/>
            </a:pPr>
            <a:r>
              <a:rPr lang="en-US" sz="2000" dirty="0" smtClean="0"/>
              <a:t>Adds a substance abuse treatment professional to the State Committee</a:t>
            </a:r>
          </a:p>
          <a:p>
            <a:pPr marL="1229868" indent="-342900">
              <a:spcBef>
                <a:spcPts val="600"/>
              </a:spcBef>
              <a:spcAft>
                <a:spcPts val="600"/>
              </a:spcAft>
              <a:buClrTx/>
              <a:buFont typeface="Wingdings 2" panose="05020102010507070707" pitchFamily="18" charset="2"/>
              <a:buChar char="P"/>
            </a:pPr>
            <a:r>
              <a:rPr lang="en-US" sz="2000" dirty="0" smtClean="0"/>
              <a:t>State Committee is to provide direction and leadership</a:t>
            </a:r>
          </a:p>
          <a:p>
            <a:pPr marL="1229868" indent="-342900">
              <a:spcBef>
                <a:spcPts val="600"/>
              </a:spcBef>
              <a:spcAft>
                <a:spcPts val="600"/>
              </a:spcAft>
              <a:buClrTx/>
              <a:buFont typeface="Wingdings 2" panose="05020102010507070707" pitchFamily="18" charset="2"/>
              <a:buChar char="P"/>
            </a:pPr>
            <a:r>
              <a:rPr lang="en-US" sz="2000" dirty="0" smtClean="0"/>
              <a:t>Local Committees to conduct individual case reviews of deaths, generate information, make recommendations and improvements locally</a:t>
            </a:r>
          </a:p>
          <a:p>
            <a:pPr marL="1229868" indent="-342900">
              <a:spcBef>
                <a:spcPts val="600"/>
              </a:spcBef>
              <a:spcAft>
                <a:spcPts val="600"/>
              </a:spcAft>
              <a:buClrTx/>
              <a:buFont typeface="Wingdings 2" panose="05020102010507070707" pitchFamily="18" charset="2"/>
              <a:buChar char="P"/>
            </a:pPr>
            <a:r>
              <a:rPr lang="en-US" sz="2000" dirty="0" smtClean="0"/>
              <a:t>Outlines members to be included on Local Committees</a:t>
            </a:r>
          </a:p>
          <a:p>
            <a:pPr marL="1229868" indent="-342900">
              <a:spcBef>
                <a:spcPts val="600"/>
              </a:spcBef>
              <a:spcAft>
                <a:spcPts val="600"/>
              </a:spcAft>
              <a:buClrTx/>
              <a:buFont typeface="Wingdings 2" panose="05020102010507070707" pitchFamily="18" charset="2"/>
              <a:buChar char="P"/>
            </a:pPr>
            <a:r>
              <a:rPr lang="en-US" sz="2000" dirty="0" smtClean="0"/>
              <a:t>Requires to extent possible, individuals who dealt with a child whose death is verified to attend meetings where           child’s case is reviewed</a:t>
            </a:r>
          </a:p>
          <a:p>
            <a:pPr marL="365760" lvl="1" indent="-342900">
              <a:buClrTx/>
              <a:buFont typeface="Lucida Sans Unicode" panose="020B0602030504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123C8BD6-0111-4117-86B6-0E749D7A337B}" type="slidenum">
              <a:rPr lang="en-US" smtClean="0"/>
              <a:t>22</a:t>
            </a:fld>
            <a:endParaRPr lang="en-US" dirty="0"/>
          </a:p>
        </p:txBody>
      </p:sp>
      <p:sp>
        <p:nvSpPr>
          <p:cNvPr id="3" name="Title 2"/>
          <p:cNvSpPr>
            <a:spLocks noGrp="1"/>
          </p:cNvSpPr>
          <p:nvPr>
            <p:ph type="title"/>
          </p:nvPr>
        </p:nvSpPr>
        <p:spPr>
          <a:xfrm>
            <a:off x="457200" y="274638"/>
            <a:ext cx="8229600" cy="944562"/>
          </a:xfrm>
        </p:spPr>
        <p:txBody>
          <a:bodyPr>
            <a:noAutofit/>
          </a:bodyPr>
          <a:lstStyle/>
          <a:p>
            <a:pPr algn="ctr"/>
            <a:r>
              <a:rPr lang="en-US" sz="3200" dirty="0" smtClean="0">
                <a:solidFill>
                  <a:schemeClr val="accent1"/>
                </a:solidFill>
                <a:effectLst/>
              </a:rPr>
              <a:t>Child Abuse Death Review Committees</a:t>
            </a:r>
            <a:endParaRPr lang="en-US" sz="3200" dirty="0">
              <a:solidFill>
                <a:schemeClr val="accent1"/>
              </a:solidFill>
              <a:effectLst/>
            </a:endParaRPr>
          </a:p>
        </p:txBody>
      </p:sp>
    </p:spTree>
    <p:extLst>
      <p:ext uri="{BB962C8B-B14F-4D97-AF65-F5344CB8AC3E}">
        <p14:creationId xmlns:p14="http://schemas.microsoft.com/office/powerpoint/2010/main" val="3988326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5105400"/>
          </a:xfrm>
        </p:spPr>
        <p:txBody>
          <a:bodyPr>
            <a:normAutofit/>
          </a:bodyPr>
          <a:lstStyle/>
          <a:p>
            <a:pPr marL="109728" indent="0">
              <a:spcBef>
                <a:spcPts val="1200"/>
              </a:spcBef>
              <a:spcAft>
                <a:spcPts val="600"/>
              </a:spcAft>
              <a:buClrTx/>
              <a:buNone/>
            </a:pPr>
            <a:endParaRPr lang="en-US" sz="2000" dirty="0" smtClean="0"/>
          </a:p>
          <a:p>
            <a:pPr>
              <a:spcBef>
                <a:spcPts val="1200"/>
              </a:spcBef>
              <a:spcAft>
                <a:spcPts val="1800"/>
              </a:spcAft>
              <a:buClrTx/>
            </a:pPr>
            <a:r>
              <a:rPr lang="en-US" sz="2000" dirty="0" smtClean="0"/>
              <a:t>Amends </a:t>
            </a:r>
            <a:r>
              <a:rPr lang="en-US" sz="2000" dirty="0"/>
              <a:t>s. 402.301, F.S., to require all personnel of membership organizations affiliated with national organizations which do not provide child care to meet Level 2 background screening </a:t>
            </a:r>
            <a:r>
              <a:rPr lang="en-US" sz="2000" dirty="0" smtClean="0"/>
              <a:t>requirements</a:t>
            </a:r>
          </a:p>
          <a:p>
            <a:pPr lvl="0">
              <a:spcBef>
                <a:spcPts val="600"/>
              </a:spcBef>
              <a:spcAft>
                <a:spcPts val="1800"/>
              </a:spcAft>
              <a:buClrTx/>
            </a:pPr>
            <a:r>
              <a:rPr lang="en-US" sz="2000" dirty="0"/>
              <a:t>Amends s. 402.302(3), F.S., regarding the definition of child care personnel to include “membership organizations” for the purpose of background screening </a:t>
            </a:r>
            <a:r>
              <a:rPr lang="en-US" sz="2000" dirty="0" smtClean="0"/>
              <a:t>requirements</a:t>
            </a:r>
          </a:p>
          <a:p>
            <a:pPr>
              <a:spcBef>
                <a:spcPts val="600"/>
              </a:spcBef>
              <a:spcAft>
                <a:spcPts val="600"/>
              </a:spcAft>
              <a:buClrTx/>
            </a:pPr>
            <a:r>
              <a:rPr lang="en-US" sz="2000" dirty="0"/>
              <a:t>Amends s. 435.02, F.S., adding local licensing agencies approved pursuant to s. 402.307, F.S., to have access to the </a:t>
            </a:r>
            <a:r>
              <a:rPr lang="en-US" sz="2000" dirty="0" smtClean="0"/>
              <a:t>Clearinghouse</a:t>
            </a:r>
            <a:endParaRPr lang="en-US" sz="2000" dirty="0"/>
          </a:p>
        </p:txBody>
      </p:sp>
      <p:sp>
        <p:nvSpPr>
          <p:cNvPr id="4" name="Slide Number Placeholder 3"/>
          <p:cNvSpPr>
            <a:spLocks noGrp="1"/>
          </p:cNvSpPr>
          <p:nvPr>
            <p:ph type="sldNum" sz="quarter" idx="12"/>
          </p:nvPr>
        </p:nvSpPr>
        <p:spPr/>
        <p:txBody>
          <a:bodyPr/>
          <a:lstStyle/>
          <a:p>
            <a:fld id="{123C8BD6-0111-4117-86B6-0E749D7A337B}" type="slidenum">
              <a:rPr lang="en-US" smtClean="0"/>
              <a:t>23</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Background Screening Requirements</a:t>
            </a:r>
            <a:endParaRPr lang="en-US" sz="3600" dirty="0">
              <a:solidFill>
                <a:schemeClr val="accent1"/>
              </a:solidFill>
              <a:effectLst/>
            </a:endParaRPr>
          </a:p>
        </p:txBody>
      </p:sp>
    </p:spTree>
    <p:extLst>
      <p:ext uri="{BB962C8B-B14F-4D97-AF65-F5344CB8AC3E}">
        <p14:creationId xmlns:p14="http://schemas.microsoft.com/office/powerpoint/2010/main" val="28118032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382000" cy="5105400"/>
          </a:xfrm>
        </p:spPr>
        <p:txBody>
          <a:bodyPr>
            <a:normAutofit/>
          </a:bodyPr>
          <a:lstStyle/>
          <a:p>
            <a:pPr marL="109728" indent="0">
              <a:spcBef>
                <a:spcPts val="1200"/>
              </a:spcBef>
              <a:spcAft>
                <a:spcPts val="600"/>
              </a:spcAft>
              <a:buClrTx/>
              <a:buNone/>
            </a:pPr>
            <a:endParaRPr lang="en-US" sz="2000" dirty="0" smtClean="0"/>
          </a:p>
          <a:p>
            <a:pPr>
              <a:spcBef>
                <a:spcPts val="600"/>
              </a:spcBef>
              <a:spcAft>
                <a:spcPts val="1800"/>
              </a:spcAft>
              <a:buClrTx/>
            </a:pPr>
            <a:r>
              <a:rPr lang="en-US" sz="2000" dirty="0"/>
              <a:t>Implements recommendations of the Florida Institute for Child Welfare by clarifying Legislative intent to prioritize evidence-based and trauma-informed </a:t>
            </a:r>
            <a:r>
              <a:rPr lang="en-US" sz="2000" dirty="0" smtClean="0"/>
              <a:t>services</a:t>
            </a:r>
            <a:endParaRPr lang="en-US" sz="2000" dirty="0"/>
          </a:p>
          <a:p>
            <a:pPr lvl="0">
              <a:spcBef>
                <a:spcPts val="600"/>
              </a:spcBef>
              <a:spcAft>
                <a:spcPts val="1800"/>
              </a:spcAft>
              <a:buClrTx/>
            </a:pPr>
            <a:r>
              <a:rPr lang="en-US" sz="2000" dirty="0"/>
              <a:t>Strengthens language around the services to be provided to dependent children to include services that are supported by research or that are recognized as best practices in the child welfare field </a:t>
            </a:r>
            <a:endParaRPr lang="en-US" sz="2000" dirty="0" smtClean="0"/>
          </a:p>
          <a:p>
            <a:pPr lvl="0">
              <a:spcBef>
                <a:spcPts val="600"/>
              </a:spcBef>
              <a:spcAft>
                <a:spcPts val="1800"/>
              </a:spcAft>
              <a:buClrTx/>
            </a:pPr>
            <a:r>
              <a:rPr lang="en-US" sz="2000" dirty="0" smtClean="0"/>
              <a:t>Requires </a:t>
            </a:r>
            <a:r>
              <a:rPr lang="en-US" sz="2000" dirty="0"/>
              <a:t>the CBCs to give priority to the use of services that are evidenced based and </a:t>
            </a:r>
            <a:r>
              <a:rPr lang="en-US" sz="2000" dirty="0" smtClean="0"/>
              <a:t>trauma-informed </a:t>
            </a:r>
          </a:p>
        </p:txBody>
      </p:sp>
      <p:sp>
        <p:nvSpPr>
          <p:cNvPr id="4" name="Slide Number Placeholder 3"/>
          <p:cNvSpPr>
            <a:spLocks noGrp="1"/>
          </p:cNvSpPr>
          <p:nvPr>
            <p:ph type="sldNum" sz="quarter" idx="12"/>
          </p:nvPr>
        </p:nvSpPr>
        <p:spPr/>
        <p:txBody>
          <a:bodyPr/>
          <a:lstStyle/>
          <a:p>
            <a:fld id="{123C8BD6-0111-4117-86B6-0E749D7A337B}" type="slidenum">
              <a:rPr lang="en-US" smtClean="0"/>
              <a:t>24</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Evidence Based and Trauma-Informed Services</a:t>
            </a:r>
            <a:endParaRPr lang="en-US" sz="3600" dirty="0">
              <a:solidFill>
                <a:schemeClr val="accent1"/>
              </a:solidFill>
              <a:effectLst/>
            </a:endParaRPr>
          </a:p>
        </p:txBody>
      </p:sp>
    </p:spTree>
    <p:extLst>
      <p:ext uri="{BB962C8B-B14F-4D97-AF65-F5344CB8AC3E}">
        <p14:creationId xmlns:p14="http://schemas.microsoft.com/office/powerpoint/2010/main" val="15325765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p14="http://schemas.microsoft.com/office/powerpoint/2010/main" val="1536340776"/>
              </p:ext>
            </p:extLst>
          </p:nvPr>
        </p:nvGraphicFramePr>
        <p:xfrm>
          <a:off x="457200" y="1524000"/>
          <a:ext cx="83820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3C8BD6-0111-4117-86B6-0E749D7A337B}" type="slidenum">
              <a:rPr lang="en-US" smtClean="0"/>
              <a:t>25</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Communication Requirements </a:t>
            </a:r>
            <a:endParaRPr lang="en-US" sz="3600" dirty="0">
              <a:solidFill>
                <a:schemeClr val="accent1"/>
              </a:solidFill>
              <a:effectLst/>
            </a:endParaRPr>
          </a:p>
        </p:txBody>
      </p:sp>
    </p:spTree>
    <p:extLst>
      <p:ext uri="{BB962C8B-B14F-4D97-AF65-F5344CB8AC3E}">
        <p14:creationId xmlns:p14="http://schemas.microsoft.com/office/powerpoint/2010/main" val="598938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48200"/>
          </a:xfrm>
        </p:spPr>
        <p:txBody>
          <a:bodyPr>
            <a:normAutofit fontScale="85000" lnSpcReduction="10000"/>
          </a:bodyPr>
          <a:lstStyle/>
          <a:p>
            <a:pPr>
              <a:spcAft>
                <a:spcPts val="600"/>
              </a:spcAft>
              <a:buClrTx/>
            </a:pPr>
            <a:r>
              <a:rPr lang="en-US" sz="2400" b="1" dirty="0" smtClean="0"/>
              <a:t>CS/CS/HB 21 by Representatives Hager and Harrell – Substance Abuse Services </a:t>
            </a:r>
            <a:r>
              <a:rPr lang="en-US" sz="2100" b="1" dirty="0" smtClean="0"/>
              <a:t>(Chapter 2015-100, Laws of Florida)</a:t>
            </a:r>
          </a:p>
          <a:p>
            <a:pPr marL="548640" indent="0">
              <a:spcAft>
                <a:spcPts val="600"/>
              </a:spcAft>
              <a:buClrTx/>
              <a:buNone/>
            </a:pPr>
            <a:r>
              <a:rPr lang="en-US" sz="2400" dirty="0" smtClean="0"/>
              <a:t>Requires the Department to create voluntary certification program for recovery residences and requires background screening of recovery residence employees</a:t>
            </a:r>
          </a:p>
          <a:p>
            <a:pPr>
              <a:spcAft>
                <a:spcPts val="600"/>
              </a:spcAft>
              <a:buClrTx/>
            </a:pPr>
            <a:r>
              <a:rPr lang="en-US" sz="2400" b="1" dirty="0" smtClean="0"/>
              <a:t>CS/CS/HB 149 by Representative Rouson – Rights of Grandparents and Great Grandparents </a:t>
            </a:r>
            <a:r>
              <a:rPr lang="en-US" sz="2100" b="1" dirty="0" smtClean="0"/>
              <a:t>(Chapter 2015-134, Laws of Florida)</a:t>
            </a:r>
          </a:p>
          <a:p>
            <a:pPr marL="891540" indent="-342900">
              <a:spcAft>
                <a:spcPts val="600"/>
              </a:spcAft>
              <a:buClrTx/>
              <a:buFont typeface="Wingdings" panose="05000000000000000000" pitchFamily="2" charset="2"/>
              <a:buChar char="ü"/>
            </a:pPr>
            <a:r>
              <a:rPr lang="en-US" sz="2400" dirty="0" smtClean="0"/>
              <a:t>Authorizes a grandparent of minor child whose parents are deceased, missing, or in a permanent vegetative state to petition the court for visitation with the grandchild</a:t>
            </a:r>
          </a:p>
          <a:p>
            <a:pPr marL="891540" indent="-342900">
              <a:spcAft>
                <a:spcPts val="600"/>
              </a:spcAft>
              <a:buClrTx/>
              <a:buFont typeface="Wingdings" panose="05000000000000000000" pitchFamily="2" charset="2"/>
              <a:buChar char="ü"/>
            </a:pPr>
            <a:r>
              <a:rPr lang="en-US" sz="2400" dirty="0" smtClean="0"/>
              <a:t>If a minor child is adopted by a stepparent or close relative, the adoptive parent may petition the court to terminate a grandparent visitation order </a:t>
            </a:r>
          </a:p>
          <a:p>
            <a:pPr marL="548640" indent="0">
              <a:spcAft>
                <a:spcPts val="600"/>
              </a:spcAft>
              <a:buClrTx/>
              <a:buNone/>
            </a:pPr>
            <a:endParaRPr lang="en-US" sz="2400" dirty="0" smtClean="0"/>
          </a:p>
          <a:p>
            <a:pPr marL="109728" indent="0">
              <a:spcAft>
                <a:spcPts val="600"/>
              </a:spcAft>
              <a:buClrTx/>
              <a:buNone/>
            </a:pPr>
            <a:endParaRPr lang="en-US" sz="2400" dirty="0" smtClean="0"/>
          </a:p>
          <a:p>
            <a:pPr marL="365760" lvl="1" indent="-342900">
              <a:buClrTx/>
              <a:buFont typeface="Lucida Sans Unicode" panose="020B0602030504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123C8BD6-0111-4117-86B6-0E749D7A337B}" type="slidenum">
              <a:rPr lang="en-US" smtClean="0"/>
              <a:t>26</a:t>
            </a:fld>
            <a:endParaRPr lang="en-US" dirty="0"/>
          </a:p>
        </p:txBody>
      </p:sp>
      <p:sp>
        <p:nvSpPr>
          <p:cNvPr id="3" name="Title 2"/>
          <p:cNvSpPr>
            <a:spLocks noGrp="1"/>
          </p:cNvSpPr>
          <p:nvPr>
            <p:ph type="title"/>
          </p:nvPr>
        </p:nvSpPr>
        <p:spPr/>
        <p:txBody>
          <a:bodyPr>
            <a:noAutofit/>
          </a:bodyPr>
          <a:lstStyle/>
          <a:p>
            <a:pPr algn="ctr"/>
            <a:r>
              <a:rPr lang="en-US" sz="3600" dirty="0">
                <a:solidFill>
                  <a:schemeClr val="accent1"/>
                </a:solidFill>
                <a:effectLst/>
              </a:rPr>
              <a:t>Other Child Welfare Legislation</a:t>
            </a:r>
            <a:endParaRPr lang="en-US" sz="3600" dirty="0">
              <a:solidFill>
                <a:schemeClr val="accent1">
                  <a:lumMod val="60000"/>
                  <a:lumOff val="40000"/>
                </a:schemeClr>
              </a:solidFill>
            </a:endParaRPr>
          </a:p>
        </p:txBody>
      </p:sp>
    </p:spTree>
    <p:extLst>
      <p:ext uri="{BB962C8B-B14F-4D97-AF65-F5344CB8AC3E}">
        <p14:creationId xmlns:p14="http://schemas.microsoft.com/office/powerpoint/2010/main" val="41729579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71600"/>
            <a:ext cx="8229600" cy="4724400"/>
          </a:xfrm>
        </p:spPr>
        <p:txBody>
          <a:bodyPr>
            <a:normAutofit fontScale="77500" lnSpcReduction="20000"/>
          </a:bodyPr>
          <a:lstStyle/>
          <a:p>
            <a:pPr>
              <a:spcAft>
                <a:spcPts val="600"/>
              </a:spcAft>
              <a:buClrTx/>
            </a:pPr>
            <a:r>
              <a:rPr lang="en-US" sz="2400" b="1" dirty="0" smtClean="0"/>
              <a:t>HB 469 by Representatives Spano – Public Records/Residential Facilities Serving Victims of Sexual Exploitation and Human Trafficking </a:t>
            </a:r>
            <a:r>
              <a:rPr lang="en-US" sz="2100" b="1" dirty="0" smtClean="0"/>
              <a:t>(Chapter 2015-147, Laws of Florida)</a:t>
            </a:r>
          </a:p>
          <a:p>
            <a:pPr marL="548640" indent="0">
              <a:spcAft>
                <a:spcPts val="600"/>
              </a:spcAft>
              <a:buClrTx/>
              <a:buNone/>
            </a:pPr>
            <a:r>
              <a:rPr lang="en-US" sz="2400" dirty="0" smtClean="0"/>
              <a:t>Creates a public records exemption for the location information of a safe house safe foster home, or other residential facility serving child victims of sexual exploitation</a:t>
            </a:r>
          </a:p>
          <a:p>
            <a:pPr>
              <a:spcAft>
                <a:spcPts val="600"/>
              </a:spcAft>
              <a:buClrTx/>
            </a:pPr>
            <a:r>
              <a:rPr lang="en-US" sz="2400" b="1" dirty="0" smtClean="0"/>
              <a:t>CS/CS/HB 1055 by Representative Harrell – Child Protection </a:t>
            </a:r>
            <a:r>
              <a:rPr lang="en-US" sz="2300" b="1" dirty="0" smtClean="0"/>
              <a:t>(Chapter 2015-177, Laws of Florida)</a:t>
            </a:r>
          </a:p>
          <a:p>
            <a:pPr marL="548640" indent="0">
              <a:spcAft>
                <a:spcPts val="600"/>
              </a:spcAft>
              <a:buClrTx/>
              <a:buNone/>
            </a:pPr>
            <a:r>
              <a:rPr lang="en-US" sz="2400" dirty="0" smtClean="0"/>
              <a:t>Provides that a Critical Incident Rapid Response Team must include a child protection team medical director</a:t>
            </a:r>
          </a:p>
          <a:p>
            <a:pPr>
              <a:spcAft>
                <a:spcPts val="600"/>
              </a:spcAft>
              <a:buClrTx/>
            </a:pPr>
            <a:r>
              <a:rPr lang="en-US" sz="2500" b="1" dirty="0" smtClean="0">
                <a:solidFill>
                  <a:prstClr val="black"/>
                </a:solidFill>
              </a:rPr>
              <a:t>SB 7032 by </a:t>
            </a:r>
            <a:r>
              <a:rPr lang="en-US" sz="2400" b="1" dirty="0" smtClean="0"/>
              <a:t>Health </a:t>
            </a:r>
            <a:r>
              <a:rPr lang="en-US" sz="2400" b="1" dirty="0"/>
              <a:t>Policy Committee – Public Records/Reports of a Deceased </a:t>
            </a:r>
            <a:r>
              <a:rPr lang="en-US" sz="2400" b="1" dirty="0" smtClean="0"/>
              <a:t>Child </a:t>
            </a:r>
            <a:r>
              <a:rPr lang="en-US" sz="2300" b="1" dirty="0" smtClean="0"/>
              <a:t>(Chapter 2015-77, Laws of Florida)</a:t>
            </a:r>
            <a:endParaRPr lang="en-US" sz="2300" dirty="0" smtClean="0"/>
          </a:p>
          <a:p>
            <a:pPr marL="548640" indent="0">
              <a:spcAft>
                <a:spcPts val="600"/>
              </a:spcAft>
              <a:buClrTx/>
              <a:buNone/>
            </a:pPr>
            <a:r>
              <a:rPr lang="en-US" sz="2400" dirty="0" smtClean="0"/>
              <a:t>Reenacts and amends public records and public meetings exemptions for certain identifying information held by State and local child abuse death review committees</a:t>
            </a:r>
          </a:p>
          <a:p>
            <a:pPr marL="109728" indent="0">
              <a:spcAft>
                <a:spcPts val="600"/>
              </a:spcAft>
              <a:buClrTx/>
              <a:buNone/>
            </a:pPr>
            <a:endParaRPr lang="en-US" sz="2400" dirty="0" smtClean="0"/>
          </a:p>
          <a:p>
            <a:pPr marL="365760" lvl="1" indent="-342900">
              <a:buClrTx/>
              <a:buFont typeface="Lucida Sans Unicode" panose="020B0602030504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123C8BD6-0111-4117-86B6-0E749D7A337B}" type="slidenum">
              <a:rPr lang="en-US" smtClean="0"/>
              <a:t>27</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Other</a:t>
            </a:r>
            <a:r>
              <a:rPr lang="en-US" sz="3600" dirty="0" smtClean="0">
                <a:solidFill>
                  <a:schemeClr val="accent1"/>
                </a:solidFill>
              </a:rPr>
              <a:t> Child Welfare Legislation</a:t>
            </a:r>
            <a:endParaRPr lang="en-US" sz="3600" dirty="0">
              <a:solidFill>
                <a:schemeClr val="accent1"/>
              </a:solidFill>
            </a:endParaRPr>
          </a:p>
        </p:txBody>
      </p:sp>
    </p:spTree>
    <p:extLst>
      <p:ext uri="{BB962C8B-B14F-4D97-AF65-F5344CB8AC3E}">
        <p14:creationId xmlns:p14="http://schemas.microsoft.com/office/powerpoint/2010/main" val="80605098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48200"/>
          </a:xfrm>
        </p:spPr>
        <p:txBody>
          <a:bodyPr>
            <a:normAutofit fontScale="92500" lnSpcReduction="10000"/>
          </a:bodyPr>
          <a:lstStyle/>
          <a:p>
            <a:pPr>
              <a:spcAft>
                <a:spcPts val="600"/>
              </a:spcAft>
              <a:buClrTx/>
            </a:pPr>
            <a:r>
              <a:rPr lang="en-US" sz="2400" b="1" dirty="0" smtClean="0"/>
              <a:t>CLS Workload Issue – $1,259,622, 17 FTEs</a:t>
            </a:r>
          </a:p>
          <a:p>
            <a:pPr>
              <a:spcAft>
                <a:spcPts val="600"/>
              </a:spcAft>
              <a:buClrTx/>
            </a:pPr>
            <a:r>
              <a:rPr lang="en-US" sz="2400" b="1" dirty="0" smtClean="0"/>
              <a:t>Title IV-E Child Welfare Stipend Program - $2,614,038, 2 FTEs</a:t>
            </a:r>
            <a:endParaRPr lang="en-US" sz="2100" b="1" dirty="0" smtClean="0"/>
          </a:p>
          <a:p>
            <a:pPr>
              <a:spcAft>
                <a:spcPts val="600"/>
              </a:spcAft>
              <a:buClrTx/>
            </a:pPr>
            <a:r>
              <a:rPr lang="en-US" sz="2400" b="1" dirty="0" smtClean="0"/>
              <a:t>Title IV-E Training Redesign - $14,050,260</a:t>
            </a:r>
            <a:endParaRPr lang="en-US" sz="2100" b="1" dirty="0" smtClean="0"/>
          </a:p>
          <a:p>
            <a:pPr marL="891540" indent="-342900">
              <a:spcAft>
                <a:spcPts val="600"/>
              </a:spcAft>
              <a:buClrTx/>
              <a:buFont typeface="Wingdings" panose="05000000000000000000" pitchFamily="2" charset="2"/>
              <a:buChar char="ü"/>
            </a:pPr>
            <a:r>
              <a:rPr lang="en-US" sz="2400" dirty="0" smtClean="0"/>
              <a:t>CBC - $6,510,184 (Implementing bill requires allocation based on needs assessment)</a:t>
            </a:r>
          </a:p>
          <a:p>
            <a:pPr marL="891540" indent="-342900">
              <a:spcAft>
                <a:spcPts val="600"/>
              </a:spcAft>
              <a:buClrTx/>
              <a:buFont typeface="Wingdings" panose="05000000000000000000" pitchFamily="2" charset="2"/>
              <a:buChar char="ü"/>
            </a:pPr>
            <a:r>
              <a:rPr lang="en-US" sz="2400" dirty="0" smtClean="0"/>
              <a:t>Sheriffs - $1,548,038</a:t>
            </a:r>
          </a:p>
          <a:p>
            <a:pPr marL="891540" indent="-342900">
              <a:spcAft>
                <a:spcPts val="600"/>
              </a:spcAft>
              <a:buClrTx/>
              <a:buFont typeface="Wingdings" panose="05000000000000000000" pitchFamily="2" charset="2"/>
              <a:buChar char="ü"/>
            </a:pPr>
            <a:r>
              <a:rPr lang="en-US" sz="2400" dirty="0" smtClean="0"/>
              <a:t>Department - $5,992,038</a:t>
            </a:r>
          </a:p>
          <a:p>
            <a:pPr lvl="0">
              <a:spcAft>
                <a:spcPts val="600"/>
              </a:spcAft>
              <a:buClrTx/>
            </a:pPr>
            <a:r>
              <a:rPr lang="en-US" sz="2400" b="1" dirty="0" smtClean="0">
                <a:solidFill>
                  <a:prstClr val="black"/>
                </a:solidFill>
              </a:rPr>
              <a:t>Maintenance Adoption Subsidies- </a:t>
            </a:r>
          </a:p>
          <a:p>
            <a:pPr marL="891540" lvl="0" indent="-342900">
              <a:spcAft>
                <a:spcPts val="600"/>
              </a:spcAft>
              <a:buClrTx/>
              <a:buFont typeface="Wingdings" panose="05000000000000000000" pitchFamily="2" charset="2"/>
              <a:buChar char="ü"/>
            </a:pPr>
            <a:r>
              <a:rPr lang="en-US" sz="2400" dirty="0" smtClean="0">
                <a:solidFill>
                  <a:prstClr val="black"/>
                </a:solidFill>
              </a:rPr>
              <a:t>$18,344,758 (new money)</a:t>
            </a:r>
          </a:p>
          <a:p>
            <a:pPr marL="891540" lvl="0" indent="-342900">
              <a:spcAft>
                <a:spcPts val="600"/>
              </a:spcAft>
              <a:buClrTx/>
              <a:buFont typeface="Wingdings" panose="05000000000000000000" pitchFamily="2" charset="2"/>
              <a:buChar char="ü"/>
            </a:pPr>
            <a:r>
              <a:rPr lang="en-US" sz="2400" dirty="0" smtClean="0">
                <a:solidFill>
                  <a:prstClr val="black"/>
                </a:solidFill>
              </a:rPr>
              <a:t>$4,288,722 (nonrecurring funding for FY 15-16)</a:t>
            </a:r>
            <a:endParaRPr lang="en-US" sz="2100" dirty="0">
              <a:solidFill>
                <a:prstClr val="black"/>
              </a:solidFill>
            </a:endParaRPr>
          </a:p>
          <a:p>
            <a:pPr marL="548640" indent="0">
              <a:spcAft>
                <a:spcPts val="600"/>
              </a:spcAft>
              <a:buClrTx/>
              <a:buNone/>
            </a:pPr>
            <a:endParaRPr lang="en-US" sz="2400" dirty="0" smtClean="0"/>
          </a:p>
          <a:p>
            <a:pPr marL="548640" indent="0">
              <a:spcAft>
                <a:spcPts val="600"/>
              </a:spcAft>
              <a:buClrTx/>
              <a:buNone/>
            </a:pPr>
            <a:endParaRPr lang="en-US" sz="2400" dirty="0" smtClean="0"/>
          </a:p>
          <a:p>
            <a:pPr marL="109728" indent="0">
              <a:spcAft>
                <a:spcPts val="600"/>
              </a:spcAft>
              <a:buClrTx/>
              <a:buNone/>
            </a:pPr>
            <a:endParaRPr lang="en-US" sz="2400" dirty="0" smtClean="0"/>
          </a:p>
          <a:p>
            <a:pPr marL="365760" lvl="1" indent="-342900">
              <a:buClrTx/>
              <a:buFont typeface="Lucida Sans Unicode" panose="020B0602030504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123C8BD6-0111-4117-86B6-0E749D7A337B}" type="slidenum">
              <a:rPr lang="en-US" smtClean="0"/>
              <a:t>28</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Child </a:t>
            </a:r>
            <a:r>
              <a:rPr lang="en-US" sz="3600" dirty="0">
                <a:solidFill>
                  <a:schemeClr val="accent1"/>
                </a:solidFill>
                <a:effectLst/>
              </a:rPr>
              <a:t>Welfare </a:t>
            </a:r>
            <a:r>
              <a:rPr lang="en-US" sz="3600" dirty="0" smtClean="0">
                <a:solidFill>
                  <a:schemeClr val="accent1"/>
                </a:solidFill>
                <a:effectLst/>
              </a:rPr>
              <a:t>Budget Issues</a:t>
            </a:r>
            <a:endParaRPr lang="en-US" sz="3600" dirty="0">
              <a:solidFill>
                <a:schemeClr val="accent1">
                  <a:lumMod val="60000"/>
                  <a:lumOff val="40000"/>
                </a:schemeClr>
              </a:solidFill>
            </a:endParaRPr>
          </a:p>
        </p:txBody>
      </p:sp>
    </p:spTree>
    <p:extLst>
      <p:ext uri="{BB962C8B-B14F-4D97-AF65-F5344CB8AC3E}">
        <p14:creationId xmlns:p14="http://schemas.microsoft.com/office/powerpoint/2010/main" val="300166146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48200"/>
          </a:xfrm>
        </p:spPr>
        <p:txBody>
          <a:bodyPr>
            <a:normAutofit fontScale="85000" lnSpcReduction="10000"/>
          </a:bodyPr>
          <a:lstStyle/>
          <a:p>
            <a:pPr>
              <a:spcAft>
                <a:spcPts val="600"/>
              </a:spcAft>
              <a:buClrTx/>
            </a:pPr>
            <a:r>
              <a:rPr lang="en-US" sz="2400" b="1" dirty="0" smtClean="0"/>
              <a:t>CBC Increase Core Services – $16,153, 541 (proviso requires distribution according to new equity formula)</a:t>
            </a:r>
          </a:p>
          <a:p>
            <a:pPr>
              <a:spcAft>
                <a:spcPts val="600"/>
              </a:spcAft>
              <a:buClrTx/>
            </a:pPr>
            <a:r>
              <a:rPr lang="en-US" sz="2400" b="1" dirty="0" smtClean="0"/>
              <a:t>CBC Risk Pool - $13,000,000</a:t>
            </a:r>
            <a:endParaRPr lang="en-US" sz="2100" b="1" dirty="0" smtClean="0"/>
          </a:p>
          <a:p>
            <a:pPr>
              <a:spcAft>
                <a:spcPts val="600"/>
              </a:spcAft>
              <a:buClrTx/>
            </a:pPr>
            <a:r>
              <a:rPr lang="en-US" sz="2400" b="1" dirty="0" smtClean="0"/>
              <a:t>CBC Deficits - $10,000,000 </a:t>
            </a:r>
            <a:endParaRPr lang="en-US" sz="2100" b="1" dirty="0" smtClean="0"/>
          </a:p>
          <a:p>
            <a:pPr marL="891540" indent="-342900">
              <a:spcAft>
                <a:spcPts val="600"/>
              </a:spcAft>
              <a:buClrTx/>
              <a:buFont typeface="Wingdings" panose="05000000000000000000" pitchFamily="2" charset="2"/>
              <a:buChar char="ü"/>
            </a:pPr>
            <a:r>
              <a:rPr lang="en-US" sz="2400" dirty="0" smtClean="0"/>
              <a:t>Requires Budget Amendment for money to be released</a:t>
            </a:r>
          </a:p>
          <a:p>
            <a:pPr marL="891540" indent="-342900">
              <a:spcAft>
                <a:spcPts val="600"/>
              </a:spcAft>
              <a:buClrTx/>
              <a:buFont typeface="Wingdings" panose="05000000000000000000" pitchFamily="2" charset="2"/>
              <a:buChar char="ü"/>
            </a:pPr>
            <a:r>
              <a:rPr lang="en-US" sz="2400" dirty="0" smtClean="0"/>
              <a:t>Requires a plan for how the funds will be expended for operational cost</a:t>
            </a:r>
          </a:p>
          <a:p>
            <a:pPr lvl="0">
              <a:spcAft>
                <a:spcPts val="600"/>
              </a:spcAft>
              <a:buClrTx/>
            </a:pPr>
            <a:r>
              <a:rPr lang="en-US" sz="2400" b="1" dirty="0" smtClean="0">
                <a:solidFill>
                  <a:prstClr val="black"/>
                </a:solidFill>
              </a:rPr>
              <a:t>Implementation of HB 7013 </a:t>
            </a:r>
          </a:p>
          <a:p>
            <a:pPr marL="891540" lvl="0" indent="-342900">
              <a:spcAft>
                <a:spcPts val="600"/>
              </a:spcAft>
              <a:buClrTx/>
              <a:buFont typeface="Wingdings" panose="05000000000000000000" pitchFamily="2" charset="2"/>
              <a:buChar char="ü"/>
            </a:pPr>
            <a:r>
              <a:rPr lang="en-US" sz="2400" dirty="0" smtClean="0">
                <a:solidFill>
                  <a:prstClr val="black"/>
                </a:solidFill>
              </a:rPr>
              <a:t>$2,500,000 ($1M recurring) – CBC Adoption Incentives</a:t>
            </a:r>
          </a:p>
          <a:p>
            <a:pPr marL="891540" lvl="0" indent="-342900">
              <a:spcAft>
                <a:spcPts val="600"/>
              </a:spcAft>
              <a:buClrTx/>
              <a:buFont typeface="Wingdings" panose="05000000000000000000" pitchFamily="2" charset="2"/>
              <a:buChar char="ü"/>
            </a:pPr>
            <a:r>
              <a:rPr lang="en-US" sz="2400" dirty="0" smtClean="0">
                <a:solidFill>
                  <a:prstClr val="black"/>
                </a:solidFill>
              </a:rPr>
              <a:t>$3,000,000 – State Employee Adoption Incentives</a:t>
            </a:r>
          </a:p>
          <a:p>
            <a:pPr marL="891540" lvl="0" indent="-342900">
              <a:spcAft>
                <a:spcPts val="600"/>
              </a:spcAft>
              <a:buClrTx/>
              <a:buFont typeface="Wingdings" panose="05000000000000000000" pitchFamily="2" charset="2"/>
              <a:buChar char="ü"/>
            </a:pPr>
            <a:r>
              <a:rPr lang="en-US" sz="2400" dirty="0" smtClean="0">
                <a:solidFill>
                  <a:prstClr val="black"/>
                </a:solidFill>
              </a:rPr>
              <a:t>$250,000 – Required changes to FSFN</a:t>
            </a:r>
          </a:p>
          <a:p>
            <a:pPr marL="891540" lvl="0" indent="-342900">
              <a:spcAft>
                <a:spcPts val="600"/>
              </a:spcAft>
              <a:buClrTx/>
              <a:buFont typeface="Wingdings" panose="05000000000000000000" pitchFamily="2" charset="2"/>
              <a:buChar char="ü"/>
            </a:pPr>
            <a:r>
              <a:rPr lang="en-US" sz="2400" dirty="0" smtClean="0">
                <a:solidFill>
                  <a:prstClr val="black"/>
                </a:solidFill>
              </a:rPr>
              <a:t>$74,643 – 1 FTE</a:t>
            </a:r>
            <a:endParaRPr lang="en-US" sz="2100" dirty="0">
              <a:solidFill>
                <a:prstClr val="black"/>
              </a:solidFill>
            </a:endParaRPr>
          </a:p>
          <a:p>
            <a:pPr marL="548640" indent="0">
              <a:spcAft>
                <a:spcPts val="600"/>
              </a:spcAft>
              <a:buClrTx/>
              <a:buNone/>
            </a:pPr>
            <a:endParaRPr lang="en-US" sz="2400" dirty="0" smtClean="0"/>
          </a:p>
          <a:p>
            <a:pPr marL="548640" indent="0">
              <a:spcAft>
                <a:spcPts val="600"/>
              </a:spcAft>
              <a:buClrTx/>
              <a:buNone/>
            </a:pPr>
            <a:endParaRPr lang="en-US" sz="2400" dirty="0" smtClean="0"/>
          </a:p>
          <a:p>
            <a:pPr marL="109728" indent="0">
              <a:spcAft>
                <a:spcPts val="600"/>
              </a:spcAft>
              <a:buClrTx/>
              <a:buNone/>
            </a:pPr>
            <a:endParaRPr lang="en-US" sz="2400" dirty="0" smtClean="0"/>
          </a:p>
          <a:p>
            <a:pPr marL="365760" lvl="1" indent="-342900">
              <a:buClrTx/>
              <a:buFont typeface="Lucida Sans Unicode" panose="020B0602030504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123C8BD6-0111-4117-86B6-0E749D7A337B}" type="slidenum">
              <a:rPr lang="en-US" smtClean="0"/>
              <a:t>29</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Child </a:t>
            </a:r>
            <a:r>
              <a:rPr lang="en-US" sz="3600" dirty="0">
                <a:solidFill>
                  <a:schemeClr val="accent1"/>
                </a:solidFill>
                <a:effectLst/>
              </a:rPr>
              <a:t>Welfare </a:t>
            </a:r>
            <a:r>
              <a:rPr lang="en-US" sz="3600" dirty="0" smtClean="0">
                <a:solidFill>
                  <a:schemeClr val="accent1"/>
                </a:solidFill>
                <a:effectLst/>
              </a:rPr>
              <a:t>Budget Issues</a:t>
            </a:r>
            <a:endParaRPr lang="en-US" sz="3600" dirty="0">
              <a:solidFill>
                <a:schemeClr val="accent1">
                  <a:lumMod val="60000"/>
                  <a:lumOff val="40000"/>
                </a:schemeClr>
              </a:solidFill>
            </a:endParaRPr>
          </a:p>
        </p:txBody>
      </p:sp>
    </p:spTree>
    <p:extLst>
      <p:ext uri="{BB962C8B-B14F-4D97-AF65-F5344CB8AC3E}">
        <p14:creationId xmlns:p14="http://schemas.microsoft.com/office/powerpoint/2010/main" val="2062200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8229600" cy="4864291"/>
          </a:xfrm>
        </p:spPr>
        <p:txBody>
          <a:bodyPr>
            <a:normAutofit/>
          </a:bodyPr>
          <a:lstStyle/>
          <a:p>
            <a:pPr marL="109728" indent="0" algn="ctr">
              <a:spcAft>
                <a:spcPts val="1800"/>
              </a:spcAft>
              <a:buClrTx/>
              <a:buNone/>
            </a:pPr>
            <a:endParaRPr lang="en-US" sz="5400" dirty="0" smtClean="0"/>
          </a:p>
          <a:p>
            <a:pPr marL="109728" indent="0" algn="ctr">
              <a:spcAft>
                <a:spcPts val="1800"/>
              </a:spcAft>
              <a:buClrTx/>
              <a:buNone/>
            </a:pPr>
            <a:r>
              <a:rPr lang="en-US" sz="5400" b="1" dirty="0" smtClean="0"/>
              <a:t>The Regis Little Act to Protect Children with Special Needs</a:t>
            </a:r>
            <a:endParaRPr lang="en-US" sz="5400" b="1" dirty="0"/>
          </a:p>
        </p:txBody>
      </p:sp>
      <p:sp>
        <p:nvSpPr>
          <p:cNvPr id="4" name="Slide Number Placeholder 3"/>
          <p:cNvSpPr>
            <a:spLocks noGrp="1"/>
          </p:cNvSpPr>
          <p:nvPr>
            <p:ph type="sldNum" sz="quarter" idx="12"/>
          </p:nvPr>
        </p:nvSpPr>
        <p:spPr/>
        <p:txBody>
          <a:bodyPr/>
          <a:lstStyle/>
          <a:p>
            <a:fld id="{123C8BD6-0111-4117-86B6-0E749D7A337B}" type="slidenum">
              <a:rPr lang="en-US" smtClean="0"/>
              <a:t>3</a:t>
            </a:fld>
            <a:endParaRPr lang="en-US" dirty="0"/>
          </a:p>
        </p:txBody>
      </p:sp>
      <p:sp>
        <p:nvSpPr>
          <p:cNvPr id="3" name="Title 2"/>
          <p:cNvSpPr>
            <a:spLocks noGrp="1"/>
          </p:cNvSpPr>
          <p:nvPr>
            <p:ph type="title"/>
          </p:nvPr>
        </p:nvSpPr>
        <p:spPr/>
        <p:txBody>
          <a:bodyPr>
            <a:normAutofit fontScale="90000"/>
          </a:bodyPr>
          <a:lstStyle/>
          <a:p>
            <a:pPr algn="ctr"/>
            <a:r>
              <a:rPr lang="en-US" sz="4800" dirty="0"/>
              <a:t/>
            </a:r>
            <a:br>
              <a:rPr lang="en-US" sz="4800" dirty="0"/>
            </a:br>
            <a:endParaRPr lang="en-US" sz="6000" dirty="0">
              <a:solidFill>
                <a:schemeClr val="bg2">
                  <a:lumMod val="50000"/>
                </a:schemeClr>
              </a:solidFill>
              <a:effectLst/>
            </a:endParaRPr>
          </a:p>
        </p:txBody>
      </p:sp>
    </p:spTree>
    <p:extLst>
      <p:ext uri="{BB962C8B-B14F-4D97-AF65-F5344CB8AC3E}">
        <p14:creationId xmlns:p14="http://schemas.microsoft.com/office/powerpoint/2010/main" val="244860284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48200"/>
          </a:xfrm>
        </p:spPr>
        <p:txBody>
          <a:bodyPr>
            <a:normAutofit fontScale="77500" lnSpcReduction="20000"/>
          </a:bodyPr>
          <a:lstStyle/>
          <a:p>
            <a:pPr>
              <a:spcAft>
                <a:spcPts val="600"/>
              </a:spcAft>
              <a:buClrTx/>
            </a:pPr>
            <a:r>
              <a:rPr lang="en-US" sz="2400" b="1" dirty="0" smtClean="0"/>
              <a:t>Healthy Families Expansion – $3.9 million</a:t>
            </a:r>
          </a:p>
          <a:p>
            <a:pPr>
              <a:spcAft>
                <a:spcPts val="600"/>
              </a:spcAft>
              <a:buClrTx/>
            </a:pPr>
            <a:r>
              <a:rPr lang="en-US" sz="2400" b="1" dirty="0" smtClean="0"/>
              <a:t>FSFN </a:t>
            </a:r>
          </a:p>
          <a:p>
            <a:pPr marL="891540" lvl="0" indent="-342900">
              <a:spcAft>
                <a:spcPts val="600"/>
              </a:spcAft>
              <a:buClrTx/>
              <a:buFont typeface="Wingdings" panose="05000000000000000000" pitchFamily="2" charset="2"/>
              <a:buChar char="ü"/>
            </a:pPr>
            <a:r>
              <a:rPr lang="en-US" sz="2400" dirty="0" smtClean="0"/>
              <a:t>$1,337,335 </a:t>
            </a:r>
            <a:r>
              <a:rPr lang="en-US" sz="2400" dirty="0" smtClean="0">
                <a:solidFill>
                  <a:prstClr val="black"/>
                </a:solidFill>
              </a:rPr>
              <a:t> – ongoing maintenance, operation, and enhancements</a:t>
            </a:r>
          </a:p>
          <a:p>
            <a:pPr marL="891540" lvl="0" indent="-342900">
              <a:spcAft>
                <a:spcPts val="600"/>
              </a:spcAft>
              <a:buClrTx/>
              <a:buFont typeface="Wingdings" panose="05000000000000000000" pitchFamily="2" charset="2"/>
              <a:buChar char="ü"/>
            </a:pPr>
            <a:r>
              <a:rPr lang="en-US" sz="2400" dirty="0" smtClean="0">
                <a:solidFill>
                  <a:prstClr val="black"/>
                </a:solidFill>
              </a:rPr>
              <a:t>$1,000,000 – in reserve; requires a proposal for moving application development, test and production environments to an external service provider cloud computing service</a:t>
            </a:r>
            <a:endParaRPr lang="en-US" sz="2100" dirty="0" smtClean="0"/>
          </a:p>
          <a:p>
            <a:pPr>
              <a:spcAft>
                <a:spcPts val="600"/>
              </a:spcAft>
              <a:buClrTx/>
            </a:pPr>
            <a:r>
              <a:rPr lang="en-US" sz="2400" b="1" dirty="0" smtClean="0"/>
              <a:t>Results Oriented Accountability System - $500,000 </a:t>
            </a:r>
            <a:endParaRPr lang="en-US" sz="2100" b="1" dirty="0" smtClean="0"/>
          </a:p>
          <a:p>
            <a:pPr marL="891540" indent="-342900">
              <a:spcAft>
                <a:spcPts val="600"/>
              </a:spcAft>
              <a:buClrTx/>
              <a:buFont typeface="Wingdings" panose="05000000000000000000" pitchFamily="2" charset="2"/>
              <a:buChar char="ü"/>
            </a:pPr>
            <a:r>
              <a:rPr lang="en-US" sz="2400" dirty="0" smtClean="0"/>
              <a:t>Department shall develop a proposal that specifies timeline for implementation before release of funds</a:t>
            </a:r>
          </a:p>
          <a:p>
            <a:pPr lvl="0">
              <a:spcAft>
                <a:spcPts val="600"/>
              </a:spcAft>
              <a:buClrTx/>
            </a:pPr>
            <a:r>
              <a:rPr lang="en-US" sz="2400" b="1" dirty="0" smtClean="0">
                <a:solidFill>
                  <a:prstClr val="black"/>
                </a:solidFill>
              </a:rPr>
              <a:t>Sheriffs</a:t>
            </a:r>
          </a:p>
          <a:p>
            <a:pPr marL="891540" lvl="0" indent="-342900">
              <a:spcAft>
                <a:spcPts val="600"/>
              </a:spcAft>
              <a:buClrTx/>
              <a:buFont typeface="Wingdings" panose="05000000000000000000" pitchFamily="2" charset="2"/>
              <a:buChar char="ü"/>
            </a:pPr>
            <a:r>
              <a:rPr lang="en-US" sz="2400" dirty="0" smtClean="0">
                <a:solidFill>
                  <a:prstClr val="black"/>
                </a:solidFill>
              </a:rPr>
              <a:t>$15,054,474 – Broward		$13,430,952 - Hillsborough</a:t>
            </a:r>
          </a:p>
          <a:p>
            <a:pPr marL="891540" lvl="0" indent="-342900">
              <a:spcAft>
                <a:spcPts val="600"/>
              </a:spcAft>
              <a:buClrTx/>
              <a:buFont typeface="Wingdings" panose="05000000000000000000" pitchFamily="2" charset="2"/>
              <a:buChar char="ü"/>
            </a:pPr>
            <a:r>
              <a:rPr lang="en-US" sz="2400" dirty="0" smtClean="0">
                <a:solidFill>
                  <a:prstClr val="black"/>
                </a:solidFill>
              </a:rPr>
              <a:t>$4,719,787 – Manatee		$6,241,374 - Pasco</a:t>
            </a:r>
          </a:p>
          <a:p>
            <a:pPr marL="891540" lvl="0" indent="-342900">
              <a:spcAft>
                <a:spcPts val="600"/>
              </a:spcAft>
              <a:buClrTx/>
              <a:buFont typeface="Wingdings" panose="05000000000000000000" pitchFamily="2" charset="2"/>
              <a:buChar char="ü"/>
            </a:pPr>
            <a:r>
              <a:rPr lang="en-US" sz="2400" dirty="0" smtClean="0">
                <a:solidFill>
                  <a:prstClr val="black"/>
                </a:solidFill>
              </a:rPr>
              <a:t>$11,828,667 – Pinellas		$4,537,152 - Seminole</a:t>
            </a:r>
            <a:endParaRPr lang="en-US" sz="2100" dirty="0">
              <a:solidFill>
                <a:prstClr val="black"/>
              </a:solidFill>
            </a:endParaRPr>
          </a:p>
          <a:p>
            <a:pPr marL="548640" indent="0">
              <a:spcAft>
                <a:spcPts val="600"/>
              </a:spcAft>
              <a:buClrTx/>
              <a:buNone/>
            </a:pPr>
            <a:endParaRPr lang="en-US" sz="2400" dirty="0" smtClean="0"/>
          </a:p>
          <a:p>
            <a:pPr marL="548640" indent="0">
              <a:spcAft>
                <a:spcPts val="600"/>
              </a:spcAft>
              <a:buClrTx/>
              <a:buNone/>
            </a:pPr>
            <a:endParaRPr lang="en-US" sz="2400" dirty="0" smtClean="0"/>
          </a:p>
          <a:p>
            <a:pPr marL="109728" indent="0">
              <a:spcAft>
                <a:spcPts val="600"/>
              </a:spcAft>
              <a:buClrTx/>
              <a:buNone/>
            </a:pPr>
            <a:endParaRPr lang="en-US" sz="2400" dirty="0" smtClean="0"/>
          </a:p>
          <a:p>
            <a:pPr marL="365760" lvl="1" indent="-342900">
              <a:buClrTx/>
              <a:buFont typeface="Lucida Sans Unicode" panose="020B0602030504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123C8BD6-0111-4117-86B6-0E749D7A337B}" type="slidenum">
              <a:rPr lang="en-US" smtClean="0"/>
              <a:t>30</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Child </a:t>
            </a:r>
            <a:r>
              <a:rPr lang="en-US" sz="3600" dirty="0">
                <a:solidFill>
                  <a:schemeClr val="accent1"/>
                </a:solidFill>
                <a:effectLst/>
              </a:rPr>
              <a:t>Welfare </a:t>
            </a:r>
            <a:r>
              <a:rPr lang="en-US" sz="3600" dirty="0" smtClean="0">
                <a:solidFill>
                  <a:schemeClr val="accent1"/>
                </a:solidFill>
                <a:effectLst/>
              </a:rPr>
              <a:t>Budget Issues</a:t>
            </a:r>
            <a:endParaRPr lang="en-US" sz="3600" dirty="0">
              <a:solidFill>
                <a:schemeClr val="accent1">
                  <a:lumMod val="60000"/>
                  <a:lumOff val="40000"/>
                </a:schemeClr>
              </a:solidFill>
            </a:endParaRPr>
          </a:p>
        </p:txBody>
      </p:sp>
    </p:spTree>
    <p:extLst>
      <p:ext uri="{BB962C8B-B14F-4D97-AF65-F5344CB8AC3E}">
        <p14:creationId xmlns:p14="http://schemas.microsoft.com/office/powerpoint/2010/main" val="36144723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648200"/>
          </a:xfrm>
        </p:spPr>
        <p:txBody>
          <a:bodyPr>
            <a:normAutofit fontScale="40000" lnSpcReduction="20000"/>
          </a:bodyPr>
          <a:lstStyle/>
          <a:p>
            <a:pPr>
              <a:spcAft>
                <a:spcPts val="600"/>
              </a:spcAft>
              <a:buClrTx/>
            </a:pPr>
            <a:r>
              <a:rPr lang="en-US" sz="4500" b="1" dirty="0" smtClean="0"/>
              <a:t>APD Home and Community Based Waiver Waitlist</a:t>
            </a:r>
          </a:p>
          <a:p>
            <a:pPr marL="548640" lvl="0" indent="0">
              <a:spcAft>
                <a:spcPts val="600"/>
              </a:spcAft>
              <a:buClrTx/>
              <a:buNone/>
            </a:pPr>
            <a:r>
              <a:rPr lang="en-US" sz="4000" b="1" dirty="0" smtClean="0"/>
              <a:t>Category 1 </a:t>
            </a:r>
            <a:r>
              <a:rPr lang="en-US" sz="4000" dirty="0" smtClean="0"/>
              <a:t>– Deemed in Crisis</a:t>
            </a:r>
          </a:p>
          <a:p>
            <a:pPr marL="548640" lvl="0" indent="0">
              <a:spcAft>
                <a:spcPts val="600"/>
              </a:spcAft>
              <a:buClrTx/>
              <a:buNone/>
            </a:pPr>
            <a:r>
              <a:rPr lang="en-US" sz="4000" b="1" dirty="0" smtClean="0"/>
              <a:t>Category 2 </a:t>
            </a:r>
            <a:r>
              <a:rPr lang="en-US" sz="4000" dirty="0" smtClean="0"/>
              <a:t>– </a:t>
            </a:r>
          </a:p>
          <a:p>
            <a:pPr marL="896112" lvl="0" indent="-329184">
              <a:spcAft>
                <a:spcPts val="600"/>
              </a:spcAft>
              <a:buClrTx/>
              <a:buFont typeface="Wingdings" panose="05000000000000000000" pitchFamily="2" charset="2"/>
              <a:buChar char="ü"/>
            </a:pPr>
            <a:r>
              <a:rPr lang="en-US" sz="4000" dirty="0"/>
              <a:t>	</a:t>
            </a:r>
            <a:r>
              <a:rPr lang="en-US" sz="4000" b="1" dirty="0" smtClean="0"/>
              <a:t>Open case in FSFN and</a:t>
            </a:r>
          </a:p>
          <a:p>
            <a:pPr marL="1280160" lvl="0" indent="-342900">
              <a:spcAft>
                <a:spcPts val="600"/>
              </a:spcAft>
              <a:buClrTx/>
              <a:buFont typeface="Wingdings" panose="05000000000000000000" pitchFamily="2" charset="2"/>
              <a:buChar char="§"/>
            </a:pPr>
            <a:r>
              <a:rPr lang="en-US" sz="4000" dirty="0" smtClean="0">
                <a:solidFill>
                  <a:prstClr val="black"/>
                </a:solidFill>
              </a:rPr>
              <a:t>Individuals transitioning out of child welfare to adoption, reunification, permanent placement with relative, guardianship with nonrelative</a:t>
            </a:r>
          </a:p>
          <a:p>
            <a:pPr marL="1280160" lvl="0" indent="-342900">
              <a:spcAft>
                <a:spcPts val="600"/>
              </a:spcAft>
              <a:buClrTx/>
              <a:buFont typeface="Wingdings" panose="05000000000000000000" pitchFamily="2" charset="2"/>
              <a:buChar char="§"/>
            </a:pPr>
            <a:r>
              <a:rPr lang="en-US" sz="4000" dirty="0" smtClean="0">
                <a:solidFill>
                  <a:prstClr val="black"/>
                </a:solidFill>
              </a:rPr>
              <a:t>Individuals 18 through 21 who need both waiver and extended foster care services; </a:t>
            </a:r>
          </a:p>
          <a:p>
            <a:pPr marL="1371600" lvl="0" indent="0">
              <a:spcAft>
                <a:spcPts val="600"/>
              </a:spcAft>
              <a:buClrTx/>
              <a:buNone/>
            </a:pPr>
            <a:r>
              <a:rPr lang="en-US" sz="4000" dirty="0" smtClean="0">
                <a:solidFill>
                  <a:prstClr val="black"/>
                </a:solidFill>
              </a:rPr>
              <a:t>-  APD shall provide waiver services, including residential habilitation and </a:t>
            </a:r>
          </a:p>
          <a:p>
            <a:pPr marL="1371600" lvl="0" indent="0">
              <a:spcAft>
                <a:spcPts val="600"/>
              </a:spcAft>
              <a:buClrTx/>
              <a:buNone/>
            </a:pPr>
            <a:r>
              <a:rPr lang="en-US" sz="4000" dirty="0" smtClean="0">
                <a:solidFill>
                  <a:prstClr val="black"/>
                </a:solidFill>
              </a:rPr>
              <a:t>-  CBC shall fund room and board at rate established in s. 409.145(4), F.S.,  and case management and related services</a:t>
            </a:r>
          </a:p>
          <a:p>
            <a:pPr marL="1371600" lvl="0" indent="0">
              <a:spcAft>
                <a:spcPts val="600"/>
              </a:spcAft>
              <a:buClrTx/>
              <a:buNone/>
            </a:pPr>
            <a:r>
              <a:rPr lang="en-US" sz="4000" dirty="0" smtClean="0">
                <a:solidFill>
                  <a:prstClr val="black"/>
                </a:solidFill>
              </a:rPr>
              <a:t>-  May receive both waiver and extended foster care services</a:t>
            </a:r>
          </a:p>
          <a:p>
            <a:pPr marL="1138428" lvl="0" indent="-571500">
              <a:spcAft>
                <a:spcPts val="600"/>
              </a:spcAft>
              <a:buClrTx/>
              <a:buFont typeface="Wingdings" panose="05000000000000000000" pitchFamily="2" charset="2"/>
              <a:buChar char="ü"/>
            </a:pPr>
            <a:r>
              <a:rPr lang="en-US" sz="4000" b="1" dirty="0" smtClean="0">
                <a:solidFill>
                  <a:prstClr val="black"/>
                </a:solidFill>
              </a:rPr>
              <a:t>Individuals on wait list who are at least 18 but not yet 22 who withdraw consent to remain in extended foster care  </a:t>
            </a:r>
            <a:endParaRPr lang="en-US" sz="4000" b="1" dirty="0" smtClean="0"/>
          </a:p>
          <a:p>
            <a:pPr marL="548640" indent="0">
              <a:spcAft>
                <a:spcPts val="600"/>
              </a:spcAft>
              <a:buClrTx/>
              <a:buNone/>
            </a:pPr>
            <a:endParaRPr lang="en-US" sz="4000" dirty="0" smtClean="0"/>
          </a:p>
          <a:p>
            <a:pPr marL="548640" indent="0">
              <a:spcAft>
                <a:spcPts val="600"/>
              </a:spcAft>
              <a:buClrTx/>
              <a:buNone/>
            </a:pPr>
            <a:endParaRPr lang="en-US" sz="2400" dirty="0" smtClean="0"/>
          </a:p>
          <a:p>
            <a:pPr marL="109728" indent="0">
              <a:spcAft>
                <a:spcPts val="600"/>
              </a:spcAft>
              <a:buClrTx/>
              <a:buNone/>
            </a:pPr>
            <a:endParaRPr lang="en-US" sz="2400" dirty="0" smtClean="0"/>
          </a:p>
          <a:p>
            <a:pPr marL="365760" lvl="1" indent="-342900">
              <a:buClrTx/>
              <a:buFont typeface="Lucida Sans Unicode" panose="020B0602030504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123C8BD6-0111-4117-86B6-0E749D7A337B}" type="slidenum">
              <a:rPr lang="en-US" smtClean="0"/>
              <a:t>31</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Implementing Bill</a:t>
            </a:r>
            <a:endParaRPr lang="en-US" sz="3600" dirty="0">
              <a:solidFill>
                <a:schemeClr val="accent1">
                  <a:lumMod val="60000"/>
                  <a:lumOff val="40000"/>
                </a:schemeClr>
              </a:solidFill>
            </a:endParaRPr>
          </a:p>
        </p:txBody>
      </p:sp>
    </p:spTree>
    <p:extLst>
      <p:ext uri="{BB962C8B-B14F-4D97-AF65-F5344CB8AC3E}">
        <p14:creationId xmlns:p14="http://schemas.microsoft.com/office/powerpoint/2010/main" val="41319869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47800"/>
            <a:ext cx="8229600" cy="4953000"/>
          </a:xfrm>
        </p:spPr>
        <p:txBody>
          <a:bodyPr>
            <a:normAutofit fontScale="47500" lnSpcReduction="20000"/>
          </a:bodyPr>
          <a:lstStyle/>
          <a:p>
            <a:pPr>
              <a:spcAft>
                <a:spcPts val="600"/>
              </a:spcAft>
              <a:buClrTx/>
            </a:pPr>
            <a:r>
              <a:rPr lang="en-US" sz="2900" b="1" dirty="0" smtClean="0"/>
              <a:t>SB 2510-A – Equity Allocation Model </a:t>
            </a:r>
          </a:p>
          <a:p>
            <a:pPr marL="109728" indent="0">
              <a:spcAft>
                <a:spcPts val="600"/>
              </a:spcAft>
              <a:buClrTx/>
              <a:buNone/>
            </a:pPr>
            <a:r>
              <a:rPr lang="en-US" sz="2900" b="1" dirty="0" smtClean="0"/>
              <a:t>      Factors included in model:</a:t>
            </a:r>
          </a:p>
          <a:p>
            <a:pPr marL="891540" indent="-342900">
              <a:spcAft>
                <a:spcPts val="600"/>
              </a:spcAft>
              <a:buClrTx/>
              <a:buFont typeface="Wingdings" panose="05000000000000000000" pitchFamily="2" charset="2"/>
              <a:buChar char="ü"/>
            </a:pPr>
            <a:r>
              <a:rPr lang="en-US" sz="2900" dirty="0" smtClean="0"/>
              <a:t>Proportion of child population (new) – proportion of children up to 18 years of age during previous calendar year in geographic area served by CBC - weighted as 5% of total factors</a:t>
            </a:r>
          </a:p>
          <a:p>
            <a:pPr marL="896112" lvl="1" indent="-342900">
              <a:spcAft>
                <a:spcPts val="600"/>
              </a:spcAft>
              <a:buClrTx/>
              <a:buFont typeface="Wingdings" panose="05000000000000000000" pitchFamily="2" charset="2"/>
              <a:buChar char="ü"/>
            </a:pPr>
            <a:r>
              <a:rPr lang="en-US" sz="2900" dirty="0" smtClean="0"/>
              <a:t>Proportion of child abuse hotline workload (same) – weighted as 15% of total factors</a:t>
            </a:r>
          </a:p>
          <a:p>
            <a:pPr marL="896112" lvl="1" indent="-342900">
              <a:spcAft>
                <a:spcPts val="600"/>
              </a:spcAft>
              <a:buClrTx/>
              <a:buFont typeface="Wingdings" panose="05000000000000000000" pitchFamily="2" charset="2"/>
              <a:buChar char="ü"/>
            </a:pPr>
            <a:r>
              <a:rPr lang="en-US" sz="2900" dirty="0" smtClean="0"/>
              <a:t>Proportion of children in care (new definition) – proportion of number of children in care receiving in-home services and the number in out-of-home care with a case management overlay during the most recent 12-month period and weighted as follows: (weighted as 80% of total factors)</a:t>
            </a:r>
          </a:p>
          <a:p>
            <a:pPr marL="804672" lvl="1" indent="0">
              <a:spcAft>
                <a:spcPts val="600"/>
              </a:spcAft>
              <a:buClrTx/>
              <a:buNone/>
            </a:pPr>
            <a:r>
              <a:rPr lang="en-US" sz="2900" dirty="0"/>
              <a:t>	 </a:t>
            </a:r>
            <a:r>
              <a:rPr lang="en-US" sz="2900" dirty="0" smtClean="0"/>
              <a:t>   60% based on children in out-of-home care</a:t>
            </a:r>
          </a:p>
          <a:p>
            <a:pPr marL="804672" lvl="1" indent="0">
              <a:spcAft>
                <a:spcPts val="600"/>
              </a:spcAft>
              <a:buClrTx/>
              <a:buNone/>
            </a:pPr>
            <a:r>
              <a:rPr lang="en-US" sz="2900" dirty="0"/>
              <a:t>	 </a:t>
            </a:r>
            <a:r>
              <a:rPr lang="en-US" sz="2900" dirty="0" smtClean="0"/>
              <a:t>   40% based on in-home care</a:t>
            </a:r>
          </a:p>
          <a:p>
            <a:pPr marL="548640" indent="0">
              <a:spcAft>
                <a:spcPts val="600"/>
              </a:spcAft>
              <a:buClrTx/>
              <a:buNone/>
            </a:pPr>
            <a:r>
              <a:rPr lang="en-US" sz="2900" b="1" dirty="0"/>
              <a:t>Allocation Model</a:t>
            </a:r>
          </a:p>
          <a:p>
            <a:pPr marL="896112" indent="-347472">
              <a:spcAft>
                <a:spcPts val="600"/>
              </a:spcAft>
              <a:buClrTx/>
              <a:buFont typeface="Wingdings" panose="05000000000000000000" pitchFamily="2" charset="2"/>
              <a:buChar char="ü"/>
            </a:pPr>
            <a:r>
              <a:rPr lang="en-US" sz="2900" dirty="0" smtClean="0"/>
              <a:t>Beginning FY 15-16  - 100% of recurring core services shall be based on prior year</a:t>
            </a:r>
          </a:p>
          <a:p>
            <a:pPr marL="896112" lvl="1" indent="-342900">
              <a:spcAft>
                <a:spcPts val="600"/>
              </a:spcAft>
              <a:buClrTx/>
              <a:buFont typeface="Wingdings" panose="05000000000000000000" pitchFamily="2" charset="2"/>
              <a:buChar char="ü"/>
            </a:pPr>
            <a:r>
              <a:rPr lang="en-US" sz="2900" dirty="0" smtClean="0">
                <a:solidFill>
                  <a:prstClr val="black"/>
                </a:solidFill>
              </a:rPr>
              <a:t>20% of new funding shall be allocated among all CBCs</a:t>
            </a:r>
          </a:p>
          <a:p>
            <a:pPr marL="896112" lvl="1" indent="-342900">
              <a:spcAft>
                <a:spcPts val="600"/>
              </a:spcAft>
              <a:buClrTx/>
              <a:buFont typeface="Wingdings" panose="05000000000000000000" pitchFamily="2" charset="2"/>
              <a:buChar char="ü"/>
            </a:pPr>
            <a:r>
              <a:rPr lang="en-US" sz="2900" dirty="0" smtClean="0">
                <a:solidFill>
                  <a:prstClr val="black"/>
                </a:solidFill>
              </a:rPr>
              <a:t>80% of new funding shall be allocated among CBCs funded below their equitable share</a:t>
            </a:r>
            <a:endParaRPr lang="en-US" sz="2900" dirty="0" smtClean="0"/>
          </a:p>
          <a:p>
            <a:pPr marL="548640" indent="0">
              <a:spcAft>
                <a:spcPts val="600"/>
              </a:spcAft>
              <a:buClrTx/>
              <a:buNone/>
            </a:pPr>
            <a:endParaRPr lang="en-US" sz="2400" dirty="0" smtClean="0"/>
          </a:p>
          <a:p>
            <a:pPr marL="548640" indent="0">
              <a:spcAft>
                <a:spcPts val="600"/>
              </a:spcAft>
              <a:buClrTx/>
              <a:buNone/>
            </a:pPr>
            <a:endParaRPr lang="en-US" sz="2400" dirty="0" smtClean="0"/>
          </a:p>
          <a:p>
            <a:pPr marL="109728" indent="0">
              <a:spcAft>
                <a:spcPts val="600"/>
              </a:spcAft>
              <a:buClrTx/>
              <a:buNone/>
            </a:pPr>
            <a:endParaRPr lang="en-US" sz="2400" dirty="0" smtClean="0"/>
          </a:p>
          <a:p>
            <a:pPr marL="365760" lvl="1" indent="-342900">
              <a:buClrTx/>
              <a:buFont typeface="Lucida Sans Unicode" panose="020B0602030504020204" pitchFamily="34" charset="0"/>
              <a:buChar char="▶"/>
            </a:pPr>
            <a:endParaRPr lang="en-US" sz="2400" dirty="0" smtClean="0"/>
          </a:p>
        </p:txBody>
      </p:sp>
      <p:sp>
        <p:nvSpPr>
          <p:cNvPr id="4" name="Slide Number Placeholder 3"/>
          <p:cNvSpPr>
            <a:spLocks noGrp="1"/>
          </p:cNvSpPr>
          <p:nvPr>
            <p:ph type="sldNum" sz="quarter" idx="12"/>
          </p:nvPr>
        </p:nvSpPr>
        <p:spPr/>
        <p:txBody>
          <a:bodyPr/>
          <a:lstStyle/>
          <a:p>
            <a:fld id="{123C8BD6-0111-4117-86B6-0E749D7A337B}" type="slidenum">
              <a:rPr lang="en-US" smtClean="0"/>
              <a:t>32</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Conforming Bill</a:t>
            </a:r>
            <a:endParaRPr lang="en-US" sz="3600" dirty="0">
              <a:solidFill>
                <a:schemeClr val="accent1">
                  <a:lumMod val="60000"/>
                  <a:lumOff val="40000"/>
                </a:schemeClr>
              </a:solidFill>
            </a:endParaRPr>
          </a:p>
        </p:txBody>
      </p:sp>
    </p:spTree>
    <p:extLst>
      <p:ext uri="{BB962C8B-B14F-4D97-AF65-F5344CB8AC3E}">
        <p14:creationId xmlns:p14="http://schemas.microsoft.com/office/powerpoint/2010/main" val="9261580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613659276"/>
              </p:ext>
            </p:extLst>
          </p:nvPr>
        </p:nvGraphicFramePr>
        <p:xfrm>
          <a:off x="457200" y="1676400"/>
          <a:ext cx="8001000" cy="3962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3C8BD6-0111-4117-86B6-0E749D7A337B}" type="slidenum">
              <a:rPr lang="en-US" smtClean="0"/>
              <a:t>4</a:t>
            </a:fld>
            <a:endParaRPr lang="en-US" dirty="0"/>
          </a:p>
        </p:txBody>
      </p:sp>
      <p:sp>
        <p:nvSpPr>
          <p:cNvPr id="3" name="Title 2"/>
          <p:cNvSpPr>
            <a:spLocks noGrp="1"/>
          </p:cNvSpPr>
          <p:nvPr>
            <p:ph type="title"/>
          </p:nvPr>
        </p:nvSpPr>
        <p:spPr/>
        <p:txBody>
          <a:bodyPr>
            <a:noAutofit/>
          </a:bodyPr>
          <a:lstStyle/>
          <a:p>
            <a:pPr algn="ctr"/>
            <a:r>
              <a:rPr lang="en-US" sz="3600" dirty="0" smtClean="0">
                <a:solidFill>
                  <a:schemeClr val="accent1"/>
                </a:solidFill>
                <a:effectLst/>
              </a:rPr>
              <a:t>Overview</a:t>
            </a:r>
            <a:endParaRPr lang="en-US" sz="3600" dirty="0">
              <a:solidFill>
                <a:schemeClr val="accent1"/>
              </a:solidFill>
              <a:effectLst/>
            </a:endParaRPr>
          </a:p>
        </p:txBody>
      </p:sp>
    </p:spTree>
    <p:extLst>
      <p:ext uri="{BB962C8B-B14F-4D97-AF65-F5344CB8AC3E}">
        <p14:creationId xmlns:p14="http://schemas.microsoft.com/office/powerpoint/2010/main" val="41052348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3846107997"/>
              </p:ext>
            </p:extLst>
          </p:nvPr>
        </p:nvGraphicFramePr>
        <p:xfrm>
          <a:off x="457200" y="1981200"/>
          <a:ext cx="8229600" cy="37212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3C8BD6-0111-4117-86B6-0E749D7A337B}" type="slidenum">
              <a:rPr lang="en-US" smtClean="0"/>
              <a:t>5</a:t>
            </a:fld>
            <a:endParaRPr lang="en-US" dirty="0"/>
          </a:p>
        </p:txBody>
      </p:sp>
      <p:sp>
        <p:nvSpPr>
          <p:cNvPr id="3" name="Title 2"/>
          <p:cNvSpPr>
            <a:spLocks noGrp="1"/>
          </p:cNvSpPr>
          <p:nvPr>
            <p:ph type="title"/>
          </p:nvPr>
        </p:nvSpPr>
        <p:spPr>
          <a:xfrm>
            <a:off x="457200" y="381000"/>
            <a:ext cx="8229600" cy="1143000"/>
          </a:xfrm>
        </p:spPr>
        <p:txBody>
          <a:bodyPr>
            <a:noAutofit/>
          </a:bodyPr>
          <a:lstStyle/>
          <a:p>
            <a:pPr algn="ctr"/>
            <a:r>
              <a:rPr lang="en-US" sz="3600" dirty="0" smtClean="0">
                <a:solidFill>
                  <a:schemeClr val="accent1"/>
                </a:solidFill>
                <a:effectLst/>
              </a:rPr>
              <a:t>Judicial Review That Is Held Within 90 Days After Child Turns 17</a:t>
            </a:r>
            <a:endParaRPr lang="en-US" sz="3600" dirty="0">
              <a:solidFill>
                <a:schemeClr val="accent1"/>
              </a:solidFill>
              <a:effectLst/>
            </a:endParaRPr>
          </a:p>
        </p:txBody>
      </p:sp>
    </p:spTree>
    <p:extLst>
      <p:ext uri="{BB962C8B-B14F-4D97-AF65-F5344CB8AC3E}">
        <p14:creationId xmlns:p14="http://schemas.microsoft.com/office/powerpoint/2010/main" val="18049279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996580470"/>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3C8BD6-0111-4117-86B6-0E749D7A337B}" type="slidenum">
              <a:rPr lang="en-US" smtClean="0"/>
              <a:t>6</a:t>
            </a:fld>
            <a:endParaRPr lang="en-US" dirty="0"/>
          </a:p>
        </p:txBody>
      </p:sp>
      <p:sp>
        <p:nvSpPr>
          <p:cNvPr id="3" name="Title 2"/>
          <p:cNvSpPr>
            <a:spLocks noGrp="1"/>
          </p:cNvSpPr>
          <p:nvPr>
            <p:ph type="title"/>
          </p:nvPr>
        </p:nvSpPr>
        <p:spPr/>
        <p:txBody>
          <a:bodyPr>
            <a:normAutofit/>
          </a:bodyPr>
          <a:lstStyle/>
          <a:p>
            <a:pPr algn="ctr"/>
            <a:r>
              <a:rPr lang="en-US" sz="4800" dirty="0" smtClean="0">
                <a:solidFill>
                  <a:schemeClr val="bg2">
                    <a:lumMod val="50000"/>
                  </a:schemeClr>
                </a:solidFill>
                <a:effectLst/>
              </a:rPr>
              <a:t>Department Requirements</a:t>
            </a:r>
            <a:endParaRPr lang="en-US" sz="4800" dirty="0">
              <a:solidFill>
                <a:schemeClr val="bg2">
                  <a:lumMod val="50000"/>
                </a:schemeClr>
              </a:solidFill>
              <a:effectLst/>
            </a:endParaRPr>
          </a:p>
        </p:txBody>
      </p:sp>
    </p:spTree>
    <p:extLst>
      <p:ext uri="{BB962C8B-B14F-4D97-AF65-F5344CB8AC3E}">
        <p14:creationId xmlns:p14="http://schemas.microsoft.com/office/powerpoint/2010/main" val="34257021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462457954"/>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lstStyle/>
          <a:p>
            <a:fld id="{123C8BD6-0111-4117-86B6-0E749D7A337B}" type="slidenum">
              <a:rPr lang="en-US" smtClean="0"/>
              <a:t>7</a:t>
            </a:fld>
            <a:endParaRPr lang="en-US" dirty="0"/>
          </a:p>
        </p:txBody>
      </p:sp>
      <p:sp>
        <p:nvSpPr>
          <p:cNvPr id="3" name="Title 2"/>
          <p:cNvSpPr>
            <a:spLocks noGrp="1"/>
          </p:cNvSpPr>
          <p:nvPr>
            <p:ph type="title"/>
          </p:nvPr>
        </p:nvSpPr>
        <p:spPr/>
        <p:txBody>
          <a:bodyPr>
            <a:normAutofit/>
          </a:bodyPr>
          <a:lstStyle/>
          <a:p>
            <a:pPr algn="ctr"/>
            <a:r>
              <a:rPr lang="en-US" sz="4800" dirty="0" smtClean="0">
                <a:solidFill>
                  <a:schemeClr val="bg2">
                    <a:lumMod val="50000"/>
                  </a:schemeClr>
                </a:solidFill>
                <a:effectLst/>
              </a:rPr>
              <a:t>Department Requirements</a:t>
            </a:r>
            <a:endParaRPr lang="en-US" sz="4800" dirty="0">
              <a:solidFill>
                <a:schemeClr val="bg2">
                  <a:lumMod val="50000"/>
                </a:schemeClr>
              </a:solidFill>
              <a:effectLst/>
            </a:endParaRPr>
          </a:p>
        </p:txBody>
      </p:sp>
    </p:spTree>
    <p:extLst>
      <p:ext uri="{BB962C8B-B14F-4D97-AF65-F5344CB8AC3E}">
        <p14:creationId xmlns:p14="http://schemas.microsoft.com/office/powerpoint/2010/main" val="3070974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pPr>
              <a:spcAft>
                <a:spcPts val="600"/>
              </a:spcAft>
              <a:buClrTx/>
            </a:pPr>
            <a:r>
              <a:rPr lang="en-US" sz="3200" dirty="0" smtClean="0"/>
              <a:t>Allows proceedings to be initiated within 180 days after the child turns 17 years of age for the appointment of a guardian advocate, plenary guardian, or limited guardian</a:t>
            </a:r>
          </a:p>
          <a:p>
            <a:pPr>
              <a:spcAft>
                <a:spcPts val="600"/>
              </a:spcAft>
              <a:buClrTx/>
            </a:pPr>
            <a:r>
              <a:rPr lang="en-US" sz="3200" dirty="0" smtClean="0"/>
              <a:t>Encourages the use of pro bono representation to initiate proceedings</a:t>
            </a:r>
          </a:p>
          <a:p>
            <a:pPr>
              <a:spcAft>
                <a:spcPts val="600"/>
              </a:spcAft>
              <a:buClrTx/>
            </a:pPr>
            <a:r>
              <a:rPr lang="en-US" sz="3200" dirty="0" smtClean="0"/>
              <a:t>Requires the Department to share information with parties that are interested in the guardianship process for the young adult within 45 days after the first judicial review hearing after the child turns 17 years of age</a:t>
            </a:r>
            <a:endParaRPr lang="en-US" sz="3200" dirty="0"/>
          </a:p>
        </p:txBody>
      </p:sp>
      <p:sp>
        <p:nvSpPr>
          <p:cNvPr id="4" name="Slide Number Placeholder 3"/>
          <p:cNvSpPr>
            <a:spLocks noGrp="1"/>
          </p:cNvSpPr>
          <p:nvPr>
            <p:ph type="sldNum" sz="quarter" idx="12"/>
          </p:nvPr>
        </p:nvSpPr>
        <p:spPr/>
        <p:txBody>
          <a:bodyPr/>
          <a:lstStyle/>
          <a:p>
            <a:fld id="{123C8BD6-0111-4117-86B6-0E749D7A337B}" type="slidenum">
              <a:rPr lang="en-US" smtClean="0"/>
              <a:t>8</a:t>
            </a:fld>
            <a:endParaRPr lang="en-US" dirty="0"/>
          </a:p>
        </p:txBody>
      </p:sp>
      <p:sp>
        <p:nvSpPr>
          <p:cNvPr id="3" name="Title 2"/>
          <p:cNvSpPr>
            <a:spLocks noGrp="1"/>
          </p:cNvSpPr>
          <p:nvPr>
            <p:ph type="title"/>
          </p:nvPr>
        </p:nvSpPr>
        <p:spPr/>
        <p:txBody>
          <a:bodyPr>
            <a:normAutofit/>
          </a:bodyPr>
          <a:lstStyle/>
          <a:p>
            <a:pPr algn="ctr"/>
            <a:r>
              <a:rPr lang="en-US" sz="4800" dirty="0" smtClean="0">
                <a:solidFill>
                  <a:schemeClr val="bg2">
                    <a:lumMod val="50000"/>
                  </a:schemeClr>
                </a:solidFill>
                <a:effectLst/>
              </a:rPr>
              <a:t>Other Issues</a:t>
            </a:r>
            <a:endParaRPr lang="en-US" sz="4800" dirty="0">
              <a:solidFill>
                <a:schemeClr val="bg2">
                  <a:lumMod val="50000"/>
                </a:schemeClr>
              </a:solidFill>
              <a:effectLst/>
            </a:endParaRPr>
          </a:p>
        </p:txBody>
      </p:sp>
    </p:spTree>
    <p:extLst>
      <p:ext uri="{BB962C8B-B14F-4D97-AF65-F5344CB8AC3E}">
        <p14:creationId xmlns:p14="http://schemas.microsoft.com/office/powerpoint/2010/main" val="803016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pPr lvl="0">
              <a:spcAft>
                <a:spcPts val="600"/>
              </a:spcAft>
              <a:buClrTx/>
            </a:pPr>
            <a:r>
              <a:rPr lang="en-US" sz="1900" dirty="0"/>
              <a:t>Gives parents of minor children who are the subject of Chapter 39, the ability to act as natural guardians if their rights have not been terminated unless the court finds that it is not in the child’s best </a:t>
            </a:r>
            <a:r>
              <a:rPr lang="en-US" sz="1900" dirty="0" smtClean="0"/>
              <a:t>interests</a:t>
            </a:r>
            <a:endParaRPr lang="en-US" sz="1900" dirty="0"/>
          </a:p>
          <a:p>
            <a:pPr lvl="0">
              <a:spcAft>
                <a:spcPts val="600"/>
              </a:spcAft>
              <a:buClrTx/>
            </a:pPr>
            <a:r>
              <a:rPr lang="en-US" sz="1900" dirty="0"/>
              <a:t>Provides eligible minors due process rights as would be given to adults with alleged developmental </a:t>
            </a:r>
            <a:r>
              <a:rPr lang="en-US" sz="1900" dirty="0" smtClean="0"/>
              <a:t>disabilities  </a:t>
            </a:r>
          </a:p>
          <a:p>
            <a:pPr lvl="0">
              <a:spcAft>
                <a:spcPts val="600"/>
              </a:spcAft>
              <a:buClrTx/>
            </a:pPr>
            <a:r>
              <a:rPr lang="en-US" sz="1900" dirty="0"/>
              <a:t>Requires </a:t>
            </a:r>
            <a:r>
              <a:rPr lang="en-US" sz="1900" dirty="0" smtClean="0"/>
              <a:t>Probate </a:t>
            </a:r>
            <a:r>
              <a:rPr lang="en-US" sz="1900" dirty="0"/>
              <a:t>court to initiate proceedings for appointment of a guardian advocate if the petition filed for appointment is filed for a child who is subject to Chapter 39 proceedings when the child has attained 17 years and 6 months or </a:t>
            </a:r>
            <a:r>
              <a:rPr lang="en-US" sz="1900" dirty="0" smtClean="0"/>
              <a:t>older</a:t>
            </a:r>
          </a:p>
          <a:p>
            <a:pPr lvl="0">
              <a:spcAft>
                <a:spcPts val="600"/>
              </a:spcAft>
              <a:buClrTx/>
            </a:pPr>
            <a:r>
              <a:rPr lang="en-US" sz="1900" dirty="0"/>
              <a:t>Requires any proceedings seeking appointment of a guardian advocate or a determination of incapacity and the appointment of a guardian be addressed in a separate proceeding in the court with proper jurisdiction over probate matters</a:t>
            </a:r>
          </a:p>
        </p:txBody>
      </p:sp>
      <p:sp>
        <p:nvSpPr>
          <p:cNvPr id="4" name="Slide Number Placeholder 3"/>
          <p:cNvSpPr>
            <a:spLocks noGrp="1"/>
          </p:cNvSpPr>
          <p:nvPr>
            <p:ph type="sldNum" sz="quarter" idx="12"/>
          </p:nvPr>
        </p:nvSpPr>
        <p:spPr/>
        <p:txBody>
          <a:bodyPr/>
          <a:lstStyle/>
          <a:p>
            <a:fld id="{123C8BD6-0111-4117-86B6-0E749D7A337B}" type="slidenum">
              <a:rPr lang="en-US" smtClean="0"/>
              <a:t>9</a:t>
            </a:fld>
            <a:endParaRPr lang="en-US" dirty="0"/>
          </a:p>
        </p:txBody>
      </p:sp>
      <p:sp>
        <p:nvSpPr>
          <p:cNvPr id="3" name="Title 2"/>
          <p:cNvSpPr>
            <a:spLocks noGrp="1"/>
          </p:cNvSpPr>
          <p:nvPr>
            <p:ph type="title"/>
          </p:nvPr>
        </p:nvSpPr>
        <p:spPr/>
        <p:txBody>
          <a:bodyPr>
            <a:normAutofit/>
          </a:bodyPr>
          <a:lstStyle/>
          <a:p>
            <a:pPr algn="ctr"/>
            <a:r>
              <a:rPr lang="en-US" sz="4800" dirty="0" smtClean="0">
                <a:solidFill>
                  <a:schemeClr val="bg2">
                    <a:lumMod val="50000"/>
                  </a:schemeClr>
                </a:solidFill>
                <a:effectLst/>
              </a:rPr>
              <a:t>Other Issues</a:t>
            </a:r>
            <a:endParaRPr lang="en-US" sz="4800" dirty="0">
              <a:solidFill>
                <a:schemeClr val="bg2">
                  <a:lumMod val="50000"/>
                </a:schemeClr>
              </a:solidFill>
              <a:effectLst/>
            </a:endParaRPr>
          </a:p>
        </p:txBody>
      </p:sp>
    </p:spTree>
    <p:extLst>
      <p:ext uri="{BB962C8B-B14F-4D97-AF65-F5344CB8AC3E}">
        <p14:creationId xmlns:p14="http://schemas.microsoft.com/office/powerpoint/2010/main" val="8706017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49290</TotalTime>
  <Words>1990</Words>
  <Application>Microsoft Office PowerPoint</Application>
  <PresentationFormat>On-screen Show (4:3)</PresentationFormat>
  <Paragraphs>218</Paragraphs>
  <Slides>32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32</vt:i4>
      </vt:variant>
    </vt:vector>
  </HeadingPairs>
  <TitlesOfParts>
    <vt:vector size="39" baseType="lpstr">
      <vt:lpstr>Calibri</vt:lpstr>
      <vt:lpstr>Lucida Sans Unicode</vt:lpstr>
      <vt:lpstr>Verdana</vt:lpstr>
      <vt:lpstr>Wingdings</vt:lpstr>
      <vt:lpstr>Wingdings 2</vt:lpstr>
      <vt:lpstr>Wingdings 3</vt:lpstr>
      <vt:lpstr>Concourse</vt:lpstr>
      <vt:lpstr>2015 Child Welfare Legislation</vt:lpstr>
      <vt:lpstr>CS/HB 437 (Chapter 2015-112, Laws of Florida) By Representative Adkins </vt:lpstr>
      <vt:lpstr> </vt:lpstr>
      <vt:lpstr>Overview</vt:lpstr>
      <vt:lpstr>Judicial Review That Is Held Within 90 Days After Child Turns 17</vt:lpstr>
      <vt:lpstr>Department Requirements</vt:lpstr>
      <vt:lpstr>Department Requirements</vt:lpstr>
      <vt:lpstr>Other Issues</vt:lpstr>
      <vt:lpstr>Other Issues</vt:lpstr>
      <vt:lpstr>CS/HB 7013 (Chapter 2015-130, Laws of Florida) By Representative Brodeur </vt:lpstr>
      <vt:lpstr>Overview</vt:lpstr>
      <vt:lpstr>New Requirements For Agreements Between Department and Local School Boards</vt:lpstr>
      <vt:lpstr>Additional Roles and Responsibilities of Caregivers</vt:lpstr>
      <vt:lpstr>Post Adoption Services</vt:lpstr>
      <vt:lpstr>Adoption Incentive Program</vt:lpstr>
      <vt:lpstr>Adoption Benefits Program for State Employees</vt:lpstr>
      <vt:lpstr>Annual Adoption  Achievement Awards</vt:lpstr>
      <vt:lpstr>Licensed Child-Placing Agencies Conducting Intercountry Adoptions</vt:lpstr>
      <vt:lpstr>CS/HB 7078 (Chapter 2015-79, Laws of Florida)  By Senate Children, Families, and  Elder Affairs Committee </vt:lpstr>
      <vt:lpstr>PowerPoint Presentation</vt:lpstr>
      <vt:lpstr>Staffing of Medical Neglect Cases</vt:lpstr>
      <vt:lpstr>Child Abuse Death Review Committees</vt:lpstr>
      <vt:lpstr>Background Screening Requirements</vt:lpstr>
      <vt:lpstr>Evidence Based and Trauma-Informed Services</vt:lpstr>
      <vt:lpstr>Communication Requirements </vt:lpstr>
      <vt:lpstr>Other Child Welfare Legislation</vt:lpstr>
      <vt:lpstr>Other Child Welfare Legislation</vt:lpstr>
      <vt:lpstr>Child Welfare Budget Issues</vt:lpstr>
      <vt:lpstr>Child Welfare Budget Issues</vt:lpstr>
      <vt:lpstr>Child Welfare Budget Issues</vt:lpstr>
      <vt:lpstr>Implementing Bill</vt:lpstr>
      <vt:lpstr>Conforming Bill</vt:lpstr>
    </vt:vector>
  </TitlesOfParts>
  <Company>DCF</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CS/HB 7013</dc:title>
  <dc:creator>Jane McElroy I</dc:creator>
  <cp:lastModifiedBy>Coy, Lisa</cp:lastModifiedBy>
  <cp:revision>85</cp:revision>
  <cp:lastPrinted>2015-06-22T21:35:50Z</cp:lastPrinted>
  <dcterms:created xsi:type="dcterms:W3CDTF">2015-05-13T21:10:19Z</dcterms:created>
  <dcterms:modified xsi:type="dcterms:W3CDTF">2015-09-08T17:24:23Z</dcterms:modified>
</cp:coreProperties>
</file>