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diagrams/data4.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notesMasters/notesMaster1.xml" ContentType="application/vnd.openxmlformats-officedocument.presentationml.notesMaster+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3.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660" r:id="rId2"/>
    <p:sldMasterId id="2147483747" r:id="rId3"/>
  </p:sldMasterIdLst>
  <p:notesMasterIdLst>
    <p:notesMasterId r:id="rId38"/>
  </p:notesMasterIdLst>
  <p:sldIdLst>
    <p:sldId id="257" r:id="rId4"/>
    <p:sldId id="323" r:id="rId5"/>
    <p:sldId id="259" r:id="rId6"/>
    <p:sldId id="310" r:id="rId7"/>
    <p:sldId id="311" r:id="rId8"/>
    <p:sldId id="312" r:id="rId9"/>
    <p:sldId id="313" r:id="rId10"/>
    <p:sldId id="266" r:id="rId11"/>
    <p:sldId id="314" r:id="rId12"/>
    <p:sldId id="309" r:id="rId13"/>
    <p:sldId id="300" r:id="rId14"/>
    <p:sldId id="329" r:id="rId15"/>
    <p:sldId id="324" r:id="rId16"/>
    <p:sldId id="417" r:id="rId17"/>
    <p:sldId id="315" r:id="rId18"/>
    <p:sldId id="334" r:id="rId19"/>
    <p:sldId id="335" r:id="rId20"/>
    <p:sldId id="336" r:id="rId21"/>
    <p:sldId id="337" r:id="rId22"/>
    <p:sldId id="338" r:id="rId23"/>
    <p:sldId id="339" r:id="rId24"/>
    <p:sldId id="276" r:id="rId25"/>
    <p:sldId id="332" r:id="rId26"/>
    <p:sldId id="272" r:id="rId27"/>
    <p:sldId id="418" r:id="rId28"/>
    <p:sldId id="419" r:id="rId29"/>
    <p:sldId id="420" r:id="rId30"/>
    <p:sldId id="340" r:id="rId31"/>
    <p:sldId id="413" r:id="rId32"/>
    <p:sldId id="289" r:id="rId33"/>
    <p:sldId id="290" r:id="rId34"/>
    <p:sldId id="416" r:id="rId35"/>
    <p:sldId id="421" r:id="rId36"/>
    <p:sldId id="32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x Pearson" initials="MP" lastIdx="28" clrIdx="0">
    <p:extLst>
      <p:ext uri="{19B8F6BF-5375-455C-9EA6-DF929625EA0E}">
        <p15:presenceInfo xmlns:p15="http://schemas.microsoft.com/office/powerpoint/2012/main" userId="S-1-5-21-4288281022-31498697-789100518-1142" providerId="AD"/>
      </p:ext>
    </p:extLst>
  </p:cmAuthor>
  <p:cmAuthor id="2" name="Jenenne Valentino-Bottaro" initials="JVB" lastIdx="15" clrIdx="1">
    <p:extLst>
      <p:ext uri="{19B8F6BF-5375-455C-9EA6-DF929625EA0E}">
        <p15:presenceInfo xmlns:p15="http://schemas.microsoft.com/office/powerpoint/2012/main" userId="394595079de4598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91" autoAdjust="0"/>
    <p:restoredTop sz="65744" autoAdjust="0"/>
  </p:normalViewPr>
  <p:slideViewPr>
    <p:cSldViewPr snapToGrid="0">
      <p:cViewPr varScale="1">
        <p:scale>
          <a:sx n="80" d="100"/>
          <a:sy n="80" d="100"/>
        </p:scale>
        <p:origin x="2189" y="48"/>
      </p:cViewPr>
      <p:guideLst/>
    </p:cSldViewPr>
  </p:slideViewPr>
  <p:notesTextViewPr>
    <p:cViewPr>
      <p:scale>
        <a:sx n="1" d="1"/>
        <a:sy n="1" d="1"/>
      </p:scale>
      <p:origin x="0" y="0"/>
    </p:cViewPr>
  </p:notesTextViewPr>
  <p:notesViewPr>
    <p:cSldViewPr snapToGrid="0">
      <p:cViewPr varScale="1">
        <p:scale>
          <a:sx n="94" d="100"/>
          <a:sy n="94" d="100"/>
        </p:scale>
        <p:origin x="4080" y="10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7.xml"/><Relationship Id="rId4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2625139-F93A-4F3F-A7AA-4923A01AEDF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3</a:t>
          </a:r>
        </a:p>
        <a:p>
          <a:r>
            <a:rPr lang="en-US" sz="1750" b="1" dirty="0">
              <a:latin typeface="Calibri" panose="020F0502020204030204" pitchFamily="34" charset="0"/>
              <a:cs typeface="Calibri" panose="020F0502020204030204" pitchFamily="34" charset="0"/>
            </a:rPr>
            <a:t>Clarify essential knowledge, attitudes, and skills </a:t>
          </a:r>
          <a:r>
            <a:rPr lang="en-US" sz="1750" b="1" dirty="0">
              <a:solidFill>
                <a:srgbClr val="3D3D3D"/>
              </a:solidFill>
              <a:latin typeface="Calibri" panose="020F0502020204030204" pitchFamily="34" charset="0"/>
              <a:cs typeface="Calibri" panose="020F0502020204030204" pitchFamily="34" charset="0"/>
            </a:rPr>
            <a:t>that support an effective person-centered planning process</a:t>
          </a:r>
          <a:r>
            <a:rPr lang="en-US" sz="1750" b="1" dirty="0">
              <a:latin typeface="Calibri" panose="020F0502020204030204" pitchFamily="34" charset="0"/>
              <a:cs typeface="Calibri" panose="020F0502020204030204" pitchFamily="34" charset="0"/>
            </a:rPr>
            <a:t>.</a:t>
          </a: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4</a:t>
          </a:r>
        </a:p>
        <a:p>
          <a:r>
            <a:rPr lang="en-US" sz="1700" b="1" dirty="0">
              <a:latin typeface="Calibri" panose="020F0502020204030204" pitchFamily="34" charset="0"/>
              <a:cs typeface="Calibri" panose="020F0502020204030204" pitchFamily="34" charset="0"/>
            </a:rPr>
            <a:t>Identify organizational and staff responsibilities in the implementation of person-centered planning and care. </a:t>
          </a: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752A7BD7-592A-4828-A160-1B898C5EFA7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750" b="1" dirty="0">
              <a:solidFill>
                <a:schemeClr val="tx1"/>
              </a:solidFill>
              <a:latin typeface="Calibri" panose="020F0502020204030204" pitchFamily="34" charset="0"/>
              <a:cs typeface="Calibri" panose="020F0502020204030204" pitchFamily="34" charset="0"/>
            </a:rPr>
            <a:t>Define the values that  promote inclusivity and are critical to meeting the </a:t>
          </a:r>
          <a:r>
            <a:rPr lang="en-US" sz="1750" b="1" dirty="0">
              <a:effectLst/>
              <a:latin typeface="Calibri" panose="020F0502020204030204" pitchFamily="34" charset="0"/>
              <a:ea typeface="Calibri" panose="020F0502020204030204" pitchFamily="34" charset="0"/>
              <a:cs typeface="Times New Roman" panose="02020603050405020304" pitchFamily="18" charset="0"/>
            </a:rPr>
            <a:t>diversity of </a:t>
          </a:r>
          <a:r>
            <a:rPr lang="en-US" sz="1750" b="1" baseline="0" dirty="0">
              <a:effectLst/>
              <a:latin typeface="Calibri" panose="020F0502020204030204" pitchFamily="34" charset="0"/>
              <a:ea typeface="Calibri" panose="020F0502020204030204" pitchFamily="34" charset="0"/>
              <a:cs typeface="Times New Roman" panose="02020603050405020304" pitchFamily="18" charset="0"/>
            </a:rPr>
            <a:t>individual</a:t>
          </a:r>
          <a:r>
            <a:rPr lang="en-US" sz="1750" b="1" dirty="0">
              <a:effectLst/>
              <a:latin typeface="Calibri" panose="020F0502020204030204" pitchFamily="34" charset="0"/>
              <a:ea typeface="Calibri" panose="020F0502020204030204" pitchFamily="34" charset="0"/>
              <a:cs typeface="Times New Roman" panose="02020603050405020304" pitchFamily="18" charset="0"/>
            </a:rPr>
            <a:t> needs. </a:t>
          </a:r>
          <a:endParaRPr lang="en-US" sz="1750" b="1" dirty="0">
            <a:solidFill>
              <a:schemeClr val="accent1">
                <a:lumMod val="75000"/>
              </a:schemeClr>
            </a:solidFill>
            <a:latin typeface="Calibri" panose="020F0502020204030204" pitchFamily="34" charset="0"/>
            <a:cs typeface="Calibri" panose="020F0502020204030204" pitchFamily="34" charset="0"/>
          </a:endParaRPr>
        </a:p>
      </dgm:t>
    </dgm:pt>
    <dgm:pt modelId="{0FF2FD0A-F459-43F8-8E92-A7965832D9FB}" type="parTrans" cxnId="{1948E535-4B52-4119-8F52-21B0E3933467}">
      <dgm:prSet/>
      <dgm:spPr/>
      <dgm:t>
        <a:bodyPr/>
        <a:lstStyle/>
        <a:p>
          <a:endParaRPr lang="en-US"/>
        </a:p>
      </dgm:t>
    </dgm:pt>
    <dgm:pt modelId="{6AB685D6-A4C8-4FC1-B1D3-5E5287230A0F}" type="sibTrans" cxnId="{1948E535-4B52-4119-8F52-21B0E3933467}">
      <dgm:prSet phldrT="2" phldr="0"/>
      <dgm:spPr/>
      <dgm:t>
        <a:bodyPr/>
        <a:lstStyle/>
        <a:p>
          <a:r>
            <a:rPr lang="en-US"/>
            <a:t>2</a:t>
          </a:r>
          <a:endParaRPr lang="en-US" dirty="0"/>
        </a:p>
      </dgm:t>
    </dgm:pt>
    <dgm:pt modelId="{2EE95FC5-CD6B-4A50-9262-DC414E16C3EA}">
      <dgm:prSet custT="1"/>
      <dgm:spPr/>
      <dgm:t>
        <a:bodyPr lIns="288000"/>
        <a:lstStyle/>
        <a:p>
          <a:pPr>
            <a:lnSpc>
              <a:spcPct val="100000"/>
            </a:lnSpc>
          </a:pPr>
          <a:r>
            <a:rPr lang="en-US" sz="19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750" b="1" dirty="0">
              <a:solidFill>
                <a:schemeClr val="tx1"/>
              </a:solidFill>
              <a:latin typeface="Calibri" panose="020F0502020204030204" pitchFamily="34" charset="0"/>
              <a:cs typeface="Calibri" panose="020F0502020204030204" pitchFamily="34" charset="0"/>
            </a:rPr>
            <a:t>Explore what it means to “put the person first.”</a:t>
          </a:r>
          <a:endParaRPr lang="en-US" sz="1750" b="1" dirty="0">
            <a:solidFill>
              <a:schemeClr val="accent1">
                <a:lumMod val="75000"/>
              </a:schemeClr>
            </a:solidFill>
            <a:latin typeface="Calibri" panose="020F0502020204030204" pitchFamily="34" charset="0"/>
            <a:cs typeface="Calibri" panose="020F0502020204030204" pitchFamily="34" charset="0"/>
          </a:endParaRPr>
        </a:p>
      </dgm:t>
    </dgm:pt>
    <dgm:pt modelId="{C99EBBB1-E916-471C-83C9-ABE85B42AC26}" type="sibTrans" cxnId="{B3F19EC2-A372-4EC3-BFE0-C62FFDFE3DF6}">
      <dgm:prSet phldrT="1" phldr="0"/>
      <dgm:spPr/>
      <dgm:t>
        <a:bodyPr/>
        <a:lstStyle/>
        <a:p>
          <a:r>
            <a:rPr lang="en-US"/>
            <a:t>1</a:t>
          </a:r>
          <a:endParaRPr lang="en-US" dirty="0"/>
        </a:p>
      </dgm:t>
    </dgm:pt>
    <dgm:pt modelId="{75374347-884B-4721-8CFF-DF080F5B1C79}" type="parTrans" cxnId="{B3F19EC2-A372-4EC3-BFE0-C62FFDFE3DF6}">
      <dgm:prSet/>
      <dgm:spPr/>
      <dgm:t>
        <a:bodyPr/>
        <a:lstStyle/>
        <a:p>
          <a:endParaRPr lang="en-US"/>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4" custScaleX="106190" custLinFactNeighborX="-160" custLinFactNeighborY="-47"/>
      <dgm:spPr/>
    </dgm:pt>
    <dgm:pt modelId="{94E9EF1A-1D07-4210-9402-6C559E90358A}" type="pres">
      <dgm:prSet presAssocID="{C99EBBB1-E916-471C-83C9-ABE85B42AC26}" presName="sibTransNodeCircle" presStyleLbl="alignNode1" presStyleIdx="0" presStyleCnt="8" custLinFactNeighborX="1122" custLinFactNeighborY="-6575">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8">
        <dgm:presLayoutVars/>
      </dgm:prSet>
      <dgm:spPr/>
    </dgm:pt>
    <dgm:pt modelId="{815671D8-22AE-4967-8461-EBC1C9F97F94}" type="pres">
      <dgm:prSet presAssocID="{2EE95FC5-CD6B-4A50-9262-DC414E16C3EA}" presName="nodeText" presStyleLbl="bgAccFollowNode1" presStyleIdx="0" presStyleCnt="4">
        <dgm:presLayoutVars>
          <dgm:bulletEnabled val="1"/>
        </dgm:presLayoutVars>
      </dgm:prSet>
      <dgm:spPr/>
    </dgm:pt>
    <dgm:pt modelId="{4345A606-3100-40DC-847D-F26F8DFFB0A4}" type="pres">
      <dgm:prSet presAssocID="{C99EBBB1-E916-471C-83C9-ABE85B42AC26}" presName="sibTrans" presStyleCnt="0"/>
      <dgm:spPr/>
    </dgm:pt>
    <dgm:pt modelId="{B00A4622-AE0E-4076-85DB-EF0445408AE5}" type="pres">
      <dgm:prSet presAssocID="{752A7BD7-592A-4828-A160-1B898C5EFA73}" presName="compositeNode" presStyleCnt="0">
        <dgm:presLayoutVars>
          <dgm:bulletEnabled val="1"/>
        </dgm:presLayoutVars>
      </dgm:prSet>
      <dgm:spPr/>
    </dgm:pt>
    <dgm:pt modelId="{0C3F367E-8502-4FE8-BAE7-DD0216BBE5F4}" type="pres">
      <dgm:prSet presAssocID="{752A7BD7-592A-4828-A160-1B898C5EFA73}" presName="bgRect" presStyleLbl="bgAccFollowNode1" presStyleIdx="1" presStyleCnt="4"/>
      <dgm:spPr/>
    </dgm:pt>
    <dgm:pt modelId="{64DEC11D-BC31-4708-AD6D-FCD869F29A77}" type="pres">
      <dgm:prSet presAssocID="{6AB685D6-A4C8-4FC1-B1D3-5E5287230A0F}" presName="sibTransNodeCircle" presStyleLbl="alignNode1" presStyleIdx="2" presStyleCnt="8" custLinFactNeighborX="-2243" custLinFactNeighborY="-6728">
        <dgm:presLayoutVars>
          <dgm:chMax val="0"/>
          <dgm:bulletEnabled/>
        </dgm:presLayoutVars>
      </dgm:prSet>
      <dgm:spPr>
        <a:prstGeom prst="rect">
          <a:avLst/>
        </a:prstGeom>
      </dgm:spPr>
    </dgm:pt>
    <dgm:pt modelId="{E2B2538A-D96F-4DCA-8CF3-F0FB434F3801}" type="pres">
      <dgm:prSet presAssocID="{752A7BD7-592A-4828-A160-1B898C5EFA73}" presName="bottomLine" presStyleLbl="alignNode1" presStyleIdx="3" presStyleCnt="8">
        <dgm:presLayoutVars/>
      </dgm:prSet>
      <dgm:spPr/>
    </dgm:pt>
    <dgm:pt modelId="{3EBFB89F-9498-48A7-B439-3463C1372F8F}" type="pres">
      <dgm:prSet presAssocID="{752A7BD7-592A-4828-A160-1B898C5EFA73}" presName="nodeText" presStyleLbl="bgAccFollowNode1" presStyleIdx="1" presStyleCnt="4">
        <dgm:presLayoutVars>
          <dgm:bulletEnabled val="1"/>
        </dgm:presLayoutVars>
      </dgm:prSet>
      <dgm:spPr/>
    </dgm:pt>
    <dgm:pt modelId="{37BC4521-70B3-472D-803F-5906DF931374}" type="pres">
      <dgm:prSet presAssocID="{6AB685D6-A4C8-4FC1-B1D3-5E5287230A0F}"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4"/>
      <dgm:spPr/>
    </dgm:pt>
    <dgm:pt modelId="{82EE2C17-F664-4616-8F76-97637F08E124}" type="pres">
      <dgm:prSet presAssocID="{A8E2FA08-4DD4-4654-A85D-9A99162D6201}" presName="sibTransNodeCircle" presStyleLbl="alignNode1" presStyleIdx="4" presStyleCnt="8" custLinFactNeighborY="-5607">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8">
        <dgm:presLayoutVars/>
      </dgm:prSet>
      <dgm:spPr/>
    </dgm:pt>
    <dgm:pt modelId="{BBF86657-8EAE-46E6-B25A-D2056AE50973}" type="pres">
      <dgm:prSet presAssocID="{22625139-F93A-4F3F-A7AA-4923A01AEDF3}" presName="nodeText" presStyleLbl="bgAccFollowNode1" presStyleIdx="2" presStyleCnt="4">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4" custScaleX="105357"/>
      <dgm:spPr/>
    </dgm:pt>
    <dgm:pt modelId="{3CBA3CC0-D70A-4B98-9329-64604EDF25F0}" type="pres">
      <dgm:prSet presAssocID="{2804F27C-9BA9-4D07-AB02-74BE7DFA2C0E}" presName="sibTransNodeCircle" presStyleLbl="alignNode1" presStyleIdx="6" presStyleCnt="8" custLinFactNeighborX="1121" custLinFactNeighborY="-5607">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8">
        <dgm:presLayoutVars/>
      </dgm:prSet>
      <dgm:spPr/>
    </dgm:pt>
    <dgm:pt modelId="{64EF213D-B16C-4AC2-8183-B62F7FC17277}" type="pres">
      <dgm:prSet presAssocID="{140952D0-0E1D-4F48-9F16-53581487CFA0}" presName="nodeText" presStyleLbl="bgAccFollowNode1" presStyleIdx="3" presStyleCnt="4">
        <dgm:presLayoutVars>
          <dgm:bulletEnabled val="1"/>
        </dgm:presLayoutVars>
      </dgm:prSet>
      <dgm:spPr/>
    </dgm:pt>
  </dgm:ptLst>
  <dgm:cxnLst>
    <dgm:cxn modelId="{1FB28700-6F2B-492A-9065-F0D4B758BCB4}" type="presOf" srcId="{22625139-F93A-4F3F-A7AA-4923A01AEDF3}" destId="{BBF86657-8EAE-46E6-B25A-D2056AE50973}" srcOrd="1" destOrd="0" presId="urn:microsoft.com/office/officeart/2016/7/layout/BasicLinearProcessNumbered#1"/>
    <dgm:cxn modelId="{EE822E0B-9345-4ED3-8906-DF60AEFADA80}" type="presOf" srcId="{752A7BD7-592A-4828-A160-1B898C5EFA73}" destId="{0C3F367E-8502-4FE8-BAE7-DD0216BBE5F4}" srcOrd="0" destOrd="0" presId="urn:microsoft.com/office/officeart/2016/7/layout/BasicLinearProcessNumbered#1"/>
    <dgm:cxn modelId="{F1FB1F1F-0801-469B-A9BF-DFD2619BE6C1}" type="presOf" srcId="{6AB685D6-A4C8-4FC1-B1D3-5E5287230A0F}" destId="{64DEC11D-BC31-4708-AD6D-FCD869F29A77}" srcOrd="0" destOrd="0" presId="urn:microsoft.com/office/officeart/2016/7/layout/BasicLinearProcessNumbered#1"/>
    <dgm:cxn modelId="{84E44F32-5550-44A3-A40E-4FC847B9237A}" type="presOf" srcId="{C99EBBB1-E916-471C-83C9-ABE85B42AC26}" destId="{94E9EF1A-1D07-4210-9402-6C559E90358A}" srcOrd="0" destOrd="0" presId="urn:microsoft.com/office/officeart/2016/7/layout/BasicLinearProcessNumbered#1"/>
    <dgm:cxn modelId="{B8613133-57B1-4B35-B931-4215F0B0D5BD}" type="presOf" srcId="{22625139-F93A-4F3F-A7AA-4923A01AEDF3}" destId="{83253AE2-89B5-4ADC-817A-FEF4E0BC4B49}" srcOrd="0" destOrd="0" presId="urn:microsoft.com/office/officeart/2016/7/layout/BasicLinearProcessNumbered#1"/>
    <dgm:cxn modelId="{1948E535-4B52-4119-8F52-21B0E3933467}" srcId="{D0F07F19-1F50-4B42-A7A0-278DF9D25BB1}" destId="{752A7BD7-592A-4828-A160-1B898C5EFA73}" srcOrd="1" destOrd="0" parTransId="{0FF2FD0A-F459-43F8-8E92-A7965832D9FB}" sibTransId="{6AB685D6-A4C8-4FC1-B1D3-5E5287230A0F}"/>
    <dgm:cxn modelId="{1F04543E-D63F-48F1-A9DE-14B16425ECB2}" type="presOf" srcId="{2804F27C-9BA9-4D07-AB02-74BE7DFA2C0E}" destId="{3CBA3CC0-D70A-4B98-9329-64604EDF25F0}" srcOrd="0" destOrd="0" presId="urn:microsoft.com/office/officeart/2016/7/layout/BasicLinearProcessNumbered#1"/>
    <dgm:cxn modelId="{589C6956-026E-46ED-8274-85930EA751C1}" type="presOf" srcId="{140952D0-0E1D-4F48-9F16-53581487CFA0}" destId="{64EF213D-B16C-4AC2-8183-B62F7FC17277}" srcOrd="1" destOrd="0" presId="urn:microsoft.com/office/officeart/2016/7/layout/BasicLinearProcessNumbered#1"/>
    <dgm:cxn modelId="{9DCB54C1-745B-4CB3-9A7F-C8842D222F52}" type="presOf" srcId="{2EE95FC5-CD6B-4A50-9262-DC414E16C3EA}" destId="{815671D8-22AE-4967-8461-EBC1C9F97F94}" srcOrd="1"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58AEF8D1-3AEF-4C06-99C9-A9C47BF311EF}" type="presOf" srcId="{A8E2FA08-4DD4-4654-A85D-9A99162D6201}" destId="{82EE2C17-F664-4616-8F76-97637F08E124}" srcOrd="0" destOrd="0" presId="urn:microsoft.com/office/officeart/2016/7/layout/BasicLinearProcessNumbered#1"/>
    <dgm:cxn modelId="{61FCFDD4-B67E-470D-9648-1AC9A396C792}" type="presOf" srcId="{752A7BD7-592A-4828-A160-1B898C5EFA73}" destId="{3EBFB89F-9498-48A7-B439-3463C1372F8F}" srcOrd="1" destOrd="0" presId="urn:microsoft.com/office/officeart/2016/7/layout/BasicLinearProcessNumbered#1"/>
    <dgm:cxn modelId="{99EB10D6-DA24-4F7F-ABFE-7807D096C825}" type="presOf" srcId="{2EE95FC5-CD6B-4A50-9262-DC414E16C3EA}" destId="{5947A689-FC4A-4FDF-BDDD-890A8474DEF9}" srcOrd="0" destOrd="0" presId="urn:microsoft.com/office/officeart/2016/7/layout/BasicLinearProcessNumbered#1"/>
    <dgm:cxn modelId="{262AB4E1-3647-468F-95A0-6F67A5CB1EBE}" type="presOf" srcId="{140952D0-0E1D-4F48-9F16-53581487CFA0}" destId="{7ACBA089-E576-4FF4-865F-C3BBF7659A23}" srcOrd="0" destOrd="0" presId="urn:microsoft.com/office/officeart/2016/7/layout/BasicLinearProcessNumbered#1"/>
    <dgm:cxn modelId="{312C41E6-06C6-4FF9-8B4D-3BC6A2CF0024}" type="presOf" srcId="{D0F07F19-1F50-4B42-A7A0-278DF9D25BB1}" destId="{C09B749D-9CF7-492C-B341-D9553818451B}" srcOrd="0"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C26AC482-2F3F-411C-A2FA-513BE9C5217B}" type="presParOf" srcId="{C09B749D-9CF7-492C-B341-D9553818451B}" destId="{8EEF3829-836D-4E60-A9BC-8F0AD18883EE}" srcOrd="0" destOrd="0" presId="urn:microsoft.com/office/officeart/2016/7/layout/BasicLinearProcessNumbered#1"/>
    <dgm:cxn modelId="{7E272EE6-6B56-4CCE-B182-31F95D220314}" type="presParOf" srcId="{8EEF3829-836D-4E60-A9BC-8F0AD18883EE}" destId="{5947A689-FC4A-4FDF-BDDD-890A8474DEF9}" srcOrd="0" destOrd="0" presId="urn:microsoft.com/office/officeart/2016/7/layout/BasicLinearProcessNumbered#1"/>
    <dgm:cxn modelId="{B5399F68-CDA1-48C1-8FE7-8FA9C60D388C}" type="presParOf" srcId="{8EEF3829-836D-4E60-A9BC-8F0AD18883EE}" destId="{94E9EF1A-1D07-4210-9402-6C559E90358A}" srcOrd="1" destOrd="0" presId="urn:microsoft.com/office/officeart/2016/7/layout/BasicLinearProcessNumbered#1"/>
    <dgm:cxn modelId="{AC403F3B-6CA9-405F-8E6E-9B1F7C079620}" type="presParOf" srcId="{8EEF3829-836D-4E60-A9BC-8F0AD18883EE}" destId="{B9E74D06-8974-46A7-BDE8-CAC0846523DB}" srcOrd="2" destOrd="0" presId="urn:microsoft.com/office/officeart/2016/7/layout/BasicLinearProcessNumbered#1"/>
    <dgm:cxn modelId="{9C72B43E-74E1-46FC-B0E9-1EDDA1D85D21}" type="presParOf" srcId="{8EEF3829-836D-4E60-A9BC-8F0AD18883EE}" destId="{815671D8-22AE-4967-8461-EBC1C9F97F94}" srcOrd="3" destOrd="0" presId="urn:microsoft.com/office/officeart/2016/7/layout/BasicLinearProcessNumbered#1"/>
    <dgm:cxn modelId="{DC7B298C-4851-43F5-9A85-1E46EB636BDA}" type="presParOf" srcId="{C09B749D-9CF7-492C-B341-D9553818451B}" destId="{4345A606-3100-40DC-847D-F26F8DFFB0A4}" srcOrd="1" destOrd="0" presId="urn:microsoft.com/office/officeart/2016/7/layout/BasicLinearProcessNumbered#1"/>
    <dgm:cxn modelId="{A3077705-539C-413E-B371-33D9F3B47DCF}" type="presParOf" srcId="{C09B749D-9CF7-492C-B341-D9553818451B}" destId="{B00A4622-AE0E-4076-85DB-EF0445408AE5}" srcOrd="2" destOrd="0" presId="urn:microsoft.com/office/officeart/2016/7/layout/BasicLinearProcessNumbered#1"/>
    <dgm:cxn modelId="{0AF1EE68-C5F9-4E0B-9D64-B6AB0976CA15}" type="presParOf" srcId="{B00A4622-AE0E-4076-85DB-EF0445408AE5}" destId="{0C3F367E-8502-4FE8-BAE7-DD0216BBE5F4}" srcOrd="0" destOrd="0" presId="urn:microsoft.com/office/officeart/2016/7/layout/BasicLinearProcessNumbered#1"/>
    <dgm:cxn modelId="{298B9092-4438-4770-A0A4-77FF7F057744}" type="presParOf" srcId="{B00A4622-AE0E-4076-85DB-EF0445408AE5}" destId="{64DEC11D-BC31-4708-AD6D-FCD869F29A77}" srcOrd="1" destOrd="0" presId="urn:microsoft.com/office/officeart/2016/7/layout/BasicLinearProcessNumbered#1"/>
    <dgm:cxn modelId="{98C59DAC-09DC-4ACB-B702-7D85A41060DC}" type="presParOf" srcId="{B00A4622-AE0E-4076-85DB-EF0445408AE5}" destId="{E2B2538A-D96F-4DCA-8CF3-F0FB434F3801}" srcOrd="2" destOrd="0" presId="urn:microsoft.com/office/officeart/2016/7/layout/BasicLinearProcessNumbered#1"/>
    <dgm:cxn modelId="{1ABE1068-25E4-4B70-808F-80C8644DF3A3}" type="presParOf" srcId="{B00A4622-AE0E-4076-85DB-EF0445408AE5}" destId="{3EBFB89F-9498-48A7-B439-3463C1372F8F}" srcOrd="3" destOrd="0" presId="urn:microsoft.com/office/officeart/2016/7/layout/BasicLinearProcessNumbered#1"/>
    <dgm:cxn modelId="{6B3B49B4-EDED-4883-A033-E39D00C09C4B}" type="presParOf" srcId="{C09B749D-9CF7-492C-B341-D9553818451B}" destId="{37BC4521-70B3-472D-803F-5906DF931374}" srcOrd="3" destOrd="0" presId="urn:microsoft.com/office/officeart/2016/7/layout/BasicLinearProcessNumbered#1"/>
    <dgm:cxn modelId="{EA1B7103-CD4D-49FA-B7DB-28A29DED711E}" type="presParOf" srcId="{C09B749D-9CF7-492C-B341-D9553818451B}" destId="{5419C900-3474-4480-82CB-923AF8027A48}" srcOrd="4" destOrd="0" presId="urn:microsoft.com/office/officeart/2016/7/layout/BasicLinearProcessNumbered#1"/>
    <dgm:cxn modelId="{C8342666-8D68-4643-8A1A-417DBC8794C7}" type="presParOf" srcId="{5419C900-3474-4480-82CB-923AF8027A48}" destId="{83253AE2-89B5-4ADC-817A-FEF4E0BC4B49}" srcOrd="0" destOrd="0" presId="urn:microsoft.com/office/officeart/2016/7/layout/BasicLinearProcessNumbered#1"/>
    <dgm:cxn modelId="{852A6D49-BBF9-46BF-8705-27D823438918}" type="presParOf" srcId="{5419C900-3474-4480-82CB-923AF8027A48}" destId="{82EE2C17-F664-4616-8F76-97637F08E124}" srcOrd="1" destOrd="0" presId="urn:microsoft.com/office/officeart/2016/7/layout/BasicLinearProcessNumbered#1"/>
    <dgm:cxn modelId="{1EF0940C-DFC6-441D-B5BF-15F67D6E5A71}" type="presParOf" srcId="{5419C900-3474-4480-82CB-923AF8027A48}" destId="{96383FDE-483E-4E6D-B151-4FC41C065094}" srcOrd="2" destOrd="0" presId="urn:microsoft.com/office/officeart/2016/7/layout/BasicLinearProcessNumbered#1"/>
    <dgm:cxn modelId="{55C995D2-9447-4E9C-A34C-EA3382BC641A}" type="presParOf" srcId="{5419C900-3474-4480-82CB-923AF8027A48}" destId="{BBF86657-8EAE-46E6-B25A-D2056AE50973}" srcOrd="3" destOrd="0" presId="urn:microsoft.com/office/officeart/2016/7/layout/BasicLinearProcessNumbered#1"/>
    <dgm:cxn modelId="{9EE93775-3B45-4453-AB97-FE7A2C9104A6}" type="presParOf" srcId="{C09B749D-9CF7-492C-B341-D9553818451B}" destId="{8DC76FCE-F8A0-43BB-94B0-26867DA9F629}" srcOrd="5" destOrd="0" presId="urn:microsoft.com/office/officeart/2016/7/layout/BasicLinearProcessNumbered#1"/>
    <dgm:cxn modelId="{62624B76-CE2E-465C-A6E5-F2F32EF05505}" type="presParOf" srcId="{C09B749D-9CF7-492C-B341-D9553818451B}" destId="{46746BF8-8C13-403D-B74A-6BA79A7FA811}" srcOrd="6" destOrd="0" presId="urn:microsoft.com/office/officeart/2016/7/layout/BasicLinearProcessNumbered#1"/>
    <dgm:cxn modelId="{B55E6EB8-6F16-4410-8E5E-B20CEC2B00B2}" type="presParOf" srcId="{46746BF8-8C13-403D-B74A-6BA79A7FA811}" destId="{7ACBA089-E576-4FF4-865F-C3BBF7659A23}" srcOrd="0" destOrd="0" presId="urn:microsoft.com/office/officeart/2016/7/layout/BasicLinearProcessNumbered#1"/>
    <dgm:cxn modelId="{26AD4788-F41C-4B6E-A2AA-F022EAA78569}" type="presParOf" srcId="{46746BF8-8C13-403D-B74A-6BA79A7FA811}" destId="{3CBA3CC0-D70A-4B98-9329-64604EDF25F0}" srcOrd="1" destOrd="0" presId="urn:microsoft.com/office/officeart/2016/7/layout/BasicLinearProcessNumbered#1"/>
    <dgm:cxn modelId="{71BD9627-93CD-4EAD-92CE-FCDCB4250703}" type="presParOf" srcId="{46746BF8-8C13-403D-B74A-6BA79A7FA811}" destId="{5BE72261-3EB3-4585-8739-2FFBAED12B80}" srcOrd="2" destOrd="0" presId="urn:microsoft.com/office/officeart/2016/7/layout/BasicLinearProcessNumbered#1"/>
    <dgm:cxn modelId="{E5395F4A-0CF2-4528-9497-2334251321DB}" type="presParOf" srcId="{46746BF8-8C13-403D-B74A-6BA79A7FA811}" destId="{64EF213D-B16C-4AC2-8183-B62F7FC17277}"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657C1D-4E85-4BE9-A433-FBCDA1E5364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9DC166B-08E5-47EF-A137-D28640E5640A}">
      <dgm:prSet custT="1"/>
      <dgm:spPr/>
      <dgm:t>
        <a:bodyPr/>
        <a:lstStyle/>
        <a:p>
          <a:r>
            <a:rPr lang="en-US" sz="2600" b="0" dirty="0">
              <a:latin typeface="Calibri" panose="020F0502020204030204" pitchFamily="34" charset="0"/>
              <a:cs typeface="Calibri" panose="020F0502020204030204" pitchFamily="34" charset="0"/>
            </a:rPr>
            <a:t>The starting point for recovery-oriented practice is to assess, plan, and deliver all services that first address basic needs such as shelter, food, medical, access to benefits, and safety.</a:t>
          </a:r>
        </a:p>
      </dgm:t>
    </dgm:pt>
    <dgm:pt modelId="{DB062D54-1028-4178-B523-9EC54E4F12EE}" type="parTrans" cxnId="{FDCB1D88-0078-4B18-9594-1569FF695ADC}">
      <dgm:prSet/>
      <dgm:spPr/>
      <dgm:t>
        <a:bodyPr/>
        <a:lstStyle/>
        <a:p>
          <a:endParaRPr lang="en-US"/>
        </a:p>
      </dgm:t>
    </dgm:pt>
    <dgm:pt modelId="{2FB39074-41F3-41A1-A488-6E7EB3357304}" type="sibTrans" cxnId="{FDCB1D88-0078-4B18-9594-1569FF695ADC}">
      <dgm:prSet/>
      <dgm:spPr/>
      <dgm:t>
        <a:bodyPr/>
        <a:lstStyle/>
        <a:p>
          <a:endParaRPr lang="en-US"/>
        </a:p>
      </dgm:t>
    </dgm:pt>
    <dgm:pt modelId="{5C47D619-B38B-4983-BA94-2CE3974757A8}">
      <dgm:prSet custT="1"/>
      <dgm:spPr/>
      <dgm:t>
        <a:bodyPr/>
        <a:lstStyle/>
        <a:p>
          <a:r>
            <a:rPr lang="en-US" sz="2600" b="0" dirty="0">
              <a:latin typeface="Calibri" panose="020F0502020204030204" pitchFamily="34" charset="0"/>
              <a:cs typeface="Calibri" panose="020F0502020204030204" pitchFamily="34" charset="0"/>
            </a:rPr>
            <a:t>Recovery-oriented practices acknowledge that not all groups have equal access to behavioral health services, supports, and treatments. S</a:t>
          </a:r>
          <a:r>
            <a:rPr lang="en-US" sz="2600" dirty="0">
              <a:latin typeface="Calibri" panose="020F0502020204030204" pitchFamily="34" charset="0"/>
              <a:ea typeface="Calibri" panose="020F0502020204030204" pitchFamily="34" charset="0"/>
              <a:cs typeface="Times New Roman" panose="02020603050405020304" pitchFamily="18" charset="0"/>
            </a:rPr>
            <a:t>ervices seek to overcome the adverse impacts on behavioral health and well-being.</a:t>
          </a:r>
          <a:endParaRPr lang="en-US" sz="2600" b="0" dirty="0">
            <a:latin typeface="Calibri" panose="020F0502020204030204" pitchFamily="34" charset="0"/>
            <a:cs typeface="Calibri" panose="020F0502020204030204" pitchFamily="34" charset="0"/>
          </a:endParaRPr>
        </a:p>
      </dgm:t>
    </dgm:pt>
    <dgm:pt modelId="{6A465BD4-1ECF-43BA-A654-8667C290DE10}" type="parTrans" cxnId="{A5FCCD25-F295-4D9C-B87F-D5BA10061C0C}">
      <dgm:prSet/>
      <dgm:spPr/>
      <dgm:t>
        <a:bodyPr/>
        <a:lstStyle/>
        <a:p>
          <a:endParaRPr lang="en-US"/>
        </a:p>
      </dgm:t>
    </dgm:pt>
    <dgm:pt modelId="{209D7610-0678-4599-AEA0-DD04399B8DF0}" type="sibTrans" cxnId="{A5FCCD25-F295-4D9C-B87F-D5BA10061C0C}">
      <dgm:prSet/>
      <dgm:spPr/>
      <dgm:t>
        <a:bodyPr/>
        <a:lstStyle/>
        <a:p>
          <a:endParaRPr lang="en-US"/>
        </a:p>
      </dgm:t>
    </dgm:pt>
    <dgm:pt modelId="{316FF7EA-1841-499F-849C-13625AB511B2}">
      <dgm:prSet custT="1"/>
      <dgm:spPr/>
      <dgm:t>
        <a:bodyPr/>
        <a:lstStyle/>
        <a:p>
          <a:r>
            <a:rPr lang="en-US" sz="2600" b="0" dirty="0">
              <a:latin typeface="Calibri" panose="020F0502020204030204" pitchFamily="34" charset="0"/>
              <a:cs typeface="Calibri" panose="020F0502020204030204" pitchFamily="34" charset="0"/>
            </a:rPr>
            <a:t>The unique circumstances, history, needs, expressed preferences, and capabilities are assessed to tailor services unique to the individual and their recovery.</a:t>
          </a:r>
        </a:p>
      </dgm:t>
    </dgm:pt>
    <dgm:pt modelId="{1A812F6D-D791-40B7-B7C0-9E0D1021C27F}" type="parTrans" cxnId="{835A7117-1929-4CC0-8AC3-4C58829BDF55}">
      <dgm:prSet/>
      <dgm:spPr/>
      <dgm:t>
        <a:bodyPr/>
        <a:lstStyle/>
        <a:p>
          <a:endParaRPr lang="en-US"/>
        </a:p>
      </dgm:t>
    </dgm:pt>
    <dgm:pt modelId="{440F7704-2B7C-4EDB-9B43-9F5B17B0A281}" type="sibTrans" cxnId="{835A7117-1929-4CC0-8AC3-4C58829BDF55}">
      <dgm:prSet/>
      <dgm:spPr/>
      <dgm:t>
        <a:bodyPr/>
        <a:lstStyle/>
        <a:p>
          <a:endParaRPr lang="en-US"/>
        </a:p>
      </dgm:t>
    </dgm:pt>
    <dgm:pt modelId="{C23E7EBF-D0DF-4533-8036-48BEE0D17DA2}" type="pres">
      <dgm:prSet presAssocID="{60657C1D-4E85-4BE9-A433-FBCDA1E5364E}" presName="vert0" presStyleCnt="0">
        <dgm:presLayoutVars>
          <dgm:dir/>
          <dgm:animOne val="branch"/>
          <dgm:animLvl val="lvl"/>
        </dgm:presLayoutVars>
      </dgm:prSet>
      <dgm:spPr/>
    </dgm:pt>
    <dgm:pt modelId="{DF58145E-67DA-4DD3-A75B-493D87A1A76D}" type="pres">
      <dgm:prSet presAssocID="{09DC166B-08E5-47EF-A137-D28640E5640A}" presName="thickLine" presStyleLbl="alignNode1" presStyleIdx="0" presStyleCnt="3"/>
      <dgm:spPr/>
    </dgm:pt>
    <dgm:pt modelId="{5418B40E-A2F2-47C7-99F4-76830EA73679}" type="pres">
      <dgm:prSet presAssocID="{09DC166B-08E5-47EF-A137-D28640E5640A}" presName="horz1" presStyleCnt="0"/>
      <dgm:spPr/>
    </dgm:pt>
    <dgm:pt modelId="{042C409F-3E27-49AC-947B-144A517D1330}" type="pres">
      <dgm:prSet presAssocID="{09DC166B-08E5-47EF-A137-D28640E5640A}" presName="tx1" presStyleLbl="revTx" presStyleIdx="0" presStyleCnt="3"/>
      <dgm:spPr/>
    </dgm:pt>
    <dgm:pt modelId="{0CE38051-F143-4DF9-8764-298EAE6D2EB4}" type="pres">
      <dgm:prSet presAssocID="{09DC166B-08E5-47EF-A137-D28640E5640A}" presName="vert1" presStyleCnt="0"/>
      <dgm:spPr/>
    </dgm:pt>
    <dgm:pt modelId="{B270EC8E-3C0E-4858-B6AE-B9EE44CCE0CC}" type="pres">
      <dgm:prSet presAssocID="{316FF7EA-1841-499F-849C-13625AB511B2}" presName="thickLine" presStyleLbl="alignNode1" presStyleIdx="1" presStyleCnt="3"/>
      <dgm:spPr/>
    </dgm:pt>
    <dgm:pt modelId="{CFAFE498-AAF8-4C80-B9B8-CC1C84B6585D}" type="pres">
      <dgm:prSet presAssocID="{316FF7EA-1841-499F-849C-13625AB511B2}" presName="horz1" presStyleCnt="0"/>
      <dgm:spPr/>
    </dgm:pt>
    <dgm:pt modelId="{F3D5D049-6533-48F6-B546-D343172AAEBB}" type="pres">
      <dgm:prSet presAssocID="{316FF7EA-1841-499F-849C-13625AB511B2}" presName="tx1" presStyleLbl="revTx" presStyleIdx="1" presStyleCnt="3"/>
      <dgm:spPr/>
    </dgm:pt>
    <dgm:pt modelId="{393AA132-5608-4A70-B3F6-8C15F9366763}" type="pres">
      <dgm:prSet presAssocID="{316FF7EA-1841-499F-849C-13625AB511B2}" presName="vert1" presStyleCnt="0"/>
      <dgm:spPr/>
    </dgm:pt>
    <dgm:pt modelId="{6AB7874E-8881-4AB6-B39C-492CA3F7ED40}" type="pres">
      <dgm:prSet presAssocID="{5C47D619-B38B-4983-BA94-2CE3974757A8}" presName="thickLine" presStyleLbl="alignNode1" presStyleIdx="2" presStyleCnt="3"/>
      <dgm:spPr/>
    </dgm:pt>
    <dgm:pt modelId="{4AD64AFB-2C44-40CD-817B-49D37E3BAAEC}" type="pres">
      <dgm:prSet presAssocID="{5C47D619-B38B-4983-BA94-2CE3974757A8}" presName="horz1" presStyleCnt="0"/>
      <dgm:spPr/>
    </dgm:pt>
    <dgm:pt modelId="{0ADC1BBF-4169-48DB-94BC-A51A566112F1}" type="pres">
      <dgm:prSet presAssocID="{5C47D619-B38B-4983-BA94-2CE3974757A8}" presName="tx1" presStyleLbl="revTx" presStyleIdx="2" presStyleCnt="3" custScaleY="193582"/>
      <dgm:spPr/>
    </dgm:pt>
    <dgm:pt modelId="{269E38CF-9EA6-4D7E-9424-E9ECEF678432}" type="pres">
      <dgm:prSet presAssocID="{5C47D619-B38B-4983-BA94-2CE3974757A8}" presName="vert1" presStyleCnt="0"/>
      <dgm:spPr/>
    </dgm:pt>
  </dgm:ptLst>
  <dgm:cxnLst>
    <dgm:cxn modelId="{835A7117-1929-4CC0-8AC3-4C58829BDF55}" srcId="{60657C1D-4E85-4BE9-A433-FBCDA1E5364E}" destId="{316FF7EA-1841-499F-849C-13625AB511B2}" srcOrd="1" destOrd="0" parTransId="{1A812F6D-D791-40B7-B7C0-9E0D1021C27F}" sibTransId="{440F7704-2B7C-4EDB-9B43-9F5B17B0A281}"/>
    <dgm:cxn modelId="{A5FCCD25-F295-4D9C-B87F-D5BA10061C0C}" srcId="{60657C1D-4E85-4BE9-A433-FBCDA1E5364E}" destId="{5C47D619-B38B-4983-BA94-2CE3974757A8}" srcOrd="2" destOrd="0" parTransId="{6A465BD4-1ECF-43BA-A654-8667C290DE10}" sibTransId="{209D7610-0678-4599-AEA0-DD04399B8DF0}"/>
    <dgm:cxn modelId="{34CCD439-743D-4D3D-8B47-AE0EFA7EB895}" type="presOf" srcId="{09DC166B-08E5-47EF-A137-D28640E5640A}" destId="{042C409F-3E27-49AC-947B-144A517D1330}" srcOrd="0" destOrd="0" presId="urn:microsoft.com/office/officeart/2008/layout/LinedList"/>
    <dgm:cxn modelId="{FDCB1D88-0078-4B18-9594-1569FF695ADC}" srcId="{60657C1D-4E85-4BE9-A433-FBCDA1E5364E}" destId="{09DC166B-08E5-47EF-A137-D28640E5640A}" srcOrd="0" destOrd="0" parTransId="{DB062D54-1028-4178-B523-9EC54E4F12EE}" sibTransId="{2FB39074-41F3-41A1-A488-6E7EB3357304}"/>
    <dgm:cxn modelId="{209B6A8A-7B65-4F17-9BE2-05354CF0ED8A}" type="presOf" srcId="{60657C1D-4E85-4BE9-A433-FBCDA1E5364E}" destId="{C23E7EBF-D0DF-4533-8036-48BEE0D17DA2}" srcOrd="0" destOrd="0" presId="urn:microsoft.com/office/officeart/2008/layout/LinedList"/>
    <dgm:cxn modelId="{2AC7CEE9-3237-450F-8D9E-EC3583EEA6E8}" type="presOf" srcId="{316FF7EA-1841-499F-849C-13625AB511B2}" destId="{F3D5D049-6533-48F6-B546-D343172AAEBB}" srcOrd="0" destOrd="0" presId="urn:microsoft.com/office/officeart/2008/layout/LinedList"/>
    <dgm:cxn modelId="{7F232CF8-7FDA-453A-8E00-17261F34271F}" type="presOf" srcId="{5C47D619-B38B-4983-BA94-2CE3974757A8}" destId="{0ADC1BBF-4169-48DB-94BC-A51A566112F1}" srcOrd="0" destOrd="0" presId="urn:microsoft.com/office/officeart/2008/layout/LinedList"/>
    <dgm:cxn modelId="{324FF60C-D422-461D-BC70-212B3D0F8D4B}" type="presParOf" srcId="{C23E7EBF-D0DF-4533-8036-48BEE0D17DA2}" destId="{DF58145E-67DA-4DD3-A75B-493D87A1A76D}" srcOrd="0" destOrd="0" presId="urn:microsoft.com/office/officeart/2008/layout/LinedList"/>
    <dgm:cxn modelId="{068460E6-A04F-4639-9CB5-4BEB533A14EF}" type="presParOf" srcId="{C23E7EBF-D0DF-4533-8036-48BEE0D17DA2}" destId="{5418B40E-A2F2-47C7-99F4-76830EA73679}" srcOrd="1" destOrd="0" presId="urn:microsoft.com/office/officeart/2008/layout/LinedList"/>
    <dgm:cxn modelId="{73EE3F68-CE36-4DF4-AA55-8E5532E4D771}" type="presParOf" srcId="{5418B40E-A2F2-47C7-99F4-76830EA73679}" destId="{042C409F-3E27-49AC-947B-144A517D1330}" srcOrd="0" destOrd="0" presId="urn:microsoft.com/office/officeart/2008/layout/LinedList"/>
    <dgm:cxn modelId="{E122C22D-A06C-4BB2-AC27-96457041C4BE}" type="presParOf" srcId="{5418B40E-A2F2-47C7-99F4-76830EA73679}" destId="{0CE38051-F143-4DF9-8764-298EAE6D2EB4}" srcOrd="1" destOrd="0" presId="urn:microsoft.com/office/officeart/2008/layout/LinedList"/>
    <dgm:cxn modelId="{EEA64B81-4DB9-4392-B696-E1503B892502}" type="presParOf" srcId="{C23E7EBF-D0DF-4533-8036-48BEE0D17DA2}" destId="{B270EC8E-3C0E-4858-B6AE-B9EE44CCE0CC}" srcOrd="2" destOrd="0" presId="urn:microsoft.com/office/officeart/2008/layout/LinedList"/>
    <dgm:cxn modelId="{8790BBDB-DC05-46DA-A35F-502ED19FA4EF}" type="presParOf" srcId="{C23E7EBF-D0DF-4533-8036-48BEE0D17DA2}" destId="{CFAFE498-AAF8-4C80-B9B8-CC1C84B6585D}" srcOrd="3" destOrd="0" presId="urn:microsoft.com/office/officeart/2008/layout/LinedList"/>
    <dgm:cxn modelId="{9D5B89B6-E48B-46A9-98CB-73746E8124AF}" type="presParOf" srcId="{CFAFE498-AAF8-4C80-B9B8-CC1C84B6585D}" destId="{F3D5D049-6533-48F6-B546-D343172AAEBB}" srcOrd="0" destOrd="0" presId="urn:microsoft.com/office/officeart/2008/layout/LinedList"/>
    <dgm:cxn modelId="{37744751-7541-4E42-8DCA-F2D55F0799E3}" type="presParOf" srcId="{CFAFE498-AAF8-4C80-B9B8-CC1C84B6585D}" destId="{393AA132-5608-4A70-B3F6-8C15F9366763}" srcOrd="1" destOrd="0" presId="urn:microsoft.com/office/officeart/2008/layout/LinedList"/>
    <dgm:cxn modelId="{2DF01D2E-CE70-41AB-87B0-846F701D95F2}" type="presParOf" srcId="{C23E7EBF-D0DF-4533-8036-48BEE0D17DA2}" destId="{6AB7874E-8881-4AB6-B39C-492CA3F7ED40}" srcOrd="4" destOrd="0" presId="urn:microsoft.com/office/officeart/2008/layout/LinedList"/>
    <dgm:cxn modelId="{20875A5D-D4F6-4530-8534-3D20280E6522}" type="presParOf" srcId="{C23E7EBF-D0DF-4533-8036-48BEE0D17DA2}" destId="{4AD64AFB-2C44-40CD-817B-49D37E3BAAEC}" srcOrd="5" destOrd="0" presId="urn:microsoft.com/office/officeart/2008/layout/LinedList"/>
    <dgm:cxn modelId="{C00C682E-7BE1-403F-AA26-23C1D020A989}" type="presParOf" srcId="{4AD64AFB-2C44-40CD-817B-49D37E3BAAEC}" destId="{0ADC1BBF-4169-48DB-94BC-A51A566112F1}" srcOrd="0" destOrd="0" presId="urn:microsoft.com/office/officeart/2008/layout/LinedList"/>
    <dgm:cxn modelId="{AA040B5D-5F47-4AFA-8248-691E7E29ABE9}" type="presParOf" srcId="{4AD64AFB-2C44-40CD-817B-49D37E3BAAEC}" destId="{269E38CF-9EA6-4D7E-9424-E9ECEF6784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99B787-9F64-4E6E-AF2A-35A2B558281F}" type="doc">
      <dgm:prSet loTypeId="urn:microsoft.com/office/officeart/2016/7/layout/VerticalDownArrowProcess" loCatId="process" qsTypeId="urn:microsoft.com/office/officeart/2005/8/quickstyle/simple1" qsCatId="simple" csTypeId="urn:microsoft.com/office/officeart/2005/8/colors/accent2_2" csCatId="accent2" phldr="1"/>
      <dgm:spPr/>
      <dgm:t>
        <a:bodyPr/>
        <a:lstStyle/>
        <a:p>
          <a:endParaRPr lang="en-US"/>
        </a:p>
      </dgm:t>
    </dgm:pt>
    <dgm:pt modelId="{C406BE3F-13BC-4AEA-A25B-8EEFAA6FC06A}">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Align</a:t>
          </a:r>
        </a:p>
      </dgm:t>
    </dgm:pt>
    <dgm:pt modelId="{439AC9A2-EEBA-484E-A9DC-03298B25CEF5}" type="parTrans" cxnId="{0EAAE2F2-0758-4B1A-8BF4-DB8A1A2D619A}">
      <dgm:prSet/>
      <dgm:spPr/>
      <dgm:t>
        <a:bodyPr/>
        <a:lstStyle/>
        <a:p>
          <a:endParaRPr lang="en-US"/>
        </a:p>
      </dgm:t>
    </dgm:pt>
    <dgm:pt modelId="{40059490-8E58-4C72-BA62-64A5FE5B06B0}" type="sibTrans" cxnId="{0EAAE2F2-0758-4B1A-8BF4-DB8A1A2D619A}">
      <dgm:prSet/>
      <dgm:spPr/>
      <dgm:t>
        <a:bodyPr/>
        <a:lstStyle/>
        <a:p>
          <a:endParaRPr lang="en-US"/>
        </a:p>
      </dgm:t>
    </dgm:pt>
    <dgm:pt modelId="{205C68F0-CA25-4915-8177-35FBAC644546}">
      <dgm:prSet custT="1"/>
      <dgm:spPr/>
      <dgm:t>
        <a:bodyPr/>
        <a:lstStyle/>
        <a:p>
          <a:r>
            <a:rPr lang="en-US" sz="2300" dirty="0">
              <a:latin typeface="Calibri" panose="020F0502020204030204" pitchFamily="34" charset="0"/>
              <a:cs typeface="Calibri" panose="020F0502020204030204" pitchFamily="34" charset="0"/>
            </a:rPr>
            <a:t>Align person-centered planning standards with organizational program and practice standards to embed the structure.</a:t>
          </a:r>
        </a:p>
      </dgm:t>
    </dgm:pt>
    <dgm:pt modelId="{634B6844-7B1C-42C9-A529-DF98119DD2A8}" type="parTrans" cxnId="{14869338-1E92-41D6-8D92-D19BD3D6ED5D}">
      <dgm:prSet/>
      <dgm:spPr/>
      <dgm:t>
        <a:bodyPr/>
        <a:lstStyle/>
        <a:p>
          <a:endParaRPr lang="en-US"/>
        </a:p>
      </dgm:t>
    </dgm:pt>
    <dgm:pt modelId="{26DB584D-4B45-4CCA-9A9F-46D10AEEBC75}" type="sibTrans" cxnId="{14869338-1E92-41D6-8D92-D19BD3D6ED5D}">
      <dgm:prSet/>
      <dgm:spPr/>
      <dgm:t>
        <a:bodyPr/>
        <a:lstStyle/>
        <a:p>
          <a:endParaRPr lang="en-US"/>
        </a:p>
      </dgm:t>
    </dgm:pt>
    <dgm:pt modelId="{07BE3895-EF29-48B5-B762-4853348E51EE}">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Commit</a:t>
          </a:r>
        </a:p>
      </dgm:t>
    </dgm:pt>
    <dgm:pt modelId="{266EE34D-3B73-4976-802B-8ED00BE04832}" type="parTrans" cxnId="{2BBA6C9E-1B0C-4795-A16B-EE0D07F57500}">
      <dgm:prSet/>
      <dgm:spPr/>
      <dgm:t>
        <a:bodyPr/>
        <a:lstStyle/>
        <a:p>
          <a:endParaRPr lang="en-US"/>
        </a:p>
      </dgm:t>
    </dgm:pt>
    <dgm:pt modelId="{FFBE66E0-F29E-4DD6-8B4A-6F792CDCF833}" type="sibTrans" cxnId="{2BBA6C9E-1B0C-4795-A16B-EE0D07F57500}">
      <dgm:prSet/>
      <dgm:spPr/>
      <dgm:t>
        <a:bodyPr/>
        <a:lstStyle/>
        <a:p>
          <a:endParaRPr lang="en-US"/>
        </a:p>
      </dgm:t>
    </dgm:pt>
    <dgm:pt modelId="{AA8298A0-931D-4B87-87AD-2D8C5DA7CACF}">
      <dgm:prSet custT="1"/>
      <dgm:spPr/>
      <dgm:t>
        <a:bodyPr/>
        <a:lstStyle/>
        <a:p>
          <a:r>
            <a:rPr lang="en-US" sz="2300" dirty="0">
              <a:latin typeface="Calibri" panose="020F0502020204030204" pitchFamily="34" charset="0"/>
              <a:ea typeface="Calibri" panose="020F0502020204030204" pitchFamily="34" charset="0"/>
              <a:cs typeface="Calibri" panose="020F0502020204030204" pitchFamily="34" charset="0"/>
            </a:rPr>
            <a:t>Make a commitment to advance policies and practices that put the person first and meet their diverse needs.</a:t>
          </a:r>
          <a:endParaRPr lang="en-US" sz="2300" dirty="0">
            <a:latin typeface="Calibri" panose="020F0502020204030204" pitchFamily="34" charset="0"/>
            <a:cs typeface="Calibri" panose="020F0502020204030204" pitchFamily="34" charset="0"/>
          </a:endParaRPr>
        </a:p>
      </dgm:t>
    </dgm:pt>
    <dgm:pt modelId="{E84E8BC9-B316-4AE9-B795-665C6714A0FC}" type="parTrans" cxnId="{95A37CEA-35D3-4994-A6D9-58248414C100}">
      <dgm:prSet/>
      <dgm:spPr/>
      <dgm:t>
        <a:bodyPr/>
        <a:lstStyle/>
        <a:p>
          <a:endParaRPr lang="en-US"/>
        </a:p>
      </dgm:t>
    </dgm:pt>
    <dgm:pt modelId="{64558992-AA3F-4026-9341-1BBF9FFC1D27}" type="sibTrans" cxnId="{95A37CEA-35D3-4994-A6D9-58248414C100}">
      <dgm:prSet/>
      <dgm:spPr/>
      <dgm:t>
        <a:bodyPr/>
        <a:lstStyle/>
        <a:p>
          <a:endParaRPr lang="en-US"/>
        </a:p>
      </dgm:t>
    </dgm:pt>
    <dgm:pt modelId="{C598D6E9-BC93-4FF8-AFA0-4E43FC85CB66}">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a:t>
          </a:r>
        </a:p>
      </dgm:t>
    </dgm:pt>
    <dgm:pt modelId="{BD8FEF24-DE68-4E3E-BB62-AFF1B611AE2F}" type="parTrans" cxnId="{40DD2E99-6B9A-466D-926B-D15C9CC05FA0}">
      <dgm:prSet/>
      <dgm:spPr/>
      <dgm:t>
        <a:bodyPr/>
        <a:lstStyle/>
        <a:p>
          <a:endParaRPr lang="en-US"/>
        </a:p>
      </dgm:t>
    </dgm:pt>
    <dgm:pt modelId="{8406AA8F-B829-4060-8C8D-66C3393B9533}" type="sibTrans" cxnId="{40DD2E99-6B9A-466D-926B-D15C9CC05FA0}">
      <dgm:prSet/>
      <dgm:spPr/>
      <dgm:t>
        <a:bodyPr/>
        <a:lstStyle/>
        <a:p>
          <a:endParaRPr lang="en-US"/>
        </a:p>
      </dgm:t>
    </dgm:pt>
    <dgm:pt modelId="{17B44B0C-9D80-4D1C-9956-4448C9AE16A3}">
      <dgm:prSet custT="1"/>
      <dgm:spPr/>
      <dgm:t>
        <a:bodyPr/>
        <a:lstStyle/>
        <a:p>
          <a:r>
            <a:rPr lang="en-US" sz="2300" dirty="0">
              <a:latin typeface="Calibri" panose="020F0502020204030204" pitchFamily="34" charset="0"/>
              <a:cs typeface="Calibri" panose="020F0502020204030204" pitchFamily="34" charset="0"/>
            </a:rPr>
            <a:t>Create an organization culture that believes in the ability and right of a person to make their own life decisions.</a:t>
          </a:r>
        </a:p>
      </dgm:t>
    </dgm:pt>
    <dgm:pt modelId="{2A0BE8AB-5526-48E9-8F06-C4CA44FE84FD}" type="parTrans" cxnId="{FB17F801-18AE-43B4-BA2A-44E6AFFF54DC}">
      <dgm:prSet/>
      <dgm:spPr/>
      <dgm:t>
        <a:bodyPr/>
        <a:lstStyle/>
        <a:p>
          <a:endParaRPr lang="en-US"/>
        </a:p>
      </dgm:t>
    </dgm:pt>
    <dgm:pt modelId="{3FFB9492-40C7-431F-A3D0-307967734E4F}" type="sibTrans" cxnId="{FB17F801-18AE-43B4-BA2A-44E6AFFF54DC}">
      <dgm:prSet/>
      <dgm:spPr/>
      <dgm:t>
        <a:bodyPr/>
        <a:lstStyle/>
        <a:p>
          <a:endParaRPr lang="en-US"/>
        </a:p>
      </dgm:t>
    </dgm:pt>
    <dgm:pt modelId="{D666CF25-D13E-42B6-BB6B-1613F8C78016}">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a:t>
          </a:r>
        </a:p>
      </dgm:t>
    </dgm:pt>
    <dgm:pt modelId="{C7D6340C-EF60-44B5-9AFA-8E4B5B340142}" type="parTrans" cxnId="{EF72902A-18FE-44DE-AE8B-AF7205EC0D9E}">
      <dgm:prSet/>
      <dgm:spPr/>
      <dgm:t>
        <a:bodyPr/>
        <a:lstStyle/>
        <a:p>
          <a:endParaRPr lang="en-US"/>
        </a:p>
      </dgm:t>
    </dgm:pt>
    <dgm:pt modelId="{DED271E2-0334-474D-A9F5-0C02E8CF5070}" type="sibTrans" cxnId="{EF72902A-18FE-44DE-AE8B-AF7205EC0D9E}">
      <dgm:prSet/>
      <dgm:spPr/>
      <dgm:t>
        <a:bodyPr/>
        <a:lstStyle/>
        <a:p>
          <a:endParaRPr lang="en-US"/>
        </a:p>
      </dgm:t>
    </dgm:pt>
    <dgm:pt modelId="{ACF11E6A-DC86-4BFB-B1A4-045485716696}">
      <dgm:prSet custT="1"/>
      <dgm:spPr/>
      <dgm:t>
        <a:bodyPr/>
        <a:lstStyle/>
        <a:p>
          <a:r>
            <a:rPr lang="en-US" sz="2300" dirty="0">
              <a:latin typeface="Calibri" panose="020F0502020204030204" pitchFamily="34" charset="0"/>
              <a:cs typeface="Calibri" panose="020F0502020204030204" pitchFamily="34" charset="0"/>
            </a:rPr>
            <a:t>Support staff to develop personal competencies as “facilitators” of person-centered care through ongoing training and supervision.</a:t>
          </a:r>
        </a:p>
      </dgm:t>
    </dgm:pt>
    <dgm:pt modelId="{309E3BF9-BDAB-4502-942F-CA4EB6E8CB1F}" type="parTrans" cxnId="{D61790C6-7C28-4D66-8283-EE1CF3CB7304}">
      <dgm:prSet/>
      <dgm:spPr/>
      <dgm:t>
        <a:bodyPr/>
        <a:lstStyle/>
        <a:p>
          <a:endParaRPr lang="en-US"/>
        </a:p>
      </dgm:t>
    </dgm:pt>
    <dgm:pt modelId="{988A08CF-4C89-45FF-B8AB-CF679C668F77}" type="sibTrans" cxnId="{D61790C6-7C28-4D66-8283-EE1CF3CB7304}">
      <dgm:prSet/>
      <dgm:spPr/>
      <dgm:t>
        <a:bodyPr/>
        <a:lstStyle/>
        <a:p>
          <a:endParaRPr lang="en-US"/>
        </a:p>
      </dgm:t>
    </dgm:pt>
    <dgm:pt modelId="{BA28EDEF-AB68-4021-8BE1-AB3BA347D46E}">
      <dgm:prSet custT="1"/>
      <dgm:spPr/>
      <dgm:t>
        <a:bodyPr/>
        <a:lstStyle/>
        <a:p>
          <a:r>
            <a:rPr lang="en-US"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Measure</a:t>
          </a:r>
        </a:p>
      </dgm:t>
    </dgm:pt>
    <dgm:pt modelId="{1CA5FA7D-0317-4EF0-8897-17907DDAA0DD}" type="parTrans" cxnId="{2A6ABCB9-4484-45E4-A018-9989753FBF65}">
      <dgm:prSet/>
      <dgm:spPr/>
      <dgm:t>
        <a:bodyPr/>
        <a:lstStyle/>
        <a:p>
          <a:endParaRPr lang="en-US"/>
        </a:p>
      </dgm:t>
    </dgm:pt>
    <dgm:pt modelId="{43588C64-A737-4672-A769-89F80DB718A7}" type="sibTrans" cxnId="{2A6ABCB9-4484-45E4-A018-9989753FBF65}">
      <dgm:prSet/>
      <dgm:spPr/>
      <dgm:t>
        <a:bodyPr/>
        <a:lstStyle/>
        <a:p>
          <a:endParaRPr lang="en-US"/>
        </a:p>
      </dgm:t>
    </dgm:pt>
    <dgm:pt modelId="{AAB9EC84-66B7-4B4F-8A39-243FD5478631}">
      <dgm:prSet custT="1"/>
      <dgm:spPr/>
      <dgm:t>
        <a:bodyPr/>
        <a:lstStyle/>
        <a:p>
          <a:r>
            <a:rPr lang="en-US" sz="2300" dirty="0">
              <a:latin typeface="Calibri" panose="020F0502020204030204" pitchFamily="34" charset="0"/>
              <a:cs typeface="Calibri" panose="020F0502020204030204" pitchFamily="34" charset="0"/>
            </a:rPr>
            <a:t>Establish goals for expanding or improving person-centered practices and culturally-responsive care; measure periodically.</a:t>
          </a:r>
        </a:p>
      </dgm:t>
    </dgm:pt>
    <dgm:pt modelId="{1CE24708-810F-4A3F-9864-645781FE8974}" type="parTrans" cxnId="{1C84589D-BDB1-421E-A74A-45B582CFBD84}">
      <dgm:prSet/>
      <dgm:spPr/>
      <dgm:t>
        <a:bodyPr/>
        <a:lstStyle/>
        <a:p>
          <a:endParaRPr lang="en-US"/>
        </a:p>
      </dgm:t>
    </dgm:pt>
    <dgm:pt modelId="{98443A4A-CC79-48E2-9FC6-29D293ED96E8}" type="sibTrans" cxnId="{1C84589D-BDB1-421E-A74A-45B582CFBD84}">
      <dgm:prSet/>
      <dgm:spPr/>
      <dgm:t>
        <a:bodyPr/>
        <a:lstStyle/>
        <a:p>
          <a:endParaRPr lang="en-US"/>
        </a:p>
      </dgm:t>
    </dgm:pt>
    <dgm:pt modelId="{01AF89FA-2DF3-420F-B1C8-D263ABD87AA2}" type="pres">
      <dgm:prSet presAssocID="{4899B787-9F64-4E6E-AF2A-35A2B558281F}" presName="Name0" presStyleCnt="0">
        <dgm:presLayoutVars>
          <dgm:dir/>
          <dgm:animLvl val="lvl"/>
          <dgm:resizeHandles val="exact"/>
        </dgm:presLayoutVars>
      </dgm:prSet>
      <dgm:spPr/>
    </dgm:pt>
    <dgm:pt modelId="{C1201837-246D-4582-8668-1D14561E0421}" type="pres">
      <dgm:prSet presAssocID="{BA28EDEF-AB68-4021-8BE1-AB3BA347D46E}" presName="boxAndChildren" presStyleCnt="0"/>
      <dgm:spPr/>
    </dgm:pt>
    <dgm:pt modelId="{B08E5C1A-2C1A-4BE3-9147-1A7B40F0B0E6}" type="pres">
      <dgm:prSet presAssocID="{BA28EDEF-AB68-4021-8BE1-AB3BA347D46E}" presName="parentTextBox" presStyleLbl="alignNode1" presStyleIdx="0" presStyleCnt="5"/>
      <dgm:spPr/>
    </dgm:pt>
    <dgm:pt modelId="{C6275CBD-8FB1-4E6F-89C4-50E783FF4C28}" type="pres">
      <dgm:prSet presAssocID="{BA28EDEF-AB68-4021-8BE1-AB3BA347D46E}" presName="descendantBox" presStyleLbl="bgAccFollowNode1" presStyleIdx="0" presStyleCnt="5" custLinFactNeighborX="-305" custLinFactNeighborY="30624"/>
      <dgm:spPr/>
    </dgm:pt>
    <dgm:pt modelId="{60303641-E43E-4753-8BCE-CE0C96E5BC3A}" type="pres">
      <dgm:prSet presAssocID="{DED271E2-0334-474D-A9F5-0C02E8CF5070}" presName="sp" presStyleCnt="0"/>
      <dgm:spPr/>
    </dgm:pt>
    <dgm:pt modelId="{3AF45A58-F5D1-4B48-9087-B4B8A8476C3F}" type="pres">
      <dgm:prSet presAssocID="{D666CF25-D13E-42B6-BB6B-1613F8C78016}" presName="arrowAndChildren" presStyleCnt="0"/>
      <dgm:spPr/>
    </dgm:pt>
    <dgm:pt modelId="{525D21E7-B427-49FF-902B-E1CCD329CDF7}" type="pres">
      <dgm:prSet presAssocID="{D666CF25-D13E-42B6-BB6B-1613F8C78016}" presName="parentTextArrow" presStyleLbl="node1" presStyleIdx="0" presStyleCnt="0"/>
      <dgm:spPr/>
    </dgm:pt>
    <dgm:pt modelId="{B120EF3F-0351-4ABB-9DE2-CFE5408E42E5}" type="pres">
      <dgm:prSet presAssocID="{D666CF25-D13E-42B6-BB6B-1613F8C78016}" presName="arrow" presStyleLbl="alignNode1" presStyleIdx="1" presStyleCnt="5"/>
      <dgm:spPr/>
    </dgm:pt>
    <dgm:pt modelId="{F1C43D24-5A52-4A96-A931-1D20E4205C31}" type="pres">
      <dgm:prSet presAssocID="{D666CF25-D13E-42B6-BB6B-1613F8C78016}" presName="descendantArrow" presStyleLbl="bgAccFollowNode1" presStyleIdx="1" presStyleCnt="5"/>
      <dgm:spPr/>
    </dgm:pt>
    <dgm:pt modelId="{BCC66BAE-9C00-4E35-99CC-ABC59BD6A1B8}" type="pres">
      <dgm:prSet presAssocID="{8406AA8F-B829-4060-8C8D-66C3393B9533}" presName="sp" presStyleCnt="0"/>
      <dgm:spPr/>
    </dgm:pt>
    <dgm:pt modelId="{A81B8080-B705-4F7C-9D1D-405522762E6D}" type="pres">
      <dgm:prSet presAssocID="{C598D6E9-BC93-4FF8-AFA0-4E43FC85CB66}" presName="arrowAndChildren" presStyleCnt="0"/>
      <dgm:spPr/>
    </dgm:pt>
    <dgm:pt modelId="{CF3CE0C5-58BD-4E53-B33B-E695E737BF8C}" type="pres">
      <dgm:prSet presAssocID="{C598D6E9-BC93-4FF8-AFA0-4E43FC85CB66}" presName="parentTextArrow" presStyleLbl="node1" presStyleIdx="0" presStyleCnt="0"/>
      <dgm:spPr/>
    </dgm:pt>
    <dgm:pt modelId="{12CDB363-CDE8-44FE-B1D4-C5CAB469A7E8}" type="pres">
      <dgm:prSet presAssocID="{C598D6E9-BC93-4FF8-AFA0-4E43FC85CB66}" presName="arrow" presStyleLbl="alignNode1" presStyleIdx="2" presStyleCnt="5"/>
      <dgm:spPr/>
    </dgm:pt>
    <dgm:pt modelId="{03F640EF-CF18-4084-987A-76D0142FEC37}" type="pres">
      <dgm:prSet presAssocID="{C598D6E9-BC93-4FF8-AFA0-4E43FC85CB66}" presName="descendantArrow" presStyleLbl="bgAccFollowNode1" presStyleIdx="2" presStyleCnt="5"/>
      <dgm:spPr/>
    </dgm:pt>
    <dgm:pt modelId="{C4F6BACA-3A12-46F2-9D59-A476E93C0FED}" type="pres">
      <dgm:prSet presAssocID="{FFBE66E0-F29E-4DD6-8B4A-6F792CDCF833}" presName="sp" presStyleCnt="0"/>
      <dgm:spPr/>
    </dgm:pt>
    <dgm:pt modelId="{2C999CAF-06C7-4505-A020-B104E8F3F36F}" type="pres">
      <dgm:prSet presAssocID="{07BE3895-EF29-48B5-B762-4853348E51EE}" presName="arrowAndChildren" presStyleCnt="0"/>
      <dgm:spPr/>
    </dgm:pt>
    <dgm:pt modelId="{65D271CA-4266-4FAD-B2F9-0E20FC67AC7F}" type="pres">
      <dgm:prSet presAssocID="{07BE3895-EF29-48B5-B762-4853348E51EE}" presName="parentTextArrow" presStyleLbl="node1" presStyleIdx="0" presStyleCnt="0"/>
      <dgm:spPr/>
    </dgm:pt>
    <dgm:pt modelId="{DBE9614C-6220-4FFA-9A54-AACC1D706856}" type="pres">
      <dgm:prSet presAssocID="{07BE3895-EF29-48B5-B762-4853348E51EE}" presName="arrow" presStyleLbl="alignNode1" presStyleIdx="3" presStyleCnt="5"/>
      <dgm:spPr/>
    </dgm:pt>
    <dgm:pt modelId="{18A88CBB-FCE4-4D6B-B355-33C51CF93AE8}" type="pres">
      <dgm:prSet presAssocID="{07BE3895-EF29-48B5-B762-4853348E51EE}" presName="descendantArrow" presStyleLbl="bgAccFollowNode1" presStyleIdx="3" presStyleCnt="5"/>
      <dgm:spPr/>
    </dgm:pt>
    <dgm:pt modelId="{02061935-BDC0-47B1-9978-5D82BBB64800}" type="pres">
      <dgm:prSet presAssocID="{40059490-8E58-4C72-BA62-64A5FE5B06B0}" presName="sp" presStyleCnt="0"/>
      <dgm:spPr/>
    </dgm:pt>
    <dgm:pt modelId="{B75A06F3-702D-4DFA-B6D2-3609302B219C}" type="pres">
      <dgm:prSet presAssocID="{C406BE3F-13BC-4AEA-A25B-8EEFAA6FC06A}" presName="arrowAndChildren" presStyleCnt="0"/>
      <dgm:spPr/>
    </dgm:pt>
    <dgm:pt modelId="{3220532E-3F66-48FF-9D72-7C838EBC6B14}" type="pres">
      <dgm:prSet presAssocID="{C406BE3F-13BC-4AEA-A25B-8EEFAA6FC06A}" presName="parentTextArrow" presStyleLbl="node1" presStyleIdx="0" presStyleCnt="0"/>
      <dgm:spPr/>
    </dgm:pt>
    <dgm:pt modelId="{D1F0F160-67CB-442A-A95F-08C954CA4F0C}" type="pres">
      <dgm:prSet presAssocID="{C406BE3F-13BC-4AEA-A25B-8EEFAA6FC06A}" presName="arrow" presStyleLbl="alignNode1" presStyleIdx="4" presStyleCnt="5"/>
      <dgm:spPr/>
    </dgm:pt>
    <dgm:pt modelId="{2D3ED8F2-462D-43B9-A9F2-DE984A8D267C}" type="pres">
      <dgm:prSet presAssocID="{C406BE3F-13BC-4AEA-A25B-8EEFAA6FC06A}" presName="descendantArrow" presStyleLbl="bgAccFollowNode1" presStyleIdx="4" presStyleCnt="5"/>
      <dgm:spPr/>
    </dgm:pt>
  </dgm:ptLst>
  <dgm:cxnLst>
    <dgm:cxn modelId="{FB17F801-18AE-43B4-BA2A-44E6AFFF54DC}" srcId="{C598D6E9-BC93-4FF8-AFA0-4E43FC85CB66}" destId="{17B44B0C-9D80-4D1C-9956-4448C9AE16A3}" srcOrd="0" destOrd="0" parTransId="{2A0BE8AB-5526-48E9-8F06-C4CA44FE84FD}" sibTransId="{3FFB9492-40C7-431F-A3D0-307967734E4F}"/>
    <dgm:cxn modelId="{070E2F02-244C-4FF2-BB0B-27EAC663A08B}" type="presOf" srcId="{BA28EDEF-AB68-4021-8BE1-AB3BA347D46E}" destId="{B08E5C1A-2C1A-4BE3-9147-1A7B40F0B0E6}" srcOrd="0" destOrd="0" presId="urn:microsoft.com/office/officeart/2016/7/layout/VerticalDownArrowProcess"/>
    <dgm:cxn modelId="{20628F02-46F5-4694-933C-CDBE649694A8}" type="presOf" srcId="{205C68F0-CA25-4915-8177-35FBAC644546}" destId="{2D3ED8F2-462D-43B9-A9F2-DE984A8D267C}" srcOrd="0" destOrd="0" presId="urn:microsoft.com/office/officeart/2016/7/layout/VerticalDownArrowProcess"/>
    <dgm:cxn modelId="{EF72902A-18FE-44DE-AE8B-AF7205EC0D9E}" srcId="{4899B787-9F64-4E6E-AF2A-35A2B558281F}" destId="{D666CF25-D13E-42B6-BB6B-1613F8C78016}" srcOrd="3" destOrd="0" parTransId="{C7D6340C-EF60-44B5-9AFA-8E4B5B340142}" sibTransId="{DED271E2-0334-474D-A9F5-0C02E8CF5070}"/>
    <dgm:cxn modelId="{FA2A7138-F31D-4D65-BEC6-69DD978BB1D2}" type="presOf" srcId="{D666CF25-D13E-42B6-BB6B-1613F8C78016}" destId="{B120EF3F-0351-4ABB-9DE2-CFE5408E42E5}" srcOrd="1" destOrd="0" presId="urn:microsoft.com/office/officeart/2016/7/layout/VerticalDownArrowProcess"/>
    <dgm:cxn modelId="{14869338-1E92-41D6-8D92-D19BD3D6ED5D}" srcId="{C406BE3F-13BC-4AEA-A25B-8EEFAA6FC06A}" destId="{205C68F0-CA25-4915-8177-35FBAC644546}" srcOrd="0" destOrd="0" parTransId="{634B6844-7B1C-42C9-A529-DF98119DD2A8}" sibTransId="{26DB584D-4B45-4CCA-9A9F-46D10AEEBC75}"/>
    <dgm:cxn modelId="{B3FC915E-AD5F-493F-9C10-C5E88DF31655}" type="presOf" srcId="{4899B787-9F64-4E6E-AF2A-35A2B558281F}" destId="{01AF89FA-2DF3-420F-B1C8-D263ABD87AA2}" srcOrd="0" destOrd="0" presId="urn:microsoft.com/office/officeart/2016/7/layout/VerticalDownArrowProcess"/>
    <dgm:cxn modelId="{AB82FA6A-24C4-44B7-A405-6B2F6C9EDFB7}" type="presOf" srcId="{07BE3895-EF29-48B5-B762-4853348E51EE}" destId="{65D271CA-4266-4FAD-B2F9-0E20FC67AC7F}" srcOrd="0" destOrd="0" presId="urn:microsoft.com/office/officeart/2016/7/layout/VerticalDownArrowProcess"/>
    <dgm:cxn modelId="{57DB366D-9F95-4A9B-97E7-60D41C2A3B4A}" type="presOf" srcId="{AAB9EC84-66B7-4B4F-8A39-243FD5478631}" destId="{C6275CBD-8FB1-4E6F-89C4-50E783FF4C28}" srcOrd="0" destOrd="0" presId="urn:microsoft.com/office/officeart/2016/7/layout/VerticalDownArrowProcess"/>
    <dgm:cxn modelId="{FE2D6A4F-773F-480C-9380-FB63DC3C1C3B}" type="presOf" srcId="{C598D6E9-BC93-4FF8-AFA0-4E43FC85CB66}" destId="{CF3CE0C5-58BD-4E53-B33B-E695E737BF8C}" srcOrd="0" destOrd="0" presId="urn:microsoft.com/office/officeart/2016/7/layout/VerticalDownArrowProcess"/>
    <dgm:cxn modelId="{38830E82-9AEF-4231-B468-CC138C42E4D6}" type="presOf" srcId="{AA8298A0-931D-4B87-87AD-2D8C5DA7CACF}" destId="{18A88CBB-FCE4-4D6B-B355-33C51CF93AE8}" srcOrd="0" destOrd="0" presId="urn:microsoft.com/office/officeart/2016/7/layout/VerticalDownArrowProcess"/>
    <dgm:cxn modelId="{CCF1758D-6CD8-4CA5-B5E1-B48278C0E152}" type="presOf" srcId="{17B44B0C-9D80-4D1C-9956-4448C9AE16A3}" destId="{03F640EF-CF18-4084-987A-76D0142FEC37}" srcOrd="0" destOrd="0" presId="urn:microsoft.com/office/officeart/2016/7/layout/VerticalDownArrowProcess"/>
    <dgm:cxn modelId="{61711C97-C15C-4118-9B48-76FE6D1C4586}" type="presOf" srcId="{C406BE3F-13BC-4AEA-A25B-8EEFAA6FC06A}" destId="{D1F0F160-67CB-442A-A95F-08C954CA4F0C}" srcOrd="1" destOrd="0" presId="urn:microsoft.com/office/officeart/2016/7/layout/VerticalDownArrowProcess"/>
    <dgm:cxn modelId="{40DD2E99-6B9A-466D-926B-D15C9CC05FA0}" srcId="{4899B787-9F64-4E6E-AF2A-35A2B558281F}" destId="{C598D6E9-BC93-4FF8-AFA0-4E43FC85CB66}" srcOrd="2" destOrd="0" parTransId="{BD8FEF24-DE68-4E3E-BB62-AFF1B611AE2F}" sibTransId="{8406AA8F-B829-4060-8C8D-66C3393B9533}"/>
    <dgm:cxn modelId="{0859D49B-5BBB-4A5A-B59C-33B01166786D}" type="presOf" srcId="{C598D6E9-BC93-4FF8-AFA0-4E43FC85CB66}" destId="{12CDB363-CDE8-44FE-B1D4-C5CAB469A7E8}" srcOrd="1" destOrd="0" presId="urn:microsoft.com/office/officeart/2016/7/layout/VerticalDownArrowProcess"/>
    <dgm:cxn modelId="{1C84589D-BDB1-421E-A74A-45B582CFBD84}" srcId="{BA28EDEF-AB68-4021-8BE1-AB3BA347D46E}" destId="{AAB9EC84-66B7-4B4F-8A39-243FD5478631}" srcOrd="0" destOrd="0" parTransId="{1CE24708-810F-4A3F-9864-645781FE8974}" sibTransId="{98443A4A-CC79-48E2-9FC6-29D293ED96E8}"/>
    <dgm:cxn modelId="{2BBA6C9E-1B0C-4795-A16B-EE0D07F57500}" srcId="{4899B787-9F64-4E6E-AF2A-35A2B558281F}" destId="{07BE3895-EF29-48B5-B762-4853348E51EE}" srcOrd="1" destOrd="0" parTransId="{266EE34D-3B73-4976-802B-8ED00BE04832}" sibTransId="{FFBE66E0-F29E-4DD6-8B4A-6F792CDCF833}"/>
    <dgm:cxn modelId="{13D169B0-6FDB-4D91-B188-5F9C24F177E9}" type="presOf" srcId="{ACF11E6A-DC86-4BFB-B1A4-045485716696}" destId="{F1C43D24-5A52-4A96-A931-1D20E4205C31}" srcOrd="0" destOrd="0" presId="urn:microsoft.com/office/officeart/2016/7/layout/VerticalDownArrowProcess"/>
    <dgm:cxn modelId="{300929B3-9012-48C2-B157-5728A864E5FB}" type="presOf" srcId="{07BE3895-EF29-48B5-B762-4853348E51EE}" destId="{DBE9614C-6220-4FFA-9A54-AACC1D706856}" srcOrd="1" destOrd="0" presId="urn:microsoft.com/office/officeart/2016/7/layout/VerticalDownArrowProcess"/>
    <dgm:cxn modelId="{2A6ABCB9-4484-45E4-A018-9989753FBF65}" srcId="{4899B787-9F64-4E6E-AF2A-35A2B558281F}" destId="{BA28EDEF-AB68-4021-8BE1-AB3BA347D46E}" srcOrd="4" destOrd="0" parTransId="{1CA5FA7D-0317-4EF0-8897-17907DDAA0DD}" sibTransId="{43588C64-A737-4672-A769-89F80DB718A7}"/>
    <dgm:cxn modelId="{E5ABF6C0-01C1-4104-8A0D-E804076C4FDA}" type="presOf" srcId="{D666CF25-D13E-42B6-BB6B-1613F8C78016}" destId="{525D21E7-B427-49FF-902B-E1CCD329CDF7}" srcOrd="0" destOrd="0" presId="urn:microsoft.com/office/officeart/2016/7/layout/VerticalDownArrowProcess"/>
    <dgm:cxn modelId="{D61790C6-7C28-4D66-8283-EE1CF3CB7304}" srcId="{D666CF25-D13E-42B6-BB6B-1613F8C78016}" destId="{ACF11E6A-DC86-4BFB-B1A4-045485716696}" srcOrd="0" destOrd="0" parTransId="{309E3BF9-BDAB-4502-942F-CA4EB6E8CB1F}" sibTransId="{988A08CF-4C89-45FF-B8AB-CF679C668F77}"/>
    <dgm:cxn modelId="{95A37CEA-35D3-4994-A6D9-58248414C100}" srcId="{07BE3895-EF29-48B5-B762-4853348E51EE}" destId="{AA8298A0-931D-4B87-87AD-2D8C5DA7CACF}" srcOrd="0" destOrd="0" parTransId="{E84E8BC9-B316-4AE9-B795-665C6714A0FC}" sibTransId="{64558992-AA3F-4026-9341-1BBF9FFC1D27}"/>
    <dgm:cxn modelId="{FA79FBEA-BA64-48A7-A0D6-57925818A23B}" type="presOf" srcId="{C406BE3F-13BC-4AEA-A25B-8EEFAA6FC06A}" destId="{3220532E-3F66-48FF-9D72-7C838EBC6B14}" srcOrd="0" destOrd="0" presId="urn:microsoft.com/office/officeart/2016/7/layout/VerticalDownArrowProcess"/>
    <dgm:cxn modelId="{0EAAE2F2-0758-4B1A-8BF4-DB8A1A2D619A}" srcId="{4899B787-9F64-4E6E-AF2A-35A2B558281F}" destId="{C406BE3F-13BC-4AEA-A25B-8EEFAA6FC06A}" srcOrd="0" destOrd="0" parTransId="{439AC9A2-EEBA-484E-A9DC-03298B25CEF5}" sibTransId="{40059490-8E58-4C72-BA62-64A5FE5B06B0}"/>
    <dgm:cxn modelId="{1E73AE1D-8249-4C66-A838-2240C386160A}" type="presParOf" srcId="{01AF89FA-2DF3-420F-B1C8-D263ABD87AA2}" destId="{C1201837-246D-4582-8668-1D14561E0421}" srcOrd="0" destOrd="0" presId="urn:microsoft.com/office/officeart/2016/7/layout/VerticalDownArrowProcess"/>
    <dgm:cxn modelId="{DD66FFC4-986B-410D-A059-ED2763C1DC1C}" type="presParOf" srcId="{C1201837-246D-4582-8668-1D14561E0421}" destId="{B08E5C1A-2C1A-4BE3-9147-1A7B40F0B0E6}" srcOrd="0" destOrd="0" presId="urn:microsoft.com/office/officeart/2016/7/layout/VerticalDownArrowProcess"/>
    <dgm:cxn modelId="{B52C4E5F-F6A6-4E8B-AACF-C509A18C3E66}" type="presParOf" srcId="{C1201837-246D-4582-8668-1D14561E0421}" destId="{C6275CBD-8FB1-4E6F-89C4-50E783FF4C28}" srcOrd="1" destOrd="0" presId="urn:microsoft.com/office/officeart/2016/7/layout/VerticalDownArrowProcess"/>
    <dgm:cxn modelId="{C157FF8D-8EFF-4CFE-A303-07A47CB0F438}" type="presParOf" srcId="{01AF89FA-2DF3-420F-B1C8-D263ABD87AA2}" destId="{60303641-E43E-4753-8BCE-CE0C96E5BC3A}" srcOrd="1" destOrd="0" presId="urn:microsoft.com/office/officeart/2016/7/layout/VerticalDownArrowProcess"/>
    <dgm:cxn modelId="{F7C3EBC6-4891-44E9-A306-D53B736B6136}" type="presParOf" srcId="{01AF89FA-2DF3-420F-B1C8-D263ABD87AA2}" destId="{3AF45A58-F5D1-4B48-9087-B4B8A8476C3F}" srcOrd="2" destOrd="0" presId="urn:microsoft.com/office/officeart/2016/7/layout/VerticalDownArrowProcess"/>
    <dgm:cxn modelId="{CE4AAE48-471C-4EFC-AEFA-2EE42728D4FB}" type="presParOf" srcId="{3AF45A58-F5D1-4B48-9087-B4B8A8476C3F}" destId="{525D21E7-B427-49FF-902B-E1CCD329CDF7}" srcOrd="0" destOrd="0" presId="urn:microsoft.com/office/officeart/2016/7/layout/VerticalDownArrowProcess"/>
    <dgm:cxn modelId="{FBD271B5-A11C-4D95-B24F-E41FBFF739A3}" type="presParOf" srcId="{3AF45A58-F5D1-4B48-9087-B4B8A8476C3F}" destId="{B120EF3F-0351-4ABB-9DE2-CFE5408E42E5}" srcOrd="1" destOrd="0" presId="urn:microsoft.com/office/officeart/2016/7/layout/VerticalDownArrowProcess"/>
    <dgm:cxn modelId="{56D0FA47-55B6-48DC-A688-355FF72FDA78}" type="presParOf" srcId="{3AF45A58-F5D1-4B48-9087-B4B8A8476C3F}" destId="{F1C43D24-5A52-4A96-A931-1D20E4205C31}" srcOrd="2" destOrd="0" presId="urn:microsoft.com/office/officeart/2016/7/layout/VerticalDownArrowProcess"/>
    <dgm:cxn modelId="{D9020D3D-4866-4B7C-BA53-8F2EE225A3C4}" type="presParOf" srcId="{01AF89FA-2DF3-420F-B1C8-D263ABD87AA2}" destId="{BCC66BAE-9C00-4E35-99CC-ABC59BD6A1B8}" srcOrd="3" destOrd="0" presId="urn:microsoft.com/office/officeart/2016/7/layout/VerticalDownArrowProcess"/>
    <dgm:cxn modelId="{9F9FEF9F-4F00-4225-9EED-77CACB2B4A5E}" type="presParOf" srcId="{01AF89FA-2DF3-420F-B1C8-D263ABD87AA2}" destId="{A81B8080-B705-4F7C-9D1D-405522762E6D}" srcOrd="4" destOrd="0" presId="urn:microsoft.com/office/officeart/2016/7/layout/VerticalDownArrowProcess"/>
    <dgm:cxn modelId="{6A25334A-0FC5-49E1-8464-F5F3A3BA30F5}" type="presParOf" srcId="{A81B8080-B705-4F7C-9D1D-405522762E6D}" destId="{CF3CE0C5-58BD-4E53-B33B-E695E737BF8C}" srcOrd="0" destOrd="0" presId="urn:microsoft.com/office/officeart/2016/7/layout/VerticalDownArrowProcess"/>
    <dgm:cxn modelId="{4DBAD910-1A66-4773-B3FF-E011309D0EAF}" type="presParOf" srcId="{A81B8080-B705-4F7C-9D1D-405522762E6D}" destId="{12CDB363-CDE8-44FE-B1D4-C5CAB469A7E8}" srcOrd="1" destOrd="0" presId="urn:microsoft.com/office/officeart/2016/7/layout/VerticalDownArrowProcess"/>
    <dgm:cxn modelId="{0B770618-5947-4DBC-A685-8B1A61F827AC}" type="presParOf" srcId="{A81B8080-B705-4F7C-9D1D-405522762E6D}" destId="{03F640EF-CF18-4084-987A-76D0142FEC37}" srcOrd="2" destOrd="0" presId="urn:microsoft.com/office/officeart/2016/7/layout/VerticalDownArrowProcess"/>
    <dgm:cxn modelId="{DC235516-1062-41C9-B0F8-16F6B7F04E36}" type="presParOf" srcId="{01AF89FA-2DF3-420F-B1C8-D263ABD87AA2}" destId="{C4F6BACA-3A12-46F2-9D59-A476E93C0FED}" srcOrd="5" destOrd="0" presId="urn:microsoft.com/office/officeart/2016/7/layout/VerticalDownArrowProcess"/>
    <dgm:cxn modelId="{AB95E761-0DF4-4E08-84FA-5357422FA846}" type="presParOf" srcId="{01AF89FA-2DF3-420F-B1C8-D263ABD87AA2}" destId="{2C999CAF-06C7-4505-A020-B104E8F3F36F}" srcOrd="6" destOrd="0" presId="urn:microsoft.com/office/officeart/2016/7/layout/VerticalDownArrowProcess"/>
    <dgm:cxn modelId="{169E28AF-5CAC-42A6-BAEE-172789C76FFF}" type="presParOf" srcId="{2C999CAF-06C7-4505-A020-B104E8F3F36F}" destId="{65D271CA-4266-4FAD-B2F9-0E20FC67AC7F}" srcOrd="0" destOrd="0" presId="urn:microsoft.com/office/officeart/2016/7/layout/VerticalDownArrowProcess"/>
    <dgm:cxn modelId="{F21FCBE8-1D1F-4CD6-A08A-E4E894CD90E1}" type="presParOf" srcId="{2C999CAF-06C7-4505-A020-B104E8F3F36F}" destId="{DBE9614C-6220-4FFA-9A54-AACC1D706856}" srcOrd="1" destOrd="0" presId="urn:microsoft.com/office/officeart/2016/7/layout/VerticalDownArrowProcess"/>
    <dgm:cxn modelId="{CA62752D-FF4B-43F7-A2AB-EC5A9A5EDA04}" type="presParOf" srcId="{2C999CAF-06C7-4505-A020-B104E8F3F36F}" destId="{18A88CBB-FCE4-4D6B-B355-33C51CF93AE8}" srcOrd="2" destOrd="0" presId="urn:microsoft.com/office/officeart/2016/7/layout/VerticalDownArrowProcess"/>
    <dgm:cxn modelId="{9DF043BF-D9FE-43A7-91C6-6CD1FCFBCB48}" type="presParOf" srcId="{01AF89FA-2DF3-420F-B1C8-D263ABD87AA2}" destId="{02061935-BDC0-47B1-9978-5D82BBB64800}" srcOrd="7" destOrd="0" presId="urn:microsoft.com/office/officeart/2016/7/layout/VerticalDownArrowProcess"/>
    <dgm:cxn modelId="{B6C8FC02-FEE8-42E8-A53E-6899E56BC8F3}" type="presParOf" srcId="{01AF89FA-2DF3-420F-B1C8-D263ABD87AA2}" destId="{B75A06F3-702D-4DFA-B6D2-3609302B219C}" srcOrd="8" destOrd="0" presId="urn:microsoft.com/office/officeart/2016/7/layout/VerticalDownArrowProcess"/>
    <dgm:cxn modelId="{1DEDDC70-334C-4600-83F2-12E5B9B7D87C}" type="presParOf" srcId="{B75A06F3-702D-4DFA-B6D2-3609302B219C}" destId="{3220532E-3F66-48FF-9D72-7C838EBC6B14}" srcOrd="0" destOrd="0" presId="urn:microsoft.com/office/officeart/2016/7/layout/VerticalDownArrowProcess"/>
    <dgm:cxn modelId="{FD6E57FB-F0DB-4F08-99AC-062BC6959D86}" type="presParOf" srcId="{B75A06F3-702D-4DFA-B6D2-3609302B219C}" destId="{D1F0F160-67CB-442A-A95F-08C954CA4F0C}" srcOrd="1" destOrd="0" presId="urn:microsoft.com/office/officeart/2016/7/layout/VerticalDownArrowProcess"/>
    <dgm:cxn modelId="{F7A9C67C-3552-4F43-AA14-82B50B851F74}" type="presParOf" srcId="{B75A06F3-702D-4DFA-B6D2-3609302B219C}" destId="{2D3ED8F2-462D-43B9-A9F2-DE984A8D267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99B787-9F64-4E6E-AF2A-35A2B558281F}"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C406BE3F-13BC-4AEA-A25B-8EEFAA6FC06A}">
      <dgm:prSet custT="1"/>
      <dgm:spPr/>
      <dgm:t>
        <a:bodyPr/>
        <a:lstStyle/>
        <a:p>
          <a:r>
            <a:rPr lang="en-US" sz="2400" dirty="0">
              <a:latin typeface="Calibri" panose="020F0502020204030204" pitchFamily="34" charset="0"/>
              <a:cs typeface="Calibri" panose="020F0502020204030204" pitchFamily="34" charset="0"/>
            </a:rPr>
            <a:t>Explore</a:t>
          </a:r>
        </a:p>
      </dgm:t>
    </dgm:pt>
    <dgm:pt modelId="{439AC9A2-EEBA-484E-A9DC-03298B25CEF5}" type="parTrans" cxnId="{0EAAE2F2-0758-4B1A-8BF4-DB8A1A2D619A}">
      <dgm:prSet/>
      <dgm:spPr/>
      <dgm:t>
        <a:bodyPr/>
        <a:lstStyle/>
        <a:p>
          <a:endParaRPr lang="en-US"/>
        </a:p>
      </dgm:t>
    </dgm:pt>
    <dgm:pt modelId="{40059490-8E58-4C72-BA62-64A5FE5B06B0}" type="sibTrans" cxnId="{0EAAE2F2-0758-4B1A-8BF4-DB8A1A2D619A}">
      <dgm:prSet/>
      <dgm:spPr/>
      <dgm:t>
        <a:bodyPr/>
        <a:lstStyle/>
        <a:p>
          <a:endParaRPr lang="en-US"/>
        </a:p>
      </dgm:t>
    </dgm:pt>
    <dgm:pt modelId="{205C68F0-CA25-4915-8177-35FBAC644546}">
      <dgm:prSet custT="1"/>
      <dgm:spPr/>
      <dgm:t>
        <a:bodyPr/>
        <a:lstStyle/>
        <a:p>
          <a:r>
            <a:rPr lang="en-US" sz="2400" dirty="0">
              <a:latin typeface="Calibri" panose="020F0502020204030204" pitchFamily="34" charset="0"/>
              <a:cs typeface="Calibri" panose="020F0502020204030204" pitchFamily="34" charset="0"/>
            </a:rPr>
            <a:t>Explore your individual cultural competence; consider your skills, knowledge, and awareness in your interactions with others. </a:t>
          </a:r>
        </a:p>
      </dgm:t>
    </dgm:pt>
    <dgm:pt modelId="{634B6844-7B1C-42C9-A529-DF98119DD2A8}" type="parTrans" cxnId="{14869338-1E92-41D6-8D92-D19BD3D6ED5D}">
      <dgm:prSet/>
      <dgm:spPr/>
      <dgm:t>
        <a:bodyPr/>
        <a:lstStyle/>
        <a:p>
          <a:endParaRPr lang="en-US"/>
        </a:p>
      </dgm:t>
    </dgm:pt>
    <dgm:pt modelId="{26DB584D-4B45-4CCA-9A9F-46D10AEEBC75}" type="sibTrans" cxnId="{14869338-1E92-41D6-8D92-D19BD3D6ED5D}">
      <dgm:prSet/>
      <dgm:spPr/>
      <dgm:t>
        <a:bodyPr/>
        <a:lstStyle/>
        <a:p>
          <a:endParaRPr lang="en-US"/>
        </a:p>
      </dgm:t>
    </dgm:pt>
    <dgm:pt modelId="{AA8298A0-931D-4B87-87AD-2D8C5DA7CACF}">
      <dgm:prSet custT="1"/>
      <dgm:spPr/>
      <dgm:t>
        <a:bodyPr/>
        <a:lstStyle/>
        <a:p>
          <a:r>
            <a:rPr lang="en-US" sz="2300" dirty="0">
              <a:latin typeface="Calibri" panose="020F0502020204030204" pitchFamily="34" charset="0"/>
              <a:cs typeface="Calibri" panose="020F0502020204030204" pitchFamily="34" charset="0"/>
            </a:rPr>
            <a:t>Continually build the knowledge, skills, and attitudes for effective facilitation of person-centered planning and service delivery.</a:t>
          </a:r>
        </a:p>
      </dgm:t>
    </dgm:pt>
    <dgm:pt modelId="{E84E8BC9-B316-4AE9-B795-665C6714A0FC}" type="parTrans" cxnId="{95A37CEA-35D3-4994-A6D9-58248414C100}">
      <dgm:prSet/>
      <dgm:spPr/>
      <dgm:t>
        <a:bodyPr/>
        <a:lstStyle/>
        <a:p>
          <a:endParaRPr lang="en-US"/>
        </a:p>
      </dgm:t>
    </dgm:pt>
    <dgm:pt modelId="{64558992-AA3F-4026-9341-1BBF9FFC1D27}" type="sibTrans" cxnId="{95A37CEA-35D3-4994-A6D9-58248414C100}">
      <dgm:prSet/>
      <dgm:spPr/>
      <dgm:t>
        <a:bodyPr/>
        <a:lstStyle/>
        <a:p>
          <a:endParaRPr lang="en-US"/>
        </a:p>
      </dgm:t>
    </dgm:pt>
    <dgm:pt modelId="{C598D6E9-BC93-4FF8-AFA0-4E43FC85CB66}">
      <dgm:prSet custT="1"/>
      <dgm:spPr/>
      <dgm:t>
        <a:bodyPr/>
        <a:lstStyle/>
        <a:p>
          <a:r>
            <a:rPr lang="en-US" sz="2400" dirty="0">
              <a:latin typeface="Calibri" panose="020F0502020204030204" pitchFamily="34" charset="0"/>
              <a:cs typeface="Calibri" panose="020F0502020204030204" pitchFamily="34" charset="0"/>
            </a:rPr>
            <a:t>Engage</a:t>
          </a:r>
        </a:p>
      </dgm:t>
    </dgm:pt>
    <dgm:pt modelId="{BD8FEF24-DE68-4E3E-BB62-AFF1B611AE2F}" type="parTrans" cxnId="{40DD2E99-6B9A-466D-926B-D15C9CC05FA0}">
      <dgm:prSet/>
      <dgm:spPr/>
      <dgm:t>
        <a:bodyPr/>
        <a:lstStyle/>
        <a:p>
          <a:endParaRPr lang="en-US"/>
        </a:p>
      </dgm:t>
    </dgm:pt>
    <dgm:pt modelId="{8406AA8F-B829-4060-8C8D-66C3393B9533}" type="sibTrans" cxnId="{40DD2E99-6B9A-466D-926B-D15C9CC05FA0}">
      <dgm:prSet/>
      <dgm:spPr/>
      <dgm:t>
        <a:bodyPr/>
        <a:lstStyle/>
        <a:p>
          <a:endParaRPr lang="en-US"/>
        </a:p>
      </dgm:t>
    </dgm:pt>
    <dgm:pt modelId="{17B44B0C-9D80-4D1C-9956-4448C9AE16A3}">
      <dgm:prSet custT="1"/>
      <dgm:spPr/>
      <dgm:t>
        <a:bodyPr/>
        <a:lstStyle/>
        <a:p>
          <a:r>
            <a:rPr lang="en-US" sz="2300" dirty="0">
              <a:latin typeface="Calibri" panose="020F0502020204030204" pitchFamily="34" charset="0"/>
              <a:cs typeface="Calibri" panose="020F0502020204030204" pitchFamily="34" charset="0"/>
            </a:rPr>
            <a:t>Engage with</a:t>
          </a:r>
          <a:r>
            <a:rPr lang="en-US" sz="2300" b="0" i="0" u="none" strike="noStrike" baseline="0" dirty="0">
              <a:solidFill>
                <a:srgbClr val="3D3D3D"/>
              </a:solidFill>
              <a:latin typeface="Calibri" panose="020F0502020204030204" pitchFamily="34" charset="0"/>
              <a:cs typeface="Calibri" panose="020F0502020204030204" pitchFamily="34" charset="0"/>
            </a:rPr>
            <a:t> the systems and supports a person may choose to access across a range health, human, and other service areas.</a:t>
          </a:r>
          <a:endParaRPr lang="en-US" sz="2300" dirty="0">
            <a:latin typeface="Calibri" panose="020F0502020204030204" pitchFamily="34" charset="0"/>
            <a:cs typeface="Calibri" panose="020F0502020204030204" pitchFamily="34" charset="0"/>
          </a:endParaRPr>
        </a:p>
      </dgm:t>
    </dgm:pt>
    <dgm:pt modelId="{2A0BE8AB-5526-48E9-8F06-C4CA44FE84FD}" type="parTrans" cxnId="{FB17F801-18AE-43B4-BA2A-44E6AFFF54DC}">
      <dgm:prSet/>
      <dgm:spPr/>
      <dgm:t>
        <a:bodyPr/>
        <a:lstStyle/>
        <a:p>
          <a:endParaRPr lang="en-US"/>
        </a:p>
      </dgm:t>
    </dgm:pt>
    <dgm:pt modelId="{3FFB9492-40C7-431F-A3D0-307967734E4F}" type="sibTrans" cxnId="{FB17F801-18AE-43B4-BA2A-44E6AFFF54DC}">
      <dgm:prSet/>
      <dgm:spPr/>
      <dgm:t>
        <a:bodyPr/>
        <a:lstStyle/>
        <a:p>
          <a:endParaRPr lang="en-US"/>
        </a:p>
      </dgm:t>
    </dgm:pt>
    <dgm:pt modelId="{D666CF25-D13E-42B6-BB6B-1613F8C78016}">
      <dgm:prSet custT="1"/>
      <dgm:spPr/>
      <dgm:t>
        <a:bodyPr/>
        <a:lstStyle/>
        <a:p>
          <a:r>
            <a:rPr lang="en-US" sz="2400" dirty="0">
              <a:latin typeface="Calibri" panose="020F0502020204030204" pitchFamily="34" charset="0"/>
              <a:cs typeface="Calibri" panose="020F0502020204030204" pitchFamily="34" charset="0"/>
            </a:rPr>
            <a:t>Use</a:t>
          </a:r>
        </a:p>
      </dgm:t>
    </dgm:pt>
    <dgm:pt modelId="{C7D6340C-EF60-44B5-9AFA-8E4B5B340142}" type="parTrans" cxnId="{EF72902A-18FE-44DE-AE8B-AF7205EC0D9E}">
      <dgm:prSet/>
      <dgm:spPr/>
      <dgm:t>
        <a:bodyPr/>
        <a:lstStyle/>
        <a:p>
          <a:endParaRPr lang="en-US"/>
        </a:p>
      </dgm:t>
    </dgm:pt>
    <dgm:pt modelId="{DED271E2-0334-474D-A9F5-0C02E8CF5070}" type="sibTrans" cxnId="{EF72902A-18FE-44DE-AE8B-AF7205EC0D9E}">
      <dgm:prSet/>
      <dgm:spPr/>
      <dgm:t>
        <a:bodyPr/>
        <a:lstStyle/>
        <a:p>
          <a:endParaRPr lang="en-US"/>
        </a:p>
      </dgm:t>
    </dgm:pt>
    <dgm:pt modelId="{ACF11E6A-DC86-4BFB-B1A4-045485716696}">
      <dgm:prSet custT="1"/>
      <dgm:spPr/>
      <dgm:t>
        <a:bodyPr/>
        <a:lstStyle/>
        <a:p>
          <a:r>
            <a:rPr lang="en-US" sz="2300" dirty="0">
              <a:latin typeface="Calibri" panose="020F0502020204030204" pitchFamily="34" charset="0"/>
              <a:cs typeface="Calibri" panose="020F0502020204030204" pitchFamily="34" charset="0"/>
            </a:rPr>
            <a:t>Use an evidence-based, structured process for conducting person-centered planning actions, sessions, and documentation.</a:t>
          </a:r>
        </a:p>
      </dgm:t>
    </dgm:pt>
    <dgm:pt modelId="{309E3BF9-BDAB-4502-942F-CA4EB6E8CB1F}" type="parTrans" cxnId="{D61790C6-7C28-4D66-8283-EE1CF3CB7304}">
      <dgm:prSet/>
      <dgm:spPr/>
      <dgm:t>
        <a:bodyPr/>
        <a:lstStyle/>
        <a:p>
          <a:endParaRPr lang="en-US"/>
        </a:p>
      </dgm:t>
    </dgm:pt>
    <dgm:pt modelId="{988A08CF-4C89-45FF-B8AB-CF679C668F77}" type="sibTrans" cxnId="{D61790C6-7C28-4D66-8283-EE1CF3CB7304}">
      <dgm:prSet/>
      <dgm:spPr/>
      <dgm:t>
        <a:bodyPr/>
        <a:lstStyle/>
        <a:p>
          <a:endParaRPr lang="en-US"/>
        </a:p>
      </dgm:t>
    </dgm:pt>
    <dgm:pt modelId="{BA28EDEF-AB68-4021-8BE1-AB3BA347D46E}">
      <dgm:prSet custT="1"/>
      <dgm:spPr/>
      <dgm:t>
        <a:bodyPr/>
        <a:lstStyle/>
        <a:p>
          <a:r>
            <a:rPr lang="en-US" sz="2400" dirty="0">
              <a:latin typeface="Calibri" panose="020F0502020204030204" pitchFamily="34" charset="0"/>
              <a:cs typeface="Calibri" panose="020F0502020204030204" pitchFamily="34" charset="0"/>
            </a:rPr>
            <a:t>Advocate</a:t>
          </a:r>
        </a:p>
      </dgm:t>
    </dgm:pt>
    <dgm:pt modelId="{1CA5FA7D-0317-4EF0-8897-17907DDAA0DD}" type="parTrans" cxnId="{2A6ABCB9-4484-45E4-A018-9989753FBF65}">
      <dgm:prSet/>
      <dgm:spPr/>
      <dgm:t>
        <a:bodyPr/>
        <a:lstStyle/>
        <a:p>
          <a:endParaRPr lang="en-US"/>
        </a:p>
      </dgm:t>
    </dgm:pt>
    <dgm:pt modelId="{43588C64-A737-4672-A769-89F80DB718A7}" type="sibTrans" cxnId="{2A6ABCB9-4484-45E4-A018-9989753FBF65}">
      <dgm:prSet/>
      <dgm:spPr/>
      <dgm:t>
        <a:bodyPr/>
        <a:lstStyle/>
        <a:p>
          <a:endParaRPr lang="en-US"/>
        </a:p>
      </dgm:t>
    </dgm:pt>
    <dgm:pt modelId="{AAB9EC84-66B7-4B4F-8A39-243FD5478631}">
      <dgm:prSet custT="1"/>
      <dgm:spPr/>
      <dgm:t>
        <a:bodyPr/>
        <a:lstStyle/>
        <a:p>
          <a:r>
            <a:rPr lang="en-US" sz="2300" dirty="0">
              <a:latin typeface="Calibri" panose="020F0502020204030204" pitchFamily="34" charset="0"/>
              <a:cs typeface="Calibri" panose="020F0502020204030204" pitchFamily="34" charset="0"/>
            </a:rPr>
            <a:t>Be an advocate for person-centered care/suggest creative strategies to address the needs and desires of the person.</a:t>
          </a:r>
        </a:p>
      </dgm:t>
    </dgm:pt>
    <dgm:pt modelId="{1CE24708-810F-4A3F-9864-645781FE8974}" type="parTrans" cxnId="{1C84589D-BDB1-421E-A74A-45B582CFBD84}">
      <dgm:prSet/>
      <dgm:spPr/>
      <dgm:t>
        <a:bodyPr/>
        <a:lstStyle/>
        <a:p>
          <a:endParaRPr lang="en-US"/>
        </a:p>
      </dgm:t>
    </dgm:pt>
    <dgm:pt modelId="{98443A4A-CC79-48E2-9FC6-29D293ED96E8}" type="sibTrans" cxnId="{1C84589D-BDB1-421E-A74A-45B582CFBD84}">
      <dgm:prSet/>
      <dgm:spPr/>
      <dgm:t>
        <a:bodyPr/>
        <a:lstStyle/>
        <a:p>
          <a:endParaRPr lang="en-US"/>
        </a:p>
      </dgm:t>
    </dgm:pt>
    <dgm:pt modelId="{07BE3895-EF29-48B5-B762-4853348E51EE}">
      <dgm:prSet custT="1"/>
      <dgm:spPr/>
      <dgm:t>
        <a:bodyPr/>
        <a:lstStyle/>
        <a:p>
          <a:r>
            <a:rPr lang="en-US" sz="2400" dirty="0">
              <a:latin typeface="Calibri" panose="020F0502020204030204" pitchFamily="34" charset="0"/>
              <a:cs typeface="Calibri" panose="020F0502020204030204" pitchFamily="34" charset="0"/>
            </a:rPr>
            <a:t>Build</a:t>
          </a:r>
        </a:p>
      </dgm:t>
    </dgm:pt>
    <dgm:pt modelId="{FFBE66E0-F29E-4DD6-8B4A-6F792CDCF833}" type="sibTrans" cxnId="{2BBA6C9E-1B0C-4795-A16B-EE0D07F57500}">
      <dgm:prSet/>
      <dgm:spPr/>
      <dgm:t>
        <a:bodyPr/>
        <a:lstStyle/>
        <a:p>
          <a:endParaRPr lang="en-US"/>
        </a:p>
      </dgm:t>
    </dgm:pt>
    <dgm:pt modelId="{266EE34D-3B73-4976-802B-8ED00BE04832}" type="parTrans" cxnId="{2BBA6C9E-1B0C-4795-A16B-EE0D07F57500}">
      <dgm:prSet/>
      <dgm:spPr/>
      <dgm:t>
        <a:bodyPr/>
        <a:lstStyle/>
        <a:p>
          <a:endParaRPr lang="en-US"/>
        </a:p>
      </dgm:t>
    </dgm:pt>
    <dgm:pt modelId="{01AF89FA-2DF3-420F-B1C8-D263ABD87AA2}" type="pres">
      <dgm:prSet presAssocID="{4899B787-9F64-4E6E-AF2A-35A2B558281F}" presName="Name0" presStyleCnt="0">
        <dgm:presLayoutVars>
          <dgm:dir/>
          <dgm:animLvl val="lvl"/>
          <dgm:resizeHandles val="exact"/>
        </dgm:presLayoutVars>
      </dgm:prSet>
      <dgm:spPr/>
    </dgm:pt>
    <dgm:pt modelId="{C1201837-246D-4582-8668-1D14561E0421}" type="pres">
      <dgm:prSet presAssocID="{BA28EDEF-AB68-4021-8BE1-AB3BA347D46E}" presName="boxAndChildren" presStyleCnt="0"/>
      <dgm:spPr/>
    </dgm:pt>
    <dgm:pt modelId="{B08E5C1A-2C1A-4BE3-9147-1A7B40F0B0E6}" type="pres">
      <dgm:prSet presAssocID="{BA28EDEF-AB68-4021-8BE1-AB3BA347D46E}" presName="parentTextBox" presStyleLbl="alignNode1" presStyleIdx="0" presStyleCnt="5"/>
      <dgm:spPr/>
    </dgm:pt>
    <dgm:pt modelId="{C6275CBD-8FB1-4E6F-89C4-50E783FF4C28}" type="pres">
      <dgm:prSet presAssocID="{BA28EDEF-AB68-4021-8BE1-AB3BA347D46E}" presName="descendantBox" presStyleLbl="bgAccFollowNode1" presStyleIdx="0" presStyleCnt="5" custLinFactNeighborX="-305" custLinFactNeighborY="30624"/>
      <dgm:spPr/>
    </dgm:pt>
    <dgm:pt modelId="{60303641-E43E-4753-8BCE-CE0C96E5BC3A}" type="pres">
      <dgm:prSet presAssocID="{DED271E2-0334-474D-A9F5-0C02E8CF5070}" presName="sp" presStyleCnt="0"/>
      <dgm:spPr/>
    </dgm:pt>
    <dgm:pt modelId="{3AF45A58-F5D1-4B48-9087-B4B8A8476C3F}" type="pres">
      <dgm:prSet presAssocID="{D666CF25-D13E-42B6-BB6B-1613F8C78016}" presName="arrowAndChildren" presStyleCnt="0"/>
      <dgm:spPr/>
    </dgm:pt>
    <dgm:pt modelId="{525D21E7-B427-49FF-902B-E1CCD329CDF7}" type="pres">
      <dgm:prSet presAssocID="{D666CF25-D13E-42B6-BB6B-1613F8C78016}" presName="parentTextArrow" presStyleLbl="node1" presStyleIdx="0" presStyleCnt="0"/>
      <dgm:spPr/>
    </dgm:pt>
    <dgm:pt modelId="{B120EF3F-0351-4ABB-9DE2-CFE5408E42E5}" type="pres">
      <dgm:prSet presAssocID="{D666CF25-D13E-42B6-BB6B-1613F8C78016}" presName="arrow" presStyleLbl="alignNode1" presStyleIdx="1" presStyleCnt="5"/>
      <dgm:spPr/>
    </dgm:pt>
    <dgm:pt modelId="{F1C43D24-5A52-4A96-A931-1D20E4205C31}" type="pres">
      <dgm:prSet presAssocID="{D666CF25-D13E-42B6-BB6B-1613F8C78016}" presName="descendantArrow" presStyleLbl="bgAccFollowNode1" presStyleIdx="1" presStyleCnt="5"/>
      <dgm:spPr/>
    </dgm:pt>
    <dgm:pt modelId="{BCC66BAE-9C00-4E35-99CC-ABC59BD6A1B8}" type="pres">
      <dgm:prSet presAssocID="{8406AA8F-B829-4060-8C8D-66C3393B9533}" presName="sp" presStyleCnt="0"/>
      <dgm:spPr/>
    </dgm:pt>
    <dgm:pt modelId="{A81B8080-B705-4F7C-9D1D-405522762E6D}" type="pres">
      <dgm:prSet presAssocID="{C598D6E9-BC93-4FF8-AFA0-4E43FC85CB66}" presName="arrowAndChildren" presStyleCnt="0"/>
      <dgm:spPr/>
    </dgm:pt>
    <dgm:pt modelId="{CF3CE0C5-58BD-4E53-B33B-E695E737BF8C}" type="pres">
      <dgm:prSet presAssocID="{C598D6E9-BC93-4FF8-AFA0-4E43FC85CB66}" presName="parentTextArrow" presStyleLbl="node1" presStyleIdx="0" presStyleCnt="0"/>
      <dgm:spPr/>
    </dgm:pt>
    <dgm:pt modelId="{12CDB363-CDE8-44FE-B1D4-C5CAB469A7E8}" type="pres">
      <dgm:prSet presAssocID="{C598D6E9-BC93-4FF8-AFA0-4E43FC85CB66}" presName="arrow" presStyleLbl="alignNode1" presStyleIdx="2" presStyleCnt="5"/>
      <dgm:spPr/>
    </dgm:pt>
    <dgm:pt modelId="{03F640EF-CF18-4084-987A-76D0142FEC37}" type="pres">
      <dgm:prSet presAssocID="{C598D6E9-BC93-4FF8-AFA0-4E43FC85CB66}" presName="descendantArrow" presStyleLbl="bgAccFollowNode1" presStyleIdx="2" presStyleCnt="5"/>
      <dgm:spPr/>
    </dgm:pt>
    <dgm:pt modelId="{C4F6BACA-3A12-46F2-9D59-A476E93C0FED}" type="pres">
      <dgm:prSet presAssocID="{FFBE66E0-F29E-4DD6-8B4A-6F792CDCF833}" presName="sp" presStyleCnt="0"/>
      <dgm:spPr/>
    </dgm:pt>
    <dgm:pt modelId="{2C999CAF-06C7-4505-A020-B104E8F3F36F}" type="pres">
      <dgm:prSet presAssocID="{07BE3895-EF29-48B5-B762-4853348E51EE}" presName="arrowAndChildren" presStyleCnt="0"/>
      <dgm:spPr/>
    </dgm:pt>
    <dgm:pt modelId="{65D271CA-4266-4FAD-B2F9-0E20FC67AC7F}" type="pres">
      <dgm:prSet presAssocID="{07BE3895-EF29-48B5-B762-4853348E51EE}" presName="parentTextArrow" presStyleLbl="node1" presStyleIdx="0" presStyleCnt="0"/>
      <dgm:spPr/>
    </dgm:pt>
    <dgm:pt modelId="{DBE9614C-6220-4FFA-9A54-AACC1D706856}" type="pres">
      <dgm:prSet presAssocID="{07BE3895-EF29-48B5-B762-4853348E51EE}" presName="arrow" presStyleLbl="alignNode1" presStyleIdx="3" presStyleCnt="5"/>
      <dgm:spPr/>
    </dgm:pt>
    <dgm:pt modelId="{18A88CBB-FCE4-4D6B-B355-33C51CF93AE8}" type="pres">
      <dgm:prSet presAssocID="{07BE3895-EF29-48B5-B762-4853348E51EE}" presName="descendantArrow" presStyleLbl="bgAccFollowNode1" presStyleIdx="3" presStyleCnt="5"/>
      <dgm:spPr/>
    </dgm:pt>
    <dgm:pt modelId="{02061935-BDC0-47B1-9978-5D82BBB64800}" type="pres">
      <dgm:prSet presAssocID="{40059490-8E58-4C72-BA62-64A5FE5B06B0}" presName="sp" presStyleCnt="0"/>
      <dgm:spPr/>
    </dgm:pt>
    <dgm:pt modelId="{B75A06F3-702D-4DFA-B6D2-3609302B219C}" type="pres">
      <dgm:prSet presAssocID="{C406BE3F-13BC-4AEA-A25B-8EEFAA6FC06A}" presName="arrowAndChildren" presStyleCnt="0"/>
      <dgm:spPr/>
    </dgm:pt>
    <dgm:pt modelId="{3220532E-3F66-48FF-9D72-7C838EBC6B14}" type="pres">
      <dgm:prSet presAssocID="{C406BE3F-13BC-4AEA-A25B-8EEFAA6FC06A}" presName="parentTextArrow" presStyleLbl="node1" presStyleIdx="0" presStyleCnt="0"/>
      <dgm:spPr/>
    </dgm:pt>
    <dgm:pt modelId="{D1F0F160-67CB-442A-A95F-08C954CA4F0C}" type="pres">
      <dgm:prSet presAssocID="{C406BE3F-13BC-4AEA-A25B-8EEFAA6FC06A}" presName="arrow" presStyleLbl="alignNode1" presStyleIdx="4" presStyleCnt="5"/>
      <dgm:spPr/>
    </dgm:pt>
    <dgm:pt modelId="{2D3ED8F2-462D-43B9-A9F2-DE984A8D267C}" type="pres">
      <dgm:prSet presAssocID="{C406BE3F-13BC-4AEA-A25B-8EEFAA6FC06A}" presName="descendantArrow" presStyleLbl="bgAccFollowNode1" presStyleIdx="4" presStyleCnt="5" custScaleX="101792"/>
      <dgm:spPr/>
    </dgm:pt>
  </dgm:ptLst>
  <dgm:cxnLst>
    <dgm:cxn modelId="{FB17F801-18AE-43B4-BA2A-44E6AFFF54DC}" srcId="{C598D6E9-BC93-4FF8-AFA0-4E43FC85CB66}" destId="{17B44B0C-9D80-4D1C-9956-4448C9AE16A3}" srcOrd="0" destOrd="0" parTransId="{2A0BE8AB-5526-48E9-8F06-C4CA44FE84FD}" sibTransId="{3FFB9492-40C7-431F-A3D0-307967734E4F}"/>
    <dgm:cxn modelId="{070E2F02-244C-4FF2-BB0B-27EAC663A08B}" type="presOf" srcId="{BA28EDEF-AB68-4021-8BE1-AB3BA347D46E}" destId="{B08E5C1A-2C1A-4BE3-9147-1A7B40F0B0E6}" srcOrd="0" destOrd="0" presId="urn:microsoft.com/office/officeart/2016/7/layout/VerticalDownArrowProcess"/>
    <dgm:cxn modelId="{20628F02-46F5-4694-933C-CDBE649694A8}" type="presOf" srcId="{205C68F0-CA25-4915-8177-35FBAC644546}" destId="{2D3ED8F2-462D-43B9-A9F2-DE984A8D267C}" srcOrd="0" destOrd="0" presId="urn:microsoft.com/office/officeart/2016/7/layout/VerticalDownArrowProcess"/>
    <dgm:cxn modelId="{EF72902A-18FE-44DE-AE8B-AF7205EC0D9E}" srcId="{4899B787-9F64-4E6E-AF2A-35A2B558281F}" destId="{D666CF25-D13E-42B6-BB6B-1613F8C78016}" srcOrd="3" destOrd="0" parTransId="{C7D6340C-EF60-44B5-9AFA-8E4B5B340142}" sibTransId="{DED271E2-0334-474D-A9F5-0C02E8CF5070}"/>
    <dgm:cxn modelId="{FA2A7138-F31D-4D65-BEC6-69DD978BB1D2}" type="presOf" srcId="{D666CF25-D13E-42B6-BB6B-1613F8C78016}" destId="{B120EF3F-0351-4ABB-9DE2-CFE5408E42E5}" srcOrd="1" destOrd="0" presId="urn:microsoft.com/office/officeart/2016/7/layout/VerticalDownArrowProcess"/>
    <dgm:cxn modelId="{14869338-1E92-41D6-8D92-D19BD3D6ED5D}" srcId="{C406BE3F-13BC-4AEA-A25B-8EEFAA6FC06A}" destId="{205C68F0-CA25-4915-8177-35FBAC644546}" srcOrd="0" destOrd="0" parTransId="{634B6844-7B1C-42C9-A529-DF98119DD2A8}" sibTransId="{26DB584D-4B45-4CCA-9A9F-46D10AEEBC75}"/>
    <dgm:cxn modelId="{B3FC915E-AD5F-493F-9C10-C5E88DF31655}" type="presOf" srcId="{4899B787-9F64-4E6E-AF2A-35A2B558281F}" destId="{01AF89FA-2DF3-420F-B1C8-D263ABD87AA2}" srcOrd="0" destOrd="0" presId="urn:microsoft.com/office/officeart/2016/7/layout/VerticalDownArrowProcess"/>
    <dgm:cxn modelId="{AB82FA6A-24C4-44B7-A405-6B2F6C9EDFB7}" type="presOf" srcId="{07BE3895-EF29-48B5-B762-4853348E51EE}" destId="{65D271CA-4266-4FAD-B2F9-0E20FC67AC7F}" srcOrd="0" destOrd="0" presId="urn:microsoft.com/office/officeart/2016/7/layout/VerticalDownArrowProcess"/>
    <dgm:cxn modelId="{57DB366D-9F95-4A9B-97E7-60D41C2A3B4A}" type="presOf" srcId="{AAB9EC84-66B7-4B4F-8A39-243FD5478631}" destId="{C6275CBD-8FB1-4E6F-89C4-50E783FF4C28}" srcOrd="0" destOrd="0" presId="urn:microsoft.com/office/officeart/2016/7/layout/VerticalDownArrowProcess"/>
    <dgm:cxn modelId="{FE2D6A4F-773F-480C-9380-FB63DC3C1C3B}" type="presOf" srcId="{C598D6E9-BC93-4FF8-AFA0-4E43FC85CB66}" destId="{CF3CE0C5-58BD-4E53-B33B-E695E737BF8C}" srcOrd="0" destOrd="0" presId="urn:microsoft.com/office/officeart/2016/7/layout/VerticalDownArrowProcess"/>
    <dgm:cxn modelId="{38830E82-9AEF-4231-B468-CC138C42E4D6}" type="presOf" srcId="{AA8298A0-931D-4B87-87AD-2D8C5DA7CACF}" destId="{18A88CBB-FCE4-4D6B-B355-33C51CF93AE8}" srcOrd="0" destOrd="0" presId="urn:microsoft.com/office/officeart/2016/7/layout/VerticalDownArrowProcess"/>
    <dgm:cxn modelId="{CCF1758D-6CD8-4CA5-B5E1-B48278C0E152}" type="presOf" srcId="{17B44B0C-9D80-4D1C-9956-4448C9AE16A3}" destId="{03F640EF-CF18-4084-987A-76D0142FEC37}" srcOrd="0" destOrd="0" presId="urn:microsoft.com/office/officeart/2016/7/layout/VerticalDownArrowProcess"/>
    <dgm:cxn modelId="{61711C97-C15C-4118-9B48-76FE6D1C4586}" type="presOf" srcId="{C406BE3F-13BC-4AEA-A25B-8EEFAA6FC06A}" destId="{D1F0F160-67CB-442A-A95F-08C954CA4F0C}" srcOrd="1" destOrd="0" presId="urn:microsoft.com/office/officeart/2016/7/layout/VerticalDownArrowProcess"/>
    <dgm:cxn modelId="{40DD2E99-6B9A-466D-926B-D15C9CC05FA0}" srcId="{4899B787-9F64-4E6E-AF2A-35A2B558281F}" destId="{C598D6E9-BC93-4FF8-AFA0-4E43FC85CB66}" srcOrd="2" destOrd="0" parTransId="{BD8FEF24-DE68-4E3E-BB62-AFF1B611AE2F}" sibTransId="{8406AA8F-B829-4060-8C8D-66C3393B9533}"/>
    <dgm:cxn modelId="{0859D49B-5BBB-4A5A-B59C-33B01166786D}" type="presOf" srcId="{C598D6E9-BC93-4FF8-AFA0-4E43FC85CB66}" destId="{12CDB363-CDE8-44FE-B1D4-C5CAB469A7E8}" srcOrd="1" destOrd="0" presId="urn:microsoft.com/office/officeart/2016/7/layout/VerticalDownArrowProcess"/>
    <dgm:cxn modelId="{1C84589D-BDB1-421E-A74A-45B582CFBD84}" srcId="{BA28EDEF-AB68-4021-8BE1-AB3BA347D46E}" destId="{AAB9EC84-66B7-4B4F-8A39-243FD5478631}" srcOrd="0" destOrd="0" parTransId="{1CE24708-810F-4A3F-9864-645781FE8974}" sibTransId="{98443A4A-CC79-48E2-9FC6-29D293ED96E8}"/>
    <dgm:cxn modelId="{2BBA6C9E-1B0C-4795-A16B-EE0D07F57500}" srcId="{4899B787-9F64-4E6E-AF2A-35A2B558281F}" destId="{07BE3895-EF29-48B5-B762-4853348E51EE}" srcOrd="1" destOrd="0" parTransId="{266EE34D-3B73-4976-802B-8ED00BE04832}" sibTransId="{FFBE66E0-F29E-4DD6-8B4A-6F792CDCF833}"/>
    <dgm:cxn modelId="{13D169B0-6FDB-4D91-B188-5F9C24F177E9}" type="presOf" srcId="{ACF11E6A-DC86-4BFB-B1A4-045485716696}" destId="{F1C43D24-5A52-4A96-A931-1D20E4205C31}" srcOrd="0" destOrd="0" presId="urn:microsoft.com/office/officeart/2016/7/layout/VerticalDownArrowProcess"/>
    <dgm:cxn modelId="{300929B3-9012-48C2-B157-5728A864E5FB}" type="presOf" srcId="{07BE3895-EF29-48B5-B762-4853348E51EE}" destId="{DBE9614C-6220-4FFA-9A54-AACC1D706856}" srcOrd="1" destOrd="0" presId="urn:microsoft.com/office/officeart/2016/7/layout/VerticalDownArrowProcess"/>
    <dgm:cxn modelId="{2A6ABCB9-4484-45E4-A018-9989753FBF65}" srcId="{4899B787-9F64-4E6E-AF2A-35A2B558281F}" destId="{BA28EDEF-AB68-4021-8BE1-AB3BA347D46E}" srcOrd="4" destOrd="0" parTransId="{1CA5FA7D-0317-4EF0-8897-17907DDAA0DD}" sibTransId="{43588C64-A737-4672-A769-89F80DB718A7}"/>
    <dgm:cxn modelId="{E5ABF6C0-01C1-4104-8A0D-E804076C4FDA}" type="presOf" srcId="{D666CF25-D13E-42B6-BB6B-1613F8C78016}" destId="{525D21E7-B427-49FF-902B-E1CCD329CDF7}" srcOrd="0" destOrd="0" presId="urn:microsoft.com/office/officeart/2016/7/layout/VerticalDownArrowProcess"/>
    <dgm:cxn modelId="{D61790C6-7C28-4D66-8283-EE1CF3CB7304}" srcId="{D666CF25-D13E-42B6-BB6B-1613F8C78016}" destId="{ACF11E6A-DC86-4BFB-B1A4-045485716696}" srcOrd="0" destOrd="0" parTransId="{309E3BF9-BDAB-4502-942F-CA4EB6E8CB1F}" sibTransId="{988A08CF-4C89-45FF-B8AB-CF679C668F77}"/>
    <dgm:cxn modelId="{95A37CEA-35D3-4994-A6D9-58248414C100}" srcId="{07BE3895-EF29-48B5-B762-4853348E51EE}" destId="{AA8298A0-931D-4B87-87AD-2D8C5DA7CACF}" srcOrd="0" destOrd="0" parTransId="{E84E8BC9-B316-4AE9-B795-665C6714A0FC}" sibTransId="{64558992-AA3F-4026-9341-1BBF9FFC1D27}"/>
    <dgm:cxn modelId="{FA79FBEA-BA64-48A7-A0D6-57925818A23B}" type="presOf" srcId="{C406BE3F-13BC-4AEA-A25B-8EEFAA6FC06A}" destId="{3220532E-3F66-48FF-9D72-7C838EBC6B14}" srcOrd="0" destOrd="0" presId="urn:microsoft.com/office/officeart/2016/7/layout/VerticalDownArrowProcess"/>
    <dgm:cxn modelId="{0EAAE2F2-0758-4B1A-8BF4-DB8A1A2D619A}" srcId="{4899B787-9F64-4E6E-AF2A-35A2B558281F}" destId="{C406BE3F-13BC-4AEA-A25B-8EEFAA6FC06A}" srcOrd="0" destOrd="0" parTransId="{439AC9A2-EEBA-484E-A9DC-03298B25CEF5}" sibTransId="{40059490-8E58-4C72-BA62-64A5FE5B06B0}"/>
    <dgm:cxn modelId="{1E73AE1D-8249-4C66-A838-2240C386160A}" type="presParOf" srcId="{01AF89FA-2DF3-420F-B1C8-D263ABD87AA2}" destId="{C1201837-246D-4582-8668-1D14561E0421}" srcOrd="0" destOrd="0" presId="urn:microsoft.com/office/officeart/2016/7/layout/VerticalDownArrowProcess"/>
    <dgm:cxn modelId="{DD66FFC4-986B-410D-A059-ED2763C1DC1C}" type="presParOf" srcId="{C1201837-246D-4582-8668-1D14561E0421}" destId="{B08E5C1A-2C1A-4BE3-9147-1A7B40F0B0E6}" srcOrd="0" destOrd="0" presId="urn:microsoft.com/office/officeart/2016/7/layout/VerticalDownArrowProcess"/>
    <dgm:cxn modelId="{B52C4E5F-F6A6-4E8B-AACF-C509A18C3E66}" type="presParOf" srcId="{C1201837-246D-4582-8668-1D14561E0421}" destId="{C6275CBD-8FB1-4E6F-89C4-50E783FF4C28}" srcOrd="1" destOrd="0" presId="urn:microsoft.com/office/officeart/2016/7/layout/VerticalDownArrowProcess"/>
    <dgm:cxn modelId="{C157FF8D-8EFF-4CFE-A303-07A47CB0F438}" type="presParOf" srcId="{01AF89FA-2DF3-420F-B1C8-D263ABD87AA2}" destId="{60303641-E43E-4753-8BCE-CE0C96E5BC3A}" srcOrd="1" destOrd="0" presId="urn:microsoft.com/office/officeart/2016/7/layout/VerticalDownArrowProcess"/>
    <dgm:cxn modelId="{F7C3EBC6-4891-44E9-A306-D53B736B6136}" type="presParOf" srcId="{01AF89FA-2DF3-420F-B1C8-D263ABD87AA2}" destId="{3AF45A58-F5D1-4B48-9087-B4B8A8476C3F}" srcOrd="2" destOrd="0" presId="urn:microsoft.com/office/officeart/2016/7/layout/VerticalDownArrowProcess"/>
    <dgm:cxn modelId="{CE4AAE48-471C-4EFC-AEFA-2EE42728D4FB}" type="presParOf" srcId="{3AF45A58-F5D1-4B48-9087-B4B8A8476C3F}" destId="{525D21E7-B427-49FF-902B-E1CCD329CDF7}" srcOrd="0" destOrd="0" presId="urn:microsoft.com/office/officeart/2016/7/layout/VerticalDownArrowProcess"/>
    <dgm:cxn modelId="{FBD271B5-A11C-4D95-B24F-E41FBFF739A3}" type="presParOf" srcId="{3AF45A58-F5D1-4B48-9087-B4B8A8476C3F}" destId="{B120EF3F-0351-4ABB-9DE2-CFE5408E42E5}" srcOrd="1" destOrd="0" presId="urn:microsoft.com/office/officeart/2016/7/layout/VerticalDownArrowProcess"/>
    <dgm:cxn modelId="{56D0FA47-55B6-48DC-A688-355FF72FDA78}" type="presParOf" srcId="{3AF45A58-F5D1-4B48-9087-B4B8A8476C3F}" destId="{F1C43D24-5A52-4A96-A931-1D20E4205C31}" srcOrd="2" destOrd="0" presId="urn:microsoft.com/office/officeart/2016/7/layout/VerticalDownArrowProcess"/>
    <dgm:cxn modelId="{D9020D3D-4866-4B7C-BA53-8F2EE225A3C4}" type="presParOf" srcId="{01AF89FA-2DF3-420F-B1C8-D263ABD87AA2}" destId="{BCC66BAE-9C00-4E35-99CC-ABC59BD6A1B8}" srcOrd="3" destOrd="0" presId="urn:microsoft.com/office/officeart/2016/7/layout/VerticalDownArrowProcess"/>
    <dgm:cxn modelId="{9F9FEF9F-4F00-4225-9EED-77CACB2B4A5E}" type="presParOf" srcId="{01AF89FA-2DF3-420F-B1C8-D263ABD87AA2}" destId="{A81B8080-B705-4F7C-9D1D-405522762E6D}" srcOrd="4" destOrd="0" presId="urn:microsoft.com/office/officeart/2016/7/layout/VerticalDownArrowProcess"/>
    <dgm:cxn modelId="{6A25334A-0FC5-49E1-8464-F5F3A3BA30F5}" type="presParOf" srcId="{A81B8080-B705-4F7C-9D1D-405522762E6D}" destId="{CF3CE0C5-58BD-4E53-B33B-E695E737BF8C}" srcOrd="0" destOrd="0" presId="urn:microsoft.com/office/officeart/2016/7/layout/VerticalDownArrowProcess"/>
    <dgm:cxn modelId="{4DBAD910-1A66-4773-B3FF-E011309D0EAF}" type="presParOf" srcId="{A81B8080-B705-4F7C-9D1D-405522762E6D}" destId="{12CDB363-CDE8-44FE-B1D4-C5CAB469A7E8}" srcOrd="1" destOrd="0" presId="urn:microsoft.com/office/officeart/2016/7/layout/VerticalDownArrowProcess"/>
    <dgm:cxn modelId="{0B770618-5947-4DBC-A685-8B1A61F827AC}" type="presParOf" srcId="{A81B8080-B705-4F7C-9D1D-405522762E6D}" destId="{03F640EF-CF18-4084-987A-76D0142FEC37}" srcOrd="2" destOrd="0" presId="urn:microsoft.com/office/officeart/2016/7/layout/VerticalDownArrowProcess"/>
    <dgm:cxn modelId="{DC235516-1062-41C9-B0F8-16F6B7F04E36}" type="presParOf" srcId="{01AF89FA-2DF3-420F-B1C8-D263ABD87AA2}" destId="{C4F6BACA-3A12-46F2-9D59-A476E93C0FED}" srcOrd="5" destOrd="0" presId="urn:microsoft.com/office/officeart/2016/7/layout/VerticalDownArrowProcess"/>
    <dgm:cxn modelId="{AB95E761-0DF4-4E08-84FA-5357422FA846}" type="presParOf" srcId="{01AF89FA-2DF3-420F-B1C8-D263ABD87AA2}" destId="{2C999CAF-06C7-4505-A020-B104E8F3F36F}" srcOrd="6" destOrd="0" presId="urn:microsoft.com/office/officeart/2016/7/layout/VerticalDownArrowProcess"/>
    <dgm:cxn modelId="{169E28AF-5CAC-42A6-BAEE-172789C76FFF}" type="presParOf" srcId="{2C999CAF-06C7-4505-A020-B104E8F3F36F}" destId="{65D271CA-4266-4FAD-B2F9-0E20FC67AC7F}" srcOrd="0" destOrd="0" presId="urn:microsoft.com/office/officeart/2016/7/layout/VerticalDownArrowProcess"/>
    <dgm:cxn modelId="{F21FCBE8-1D1F-4CD6-A08A-E4E894CD90E1}" type="presParOf" srcId="{2C999CAF-06C7-4505-A020-B104E8F3F36F}" destId="{DBE9614C-6220-4FFA-9A54-AACC1D706856}" srcOrd="1" destOrd="0" presId="urn:microsoft.com/office/officeart/2016/7/layout/VerticalDownArrowProcess"/>
    <dgm:cxn modelId="{CA62752D-FF4B-43F7-A2AB-EC5A9A5EDA04}" type="presParOf" srcId="{2C999CAF-06C7-4505-A020-B104E8F3F36F}" destId="{18A88CBB-FCE4-4D6B-B355-33C51CF93AE8}" srcOrd="2" destOrd="0" presId="urn:microsoft.com/office/officeart/2016/7/layout/VerticalDownArrowProcess"/>
    <dgm:cxn modelId="{9DF043BF-D9FE-43A7-91C6-6CD1FCFBCB48}" type="presParOf" srcId="{01AF89FA-2DF3-420F-B1C8-D263ABD87AA2}" destId="{02061935-BDC0-47B1-9978-5D82BBB64800}" srcOrd="7" destOrd="0" presId="urn:microsoft.com/office/officeart/2016/7/layout/VerticalDownArrowProcess"/>
    <dgm:cxn modelId="{B6C8FC02-FEE8-42E8-A53E-6899E56BC8F3}" type="presParOf" srcId="{01AF89FA-2DF3-420F-B1C8-D263ABD87AA2}" destId="{B75A06F3-702D-4DFA-B6D2-3609302B219C}" srcOrd="8" destOrd="0" presId="urn:microsoft.com/office/officeart/2016/7/layout/VerticalDownArrowProcess"/>
    <dgm:cxn modelId="{1DEDDC70-334C-4600-83F2-12E5B9B7D87C}" type="presParOf" srcId="{B75A06F3-702D-4DFA-B6D2-3609302B219C}" destId="{3220532E-3F66-48FF-9D72-7C838EBC6B14}" srcOrd="0" destOrd="0" presId="urn:microsoft.com/office/officeart/2016/7/layout/VerticalDownArrowProcess"/>
    <dgm:cxn modelId="{FD6E57FB-F0DB-4F08-99AC-062BC6959D86}" type="presParOf" srcId="{B75A06F3-702D-4DFA-B6D2-3609302B219C}" destId="{D1F0F160-67CB-442A-A95F-08C954CA4F0C}" srcOrd="1" destOrd="0" presId="urn:microsoft.com/office/officeart/2016/7/layout/VerticalDownArrowProcess"/>
    <dgm:cxn modelId="{F7A9C67C-3552-4F43-AA14-82B50B851F74}" type="presParOf" srcId="{B75A06F3-702D-4DFA-B6D2-3609302B219C}" destId="{2D3ED8F2-462D-43B9-A9F2-DE984A8D267C}"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0" y="190605"/>
          <a:ext cx="2712874"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10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750" b="1" kern="1200" dirty="0">
              <a:solidFill>
                <a:schemeClr val="tx1"/>
              </a:solidFill>
              <a:latin typeface="Calibri" panose="020F0502020204030204" pitchFamily="34" charset="0"/>
              <a:cs typeface="Calibri" panose="020F0502020204030204" pitchFamily="34" charset="0"/>
            </a:rPr>
            <a:t>Explore what it means to “put the person first.”</a:t>
          </a:r>
          <a:endParaRPr lang="en-US" sz="1750" b="1" kern="1200" dirty="0">
            <a:solidFill>
              <a:schemeClr val="accent1">
                <a:lumMod val="75000"/>
              </a:schemeClr>
            </a:solidFill>
            <a:latin typeface="Calibri" panose="020F0502020204030204" pitchFamily="34" charset="0"/>
            <a:cs typeface="Calibri" panose="020F0502020204030204" pitchFamily="34" charset="0"/>
          </a:endParaRPr>
        </a:p>
      </dsp:txBody>
      <dsp:txXfrm>
        <a:off x="0" y="1549725"/>
        <a:ext cx="2712874" cy="2145978"/>
      </dsp:txXfrm>
    </dsp:sp>
    <dsp:sp modelId="{94E9EF1A-1D07-4210-9402-6C559E90358A}">
      <dsp:nvSpPr>
        <dsp:cNvPr id="0" name=""/>
        <dsp:cNvSpPr/>
      </dsp:nvSpPr>
      <dsp:spPr>
        <a:xfrm>
          <a:off x="835921" y="479400"/>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35921" y="479400"/>
        <a:ext cx="1072989" cy="1072989"/>
      </dsp:txXfrm>
    </dsp:sp>
    <dsp:sp modelId="{B9E74D06-8974-46A7-BDE8-CAC0846523DB}">
      <dsp:nvSpPr>
        <dsp:cNvPr id="0" name=""/>
        <dsp:cNvSpPr/>
      </dsp:nvSpPr>
      <dsp:spPr>
        <a:xfrm>
          <a:off x="83009"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F367E-8502-4FE8-BAE7-DD0216BBE5F4}">
      <dsp:nvSpPr>
        <dsp:cNvPr id="0" name=""/>
        <dsp:cNvSpPr/>
      </dsp:nvSpPr>
      <dsp:spPr>
        <a:xfrm>
          <a:off x="297228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750" b="1" kern="1200" dirty="0">
              <a:solidFill>
                <a:schemeClr val="tx1"/>
              </a:solidFill>
              <a:latin typeface="Calibri" panose="020F0502020204030204" pitchFamily="34" charset="0"/>
              <a:cs typeface="Calibri" panose="020F0502020204030204" pitchFamily="34" charset="0"/>
            </a:rPr>
            <a:t>Define the values that  promote inclusivity and are critical to meeting the </a:t>
          </a:r>
          <a:r>
            <a:rPr lang="en-US" sz="1750" b="1" kern="1200" dirty="0">
              <a:effectLst/>
              <a:latin typeface="Calibri" panose="020F0502020204030204" pitchFamily="34" charset="0"/>
              <a:ea typeface="Calibri" panose="020F0502020204030204" pitchFamily="34" charset="0"/>
              <a:cs typeface="Times New Roman" panose="02020603050405020304" pitchFamily="18" charset="0"/>
            </a:rPr>
            <a:t>diversity of </a:t>
          </a:r>
          <a:r>
            <a:rPr lang="en-US" sz="1750" b="1" kern="1200" baseline="0" dirty="0">
              <a:effectLst/>
              <a:latin typeface="Calibri" panose="020F0502020204030204" pitchFamily="34" charset="0"/>
              <a:ea typeface="Calibri" panose="020F0502020204030204" pitchFamily="34" charset="0"/>
              <a:cs typeface="Times New Roman" panose="02020603050405020304" pitchFamily="18" charset="0"/>
            </a:rPr>
            <a:t>individual</a:t>
          </a:r>
          <a:r>
            <a:rPr lang="en-US" sz="1750" b="1" kern="1200" dirty="0">
              <a:effectLst/>
              <a:latin typeface="Calibri" panose="020F0502020204030204" pitchFamily="34" charset="0"/>
              <a:ea typeface="Calibri" panose="020F0502020204030204" pitchFamily="34" charset="0"/>
              <a:cs typeface="Times New Roman" panose="02020603050405020304" pitchFamily="18" charset="0"/>
            </a:rPr>
            <a:t> needs. </a:t>
          </a:r>
          <a:endParaRPr lang="en-US" sz="1750" b="1" kern="1200" dirty="0">
            <a:solidFill>
              <a:schemeClr val="accent1">
                <a:lumMod val="75000"/>
              </a:schemeClr>
            </a:solidFill>
            <a:latin typeface="Calibri" panose="020F0502020204030204" pitchFamily="34" charset="0"/>
            <a:cs typeface="Calibri" panose="020F0502020204030204" pitchFamily="34" charset="0"/>
          </a:endParaRPr>
        </a:p>
      </dsp:txBody>
      <dsp:txXfrm>
        <a:off x="2972288" y="1551406"/>
        <a:ext cx="2554736" cy="2145978"/>
      </dsp:txXfrm>
    </dsp:sp>
    <dsp:sp modelId="{64DEC11D-BC31-4708-AD6D-FCD869F29A77}">
      <dsp:nvSpPr>
        <dsp:cNvPr id="0" name=""/>
        <dsp:cNvSpPr/>
      </dsp:nvSpPr>
      <dsp:spPr>
        <a:xfrm>
          <a:off x="3689094" y="47775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689094" y="477759"/>
        <a:ext cx="1072989" cy="1072989"/>
      </dsp:txXfrm>
    </dsp:sp>
    <dsp:sp modelId="{E2B2538A-D96F-4DCA-8CF3-F0FB434F3801}">
      <dsp:nvSpPr>
        <dsp:cNvPr id="0" name=""/>
        <dsp:cNvSpPr/>
      </dsp:nvSpPr>
      <dsp:spPr>
        <a:xfrm>
          <a:off x="297228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578249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3</a:t>
          </a:r>
        </a:p>
        <a:p>
          <a:pPr marL="0" lvl="0" indent="0" algn="l" defTabSz="844550">
            <a:lnSpc>
              <a:spcPct val="90000"/>
            </a:lnSpc>
            <a:spcBef>
              <a:spcPct val="0"/>
            </a:spcBef>
            <a:spcAft>
              <a:spcPct val="35000"/>
            </a:spcAft>
            <a:buNone/>
          </a:pPr>
          <a:r>
            <a:rPr lang="en-US" sz="1750" b="1" kern="1200" dirty="0">
              <a:latin typeface="Calibri" panose="020F0502020204030204" pitchFamily="34" charset="0"/>
              <a:cs typeface="Calibri" panose="020F0502020204030204" pitchFamily="34" charset="0"/>
            </a:rPr>
            <a:t>Clarify essential knowledge, attitudes, and skills </a:t>
          </a:r>
          <a:r>
            <a:rPr lang="en-US" sz="1750" b="1" kern="1200" dirty="0">
              <a:solidFill>
                <a:srgbClr val="3D3D3D"/>
              </a:solidFill>
              <a:latin typeface="Calibri" panose="020F0502020204030204" pitchFamily="34" charset="0"/>
              <a:cs typeface="Calibri" panose="020F0502020204030204" pitchFamily="34" charset="0"/>
            </a:rPr>
            <a:t>that support an effective person-centered planning process</a:t>
          </a:r>
          <a:r>
            <a:rPr lang="en-US" sz="1750" b="1" kern="1200" dirty="0">
              <a:latin typeface="Calibri" panose="020F0502020204030204" pitchFamily="34" charset="0"/>
              <a:cs typeface="Calibri" panose="020F0502020204030204" pitchFamily="34" charset="0"/>
            </a:rPr>
            <a:t>.</a:t>
          </a:r>
        </a:p>
      </dsp:txBody>
      <dsp:txXfrm>
        <a:off x="5782498" y="1551406"/>
        <a:ext cx="2554736" cy="2145978"/>
      </dsp:txXfrm>
    </dsp:sp>
    <dsp:sp modelId="{82EE2C17-F664-4616-8F76-97637F08E124}">
      <dsp:nvSpPr>
        <dsp:cNvPr id="0" name=""/>
        <dsp:cNvSpPr/>
      </dsp:nvSpPr>
      <dsp:spPr>
        <a:xfrm>
          <a:off x="6523372" y="489787"/>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523372" y="489787"/>
        <a:ext cx="1072989" cy="1072989"/>
      </dsp:txXfrm>
    </dsp:sp>
    <dsp:sp modelId="{96383FDE-483E-4E6D-B151-4FC41C065094}">
      <dsp:nvSpPr>
        <dsp:cNvPr id="0" name=""/>
        <dsp:cNvSpPr/>
      </dsp:nvSpPr>
      <dsp:spPr>
        <a:xfrm>
          <a:off x="578249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8592709" y="192286"/>
          <a:ext cx="2691593"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4</a:t>
          </a:r>
        </a:p>
        <a:p>
          <a:pPr marL="0" lvl="0" indent="0" algn="l" defTabSz="844550">
            <a:lnSpc>
              <a:spcPct val="90000"/>
            </a:lnSpc>
            <a:spcBef>
              <a:spcPct val="0"/>
            </a:spcBef>
            <a:spcAft>
              <a:spcPct val="35000"/>
            </a:spcAft>
            <a:buNone/>
          </a:pPr>
          <a:r>
            <a:rPr lang="en-US" sz="1700" b="1" kern="1200" dirty="0">
              <a:latin typeface="Calibri" panose="020F0502020204030204" pitchFamily="34" charset="0"/>
              <a:cs typeface="Calibri" panose="020F0502020204030204" pitchFamily="34" charset="0"/>
            </a:rPr>
            <a:t>Identify organizational and staff responsibilities in the implementation of person-centered planning and care. </a:t>
          </a:r>
        </a:p>
      </dsp:txBody>
      <dsp:txXfrm>
        <a:off x="8592709" y="1551406"/>
        <a:ext cx="2691593" cy="2145978"/>
      </dsp:txXfrm>
    </dsp:sp>
    <dsp:sp modelId="{3CBA3CC0-D70A-4B98-9329-64604EDF25F0}">
      <dsp:nvSpPr>
        <dsp:cNvPr id="0" name=""/>
        <dsp:cNvSpPr/>
      </dsp:nvSpPr>
      <dsp:spPr>
        <a:xfrm>
          <a:off x="9414039" y="489787"/>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414039" y="489787"/>
        <a:ext cx="1072989" cy="1072989"/>
      </dsp:txXfrm>
    </dsp:sp>
    <dsp:sp modelId="{5BE72261-3EB3-4585-8739-2FFBAED12B80}">
      <dsp:nvSpPr>
        <dsp:cNvPr id="0" name=""/>
        <dsp:cNvSpPr/>
      </dsp:nvSpPr>
      <dsp:spPr>
        <a:xfrm>
          <a:off x="8661137"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8145E-67DA-4DD3-A75B-493D87A1A76D}">
      <dsp:nvSpPr>
        <dsp:cNvPr id="0" name=""/>
        <dsp:cNvSpPr/>
      </dsp:nvSpPr>
      <dsp:spPr>
        <a:xfrm>
          <a:off x="0" y="1951"/>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2C409F-3E27-49AC-947B-144A517D1330}">
      <dsp:nvSpPr>
        <dsp:cNvPr id="0" name=""/>
        <dsp:cNvSpPr/>
      </dsp:nvSpPr>
      <dsp:spPr>
        <a:xfrm>
          <a:off x="0" y="1951"/>
          <a:ext cx="11029616" cy="1477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kern="1200" dirty="0">
              <a:latin typeface="Calibri" panose="020F0502020204030204" pitchFamily="34" charset="0"/>
              <a:cs typeface="Calibri" panose="020F0502020204030204" pitchFamily="34" charset="0"/>
            </a:rPr>
            <a:t>The starting point for recovery-oriented practice is to assess, plan, and deliver all services that first address basic needs such as shelter, food, medical, access to benefits, and safety.</a:t>
          </a:r>
        </a:p>
      </dsp:txBody>
      <dsp:txXfrm>
        <a:off x="0" y="1951"/>
        <a:ext cx="11029616" cy="1477828"/>
      </dsp:txXfrm>
    </dsp:sp>
    <dsp:sp modelId="{B270EC8E-3C0E-4858-B6AE-B9EE44CCE0CC}">
      <dsp:nvSpPr>
        <dsp:cNvPr id="0" name=""/>
        <dsp:cNvSpPr/>
      </dsp:nvSpPr>
      <dsp:spPr>
        <a:xfrm>
          <a:off x="0" y="1479780"/>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D5D049-6533-48F6-B546-D343172AAEBB}">
      <dsp:nvSpPr>
        <dsp:cNvPr id="0" name=""/>
        <dsp:cNvSpPr/>
      </dsp:nvSpPr>
      <dsp:spPr>
        <a:xfrm>
          <a:off x="0" y="1479780"/>
          <a:ext cx="11029616" cy="1477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kern="1200" dirty="0">
              <a:latin typeface="Calibri" panose="020F0502020204030204" pitchFamily="34" charset="0"/>
              <a:cs typeface="Calibri" panose="020F0502020204030204" pitchFamily="34" charset="0"/>
            </a:rPr>
            <a:t>The unique circumstances, history, needs, expressed preferences, and capabilities are assessed to tailor services unique to the individual and their recovery.</a:t>
          </a:r>
        </a:p>
      </dsp:txBody>
      <dsp:txXfrm>
        <a:off x="0" y="1479780"/>
        <a:ext cx="11029616" cy="1477828"/>
      </dsp:txXfrm>
    </dsp:sp>
    <dsp:sp modelId="{6AB7874E-8881-4AB6-B39C-492CA3F7ED40}">
      <dsp:nvSpPr>
        <dsp:cNvPr id="0" name=""/>
        <dsp:cNvSpPr/>
      </dsp:nvSpPr>
      <dsp:spPr>
        <a:xfrm>
          <a:off x="0" y="2957608"/>
          <a:ext cx="11029616"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DC1BBF-4169-48DB-94BC-A51A566112F1}">
      <dsp:nvSpPr>
        <dsp:cNvPr id="0" name=""/>
        <dsp:cNvSpPr/>
      </dsp:nvSpPr>
      <dsp:spPr>
        <a:xfrm>
          <a:off x="0" y="2957608"/>
          <a:ext cx="11018844" cy="286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0" kern="1200" dirty="0">
              <a:latin typeface="Calibri" panose="020F0502020204030204" pitchFamily="34" charset="0"/>
              <a:cs typeface="Calibri" panose="020F0502020204030204" pitchFamily="34" charset="0"/>
            </a:rPr>
            <a:t>Recovery-oriented practices acknowledge that not all groups have equal access to behavioral health services, supports, and treatments. S</a:t>
          </a:r>
          <a:r>
            <a:rPr lang="en-US" sz="2600" kern="1200" dirty="0">
              <a:latin typeface="Calibri" panose="020F0502020204030204" pitchFamily="34" charset="0"/>
              <a:ea typeface="Calibri" panose="020F0502020204030204" pitchFamily="34" charset="0"/>
              <a:cs typeface="Times New Roman" panose="02020603050405020304" pitchFamily="18" charset="0"/>
            </a:rPr>
            <a:t>ervices seek to overcome the adverse impacts on behavioral health and well-being.</a:t>
          </a:r>
          <a:endParaRPr lang="en-US" sz="2600" b="0" kern="1200" dirty="0">
            <a:latin typeface="Calibri" panose="020F0502020204030204" pitchFamily="34" charset="0"/>
            <a:cs typeface="Calibri" panose="020F0502020204030204" pitchFamily="34" charset="0"/>
          </a:endParaRPr>
        </a:p>
      </dsp:txBody>
      <dsp:txXfrm>
        <a:off x="0" y="2957608"/>
        <a:ext cx="11018844" cy="28608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5C1A-2C1A-4BE3-9147-1A7B40F0B0E6}">
      <dsp:nvSpPr>
        <dsp:cNvPr id="0" name=""/>
        <dsp:cNvSpPr/>
      </dsp:nvSpPr>
      <dsp:spPr>
        <a:xfrm>
          <a:off x="0" y="3674457"/>
          <a:ext cx="2776195" cy="602825"/>
        </a:xfrm>
        <a:prstGeom prst="rect">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Measure</a:t>
          </a:r>
        </a:p>
      </dsp:txBody>
      <dsp:txXfrm>
        <a:off x="0" y="3674457"/>
        <a:ext cx="2776195" cy="602825"/>
      </dsp:txXfrm>
    </dsp:sp>
    <dsp:sp modelId="{C6275CBD-8FB1-4E6F-89C4-50E783FF4C28}">
      <dsp:nvSpPr>
        <dsp:cNvPr id="0" name=""/>
        <dsp:cNvSpPr/>
      </dsp:nvSpPr>
      <dsp:spPr>
        <a:xfrm>
          <a:off x="2750793" y="3676503"/>
          <a:ext cx="8328586" cy="602825"/>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Establish goals for expanding or improving person-centered practices and culturally-responsive care; measure periodically.</a:t>
          </a:r>
        </a:p>
      </dsp:txBody>
      <dsp:txXfrm>
        <a:off x="2750793" y="3676503"/>
        <a:ext cx="8328586" cy="602825"/>
      </dsp:txXfrm>
    </dsp:sp>
    <dsp:sp modelId="{B120EF3F-0351-4ABB-9DE2-CFE5408E42E5}">
      <dsp:nvSpPr>
        <dsp:cNvPr id="0" name=""/>
        <dsp:cNvSpPr/>
      </dsp:nvSpPr>
      <dsp:spPr>
        <a:xfrm rot="10800000">
          <a:off x="0" y="2756354"/>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a:t>
          </a:r>
        </a:p>
      </dsp:txBody>
      <dsp:txXfrm rot="-10800000">
        <a:off x="0" y="2756354"/>
        <a:ext cx="2776195" cy="602644"/>
      </dsp:txXfrm>
    </dsp:sp>
    <dsp:sp modelId="{F1C43D24-5A52-4A96-A931-1D20E4205C31}">
      <dsp:nvSpPr>
        <dsp:cNvPr id="0" name=""/>
        <dsp:cNvSpPr/>
      </dsp:nvSpPr>
      <dsp:spPr>
        <a:xfrm>
          <a:off x="2776195" y="2756354"/>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Support staff to develop personal competencies as “facilitators” of person-centered care through ongoing training and supervision.</a:t>
          </a:r>
        </a:p>
      </dsp:txBody>
      <dsp:txXfrm>
        <a:off x="2776195" y="2756354"/>
        <a:ext cx="8328586" cy="602644"/>
      </dsp:txXfrm>
    </dsp:sp>
    <dsp:sp modelId="{12CDB363-CDE8-44FE-B1D4-C5CAB469A7E8}">
      <dsp:nvSpPr>
        <dsp:cNvPr id="0" name=""/>
        <dsp:cNvSpPr/>
      </dsp:nvSpPr>
      <dsp:spPr>
        <a:xfrm rot="10800000">
          <a:off x="0" y="1838251"/>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Create</a:t>
          </a:r>
        </a:p>
      </dsp:txBody>
      <dsp:txXfrm rot="-10800000">
        <a:off x="0" y="1838251"/>
        <a:ext cx="2776195" cy="602644"/>
      </dsp:txXfrm>
    </dsp:sp>
    <dsp:sp modelId="{03F640EF-CF18-4084-987A-76D0142FEC37}">
      <dsp:nvSpPr>
        <dsp:cNvPr id="0" name=""/>
        <dsp:cNvSpPr/>
      </dsp:nvSpPr>
      <dsp:spPr>
        <a:xfrm>
          <a:off x="2776195" y="1838251"/>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Create an organization culture that believes in the ability and right of a person to make their own life decisions.</a:t>
          </a:r>
        </a:p>
      </dsp:txBody>
      <dsp:txXfrm>
        <a:off x="2776195" y="1838251"/>
        <a:ext cx="8328586" cy="602644"/>
      </dsp:txXfrm>
    </dsp:sp>
    <dsp:sp modelId="{DBE9614C-6220-4FFA-9A54-AACC1D706856}">
      <dsp:nvSpPr>
        <dsp:cNvPr id="0" name=""/>
        <dsp:cNvSpPr/>
      </dsp:nvSpPr>
      <dsp:spPr>
        <a:xfrm rot="10800000">
          <a:off x="0" y="920148"/>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Commit</a:t>
          </a:r>
        </a:p>
      </dsp:txBody>
      <dsp:txXfrm rot="-10800000">
        <a:off x="0" y="920148"/>
        <a:ext cx="2776195" cy="602644"/>
      </dsp:txXfrm>
    </dsp:sp>
    <dsp:sp modelId="{18A88CBB-FCE4-4D6B-B355-33C51CF93AE8}">
      <dsp:nvSpPr>
        <dsp:cNvPr id="0" name=""/>
        <dsp:cNvSpPr/>
      </dsp:nvSpPr>
      <dsp:spPr>
        <a:xfrm>
          <a:off x="2776195" y="920148"/>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ea typeface="Calibri" panose="020F0502020204030204" pitchFamily="34" charset="0"/>
              <a:cs typeface="Calibri" panose="020F0502020204030204" pitchFamily="34" charset="0"/>
            </a:rPr>
            <a:t>Make a commitment to advance policies and practices that put the person first and meet their diverse needs.</a:t>
          </a:r>
          <a:endParaRPr lang="en-US" sz="2300" kern="1200" dirty="0">
            <a:latin typeface="Calibri" panose="020F0502020204030204" pitchFamily="34" charset="0"/>
            <a:cs typeface="Calibri" panose="020F0502020204030204" pitchFamily="34" charset="0"/>
          </a:endParaRPr>
        </a:p>
      </dsp:txBody>
      <dsp:txXfrm>
        <a:off x="2776195" y="920148"/>
        <a:ext cx="8328586" cy="602644"/>
      </dsp:txXfrm>
    </dsp:sp>
    <dsp:sp modelId="{D1F0F160-67CB-442A-A95F-08C954CA4F0C}">
      <dsp:nvSpPr>
        <dsp:cNvPr id="0" name=""/>
        <dsp:cNvSpPr/>
      </dsp:nvSpPr>
      <dsp:spPr>
        <a:xfrm rot="10800000">
          <a:off x="0" y="2045"/>
          <a:ext cx="2776195" cy="927145"/>
        </a:xfrm>
        <a:prstGeom prst="upArrowCallout">
          <a:avLst>
            <a:gd name="adj1" fmla="val 5000"/>
            <a:gd name="adj2" fmla="val 10000"/>
            <a:gd name="adj3" fmla="val 15000"/>
            <a:gd name="adj4" fmla="val 64977"/>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Align</a:t>
          </a:r>
        </a:p>
      </dsp:txBody>
      <dsp:txXfrm rot="-10800000">
        <a:off x="0" y="2045"/>
        <a:ext cx="2776195" cy="602644"/>
      </dsp:txXfrm>
    </dsp:sp>
    <dsp:sp modelId="{2D3ED8F2-462D-43B9-A9F2-DE984A8D267C}">
      <dsp:nvSpPr>
        <dsp:cNvPr id="0" name=""/>
        <dsp:cNvSpPr/>
      </dsp:nvSpPr>
      <dsp:spPr>
        <a:xfrm>
          <a:off x="2776195" y="2045"/>
          <a:ext cx="8328586" cy="602644"/>
        </a:xfrm>
        <a:prstGeom prst="rect">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Align person-centered planning standards with organizational program and practice standards to embed the structure.</a:t>
          </a:r>
        </a:p>
      </dsp:txBody>
      <dsp:txXfrm>
        <a:off x="2776195" y="2045"/>
        <a:ext cx="8328586" cy="6026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E5C1A-2C1A-4BE3-9147-1A7B40F0B0E6}">
      <dsp:nvSpPr>
        <dsp:cNvPr id="0" name=""/>
        <dsp:cNvSpPr/>
      </dsp:nvSpPr>
      <dsp:spPr>
        <a:xfrm>
          <a:off x="0" y="3674457"/>
          <a:ext cx="2776195" cy="602825"/>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Advocate</a:t>
          </a:r>
        </a:p>
      </dsp:txBody>
      <dsp:txXfrm>
        <a:off x="0" y="3674457"/>
        <a:ext cx="2776195" cy="602825"/>
      </dsp:txXfrm>
    </dsp:sp>
    <dsp:sp modelId="{C6275CBD-8FB1-4E6F-89C4-50E783FF4C28}">
      <dsp:nvSpPr>
        <dsp:cNvPr id="0" name=""/>
        <dsp:cNvSpPr/>
      </dsp:nvSpPr>
      <dsp:spPr>
        <a:xfrm>
          <a:off x="2750793" y="3676503"/>
          <a:ext cx="8328586" cy="602825"/>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Be an advocate for person-centered care/suggest creative strategies to address the needs and desires of the person.</a:t>
          </a:r>
        </a:p>
      </dsp:txBody>
      <dsp:txXfrm>
        <a:off x="2750793" y="3676503"/>
        <a:ext cx="8328586" cy="602825"/>
      </dsp:txXfrm>
    </dsp:sp>
    <dsp:sp modelId="{B120EF3F-0351-4ABB-9DE2-CFE5408E42E5}">
      <dsp:nvSpPr>
        <dsp:cNvPr id="0" name=""/>
        <dsp:cNvSpPr/>
      </dsp:nvSpPr>
      <dsp:spPr>
        <a:xfrm rot="10800000">
          <a:off x="0" y="2756354"/>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Use</a:t>
          </a:r>
        </a:p>
      </dsp:txBody>
      <dsp:txXfrm rot="-10800000">
        <a:off x="0" y="2756354"/>
        <a:ext cx="2776195" cy="602644"/>
      </dsp:txXfrm>
    </dsp:sp>
    <dsp:sp modelId="{F1C43D24-5A52-4A96-A931-1D20E4205C31}">
      <dsp:nvSpPr>
        <dsp:cNvPr id="0" name=""/>
        <dsp:cNvSpPr/>
      </dsp:nvSpPr>
      <dsp:spPr>
        <a:xfrm>
          <a:off x="2776195" y="2756354"/>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Use an evidence-based, structured process for conducting person-centered planning actions, sessions, and documentation.</a:t>
          </a:r>
        </a:p>
      </dsp:txBody>
      <dsp:txXfrm>
        <a:off x="2776195" y="2756354"/>
        <a:ext cx="8328586" cy="602644"/>
      </dsp:txXfrm>
    </dsp:sp>
    <dsp:sp modelId="{12CDB363-CDE8-44FE-B1D4-C5CAB469A7E8}">
      <dsp:nvSpPr>
        <dsp:cNvPr id="0" name=""/>
        <dsp:cNvSpPr/>
      </dsp:nvSpPr>
      <dsp:spPr>
        <a:xfrm rot="10800000">
          <a:off x="0" y="1838251"/>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Engage</a:t>
          </a:r>
        </a:p>
      </dsp:txBody>
      <dsp:txXfrm rot="-10800000">
        <a:off x="0" y="1838251"/>
        <a:ext cx="2776195" cy="602644"/>
      </dsp:txXfrm>
    </dsp:sp>
    <dsp:sp modelId="{03F640EF-CF18-4084-987A-76D0142FEC37}">
      <dsp:nvSpPr>
        <dsp:cNvPr id="0" name=""/>
        <dsp:cNvSpPr/>
      </dsp:nvSpPr>
      <dsp:spPr>
        <a:xfrm>
          <a:off x="2776195" y="1838251"/>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Engage with</a:t>
          </a:r>
          <a:r>
            <a:rPr lang="en-US" sz="2300" b="0" i="0" u="none" strike="noStrike" kern="1200" baseline="0" dirty="0">
              <a:solidFill>
                <a:srgbClr val="3D3D3D"/>
              </a:solidFill>
              <a:latin typeface="Calibri" panose="020F0502020204030204" pitchFamily="34" charset="0"/>
              <a:cs typeface="Calibri" panose="020F0502020204030204" pitchFamily="34" charset="0"/>
            </a:rPr>
            <a:t> the systems and supports a person may choose to access across a range health, human, and other service areas.</a:t>
          </a:r>
          <a:endParaRPr lang="en-US" sz="2300" kern="1200" dirty="0">
            <a:latin typeface="Calibri" panose="020F0502020204030204" pitchFamily="34" charset="0"/>
            <a:cs typeface="Calibri" panose="020F0502020204030204" pitchFamily="34" charset="0"/>
          </a:endParaRPr>
        </a:p>
      </dsp:txBody>
      <dsp:txXfrm>
        <a:off x="2776195" y="1838251"/>
        <a:ext cx="8328586" cy="602644"/>
      </dsp:txXfrm>
    </dsp:sp>
    <dsp:sp modelId="{DBE9614C-6220-4FFA-9A54-AACC1D706856}">
      <dsp:nvSpPr>
        <dsp:cNvPr id="0" name=""/>
        <dsp:cNvSpPr/>
      </dsp:nvSpPr>
      <dsp:spPr>
        <a:xfrm rot="10800000">
          <a:off x="0" y="920148"/>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Build</a:t>
          </a:r>
        </a:p>
      </dsp:txBody>
      <dsp:txXfrm rot="-10800000">
        <a:off x="0" y="920148"/>
        <a:ext cx="2776195" cy="602644"/>
      </dsp:txXfrm>
    </dsp:sp>
    <dsp:sp modelId="{18A88CBB-FCE4-4D6B-B355-33C51CF93AE8}">
      <dsp:nvSpPr>
        <dsp:cNvPr id="0" name=""/>
        <dsp:cNvSpPr/>
      </dsp:nvSpPr>
      <dsp:spPr>
        <a:xfrm>
          <a:off x="2776195" y="920148"/>
          <a:ext cx="8328586"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292100" rIns="168943" bIns="292100" numCol="1" spcCol="1270" anchor="ctr" anchorCtr="0">
          <a:noAutofit/>
        </a:bodyPr>
        <a:lstStyle/>
        <a:p>
          <a:pPr marL="0" lvl="0" indent="0" algn="l" defTabSz="1022350">
            <a:lnSpc>
              <a:spcPct val="90000"/>
            </a:lnSpc>
            <a:spcBef>
              <a:spcPct val="0"/>
            </a:spcBef>
            <a:spcAft>
              <a:spcPct val="35000"/>
            </a:spcAft>
            <a:buNone/>
          </a:pPr>
          <a:r>
            <a:rPr lang="en-US" sz="2300" kern="1200" dirty="0">
              <a:latin typeface="Calibri" panose="020F0502020204030204" pitchFamily="34" charset="0"/>
              <a:cs typeface="Calibri" panose="020F0502020204030204" pitchFamily="34" charset="0"/>
            </a:rPr>
            <a:t>Continually build the knowledge, skills, and attitudes for effective facilitation of person-centered planning and service delivery.</a:t>
          </a:r>
        </a:p>
      </dsp:txBody>
      <dsp:txXfrm>
        <a:off x="2776195" y="920148"/>
        <a:ext cx="8328586" cy="602644"/>
      </dsp:txXfrm>
    </dsp:sp>
    <dsp:sp modelId="{D1F0F160-67CB-442A-A95F-08C954CA4F0C}">
      <dsp:nvSpPr>
        <dsp:cNvPr id="0" name=""/>
        <dsp:cNvSpPr/>
      </dsp:nvSpPr>
      <dsp:spPr>
        <a:xfrm rot="10800000">
          <a:off x="-37312" y="2045"/>
          <a:ext cx="2776195" cy="927145"/>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7443" tIns="170688" rIns="197443" bIns="170688"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Explore</a:t>
          </a:r>
        </a:p>
      </dsp:txBody>
      <dsp:txXfrm rot="-10800000">
        <a:off x="-37312" y="2045"/>
        <a:ext cx="2776195" cy="602644"/>
      </dsp:txXfrm>
    </dsp:sp>
    <dsp:sp modelId="{2D3ED8F2-462D-43B9-A9F2-DE984A8D267C}">
      <dsp:nvSpPr>
        <dsp:cNvPr id="0" name=""/>
        <dsp:cNvSpPr/>
      </dsp:nvSpPr>
      <dsp:spPr>
        <a:xfrm>
          <a:off x="2664259" y="2045"/>
          <a:ext cx="8477834" cy="602644"/>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8943" tIns="304800" rIns="168943" bIns="30480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Explore your individual cultural competence; consider your skills, knowledge, and awareness in your interactions with others. </a:t>
          </a:r>
        </a:p>
      </dsp:txBody>
      <dsp:txXfrm>
        <a:off x="2664259" y="2045"/>
        <a:ext cx="8477834" cy="60264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89364-8D88-44F5-8A34-4178764C1479}"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2F9E4-BD89-4DB4-9F1A-6231B5A2EEB4}" type="slidenum">
              <a:rPr lang="en-US" smtClean="0"/>
              <a:t>‹#›</a:t>
            </a:fld>
            <a:endParaRPr lang="en-US"/>
          </a:p>
        </p:txBody>
      </p:sp>
    </p:spTree>
    <p:extLst>
      <p:ext uri="{BB962C8B-B14F-4D97-AF65-F5344CB8AC3E}">
        <p14:creationId xmlns:p14="http://schemas.microsoft.com/office/powerpoint/2010/main" val="4093668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IN</a:t>
            </a:r>
            <a:r>
              <a:rPr lang="en-US" sz="1200" b="1" baseline="0" dirty="0">
                <a:latin typeface="+mn-lt"/>
              </a:rPr>
              <a:t> THIS NEXT MODULE OF OUR RECOVERY MANAGEMENT CURRICULUM WE ARE GOING TO EXPLORE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all" spc="0" normalizeH="0" baseline="0" noProof="0" dirty="0">
                <a:ln>
                  <a:noFill/>
                </a:ln>
                <a:solidFill>
                  <a:srgbClr val="FFFFFF"/>
                </a:solidFill>
                <a:effectLst/>
                <a:uLnTx/>
                <a:uFillTx/>
                <a:latin typeface="+mn-lt"/>
                <a:ea typeface="+mj-ea"/>
                <a:cs typeface="Calibri" panose="020F0502020204030204" pitchFamily="34" charset="0"/>
              </a:rPr>
              <a:t>Putting the Person First and Respecting Diversity of Needs.</a:t>
            </a:r>
            <a:endParaRPr lang="en-US" sz="1200" b="1" i="1"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33200"/>
            <a:r>
              <a:rPr lang="en-US" b="0" dirty="0">
                <a:latin typeface="Calibri" panose="020F0502020204030204" pitchFamily="34" charset="0"/>
                <a:cs typeface="Calibri" panose="020F0502020204030204" pitchFamily="34" charset="0"/>
              </a:rPr>
              <a:t>As earlier modules have stressed, there are many pathways to recovery and the recovery journey is highly personalized.</a:t>
            </a:r>
          </a:p>
          <a:p>
            <a:pPr marL="324000" lvl="1" indent="0">
              <a:buFont typeface="Arial" panose="020B0604020202020204" pitchFamily="34" charset="0"/>
              <a:buNone/>
            </a:pPr>
            <a:endParaRPr lang="en-US" b="0" dirty="0">
              <a:latin typeface="Calibri" panose="020F0502020204030204" pitchFamily="34" charset="0"/>
              <a:cs typeface="Calibri" panose="020F0502020204030204" pitchFamily="34" charset="0"/>
            </a:endParaRPr>
          </a:p>
          <a:p>
            <a:r>
              <a:rPr lang="en-US" sz="1200" b="1" dirty="0">
                <a:latin typeface="Calibri" panose="020F0502020204030204" pitchFamily="34" charset="0"/>
                <a:cs typeface="Calibri" panose="020F0502020204030204" pitchFamily="34" charset="0"/>
              </a:rPr>
              <a:t>Acknowledge personal beliefs as valid and relevant to behavioral health and recognize that individuals express their personal identities differently and have many ways of relating to others, including family, community, and society.</a:t>
            </a:r>
          </a:p>
          <a:p>
            <a:pPr marL="0" indent="0">
              <a:buFont typeface="Arial" panose="020B0604020202020204" pitchFamily="34" charset="0"/>
              <a:buNone/>
            </a:pPr>
            <a:endParaRPr lang="en-US" b="1"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0" dirty="0">
                <a:latin typeface="Calibri" panose="020F0502020204030204" pitchFamily="34" charset="0"/>
                <a:cs typeface="Calibri" panose="020F0502020204030204" pitchFamily="34" charset="0"/>
              </a:rPr>
              <a:t>Acceptance fosters self-acceptance and empowerment to help individuals embrace their recovery and overcome occasional setbacks in their recovery.</a:t>
            </a:r>
          </a:p>
          <a:p>
            <a:pPr marL="0" indent="0">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recovery-oriented approach addresses and seeks to overcome adverse impacts on behavioral health and well-being.</a:t>
            </a: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Putting the person</a:t>
            </a:r>
            <a:r>
              <a:rPr lang="en-US" sz="1200" baseline="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first and respecting the diversity of people’s needs requires respect for the person at all different stages and parts of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p>
        </p:txBody>
      </p:sp>
      <p:sp>
        <p:nvSpPr>
          <p:cNvPr id="4" name="Slide Number Placeholder 3"/>
          <p:cNvSpPr>
            <a:spLocks noGrp="1"/>
          </p:cNvSpPr>
          <p:nvPr>
            <p:ph type="sldNum" sz="quarter" idx="5"/>
          </p:nvPr>
        </p:nvSpPr>
        <p:spPr/>
        <p:txBody>
          <a:bodyPr/>
          <a:lstStyle/>
          <a:p>
            <a:fld id="{6212F9E4-BD89-4DB4-9F1A-6231B5A2EEB4}" type="slidenum">
              <a:rPr lang="en-US" smtClean="0"/>
              <a:t>10</a:t>
            </a:fld>
            <a:endParaRPr lang="en-US"/>
          </a:p>
        </p:txBody>
      </p:sp>
    </p:spTree>
    <p:extLst>
      <p:ext uri="{BB962C8B-B14F-4D97-AF65-F5344CB8AC3E}">
        <p14:creationId xmlns:p14="http://schemas.microsoft.com/office/powerpoint/2010/main" val="3185287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What is cultural competence? </a:t>
            </a:r>
            <a:r>
              <a:rPr lang="en-US" sz="1200" dirty="0">
                <a:effectLst/>
                <a:latin typeface="+mn-lt"/>
                <a:ea typeface="Calibri" panose="020F0502020204030204" pitchFamily="34" charset="0"/>
                <a:cs typeface="Times New Roman" panose="02020603050405020304" pitchFamily="18" charset="0"/>
              </a:rPr>
              <a:t>Cultural competence is the ability to recognize the importance of race, ethnicity, and culture in the provision of behavioral health services. Specifically, it is awareness and acknowledgment that people from other cultural groups do not necessarily share the same beliefs and practices or perceive, interpret, or encounter similar experiences in the same way. Cultural competence is not acquired in a limited timeframe or by learning a set of facts about specific populations; cultures are diverse and continuously evolving.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Cultural competence is the ability of a person to effectively interact, work, and develop meaningful relationships with people of various cultural backgrounds. Cultural background can include the beliefs, customs, and behaviors of people from various groups. Gaining cultural competence is a lifelong process of increasing self-awareness, developing social skills and behaviors around diversity, and gaining the ability to advocate for others. It goes beyond tolerance, which implies that one is simply willing to overlook differences. Instead, it includes recognizing and respecting diversity through our words and actions in all contexts.  The National Center for Cultural Competence at Georgetown University offered one of the most well-known definitions of cultural competence (in yellow box).</a:t>
            </a:r>
            <a:endParaRPr lang="en-US" sz="1200" dirty="0">
              <a:effectLst/>
              <a:latin typeface="+mn-lt"/>
              <a:ea typeface="Calibri" panose="020F0502020204030204" pitchFamily="34" charset="0"/>
              <a:cs typeface="Times New Roman" panose="02020603050405020304" pitchFamily="18" charset="0"/>
            </a:endParaRPr>
          </a:p>
          <a:p>
            <a:endParaRPr lang="en-US" sz="1200" dirty="0">
              <a:effectLst/>
              <a:latin typeface="+mn-lt"/>
            </a:endParaRPr>
          </a:p>
          <a:p>
            <a:r>
              <a:rPr lang="en-US" sz="1200" dirty="0">
                <a:effectLst/>
                <a:latin typeface="+mn-lt"/>
              </a:rPr>
              <a:t>Cultural competence is fundamental to providing quality services that promote individual and family strengths, dignity, and self-reliance. </a:t>
            </a:r>
            <a:r>
              <a:rPr lang="en-US" dirty="0"/>
              <a:t>Cultural competence is the ability of a person to effectively interact, work, and develop meaningful relationships with people of various cultural backgrounds. </a:t>
            </a:r>
            <a:r>
              <a:rPr lang="en-US" sz="1200" dirty="0">
                <a:effectLst/>
                <a:latin typeface="+mn-lt"/>
              </a:rPr>
              <a:t> Cultural competence is essential to good clinical practice.  </a:t>
            </a:r>
          </a:p>
          <a:p>
            <a:endParaRPr lang="en-US"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Cross, T., </a:t>
            </a:r>
            <a:r>
              <a:rPr lang="en-US" sz="1200" dirty="0" err="1">
                <a:latin typeface="Calibri" panose="020F0502020204030204" pitchFamily="34" charset="0"/>
                <a:cs typeface="Calibri" panose="020F0502020204030204" pitchFamily="34" charset="0"/>
              </a:rPr>
              <a:t>Bazron</a:t>
            </a:r>
            <a:r>
              <a:rPr lang="en-US" sz="1200" dirty="0">
                <a:latin typeface="Calibri" panose="020F0502020204030204" pitchFamily="34" charset="0"/>
                <a:cs typeface="Calibri" panose="020F0502020204030204" pitchFamily="34" charset="0"/>
              </a:rPr>
              <a:t>, B., Dennis, K., &amp; Isaacs, M. (1989). </a:t>
            </a:r>
            <a:r>
              <a:rPr lang="en-US" sz="1200" i="1" dirty="0">
                <a:latin typeface="Calibri" panose="020F0502020204030204" pitchFamily="34" charset="0"/>
                <a:cs typeface="Calibri" panose="020F0502020204030204" pitchFamily="34" charset="0"/>
              </a:rPr>
              <a:t>Towards a culturally competent system of care</a:t>
            </a:r>
            <a:r>
              <a:rPr lang="en-US" sz="1200" dirty="0">
                <a:latin typeface="Calibri" panose="020F0502020204030204" pitchFamily="34" charset="0"/>
                <a:cs typeface="Calibri" panose="020F0502020204030204" pitchFamily="34" charset="0"/>
              </a:rPr>
              <a:t> (Vol. 1). Washington, DC: Georgetown University Child Development Center, CASSP Technical Assistance Center.</a:t>
            </a:r>
          </a:p>
        </p:txBody>
      </p:sp>
      <p:sp>
        <p:nvSpPr>
          <p:cNvPr id="4" name="Slide Number Placeholder 3"/>
          <p:cNvSpPr>
            <a:spLocks noGrp="1"/>
          </p:cNvSpPr>
          <p:nvPr>
            <p:ph type="sldNum" sz="quarter" idx="5"/>
          </p:nvPr>
        </p:nvSpPr>
        <p:spPr/>
        <p:txBody>
          <a:bodyPr/>
          <a:lstStyle/>
          <a:p>
            <a:fld id="{6212F9E4-BD89-4DB4-9F1A-6231B5A2EEB4}" type="slidenum">
              <a:rPr lang="en-US" smtClean="0"/>
              <a:t>11</a:t>
            </a:fld>
            <a:endParaRPr lang="en-US"/>
          </a:p>
        </p:txBody>
      </p:sp>
    </p:spTree>
    <p:extLst>
      <p:ext uri="{BB962C8B-B14F-4D97-AF65-F5344CB8AC3E}">
        <p14:creationId xmlns:p14="http://schemas.microsoft.com/office/powerpoint/2010/main" val="1512017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Developing cultural competence is an ongoing process that begins with </a:t>
            </a:r>
            <a:r>
              <a:rPr lang="en-US" sz="1200" b="1" i="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cultural awareness </a:t>
            </a:r>
            <a:r>
              <a:rPr lang="en-US" sz="1200" dirty="0">
                <a:effectLst/>
                <a:latin typeface="Calibri" panose="020F0502020204030204" pitchFamily="34" charset="0"/>
                <a:ea typeface="Calibri" panose="020F0502020204030204" pitchFamily="34" charset="0"/>
                <a:cs typeface="Calibri" panose="020F0502020204030204" pitchFamily="34" charset="0"/>
              </a:rPr>
              <a:t>and a </a:t>
            </a:r>
            <a:r>
              <a:rPr lang="en-US" sz="1200" b="1" i="1" dirty="0">
                <a:solidFill>
                  <a:schemeClr val="accent1"/>
                </a:solidFill>
                <a:effectLst/>
                <a:latin typeface="Calibri" panose="020F0502020204030204" pitchFamily="34" charset="0"/>
                <a:ea typeface="Calibri" panose="020F0502020204030204" pitchFamily="34" charset="0"/>
                <a:cs typeface="Calibri" panose="020F0502020204030204" pitchFamily="34" charset="0"/>
              </a:rPr>
              <a:t>commitment</a:t>
            </a:r>
            <a:r>
              <a:rPr lang="en-US" sz="1200" dirty="0">
                <a:effectLst/>
                <a:latin typeface="Calibri" panose="020F0502020204030204" pitchFamily="34" charset="0"/>
                <a:ea typeface="Calibri" panose="020F0502020204030204" pitchFamily="34" charset="0"/>
                <a:cs typeface="Calibri" panose="020F0502020204030204" pitchFamily="34" charset="0"/>
              </a:rPr>
              <a:t> to understanding the role that culture plays in behavioral health services. </a:t>
            </a:r>
            <a:r>
              <a:rPr lang="en-US" sz="1200" dirty="0">
                <a:effectLst/>
                <a:latin typeface="+mn-lt"/>
              </a:rPr>
              <a:t>As an organization, we need to effectively weave culturally-responsive attitudes, perspectives, policies and services into assessment, treatment planning, intervention, advocacy, and support. This philosophy is pervasive to also include staff relationships and business practices.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p:txBody>
      </p:sp>
      <p:sp>
        <p:nvSpPr>
          <p:cNvPr id="4" name="Slide Number Placeholder 3"/>
          <p:cNvSpPr>
            <a:spLocks noGrp="1"/>
          </p:cNvSpPr>
          <p:nvPr>
            <p:ph type="sldNum" sz="quarter" idx="5"/>
          </p:nvPr>
        </p:nvSpPr>
        <p:spPr/>
        <p:txBody>
          <a:bodyPr/>
          <a:lstStyle/>
          <a:p>
            <a:fld id="{6212F9E4-BD89-4DB4-9F1A-6231B5A2EEB4}" type="slidenum">
              <a:rPr lang="en-US" smtClean="0"/>
              <a:t>12</a:t>
            </a:fld>
            <a:endParaRPr lang="en-US"/>
          </a:p>
        </p:txBody>
      </p:sp>
    </p:spTree>
    <p:extLst>
      <p:ext uri="{BB962C8B-B14F-4D97-AF65-F5344CB8AC3E}">
        <p14:creationId xmlns:p14="http://schemas.microsoft.com/office/powerpoint/2010/main" val="2637766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IN</a:t>
            </a:r>
            <a:r>
              <a:rPr lang="en-US" sz="1200" b="1" baseline="0" dirty="0">
                <a:latin typeface="Calibri" panose="020F0502020204030204" pitchFamily="34" charset="0"/>
                <a:cs typeface="Calibri" panose="020F0502020204030204" pitchFamily="34" charset="0"/>
              </a:rPr>
              <a:t> THIS NEXT SECTION WE ARE GOING TO EXPLORE THE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KNOWLEDGE BASE THAT IS NECESSARY TO PROMOTE </a:t>
            </a:r>
            <a:r>
              <a:rPr lang="en-US" sz="1200" b="1" i="0" baseline="0" dirty="0">
                <a:latin typeface="Calibri" panose="020F0502020204030204" pitchFamily="34" charset="0"/>
                <a:cs typeface="Calibri" panose="020F0502020204030204" pitchFamily="34" charset="0"/>
              </a:rPr>
              <a:t>THE CORE PRINCIPLE OF </a:t>
            </a:r>
            <a:r>
              <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Putting the Person First and Respecting the Diversity of Needs.</a:t>
            </a:r>
            <a:endPar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13</a:t>
            </a:fld>
            <a:endParaRPr lang="en-US"/>
          </a:p>
        </p:txBody>
      </p:sp>
    </p:spTree>
    <p:extLst>
      <p:ext uri="{BB962C8B-B14F-4D97-AF65-F5344CB8AC3E}">
        <p14:creationId xmlns:p14="http://schemas.microsoft.com/office/powerpoint/2010/main" val="2914777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alibri" panose="020F0502020204030204" pitchFamily="34" charset="0"/>
                <a:cs typeface="Calibri" panose="020F0502020204030204" pitchFamily="34" charset="0"/>
              </a:rPr>
              <a:t>Person-centered planning is a process of continual listening, and learning; focused on what is important to someone now, and for the future; and acting upon this in alliance with their family and friends. It is not simply a collection of new techniques for planning. It is based on a completely different way of seeing and working with people with behavioral health conditions, which is fundamentally about sharing power and community inclusion.</a:t>
            </a:r>
          </a:p>
          <a:p>
            <a:pPr algn="l"/>
            <a:endParaRPr lang="en-US" sz="1200" b="0" i="0" u="none" strike="noStrike" baseline="0" dirty="0">
              <a:latin typeface="Calibri" panose="020F0502020204030204" pitchFamily="34" charset="0"/>
              <a:cs typeface="Calibri" panose="020F0502020204030204" pitchFamily="34" charset="0"/>
            </a:endParaRPr>
          </a:p>
          <a:p>
            <a:pPr algn="l"/>
            <a:r>
              <a:rPr lang="en-US" b="0" i="0" u="none" strike="noStrike" baseline="0" dirty="0">
                <a:latin typeface="Arial" panose="020B0604020202020204" pitchFamily="34" charset="0"/>
              </a:rPr>
              <a:t>Person-centered planning is not about standard service packages. Traditional planning has sought to fit people into existing service models and solutions,  Person-centered planning describes the support needed from the perspective of the person, and then designs a unique arrangement for getting that support. There are five key features of person-centered planning:</a:t>
            </a:r>
          </a:p>
          <a:p>
            <a:pPr algn="l"/>
            <a:endParaRPr lang="en-US" sz="1800" b="0" i="0" u="none" strike="noStrike" baseline="0" dirty="0">
              <a:latin typeface="Arial" panose="020B0604020202020204" pitchFamily="34" charset="0"/>
              <a:cs typeface="Calibri" panose="020F0502020204030204" pitchFamily="34" charset="0"/>
            </a:endParaRP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person is at the center.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Family and friends are partners in planning.</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reflects what is important to the person, his/her capacities, and what support is required.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actions that are about life, not just services, and reflects what is possible, not just what is available.</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ongoing listening, learning, and further action. </a:t>
            </a:r>
          </a:p>
          <a:p>
            <a:pPr marL="0" indent="0" algn="l">
              <a:buFont typeface="+mj-lt"/>
              <a:buNone/>
            </a:pPr>
            <a:endParaRPr lang="en-US" sz="1200" b="0" i="0" u="none" strike="noStrike" baseline="0" dirty="0">
              <a:solidFill>
                <a:srgbClr val="3D3D3D"/>
              </a:solidFill>
              <a:latin typeface="+mn-lt"/>
              <a:cs typeface="Calibri" panose="020F0502020204030204" pitchFamily="34" charset="0"/>
            </a:endParaRPr>
          </a:p>
          <a:p>
            <a:pPr marL="0" indent="0" algn="l">
              <a:buFont typeface="+mj-lt"/>
              <a:buNone/>
            </a:pPr>
            <a:r>
              <a:rPr lang="en-US" sz="1200" b="0" i="0" u="none" strike="noStrike" baseline="0" dirty="0">
                <a:solidFill>
                  <a:srgbClr val="3D3D3D"/>
                </a:solidFill>
                <a:latin typeface="+mn-lt"/>
              </a:rPr>
              <a:t>The methods used to undertake person-centered planning may vary based on the unique structures of systems and the unique needs and preferences of the people they support. But in all circumstances, the relationship between the person and the service provider is a mutually respectful partnership where the plan is co-created with the goal of helping the person realize their unique vision of a good life. </a:t>
            </a:r>
            <a:endParaRPr lang="en-US" sz="1200" b="0" i="0" u="none" strike="noStrike" baseline="0" dirty="0">
              <a:solidFill>
                <a:srgbClr val="3D3D3D"/>
              </a:solidFill>
              <a:latin typeface="+mn-lt"/>
              <a:cs typeface="Calibri" panose="020F0502020204030204" pitchFamily="34" charset="0"/>
            </a:endParaRPr>
          </a:p>
          <a:p>
            <a:pPr algn="l"/>
            <a:endParaRPr lang="en-US" dirty="0">
              <a:cs typeface="Calibri" panose="020F0502020204030204" pitchFamily="34" charset="0"/>
            </a:endParaRPr>
          </a:p>
          <a:p>
            <a:pPr algn="l"/>
            <a:r>
              <a:rPr lang="en-US" dirty="0">
                <a:cs typeface="Calibri" panose="020F0502020204030204" pitchFamily="34" charset="0"/>
              </a:rPr>
              <a:t>Sanderson, H. (2000). Person-centered planning: Key features and approaches. </a:t>
            </a:r>
            <a:r>
              <a:rPr lang="en-US" b="0" i="0" u="none" strike="noStrike" baseline="0" dirty="0">
                <a:solidFill>
                  <a:srgbClr val="0461C1"/>
                </a:solidFill>
              </a:rPr>
              <a:t>http://www.familiesleadingplanning.co.uk/Documents/PCP%20Key%20Features%20and%20Styles.pdf </a:t>
            </a:r>
            <a:endParaRPr lang="en-US"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14</a:t>
            </a:fld>
            <a:endParaRPr lang="en-US"/>
          </a:p>
        </p:txBody>
      </p:sp>
    </p:spTree>
    <p:extLst>
      <p:ext uri="{BB962C8B-B14F-4D97-AF65-F5344CB8AC3E}">
        <p14:creationId xmlns:p14="http://schemas.microsoft.com/office/powerpoint/2010/main" val="4003723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 typeface="Wingdings" panose="05000000000000000000" pitchFamily="2" charset="2"/>
              <a:buNone/>
            </a:pPr>
            <a:r>
              <a:rPr lang="en-US" b="0" i="0" u="none" strike="noStrike" baseline="0" dirty="0">
                <a:solidFill>
                  <a:srgbClr val="3D3D3D"/>
                </a:solidFill>
              </a:rPr>
              <a:t>Using a Person-centered Planning Model is a way to learn about the choices and interests that make up a person’s idea of a good life—and to identify the supports needed to achieve that life.  It is not something you do </a:t>
            </a:r>
            <a:r>
              <a:rPr lang="en-US" b="0" i="1" u="none" strike="noStrike" baseline="0" dirty="0">
                <a:solidFill>
                  <a:srgbClr val="3D3D3D"/>
                </a:solidFill>
              </a:rPr>
              <a:t>to </a:t>
            </a:r>
            <a:r>
              <a:rPr lang="en-US" b="0" i="0" u="none" strike="noStrike" baseline="0" dirty="0">
                <a:solidFill>
                  <a:srgbClr val="3D3D3D"/>
                </a:solidFill>
              </a:rPr>
              <a:t>a person, nor is it something you do </a:t>
            </a:r>
            <a:r>
              <a:rPr lang="en-US" b="0" i="1" u="none" strike="noStrike" baseline="0" dirty="0">
                <a:solidFill>
                  <a:srgbClr val="3D3D3D"/>
                </a:solidFill>
              </a:rPr>
              <a:t>for </a:t>
            </a:r>
            <a:r>
              <a:rPr lang="en-US" b="0" i="0" u="none" strike="noStrike" baseline="0" dirty="0">
                <a:solidFill>
                  <a:srgbClr val="3D3D3D"/>
                </a:solidFill>
              </a:rPr>
              <a:t>a person; instead, it is directed by the person, </a:t>
            </a:r>
            <a:r>
              <a:rPr lang="en-US" b="0" i="1" u="none" strike="noStrike" baseline="0" dirty="0">
                <a:solidFill>
                  <a:srgbClr val="3D3D3D"/>
                </a:solidFill>
              </a:rPr>
              <a:t>with </a:t>
            </a:r>
            <a:r>
              <a:rPr lang="en-US" b="0" i="0" u="none" strike="noStrike" baseline="0" dirty="0">
                <a:solidFill>
                  <a:srgbClr val="3D3D3D"/>
                </a:solidFill>
              </a:rPr>
              <a:t>support from a skilled “facilitator” as needed and desired. The facilitator might be a case manager, support coordinator, clinician, peer specialist, or another independent staff person who is specifically tasked with helping to co-create a person-centered plan. </a:t>
            </a:r>
          </a:p>
          <a:p>
            <a:pPr marL="0" indent="0">
              <a:lnSpc>
                <a:spcPct val="90000"/>
              </a:lnSpc>
              <a:buFont typeface="Wingdings" panose="05000000000000000000" pitchFamily="2" charset="2"/>
              <a:buNone/>
            </a:pPr>
            <a:endParaRPr lang="en-US" b="0" i="0" u="none" strike="noStrike" baseline="0" dirty="0">
              <a:solidFill>
                <a:srgbClr val="3D3D3D"/>
              </a:solidFill>
              <a:cs typeface="Calibri" panose="020F0502020204030204" pitchFamily="34" charset="0"/>
            </a:endParaRPr>
          </a:p>
          <a:p>
            <a:r>
              <a:rPr lang="en-US" b="0" i="0" u="none" strike="noStrike" baseline="0" dirty="0">
                <a:solidFill>
                  <a:srgbClr val="3D3D3D"/>
                </a:solidFill>
              </a:rPr>
              <a:t>Facilitators need certain skills and abilities to make person-centered planning work. These skills are also called “competencies.”  There are five skill areas that facilitators should have. These skills support a good person-centered planning process. Let’s explore the five domains and associated competencies.</a:t>
            </a:r>
          </a:p>
          <a:p>
            <a:endParaRPr lang="en-US" b="0" i="0" u="none" strike="noStrike" baseline="0" dirty="0">
              <a:solidFill>
                <a:srgbClr val="3D3D3D"/>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33474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3D3D3D"/>
                </a:solidFill>
                <a:latin typeface="+mn-lt"/>
                <a:cs typeface="Calibri" panose="020F0502020204030204" pitchFamily="34" charset="0"/>
              </a:rPr>
              <a:t>Person-centered planning recognizes that people grow, change, and can realize personally valued goals. PCP focuses on the universally valued goal of living a good life as defined by the person. All activities focus on the person as a whole (not just their diagnosis or disability) and are informed by the person’s unique culture and identity. </a:t>
            </a:r>
          </a:p>
          <a:p>
            <a:endParaRPr lang="en-US" sz="1200" b="0" i="0" u="none" strike="noStrike" baseline="0" dirty="0">
              <a:solidFill>
                <a:srgbClr val="3D3D3D"/>
              </a:solidFill>
              <a:latin typeface="+mn-lt"/>
              <a:cs typeface="Calibri" panose="020F0502020204030204" pitchFamily="34" charset="0"/>
            </a:endParaRPr>
          </a:p>
          <a:p>
            <a:r>
              <a:rPr lang="en-US" sz="1200" b="1" i="0" u="sng" strike="noStrike" baseline="0" dirty="0">
                <a:solidFill>
                  <a:srgbClr val="3D3D3D"/>
                </a:solidFill>
                <a:latin typeface="+mn-lt"/>
                <a:cs typeface="Calibri" panose="020F0502020204030204" pitchFamily="34" charset="0"/>
              </a:rPr>
              <a:t>Skills</a:t>
            </a:r>
          </a:p>
          <a:p>
            <a:endParaRPr lang="en-US" sz="1200" b="0" i="0" u="none" strike="noStrike" baseline="0" dirty="0">
              <a:solidFill>
                <a:srgbClr val="3D3D3D"/>
              </a:solidFill>
              <a:latin typeface="+mn-lt"/>
              <a:cs typeface="Calibri" panose="020F0502020204030204" pitchFamily="34" charset="0"/>
            </a:endParaRPr>
          </a:p>
          <a:p>
            <a:r>
              <a:rPr lang="en-US" sz="1200" b="0" i="0" u="none" strike="noStrike" baseline="0" dirty="0">
                <a:solidFill>
                  <a:srgbClr val="3D3D3D"/>
                </a:solidFill>
                <a:latin typeface="+mn-lt"/>
                <a:cs typeface="Calibri" panose="020F0502020204030204" pitchFamily="34" charset="0"/>
              </a:rPr>
              <a:t>1. Demonstrate self-awareness and practice cultural humility. Person-centered practitioners must be cognizant of their own power and privilege, cultural assumptions, psychological development and temperament, personality dynamics, and prejudices to avoid imposing their beliefs on the process. Similarly, practitioners are aware of the values and cultural biases of the service system and recognize that the person’s values and culture may not align with the system’s values and culture. </a:t>
            </a:r>
          </a:p>
          <a:p>
            <a:endParaRPr lang="en-US" sz="1200" dirty="0">
              <a:latin typeface="+mn-lt"/>
            </a:endParaRPr>
          </a:p>
          <a:p>
            <a:r>
              <a:rPr lang="en-US" sz="1200" b="0" i="0" u="none" strike="noStrike" baseline="0" dirty="0">
                <a:solidFill>
                  <a:srgbClr val="3D3D3D"/>
                </a:solidFill>
                <a:latin typeface="+mn-lt"/>
              </a:rPr>
              <a:t>2. Learn about a person’s cultural and linguistic preferences and experiences of trauma (personal or historical) and draw on this learning when partnering with the individual in the planning process. Recognize cultural and linguistic factors such as individualism and collectivism, language and communication, values and beliefs, customs and rituals, relationships to authority figures, avoidance of uncertainty, relationships to time, and other cross-cultural differences that need to be understood and respected in the person-centered planning process and its goal of community inclusion.</a:t>
            </a:r>
          </a:p>
          <a:p>
            <a:r>
              <a:rPr lang="en-US" sz="1200" b="0" i="0" u="none" strike="noStrike" baseline="0" dirty="0">
                <a:solidFill>
                  <a:srgbClr val="3D3D3D"/>
                </a:solidFill>
                <a:latin typeface="+mn-lt"/>
              </a:rPr>
              <a:t> </a:t>
            </a:r>
          </a:p>
          <a:p>
            <a:r>
              <a:rPr lang="en-US" sz="1200" b="0" i="0" u="none" strike="noStrike" baseline="0" dirty="0">
                <a:solidFill>
                  <a:srgbClr val="3D3D3D"/>
                </a:solidFill>
                <a:latin typeface="+mn-lt"/>
              </a:rPr>
              <a:t>3. Skillfully use available person-centered tools to support goal discovery, visioning, and self-direction. </a:t>
            </a:r>
          </a:p>
          <a:p>
            <a:endParaRPr lang="en-US" sz="1200" b="0" i="0" u="none" strike="noStrike" baseline="0" dirty="0">
              <a:solidFill>
                <a:srgbClr val="3D3D3D"/>
              </a:solidFill>
              <a:latin typeface="+mn-lt"/>
            </a:endParaRPr>
          </a:p>
          <a:p>
            <a:r>
              <a:rPr lang="en-US" sz="1200" b="0" i="0" u="none" strike="noStrike" baseline="0" dirty="0">
                <a:solidFill>
                  <a:srgbClr val="3D3D3D"/>
                </a:solidFill>
                <a:latin typeface="+mn-lt"/>
              </a:rPr>
              <a:t>4. Convey high expectations for meaningful outcomes across a broad range of quality-of-life areas valued by the person that go far beyond the management of a disability or diagnosis. </a:t>
            </a:r>
          </a:p>
          <a:p>
            <a:endParaRPr lang="en-US" sz="1200" b="0" i="0" u="none" strike="noStrike" baseline="0" dirty="0">
              <a:solidFill>
                <a:srgbClr val="3D3D3D"/>
              </a:solidFill>
              <a:latin typeface="+mn-lt"/>
            </a:endParaRPr>
          </a:p>
          <a:p>
            <a:r>
              <a:rPr lang="en-US" sz="1200" b="0" i="0" u="none" strike="noStrike" baseline="0" dirty="0">
                <a:solidFill>
                  <a:srgbClr val="3D3D3D"/>
                </a:solidFill>
                <a:latin typeface="+mn-lt"/>
              </a:rPr>
              <a:t>5. Create a comprehensive, strengths-based profile with the person that helps them discover or rediscover themselves as a whole person with strengths and interests beyond their disability or diagnosis.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16</a:t>
            </a:fld>
            <a:endParaRPr lang="en-US"/>
          </a:p>
        </p:txBody>
      </p:sp>
    </p:spTree>
    <p:extLst>
      <p:ext uri="{BB962C8B-B14F-4D97-AF65-F5344CB8AC3E}">
        <p14:creationId xmlns:p14="http://schemas.microsoft.com/office/powerpoint/2010/main" val="1462336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solidFill>
                  <a:srgbClr val="3D3D3D"/>
                </a:solidFill>
                <a:latin typeface="Calibri" panose="020F0502020204030204" pitchFamily="34" charset="0"/>
                <a:cs typeface="Calibri" panose="020F0502020204030204" pitchFamily="34" charset="0"/>
              </a:rPr>
              <a:t>Planning facilitates linkages with both paid (professional) and unpaid (natural) supports. This requires understanding of the person’s relevant health or disability issues as well as knowledge of the array of systems the person may access. All activities seek to maximize connections to natural community activities and relationships in inclusive settings wherever possible and when consistent with the preferences of the person. </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algn="just"/>
            <a:r>
              <a:rPr lang="en-US" sz="1200" b="1" i="0" u="sng" strike="noStrike" baseline="0" dirty="0">
                <a:solidFill>
                  <a:srgbClr val="3D3D3D"/>
                </a:solidFill>
                <a:latin typeface="Calibri" panose="020F0502020204030204" pitchFamily="34" charset="0"/>
                <a:cs typeface="Calibri" panose="020F0502020204030204" pitchFamily="34" charset="0"/>
              </a:rPr>
              <a:t>Skills</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1. Understand the systems and supports a person may choose to access (e.g., LTSS) and facilitate linkages as appropriate, e.g., to health care, social services, entitlement programs, recreation and leisure, housing and employment supports, faith-based opportunities, employment resources, culturally specific resources, and safety net providers such as food pantries and clothing donations.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2. Understand basic issues related to different populations served, e.g., older adults and people with physical disabilities, intellectual/developmental disabilities, mental health challenges, brain injury, or Alzheimer’s disease or cognitive impairment.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3. Promote the person’s connection to natural community activities and relationships that matter most to them. Encourage a person’s experiences and activities beyond those provided in segregated environments designed only for people with disabilities or specific diagnoses.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4. Actively involve family caregivers and/or other supporters in collaboratively developing and executing the person-centered plan in accordance with the preferences of the person. </a:t>
            </a:r>
          </a:p>
          <a:p>
            <a:endParaRPr lang="en-US" sz="1200" b="0" i="0" u="none" strike="noStrike" baseline="0" dirty="0">
              <a:solidFill>
                <a:srgbClr val="3D3D3D"/>
              </a:solidFill>
              <a:latin typeface="Calibri" panose="020F0502020204030204" pitchFamily="34" charset="0"/>
              <a:cs typeface="Calibri" panose="020F0502020204030204" pitchFamily="34" charset="0"/>
            </a:endParaRPr>
          </a:p>
          <a:p>
            <a:r>
              <a:rPr lang="en-US" sz="1200" b="0" i="0" u="none" strike="noStrike" baseline="0" dirty="0">
                <a:solidFill>
                  <a:srgbClr val="3D3D3D"/>
                </a:solidFill>
                <a:latin typeface="Calibri" panose="020F0502020204030204" pitchFamily="34" charset="0"/>
                <a:cs typeface="Calibri" panose="020F0502020204030204" pitchFamily="34" charset="0"/>
              </a:rPr>
              <a:t>5. Support the creation or maintenance of a meaningful life in the community (as defined by each individual) as a fundamental human right and not something that must be earned by the demonstration of “stability” or acts of compliance with professional recommendations.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17</a:t>
            </a:fld>
            <a:endParaRPr lang="en-US"/>
          </a:p>
        </p:txBody>
      </p:sp>
    </p:spTree>
    <p:extLst>
      <p:ext uri="{BB962C8B-B14F-4D97-AF65-F5344CB8AC3E}">
        <p14:creationId xmlns:p14="http://schemas.microsoft.com/office/powerpoint/2010/main" val="11341212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3D3D3D"/>
                </a:solidFill>
                <a:latin typeface="+mn-lt"/>
                <a:cs typeface="Calibri" panose="020F0502020204030204" pitchFamily="34" charset="0"/>
              </a:rPr>
              <a:t>Relationships and planning activities are based on respect and the assumption that people are presumed competent and have the right to control decisions that impact their lives. Practitioners support people in empowering themselves and discovering their voice in all aspects of plan co-creation and implementation. Practitioners are aware of and able to educate people (when necessary and desired) about the range of legal protections that promote both fundamental safety (i.e., the right to be free from abuse and neglect) and community inclusion (i.e., the right to be free from discrimination and the right to exercise freedoms). </a:t>
            </a:r>
          </a:p>
          <a:p>
            <a:endParaRPr lang="en-US" sz="1200" b="0" i="0" u="none" strike="noStrike" baseline="0" dirty="0">
              <a:solidFill>
                <a:srgbClr val="3D3D3D"/>
              </a:solidFill>
              <a:latin typeface="+mn-lt"/>
              <a:cs typeface="Calibri" panose="020F0502020204030204" pitchFamily="34" charset="0"/>
            </a:endParaRPr>
          </a:p>
          <a:p>
            <a:r>
              <a:rPr lang="en-US" sz="1200" b="1" i="0" u="sng" strike="noStrike" baseline="0" dirty="0">
                <a:solidFill>
                  <a:srgbClr val="3D3D3D"/>
                </a:solidFill>
                <a:effectLst/>
                <a:latin typeface="+mn-lt"/>
                <a:cs typeface="Calibri" panose="020F0502020204030204" pitchFamily="34" charset="0"/>
              </a:rPr>
              <a:t>Skills</a:t>
            </a:r>
          </a:p>
          <a:p>
            <a:endParaRPr lang="en-US" sz="1200" b="0" i="0" u="none" strike="noStrike" baseline="0" dirty="0">
              <a:solidFill>
                <a:srgbClr val="3D3D3D"/>
              </a:solidFill>
              <a:latin typeface="+mn-lt"/>
              <a:cs typeface="Calibri" panose="020F0502020204030204" pitchFamily="34" charset="0"/>
            </a:endParaRPr>
          </a:p>
          <a:p>
            <a:pPr marL="342900" indent="-342900" algn="l">
              <a:buAutoNum type="arabicPeriod"/>
            </a:pPr>
            <a:r>
              <a:rPr lang="en-US" sz="1200" b="0" i="0" u="none" strike="noStrike" baseline="0" dirty="0">
                <a:solidFill>
                  <a:srgbClr val="3D3D3D"/>
                </a:solidFill>
                <a:latin typeface="+mn-lt"/>
              </a:rPr>
              <a:t>Presume competence. All people are presumed to have the capacity, and the right, to actively participate in the planning process. </a:t>
            </a:r>
          </a:p>
          <a:p>
            <a:pPr marL="342900" indent="-342900" algn="l">
              <a:buAutoNum type="arabicPeriod"/>
            </a:pPr>
            <a:r>
              <a:rPr lang="en-US" sz="1200" b="0" i="0" u="none" strike="noStrike" baseline="0" dirty="0">
                <a:solidFill>
                  <a:srgbClr val="3D3D3D"/>
                </a:solidFill>
                <a:latin typeface="+mn-lt"/>
              </a:rPr>
              <a:t>Understand the concepts of dignity of risk and the right to fail. With the exception of some emergency situations, do not (directly or indirectly) place limits or restrictions on a person’s freedom or activities out of a desire to protect them or act in their best interest. </a:t>
            </a:r>
          </a:p>
          <a:p>
            <a:pPr marL="342900" indent="-342900" algn="l">
              <a:buAutoNum type="arabicPeriod"/>
            </a:pPr>
            <a:r>
              <a:rPr lang="en-US" sz="1200" b="0" i="0" u="none" strike="noStrike" baseline="0" dirty="0">
                <a:solidFill>
                  <a:srgbClr val="3D3D3D"/>
                </a:solidFill>
                <a:latin typeface="+mn-lt"/>
              </a:rPr>
              <a:t>Provide basic education about one’s rights in services, as well as one’s right to be free from discrimination both within the service system and in the community at large. </a:t>
            </a:r>
          </a:p>
          <a:p>
            <a:pPr marL="342900" indent="-342900" algn="l">
              <a:buAutoNum type="arabicPeriod"/>
            </a:pPr>
            <a:r>
              <a:rPr lang="en-US" sz="1200" b="0" i="0" u="none" strike="noStrike" baseline="0" dirty="0">
                <a:solidFill>
                  <a:srgbClr val="3D3D3D"/>
                </a:solidFill>
                <a:latin typeface="+mn-lt"/>
              </a:rPr>
              <a:t>Support people to advocate for themselves (and/or advocate for them when appropriate and desired) when their preferences or values are not being honored in the person-centered planning process and during times of tension or disagreement with providers or supporters. </a:t>
            </a:r>
          </a:p>
          <a:p>
            <a:pPr marL="342900" indent="-342900" algn="l">
              <a:buAutoNum type="arabicPeriod"/>
            </a:pPr>
            <a:r>
              <a:rPr lang="en-US" sz="1200" b="0" i="0" u="none" strike="noStrike" baseline="0" dirty="0">
                <a:solidFill>
                  <a:srgbClr val="3D3D3D"/>
                </a:solidFill>
                <a:latin typeface="+mn-lt"/>
              </a:rPr>
              <a:t>Practice supported decision-making, a series of relationships, interventions, arrangements, and agreements designed to assist a person to make and communicate to others’ decisions about their life.</a:t>
            </a:r>
          </a:p>
          <a:p>
            <a:pPr marL="342900" indent="-342900" algn="l">
              <a:buAutoNum type="arabicPeriod"/>
            </a:pPr>
            <a:r>
              <a:rPr lang="en-US" sz="1200" b="0" i="0" u="none" strike="noStrike" baseline="0" dirty="0">
                <a:solidFill>
                  <a:srgbClr val="3D3D3D"/>
                </a:solidFill>
                <a:latin typeface="+mn-lt"/>
              </a:rPr>
              <a:t>Understand how to recognize abuse, neglect, and exploitation and the legal and administrative requirements related to the handling and reporting of such violations. </a:t>
            </a:r>
          </a:p>
          <a:p>
            <a:pPr marL="342900" indent="-342900" algn="l">
              <a:buAutoNum type="arabicPeriod"/>
            </a:pPr>
            <a:endParaRPr lang="en-US" sz="1200" b="0" i="0" u="none" strike="noStrike" baseline="0" dirty="0">
              <a:solidFill>
                <a:srgbClr val="3D3D3D"/>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2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pPr marL="0" indent="0" algn="l">
              <a:buNone/>
            </a:pPr>
            <a:endParaRPr lang="en-US" sz="1200" b="0" i="0" u="none" strike="noStrike" baseline="0" dirty="0">
              <a:solidFill>
                <a:srgbClr val="3D3D3D"/>
              </a:solidFill>
              <a:latin typeface="+mn-lt"/>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pPr marL="342900" indent="-342900" algn="l">
              <a:buAutoNum type="arabicPeriod"/>
            </a:pPr>
            <a:endParaRPr lang="en-US" sz="1800" b="0" i="0" u="none" strike="noStrike" baseline="0" dirty="0">
              <a:solidFill>
                <a:srgbClr val="3D3D3D"/>
              </a:solidFill>
              <a:latin typeface="Georgia" panose="02040502050405020303" pitchFamily="18" charset="0"/>
            </a:endParaRPr>
          </a:p>
          <a:p>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18</a:t>
            </a:fld>
            <a:endParaRPr lang="en-US"/>
          </a:p>
        </p:txBody>
      </p:sp>
    </p:spTree>
    <p:extLst>
      <p:ext uri="{BB962C8B-B14F-4D97-AF65-F5344CB8AC3E}">
        <p14:creationId xmlns:p14="http://schemas.microsoft.com/office/powerpoint/2010/main" val="3399704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b="0" i="0" u="none" strike="noStrike" baseline="0" dirty="0">
                <a:solidFill>
                  <a:srgbClr val="3D3D3D"/>
                </a:solidFill>
                <a:latin typeface="+mn-lt"/>
              </a:rPr>
              <a:t>Planning interactions and meetings are facilitated in a respectful, professional manner and in accordance with person-centered principles and the preferences of each individual. This ensures the primary focus remains on the priorities and perspective of the person. Support the person in expanding their team or circle as desired.  Also, encourage all members to make meaningful contributions and facilitates the process in a way that is transparent and accessible to all parties involved. </a:t>
            </a:r>
            <a:endParaRPr lang="en-US" sz="1200" dirty="0">
              <a:effectLst/>
              <a:latin typeface="+mn-lt"/>
              <a:ea typeface="Calibri" panose="020F0502020204030204" pitchFamily="34" charset="0"/>
              <a:cs typeface="Times New Roman" panose="02020603050405020304" pitchFamily="18" charset="0"/>
            </a:endParaRPr>
          </a:p>
          <a:p>
            <a:pPr algn="l"/>
            <a:endParaRPr lang="en-US" sz="1200" b="0" i="0" u="none" strike="noStrike" baseline="0" dirty="0">
              <a:solidFill>
                <a:srgbClr val="000000"/>
              </a:solidFill>
              <a:latin typeface="+mn-lt"/>
            </a:endParaRPr>
          </a:p>
          <a:p>
            <a:pPr algn="l"/>
            <a:r>
              <a:rPr lang="en-US" sz="1200" b="1" i="0" u="sng" strike="noStrike" baseline="0" dirty="0">
                <a:solidFill>
                  <a:srgbClr val="000000"/>
                </a:solidFill>
                <a:latin typeface="+mn-lt"/>
              </a:rPr>
              <a:t>Skills</a:t>
            </a:r>
          </a:p>
          <a:p>
            <a:pPr algn="l"/>
            <a:endParaRPr lang="en-US" sz="1200" b="0" i="0" u="none" strike="noStrike" baseline="0" dirty="0">
              <a:solidFill>
                <a:srgbClr val="000000"/>
              </a:solidFill>
              <a:latin typeface="+mn-lt"/>
            </a:endParaRP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Attend to language and respects the preferences of the person. Understand the nuances behind person-first vs. identity-first language.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Respect the person’s input regarding the planning meetings, including who the person would like to involve, preferences around logistics (location, schedule, etc.), priority areas for discussion, and preferences around facilitation (e.g., self-facilitated or supported).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Facilitate one-on-one or team meetings in a respectful, professional manner and work to ensure the person’s preferences shape the process.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Make space for the contributions of all team members during person-centered planning meetings, with a particular priority of making sure the person’s voice is not lost in the dialogue and is given primary consideration.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Understand and know how to help the person and their supporters identify and work through differences and conflicts.  Be able to facilitate agreement, or respectful disagreement, among all involved on course of action using tools and techniques such as conflict resolution and decision support. </a:t>
            </a:r>
          </a:p>
          <a:p>
            <a:pPr marL="228600" indent="-228600">
              <a:spcAft>
                <a:spcPts val="600"/>
              </a:spcAft>
              <a:buFont typeface="+mj-lt"/>
              <a:buAutoNum type="arabicPeriod"/>
            </a:pPr>
            <a:r>
              <a:rPr lang="en-US" sz="1200" b="0" i="0" u="none" strike="noStrike" baseline="0" dirty="0">
                <a:solidFill>
                  <a:srgbClr val="3D3D3D"/>
                </a:solidFill>
                <a:latin typeface="+mn-lt"/>
                <a:cs typeface="Calibri" panose="020F0502020204030204" pitchFamily="34" charset="0"/>
              </a:rPr>
              <a:t>Maintain a focus in the conversation on the person’s desired life goals and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mn-lt"/>
                <a:ea typeface="Calibri" panose="020F0502020204030204" pitchFamily="34" charset="0"/>
                <a:cs typeface="Times New Roman" panose="02020603050405020304" pitchFamily="18" charset="0"/>
              </a:rPr>
              <a:t>Tondora</a:t>
            </a:r>
            <a:r>
              <a:rPr lang="en-US" sz="1200" dirty="0">
                <a:effectLst/>
                <a:latin typeface="+mn-lt"/>
                <a:ea typeface="Calibri" panose="020F0502020204030204" pitchFamily="34" charset="0"/>
                <a:cs typeface="Times New Roman" panose="02020603050405020304" pitchFamily="18" charset="0"/>
              </a:rPr>
              <a:t>, J.</a:t>
            </a:r>
            <a:r>
              <a:rPr lang="en-US" sz="1200" dirty="0">
                <a:effectLst/>
                <a:latin typeface="Calibri" panose="020F0502020204030204" pitchFamily="34" charset="0"/>
                <a:ea typeface="Calibri" panose="020F0502020204030204" pitchFamily="34" charset="0"/>
                <a:cs typeface="Times New Roman" panose="02020603050405020304" pitchFamily="18" charset="0"/>
              </a:rPr>
              <a:t>,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19</a:t>
            </a:fld>
            <a:endParaRPr lang="en-US"/>
          </a:p>
        </p:txBody>
      </p:sp>
    </p:spTree>
    <p:extLst>
      <p:ext uri="{BB962C8B-B14F-4D97-AF65-F5344CB8AC3E}">
        <p14:creationId xmlns:p14="http://schemas.microsoft.com/office/powerpoint/2010/main" val="20215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module will discuss putting the person first and respecting diversity of needs by introducing strategies for advancing person-centered planning and service delivery. </a:t>
            </a:r>
            <a:endParaRPr lang="en-US" sz="1200" dirty="0">
              <a:solidFill>
                <a:schemeClr val="tx1"/>
              </a:solidFill>
              <a:latin typeface="Calibri" panose="020F0502020204030204" pitchFamily="34" charset="0"/>
              <a:cs typeface="Calibri" panose="020F0502020204030204" pitchFamily="34" charset="0"/>
            </a:endParaRPr>
          </a:p>
          <a:p>
            <a:endParaRPr lang="en-US" sz="18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449367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898571"/>
          </a:xfrm>
        </p:spPr>
        <p:txBody>
          <a:bodyPr/>
          <a:lstStyle/>
          <a:p>
            <a:pPr algn="just"/>
            <a:r>
              <a:rPr lang="en-US" sz="1200" b="0" i="0" u="none" strike="noStrike" baseline="0" dirty="0">
                <a:solidFill>
                  <a:srgbClr val="3D3D3D"/>
                </a:solidFill>
                <a:latin typeface="Calibri" panose="020F0502020204030204" pitchFamily="34" charset="0"/>
                <a:cs typeface="Calibri" panose="020F0502020204030204" pitchFamily="34" charset="0"/>
              </a:rPr>
              <a:t>The person-centered plan is co-created and captured in writing in a manner that adheres to established expectations around person-centered plan documentation. The plan is valued as a “living document” that is revised as needed based on the person’s preferences and evolving situation. There is responsible follow-up and monitoring of the plan’s implementation. </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algn="just"/>
            <a:r>
              <a:rPr lang="en-US" sz="1200" b="1" i="0" u="sng" strike="noStrike" baseline="0" dirty="0">
                <a:solidFill>
                  <a:srgbClr val="3D3D3D"/>
                </a:solidFill>
                <a:latin typeface="Calibri" panose="020F0502020204030204" pitchFamily="34" charset="0"/>
                <a:cs typeface="Calibri" panose="020F0502020204030204" pitchFamily="34" charset="0"/>
              </a:rPr>
              <a:t>Skills</a:t>
            </a:r>
          </a:p>
          <a:p>
            <a:pPr algn="just"/>
            <a:endParaRPr lang="en-US" sz="1200" b="0" i="0" u="none" strike="noStrike" baseline="0" dirty="0">
              <a:solidFill>
                <a:srgbClr val="3D3D3D"/>
              </a:solidFill>
              <a:latin typeface="Calibri" panose="020F0502020204030204" pitchFamily="34" charset="0"/>
              <a:cs typeface="Calibri" panose="020F0502020204030204" pitchFamily="34" charset="0"/>
            </a:endParaRP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Actively include the person’s strengths, interests, and talents in their plan and its implementation.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Write plans using the person’s preferred name and language, and identity preferences throughout.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Frame goal statements using language that is clear and accessible while capturing what is important to the person in their own words wherever possible.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Reflect the services and supports (paid and unpaid) in plan documentation that will assist the person to achieve identified goals. If the person chooses, coordinate efforts between paid and unpaid (natural) supporters during plan implementation.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Solicit ongoing feedback from the person and their supporters on progress and concerns, and revise the plan as needed in an expedient manner. </a:t>
            </a:r>
          </a:p>
          <a:p>
            <a:pPr marL="342900" indent="-342900">
              <a:buFont typeface="+mj-lt"/>
              <a:buAutoNum type="arabicPeriod"/>
            </a:pPr>
            <a:r>
              <a:rPr lang="en-US" sz="1200" b="0" i="0" u="none" strike="noStrike" baseline="0" dirty="0">
                <a:solidFill>
                  <a:srgbClr val="3D3D3D"/>
                </a:solidFill>
                <a:latin typeface="Calibri" panose="020F0502020204030204" pitchFamily="34" charset="0"/>
                <a:cs typeface="Calibri" panose="020F0502020204030204" pitchFamily="34" charset="0"/>
              </a:rPr>
              <a:t>Monitor and oversee the implementation of the plan to ensure that services are delivered both in accordance with the person’s preferences and in accordance with the type, scope, amount, duration, and frequency of supports as specified in the 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effectLst/>
                <a:latin typeface="+mn-lt"/>
                <a:ea typeface="Calibri" panose="020F0502020204030204" pitchFamily="34" charset="0"/>
                <a:cs typeface="Times New Roman" panose="02020603050405020304" pitchFamily="18" charset="0"/>
              </a:rPr>
              <a:t>Tondora</a:t>
            </a:r>
            <a:r>
              <a:rPr lang="en-US" sz="1200" dirty="0">
                <a:effectLst/>
                <a:latin typeface="+mn-lt"/>
                <a:ea typeface="Calibri" panose="020F0502020204030204" pitchFamily="34" charset="0"/>
                <a:cs typeface="Times New Roman" panose="02020603050405020304" pitchFamily="18" charset="0"/>
              </a:rPr>
              <a:t>, J.</a:t>
            </a:r>
            <a:r>
              <a:rPr lang="en-US" sz="1200" dirty="0">
                <a:effectLst/>
                <a:latin typeface="Calibri" panose="020F0502020204030204" pitchFamily="34" charset="0"/>
                <a:ea typeface="Calibri" panose="020F0502020204030204" pitchFamily="34" charset="0"/>
                <a:cs typeface="Times New Roman" panose="02020603050405020304" pitchFamily="18" charset="0"/>
              </a:rPr>
              <a:t>, Croft, B., et al. (2020, Nov.)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200" dirty="0">
                <a:effectLst/>
                <a:latin typeface="Calibri" panose="020F0502020204030204" pitchFamily="34" charset="0"/>
                <a:ea typeface="Calibri" panose="020F0502020204030204" pitchFamily="34" charset="0"/>
                <a:cs typeface="Times New Roman" panose="02020603050405020304" pitchFamily="18" charset="0"/>
              </a:rPr>
              <a:t>.  NCAPPS. https://ncapps.acl.gov/</a:t>
            </a: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20</a:t>
            </a:fld>
            <a:endParaRPr lang="en-US"/>
          </a:p>
        </p:txBody>
      </p:sp>
    </p:spTree>
    <p:extLst>
      <p:ext uri="{BB962C8B-B14F-4D97-AF65-F5344CB8AC3E}">
        <p14:creationId xmlns:p14="http://schemas.microsoft.com/office/powerpoint/2010/main" val="3651845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21</a:t>
            </a:fld>
            <a:endParaRPr lang="en-US"/>
          </a:p>
        </p:txBody>
      </p:sp>
    </p:spTree>
    <p:extLst>
      <p:ext uri="{BB962C8B-B14F-4D97-AF65-F5344CB8AC3E}">
        <p14:creationId xmlns:p14="http://schemas.microsoft.com/office/powerpoint/2010/main" val="2327121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cs typeface="Calibri" panose="020F0502020204030204" pitchFamily="34" charset="0"/>
              </a:rPr>
              <a:t>IN</a:t>
            </a:r>
            <a:r>
              <a:rPr lang="en-US" sz="1200" b="1" baseline="0" dirty="0">
                <a:latin typeface="Calibri" panose="020F0502020204030204" pitchFamily="34" charset="0"/>
                <a:cs typeface="Calibri" panose="020F0502020204030204" pitchFamily="34" charset="0"/>
              </a:rPr>
              <a:t> THIS NEXT SECTION WE ARE GOING TO EXPLORE </a:t>
            </a:r>
            <a:r>
              <a:rPr lang="en-US" sz="1200" b="1" i="0" baseline="0" dirty="0">
                <a:latin typeface="Calibri" panose="020F0502020204030204" pitchFamily="34" charset="0"/>
                <a:cs typeface="Calibri" panose="020F0502020204030204" pitchFamily="34" charset="0"/>
              </a:rPr>
              <a:t>HOW THE CORE PRINCIPLE OF </a:t>
            </a:r>
            <a:r>
              <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Putting the Person First and Respecting Diversity of Needs </a:t>
            </a:r>
            <a:r>
              <a:rPr lang="en-US" sz="1200" b="1" i="0" baseline="0" dirty="0">
                <a:latin typeface="Calibri" panose="020F0502020204030204" pitchFamily="34" charset="0"/>
                <a:cs typeface="Calibri" panose="020F0502020204030204" pitchFamily="34" charset="0"/>
              </a:rPr>
              <a:t>IS PUT INTO PRACTICE.</a:t>
            </a:r>
            <a:endParaRPr lang="en-US" sz="1200" b="1" i="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22</a:t>
            </a:fld>
            <a:endParaRPr lang="en-US"/>
          </a:p>
        </p:txBody>
      </p:sp>
    </p:spTree>
    <p:extLst>
      <p:ext uri="{BB962C8B-B14F-4D97-AF65-F5344CB8AC3E}">
        <p14:creationId xmlns:p14="http://schemas.microsoft.com/office/powerpoint/2010/main" val="3509227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Calibri" panose="020F0502020204030204" pitchFamily="34" charset="0"/>
                <a:cs typeface="Calibri" panose="020F0502020204030204" pitchFamily="34" charset="0"/>
              </a:rPr>
              <a:t>Section 2402(a) of the Affordable Care Act requires all states receiving federal funds develop service systems that are responsive to the needs and choices of persons receiving home and community-based long-term services (HCBS), maximize independence and self-direction, provide support coordination to assist with a community-supported life, and achieve a more consistent and coordinated approach to the administration of policies and procedures across public programs providing HCBS. </a:t>
            </a:r>
          </a:p>
          <a:p>
            <a:pPr algn="l"/>
            <a:endParaRPr lang="en-US" sz="1200" b="0" i="0" u="none" strike="noStrike" baseline="0" dirty="0">
              <a:solidFill>
                <a:srgbClr val="000000"/>
              </a:solidFill>
              <a:latin typeface="Calibri" panose="020F0502020204030204" pitchFamily="34" charset="0"/>
              <a:cs typeface="Calibri" panose="020F0502020204030204" pitchFamily="34" charset="0"/>
            </a:endParaRPr>
          </a:p>
          <a:p>
            <a:r>
              <a:rPr lang="en-US" sz="1200" b="0" i="0" u="none" strike="noStrike" baseline="0" dirty="0">
                <a:solidFill>
                  <a:srgbClr val="000000"/>
                </a:solidFill>
                <a:latin typeface="Calibri" panose="020F0502020204030204" pitchFamily="34" charset="0"/>
                <a:cs typeface="Calibri" panose="020F0502020204030204" pitchFamily="34" charset="0"/>
              </a:rPr>
              <a:t> The agencies most directly affected by this guidance include: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Administration for Community Living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Centers for Medicare &amp; Medicaid Services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Health Resources and Services Administration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Indian Health Service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Substance Abuse and Mental Health Services Administration </a:t>
            </a:r>
          </a:p>
          <a:p>
            <a:pPr lvl="1"/>
            <a:r>
              <a:rPr lang="en-US" sz="1200" b="0" i="0" u="none" strike="noStrike" baseline="0" dirty="0">
                <a:solidFill>
                  <a:srgbClr val="000000"/>
                </a:solidFill>
                <a:latin typeface="Calibri" panose="020F0502020204030204" pitchFamily="34" charset="0"/>
                <a:cs typeface="Calibri" panose="020F0502020204030204" pitchFamily="34" charset="0"/>
              </a:rPr>
              <a:t>• Administration for Children and Families </a:t>
            </a:r>
          </a:p>
          <a:p>
            <a:pPr lvl="1"/>
            <a:endParaRPr lang="en-US" sz="1200" b="0" i="0" u="none" strike="noStrike" baseline="0" dirty="0">
              <a:solidFill>
                <a:srgbClr val="000000"/>
              </a:solidFill>
              <a:latin typeface="Calibri" panose="020F0502020204030204" pitchFamily="34" charset="0"/>
              <a:cs typeface="Calibri" panose="020F0502020204030204" pitchFamily="34" charset="0"/>
            </a:endParaRPr>
          </a:p>
          <a:p>
            <a:pPr lvl="0"/>
            <a:r>
              <a:rPr lang="en-US" sz="1200" b="0" i="0" u="none" strike="noStrike" baseline="0" dirty="0">
                <a:solidFill>
                  <a:srgbClr val="000000"/>
                </a:solidFill>
                <a:latin typeface="Calibri" panose="020F0502020204030204" pitchFamily="34" charset="0"/>
                <a:cs typeface="Calibri" panose="020F0502020204030204" pitchFamily="34" charset="0"/>
              </a:rPr>
              <a:t>Since most publicly-funded services in our state receive some federal funding from one or more of these agencies, it is essential that services are developed and delivered in accordance with person-centered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r>
              <a:rPr lang="en-US" sz="1200" dirty="0">
                <a:latin typeface="Calibri" panose="020F0502020204030204" pitchFamily="34" charset="0"/>
                <a:cs typeface="Calibri" panose="020F0502020204030204" pitchFamily="34" charset="0"/>
              </a:rPr>
              <a:t>US Department of Health and Human Services (2014). </a:t>
            </a:r>
            <a:r>
              <a:rPr lang="en-US" sz="1200" b="0" i="1" u="none" strike="noStrike" baseline="0" dirty="0">
                <a:solidFill>
                  <a:srgbClr val="15355C"/>
                </a:solidFill>
                <a:latin typeface="Calibri" panose="020F0502020204030204" pitchFamily="34" charset="0"/>
                <a:cs typeface="Calibri" panose="020F0502020204030204" pitchFamily="34" charset="0"/>
              </a:rPr>
              <a:t>Guidance to HHS Agencies for Implementing Principles of Section 2402(a) of the Affordable Care Act: Standards for Person-Centered Planning and Self-Direction in Home and Community-Based Services Programs. </a:t>
            </a:r>
            <a:endParaRPr lang="en-US" sz="1200" i="1"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23</a:t>
            </a:fld>
            <a:endParaRPr lang="en-US"/>
          </a:p>
        </p:txBody>
      </p:sp>
    </p:spTree>
    <p:extLst>
      <p:ext uri="{BB962C8B-B14F-4D97-AF65-F5344CB8AC3E}">
        <p14:creationId xmlns:p14="http://schemas.microsoft.com/office/powerpoint/2010/main" val="1753682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55621"/>
          </a:xfrm>
        </p:spPr>
        <p:txBody>
          <a:bodyPr/>
          <a:lstStyle/>
          <a:p>
            <a:pPr marL="0" marR="0" lvl="0" indent="0" algn="l" defTabSz="457200" rtl="0" eaLnBrk="1" fontAlgn="auto" latinLnBrk="0" hangingPunct="1">
              <a:lnSpc>
                <a:spcPct val="90000"/>
              </a:lnSpc>
              <a:spcBef>
                <a:spcPct val="20000"/>
              </a:spcBef>
              <a:spcAft>
                <a:spcPts val="600"/>
              </a:spcAft>
              <a:buClr>
                <a:srgbClr val="155EA1"/>
              </a:buClr>
              <a:buSzPct val="92000"/>
              <a:buFont typeface="Wingdings 2" panose="05020102010507070707" pitchFamily="18" charset="2"/>
              <a:buNone/>
              <a:tabLst/>
              <a:defRPr/>
            </a:pPr>
            <a:r>
              <a:rPr lang="en-US" sz="1200" b="0" i="0" u="none" strike="noStrike" baseline="0" dirty="0">
                <a:solidFill>
                  <a:srgbClr val="000000"/>
                </a:solidFill>
                <a:latin typeface="Calibri" panose="020F0502020204030204" pitchFamily="34" charset="0"/>
                <a:cs typeface="Calibri" panose="020F0502020204030204" pitchFamily="34" charset="0"/>
              </a:rPr>
              <a:t>In 2016, Florida law was augmented to specify that Florida’s behavioral health services are to be based on </a:t>
            </a:r>
            <a:r>
              <a:rPr lang="en-US" sz="1200" b="0" i="1" u="none" strike="noStrike" baseline="0" dirty="0">
                <a:solidFill>
                  <a:srgbClr val="000000"/>
                </a:solidFill>
                <a:latin typeface="Calibri" panose="020F0502020204030204" pitchFamily="34" charset="0"/>
                <a:cs typeface="Calibri" panose="020F0502020204030204" pitchFamily="34" charset="0"/>
              </a:rPr>
              <a:t>recovery-oriented principles </a:t>
            </a:r>
            <a:r>
              <a:rPr lang="en-US" sz="1200" b="0" i="0" u="none" strike="noStrike" baseline="0" dirty="0">
                <a:solidFill>
                  <a:srgbClr val="000000"/>
                </a:solidFill>
                <a:latin typeface="Calibri" panose="020F0502020204030204" pitchFamily="34" charset="0"/>
                <a:cs typeface="Calibri" panose="020F0502020204030204" pitchFamily="34" charset="0"/>
              </a:rPr>
              <a:t>(Ch. 2016-241, Laws of Florida). This legislation provided statutory support for the values and principles that underpin a recovery orientation, as well as the implementation of recovery-oriented practices throughout the State.  Importantly, it fosters State priorities and regional differences while ensuring that communities and systems deliver high-quality care and services based on a recovery-orientation. </a:t>
            </a:r>
          </a:p>
          <a:p>
            <a:pPr marL="0" marR="0" lvl="0" indent="0" algn="l" defTabSz="457200" rtl="0" eaLnBrk="1" fontAlgn="auto" latinLnBrk="0" hangingPunct="1">
              <a:lnSpc>
                <a:spcPct val="90000"/>
              </a:lnSpc>
              <a:spcBef>
                <a:spcPct val="20000"/>
              </a:spcBef>
              <a:spcAft>
                <a:spcPts val="600"/>
              </a:spcAft>
              <a:buClr>
                <a:srgbClr val="155EA1"/>
              </a:buClr>
              <a:buSzPct val="92000"/>
              <a:buFont typeface="Wingdings 2" panose="05020102010507070707" pitchFamily="18" charset="2"/>
              <a:buNone/>
              <a:tabLst/>
              <a:defRPr/>
            </a:pPr>
            <a:r>
              <a:rPr lang="en-US" sz="1200" b="0" i="0" u="none" strike="noStrike" baseline="0" dirty="0">
                <a:latin typeface="Calibri" panose="020F0502020204030204" pitchFamily="34" charset="0"/>
                <a:cs typeface="Calibri" panose="020F0502020204030204" pitchFamily="34" charset="0"/>
              </a:rPr>
              <a:t>This legislation identified the “no-wrong-door” model of service delivery which increases access to behavioral health services allowing individuals to enter into the service system at a variety of access points and be connected with the most appropriate behavioral health services for their current needs. </a:t>
            </a: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mn-ea"/>
                <a:cs typeface="Calibri" panose="020F0502020204030204" pitchFamily="34" charset="0"/>
              </a:rPr>
              <a:t>“No-wrong-door” refers to a model for the delivery of acute care services to persons who have mental health or substance use disorders, or both. </a:t>
            </a:r>
          </a:p>
          <a:p>
            <a:pPr algn="l"/>
            <a:r>
              <a:rPr lang="en-US" sz="1200" b="0" i="0" u="none" strike="noStrike" baseline="0" dirty="0">
                <a:solidFill>
                  <a:srgbClr val="000000"/>
                </a:solidFill>
                <a:latin typeface="+mn-lt"/>
              </a:rPr>
              <a:t>Florida’s services and supports system must ensure each person has the opportunity for meaningful choice and self-determination, and that civil and legal rights are affirmed and respected.  Having a person-centered system where people are able to make informed choices, as we see, is a value and requirement that comes from various local, state and federal authorities. </a:t>
            </a:r>
            <a:endParaRPr lang="en-US" dirty="0">
              <a:solidFill>
                <a:srgbClr val="000000"/>
              </a:solidFill>
              <a:cs typeface="Calibri" panose="020F0502020204030204" pitchFamily="34" charset="0"/>
            </a:endParaRP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200" b="0" i="0" u="none" strike="noStrike" baseline="0" dirty="0">
                <a:solidFill>
                  <a:srgbClr val="000000"/>
                </a:solidFill>
                <a:latin typeface="Calibri" panose="020F0502020204030204" pitchFamily="34" charset="0"/>
                <a:cs typeface="Calibri" panose="020F0502020204030204" pitchFamily="34" charset="0"/>
              </a:rPr>
              <a:t>Ch. 2016-241, Laws of Florida.</a:t>
            </a:r>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24</a:t>
            </a:fld>
            <a:endParaRPr lang="en-US" dirty="0"/>
          </a:p>
        </p:txBody>
      </p:sp>
    </p:spTree>
    <p:extLst>
      <p:ext uri="{BB962C8B-B14F-4D97-AF65-F5344CB8AC3E}">
        <p14:creationId xmlns:p14="http://schemas.microsoft.com/office/powerpoint/2010/main" val="3098280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With national and state focus on person-centered planning, many resources are now available to guide our way.  Some are comprehensive and some provide a structure for planning methods.</a:t>
            </a:r>
          </a:p>
          <a:p>
            <a:endParaRPr lang="en-US" dirty="0">
              <a:latin typeface="+mn-lt"/>
            </a:endParaRPr>
          </a:p>
          <a:p>
            <a:r>
              <a:rPr lang="en-US" b="1" dirty="0">
                <a:latin typeface="+mn-lt"/>
              </a:rPr>
              <a:t>The National Center on Advancing Person- Centered Practices and Systems (NCAPPS) </a:t>
            </a:r>
            <a:r>
              <a:rPr lang="en-US" dirty="0">
                <a:latin typeface="+mn-lt"/>
              </a:rPr>
              <a:t>is an initiative from the Administration for Community Living and the Centers for Medicare &amp; Medicaid Services that helps States, Tribes, and Territories implement person-centered thinking, planning, and practice in line with U.S. Department of Health and Human Services policy.  In the past 30 years, the support systems for older adults and people with disabilities have changed dramatically. In that time, long-term services and supports have generally moved to embrace person-centered values which are dedicated to the idea that individuals should have the power to define and pursue their own vision for a good life. However, many systems still struggle to put person-centered principles into practice and deliver on these commitments. </a:t>
            </a:r>
          </a:p>
          <a:p>
            <a:endParaRPr lang="en-US" b="1" dirty="0">
              <a:latin typeface="+mn-lt"/>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25</a:t>
            </a:fld>
            <a:endParaRPr lang="en-US"/>
          </a:p>
        </p:txBody>
      </p:sp>
    </p:spTree>
    <p:extLst>
      <p:ext uri="{BB962C8B-B14F-4D97-AF65-F5344CB8AC3E}">
        <p14:creationId xmlns:p14="http://schemas.microsoft.com/office/powerpoint/2010/main" val="30228462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Charting the </a:t>
            </a:r>
            <a:r>
              <a:rPr lang="en-US" dirty="0" err="1"/>
              <a:t>LifeCourse</a:t>
            </a:r>
            <a:r>
              <a:rPr lang="en-US" dirty="0"/>
              <a:t> framework is led by the Institute for Human Development at the University of Missouri –Kansas City, a University Center for Excellence (UCEDD). The Charting the </a:t>
            </a:r>
            <a:r>
              <a:rPr lang="en-US" dirty="0" err="1"/>
              <a:t>LifeCourse</a:t>
            </a:r>
            <a:r>
              <a:rPr lang="en-US" dirty="0"/>
              <a:t> framework is designed to help organizations to assess, enhance, develop, and evaluate policies, practices and procedures to ensure person- and family-centered supports that lead to good lives. The </a:t>
            </a:r>
            <a:r>
              <a:rPr lang="en-US" dirty="0" err="1"/>
              <a:t>CtLC</a:t>
            </a:r>
            <a:r>
              <a:rPr lang="en-US" dirty="0"/>
              <a:t> principles and tools can be integrated into existing processes with individuals, families, and staff, and can also be used for supporting organizational strategic thinking and planning.</a:t>
            </a:r>
            <a:endParaRPr lang="en-US" dirty="0">
              <a:latin typeface="+mn-lt"/>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26</a:t>
            </a:fld>
            <a:endParaRPr lang="en-US"/>
          </a:p>
        </p:txBody>
      </p:sp>
    </p:spTree>
    <p:extLst>
      <p:ext uri="{BB962C8B-B14F-4D97-AF65-F5344CB8AC3E}">
        <p14:creationId xmlns:p14="http://schemas.microsoft.com/office/powerpoint/2010/main" val="9291582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panose="020F0502020204030204" pitchFamily="34" charset="0"/>
              </a:rPr>
              <a:t>With many resources to guide our way, it’s important to identify what the organization can do and what each individual can do to ensure we are “putting the person first” and meeting the diversity of needs. The first step can be an organizational self-assessment.</a:t>
            </a:r>
          </a:p>
          <a:p>
            <a:r>
              <a:rPr lang="en-US" b="0" i="0" u="none" strike="noStrike" baseline="0" dirty="0">
                <a:solidFill>
                  <a:srgbClr val="404040"/>
                </a:solidFill>
              </a:rPr>
              <a:t>The Person-Centered Practices Self-Assessment was developed by the </a:t>
            </a:r>
            <a:r>
              <a:rPr kumimoji="0" lang="en-US" b="0" i="0" u="none" strike="noStrike" kern="1200" cap="none" spc="0" normalizeH="0" baseline="0" noProof="0" dirty="0">
                <a:ln>
                  <a:noFill/>
                </a:ln>
                <a:solidFill>
                  <a:srgbClr val="3D3D3D"/>
                </a:solidFill>
                <a:effectLst/>
                <a:uLnTx/>
                <a:uFillTx/>
                <a:cs typeface="Calibri" panose="020F0502020204030204" pitchFamily="34" charset="0"/>
              </a:rPr>
              <a:t>National Center on Advancing Person-Centered Practices and Systems.</a:t>
            </a:r>
            <a:r>
              <a:rPr lang="en-US" b="0" i="0" u="none" strike="noStrike" baseline="0" dirty="0">
                <a:solidFill>
                  <a:srgbClr val="404040"/>
                </a:solidFill>
              </a:rPr>
              <a:t> This Self-Assessment is designed to help leaders measure their progress in making human services systems more person-centered. It is designed for use by organizations that administer community-based services. </a:t>
            </a:r>
          </a:p>
          <a:p>
            <a:endParaRPr lang="en-US" b="0" i="0" u="none" strike="noStrike" baseline="0" dirty="0">
              <a:solidFill>
                <a:srgbClr val="404040"/>
              </a:solidFill>
            </a:endParaRPr>
          </a:p>
          <a:p>
            <a:r>
              <a:rPr lang="en-US" b="0" i="0" u="none" strike="noStrike" baseline="0" dirty="0">
                <a:solidFill>
                  <a:srgbClr val="404040"/>
                </a:solidFill>
              </a:rPr>
              <a:t>Once agency employees have completed the Self-Assessment independently, they can meet to review scores, discuss discrepancies, and come to agreement on a single agency score.  It might also be useful to examine average and median scores as well as measures of spread (e.g., standard deviation) across different programs or staffing levels. Examining these differences might help you identify areas of excellence or opportunities to support areas for improvement. </a:t>
            </a:r>
          </a:p>
          <a:p>
            <a:endParaRPr lang="en-US" b="0" i="0" u="none" strike="noStrike" baseline="0" dirty="0">
              <a:solidFill>
                <a:srgbClr val="404040"/>
              </a:solidFill>
            </a:endParaRPr>
          </a:p>
          <a:p>
            <a:r>
              <a:rPr lang="en-US" b="0" i="0" u="none" strike="noStrike" baseline="0" dirty="0">
                <a:solidFill>
                  <a:srgbClr val="404040"/>
                </a:solidFill>
              </a:rPr>
              <a:t>The scores can also help you to develop a systems change plan. The plan should describe how you will develop changes to move your system to a score of five (excellent progress). For example, if you score a two in one area, your action plan will focus on how to implement the activities described in steps three or four. In this way, the Self-Assessment can help you decide where to focus limited energy and resources. </a:t>
            </a:r>
          </a:p>
          <a:p>
            <a:endParaRPr lang="en-US" b="0" i="0" u="none" strike="noStrike" baseline="0" dirty="0">
              <a:solidFill>
                <a:srgbClr val="404040"/>
              </a:solidFill>
            </a:endParaRPr>
          </a:p>
          <a:p>
            <a:r>
              <a:rPr lang="en-US" b="0" i="0" u="none" strike="noStrike" baseline="0" dirty="0">
                <a:solidFill>
                  <a:srgbClr val="404040"/>
                </a:solidFill>
              </a:rPr>
              <a:t>The Self-Assessment can be conducted periodically; the scores can help provide a picture of whether and how our agency is changing as we work toward greater levels of person-centered practice. </a:t>
            </a:r>
          </a:p>
          <a:p>
            <a:endParaRPr lang="en-US" b="0" i="0" u="none" strike="noStrike" baseline="0" dirty="0">
              <a:solidFill>
                <a:srgbClr val="404040"/>
              </a:solidFill>
            </a:endParaRPr>
          </a:p>
          <a:p>
            <a:r>
              <a:rPr lang="en-US" b="0" i="0" u="none" strike="noStrike" baseline="0" dirty="0" err="1">
                <a:solidFill>
                  <a:srgbClr val="000000"/>
                </a:solidFill>
              </a:rPr>
              <a:t>Bourne</a:t>
            </a:r>
            <a:r>
              <a:rPr lang="en-US" b="0" i="0" u="none" strike="noStrike" baseline="0" dirty="0">
                <a:solidFill>
                  <a:srgbClr val="000000"/>
                </a:solidFill>
              </a:rPr>
              <a:t>, M. L. (2020). </a:t>
            </a:r>
            <a:r>
              <a:rPr lang="en-US" b="0" i="1" u="none" strike="noStrike" baseline="0" dirty="0">
                <a:solidFill>
                  <a:srgbClr val="000000"/>
                </a:solidFill>
              </a:rPr>
              <a:t>NCAPPS Person-Centered Practices Self-Assessment</a:t>
            </a:r>
            <a:r>
              <a:rPr lang="en-US" b="0" i="0" u="none" strike="noStrike" baseline="0" dirty="0">
                <a:solidFill>
                  <a:srgbClr val="000000"/>
                </a:solidFill>
              </a:rPr>
              <a:t>. National Association of State Directors of Developmental Disabilities Services, Management Support Solutions, Inc., and Human Services Research Institute. Cambridge, MA: National Center on Advancing Person-Centered Practices and Systems. </a:t>
            </a:r>
            <a:endParaRPr lang="en-US" b="0" i="0" u="none" strike="noStrike" baseline="0" dirty="0">
              <a:solidFill>
                <a:srgbClr val="404040"/>
              </a:solidFill>
            </a:endParaRPr>
          </a:p>
          <a:p>
            <a:r>
              <a:rPr lang="en-US" b="0" i="0" u="none" strike="noStrike" baseline="0" dirty="0">
                <a:solidFill>
                  <a:srgbClr val="404040"/>
                </a:solidFill>
              </a:rPr>
              <a:t>3 </a:t>
            </a:r>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27</a:t>
            </a:fld>
            <a:endParaRPr lang="en-US"/>
          </a:p>
        </p:txBody>
      </p:sp>
    </p:spTree>
    <p:extLst>
      <p:ext uri="{BB962C8B-B14F-4D97-AF65-F5344CB8AC3E}">
        <p14:creationId xmlns:p14="http://schemas.microsoft.com/office/powerpoint/2010/main" val="409406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6757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D2F9AB-3C90-481E-8C34-4F549BF455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51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IN</a:t>
            </a:r>
            <a:r>
              <a:rPr lang="en-US" sz="1200" b="1" baseline="0" dirty="0">
                <a:latin typeface="+mn-lt"/>
              </a:rPr>
              <a:t> THIS NEXT SECTION WE ARE GOING TO EXPLORE</a:t>
            </a:r>
          </a:p>
          <a:p>
            <a:pPr marL="0" marR="0" lvl="0" indent="0" algn="l" defTabSz="457200" rtl="0" eaLnBrk="1" fontAlgn="auto" latinLnBrk="0" hangingPunct="1">
              <a:lnSpc>
                <a:spcPct val="100000"/>
              </a:lnSpc>
              <a:spcBef>
                <a:spcPct val="20000"/>
              </a:spcBef>
              <a:spcAft>
                <a:spcPts val="600"/>
              </a:spcAft>
              <a:buClr>
                <a:srgbClr val="155EA1"/>
              </a:buClr>
              <a:buSzPct val="92000"/>
              <a:buFont typeface="Wingdings 2" panose="05020102010507070707" pitchFamily="18" charset="2"/>
              <a:buNone/>
              <a:tabLst/>
              <a:defRPr/>
            </a:pPr>
            <a:r>
              <a:rPr lang="en-US" sz="1200" b="1" i="0" baseline="0" dirty="0">
                <a:latin typeface="+mn-lt"/>
              </a:rPr>
              <a:t>THE CORE PRINCIPLE OF </a:t>
            </a:r>
            <a:r>
              <a:rPr kumimoji="0" lang="en-US" sz="1200" b="1" i="1" u="none" strike="noStrike" kern="1200" cap="all" spc="0" normalizeH="0" baseline="0" noProof="0" dirty="0">
                <a:ln>
                  <a:noFill/>
                </a:ln>
                <a:solidFill>
                  <a:srgbClr val="000000"/>
                </a:solidFill>
                <a:effectLst/>
                <a:uLnTx/>
                <a:uFillTx/>
                <a:latin typeface="+mn-lt"/>
                <a:ea typeface="+mn-ea"/>
                <a:cs typeface="Calibri" panose="020F0502020204030204" pitchFamily="34" charset="0"/>
              </a:rPr>
              <a:t>Putting the Person First and Respecting Diversity of Needs.</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498293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1" i="1" u="none" strike="noStrike" kern="1200" cap="all" spc="0" normalizeH="0" baseline="0" noProof="0" dirty="0">
              <a:ln>
                <a:noFill/>
              </a:ln>
              <a:solidFill>
                <a:srgbClr val="000000"/>
              </a:solidFill>
              <a:effectLst/>
              <a:uLnTx/>
              <a:uFillTx/>
              <a:latin typeface="Calibri" panose="020F0502020204030204" pitchFamily="34" charset="0"/>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30</a:t>
            </a:fld>
            <a:endParaRPr lang="en-US"/>
          </a:p>
        </p:txBody>
      </p:sp>
    </p:spTree>
    <p:extLst>
      <p:ext uri="{BB962C8B-B14F-4D97-AF65-F5344CB8AC3E}">
        <p14:creationId xmlns:p14="http://schemas.microsoft.com/office/powerpoint/2010/main" val="1493968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Review the reflective questions for the next time you meet.</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Encourage the participants to focus on the reflective questions.</a:t>
            </a:r>
          </a:p>
          <a:p>
            <a:pPr marL="0" marR="0" algn="ctr">
              <a:lnSpc>
                <a:spcPct val="107000"/>
              </a:lnSpc>
              <a:spcBef>
                <a:spcPts val="0"/>
              </a:spcBef>
              <a:spcAft>
                <a:spcPts val="800"/>
              </a:spcAf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31</a:t>
            </a:fld>
            <a:endParaRPr lang="en-US" dirty="0"/>
          </a:p>
        </p:txBody>
      </p:sp>
    </p:spTree>
    <p:extLst>
      <p:ext uri="{BB962C8B-B14F-4D97-AF65-F5344CB8AC3E}">
        <p14:creationId xmlns:p14="http://schemas.microsoft.com/office/powerpoint/2010/main" val="823142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25D929-9B8F-4EC4-AE41-75D449F469C3}" type="slidenum">
              <a:rPr lang="en-US" smtClean="0"/>
              <a:t>32</a:t>
            </a:fld>
            <a:endParaRPr lang="en-US"/>
          </a:p>
        </p:txBody>
      </p:sp>
    </p:spTree>
    <p:extLst>
      <p:ext uri="{BB962C8B-B14F-4D97-AF65-F5344CB8AC3E}">
        <p14:creationId xmlns:p14="http://schemas.microsoft.com/office/powerpoint/2010/main" val="614776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25D929-9B8F-4EC4-AE41-75D449F469C3}" type="slidenum">
              <a:rPr lang="en-US" smtClean="0"/>
              <a:t>33</a:t>
            </a:fld>
            <a:endParaRPr lang="en-US"/>
          </a:p>
        </p:txBody>
      </p:sp>
    </p:spTree>
    <p:extLst>
      <p:ext uri="{BB962C8B-B14F-4D97-AF65-F5344CB8AC3E}">
        <p14:creationId xmlns:p14="http://schemas.microsoft.com/office/powerpoint/2010/main" val="30163420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34</a:t>
            </a:fld>
            <a:endParaRPr lang="en-US" dirty="0"/>
          </a:p>
        </p:txBody>
      </p:sp>
    </p:spTree>
    <p:extLst>
      <p:ext uri="{BB962C8B-B14F-4D97-AF65-F5344CB8AC3E}">
        <p14:creationId xmlns:p14="http://schemas.microsoft.com/office/powerpoint/2010/main" val="131623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put the person</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first and address the diversity of the</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individual</a:t>
            </a:r>
            <a:r>
              <a:rPr lang="en-US" sz="1200" dirty="0">
                <a:effectLst/>
                <a:latin typeface="Calibri" panose="020F0502020204030204" pitchFamily="34" charset="0"/>
                <a:ea typeface="Calibri" panose="020F0502020204030204" pitchFamily="34" charset="0"/>
                <a:cs typeface="Times New Roman" panose="02020603050405020304" pitchFamily="18" charset="0"/>
              </a:rPr>
              <a:t>’s needs to provide the best chance of recovery and overall quality of life.</a:t>
            </a: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We assess for basic needs and provide access to those services.</a:t>
            </a: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strong assessment will provide opportunity for customization of treatment/service plans and most importantly allows for choice.</a:t>
            </a: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Individuals in recovery need to feel that staff responded positively to their unique needs and circumstances rather than requiring them to fit in with a uniform approach for service users.</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36041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aseline="0" dirty="0"/>
              <a:t>Person-first approaches ARE INCLUSIVE of respecting the diversity of the individual’s needs.</a:t>
            </a:r>
          </a:p>
          <a:p>
            <a:pPr marL="171450" indent="-171450">
              <a:buFont typeface="Arial" panose="020B0604020202020204" pitchFamily="34" charset="0"/>
              <a:buChar char="•"/>
            </a:pPr>
            <a:endParaRPr lang="en-US" sz="1200" i="1" baseline="0" dirty="0"/>
          </a:p>
          <a:p>
            <a:pPr marL="171450" indent="-171450">
              <a:buFont typeface="Arial" panose="020B0604020202020204" pitchFamily="34" charset="0"/>
              <a:buChar char="•"/>
            </a:pPr>
            <a:r>
              <a:rPr lang="en-US" sz="1200" i="0" baseline="0" dirty="0"/>
              <a:t>Person first approaches allow for customization and choice.</a:t>
            </a:r>
          </a:p>
          <a:p>
            <a:pPr marL="171450" indent="-171450">
              <a:buFont typeface="Arial" panose="020B0604020202020204" pitchFamily="34" charset="0"/>
              <a:buChar char="•"/>
            </a:pPr>
            <a:endParaRPr lang="en-US" sz="1200" i="0" baseline="0" dirty="0"/>
          </a:p>
          <a:p>
            <a:pPr marL="171450" indent="-171450">
              <a:buFont typeface="Arial" panose="020B0604020202020204" pitchFamily="34" charset="0"/>
              <a:buChar char="•"/>
            </a:pPr>
            <a:r>
              <a:rPr lang="en-US" sz="1200" i="0" baseline="0" dirty="0"/>
              <a:t>Addressing the multiple intersecting factors places the person first and at the center of their own recovery.</a:t>
            </a:r>
            <a:endParaRPr lang="en-US" sz="1200" i="0" dirty="0"/>
          </a:p>
          <a:p>
            <a:pPr marL="45720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2157684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providers we will be  assessing for needs, strengths, and preferences.</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Tailoring the services that best fit those needs, strengths, and preferences.</a:t>
            </a:r>
          </a:p>
          <a:p>
            <a:pPr marL="285750" marR="0" indent="-285750">
              <a:lnSpc>
                <a:spcPct val="107000"/>
              </a:lnSpc>
              <a:spcBef>
                <a:spcPts val="0"/>
              </a:spcBef>
              <a:spcAft>
                <a:spcPts val="80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providers we assess for and provide access to services that consider all groups so that they may have equal access to treatment and other services.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151057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12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4190889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IN</a:t>
            </a:r>
            <a:r>
              <a:rPr lang="en-US" sz="1200" b="1" baseline="0" dirty="0">
                <a:latin typeface="+mn-lt"/>
              </a:rPr>
              <a:t> THIS NEXT SECTION WE ARE GOING TO EXPLORE THE VALUES AND ATTITUDES THAT ARE NECESSARY TO PROMOTE </a:t>
            </a:r>
            <a:r>
              <a:rPr lang="en-US" sz="1200" b="1" i="0" baseline="0" dirty="0">
                <a:latin typeface="+mn-lt"/>
              </a:rPr>
              <a:t>THE CORE PRINCIPLE OF </a:t>
            </a:r>
            <a:r>
              <a:rPr kumimoji="0" lang="en-US" sz="1200" b="1" i="1" u="none" strike="noStrike" kern="1200" cap="all" spc="0" normalizeH="0" baseline="0" noProof="0" dirty="0">
                <a:ln>
                  <a:noFill/>
                </a:ln>
                <a:solidFill>
                  <a:srgbClr val="000000"/>
                </a:solidFill>
                <a:effectLst/>
                <a:uLnTx/>
                <a:uFillTx/>
                <a:latin typeface="+mn-lt"/>
                <a:ea typeface="+mn-ea"/>
                <a:cs typeface="Calibri" panose="020F0502020204030204" pitchFamily="34" charset="0"/>
              </a:rPr>
              <a:t>Putting the Person First and Respecting the Diversity of Needs.</a:t>
            </a:r>
            <a:endParaRPr kumimoji="0" lang="en-US" sz="1200" b="1" i="1" u="none" strike="noStrike" kern="1200" cap="all" spc="0" normalizeH="0" baseline="0" noProof="0" dirty="0">
              <a:ln>
                <a:noFill/>
              </a:ln>
              <a:solidFill>
                <a:srgbClr val="000000"/>
              </a:solidFill>
              <a:effectLst/>
              <a:uLnTx/>
              <a:uFillTx/>
              <a:latin typeface="+mn-lt"/>
              <a:ea typeface="Open Sans Semibold" panose="020B0706030804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212F9E4-BD89-4DB4-9F1A-6231B5A2EEB4}" type="slidenum">
              <a:rPr lang="en-US" smtClean="0"/>
              <a:t>8</a:t>
            </a:fld>
            <a:endParaRPr lang="en-US"/>
          </a:p>
        </p:txBody>
      </p:sp>
    </p:spTree>
    <p:extLst>
      <p:ext uri="{BB962C8B-B14F-4D97-AF65-F5344CB8AC3E}">
        <p14:creationId xmlns:p14="http://schemas.microsoft.com/office/powerpoint/2010/main" val="299170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Believe in the ability and right of a person to make their own life decisions.</a:t>
            </a:r>
          </a:p>
          <a:p>
            <a:pPr marL="0" indent="0">
              <a:buFont typeface="Arial" panose="020B0604020202020204" pitchFamily="34" charset="0"/>
              <a:buNone/>
            </a:pPr>
            <a:r>
              <a:rPr lang="en-US" dirty="0">
                <a:latin typeface="Calibri" panose="020F0502020204030204" pitchFamily="34" charset="0"/>
                <a:cs typeface="Calibri" panose="020F0502020204030204" pitchFamily="34" charset="0"/>
              </a:rPr>
              <a:t>-</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Valuing the person’s ability and right to make their own decisions provides an environment that is</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person-driven.</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View people in the context of their whole selves and lives.</a:t>
            </a:r>
          </a:p>
          <a:p>
            <a:pPr marL="171450" indent="-171450">
              <a:buFontTx/>
              <a:buChar char="-"/>
            </a:pPr>
            <a:r>
              <a:rPr lang="en-US" dirty="0">
                <a:latin typeface="Calibri" panose="020F0502020204030204" pitchFamily="34" charset="0"/>
                <a:cs typeface="Calibri" panose="020F0502020204030204" pitchFamily="34" charset="0"/>
              </a:rPr>
              <a:t>Viewing the people in the context of their whole selves and lives is relational and supported by people who believe in their</a:t>
            </a:r>
            <a:r>
              <a:rPr lang="en-US" baseline="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recovery.</a:t>
            </a:r>
          </a:p>
          <a:p>
            <a:pPr marL="0" indent="0">
              <a:buFont typeface="Arial" panose="020B0604020202020204" pitchFamily="34" charset="0"/>
              <a:buNone/>
            </a:pPr>
            <a:endParaRPr lang="en-US"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Appreciate the complexity of needs and aspirations across cultural, spiritual, social, economic, emotional and physical realms.</a:t>
            </a: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a:t>
            </a:r>
            <a:r>
              <a:rPr lang="en-US" b="1" baseline="0" dirty="0">
                <a:latin typeface="Calibri" panose="020F0502020204030204" pitchFamily="34" charset="0"/>
                <a:cs typeface="Calibri" panose="020F0502020204030204" pitchFamily="34" charset="0"/>
              </a:rPr>
              <a:t> </a:t>
            </a:r>
            <a:r>
              <a:rPr lang="en-US" b="0" dirty="0">
                <a:latin typeface="Calibri" panose="020F0502020204030204" pitchFamily="34" charset="0"/>
                <a:cs typeface="Calibri" panose="020F0502020204030204" pitchFamily="34" charset="0"/>
              </a:rPr>
              <a:t>Recovery encompasses the individual’s whole life and the array of services and supports available should be integrated and coordinated.</a:t>
            </a:r>
          </a:p>
          <a:p>
            <a:pPr marL="0" indent="0">
              <a:buFont typeface="Arial" panose="020B0604020202020204" pitchFamily="34" charset="0"/>
              <a:buNone/>
            </a:pPr>
            <a:endParaRPr lang="en-US" b="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Accept that identity and personhood are not limited or defined by a person’s behavioral health status.</a:t>
            </a:r>
          </a:p>
          <a:p>
            <a:pPr marL="171450" indent="-171450">
              <a:buFontTx/>
              <a:buChar char="-"/>
            </a:pPr>
            <a:r>
              <a:rPr lang="en-US" dirty="0"/>
              <a:t>Acceptance and appreciation for people affected by mental health and substance use challenges are crucial to achieve recovery.</a:t>
            </a:r>
          </a:p>
          <a:p>
            <a:pPr marL="171450" indent="-171450">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endParaRPr lang="en-US" dirty="0"/>
          </a:p>
          <a:p>
            <a:endParaRPr lang="en-US" dirty="0"/>
          </a:p>
        </p:txBody>
      </p:sp>
      <p:sp>
        <p:nvSpPr>
          <p:cNvPr id="4" name="Slide Number Placeholder 3"/>
          <p:cNvSpPr>
            <a:spLocks noGrp="1"/>
          </p:cNvSpPr>
          <p:nvPr>
            <p:ph type="sldNum" sz="quarter" idx="5"/>
          </p:nvPr>
        </p:nvSpPr>
        <p:spPr/>
        <p:txBody>
          <a:bodyPr/>
          <a:lstStyle/>
          <a:p>
            <a:fld id="{6212F9E4-BD89-4DB4-9F1A-6231B5A2EEB4}" type="slidenum">
              <a:rPr lang="en-US" smtClean="0"/>
              <a:t>9</a:t>
            </a:fld>
            <a:endParaRPr lang="en-US"/>
          </a:p>
        </p:txBody>
      </p:sp>
    </p:spTree>
    <p:extLst>
      <p:ext uri="{BB962C8B-B14F-4D97-AF65-F5344CB8AC3E}">
        <p14:creationId xmlns:p14="http://schemas.microsoft.com/office/powerpoint/2010/main" val="770779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Tree>
    <p:extLst>
      <p:ext uri="{BB962C8B-B14F-4D97-AF65-F5344CB8AC3E}">
        <p14:creationId xmlns:p14="http://schemas.microsoft.com/office/powerpoint/2010/main" val="380092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solidFill>
                  <a:srgbClr val="155EA1">
                    <a:lumMod val="75000"/>
                    <a:lumOff val="25000"/>
                  </a:srgbClr>
                </a:solidFill>
              </a:rPr>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smtClean="0">
                <a:solidFill>
                  <a:srgbClr val="155EA1">
                    <a:lumMod val="75000"/>
                    <a:lumOff val="25000"/>
                  </a:srgbClr>
                </a:solidFill>
              </a:rPr>
              <a:pPr/>
              <a:t>‹#›</a:t>
            </a:fld>
            <a:endParaRPr lang="en-US" dirty="0">
              <a:solidFill>
                <a:srgbClr val="155EA1">
                  <a:lumMod val="75000"/>
                  <a:lumOff val="25000"/>
                </a:srgbClr>
              </a:solidFill>
            </a:endParaRPr>
          </a:p>
        </p:txBody>
      </p:sp>
    </p:spTree>
    <p:extLst>
      <p:ext uri="{BB962C8B-B14F-4D97-AF65-F5344CB8AC3E}">
        <p14:creationId xmlns:p14="http://schemas.microsoft.com/office/powerpoint/2010/main" val="2521239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4990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1403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solidFill>
                  <a:srgbClr val="155EA1"/>
                </a:solidFill>
              </a:rPr>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nchor="ctr"/>
          <a:lstStyle>
            <a:lvl1pPr>
              <a:defRPr>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8562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4080305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solidFill>
                  <a:srgbClr val="155EA1">
                    <a:lumMod val="75000"/>
                    <a:lumOff val="25000"/>
                  </a:srgbClr>
                </a:solidFill>
              </a:rPr>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smtClean="0">
                <a:solidFill>
                  <a:srgbClr val="155EA1">
                    <a:lumMod val="75000"/>
                    <a:lumOff val="25000"/>
                  </a:srgbClr>
                </a:solidFill>
              </a:rPr>
              <a:pPr/>
              <a:t>‹#›</a:t>
            </a:fld>
            <a:endParaRPr lang="en-US" dirty="0">
              <a:solidFill>
                <a:srgbClr val="155EA1">
                  <a:lumMod val="75000"/>
                  <a:lumOff val="25000"/>
                </a:srgbClr>
              </a:solidFill>
            </a:endParaRPr>
          </a:p>
        </p:txBody>
      </p:sp>
    </p:spTree>
    <p:extLst>
      <p:ext uri="{BB962C8B-B14F-4D97-AF65-F5344CB8AC3E}">
        <p14:creationId xmlns:p14="http://schemas.microsoft.com/office/powerpoint/2010/main" val="3600613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2789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3325394"/>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3350471"/>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16480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599060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2329108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545410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2390341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Tree>
    <p:extLst>
      <p:ext uri="{BB962C8B-B14F-4D97-AF65-F5344CB8AC3E}">
        <p14:creationId xmlns:p14="http://schemas.microsoft.com/office/powerpoint/2010/main" val="2921895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3568860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Tree>
    <p:extLst>
      <p:ext uri="{BB962C8B-B14F-4D97-AF65-F5344CB8AC3E}">
        <p14:creationId xmlns:p14="http://schemas.microsoft.com/office/powerpoint/2010/main" val="3455825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a:xfrm>
            <a:off x="355101" y="6423914"/>
            <a:ext cx="6818262" cy="365125"/>
          </a:xfrm>
        </p:spPr>
        <p:txBody>
          <a:bodyPr/>
          <a:lstStyle/>
          <a:p>
            <a:r>
              <a:rPr lang="en-US" dirty="0">
                <a:solidFill>
                  <a:srgbClr val="155EA1"/>
                </a:solidFill>
              </a:rPr>
              <a:t>Recovery management</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solidFill>
                  <a:srgbClr val="155EA1"/>
                </a:solidFill>
              </a:rPr>
              <a:pPr/>
              <a:t>‹#›</a:t>
            </a:fld>
            <a:endParaRPr lang="en-US" dirty="0">
              <a:solidFill>
                <a:srgbClr val="155EA1"/>
              </a:solidFill>
            </a:endParaRPr>
          </a:p>
        </p:txBody>
      </p:sp>
    </p:spTree>
    <p:extLst>
      <p:ext uri="{BB962C8B-B14F-4D97-AF65-F5344CB8AC3E}">
        <p14:creationId xmlns:p14="http://schemas.microsoft.com/office/powerpoint/2010/main" val="690555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smtClean="0">
                <a:solidFill>
                  <a:srgbClr val="155EA1"/>
                </a:solidFill>
              </a:rPr>
              <a:pPr/>
              <a:t>‹#›</a:t>
            </a:fld>
            <a:endParaRPr lang="en-US" dirty="0">
              <a:solidFill>
                <a:srgbClr val="155EA1"/>
              </a:solidFill>
            </a:endParaRPr>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solidFill>
                  <a:srgbClr val="155EA1"/>
                </a:solidFill>
              </a:rPr>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445961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917956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29021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Left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0" y="0"/>
            <a:ext cx="7537685" cy="6858000"/>
          </a:xfrm>
        </p:spPr>
        <p:txBody>
          <a:bodyPr anchor="ctr" anchorCtr="0"/>
          <a:lstStyle>
            <a:lvl1pPr algn="ctr">
              <a:defRPr/>
            </a:lvl1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93696899-6846-4B29-AD05-49215C31489C}"/>
              </a:ext>
            </a:extLst>
          </p:cNvPr>
          <p:cNvSpPr>
            <a:spLocks noGrp="1"/>
          </p:cNvSpPr>
          <p:nvPr>
            <p:ph type="title"/>
          </p:nvPr>
        </p:nvSpPr>
        <p:spPr>
          <a:xfrm>
            <a:off x="7955459" y="197123"/>
            <a:ext cx="3614688" cy="1675219"/>
          </a:xfrm>
        </p:spPr>
        <p:txBody>
          <a:bodyPr/>
          <a:lstStyle>
            <a:lvl1pPr>
              <a:defRPr>
                <a:solidFill>
                  <a:schemeClr val="accent1">
                    <a:lumMod val="75000"/>
                  </a:schemeClr>
                </a:solidFill>
              </a:defRPr>
            </a:lvl1pPr>
          </a:lstStyle>
          <a:p>
            <a:r>
              <a:rPr lang="en-US" noProof="0"/>
              <a:t>Click to edit Master title style</a:t>
            </a:r>
          </a:p>
        </p:txBody>
      </p:sp>
      <p:sp>
        <p:nvSpPr>
          <p:cNvPr id="19" name="Content Placeholder 8">
            <a:extLst>
              <a:ext uri="{FF2B5EF4-FFF2-40B4-BE49-F238E27FC236}">
                <a16:creationId xmlns:a16="http://schemas.microsoft.com/office/drawing/2014/main" id="{2939FABB-D58D-4DAF-878D-EB51A2AA620A}"/>
              </a:ext>
            </a:extLst>
          </p:cNvPr>
          <p:cNvSpPr>
            <a:spLocks noGrp="1"/>
          </p:cNvSpPr>
          <p:nvPr>
            <p:ph sz="quarter" idx="14"/>
          </p:nvPr>
        </p:nvSpPr>
        <p:spPr>
          <a:xfrm>
            <a:off x="7955459" y="2057399"/>
            <a:ext cx="3614688" cy="4239705"/>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20" name="Rectangle 19">
            <a:extLst>
              <a:ext uri="{FF2B5EF4-FFF2-40B4-BE49-F238E27FC236}">
                <a16:creationId xmlns:a16="http://schemas.microsoft.com/office/drawing/2014/main" id="{82AD5814-D5B6-4BF5-BF94-2F284D0079F8}"/>
              </a:ext>
            </a:extLst>
          </p:cNvPr>
          <p:cNvSpPr/>
          <p:nvPr userDrawn="1"/>
        </p:nvSpPr>
        <p:spPr>
          <a:xfrm>
            <a:off x="8042147" y="453643"/>
            <a:ext cx="3528000" cy="985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Slide Number Placeholder 6">
            <a:extLst>
              <a:ext uri="{FF2B5EF4-FFF2-40B4-BE49-F238E27FC236}">
                <a16:creationId xmlns:a16="http://schemas.microsoft.com/office/drawing/2014/main" id="{D5311807-ED2F-406C-B107-B5D885AD840F}"/>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24" name="Footer Placeholder 5">
            <a:extLst>
              <a:ext uri="{FF2B5EF4-FFF2-40B4-BE49-F238E27FC236}">
                <a16:creationId xmlns:a16="http://schemas.microsoft.com/office/drawing/2014/main" id="{643FEB5F-C4B2-43B5-B019-DC467A62FAC1}"/>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Tree>
    <p:extLst>
      <p:ext uri="{BB962C8B-B14F-4D97-AF65-F5344CB8AC3E}">
        <p14:creationId xmlns:p14="http://schemas.microsoft.com/office/powerpoint/2010/main" val="1715664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144552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4" r:id="rId1"/>
    <p:sldLayoutId id="2147483738" r:id="rId2"/>
    <p:sldLayoutId id="2147483737" r:id="rId3"/>
    <p:sldLayoutId id="2147483742" r:id="rId4"/>
    <p:sldLayoutId id="2147483736" r:id="rId5"/>
    <p:sldLayoutId id="2147483735" r:id="rId6"/>
    <p:sldLayoutId id="2147483730" r:id="rId7"/>
    <p:sldLayoutId id="2147483728" r:id="rId8"/>
    <p:sldLayoutId id="2147483741" r:id="rId9"/>
    <p:sldLayoutId id="2147483746" r:id="rId10"/>
    <p:sldLayoutId id="2147483726" r:id="rId11"/>
    <p:sldLayoutId id="2147483714" r:id="rId12"/>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solidFill>
                  <a:srgbClr val="155EA1"/>
                </a:solidFill>
              </a:rPr>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solidFill>
                  <a:srgbClr val="155EA1"/>
                </a:solidFill>
              </a:rPr>
              <a:pPr/>
              <a:t>‹#›</a:t>
            </a:fld>
            <a:endParaRPr lang="en-US" dirty="0">
              <a:solidFill>
                <a:srgbClr val="155EA1"/>
              </a:solidFill>
            </a:endParaRPr>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22196402"/>
      </p:ext>
    </p:extLst>
  </p:cSld>
  <p:clrMap bg1="lt1" tx1="dk1" bg2="lt2" tx2="dk2" accent1="accent1" accent2="accent2" accent3="accent3" accent4="accent4" accent5="accent5" accent6="accent6" hlink="hlink" folHlink="folHlink"/>
  <p:sldLayoutIdLst>
    <p:sldLayoutId id="2147483663" r:id="rId1"/>
    <p:sldLayoutId id="2147483764" r:id="rId2"/>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solidFill>
                  <a:srgbClr val="155EA1"/>
                </a:solidFill>
              </a:rPr>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solidFill>
                  <a:srgbClr val="155EA1"/>
                </a:solidFill>
              </a:rPr>
              <a:pPr/>
              <a:t>‹#›</a:t>
            </a:fld>
            <a:endParaRPr lang="en-US" dirty="0">
              <a:solidFill>
                <a:srgbClr val="155EA1"/>
              </a:solidFill>
            </a:endParaRPr>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2184235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fecoursetools.com/" TargetMode="External"/><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hyperlink" Target="http://www.familiesleadingplanning.co.uk/Documents/PCP%20Key%20Features%20and%20Styles.pdf" TargetMode="External"/><Relationship Id="rId4" Type="http://schemas.openxmlformats.org/officeDocument/2006/relationships/hyperlink" Target="http://www.leg.state.fl.us/statutes/index.cfm?App_mode=Display_Statute&amp;URL=0300-0399/0394/Sections/0394.4655.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ncapps.acl.gov/"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hyperlink" Target="https://acl.gov/sites/default/files/programs/2017-03/2402-a-Guidance.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239125" y="850791"/>
            <a:ext cx="3335614" cy="4198288"/>
          </a:xfrm>
        </p:spPr>
        <p:txBody>
          <a:bodyPr anchor="ctr">
            <a:normAutofit/>
          </a:bodyPr>
          <a:lstStyle/>
          <a:p>
            <a:pPr algn="ctr"/>
            <a:r>
              <a:rPr lang="en-US" sz="3200" dirty="0">
                <a:solidFill>
                  <a:srgbClr val="FFFFFF"/>
                </a:solidFill>
                <a:latin typeface="Calibri" panose="020F0502020204030204" pitchFamily="34" charset="0"/>
                <a:cs typeface="Calibri" panose="020F0502020204030204" pitchFamily="34" charset="0"/>
              </a:rPr>
              <a:t>Putting the Person First and Respecting Diversity of Needs</a:t>
            </a: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239125" y="5545331"/>
            <a:ext cx="3335614" cy="649222"/>
          </a:xfrm>
          <a:noFill/>
        </p:spPr>
        <p:txBody>
          <a:bodyPr anchor="ctr">
            <a:normAutofit/>
          </a:bodyPr>
          <a:lstStyle/>
          <a:p>
            <a:pPr algn="ctr"/>
            <a:r>
              <a:rPr lang="en-US" sz="2400" dirty="0">
                <a:solidFill>
                  <a:schemeClr val="tx2">
                    <a:lumMod val="25000"/>
                    <a:lumOff val="75000"/>
                    <a:alpha val="75000"/>
                  </a:schemeClr>
                </a:solidFill>
                <a:latin typeface="Calibri" panose="020F0502020204030204" pitchFamily="34" charset="0"/>
                <a:cs typeface="Calibri" panose="020F0502020204030204" pitchFamily="34" charset="0"/>
              </a:rPr>
              <a:t>Module 4</a:t>
            </a:r>
          </a:p>
        </p:txBody>
      </p:sp>
      <p:pic>
        <p:nvPicPr>
          <p:cNvPr id="8" name="Picture 7" descr="A person standing in front of a group of people sitting in chairs&#10;&#10;Description automatically generated with medium confidence">
            <a:extLst>
              <a:ext uri="{FF2B5EF4-FFF2-40B4-BE49-F238E27FC236}">
                <a16:creationId xmlns:a16="http://schemas.microsoft.com/office/drawing/2014/main" id="{446B243A-DAFF-9054-C2D8-89C897F9F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635" y="457199"/>
            <a:ext cx="7724531" cy="5899651"/>
          </a:xfrm>
          <a:prstGeom prst="rect">
            <a:avLst/>
          </a:prstGeom>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a:t>Recovery management</a:t>
            </a:r>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2" y="475964"/>
            <a:ext cx="11029616" cy="1013800"/>
          </a:xfrm>
        </p:spPr>
        <p:txBody>
          <a:bodyPr/>
          <a:lstStyle/>
          <a:p>
            <a:r>
              <a:rPr lang="en-US" dirty="0">
                <a:latin typeface="Calibri" panose="020F0502020204030204" pitchFamily="34" charset="0"/>
                <a:cs typeface="Calibri" panose="020F0502020204030204" pitchFamily="34" charset="0"/>
              </a:rPr>
              <a:t>Values and attitudes</a:t>
            </a:r>
            <a:endParaRPr lang="en-US" sz="2000"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581194" y="2129864"/>
            <a:ext cx="9044069" cy="4439377"/>
          </a:xfrm>
        </p:spPr>
        <p:txBody>
          <a:bodyPr>
            <a:normAutofit lnSpcReduction="10000"/>
          </a:bodyPr>
          <a:lstStyle/>
          <a:p>
            <a:r>
              <a:rPr lang="en-US" dirty="0">
                <a:latin typeface="Calibri" panose="020F0502020204030204" pitchFamily="34" charset="0"/>
                <a:cs typeface="Calibri" panose="020F0502020204030204" pitchFamily="34" charset="0"/>
              </a:rPr>
              <a:t>Respect and accommodate diverse views on</a:t>
            </a:r>
          </a:p>
          <a:p>
            <a:pPr lvl="1"/>
            <a:r>
              <a:rPr lang="en-US" sz="2600" dirty="0">
                <a:latin typeface="Calibri" panose="020F0502020204030204" pitchFamily="34" charset="0"/>
                <a:cs typeface="Calibri" panose="020F0502020204030204" pitchFamily="34" charset="0"/>
              </a:rPr>
              <a:t>mental health and substance use challenges and barriers </a:t>
            </a:r>
          </a:p>
          <a:p>
            <a:pPr lvl="1"/>
            <a:r>
              <a:rPr lang="en-US" sz="2600" dirty="0">
                <a:latin typeface="Calibri" panose="020F0502020204030204" pitchFamily="34" charset="0"/>
                <a:cs typeface="Calibri" panose="020F0502020204030204" pitchFamily="34" charset="0"/>
              </a:rPr>
              <a:t>well-being </a:t>
            </a:r>
          </a:p>
          <a:p>
            <a:pPr lvl="1"/>
            <a:r>
              <a:rPr lang="en-US" sz="2600" dirty="0">
                <a:latin typeface="Calibri" panose="020F0502020204030204" pitchFamily="34" charset="0"/>
                <a:cs typeface="Calibri" panose="020F0502020204030204" pitchFamily="34" charset="0"/>
              </a:rPr>
              <a:t>treatment and services </a:t>
            </a:r>
          </a:p>
          <a:p>
            <a:r>
              <a:rPr lang="en-US" sz="2600" dirty="0">
                <a:latin typeface="Calibri" panose="020F0502020204030204" pitchFamily="34" charset="0"/>
                <a:cs typeface="Calibri" panose="020F0502020204030204" pitchFamily="34" charset="0"/>
              </a:rPr>
              <a:t>Acknowledge personal beliefs as valid and relevant to behavioral health. </a:t>
            </a:r>
          </a:p>
          <a:p>
            <a:r>
              <a:rPr lang="en-US" sz="2600" dirty="0">
                <a:latin typeface="Calibri" panose="020F0502020204030204" pitchFamily="34" charset="0"/>
                <a:cs typeface="Calibri" panose="020F0502020204030204" pitchFamily="34" charset="0"/>
              </a:rPr>
              <a:t>Recognize that individuals express their personal identities differently and have many ways of relating to others, </a:t>
            </a:r>
            <a:br>
              <a:rPr lang="en-US" sz="2600" dirty="0">
                <a:latin typeface="Calibri" panose="020F0502020204030204" pitchFamily="34" charset="0"/>
                <a:cs typeface="Calibri" panose="020F0502020204030204" pitchFamily="34" charset="0"/>
              </a:rPr>
            </a:br>
            <a:r>
              <a:rPr lang="en-US" sz="2600" dirty="0">
                <a:latin typeface="Calibri" panose="020F0502020204030204" pitchFamily="34" charset="0"/>
                <a:cs typeface="Calibri" panose="020F0502020204030204" pitchFamily="34" charset="0"/>
              </a:rPr>
              <a:t>including family, community, and society.</a:t>
            </a:r>
          </a:p>
        </p:txBody>
      </p:sp>
      <p:sp>
        <p:nvSpPr>
          <p:cNvPr id="6" name="TextBox 5">
            <a:extLst>
              <a:ext uri="{FF2B5EF4-FFF2-40B4-BE49-F238E27FC236}">
                <a16:creationId xmlns:a16="http://schemas.microsoft.com/office/drawing/2014/main" id="{7E5EA076-77FC-4262-B7B9-19D7A0E854DA}"/>
              </a:ext>
            </a:extLst>
          </p:cNvPr>
          <p:cNvSpPr txBox="1"/>
          <p:nvPr/>
        </p:nvSpPr>
        <p:spPr>
          <a:xfrm>
            <a:off x="2418713" y="6474022"/>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Mental Health Commission of Canada (2015)</a:t>
            </a:r>
          </a:p>
        </p:txBody>
      </p:sp>
      <p:pic>
        <p:nvPicPr>
          <p:cNvPr id="14" name="Picture 13">
            <a:extLst>
              <a:ext uri="{FF2B5EF4-FFF2-40B4-BE49-F238E27FC236}">
                <a16:creationId xmlns:a16="http://schemas.microsoft.com/office/drawing/2014/main" id="{3B19C722-0046-ED76-09D1-2199BDE008F9}"/>
              </a:ext>
            </a:extLst>
          </p:cNvPr>
          <p:cNvPicPr>
            <a:picLocks noChangeAspect="1"/>
          </p:cNvPicPr>
          <p:nvPr/>
        </p:nvPicPr>
        <p:blipFill>
          <a:blip r:embed="rId3"/>
          <a:stretch>
            <a:fillRect/>
          </a:stretch>
        </p:blipFill>
        <p:spPr>
          <a:xfrm>
            <a:off x="9077771" y="2358188"/>
            <a:ext cx="2673944" cy="4013425"/>
          </a:xfrm>
          <a:prstGeom prst="rect">
            <a:avLst/>
          </a:prstGeom>
          <a:ln>
            <a:noFill/>
          </a:ln>
          <a:effectLst>
            <a:softEdge rad="112500"/>
          </a:effectLst>
        </p:spPr>
      </p:pic>
    </p:spTree>
    <p:extLst>
      <p:ext uri="{BB962C8B-B14F-4D97-AF65-F5344CB8AC3E}">
        <p14:creationId xmlns:p14="http://schemas.microsoft.com/office/powerpoint/2010/main" val="3817658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11</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a:t>Recovery management</a:t>
            </a:r>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1" y="551911"/>
            <a:ext cx="11029616" cy="1013800"/>
          </a:xfrm>
        </p:spPr>
        <p:txBody>
          <a:bodyPr/>
          <a:lstStyle/>
          <a:p>
            <a:r>
              <a:rPr lang="en-US" dirty="0">
                <a:latin typeface="Calibri" panose="020F0502020204030204" pitchFamily="34" charset="0"/>
                <a:cs typeface="Calibri" panose="020F0502020204030204" pitchFamily="34" charset="0"/>
              </a:rPr>
              <a:t>Values and attitudes: Cultural competence</a:t>
            </a:r>
            <a:endParaRPr lang="en-US" sz="2000" i="1"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519198" y="2014401"/>
            <a:ext cx="8026104" cy="4409513"/>
          </a:xfrm>
        </p:spPr>
        <p:txBody>
          <a:bodyPr>
            <a:normAutofit lnSpcReduction="10000"/>
          </a:bodyPr>
          <a:lstStyle/>
          <a:p>
            <a:pPr>
              <a:lnSpc>
                <a:spcPct val="110000"/>
              </a:lnSpc>
              <a:spcBef>
                <a:spcPts val="0"/>
              </a:spcBef>
              <a:spcAft>
                <a:spcPts val="1200"/>
              </a:spcAft>
            </a:pPr>
            <a:r>
              <a:rPr lang="en-US" sz="2400" b="1" i="1"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Cultural competence, </a:t>
            </a:r>
            <a:r>
              <a:rPr lang="en-US" sz="2400"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fundamentally, </a:t>
            </a:r>
            <a:r>
              <a:rPr lang="en-US" sz="2400" dirty="0">
                <a:effectLst/>
                <a:latin typeface="Calibri" panose="020F0502020204030204" pitchFamily="34" charset="0"/>
                <a:ea typeface="Calibri" panose="020F0502020204030204" pitchFamily="34" charset="0"/>
                <a:cs typeface="Times New Roman" panose="02020603050405020304" pitchFamily="18" charset="0"/>
              </a:rPr>
              <a:t>is the ability to recognize the importance of race, ethnicity, and culture in the provision of behavioral health services.</a:t>
            </a:r>
          </a:p>
          <a:p>
            <a:pPr>
              <a:lnSpc>
                <a:spcPct val="110000"/>
              </a:lnSpc>
              <a:spcBef>
                <a:spcPts val="0"/>
              </a:spcBef>
              <a:spcAft>
                <a:spcPts val="1200"/>
              </a:spcAft>
            </a:pPr>
            <a:r>
              <a:rPr lang="en-US" sz="2400" dirty="0">
                <a:latin typeface="Calibri" panose="020F0502020204030204" pitchFamily="34" charset="0"/>
                <a:ea typeface="Calibri" panose="020F0502020204030204" pitchFamily="34" charset="0"/>
                <a:cs typeface="Times New Roman" panose="02020603050405020304" pitchFamily="18" charset="0"/>
              </a:rPr>
              <a:t>It a</a:t>
            </a:r>
            <a:r>
              <a:rPr lang="en-US" sz="2400" dirty="0">
                <a:effectLst/>
                <a:latin typeface="Calibri" panose="020F0502020204030204" pitchFamily="34" charset="0"/>
                <a:ea typeface="Calibri" panose="020F0502020204030204" pitchFamily="34" charset="0"/>
                <a:cs typeface="Times New Roman" panose="02020603050405020304" pitchFamily="18" charset="0"/>
              </a:rPr>
              <a:t>cknowledges that people from other cultural groups do not necessarily share the same beliefs and practices or perceive, interpret, or encounter similar experiences in the same way.</a:t>
            </a:r>
          </a:p>
          <a:p>
            <a:pPr>
              <a:lnSpc>
                <a:spcPct val="110000"/>
              </a:lnSpc>
              <a:spcBef>
                <a:spcPts val="0"/>
              </a:spcBef>
              <a:spcAft>
                <a:spcPts val="12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It is set of attitudes, strategies for personal self-awareness, and cultivation of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skills and behaviors around diversity to work effectively with persons in our care.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0"/>
              </a:spcBef>
              <a:spcAft>
                <a:spcPts val="2400"/>
              </a:spcAft>
            </a:pPr>
            <a:endParaRPr lang="en-US" sz="1700" dirty="0">
              <a:effectLst/>
              <a:latin typeface="Calibri" panose="020F0502020204030204" pitchFamily="34" charset="0"/>
              <a:ea typeface="Calibri" panose="020F0502020204030204" pitchFamily="34" charset="0"/>
              <a:cs typeface="Calibri" panose="020F0502020204030204" pitchFamily="34" charset="0"/>
            </a:endParaRPr>
          </a:p>
          <a:p>
            <a:pPr>
              <a:spcBef>
                <a:spcPts val="0"/>
              </a:spcBef>
              <a:spcAft>
                <a:spcPts val="2400"/>
              </a:spcAft>
            </a:pP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E5EA076-77FC-4262-B7B9-19D7A0E854DA}"/>
              </a:ext>
            </a:extLst>
          </p:cNvPr>
          <p:cNvSpPr txBox="1"/>
          <p:nvPr/>
        </p:nvSpPr>
        <p:spPr>
          <a:xfrm>
            <a:off x="5690388" y="6306089"/>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Substance Abuse and Mental Health Services Administration  (2015)</a:t>
            </a:r>
          </a:p>
        </p:txBody>
      </p:sp>
      <p:sp>
        <p:nvSpPr>
          <p:cNvPr id="8" name="TextBox 7">
            <a:extLst>
              <a:ext uri="{FF2B5EF4-FFF2-40B4-BE49-F238E27FC236}">
                <a16:creationId xmlns:a16="http://schemas.microsoft.com/office/drawing/2014/main" id="{0423AA07-4298-1B59-9A0D-BD3F20DD7CD3}"/>
              </a:ext>
            </a:extLst>
          </p:cNvPr>
          <p:cNvSpPr txBox="1"/>
          <p:nvPr/>
        </p:nvSpPr>
        <p:spPr>
          <a:xfrm>
            <a:off x="8782368" y="2111049"/>
            <a:ext cx="2758314" cy="3600986"/>
          </a:xfrm>
          <a:prstGeom prst="rect">
            <a:avLst/>
          </a:prstGeom>
          <a:solidFill>
            <a:schemeClr val="accent5">
              <a:lumMod val="40000"/>
              <a:lumOff val="60000"/>
            </a:schemeClr>
          </a:solidFill>
          <a:ln>
            <a:solidFill>
              <a:schemeClr val="tx1"/>
            </a:solidFill>
            <a:prstDash val="dash"/>
          </a:ln>
        </p:spPr>
        <p:txBody>
          <a:bodyPr wrap="square" rtlCol="0">
            <a:spAutoFit/>
          </a:bodyPr>
          <a:lstStyle/>
          <a:p>
            <a:pPr algn="r"/>
            <a:r>
              <a:rPr lang="en-US" sz="1800" b="0" i="1" u="none" strike="noStrike" baseline="0" dirty="0">
                <a:solidFill>
                  <a:srgbClr val="000000"/>
                </a:solidFill>
                <a:latin typeface="Calibri" panose="020F0502020204030204" pitchFamily="34" charset="0"/>
                <a:cs typeface="Calibri" panose="020F0502020204030204" pitchFamily="34" charset="0"/>
              </a:rPr>
              <a:t>A set of congruent practice, skills, attitudes, policies, and structures which come together in a system, agency, or among professionals and enable that system, or those professionals to work effectively in cross cultural situations.</a:t>
            </a:r>
          </a:p>
          <a:p>
            <a:pPr algn="r"/>
            <a:endParaRPr lang="en-US" i="1" dirty="0">
              <a:solidFill>
                <a:srgbClr val="000000"/>
              </a:solidFill>
              <a:latin typeface="Calibri" panose="020F0502020204030204" pitchFamily="34" charset="0"/>
              <a:cs typeface="Calibri" panose="020F0502020204030204" pitchFamily="34" charset="0"/>
            </a:endParaRPr>
          </a:p>
          <a:p>
            <a:pPr algn="r"/>
            <a:r>
              <a:rPr lang="en-US" sz="1200" b="0" i="1" u="none" strike="noStrike" baseline="0" dirty="0">
                <a:solidFill>
                  <a:srgbClr val="000000"/>
                </a:solidFill>
                <a:latin typeface="Calibri" panose="020F0502020204030204" pitchFamily="34" charset="0"/>
                <a:cs typeface="Calibri" panose="020F0502020204030204" pitchFamily="34" charset="0"/>
              </a:rPr>
              <a:t>Cross, </a:t>
            </a:r>
            <a:r>
              <a:rPr lang="en-US" sz="1200" b="0" i="1" u="none" strike="noStrike" baseline="0" dirty="0" err="1">
                <a:solidFill>
                  <a:srgbClr val="000000"/>
                </a:solidFill>
                <a:latin typeface="Calibri" panose="020F0502020204030204" pitchFamily="34" charset="0"/>
                <a:cs typeface="Calibri" panose="020F0502020204030204" pitchFamily="34" charset="0"/>
              </a:rPr>
              <a:t>Brazron</a:t>
            </a:r>
            <a:r>
              <a:rPr lang="en-US" sz="1200" b="0" i="1" u="none" strike="noStrike" baseline="0" dirty="0">
                <a:solidFill>
                  <a:srgbClr val="000000"/>
                </a:solidFill>
                <a:latin typeface="Calibri" panose="020F0502020204030204" pitchFamily="34" charset="0"/>
                <a:cs typeface="Calibri" panose="020F0502020204030204" pitchFamily="34" charset="0"/>
              </a:rPr>
              <a:t>, Dennis, &amp; Issacs (1989) </a:t>
            </a:r>
          </a:p>
          <a:p>
            <a:endParaRPr lang="en-US" dirty="0"/>
          </a:p>
        </p:txBody>
      </p:sp>
    </p:spTree>
    <p:extLst>
      <p:ext uri="{BB962C8B-B14F-4D97-AF65-F5344CB8AC3E}">
        <p14:creationId xmlns:p14="http://schemas.microsoft.com/office/powerpoint/2010/main" val="1528270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person, suit, posing&#10;&#10;Description automatically generated">
            <a:extLst>
              <a:ext uri="{FF2B5EF4-FFF2-40B4-BE49-F238E27FC236}">
                <a16:creationId xmlns:a16="http://schemas.microsoft.com/office/drawing/2014/main" id="{47F0F91B-288A-0AFA-7773-CBB415F68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7567" y="2286042"/>
            <a:ext cx="2467102" cy="3956375"/>
          </a:xfrm>
          <a:prstGeom prst="rect">
            <a:avLst/>
          </a:prstGeom>
        </p:spPr>
      </p:pic>
      <p:sp>
        <p:nvSpPr>
          <p:cNvPr id="2" name="Slide Number Placeholder 1">
            <a:extLst>
              <a:ext uri="{FF2B5EF4-FFF2-40B4-BE49-F238E27FC236}">
                <a16:creationId xmlns:a16="http://schemas.microsoft.com/office/drawing/2014/main" id="{CBBCC55E-9D63-B4B7-82B1-A3B6CAFC00D6}"/>
              </a:ext>
            </a:extLst>
          </p:cNvPr>
          <p:cNvSpPr>
            <a:spLocks noGrp="1"/>
          </p:cNvSpPr>
          <p:nvPr>
            <p:ph type="sldNum" sz="quarter" idx="12"/>
          </p:nvPr>
        </p:nvSpPr>
        <p:spPr/>
        <p:txBody>
          <a:bodyPr/>
          <a:lstStyle/>
          <a:p>
            <a:fld id="{3A98EE3D-8CD1-4C3F-BD1C-C98C9596463C}" type="slidenum">
              <a:rPr lang="en-US" smtClean="0"/>
              <a:t>12</a:t>
            </a:fld>
            <a:endParaRPr lang="en-US" dirty="0"/>
          </a:p>
        </p:txBody>
      </p:sp>
      <p:sp>
        <p:nvSpPr>
          <p:cNvPr id="3" name="Footer Placeholder 2">
            <a:extLst>
              <a:ext uri="{FF2B5EF4-FFF2-40B4-BE49-F238E27FC236}">
                <a16:creationId xmlns:a16="http://schemas.microsoft.com/office/drawing/2014/main" id="{D13ACE49-C8ED-CD6E-3C9C-44A65286C31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4F416007-68D5-2B67-2D20-60166DC06DA9}"/>
              </a:ext>
            </a:extLst>
          </p:cNvPr>
          <p:cNvSpPr>
            <a:spLocks noGrp="1"/>
          </p:cNvSpPr>
          <p:nvPr>
            <p:ph type="title"/>
          </p:nvPr>
        </p:nvSpPr>
        <p:spPr/>
        <p:txBody>
          <a:bodyPr anchor="ctr"/>
          <a:lstStyle/>
          <a:p>
            <a:r>
              <a:rPr lang="en-US" dirty="0"/>
              <a:t>Cultural competence Requires commitment</a:t>
            </a:r>
          </a:p>
        </p:txBody>
      </p:sp>
      <p:sp>
        <p:nvSpPr>
          <p:cNvPr id="5" name="Content Placeholder 4">
            <a:extLst>
              <a:ext uri="{FF2B5EF4-FFF2-40B4-BE49-F238E27FC236}">
                <a16:creationId xmlns:a16="http://schemas.microsoft.com/office/drawing/2014/main" id="{808EA38D-8B2B-4616-09CD-4096948EE4B1}"/>
              </a:ext>
            </a:extLst>
          </p:cNvPr>
          <p:cNvSpPr>
            <a:spLocks noGrp="1"/>
          </p:cNvSpPr>
          <p:nvPr>
            <p:ph idx="1"/>
          </p:nvPr>
        </p:nvSpPr>
        <p:spPr>
          <a:xfrm>
            <a:off x="2441950" y="1974349"/>
            <a:ext cx="9405923" cy="4441530"/>
          </a:xfrm>
        </p:spPr>
        <p:txBody>
          <a:bodyPr>
            <a:noAutofit/>
          </a:bodyPr>
          <a:lstStyle/>
          <a:p>
            <a:pPr>
              <a:lnSpc>
                <a:spcPct val="120000"/>
              </a:lnSpc>
            </a:pPr>
            <a:r>
              <a:rPr lang="en-US" sz="2400" dirty="0">
                <a:effectLst/>
                <a:latin typeface="Calibri" panose="020F0502020204030204" pitchFamily="34" charset="0"/>
                <a:cs typeface="Calibri" panose="020F0502020204030204" pitchFamily="34" charset="0"/>
              </a:rPr>
              <a:t>As an organization, cultural competence is a </a:t>
            </a:r>
            <a:r>
              <a:rPr lang="en-US" sz="2400" dirty="0">
                <a:latin typeface="Calibri" panose="020F0502020204030204" pitchFamily="34" charset="0"/>
                <a:cs typeface="Calibri" panose="020F0502020204030204" pitchFamily="34" charset="0"/>
              </a:rPr>
              <a:t>multi-faceted and </a:t>
            </a:r>
            <a:r>
              <a:rPr lang="en-US" sz="2400" dirty="0">
                <a:effectLst/>
                <a:latin typeface="Calibri" panose="020F0502020204030204" pitchFamily="34" charset="0"/>
                <a:cs typeface="Calibri" panose="020F0502020204030204" pitchFamily="34" charset="0"/>
              </a:rPr>
              <a:t>ongoing process that begins with </a:t>
            </a:r>
            <a:r>
              <a:rPr lang="en-US" sz="2400" b="1" i="1" dirty="0">
                <a:solidFill>
                  <a:schemeClr val="accent1"/>
                </a:solidFill>
                <a:effectLst/>
                <a:latin typeface="Calibri" panose="020F0502020204030204" pitchFamily="34" charset="0"/>
                <a:cs typeface="Calibri" panose="020F0502020204030204" pitchFamily="34" charset="0"/>
              </a:rPr>
              <a:t>awareness</a:t>
            </a:r>
            <a:r>
              <a:rPr lang="en-US" sz="2400" i="1" dirty="0">
                <a:effectLst/>
                <a:latin typeface="Calibri" panose="020F0502020204030204" pitchFamily="34" charset="0"/>
                <a:cs typeface="Calibri" panose="020F0502020204030204" pitchFamily="34" charset="0"/>
              </a:rPr>
              <a:t> </a:t>
            </a:r>
            <a:r>
              <a:rPr lang="en-US" sz="2400" dirty="0">
                <a:effectLst/>
                <a:latin typeface="Calibri" panose="020F0502020204030204" pitchFamily="34" charset="0"/>
                <a:cs typeface="Calibri" panose="020F0502020204030204" pitchFamily="34" charset="0"/>
              </a:rPr>
              <a:t>and </a:t>
            </a:r>
            <a:r>
              <a:rPr lang="en-US" sz="2400" b="1" i="1" dirty="0">
                <a:solidFill>
                  <a:schemeClr val="accent1"/>
                </a:solidFill>
                <a:effectLst/>
                <a:latin typeface="Calibri" panose="020F0502020204030204" pitchFamily="34" charset="0"/>
                <a:cs typeface="Calibri" panose="020F0502020204030204" pitchFamily="34" charset="0"/>
              </a:rPr>
              <a:t>commitment</a:t>
            </a:r>
            <a:r>
              <a:rPr lang="en-US" sz="2400" dirty="0">
                <a:effectLst/>
                <a:latin typeface="Calibri" panose="020F0502020204030204" pitchFamily="34" charset="0"/>
                <a:cs typeface="Calibri" panose="020F0502020204030204" pitchFamily="34" charset="0"/>
              </a:rPr>
              <a:t> that evolves into culturally-responsive, person-centered organizational policies and procedures. </a:t>
            </a:r>
          </a:p>
          <a:p>
            <a:pPr lvl="1">
              <a:lnSpc>
                <a:spcPct val="120000"/>
              </a:lnSpc>
              <a:spcBef>
                <a:spcPts val="0"/>
              </a:spcBef>
              <a:spcAft>
                <a:spcPts val="1200"/>
              </a:spcAft>
            </a:pPr>
            <a:r>
              <a:rPr lang="en-US" sz="2200" u="sng" dirty="0">
                <a:latin typeface="Calibri" panose="020F0502020204030204" pitchFamily="34" charset="0"/>
                <a:cs typeface="Calibri" panose="020F0502020204030204" pitchFamily="34" charset="0"/>
              </a:rPr>
              <a:t>Developing awareness </a:t>
            </a:r>
            <a:r>
              <a:rPr lang="en-US" sz="2200" dirty="0">
                <a:latin typeface="Calibri" panose="020F0502020204030204" pitchFamily="34" charset="0"/>
                <a:cs typeface="Calibri" panose="020F0502020204030204" pitchFamily="34" charset="0"/>
              </a:rPr>
              <a:t>involves being </a:t>
            </a:r>
            <a:r>
              <a:rPr lang="en-US" sz="2200" dirty="0">
                <a:effectLst/>
                <a:latin typeface="Calibri" panose="020F0502020204030204" pitchFamily="34" charset="0"/>
                <a:cs typeface="Calibri" panose="020F0502020204030204" pitchFamily="34" charset="0"/>
              </a:rPr>
              <a:t>open to learning, taking time and taking risks, sitting with uncertainty and discomfort, and not having quick solutions or easy answers.</a:t>
            </a:r>
          </a:p>
          <a:p>
            <a:pPr lvl="1">
              <a:lnSpc>
                <a:spcPct val="120000"/>
              </a:lnSpc>
              <a:spcBef>
                <a:spcPts val="0"/>
              </a:spcBef>
              <a:spcAft>
                <a:spcPts val="1200"/>
              </a:spcAft>
            </a:pPr>
            <a:r>
              <a:rPr lang="en-US" sz="2200" u="sng" dirty="0">
                <a:effectLst/>
                <a:latin typeface="Calibri" panose="020F0502020204030204" pitchFamily="34" charset="0"/>
                <a:cs typeface="Calibri" panose="020F0502020204030204" pitchFamily="34" charset="0"/>
              </a:rPr>
              <a:t>Making an ongoing commitment </a:t>
            </a:r>
            <a:r>
              <a:rPr lang="en-US" sz="2200" dirty="0">
                <a:effectLst/>
                <a:latin typeface="Calibri" panose="020F0502020204030204" pitchFamily="34" charset="0"/>
                <a:cs typeface="Calibri" panose="020F0502020204030204" pitchFamily="34" charset="0"/>
              </a:rPr>
              <a:t>means </a:t>
            </a:r>
            <a:r>
              <a:rPr lang="en-US" sz="2200" dirty="0">
                <a:latin typeface="Calibri" panose="020F0502020204030204" pitchFamily="34" charset="0"/>
                <a:cs typeface="Calibri" panose="020F0502020204030204" pitchFamily="34" charset="0"/>
              </a:rPr>
              <a:t>having a </a:t>
            </a:r>
            <a:r>
              <a:rPr lang="en-US" sz="2200" dirty="0">
                <a:latin typeface="Calibri" panose="020F0502020204030204" pitchFamily="34" charset="0"/>
                <a:ea typeface="Calibri" panose="020F0502020204030204" pitchFamily="34" charset="0"/>
                <a:cs typeface="Calibri" panose="020F0502020204030204" pitchFamily="34" charset="0"/>
              </a:rPr>
              <a:t>willingness to be more transparent in evaluating current services and practices, and in developing policies and practices that meet the diverse needs of the persons served.  </a:t>
            </a:r>
            <a:br>
              <a:rPr lang="en-US" sz="2000" dirty="0">
                <a:latin typeface="Calibri" panose="020F0502020204030204" pitchFamily="34" charset="0"/>
                <a:cs typeface="Calibri" panose="020F0502020204030204" pitchFamily="34" charset="0"/>
              </a:rPr>
            </a:br>
            <a:endParaRPr lang="en-US" sz="20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86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5" y="2155005"/>
            <a:ext cx="11029615" cy="1497507"/>
          </a:xfrm>
        </p:spPr>
        <p:txBody>
          <a:bodyPr/>
          <a:lstStyle/>
          <a:p>
            <a:r>
              <a:rPr lang="en-US" sz="4000" dirty="0">
                <a:latin typeface="Calibri" panose="020F0502020204030204" pitchFamily="34" charset="0"/>
                <a:cs typeface="Calibri" panose="020F0502020204030204" pitchFamily="34" charset="0"/>
              </a:rPr>
              <a:t>What we know</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5" y="3652512"/>
            <a:ext cx="8394510" cy="1441791"/>
          </a:xfrm>
        </p:spPr>
        <p:txBody>
          <a:bodyPr>
            <a:normAutofit fontScale="92500" lnSpcReduction="10000"/>
          </a:bodyPr>
          <a:lstStyle/>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of Needs</a:t>
            </a:r>
            <a:endParaRPr lang="en-US" sz="35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13</a:t>
            </a:fld>
            <a:endParaRPr lang="en-US" dirty="0">
              <a:solidFill>
                <a:srgbClr val="155EA1">
                  <a:lumMod val="75000"/>
                  <a:lumOff val="25000"/>
                </a:srgbClr>
              </a:solidFill>
            </a:endParaRPr>
          </a:p>
        </p:txBody>
      </p:sp>
    </p:spTree>
    <p:extLst>
      <p:ext uri="{BB962C8B-B14F-4D97-AF65-F5344CB8AC3E}">
        <p14:creationId xmlns:p14="http://schemas.microsoft.com/office/powerpoint/2010/main" val="2437553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at a desk&#10;&#10;Description automatically generated with low confidence">
            <a:extLst>
              <a:ext uri="{FF2B5EF4-FFF2-40B4-BE49-F238E27FC236}">
                <a16:creationId xmlns:a16="http://schemas.microsoft.com/office/drawing/2014/main" id="{3C7E272C-84CB-D3FB-5F13-1DC6708A2922}"/>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258" r="2258"/>
          <a:stretch>
            <a:fillRect/>
          </a:stretch>
        </p:blipFill>
        <p:spPr>
          <a:xfrm>
            <a:off x="8270543" y="826603"/>
            <a:ext cx="3479498" cy="5563959"/>
          </a:xfrm>
        </p:spPr>
      </p:pic>
      <p:sp>
        <p:nvSpPr>
          <p:cNvPr id="4" name="Title 3">
            <a:extLst>
              <a:ext uri="{FF2B5EF4-FFF2-40B4-BE49-F238E27FC236}">
                <a16:creationId xmlns:a16="http://schemas.microsoft.com/office/drawing/2014/main" id="{F47224B8-1A72-CB73-CA61-2E7FF47E469C}"/>
              </a:ext>
            </a:extLst>
          </p:cNvPr>
          <p:cNvSpPr>
            <a:spLocks noGrp="1"/>
          </p:cNvSpPr>
          <p:nvPr>
            <p:ph type="title"/>
          </p:nvPr>
        </p:nvSpPr>
        <p:spPr>
          <a:xfrm>
            <a:off x="403904" y="457200"/>
            <a:ext cx="7531437" cy="852116"/>
          </a:xfrm>
        </p:spPr>
        <p:txBody>
          <a:bodyPr anchor="ctr">
            <a:normAutofit/>
          </a:bodyPr>
          <a:lstStyle/>
          <a:p>
            <a:pPr algn="ctr"/>
            <a:r>
              <a:rPr lang="en-US" dirty="0"/>
              <a:t>Person-centered planning</a:t>
            </a:r>
          </a:p>
        </p:txBody>
      </p:sp>
      <p:sp>
        <p:nvSpPr>
          <p:cNvPr id="5" name="Slide Number Placeholder 4">
            <a:extLst>
              <a:ext uri="{FF2B5EF4-FFF2-40B4-BE49-F238E27FC236}">
                <a16:creationId xmlns:a16="http://schemas.microsoft.com/office/drawing/2014/main" id="{B331938D-777E-BAC5-DCEF-EE3101D9B626}"/>
              </a:ext>
            </a:extLst>
          </p:cNvPr>
          <p:cNvSpPr>
            <a:spLocks noGrp="1"/>
          </p:cNvSpPr>
          <p:nvPr>
            <p:ph type="sldNum" sz="quarter" idx="12"/>
          </p:nvPr>
        </p:nvSpPr>
        <p:spPr/>
        <p:txBody>
          <a:bodyPr/>
          <a:lstStyle/>
          <a:p>
            <a:fld id="{F603CDE5-C1D8-4EDD-870F-A498BAFA520F}" type="slidenum">
              <a:rPr lang="en-US" smtClean="0">
                <a:solidFill>
                  <a:srgbClr val="155EA1"/>
                </a:solidFill>
              </a:rPr>
              <a:pPr/>
              <a:t>14</a:t>
            </a:fld>
            <a:endParaRPr lang="en-US" dirty="0">
              <a:solidFill>
                <a:srgbClr val="155EA1"/>
              </a:solidFill>
            </a:endParaRPr>
          </a:p>
        </p:txBody>
      </p:sp>
      <p:sp>
        <p:nvSpPr>
          <p:cNvPr id="6" name="Content Placeholder 5">
            <a:extLst>
              <a:ext uri="{FF2B5EF4-FFF2-40B4-BE49-F238E27FC236}">
                <a16:creationId xmlns:a16="http://schemas.microsoft.com/office/drawing/2014/main" id="{20A47374-3227-6AB3-7955-C2A09BE5CB39}"/>
              </a:ext>
            </a:extLst>
          </p:cNvPr>
          <p:cNvSpPr>
            <a:spLocks noGrp="1"/>
          </p:cNvSpPr>
          <p:nvPr>
            <p:ph sz="quarter" idx="14"/>
          </p:nvPr>
        </p:nvSpPr>
        <p:spPr>
          <a:xfrm>
            <a:off x="515155" y="1309316"/>
            <a:ext cx="7420758" cy="5081246"/>
          </a:xfrm>
        </p:spPr>
        <p:txBody>
          <a:bodyPr>
            <a:normAutofit/>
          </a:bodyPr>
          <a:lstStyle/>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person is at the center.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Family and friends are partners in planning.</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reflects what is important to the person, his/her capacities, and what support is required. </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actions that are about life, not just services, and reflects what is possible, not just what is available.</a:t>
            </a:r>
          </a:p>
          <a:p>
            <a:pPr marL="514350" indent="-514350">
              <a:buFont typeface="+mj-lt"/>
              <a:buAutoNum type="arabicPeriod"/>
            </a:pPr>
            <a:r>
              <a:rPr lang="en-US" b="0" i="0" u="none" strike="noStrike" baseline="0" dirty="0">
                <a:solidFill>
                  <a:srgbClr val="3D3D3D"/>
                </a:solidFill>
                <a:latin typeface="Calibri" panose="020F0502020204030204" pitchFamily="34" charset="0"/>
                <a:cs typeface="Calibri" panose="020F0502020204030204" pitchFamily="34" charset="0"/>
              </a:rPr>
              <a:t>The plan results in ongoing listening, learning, and further action. </a:t>
            </a:r>
          </a:p>
        </p:txBody>
      </p:sp>
      <p:sp>
        <p:nvSpPr>
          <p:cNvPr id="7" name="Footer Placeholder 6">
            <a:extLst>
              <a:ext uri="{FF2B5EF4-FFF2-40B4-BE49-F238E27FC236}">
                <a16:creationId xmlns:a16="http://schemas.microsoft.com/office/drawing/2014/main" id="{E53D3F65-7DF8-FE39-5F12-385A56439838}"/>
              </a:ext>
            </a:extLst>
          </p:cNvPr>
          <p:cNvSpPr>
            <a:spLocks noGrp="1"/>
          </p:cNvSpPr>
          <p:nvPr>
            <p:ph type="ftr" sz="quarter" idx="11"/>
          </p:nvPr>
        </p:nvSpPr>
        <p:spPr/>
        <p:txBody>
          <a:bodyPr/>
          <a:lstStyle/>
          <a:p>
            <a:r>
              <a:rPr lang="en-US">
                <a:solidFill>
                  <a:srgbClr val="155EA1"/>
                </a:solidFill>
              </a:rPr>
              <a:t>Recovery management</a:t>
            </a:r>
            <a:endParaRPr lang="en-US" dirty="0">
              <a:solidFill>
                <a:srgbClr val="155EA1"/>
              </a:solidFill>
            </a:endParaRPr>
          </a:p>
        </p:txBody>
      </p:sp>
    </p:spTree>
    <p:extLst>
      <p:ext uri="{BB962C8B-B14F-4D97-AF65-F5344CB8AC3E}">
        <p14:creationId xmlns:p14="http://schemas.microsoft.com/office/powerpoint/2010/main" val="375904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15</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
        <p:nvSpPr>
          <p:cNvPr id="7" name="Title 6"/>
          <p:cNvSpPr>
            <a:spLocks noGrp="1"/>
          </p:cNvSpPr>
          <p:nvPr>
            <p:ph type="title"/>
          </p:nvPr>
        </p:nvSpPr>
        <p:spPr>
          <a:xfrm>
            <a:off x="496972" y="516034"/>
            <a:ext cx="11029616" cy="988332"/>
          </a:xfrm>
        </p:spPr>
        <p:txBody>
          <a:bodyPr anchor="b">
            <a:normAutofit/>
          </a:bodyPr>
          <a:lstStyle/>
          <a:p>
            <a:r>
              <a:rPr lang="en-US" dirty="0">
                <a:latin typeface="Calibri" panose="020F0502020204030204" pitchFamily="34" charset="0"/>
                <a:cs typeface="Calibri" panose="020F0502020204030204" pitchFamily="34" charset="0"/>
              </a:rPr>
              <a:t>Needed Knowledge base: Person-centered planning</a:t>
            </a:r>
          </a:p>
        </p:txBody>
      </p:sp>
      <p:sp>
        <p:nvSpPr>
          <p:cNvPr id="3" name="Content Placeholder 2">
            <a:extLst>
              <a:ext uri="{FF2B5EF4-FFF2-40B4-BE49-F238E27FC236}">
                <a16:creationId xmlns:a16="http://schemas.microsoft.com/office/drawing/2014/main" id="{B5F575FB-E733-92B1-86CF-EBA6EA9654F7}"/>
              </a:ext>
            </a:extLst>
          </p:cNvPr>
          <p:cNvSpPr>
            <a:spLocks noGrp="1"/>
          </p:cNvSpPr>
          <p:nvPr>
            <p:ph sz="half" idx="2"/>
          </p:nvPr>
        </p:nvSpPr>
        <p:spPr>
          <a:xfrm>
            <a:off x="581195" y="2228003"/>
            <a:ext cx="5139474" cy="4023443"/>
          </a:xfrm>
        </p:spPr>
        <p:txBody>
          <a:bodyPr>
            <a:normAutofit/>
          </a:bodyPr>
          <a:lstStyle/>
          <a:p>
            <a:r>
              <a:rPr lang="en-US" sz="2600" b="0" i="0" u="none" strike="noStrike" baseline="0" dirty="0">
                <a:solidFill>
                  <a:srgbClr val="3D3D3D"/>
                </a:solidFill>
                <a:latin typeface="Calibri" panose="020F0502020204030204" pitchFamily="34" charset="0"/>
                <a:cs typeface="Calibri" panose="020F0502020204030204" pitchFamily="34" charset="0"/>
              </a:rPr>
              <a:t>Service providers are “facilitators” of person-centered planning. </a:t>
            </a:r>
          </a:p>
          <a:p>
            <a:r>
              <a:rPr lang="en-US" sz="2600" dirty="0">
                <a:solidFill>
                  <a:srgbClr val="3D3D3D"/>
                </a:solidFill>
                <a:latin typeface="Calibri" panose="020F0502020204030204" pitchFamily="34" charset="0"/>
                <a:cs typeface="Calibri" panose="020F0502020204030204" pitchFamily="34" charset="0"/>
              </a:rPr>
              <a:t>They </a:t>
            </a:r>
            <a:r>
              <a:rPr lang="en-US" sz="2600" b="0" i="0" u="none" strike="noStrike" baseline="0" dirty="0">
                <a:solidFill>
                  <a:srgbClr val="3D3D3D"/>
                </a:solidFill>
                <a:latin typeface="Calibri" panose="020F0502020204030204" pitchFamily="34" charset="0"/>
                <a:cs typeface="Calibri" panose="020F0502020204030204" pitchFamily="34" charset="0"/>
              </a:rPr>
              <a:t>need certain skills and abilities (competencies) to make person-centered planning work. </a:t>
            </a:r>
          </a:p>
          <a:p>
            <a:r>
              <a:rPr lang="en-US" sz="2600" dirty="0">
                <a:solidFill>
                  <a:srgbClr val="3D3D3D"/>
                </a:solidFill>
                <a:latin typeface="Calibri" panose="020F0502020204030204" pitchFamily="34" charset="0"/>
                <a:cs typeface="Calibri" panose="020F0502020204030204" pitchFamily="34" charset="0"/>
              </a:rPr>
              <a:t>There are five competency domains that support an effective person-centered planning process.</a:t>
            </a:r>
            <a:endParaRPr lang="en-US" sz="26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8E0A2FB-B835-5D72-8C46-75994166C4D6}"/>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saturation sat="400000"/>
                    </a14:imgEffect>
                  </a14:imgLayer>
                </a14:imgProps>
              </a:ext>
            </a:extLst>
          </a:blip>
          <a:stretch>
            <a:fillRect/>
          </a:stretch>
        </p:blipFill>
        <p:spPr>
          <a:xfrm>
            <a:off x="5908052" y="1915615"/>
            <a:ext cx="5939821" cy="5167847"/>
          </a:xfrm>
          <a:prstGeom prst="rect">
            <a:avLst/>
          </a:prstGeom>
        </p:spPr>
      </p:pic>
      <p:sp>
        <p:nvSpPr>
          <p:cNvPr id="11" name="TextBox 10">
            <a:extLst>
              <a:ext uri="{FF2B5EF4-FFF2-40B4-BE49-F238E27FC236}">
                <a16:creationId xmlns:a16="http://schemas.microsoft.com/office/drawing/2014/main" id="{4C830BFB-1AD2-8C03-EE8F-3B31C5D3B347}"/>
              </a:ext>
            </a:extLst>
          </p:cNvPr>
          <p:cNvSpPr txBox="1"/>
          <p:nvPr/>
        </p:nvSpPr>
        <p:spPr>
          <a:xfrm>
            <a:off x="3619814" y="6323157"/>
            <a:ext cx="2773428"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
        <p:nvSpPr>
          <p:cNvPr id="12" name="TextBox 11">
            <a:extLst>
              <a:ext uri="{FF2B5EF4-FFF2-40B4-BE49-F238E27FC236}">
                <a16:creationId xmlns:a16="http://schemas.microsoft.com/office/drawing/2014/main" id="{2D82B4F1-850F-D031-3C49-FCD6EDB7F779}"/>
              </a:ext>
            </a:extLst>
          </p:cNvPr>
          <p:cNvSpPr txBox="1"/>
          <p:nvPr/>
        </p:nvSpPr>
        <p:spPr>
          <a:xfrm>
            <a:off x="3619814" y="6328474"/>
            <a:ext cx="2773428"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368087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38611C-7B28-5E98-2408-6234520A37FF}"/>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3" name="Footer Placeholder 2">
            <a:extLst>
              <a:ext uri="{FF2B5EF4-FFF2-40B4-BE49-F238E27FC236}">
                <a16:creationId xmlns:a16="http://schemas.microsoft.com/office/drawing/2014/main" id="{E80F26CF-2FBE-5B8A-A814-3C9A374778E1}"/>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92B37B65-298C-E8B9-0653-956AA20240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Strengths-Based, Culturally Informed, Whole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Person–Focused</a:t>
            </a:r>
          </a:p>
        </p:txBody>
      </p:sp>
      <p:sp>
        <p:nvSpPr>
          <p:cNvPr id="5" name="Content Placeholder 4">
            <a:extLst>
              <a:ext uri="{FF2B5EF4-FFF2-40B4-BE49-F238E27FC236}">
                <a16:creationId xmlns:a16="http://schemas.microsoft.com/office/drawing/2014/main" id="{742272ED-6E47-92CC-3136-6D0C91EC5A69}"/>
              </a:ext>
            </a:extLst>
          </p:cNvPr>
          <p:cNvSpPr>
            <a:spLocks noGrp="1"/>
          </p:cNvSpPr>
          <p:nvPr>
            <p:ph idx="1"/>
          </p:nvPr>
        </p:nvSpPr>
        <p:spPr>
          <a:xfrm>
            <a:off x="581192" y="2180496"/>
            <a:ext cx="11029615" cy="4243418"/>
          </a:xfrm>
        </p:spPr>
        <p:txBody>
          <a:bodyPr>
            <a:normAutofit lnSpcReduction="10000"/>
          </a:bodyPr>
          <a:lstStyle/>
          <a:p>
            <a:r>
              <a:rPr lang="en-US" dirty="0">
                <a:latin typeface="Calibri" panose="020F0502020204030204" pitchFamily="34" charset="0"/>
                <a:cs typeface="Calibri" panose="020F0502020204030204" pitchFamily="34" charset="0"/>
              </a:rPr>
              <a:t>Demonstrate self-awareness and practice cultural humility; intentionally develop personal cultural competence skills.</a:t>
            </a:r>
          </a:p>
          <a:p>
            <a:r>
              <a:rPr lang="en-US" dirty="0">
                <a:latin typeface="Calibri" panose="020F0502020204030204" pitchFamily="34" charset="0"/>
                <a:cs typeface="Calibri" panose="020F0502020204030204" pitchFamily="34" charset="0"/>
              </a:rPr>
              <a:t>Learn about a person’s cultural and linguistic preferences, values and beliefs, customs, and other cross-cultural differences.</a:t>
            </a:r>
          </a:p>
          <a:p>
            <a:r>
              <a:rPr lang="en-US" dirty="0">
                <a:latin typeface="Calibri" panose="020F0502020204030204" pitchFamily="34" charset="0"/>
                <a:cs typeface="Calibri" panose="020F0502020204030204" pitchFamily="34" charset="0"/>
              </a:rPr>
              <a:t>Skillfully use planning techniques that foster goal discovery and self-direction.</a:t>
            </a:r>
          </a:p>
          <a:p>
            <a:r>
              <a:rPr lang="en-US" dirty="0">
                <a:latin typeface="Calibri" panose="020F0502020204030204" pitchFamily="34" charset="0"/>
                <a:cs typeface="Calibri" panose="020F0502020204030204" pitchFamily="34" charset="0"/>
              </a:rPr>
              <a:t>Convey high expectations for meaningful outcomes across a broad range of quality-of-life areas.</a:t>
            </a:r>
          </a:p>
          <a:p>
            <a:r>
              <a:rPr lang="en-US" dirty="0">
                <a:latin typeface="Calibri" panose="020F0502020204030204" pitchFamily="34" charset="0"/>
                <a:cs typeface="Calibri" panose="020F0502020204030204" pitchFamily="34" charset="0"/>
              </a:rPr>
              <a:t>Create a comprehensive, strengths-based profile with the person.</a:t>
            </a:r>
          </a:p>
        </p:txBody>
      </p:sp>
      <p:pic>
        <p:nvPicPr>
          <p:cNvPr id="7" name="Graphic 6" descr="Checkbox Checked with solid fill">
            <a:extLst>
              <a:ext uri="{FF2B5EF4-FFF2-40B4-BE49-F238E27FC236}">
                <a16:creationId xmlns:a16="http://schemas.microsoft.com/office/drawing/2014/main" id="{3AA251F2-2E07-E809-E95D-27D225B723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8010" y="638424"/>
            <a:ext cx="1141264" cy="1141264"/>
          </a:xfrm>
          <a:prstGeom prst="rect">
            <a:avLst/>
          </a:prstGeom>
        </p:spPr>
      </p:pic>
      <p:sp>
        <p:nvSpPr>
          <p:cNvPr id="9" name="TextBox 8">
            <a:extLst>
              <a:ext uri="{FF2B5EF4-FFF2-40B4-BE49-F238E27FC236}">
                <a16:creationId xmlns:a16="http://schemas.microsoft.com/office/drawing/2014/main" id="{88C2EA6A-0A5B-6D75-4047-A67681BF0074}"/>
              </a:ext>
            </a:extLst>
          </p:cNvPr>
          <p:cNvSpPr txBox="1"/>
          <p:nvPr/>
        </p:nvSpPr>
        <p:spPr>
          <a:xfrm>
            <a:off x="8653581" y="6371614"/>
            <a:ext cx="2365349"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131869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9D059-9D04-AE4E-E31A-4191C4EA852D}"/>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3" name="Footer Placeholder 2">
            <a:extLst>
              <a:ext uri="{FF2B5EF4-FFF2-40B4-BE49-F238E27FC236}">
                <a16:creationId xmlns:a16="http://schemas.microsoft.com/office/drawing/2014/main" id="{F0B08A81-B44B-DA38-3398-16BF29861F2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379A1926-3DED-74EB-15CA-078DB76C5EFB}"/>
              </a:ext>
            </a:extLst>
          </p:cNvPr>
          <p:cNvSpPr>
            <a:spLocks noGrp="1"/>
          </p:cNvSpPr>
          <p:nvPr>
            <p:ph type="title"/>
          </p:nvPr>
        </p:nvSpPr>
        <p:spPr/>
        <p:txBody>
          <a:bodyPr anchor="ctr"/>
          <a:lstStyle/>
          <a:p>
            <a:r>
              <a:rPr lang="en-US" dirty="0">
                <a:latin typeface="Calibri" panose="020F0502020204030204" pitchFamily="34" charset="0"/>
                <a:cs typeface="Calibri" panose="020F0502020204030204" pitchFamily="34" charset="0"/>
              </a:rPr>
              <a:t>Cultivating Connections Inside the System and Out</a:t>
            </a:r>
          </a:p>
        </p:txBody>
      </p:sp>
      <p:sp>
        <p:nvSpPr>
          <p:cNvPr id="5" name="Content Placeholder 4">
            <a:extLst>
              <a:ext uri="{FF2B5EF4-FFF2-40B4-BE49-F238E27FC236}">
                <a16:creationId xmlns:a16="http://schemas.microsoft.com/office/drawing/2014/main" id="{8DF908FA-E4F6-CA99-517B-292865B8E0F9}"/>
              </a:ext>
            </a:extLst>
          </p:cNvPr>
          <p:cNvSpPr>
            <a:spLocks noGrp="1"/>
          </p:cNvSpPr>
          <p:nvPr>
            <p:ph idx="1"/>
          </p:nvPr>
        </p:nvSpPr>
        <p:spPr>
          <a:xfrm>
            <a:off x="581193" y="1947270"/>
            <a:ext cx="11029615" cy="4424344"/>
          </a:xfrm>
        </p:spPr>
        <p:txBody>
          <a:bodyPr>
            <a:normAutofit fontScale="77500" lnSpcReduction="20000"/>
          </a:bodyPr>
          <a:lstStyle/>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Understand the systems and supports a person may choose to access across a range of health, human services, employment, education, spiritual, cultural, and safety net areas.</a:t>
            </a:r>
          </a:p>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Understand basic issues related to different populations served (age, gender, disabilities, etc.).</a:t>
            </a:r>
          </a:p>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Promote the person’s connection to natural community supports and relationships that matter most to them.</a:t>
            </a:r>
          </a:p>
          <a:p>
            <a:pPr>
              <a:lnSpc>
                <a:spcPct val="120000"/>
              </a:lnSpc>
            </a:pPr>
            <a:r>
              <a:rPr lang="en-US" sz="3100" b="0" i="0" u="none" strike="noStrike" baseline="0" dirty="0">
                <a:solidFill>
                  <a:srgbClr val="3D3D3D"/>
                </a:solidFill>
                <a:latin typeface="Calibri" panose="020F0502020204030204" pitchFamily="34" charset="0"/>
                <a:cs typeface="Calibri" panose="020F0502020204030204" pitchFamily="34" charset="0"/>
              </a:rPr>
              <a:t>Actively involve family caregivers and/or other supporters in accordance with the preferences of the person.</a:t>
            </a:r>
          </a:p>
          <a:p>
            <a:pPr>
              <a:lnSpc>
                <a:spcPct val="120000"/>
              </a:lnSpc>
            </a:pPr>
            <a:r>
              <a:rPr lang="en-US" sz="3100" dirty="0">
                <a:solidFill>
                  <a:srgbClr val="3D3D3D"/>
                </a:solidFill>
                <a:latin typeface="Calibri" panose="020F0502020204030204" pitchFamily="34" charset="0"/>
                <a:cs typeface="Calibri" panose="020F0502020204030204" pitchFamily="34" charset="0"/>
              </a:rPr>
              <a:t>Support the right of the person to have a meaningful life in the community.</a:t>
            </a:r>
            <a:endParaRPr lang="en-US" sz="31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92B3786E-6B86-6D74-E7B0-2E3FA33C2950}"/>
              </a:ext>
            </a:extLst>
          </p:cNvPr>
          <p:cNvPicPr>
            <a:picLocks noChangeAspect="1"/>
          </p:cNvPicPr>
          <p:nvPr/>
        </p:nvPicPr>
        <p:blipFill>
          <a:blip r:embed="rId3"/>
          <a:stretch>
            <a:fillRect/>
          </a:stretch>
        </p:blipFill>
        <p:spPr>
          <a:xfrm>
            <a:off x="10391591" y="639030"/>
            <a:ext cx="1140051" cy="1140051"/>
          </a:xfrm>
          <a:prstGeom prst="rect">
            <a:avLst/>
          </a:prstGeom>
        </p:spPr>
      </p:pic>
      <p:sp>
        <p:nvSpPr>
          <p:cNvPr id="7" name="TextBox 6">
            <a:extLst>
              <a:ext uri="{FF2B5EF4-FFF2-40B4-BE49-F238E27FC236}">
                <a16:creationId xmlns:a16="http://schemas.microsoft.com/office/drawing/2014/main" id="{3A4AA8DF-EAB2-A534-20B9-5B5A159E8D86}"/>
              </a:ext>
            </a:extLst>
          </p:cNvPr>
          <p:cNvSpPr txBox="1"/>
          <p:nvPr/>
        </p:nvSpPr>
        <p:spPr>
          <a:xfrm>
            <a:off x="8743478" y="6200725"/>
            <a:ext cx="2448476"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2114721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E96CA3-C91D-905A-64FE-55CF03FA788F}"/>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3" name="Footer Placeholder 2">
            <a:extLst>
              <a:ext uri="{FF2B5EF4-FFF2-40B4-BE49-F238E27FC236}">
                <a16:creationId xmlns:a16="http://schemas.microsoft.com/office/drawing/2014/main" id="{089F2F78-8663-5BFB-752F-13BC63E3F655}"/>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2BD61421-CAD7-E791-755A-E7A5D3E9AD3B}"/>
              </a:ext>
            </a:extLst>
          </p:cNvPr>
          <p:cNvSpPr>
            <a:spLocks noGrp="1"/>
          </p:cNvSpPr>
          <p:nvPr>
            <p:ph type="title"/>
          </p:nvPr>
        </p:nvSpPr>
        <p:spPr/>
        <p:txBody>
          <a:bodyPr anchor="ctr">
            <a:normAutofit/>
          </a:bodyPr>
          <a:lstStyle/>
          <a:p>
            <a:r>
              <a:rPr lang="en-US" b="0" i="0" u="none" strike="noStrike" baseline="0" dirty="0">
                <a:latin typeface="Calibri" panose="020F0502020204030204" pitchFamily="34" charset="0"/>
                <a:cs typeface="Calibri" panose="020F0502020204030204" pitchFamily="34" charset="0"/>
              </a:rPr>
              <a:t>Rights, Choice, and Control </a:t>
            </a:r>
            <a:endParaRPr lang="en-US"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0AA8E6C5-EC6E-1847-2910-0BB3E32B55DC}"/>
              </a:ext>
            </a:extLst>
          </p:cNvPr>
          <p:cNvSpPr>
            <a:spLocks noGrp="1"/>
          </p:cNvSpPr>
          <p:nvPr>
            <p:ph idx="1"/>
          </p:nvPr>
        </p:nvSpPr>
        <p:spPr>
          <a:xfrm>
            <a:off x="581192" y="1949713"/>
            <a:ext cx="11029615" cy="4537326"/>
          </a:xfrm>
        </p:spPr>
        <p:txBody>
          <a:bodyPr>
            <a:normAutofit lnSpcReduction="10000"/>
          </a:bodyPr>
          <a:lstStyle/>
          <a:p>
            <a:r>
              <a:rPr lang="en-US" dirty="0">
                <a:latin typeface="Calibri" panose="020F0502020204030204" pitchFamily="34" charset="0"/>
                <a:cs typeface="Calibri" panose="020F0502020204030204" pitchFamily="34" charset="0"/>
              </a:rPr>
              <a:t>Presume competence among persons served.</a:t>
            </a:r>
          </a:p>
          <a:p>
            <a:r>
              <a:rPr lang="en-US" dirty="0">
                <a:latin typeface="Calibri" panose="020F0502020204030204" pitchFamily="34" charset="0"/>
                <a:cs typeface="Calibri" panose="020F0502020204030204" pitchFamily="34" charset="0"/>
              </a:rPr>
              <a:t>Understand the concepts of dignity and risk.</a:t>
            </a:r>
          </a:p>
          <a:p>
            <a:r>
              <a:rPr lang="en-US" dirty="0">
                <a:latin typeface="Calibri" panose="020F0502020204030204" pitchFamily="34" charset="0"/>
                <a:cs typeface="Calibri" panose="020F0502020204030204" pitchFamily="34" charset="0"/>
              </a:rPr>
              <a:t>Provide basic education about rights, including the right to be free from discrimination.</a:t>
            </a:r>
          </a:p>
          <a:p>
            <a:r>
              <a:rPr lang="en-US" dirty="0">
                <a:latin typeface="Calibri" panose="020F0502020204030204" pitchFamily="34" charset="0"/>
                <a:cs typeface="Calibri" panose="020F0502020204030204" pitchFamily="34" charset="0"/>
              </a:rPr>
              <a:t>Support people to advocate for themselves.</a:t>
            </a:r>
          </a:p>
          <a:p>
            <a:r>
              <a:rPr lang="en-US" dirty="0">
                <a:latin typeface="Calibri" panose="020F0502020204030204" pitchFamily="34" charset="0"/>
                <a:cs typeface="Calibri" panose="020F0502020204030204" pitchFamily="34" charset="0"/>
              </a:rPr>
              <a:t>Practice supported decision-making using strategies to assist the person to make and communicate decisions about their life.</a:t>
            </a:r>
          </a:p>
          <a:p>
            <a:r>
              <a:rPr lang="en-US" dirty="0">
                <a:latin typeface="Calibri" panose="020F0502020204030204" pitchFamily="34" charset="0"/>
                <a:cs typeface="Calibri" panose="020F0502020204030204" pitchFamily="34" charset="0"/>
              </a:rPr>
              <a:t>Understand and recognize abuse, neglect and exploitation, and how to handle these issues.</a:t>
            </a:r>
          </a:p>
        </p:txBody>
      </p:sp>
      <p:pic>
        <p:nvPicPr>
          <p:cNvPr id="6" name="Picture 5">
            <a:extLst>
              <a:ext uri="{FF2B5EF4-FFF2-40B4-BE49-F238E27FC236}">
                <a16:creationId xmlns:a16="http://schemas.microsoft.com/office/drawing/2014/main" id="{93F227A8-0F00-09AF-BB7A-C1C3C9F57EFD}"/>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4B1F062E-6A2F-3FEC-CDC3-61F018B4AA1A}"/>
              </a:ext>
            </a:extLst>
          </p:cNvPr>
          <p:cNvSpPr txBox="1"/>
          <p:nvPr/>
        </p:nvSpPr>
        <p:spPr>
          <a:xfrm>
            <a:off x="8849276" y="6226988"/>
            <a:ext cx="2425805"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2939757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801D3A-ED62-D109-F011-F14C1F662308}"/>
              </a:ext>
            </a:extLst>
          </p:cNvPr>
          <p:cNvSpPr>
            <a:spLocks noGrp="1"/>
          </p:cNvSpPr>
          <p:nvPr>
            <p:ph type="sldNum" sz="quarter" idx="12"/>
          </p:nvPr>
        </p:nvSpPr>
        <p:spPr/>
        <p:txBody>
          <a:bodyPr/>
          <a:lstStyle/>
          <a:p>
            <a:fld id="{3A98EE3D-8CD1-4C3F-BD1C-C98C9596463C}" type="slidenum">
              <a:rPr lang="en-US" smtClean="0"/>
              <a:t>19</a:t>
            </a:fld>
            <a:endParaRPr lang="en-US" dirty="0"/>
          </a:p>
        </p:txBody>
      </p:sp>
      <p:sp>
        <p:nvSpPr>
          <p:cNvPr id="3" name="Footer Placeholder 2">
            <a:extLst>
              <a:ext uri="{FF2B5EF4-FFF2-40B4-BE49-F238E27FC236}">
                <a16:creationId xmlns:a16="http://schemas.microsoft.com/office/drawing/2014/main" id="{B55CE642-6791-CF3D-8EF3-8DE1D842A917}"/>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79791952-CB79-C3A5-B704-E12C4FECBD0A}"/>
              </a:ext>
            </a:extLst>
          </p:cNvPr>
          <p:cNvSpPr>
            <a:spLocks noGrp="1"/>
          </p:cNvSpPr>
          <p:nvPr>
            <p:ph type="title"/>
          </p:nvPr>
        </p:nvSpPr>
        <p:spPr/>
        <p:txBody>
          <a:bodyPr anchor="ctr"/>
          <a:lstStyle/>
          <a:p>
            <a:r>
              <a:rPr lang="en-US" dirty="0">
                <a:latin typeface="Calibri" panose="020F0502020204030204" pitchFamily="34" charset="0"/>
                <a:cs typeface="Calibri" panose="020F0502020204030204" pitchFamily="34" charset="0"/>
              </a:rPr>
              <a:t>Partnership, Teamwork, Facilitation, and Coordination</a:t>
            </a:r>
          </a:p>
        </p:txBody>
      </p:sp>
      <p:sp>
        <p:nvSpPr>
          <p:cNvPr id="5" name="Content Placeholder 4">
            <a:extLst>
              <a:ext uri="{FF2B5EF4-FFF2-40B4-BE49-F238E27FC236}">
                <a16:creationId xmlns:a16="http://schemas.microsoft.com/office/drawing/2014/main" id="{0FC4B2D1-BF85-7796-09B9-F8ABE8F3DDD5}"/>
              </a:ext>
            </a:extLst>
          </p:cNvPr>
          <p:cNvSpPr>
            <a:spLocks noGrp="1"/>
          </p:cNvSpPr>
          <p:nvPr>
            <p:ph idx="1"/>
          </p:nvPr>
        </p:nvSpPr>
        <p:spPr>
          <a:xfrm>
            <a:off x="581192" y="1997933"/>
            <a:ext cx="11029615" cy="4556243"/>
          </a:xfrm>
        </p:spPr>
        <p:txBody>
          <a:bodyPr>
            <a:normAutofit lnSpcReduction="10000"/>
          </a:bodyPr>
          <a:lstStyle/>
          <a:p>
            <a:r>
              <a:rPr lang="en-US" sz="2800" b="0" i="0" u="none" strike="noStrike" baseline="0" dirty="0">
                <a:solidFill>
                  <a:srgbClr val="3D3D3D"/>
                </a:solidFill>
                <a:latin typeface="Calibri" panose="020F0502020204030204" pitchFamily="34" charset="0"/>
                <a:cs typeface="Calibri" panose="020F0502020204030204" pitchFamily="34" charset="0"/>
              </a:rPr>
              <a:t>Attend to language and respect the preferences of the person.</a:t>
            </a:r>
          </a:p>
          <a:p>
            <a:r>
              <a:rPr lang="en-US" sz="2800" b="0" i="0" u="none" strike="noStrike" baseline="0" dirty="0">
                <a:solidFill>
                  <a:srgbClr val="3D3D3D"/>
                </a:solidFill>
                <a:latin typeface="Calibri" panose="020F0502020204030204" pitchFamily="34" charset="0"/>
                <a:cs typeface="Calibri" panose="020F0502020204030204" pitchFamily="34" charset="0"/>
              </a:rPr>
              <a:t>Respect the person’s input regarding the planning of meetings, areas for discussion, and preferences.</a:t>
            </a:r>
          </a:p>
          <a:p>
            <a:r>
              <a:rPr lang="en-US" dirty="0">
                <a:solidFill>
                  <a:srgbClr val="3D3D3D"/>
                </a:solidFill>
                <a:latin typeface="Calibri" panose="020F0502020204030204" pitchFamily="34" charset="0"/>
                <a:cs typeface="Calibri" panose="020F0502020204030204" pitchFamily="34" charset="0"/>
              </a:rPr>
              <a:t>Facilitate meetings in a respectful and professional manner.</a:t>
            </a:r>
          </a:p>
          <a:p>
            <a:r>
              <a:rPr lang="en-US" dirty="0">
                <a:solidFill>
                  <a:srgbClr val="3D3D3D"/>
                </a:solidFill>
                <a:latin typeface="Calibri" panose="020F0502020204030204" pitchFamily="34" charset="0"/>
                <a:cs typeface="Calibri" panose="020F0502020204030204" pitchFamily="34" charset="0"/>
              </a:rPr>
              <a:t>Make space for contribution of all team members, making sure the person’s voice is heard.</a:t>
            </a:r>
          </a:p>
          <a:p>
            <a:r>
              <a:rPr lang="en-US" dirty="0">
                <a:solidFill>
                  <a:srgbClr val="3D3D3D"/>
                </a:solidFill>
                <a:latin typeface="Calibri" panose="020F0502020204030204" pitchFamily="34" charset="0"/>
                <a:cs typeface="Calibri" panose="020F0502020204030204" pitchFamily="34" charset="0"/>
              </a:rPr>
              <a:t>Understand and know how to work through conflicts.</a:t>
            </a:r>
          </a:p>
          <a:p>
            <a:r>
              <a:rPr lang="en-US" dirty="0">
                <a:solidFill>
                  <a:srgbClr val="3D3D3D"/>
                </a:solidFill>
                <a:latin typeface="Calibri" panose="020F0502020204030204" pitchFamily="34" charset="0"/>
                <a:cs typeface="Calibri" panose="020F0502020204030204" pitchFamily="34" charset="0"/>
              </a:rPr>
              <a:t>Maintain a focus of the conversation on the person’s desired goals and outcomes.</a:t>
            </a:r>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4718DF9-E625-48B2-4070-D3205DFFC2F4}"/>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D722AF9D-BF10-5DEA-693E-460598311D30}"/>
              </a:ext>
            </a:extLst>
          </p:cNvPr>
          <p:cNvSpPr txBox="1"/>
          <p:nvPr/>
        </p:nvSpPr>
        <p:spPr>
          <a:xfrm>
            <a:off x="8471425" y="6166532"/>
            <a:ext cx="2675187"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3504856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solidFill>
                  <a:srgbClr val="155EA1"/>
                </a:solidFill>
              </a:rPr>
              <a:pPr/>
              <a:t>2</a:t>
            </a:fld>
            <a:endParaRPr lang="en-US" dirty="0">
              <a:solidFill>
                <a:srgbClr val="155EA1"/>
              </a:solidFill>
            </a:endParaRPr>
          </a:p>
        </p:txBody>
      </p:sp>
      <p:sp>
        <p:nvSpPr>
          <p:cNvPr id="3" name="Footer Placeholder 2"/>
          <p:cNvSpPr>
            <a:spLocks noGrp="1"/>
          </p:cNvSpPr>
          <p:nvPr>
            <p:ph type="ftr" sz="quarter" idx="11"/>
          </p:nvPr>
        </p:nvSpPr>
        <p:spPr/>
        <p:txBody>
          <a:bodyPr/>
          <a:lstStyle/>
          <a:p>
            <a:r>
              <a:rPr lang="en-US">
                <a:solidFill>
                  <a:srgbClr val="155EA1"/>
                </a:solidFill>
              </a:rPr>
              <a:t>Recovery management</a:t>
            </a:r>
            <a:endParaRPr lang="en-US" dirty="0">
              <a:solidFill>
                <a:srgbClr val="155EA1"/>
              </a:solidFill>
            </a:endParaRPr>
          </a:p>
        </p:txBody>
      </p:sp>
      <p:sp>
        <p:nvSpPr>
          <p:cNvPr id="4" name="Title 3"/>
          <p:cNvSpPr>
            <a:spLocks noGrp="1"/>
          </p:cNvSpPr>
          <p:nvPr>
            <p:ph type="title"/>
          </p:nvPr>
        </p:nvSpPr>
        <p:spPr/>
        <p:txBody>
          <a:bodyPr/>
          <a:lstStyle/>
          <a:p>
            <a:r>
              <a:rPr lang="en-US" dirty="0">
                <a:solidFill>
                  <a:srgbClr val="FFFEFF"/>
                </a:solidFill>
                <a:latin typeface="Calibri" panose="020F0502020204030204" pitchFamily="34" charset="0"/>
                <a:cs typeface="Calibri" panose="020F0502020204030204" pitchFamily="34" charset="0"/>
              </a:rPr>
              <a:t>Module 4 Outline</a:t>
            </a:r>
            <a:endParaRPr lang="en-US" dirty="0">
              <a:cs typeface="Calibri" panose="020F0502020204030204" pitchFamily="34" charset="0"/>
            </a:endParaRPr>
          </a:p>
        </p:txBody>
      </p:sp>
      <p:sp>
        <p:nvSpPr>
          <p:cNvPr id="9" name="Content Placeholder 8">
            <a:extLst>
              <a:ext uri="{FF2B5EF4-FFF2-40B4-BE49-F238E27FC236}">
                <a16:creationId xmlns:a16="http://schemas.microsoft.com/office/drawing/2014/main" id="{0590CAD7-B82A-489C-AFA7-1BC5D072F20A}"/>
              </a:ext>
            </a:extLst>
          </p:cNvPr>
          <p:cNvSpPr>
            <a:spLocks noGrp="1"/>
          </p:cNvSpPr>
          <p:nvPr>
            <p:ph idx="1"/>
          </p:nvPr>
        </p:nvSpPr>
        <p:spPr>
          <a:xfrm>
            <a:off x="494473" y="2233161"/>
            <a:ext cx="11029615" cy="3975348"/>
          </a:xfrm>
        </p:spPr>
        <p:txBody>
          <a:bodyPr>
            <a:normAutofit/>
          </a:bodyPr>
          <a:lstStyle/>
          <a:p>
            <a:endParaRPr lang="en-US" dirty="0"/>
          </a:p>
          <a:p>
            <a:endParaRPr lang="en-US" dirty="0"/>
          </a:p>
        </p:txBody>
      </p:sp>
      <p:graphicFrame>
        <p:nvGraphicFramePr>
          <p:cNvPr id="7" name="Content Placeholder 2" descr="SmartArt object">
            <a:extLst>
              <a:ext uri="{FF2B5EF4-FFF2-40B4-BE49-F238E27FC236}">
                <a16:creationId xmlns:a16="http://schemas.microsoft.com/office/drawing/2014/main" id="{59405A29-4A0F-429B-A6BA-2D3E9946C76A}"/>
              </a:ext>
            </a:extLst>
          </p:cNvPr>
          <p:cNvGraphicFramePr>
            <a:graphicFrameLocks/>
          </p:cNvGraphicFramePr>
          <p:nvPr>
            <p:extLst>
              <p:ext uri="{D42A27DB-BD31-4B8C-83A1-F6EECF244321}">
                <p14:modId xmlns:p14="http://schemas.microsoft.com/office/powerpoint/2010/main" val="3443588790"/>
              </p:ext>
            </p:extLst>
          </p:nvPr>
        </p:nvGraphicFramePr>
        <p:xfrm>
          <a:off x="440286" y="2089332"/>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5982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801D3A-ED62-D109-F011-F14C1F662308}"/>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3" name="Footer Placeholder 2">
            <a:extLst>
              <a:ext uri="{FF2B5EF4-FFF2-40B4-BE49-F238E27FC236}">
                <a16:creationId xmlns:a16="http://schemas.microsoft.com/office/drawing/2014/main" id="{B55CE642-6791-CF3D-8EF3-8DE1D842A917}"/>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79791952-CB79-C3A5-B704-E12C4FECBD0A}"/>
              </a:ext>
            </a:extLst>
          </p:cNvPr>
          <p:cNvSpPr>
            <a:spLocks noGrp="1"/>
          </p:cNvSpPr>
          <p:nvPr>
            <p:ph type="title"/>
          </p:nvPr>
        </p:nvSpPr>
        <p:spPr/>
        <p:txBody>
          <a:bodyPr anchor="ctr"/>
          <a:lstStyle/>
          <a:p>
            <a:r>
              <a:rPr lang="en-US" dirty="0">
                <a:latin typeface="Calibri" panose="020F0502020204030204" pitchFamily="34" charset="0"/>
                <a:cs typeface="Calibri" panose="020F0502020204030204" pitchFamily="34" charset="0"/>
              </a:rPr>
              <a:t>Person-Centered Plan Documentation, Implementation,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and Monitoring</a:t>
            </a:r>
          </a:p>
        </p:txBody>
      </p:sp>
      <p:sp>
        <p:nvSpPr>
          <p:cNvPr id="5" name="Content Placeholder 4">
            <a:extLst>
              <a:ext uri="{FF2B5EF4-FFF2-40B4-BE49-F238E27FC236}">
                <a16:creationId xmlns:a16="http://schemas.microsoft.com/office/drawing/2014/main" id="{0FC4B2D1-BF85-7796-09B9-F8ABE8F3DDD5}"/>
              </a:ext>
            </a:extLst>
          </p:cNvPr>
          <p:cNvSpPr>
            <a:spLocks noGrp="1"/>
          </p:cNvSpPr>
          <p:nvPr>
            <p:ph idx="1"/>
          </p:nvPr>
        </p:nvSpPr>
        <p:spPr>
          <a:xfrm>
            <a:off x="581192" y="1997933"/>
            <a:ext cx="11266681" cy="4556243"/>
          </a:xfrm>
        </p:spPr>
        <p:txBody>
          <a:bodyPr>
            <a:normAutofit lnSpcReduction="10000"/>
          </a:bodyPr>
          <a:lstStyle/>
          <a:p>
            <a:r>
              <a:rPr lang="en-US" sz="2800" b="0" i="0" u="none" strike="noStrike" baseline="0" dirty="0">
                <a:solidFill>
                  <a:srgbClr val="3D3D3D"/>
                </a:solidFill>
                <a:latin typeface="Calibri" panose="020F0502020204030204" pitchFamily="34" charset="0"/>
                <a:cs typeface="Calibri" panose="020F0502020204030204" pitchFamily="34" charset="0"/>
              </a:rPr>
              <a:t>Actively include the person’s strengths, interests, and talents in their plan and its implementation. </a:t>
            </a:r>
          </a:p>
          <a:p>
            <a:r>
              <a:rPr lang="en-US" sz="2800" b="0" i="0" u="none" strike="noStrike" baseline="0" dirty="0">
                <a:solidFill>
                  <a:srgbClr val="3D3D3D"/>
                </a:solidFill>
                <a:latin typeface="Calibri" panose="020F0502020204030204" pitchFamily="34" charset="0"/>
                <a:cs typeface="Calibri" panose="020F0502020204030204" pitchFamily="34" charset="0"/>
              </a:rPr>
              <a:t>Write plans using the person’s preferred name and language, and identity preferences throughout. </a:t>
            </a:r>
          </a:p>
          <a:p>
            <a:r>
              <a:rPr lang="en-US" sz="2800" b="0" i="0" u="none" strike="noStrike" baseline="0" dirty="0">
                <a:solidFill>
                  <a:srgbClr val="3D3D3D"/>
                </a:solidFill>
                <a:latin typeface="Calibri" panose="020F0502020204030204" pitchFamily="34" charset="0"/>
                <a:cs typeface="Calibri" panose="020F0502020204030204" pitchFamily="34" charset="0"/>
              </a:rPr>
              <a:t>Frame goal statements using language that is clear and accessible.</a:t>
            </a:r>
          </a:p>
          <a:p>
            <a:r>
              <a:rPr lang="en-US" sz="2800" b="0" i="0" u="none" strike="noStrike" baseline="0" dirty="0">
                <a:solidFill>
                  <a:srgbClr val="3D3D3D"/>
                </a:solidFill>
                <a:latin typeface="Calibri" panose="020F0502020204030204" pitchFamily="34" charset="0"/>
                <a:cs typeface="Calibri" panose="020F0502020204030204" pitchFamily="34" charset="0"/>
              </a:rPr>
              <a:t>Reflect the services and supports in plan documentation.</a:t>
            </a:r>
          </a:p>
          <a:p>
            <a:r>
              <a:rPr lang="en-US" sz="2800" b="0" i="0" u="none" strike="noStrike" baseline="0" dirty="0">
                <a:solidFill>
                  <a:srgbClr val="3D3D3D"/>
                </a:solidFill>
                <a:latin typeface="Calibri" panose="020F0502020204030204" pitchFamily="34" charset="0"/>
                <a:cs typeface="Calibri" panose="020F0502020204030204" pitchFamily="34" charset="0"/>
              </a:rPr>
              <a:t>Solicit ongoing feedback from the person and their supporters on progress and concerns, making needed revisions to the plan.</a:t>
            </a:r>
          </a:p>
          <a:p>
            <a:r>
              <a:rPr lang="en-US" sz="2800" b="0" i="0" u="none" strike="noStrike" baseline="0" dirty="0">
                <a:solidFill>
                  <a:srgbClr val="3D3D3D"/>
                </a:solidFill>
                <a:latin typeface="Calibri" panose="020F0502020204030204" pitchFamily="34" charset="0"/>
                <a:cs typeface="Calibri" panose="020F0502020204030204" pitchFamily="34" charset="0"/>
              </a:rPr>
              <a:t>Monitor and oversee the implementation of the plan.</a:t>
            </a: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sz="2800" b="0" i="0" u="none" strike="noStrike" baseline="0" dirty="0">
              <a:solidFill>
                <a:srgbClr val="3D3D3D"/>
              </a:solidFill>
              <a:latin typeface="Calibri" panose="020F0502020204030204" pitchFamily="34"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44718DF9-E625-48B2-4070-D3205DFFC2F4}"/>
              </a:ext>
            </a:extLst>
          </p:cNvPr>
          <p:cNvPicPr>
            <a:picLocks noChangeAspect="1"/>
          </p:cNvPicPr>
          <p:nvPr/>
        </p:nvPicPr>
        <p:blipFill>
          <a:blip r:embed="rId3"/>
          <a:stretch>
            <a:fillRect/>
          </a:stretch>
        </p:blipFill>
        <p:spPr>
          <a:xfrm>
            <a:off x="10470756" y="639030"/>
            <a:ext cx="1140051" cy="1140051"/>
          </a:xfrm>
          <a:prstGeom prst="rect">
            <a:avLst/>
          </a:prstGeom>
        </p:spPr>
      </p:pic>
      <p:sp>
        <p:nvSpPr>
          <p:cNvPr id="7" name="TextBox 6">
            <a:extLst>
              <a:ext uri="{FF2B5EF4-FFF2-40B4-BE49-F238E27FC236}">
                <a16:creationId xmlns:a16="http://schemas.microsoft.com/office/drawing/2014/main" id="{D722AF9D-BF10-5DEA-693E-460598311D30}"/>
              </a:ext>
            </a:extLst>
          </p:cNvPr>
          <p:cNvSpPr txBox="1"/>
          <p:nvPr/>
        </p:nvSpPr>
        <p:spPr>
          <a:xfrm>
            <a:off x="8935620" y="6298699"/>
            <a:ext cx="2675187" cy="307777"/>
          </a:xfrm>
          <a:prstGeom prst="rect">
            <a:avLst/>
          </a:prstGeom>
          <a:noFill/>
        </p:spPr>
        <p:txBody>
          <a:bodyPr wrap="square" rtlCol="0">
            <a:spAutoFit/>
          </a:bodyPr>
          <a:lstStyle/>
          <a:p>
            <a:r>
              <a:rPr lang="en-US" sz="1400" dirty="0" err="1">
                <a:latin typeface="Calibri" panose="020F0502020204030204" pitchFamily="34" charset="0"/>
                <a:cs typeface="Calibri" panose="020F0502020204030204" pitchFamily="34" charset="0"/>
              </a:rPr>
              <a:t>Tondora</a:t>
            </a:r>
            <a:r>
              <a:rPr lang="en-US" sz="1400" dirty="0">
                <a:latin typeface="Calibri" panose="020F0502020204030204" pitchFamily="34" charset="0"/>
                <a:cs typeface="Calibri" panose="020F0502020204030204" pitchFamily="34" charset="0"/>
              </a:rPr>
              <a:t>, Croft, et al. (2020)</a:t>
            </a:r>
          </a:p>
        </p:txBody>
      </p:sp>
    </p:spTree>
    <p:extLst>
      <p:ext uri="{BB962C8B-B14F-4D97-AF65-F5344CB8AC3E}">
        <p14:creationId xmlns:p14="http://schemas.microsoft.com/office/powerpoint/2010/main" val="443136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46FD4D57-55DF-B80F-637B-BE5C59644EB2}"/>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68013" y="37041"/>
            <a:ext cx="7537685" cy="6783917"/>
          </a:xfrm>
          <a:prstGeom prst="rect">
            <a:avLst/>
          </a:prstGeom>
          <a:noFill/>
        </p:spPr>
      </p:pic>
      <p:sp>
        <p:nvSpPr>
          <p:cNvPr id="2" name="Title 1">
            <a:extLst>
              <a:ext uri="{FF2B5EF4-FFF2-40B4-BE49-F238E27FC236}">
                <a16:creationId xmlns:a16="http://schemas.microsoft.com/office/drawing/2014/main" id="{10E1DE06-A88D-D8C7-CB79-8377260B9E72}"/>
              </a:ext>
            </a:extLst>
          </p:cNvPr>
          <p:cNvSpPr>
            <a:spLocks noGrp="1"/>
          </p:cNvSpPr>
          <p:nvPr>
            <p:ph type="title"/>
          </p:nvPr>
        </p:nvSpPr>
        <p:spPr>
          <a:xfrm>
            <a:off x="7955459" y="197123"/>
            <a:ext cx="3614688" cy="1675219"/>
          </a:xfrm>
        </p:spPr>
        <p:txBody>
          <a:bodyPr anchor="b">
            <a:normAutofit/>
          </a:bodyPr>
          <a:lstStyle/>
          <a:p>
            <a:pPr algn="ctr"/>
            <a:r>
              <a:rPr lang="en-US" dirty="0"/>
              <a:t>discussion</a:t>
            </a:r>
          </a:p>
        </p:txBody>
      </p:sp>
      <p:sp>
        <p:nvSpPr>
          <p:cNvPr id="13" name="Content Placeholder 3">
            <a:extLst>
              <a:ext uri="{FF2B5EF4-FFF2-40B4-BE49-F238E27FC236}">
                <a16:creationId xmlns:a16="http://schemas.microsoft.com/office/drawing/2014/main" id="{CBF8DB2F-F3EA-CA72-C283-7135AD34E092}"/>
              </a:ext>
            </a:extLst>
          </p:cNvPr>
          <p:cNvSpPr>
            <a:spLocks noGrp="1"/>
          </p:cNvSpPr>
          <p:nvPr>
            <p:ph sz="quarter" idx="14"/>
          </p:nvPr>
        </p:nvSpPr>
        <p:spPr>
          <a:xfrm>
            <a:off x="7955459" y="2057399"/>
            <a:ext cx="3614688" cy="4239705"/>
          </a:xfrm>
        </p:spPr>
        <p:txBody>
          <a:bodyPr>
            <a:normAutofit/>
          </a:bodyPr>
          <a:lstStyle/>
          <a:p>
            <a:pPr algn="ctr"/>
            <a:r>
              <a:rPr lang="en-US" sz="2000" dirty="0">
                <a:latin typeface="Calibri" panose="020F0502020204030204" pitchFamily="34" charset="0"/>
                <a:cs typeface="Calibri" panose="020F0502020204030204" pitchFamily="34" charset="0"/>
              </a:rPr>
              <a:t>Based on the presentation of essential skills and abilities that are necessary to effectively facilitate person-centered planning in support of, and alongside, people receiving services…</a:t>
            </a:r>
          </a:p>
          <a:p>
            <a:pPr algn="ctr">
              <a:lnSpc>
                <a:spcPct val="108000"/>
              </a:lnSpc>
            </a:pPr>
            <a:r>
              <a:rPr lang="en-US" sz="2000" b="1" dirty="0">
                <a:solidFill>
                  <a:schemeClr val="accent1"/>
                </a:solidFill>
                <a:latin typeface="Calibri" panose="020F0502020204030204" pitchFamily="34" charset="0"/>
                <a:cs typeface="Calibri" panose="020F0502020204030204" pitchFamily="34" charset="0"/>
              </a:rPr>
              <a:t>WHAT AREAS DO YOU BELIEVE NEED THE MOST ATTENTION IN OUR ORGANIZATION TO PREPARE STAFF TO BE EFFECTIVE “FACILITATORS”?</a:t>
            </a:r>
          </a:p>
        </p:txBody>
      </p:sp>
      <p:sp>
        <p:nvSpPr>
          <p:cNvPr id="4" name="Slide Number Placeholder 3">
            <a:extLst>
              <a:ext uri="{FF2B5EF4-FFF2-40B4-BE49-F238E27FC236}">
                <a16:creationId xmlns:a16="http://schemas.microsoft.com/office/drawing/2014/main" id="{9FC3ED53-8310-0988-8CE8-A82CC7C6DEF8}"/>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F603CDE5-C1D8-4EDD-870F-A498BAFA520F}" type="slidenum">
              <a:rPr lang="en-US" noProof="0" smtClean="0"/>
              <a:pPr>
                <a:spcAft>
                  <a:spcPts val="600"/>
                </a:spcAft>
              </a:pPr>
              <a:t>21</a:t>
            </a:fld>
            <a:endParaRPr lang="en-US" noProof="0"/>
          </a:p>
        </p:txBody>
      </p:sp>
      <p:sp>
        <p:nvSpPr>
          <p:cNvPr id="5" name="Footer Placeholder 4">
            <a:extLst>
              <a:ext uri="{FF2B5EF4-FFF2-40B4-BE49-F238E27FC236}">
                <a16:creationId xmlns:a16="http://schemas.microsoft.com/office/drawing/2014/main" id="{9B6C4715-44EA-1DCF-38E5-1F265809F990}"/>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Tree>
    <p:extLst>
      <p:ext uri="{BB962C8B-B14F-4D97-AF65-F5344CB8AC3E}">
        <p14:creationId xmlns:p14="http://schemas.microsoft.com/office/powerpoint/2010/main" val="1208219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5" y="2512189"/>
            <a:ext cx="11029615" cy="1497507"/>
          </a:xfrm>
        </p:spPr>
        <p:txBody>
          <a:bodyPr>
            <a:normAutofit/>
          </a:bodyPr>
          <a:lstStyle/>
          <a:p>
            <a:r>
              <a:rPr lang="en-US" sz="4000" dirty="0">
                <a:latin typeface="Calibri" panose="020F0502020204030204" pitchFamily="34" charset="0"/>
                <a:cs typeface="Calibri" panose="020F0502020204030204" pitchFamily="34" charset="0"/>
              </a:rPr>
              <a:t>Application to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practice</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5" y="3940687"/>
            <a:ext cx="8322320" cy="1371600"/>
          </a:xfrm>
        </p:spPr>
        <p:txBody>
          <a:bodyPr>
            <a:normAutofit fontScale="92500" lnSpcReduction="20000"/>
          </a:bodyPr>
          <a:lstStyle/>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of Needs</a:t>
            </a:r>
            <a:endParaRPr lang="en-US" sz="35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22</a:t>
            </a:fld>
            <a:endParaRPr lang="en-US" dirty="0">
              <a:solidFill>
                <a:srgbClr val="155EA1">
                  <a:lumMod val="75000"/>
                  <a:lumOff val="25000"/>
                </a:srgbClr>
              </a:solidFill>
            </a:endParaRPr>
          </a:p>
        </p:txBody>
      </p:sp>
    </p:spTree>
    <p:extLst>
      <p:ext uri="{BB962C8B-B14F-4D97-AF65-F5344CB8AC3E}">
        <p14:creationId xmlns:p14="http://schemas.microsoft.com/office/powerpoint/2010/main" val="702527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in a blue shirt&#10;&#10;Description automatically generated with medium confidence">
            <a:extLst>
              <a:ext uri="{FF2B5EF4-FFF2-40B4-BE49-F238E27FC236}">
                <a16:creationId xmlns:a16="http://schemas.microsoft.com/office/drawing/2014/main" id="{EBF07071-3DE4-D190-DA92-A5D8EBEE8B9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9005" r="38007" b="2"/>
          <a:stretch/>
        </p:blipFill>
        <p:spPr>
          <a:xfrm>
            <a:off x="441959" y="641101"/>
            <a:ext cx="3702877" cy="5749461"/>
          </a:xfrm>
          <a:noFill/>
        </p:spPr>
      </p:pic>
      <p:sp>
        <p:nvSpPr>
          <p:cNvPr id="7" name="Title 6">
            <a:extLst>
              <a:ext uri="{FF2B5EF4-FFF2-40B4-BE49-F238E27FC236}">
                <a16:creationId xmlns:a16="http://schemas.microsoft.com/office/drawing/2014/main" id="{BC12CEAE-9620-8493-52C1-843C80BE5DA8}"/>
              </a:ext>
            </a:extLst>
          </p:cNvPr>
          <p:cNvSpPr>
            <a:spLocks noGrp="1"/>
          </p:cNvSpPr>
          <p:nvPr>
            <p:ph type="title"/>
          </p:nvPr>
        </p:nvSpPr>
        <p:spPr>
          <a:xfrm>
            <a:off x="4144457" y="457200"/>
            <a:ext cx="7605584" cy="1600200"/>
          </a:xfrm>
        </p:spPr>
        <p:txBody>
          <a:bodyPr anchor="ctr">
            <a:normAutofit/>
          </a:bodyPr>
          <a:lstStyle/>
          <a:p>
            <a:pPr algn="ctr"/>
            <a:r>
              <a:rPr lang="en-US" sz="3200" dirty="0">
                <a:latin typeface="Calibri" panose="020F0502020204030204" pitchFamily="34" charset="0"/>
                <a:cs typeface="Calibri" panose="020F0502020204030204" pitchFamily="34" charset="0"/>
              </a:rPr>
              <a:t>Federal impetus for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person-centered care</a:t>
            </a:r>
          </a:p>
        </p:txBody>
      </p:sp>
      <p:sp>
        <p:nvSpPr>
          <p:cNvPr id="6" name="Slide Number Placeholder 5">
            <a:extLst>
              <a:ext uri="{FF2B5EF4-FFF2-40B4-BE49-F238E27FC236}">
                <a16:creationId xmlns:a16="http://schemas.microsoft.com/office/drawing/2014/main" id="{DF7A27A0-AD50-7BDA-345B-56C5CA9EFBEA}"/>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solidFill>
                  <a:srgbClr val="155EA1"/>
                </a:solidFill>
              </a:rPr>
              <a:pPr>
                <a:spcAft>
                  <a:spcPts val="600"/>
                </a:spcAft>
              </a:pPr>
              <a:t>23</a:t>
            </a:fld>
            <a:endParaRPr lang="en-US">
              <a:solidFill>
                <a:srgbClr val="155EA1"/>
              </a:solidFill>
            </a:endParaRPr>
          </a:p>
        </p:txBody>
      </p:sp>
      <p:sp>
        <p:nvSpPr>
          <p:cNvPr id="9" name="Text Placeholder 8">
            <a:extLst>
              <a:ext uri="{FF2B5EF4-FFF2-40B4-BE49-F238E27FC236}">
                <a16:creationId xmlns:a16="http://schemas.microsoft.com/office/drawing/2014/main" id="{61FB93B4-B929-D1B3-47D7-8899BA614B39}"/>
              </a:ext>
            </a:extLst>
          </p:cNvPr>
          <p:cNvSpPr>
            <a:spLocks noGrp="1"/>
          </p:cNvSpPr>
          <p:nvPr>
            <p:ph sz="quarter" idx="14"/>
          </p:nvPr>
        </p:nvSpPr>
        <p:spPr>
          <a:xfrm>
            <a:off x="4330867" y="2090752"/>
            <a:ext cx="7517006" cy="4333162"/>
          </a:xfrm>
        </p:spPr>
        <p:txBody>
          <a:bodyPr anchor="t">
            <a:noAutofit/>
          </a:bodyPr>
          <a:lstStyle/>
          <a:p>
            <a:pPr>
              <a:lnSpc>
                <a:spcPct val="110000"/>
              </a:lnSpc>
            </a:pPr>
            <a:r>
              <a:rPr lang="en-US" sz="2600" b="1" i="0" u="none" strike="noStrike" baseline="0" dirty="0">
                <a:solidFill>
                  <a:srgbClr val="000000"/>
                </a:solidFill>
                <a:latin typeface="Calibri" panose="020F0502020204030204" pitchFamily="34" charset="0"/>
                <a:cs typeface="Calibri" panose="020F0502020204030204" pitchFamily="34" charset="0"/>
              </a:rPr>
              <a:t> Section 2402(a) of the Affordable Care Act (2010) </a:t>
            </a:r>
            <a:r>
              <a:rPr lang="en-US" sz="2600" b="0" i="0" u="none" strike="noStrike" baseline="0" dirty="0">
                <a:solidFill>
                  <a:srgbClr val="000000"/>
                </a:solidFill>
                <a:latin typeface="Calibri" panose="020F0502020204030204" pitchFamily="34" charset="0"/>
                <a:cs typeface="Calibri" panose="020F0502020204030204" pitchFamily="34" charset="0"/>
              </a:rPr>
              <a:t>requires all states receiving federal funds develop service systems that are responsive to the needs and choices of persons receiving home and community-based long-term services (HCBS), maximize independence and self-direction, provide support coordination to assist with a community-supported life, and achieve a more consistent and coordinated approach to the administration of policies and procedures across public programs. </a:t>
            </a:r>
            <a:endParaRPr lang="en-US" sz="2600" dirty="0">
              <a:latin typeface="Calibri" panose="020F0502020204030204" pitchFamily="34" charset="0"/>
              <a:cs typeface="Calibri" panose="020F0502020204030204" pitchFamily="34" charset="0"/>
            </a:endParaRPr>
          </a:p>
        </p:txBody>
      </p:sp>
      <p:sp>
        <p:nvSpPr>
          <p:cNvPr id="5" name="Footer Placeholder 4">
            <a:extLst>
              <a:ext uri="{FF2B5EF4-FFF2-40B4-BE49-F238E27FC236}">
                <a16:creationId xmlns:a16="http://schemas.microsoft.com/office/drawing/2014/main" id="{3BC70277-09E8-9C41-4190-B499C4BF81F4}"/>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a:solidFill>
                  <a:srgbClr val="155EA1"/>
                </a:solidFill>
              </a:rPr>
              <a:t>Recovery management</a:t>
            </a:r>
          </a:p>
        </p:txBody>
      </p:sp>
    </p:spTree>
    <p:extLst>
      <p:ext uri="{BB962C8B-B14F-4D97-AF65-F5344CB8AC3E}">
        <p14:creationId xmlns:p14="http://schemas.microsoft.com/office/powerpoint/2010/main" val="1040909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73604A-7E08-4A9B-A7E1-F008615923E8}"/>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smtClean="0"/>
              <a:pPr>
                <a:spcAft>
                  <a:spcPts val="600"/>
                </a:spcAft>
              </a:pPr>
              <a:t>24</a:t>
            </a:fld>
            <a:endParaRPr lang="en-US"/>
          </a:p>
        </p:txBody>
      </p:sp>
      <p:sp>
        <p:nvSpPr>
          <p:cNvPr id="7" name="Footer Placeholder 6">
            <a:extLst>
              <a:ext uri="{FF2B5EF4-FFF2-40B4-BE49-F238E27FC236}">
                <a16:creationId xmlns:a16="http://schemas.microsoft.com/office/drawing/2014/main" id="{F5A9782B-C5C4-48DA-AA51-2AF88DEF26B7}"/>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kern="1200" cap="all"/>
              <a:t>Recovery Management</a:t>
            </a:r>
          </a:p>
        </p:txBody>
      </p:sp>
      <p:sp>
        <p:nvSpPr>
          <p:cNvPr id="4" name="Title 3">
            <a:extLst>
              <a:ext uri="{FF2B5EF4-FFF2-40B4-BE49-F238E27FC236}">
                <a16:creationId xmlns:a16="http://schemas.microsoft.com/office/drawing/2014/main" id="{1D5A4A71-BF4C-4D5C-BFC7-87532A78DCB1}"/>
              </a:ext>
            </a:extLst>
          </p:cNvPr>
          <p:cNvSpPr>
            <a:spLocks noGrp="1"/>
          </p:cNvSpPr>
          <p:nvPr>
            <p:ph type="title"/>
          </p:nvPr>
        </p:nvSpPr>
        <p:spPr>
          <a:xfrm>
            <a:off x="581193" y="729658"/>
            <a:ext cx="11029616" cy="988332"/>
          </a:xfrm>
        </p:spPr>
        <p:txBody>
          <a:bodyPr vert="horz" lIns="91440" tIns="45720" rIns="91440" bIns="45720" rtlCol="0" anchor="ctr">
            <a:normAutofit/>
          </a:bodyPr>
          <a:lstStyle/>
          <a:p>
            <a:r>
              <a:rPr lang="en-US" sz="2800" dirty="0">
                <a:latin typeface="Calibri" panose="020F0502020204030204" pitchFamily="34" charset="0"/>
                <a:cs typeface="Calibri" panose="020F0502020204030204" pitchFamily="34" charset="0"/>
              </a:rPr>
              <a:t>Florida’s impetus for person-centered care</a:t>
            </a:r>
            <a:endParaRPr lang="en-US" b="0" kern="1200" cap="all" dirty="0"/>
          </a:p>
        </p:txBody>
      </p:sp>
      <p:sp>
        <p:nvSpPr>
          <p:cNvPr id="5" name="Text Placeholder 4">
            <a:extLst>
              <a:ext uri="{FF2B5EF4-FFF2-40B4-BE49-F238E27FC236}">
                <a16:creationId xmlns:a16="http://schemas.microsoft.com/office/drawing/2014/main" id="{192DC2B5-5E26-4712-A72B-C467FF94253F}"/>
              </a:ext>
            </a:extLst>
          </p:cNvPr>
          <p:cNvSpPr>
            <a:spLocks noGrp="1"/>
          </p:cNvSpPr>
          <p:nvPr>
            <p:ph sz="half" idx="1"/>
          </p:nvPr>
        </p:nvSpPr>
        <p:spPr>
          <a:xfrm>
            <a:off x="437322" y="2228003"/>
            <a:ext cx="6066845" cy="4284115"/>
          </a:xfrm>
        </p:spPr>
        <p:txBody>
          <a:bodyPr vert="horz" lIns="91440" tIns="45720" rIns="91440" bIns="45720" rtlCol="0" anchor="t">
            <a:noAutofit/>
          </a:bodyPr>
          <a:lstStyle/>
          <a:p>
            <a:pPr>
              <a:lnSpc>
                <a:spcPct val="90000"/>
              </a:lnSpc>
              <a:spcBef>
                <a:spcPts val="0"/>
              </a:spcBef>
              <a:spcAft>
                <a:spcPts val="1200"/>
              </a:spcAft>
            </a:pPr>
            <a:r>
              <a:rPr lang="en-US" sz="2200" b="1" dirty="0">
                <a:latin typeface="Calibri" panose="020F0502020204030204" pitchFamily="34" charset="0"/>
                <a:cs typeface="Calibri" panose="020F0502020204030204" pitchFamily="34" charset="0"/>
              </a:rPr>
              <a:t>Section 394.4573, Florida Statutes</a:t>
            </a:r>
            <a:r>
              <a:rPr lang="en-US" sz="2200" dirty="0">
                <a:latin typeface="Calibri" panose="020F0502020204030204" pitchFamily="34" charset="0"/>
                <a:cs typeface="Calibri" panose="020F0502020204030204" pitchFamily="34" charset="0"/>
              </a:rPr>
              <a:t>, provides for a coordinated system of care, annual assessments, performance measures, system improvements, and reports.</a:t>
            </a:r>
          </a:p>
          <a:p>
            <a:pPr>
              <a:lnSpc>
                <a:spcPct val="90000"/>
              </a:lnSpc>
              <a:spcBef>
                <a:spcPts val="0"/>
              </a:spcBef>
              <a:spcAft>
                <a:spcPts val="1200"/>
              </a:spcAft>
            </a:pPr>
            <a:r>
              <a:rPr lang="en-US" sz="2200" dirty="0">
                <a:effectLst/>
                <a:latin typeface="Calibri" panose="020F0502020204030204" pitchFamily="34" charset="0"/>
                <a:cs typeface="Calibri" panose="020F0502020204030204" pitchFamily="34" charset="0"/>
              </a:rPr>
              <a:t>The law references </a:t>
            </a:r>
            <a:r>
              <a:rPr lang="en-US" sz="2200" b="1" i="1" dirty="0">
                <a:solidFill>
                  <a:schemeClr val="accent1"/>
                </a:solidFill>
                <a:effectLst/>
                <a:latin typeface="Calibri" panose="020F0502020204030204" pitchFamily="34" charset="0"/>
                <a:cs typeface="Calibri" panose="020F0502020204030204" pitchFamily="34" charset="0"/>
              </a:rPr>
              <a:t>"no-wrong-door” </a:t>
            </a:r>
            <a:r>
              <a:rPr lang="en-US" sz="2200" dirty="0">
                <a:effectLst/>
                <a:latin typeface="Calibri" panose="020F0502020204030204" pitchFamily="34" charset="0"/>
                <a:cs typeface="Calibri" panose="020F0502020204030204" pitchFamily="34" charset="0"/>
              </a:rPr>
              <a:t>language to emphasize that individuals  come to treatment or other services through many pathways and follow diverse paths in recovery.</a:t>
            </a:r>
            <a:endParaRPr lang="en-US" sz="2200" dirty="0">
              <a:latin typeface="Calibri" panose="020F0502020204030204" pitchFamily="34" charset="0"/>
              <a:cs typeface="Calibri" panose="020F0502020204030204" pitchFamily="34" charset="0"/>
            </a:endParaRPr>
          </a:p>
          <a:p>
            <a:pPr>
              <a:lnSpc>
                <a:spcPct val="90000"/>
              </a:lnSpc>
              <a:spcBef>
                <a:spcPts val="0"/>
              </a:spcBef>
              <a:spcAft>
                <a:spcPts val="1200"/>
              </a:spcAft>
            </a:pPr>
            <a:r>
              <a:rPr lang="en-US" sz="2200" dirty="0">
                <a:latin typeface="Calibri" panose="020F0502020204030204" pitchFamily="34" charset="0"/>
                <a:cs typeface="Calibri" panose="020F0502020204030204" pitchFamily="34" charset="0"/>
              </a:rPr>
              <a:t>“No-wrong-door” refers to a model for the delivery of acute care services to persons who have mental health or substance use disorders, or both.</a:t>
            </a:r>
          </a:p>
        </p:txBody>
      </p:sp>
      <p:pic>
        <p:nvPicPr>
          <p:cNvPr id="3" name="Picture 2" descr="A person standing in front of a door&#10;&#10;Description automatically generated with low confidence">
            <a:extLst>
              <a:ext uri="{FF2B5EF4-FFF2-40B4-BE49-F238E27FC236}">
                <a16:creationId xmlns:a16="http://schemas.microsoft.com/office/drawing/2014/main" id="{8B9892EA-6D49-6524-9F37-6E225ED6FF08}"/>
              </a:ext>
            </a:extLst>
          </p:cNvPr>
          <p:cNvPicPr>
            <a:picLocks noChangeAspect="1"/>
          </p:cNvPicPr>
          <p:nvPr/>
        </p:nvPicPr>
        <p:blipFill rotWithShape="1">
          <a:blip r:embed="rId3">
            <a:extLst>
              <a:ext uri="{28A0092B-C50C-407E-A947-70E740481C1C}">
                <a14:useLocalDpi xmlns:a14="http://schemas.microsoft.com/office/drawing/2010/main" val="0"/>
              </a:ext>
            </a:extLst>
          </a:blip>
          <a:srcRect t="10870"/>
          <a:stretch/>
        </p:blipFill>
        <p:spPr>
          <a:xfrm>
            <a:off x="6643326" y="2379079"/>
            <a:ext cx="4967483" cy="3685898"/>
          </a:xfrm>
          <a:prstGeom prst="rect">
            <a:avLst/>
          </a:prstGeom>
          <a:noFill/>
        </p:spPr>
      </p:pic>
    </p:spTree>
    <p:extLst>
      <p:ext uri="{BB962C8B-B14F-4D97-AF65-F5344CB8AC3E}">
        <p14:creationId xmlns:p14="http://schemas.microsoft.com/office/powerpoint/2010/main" val="985652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8E0EF-3BCF-A5B1-22D2-BFC8F34A2D70}"/>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3" name="Footer Placeholder 2">
            <a:extLst>
              <a:ext uri="{FF2B5EF4-FFF2-40B4-BE49-F238E27FC236}">
                <a16:creationId xmlns:a16="http://schemas.microsoft.com/office/drawing/2014/main" id="{685C32B3-83A8-51CB-6699-6611898AC266}"/>
              </a:ext>
            </a:extLst>
          </p:cNvPr>
          <p:cNvSpPr>
            <a:spLocks noGrp="1"/>
          </p:cNvSpPr>
          <p:nvPr>
            <p:ph type="ftr" sz="quarter" idx="11"/>
          </p:nvPr>
        </p:nvSpPr>
        <p:spPr/>
        <p:txBody>
          <a:bodyPr/>
          <a:lstStyle/>
          <a:p>
            <a:pPr algn="l"/>
            <a:r>
              <a:rPr lang="en-US"/>
              <a:t>Recovery management</a:t>
            </a:r>
            <a:endParaRPr lang="en-US" dirty="0"/>
          </a:p>
        </p:txBody>
      </p:sp>
      <p:sp>
        <p:nvSpPr>
          <p:cNvPr id="4" name="Title 3">
            <a:extLst>
              <a:ext uri="{FF2B5EF4-FFF2-40B4-BE49-F238E27FC236}">
                <a16:creationId xmlns:a16="http://schemas.microsoft.com/office/drawing/2014/main" id="{440E4C52-FFFE-D1C1-92F1-60C6C68BADF9}"/>
              </a:ext>
            </a:extLst>
          </p:cNvPr>
          <p:cNvSpPr>
            <a:spLocks noGrp="1"/>
          </p:cNvSpPr>
          <p:nvPr>
            <p:ph type="title"/>
          </p:nvPr>
        </p:nvSpPr>
        <p:spPr/>
        <p:txBody>
          <a:bodyPr/>
          <a:lstStyle/>
          <a:p>
            <a:r>
              <a:rPr lang="en-US" dirty="0"/>
              <a:t>Resources for implementation of </a:t>
            </a:r>
            <a:br>
              <a:rPr lang="en-US" dirty="0"/>
            </a:br>
            <a:r>
              <a:rPr lang="en-US" dirty="0"/>
              <a:t>person-centered planning</a:t>
            </a:r>
          </a:p>
        </p:txBody>
      </p:sp>
      <p:sp>
        <p:nvSpPr>
          <p:cNvPr id="5" name="Content Placeholder 4">
            <a:extLst>
              <a:ext uri="{FF2B5EF4-FFF2-40B4-BE49-F238E27FC236}">
                <a16:creationId xmlns:a16="http://schemas.microsoft.com/office/drawing/2014/main" id="{31C17724-20D3-5077-32B7-FA70416EB2C3}"/>
              </a:ext>
            </a:extLst>
          </p:cNvPr>
          <p:cNvSpPr>
            <a:spLocks noGrp="1"/>
          </p:cNvSpPr>
          <p:nvPr>
            <p:ph sz="half" idx="1"/>
          </p:nvPr>
        </p:nvSpPr>
        <p:spPr>
          <a:xfrm>
            <a:off x="5188226" y="2141863"/>
            <a:ext cx="6422581" cy="4391459"/>
          </a:xfrm>
        </p:spPr>
        <p:txBody>
          <a:bodyPr>
            <a:noAutofit/>
          </a:bodyPr>
          <a:lstStyle/>
          <a:p>
            <a:r>
              <a:rPr lang="en-US" sz="2400" b="0" i="0" u="none" strike="noStrike" baseline="0" dirty="0">
                <a:solidFill>
                  <a:srgbClr val="3D3D3D"/>
                </a:solidFill>
                <a:latin typeface="Calibri" panose="020F0502020204030204" pitchFamily="34" charset="0"/>
                <a:cs typeface="Calibri" panose="020F0502020204030204" pitchFamily="34" charset="0"/>
              </a:rPr>
              <a:t>NCAPPS is an initiative from the Administration for Community Living and the Centers for Medicare &amp; Medicaid Services that helps States, Tribes, and Territories implement </a:t>
            </a:r>
            <a:r>
              <a:rPr lang="en-US" sz="2400" b="1" i="1" u="none" strike="noStrike" baseline="0" dirty="0">
                <a:solidFill>
                  <a:schemeClr val="accent1"/>
                </a:solidFill>
                <a:latin typeface="Calibri" panose="020F0502020204030204" pitchFamily="34" charset="0"/>
                <a:cs typeface="Calibri" panose="020F0502020204030204" pitchFamily="34" charset="0"/>
              </a:rPr>
              <a:t>person-centered thinking, planning, and practice </a:t>
            </a:r>
            <a:r>
              <a:rPr lang="en-US" sz="2400" b="0" i="0" u="none" strike="noStrike" baseline="0" dirty="0">
                <a:solidFill>
                  <a:srgbClr val="3D3D3D"/>
                </a:solidFill>
                <a:latin typeface="Calibri" panose="020F0502020204030204" pitchFamily="34" charset="0"/>
                <a:cs typeface="Calibri" panose="020F0502020204030204" pitchFamily="34" charset="0"/>
              </a:rPr>
              <a:t>in line with U.S. Department of Health and Human Services policy.</a:t>
            </a:r>
          </a:p>
          <a:p>
            <a:r>
              <a:rPr lang="en-US" sz="2400" b="0" i="0" u="none" strike="noStrike" baseline="0" dirty="0">
                <a:solidFill>
                  <a:srgbClr val="3D3D3D"/>
                </a:solidFill>
                <a:latin typeface="Calibri" panose="020F0502020204030204" pitchFamily="34" charset="0"/>
                <a:cs typeface="Calibri" panose="020F0502020204030204" pitchFamily="34" charset="0"/>
              </a:rPr>
              <a:t> NCAPPS partners with a host of national associations and subject matter experts to deliver knowledgeable and targeted technical assistance. </a:t>
            </a:r>
          </a:p>
        </p:txBody>
      </p:sp>
      <p:sp>
        <p:nvSpPr>
          <p:cNvPr id="6" name="Content Placeholder 5">
            <a:extLst>
              <a:ext uri="{FF2B5EF4-FFF2-40B4-BE49-F238E27FC236}">
                <a16:creationId xmlns:a16="http://schemas.microsoft.com/office/drawing/2014/main" id="{2BD76C23-0FC3-5769-E182-9C651C35364D}"/>
              </a:ext>
            </a:extLst>
          </p:cNvPr>
          <p:cNvSpPr>
            <a:spLocks noGrp="1"/>
          </p:cNvSpPr>
          <p:nvPr>
            <p:ph sz="half" idx="2"/>
          </p:nvPr>
        </p:nvSpPr>
        <p:spPr>
          <a:xfrm>
            <a:off x="581193" y="3399346"/>
            <a:ext cx="4507642" cy="2728996"/>
          </a:xfrm>
        </p:spPr>
        <p:txBody>
          <a:bodyPr>
            <a:normAutofit/>
          </a:bodyPr>
          <a:lstStyle/>
          <a:p>
            <a:r>
              <a:rPr kumimoji="0" lang="en-US" sz="2600" b="1" i="0" u="none" strike="noStrike" kern="1200" cap="none" spc="0" normalizeH="0" baseline="0" noProof="0" dirty="0">
                <a:ln>
                  <a:noFill/>
                </a:ln>
                <a:solidFill>
                  <a:srgbClr val="3D3D3D"/>
                </a:solidFill>
                <a:effectLst/>
                <a:uLnTx/>
                <a:uFillTx/>
                <a:latin typeface="Calibri" panose="020F0502020204030204" pitchFamily="34" charset="0"/>
                <a:cs typeface="Calibri" panose="020F0502020204030204" pitchFamily="34" charset="0"/>
              </a:rPr>
              <a:t>The National Center on Advancing Person-Centered Practices and Systems (NCAPPS)</a:t>
            </a:r>
          </a:p>
          <a:p>
            <a:pPr marL="306000" marR="0" lvl="0" indent="-306000" algn="l" defTabSz="457200" rtl="0" eaLnBrk="1" fontAlgn="auto" latinLnBrk="0" hangingPunct="1">
              <a:lnSpc>
                <a:spcPct val="100000"/>
              </a:lnSpc>
              <a:spcBef>
                <a:spcPct val="20000"/>
              </a:spcBef>
              <a:spcAft>
                <a:spcPts val="600"/>
              </a:spcAft>
              <a:buClr>
                <a:srgbClr val="155EA1"/>
              </a:buClr>
              <a:buSzPct val="92000"/>
              <a:buFont typeface="Wingdings 2" panose="05020102010507070707" pitchFamily="18" charset="2"/>
              <a:buChar char=""/>
              <a:tabLst/>
              <a:defRPr/>
            </a:pPr>
            <a:r>
              <a:rPr kumimoji="0" lang="en-US" sz="2600" b="0" i="0" u="none" strike="noStrike" kern="1200" cap="none" spc="0" normalizeH="0" baseline="0" noProof="0" dirty="0">
                <a:ln>
                  <a:noFill/>
                </a:ln>
                <a:solidFill>
                  <a:srgbClr val="3D3D3D"/>
                </a:solidFill>
                <a:effectLst/>
                <a:uLnTx/>
                <a:uFillTx/>
                <a:latin typeface="Calibri" panose="020F0502020204030204" pitchFamily="34" charset="0"/>
                <a:cs typeface="Calibri" panose="020F0502020204030204" pitchFamily="34" charset="0"/>
              </a:rPr>
              <a:t>Access the Center at </a:t>
            </a:r>
            <a:r>
              <a:rPr kumimoji="0" lang="en-US" sz="2600" b="0" i="0" u="sng" strike="noStrike" kern="1200" cap="none" spc="0" normalizeH="0" baseline="0" noProof="0" dirty="0">
                <a:ln>
                  <a:noFill/>
                </a:ln>
                <a:solidFill>
                  <a:srgbClr val="0461C1"/>
                </a:solidFill>
                <a:effectLst/>
                <a:uLnTx/>
                <a:uFillTx/>
                <a:latin typeface="Calibri" panose="020F0502020204030204" pitchFamily="34" charset="0"/>
                <a:cs typeface="Calibri" panose="020F0502020204030204" pitchFamily="34" charset="0"/>
              </a:rPr>
              <a:t>https://ncapps.acl.gov </a:t>
            </a:r>
            <a:endParaRPr kumimoji="0" lang="en-US" sz="26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cs typeface="Calibri" panose="020F0502020204030204" pitchFamily="34" charset="0"/>
            </a:endParaRPr>
          </a:p>
          <a:p>
            <a:endParaRPr lang="en-US" dirty="0"/>
          </a:p>
        </p:txBody>
      </p:sp>
      <p:pic>
        <p:nvPicPr>
          <p:cNvPr id="8" name="Picture 7" descr="Icon&#10;&#10;Description automatically generated">
            <a:extLst>
              <a:ext uri="{FF2B5EF4-FFF2-40B4-BE49-F238E27FC236}">
                <a16:creationId xmlns:a16="http://schemas.microsoft.com/office/drawing/2014/main" id="{A20EFCDF-F6BE-AE7E-4AB0-B431EA7BE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31" y="2056134"/>
            <a:ext cx="3772426" cy="1343212"/>
          </a:xfrm>
          <a:prstGeom prst="rect">
            <a:avLst/>
          </a:prstGeom>
        </p:spPr>
      </p:pic>
    </p:spTree>
    <p:extLst>
      <p:ext uri="{BB962C8B-B14F-4D97-AF65-F5344CB8AC3E}">
        <p14:creationId xmlns:p14="http://schemas.microsoft.com/office/powerpoint/2010/main" val="1822436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D8E0EF-3BCF-A5B1-22D2-BFC8F34A2D70}"/>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3" name="Footer Placeholder 2">
            <a:extLst>
              <a:ext uri="{FF2B5EF4-FFF2-40B4-BE49-F238E27FC236}">
                <a16:creationId xmlns:a16="http://schemas.microsoft.com/office/drawing/2014/main" id="{685C32B3-83A8-51CB-6699-6611898AC266}"/>
              </a:ext>
            </a:extLst>
          </p:cNvPr>
          <p:cNvSpPr>
            <a:spLocks noGrp="1"/>
          </p:cNvSpPr>
          <p:nvPr>
            <p:ph type="ftr" sz="quarter" idx="11"/>
          </p:nvPr>
        </p:nvSpPr>
        <p:spPr/>
        <p:txBody>
          <a:bodyPr/>
          <a:lstStyle/>
          <a:p>
            <a:pPr algn="l"/>
            <a:r>
              <a:rPr lang="en-US"/>
              <a:t>Recovery management</a:t>
            </a:r>
            <a:endParaRPr lang="en-US" dirty="0"/>
          </a:p>
        </p:txBody>
      </p:sp>
      <p:sp>
        <p:nvSpPr>
          <p:cNvPr id="4" name="Title 3">
            <a:extLst>
              <a:ext uri="{FF2B5EF4-FFF2-40B4-BE49-F238E27FC236}">
                <a16:creationId xmlns:a16="http://schemas.microsoft.com/office/drawing/2014/main" id="{440E4C52-FFFE-D1C1-92F1-60C6C68BADF9}"/>
              </a:ext>
            </a:extLst>
          </p:cNvPr>
          <p:cNvSpPr>
            <a:spLocks noGrp="1"/>
          </p:cNvSpPr>
          <p:nvPr>
            <p:ph type="title"/>
          </p:nvPr>
        </p:nvSpPr>
        <p:spPr/>
        <p:txBody>
          <a:bodyPr/>
          <a:lstStyle/>
          <a:p>
            <a:r>
              <a:rPr lang="en-US" dirty="0"/>
              <a:t>Resources for implementation of </a:t>
            </a:r>
            <a:br>
              <a:rPr lang="en-US" dirty="0"/>
            </a:br>
            <a:r>
              <a:rPr lang="en-US" dirty="0"/>
              <a:t>person-centered planning</a:t>
            </a:r>
          </a:p>
        </p:txBody>
      </p:sp>
      <p:sp>
        <p:nvSpPr>
          <p:cNvPr id="5" name="Content Placeholder 4">
            <a:extLst>
              <a:ext uri="{FF2B5EF4-FFF2-40B4-BE49-F238E27FC236}">
                <a16:creationId xmlns:a16="http://schemas.microsoft.com/office/drawing/2014/main" id="{31C17724-20D3-5077-32B7-FA70416EB2C3}"/>
              </a:ext>
            </a:extLst>
          </p:cNvPr>
          <p:cNvSpPr>
            <a:spLocks noGrp="1"/>
          </p:cNvSpPr>
          <p:nvPr>
            <p:ph sz="half" idx="1"/>
          </p:nvPr>
        </p:nvSpPr>
        <p:spPr>
          <a:xfrm>
            <a:off x="5706836" y="2141863"/>
            <a:ext cx="5903971" cy="4503866"/>
          </a:xfrm>
        </p:spPr>
        <p:txBody>
          <a:bodyPr>
            <a:noAutofit/>
          </a:bodyPr>
          <a:lstStyle/>
          <a:p>
            <a:r>
              <a:rPr lang="en-US" sz="2400" b="0" i="0" u="none" strike="noStrike" baseline="0" dirty="0">
                <a:solidFill>
                  <a:srgbClr val="3D3D3D"/>
                </a:solidFill>
                <a:latin typeface="Calibri" panose="020F0502020204030204" pitchFamily="34" charset="0"/>
                <a:cs typeface="Calibri" panose="020F0502020204030204" pitchFamily="34" charset="0"/>
              </a:rPr>
              <a:t>The </a:t>
            </a:r>
            <a:r>
              <a:rPr lang="en-US" sz="2400" b="1" i="0" u="none" strike="noStrike" baseline="0" dirty="0">
                <a:solidFill>
                  <a:schemeClr val="accent1"/>
                </a:solidFill>
                <a:latin typeface="Calibri" panose="020F0502020204030204" pitchFamily="34" charset="0"/>
                <a:cs typeface="Calibri" panose="020F0502020204030204" pitchFamily="34" charset="0"/>
              </a:rPr>
              <a:t>Charting the </a:t>
            </a:r>
            <a:r>
              <a:rPr lang="en-US" sz="2400" b="1" i="0" u="none" strike="noStrike" baseline="0" dirty="0" err="1">
                <a:solidFill>
                  <a:schemeClr val="accent1"/>
                </a:solidFill>
                <a:latin typeface="Calibri" panose="020F0502020204030204" pitchFamily="34" charset="0"/>
                <a:cs typeface="Calibri" panose="020F0502020204030204" pitchFamily="34" charset="0"/>
              </a:rPr>
              <a:t>LifeCourse</a:t>
            </a:r>
            <a:r>
              <a:rPr lang="en-US" sz="2400" b="1" i="0" u="none" strike="noStrike" baseline="0" dirty="0">
                <a:solidFill>
                  <a:schemeClr val="accent1"/>
                </a:solidFill>
                <a:latin typeface="Calibri" panose="020F0502020204030204" pitchFamily="34" charset="0"/>
                <a:cs typeface="Calibri" panose="020F0502020204030204" pitchFamily="34" charset="0"/>
              </a:rPr>
              <a:t> </a:t>
            </a:r>
            <a:r>
              <a:rPr lang="en-US" sz="2400" b="0" i="0" u="none" strike="noStrike" baseline="0" dirty="0">
                <a:solidFill>
                  <a:srgbClr val="3D3D3D"/>
                </a:solidFill>
                <a:latin typeface="Calibri" panose="020F0502020204030204" pitchFamily="34" charset="0"/>
                <a:cs typeface="Calibri" panose="020F0502020204030204" pitchFamily="34" charset="0"/>
              </a:rPr>
              <a:t>framework was developed by families to help individuals with disabilities and families at any age or stage of life develop a vision for a good life, think about what they need to know and do, identify how to find or develop supports, and discover what it takes to live the lives they want to live.</a:t>
            </a:r>
          </a:p>
          <a:p>
            <a:r>
              <a:rPr lang="en-US" sz="2400" b="0" i="0" u="none" strike="noStrike" baseline="0" dirty="0">
                <a:solidFill>
                  <a:srgbClr val="3D3D3D"/>
                </a:solidFill>
                <a:latin typeface="Calibri" panose="020F0502020204030204" pitchFamily="34" charset="0"/>
                <a:cs typeface="Calibri" panose="020F0502020204030204" pitchFamily="34" charset="0"/>
              </a:rPr>
              <a:t>A variety of resources are available to facilitate visioning, planning, learning, etc.</a:t>
            </a:r>
          </a:p>
          <a:p>
            <a:r>
              <a:rPr lang="en-US" sz="2400" b="0" i="0" u="none" strike="noStrike" baseline="0" dirty="0">
                <a:solidFill>
                  <a:srgbClr val="3D3D3D"/>
                </a:solidFill>
                <a:latin typeface="Calibri" panose="020F0502020204030204" pitchFamily="34" charset="0"/>
                <a:cs typeface="Calibri" panose="020F0502020204030204" pitchFamily="34" charset="0"/>
                <a:hlinkClick r:id="rId3"/>
              </a:rPr>
              <a:t>https://www.lifecoursetools.com/</a:t>
            </a:r>
            <a:r>
              <a:rPr lang="en-US" sz="2400" b="0" i="0" u="none" strike="noStrike" baseline="0" dirty="0">
                <a:solidFill>
                  <a:srgbClr val="3D3D3D"/>
                </a:solidFill>
                <a:latin typeface="Calibri" panose="020F0502020204030204" pitchFamily="34" charset="0"/>
                <a:cs typeface="Calibri" panose="020F0502020204030204" pitchFamily="34" charset="0"/>
              </a:rPr>
              <a:t> </a:t>
            </a:r>
          </a:p>
        </p:txBody>
      </p:sp>
      <p:pic>
        <p:nvPicPr>
          <p:cNvPr id="9" name="Picture 8" descr="Text&#10;&#10;Description automatically generated">
            <a:extLst>
              <a:ext uri="{FF2B5EF4-FFF2-40B4-BE49-F238E27FC236}">
                <a16:creationId xmlns:a16="http://schemas.microsoft.com/office/drawing/2014/main" id="{C04C5C0E-510B-A1B0-D6CE-E2130F324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212" y="1943409"/>
            <a:ext cx="3647909" cy="1605080"/>
          </a:xfrm>
          <a:prstGeom prst="rect">
            <a:avLst/>
          </a:prstGeom>
        </p:spPr>
      </p:pic>
      <p:pic>
        <p:nvPicPr>
          <p:cNvPr id="13" name="Picture 12">
            <a:extLst>
              <a:ext uri="{FF2B5EF4-FFF2-40B4-BE49-F238E27FC236}">
                <a16:creationId xmlns:a16="http://schemas.microsoft.com/office/drawing/2014/main" id="{CDC76659-3D59-8CE4-1461-01FAB6BE9AE1}"/>
              </a:ext>
            </a:extLst>
          </p:cNvPr>
          <p:cNvPicPr>
            <a:picLocks noChangeAspect="1"/>
          </p:cNvPicPr>
          <p:nvPr/>
        </p:nvPicPr>
        <p:blipFill>
          <a:blip r:embed="rId5"/>
          <a:stretch>
            <a:fillRect/>
          </a:stretch>
        </p:blipFill>
        <p:spPr>
          <a:xfrm>
            <a:off x="376653" y="3272425"/>
            <a:ext cx="5011775" cy="3499702"/>
          </a:xfrm>
          <a:prstGeom prst="rect">
            <a:avLst/>
          </a:prstGeom>
        </p:spPr>
      </p:pic>
    </p:spTree>
    <p:extLst>
      <p:ext uri="{BB962C8B-B14F-4D97-AF65-F5344CB8AC3E}">
        <p14:creationId xmlns:p14="http://schemas.microsoft.com/office/powerpoint/2010/main" val="2457011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9F34B6-3D41-A752-B76C-864BEABD0295}"/>
              </a:ext>
            </a:extLst>
          </p:cNvPr>
          <p:cNvSpPr>
            <a:spLocks noGrp="1"/>
          </p:cNvSpPr>
          <p:nvPr>
            <p:ph type="sldNum" sz="quarter" idx="12"/>
          </p:nvPr>
        </p:nvSpPr>
        <p:spPr/>
        <p:txBody>
          <a:bodyPr/>
          <a:lstStyle/>
          <a:p>
            <a:fld id="{F603CDE5-C1D8-4EDD-870F-A498BAFA520F}" type="slidenum">
              <a:rPr lang="en-US" noProof="0" smtClean="0"/>
              <a:t>27</a:t>
            </a:fld>
            <a:endParaRPr lang="en-US" noProof="0" dirty="0"/>
          </a:p>
        </p:txBody>
      </p:sp>
      <p:sp>
        <p:nvSpPr>
          <p:cNvPr id="7" name="Footer Placeholder 6">
            <a:extLst>
              <a:ext uri="{FF2B5EF4-FFF2-40B4-BE49-F238E27FC236}">
                <a16:creationId xmlns:a16="http://schemas.microsoft.com/office/drawing/2014/main" id="{943BEB54-921A-D48A-93EF-95BE996AD30A}"/>
              </a:ext>
            </a:extLst>
          </p:cNvPr>
          <p:cNvSpPr>
            <a:spLocks noGrp="1"/>
          </p:cNvSpPr>
          <p:nvPr>
            <p:ph type="ftr" sz="quarter" idx="11"/>
          </p:nvPr>
        </p:nvSpPr>
        <p:spPr/>
        <p:txBody>
          <a:bodyPr/>
          <a:lstStyle/>
          <a:p>
            <a:pPr algn="l"/>
            <a:r>
              <a:rPr lang="en-US"/>
              <a:t>Recovery management</a:t>
            </a:r>
            <a:endParaRPr lang="en-US" noProof="0" dirty="0"/>
          </a:p>
        </p:txBody>
      </p:sp>
      <p:sp>
        <p:nvSpPr>
          <p:cNvPr id="4" name="Title 3">
            <a:extLst>
              <a:ext uri="{FF2B5EF4-FFF2-40B4-BE49-F238E27FC236}">
                <a16:creationId xmlns:a16="http://schemas.microsoft.com/office/drawing/2014/main" id="{27350F27-F9C1-6501-A917-8BD64F0DF4C5}"/>
              </a:ext>
            </a:extLst>
          </p:cNvPr>
          <p:cNvSpPr>
            <a:spLocks noGrp="1"/>
          </p:cNvSpPr>
          <p:nvPr>
            <p:ph type="title"/>
          </p:nvPr>
        </p:nvSpPr>
        <p:spPr/>
        <p:txBody>
          <a:bodyPr anchor="ctr"/>
          <a:lstStyle/>
          <a:p>
            <a:r>
              <a:rPr lang="en-US" dirty="0"/>
              <a:t>How do we move ahead?</a:t>
            </a:r>
          </a:p>
        </p:txBody>
      </p:sp>
      <p:sp>
        <p:nvSpPr>
          <p:cNvPr id="6" name="Content Placeholder 5">
            <a:extLst>
              <a:ext uri="{FF2B5EF4-FFF2-40B4-BE49-F238E27FC236}">
                <a16:creationId xmlns:a16="http://schemas.microsoft.com/office/drawing/2014/main" id="{A8377D60-6E13-0947-C4AD-4A619A912DE0}"/>
              </a:ext>
            </a:extLst>
          </p:cNvPr>
          <p:cNvSpPr>
            <a:spLocks noGrp="1"/>
          </p:cNvSpPr>
          <p:nvPr>
            <p:ph sz="half" idx="1"/>
          </p:nvPr>
        </p:nvSpPr>
        <p:spPr>
          <a:xfrm>
            <a:off x="434401" y="2228003"/>
            <a:ext cx="2409734" cy="3423402"/>
          </a:xfrm>
        </p:spPr>
        <p:txBody>
          <a:bodyPr>
            <a:normAutofit/>
          </a:bodyPr>
          <a:lstStyle/>
          <a:p>
            <a:pPr marL="285750" indent="-285750">
              <a:spcAft>
                <a:spcPts val="1200"/>
              </a:spcAft>
              <a:buFont typeface="Wingdings" panose="05000000000000000000" pitchFamily="2" charset="2"/>
              <a:buChar char="§"/>
            </a:pPr>
            <a:r>
              <a:rPr lang="en-US" dirty="0">
                <a:latin typeface="Calibri" panose="020F0502020204030204" pitchFamily="34" charset="0"/>
                <a:cs typeface="Calibri" panose="020F0502020204030204" pitchFamily="34" charset="0"/>
              </a:rPr>
              <a:t>First step: </a:t>
            </a:r>
            <a:r>
              <a:rPr lang="en-US" dirty="0">
                <a:solidFill>
                  <a:schemeClr val="tx1"/>
                </a:solidFill>
                <a:latin typeface="Calibri" panose="020F0502020204030204" pitchFamily="34" charset="0"/>
                <a:cs typeface="Calibri" panose="020F0502020204030204" pitchFamily="34" charset="0"/>
              </a:rPr>
              <a:t>Conduct a </a:t>
            </a:r>
            <a:r>
              <a:rPr lang="en-US" sz="2800" b="1" i="1" u="none" strike="noStrike" baseline="0" dirty="0">
                <a:solidFill>
                  <a:schemeClr val="accent1"/>
                </a:solidFill>
                <a:latin typeface="Calibri" panose="020F0502020204030204" pitchFamily="34" charset="0"/>
                <a:cs typeface="Calibri" panose="020F0502020204030204" pitchFamily="34" charset="0"/>
              </a:rPr>
              <a:t>Person-Centered Practices Self-Assessment</a:t>
            </a:r>
          </a:p>
        </p:txBody>
      </p:sp>
      <p:sp>
        <p:nvSpPr>
          <p:cNvPr id="11" name="Content Placeholder 10">
            <a:extLst>
              <a:ext uri="{FF2B5EF4-FFF2-40B4-BE49-F238E27FC236}">
                <a16:creationId xmlns:a16="http://schemas.microsoft.com/office/drawing/2014/main" id="{9B5A0B7A-5A8A-05C7-B892-2E8FB639110C}"/>
              </a:ext>
            </a:extLst>
          </p:cNvPr>
          <p:cNvSpPr>
            <a:spLocks noGrp="1"/>
          </p:cNvSpPr>
          <p:nvPr>
            <p:ph sz="half" idx="2"/>
          </p:nvPr>
        </p:nvSpPr>
        <p:spPr>
          <a:xfrm>
            <a:off x="6188416" y="2228003"/>
            <a:ext cx="5569183" cy="4410397"/>
          </a:xfrm>
        </p:spPr>
        <p:txBody>
          <a:bodyPr>
            <a:normAutofit fontScale="92500" lnSpcReduction="20000"/>
          </a:bodyPr>
          <a:lstStyle/>
          <a:p>
            <a:r>
              <a:rPr lang="en-US" dirty="0">
                <a:latin typeface="Calibri" panose="020F0502020204030204" pitchFamily="34" charset="0"/>
                <a:cs typeface="Calibri" panose="020F0502020204030204" pitchFamily="34" charset="0"/>
              </a:rPr>
              <a:t>It measures progress in eight different domains: </a:t>
            </a:r>
          </a:p>
          <a:p>
            <a:pPr lvl="1"/>
            <a:r>
              <a:rPr lang="en-US" b="1" dirty="0">
                <a:latin typeface="Calibri" panose="020F0502020204030204" pitchFamily="34" charset="0"/>
                <a:cs typeface="Calibri" panose="020F0502020204030204" pitchFamily="34" charset="0"/>
              </a:rPr>
              <a:t>Leadership </a:t>
            </a:r>
          </a:p>
          <a:p>
            <a:pPr lvl="1"/>
            <a:r>
              <a:rPr lang="en-US" b="1" dirty="0">
                <a:latin typeface="Calibri" panose="020F0502020204030204" pitchFamily="34" charset="0"/>
                <a:cs typeface="Calibri" panose="020F0502020204030204" pitchFamily="34" charset="0"/>
              </a:rPr>
              <a:t>Person-Centered Culture </a:t>
            </a:r>
          </a:p>
          <a:p>
            <a:pPr lvl="1"/>
            <a:r>
              <a:rPr lang="en-US" b="1" dirty="0">
                <a:latin typeface="Calibri" panose="020F0502020204030204" pitchFamily="34" charset="0"/>
                <a:cs typeface="Calibri" panose="020F0502020204030204" pitchFamily="34" charset="0"/>
              </a:rPr>
              <a:t>Eligibility and Service Access</a:t>
            </a:r>
          </a:p>
          <a:p>
            <a:pPr lvl="1"/>
            <a:r>
              <a:rPr lang="en-US" b="1" dirty="0">
                <a:latin typeface="Calibri" panose="020F0502020204030204" pitchFamily="34" charset="0"/>
                <a:cs typeface="Calibri" panose="020F0502020204030204" pitchFamily="34" charset="0"/>
              </a:rPr>
              <a:t>Person-Centered Service Planning and Monitoring</a:t>
            </a:r>
          </a:p>
          <a:p>
            <a:pPr lvl="1"/>
            <a:r>
              <a:rPr lang="en-US" b="1" dirty="0">
                <a:latin typeface="Calibri" panose="020F0502020204030204" pitchFamily="34" charset="0"/>
                <a:cs typeface="Calibri" panose="020F0502020204030204" pitchFamily="34" charset="0"/>
              </a:rPr>
              <a:t>Finance</a:t>
            </a:r>
          </a:p>
          <a:p>
            <a:pPr lvl="1"/>
            <a:r>
              <a:rPr lang="en-US" b="1" dirty="0">
                <a:latin typeface="Calibri" panose="020F0502020204030204" pitchFamily="34" charset="0"/>
                <a:cs typeface="Calibri" panose="020F0502020204030204" pitchFamily="34" charset="0"/>
              </a:rPr>
              <a:t>Workforce Capacity and Capabilities</a:t>
            </a:r>
          </a:p>
          <a:p>
            <a:pPr lvl="1"/>
            <a:r>
              <a:rPr lang="en-US" b="1" dirty="0">
                <a:latin typeface="Calibri" panose="020F0502020204030204" pitchFamily="34" charset="0"/>
                <a:cs typeface="Calibri" panose="020F0502020204030204" pitchFamily="34" charset="0"/>
              </a:rPr>
              <a:t>Collaboration and Partnership</a:t>
            </a:r>
          </a:p>
          <a:p>
            <a:pPr lvl="1"/>
            <a:r>
              <a:rPr lang="en-US" b="1" dirty="0">
                <a:latin typeface="Calibri" panose="020F0502020204030204" pitchFamily="34" charset="0"/>
                <a:cs typeface="Calibri" panose="020F0502020204030204" pitchFamily="34" charset="0"/>
              </a:rPr>
              <a:t>Quality and Innovation</a:t>
            </a:r>
            <a:endParaRPr lang="en-US" b="1" i="1" dirty="0">
              <a:solidFill>
                <a:schemeClr val="accent1"/>
              </a:solidFill>
              <a:latin typeface="Calibri" panose="020F0502020204030204" pitchFamily="34" charset="0"/>
              <a:cs typeface="Calibri" panose="020F0502020204030204" pitchFamily="34" charset="0"/>
            </a:endParaRPr>
          </a:p>
          <a:p>
            <a:endParaRPr lang="en-US" dirty="0"/>
          </a:p>
        </p:txBody>
      </p:sp>
      <p:pic>
        <p:nvPicPr>
          <p:cNvPr id="10" name="Picture 9">
            <a:extLst>
              <a:ext uri="{FF2B5EF4-FFF2-40B4-BE49-F238E27FC236}">
                <a16:creationId xmlns:a16="http://schemas.microsoft.com/office/drawing/2014/main" id="{52C0F8AD-FB29-FE7B-D5D2-1471DEA96089}"/>
              </a:ext>
            </a:extLst>
          </p:cNvPr>
          <p:cNvPicPr>
            <a:picLocks noChangeAspect="1"/>
          </p:cNvPicPr>
          <p:nvPr/>
        </p:nvPicPr>
        <p:blipFill>
          <a:blip r:embed="rId3"/>
          <a:stretch>
            <a:fillRect/>
          </a:stretch>
        </p:blipFill>
        <p:spPr>
          <a:xfrm>
            <a:off x="3049977" y="2704940"/>
            <a:ext cx="2835847" cy="34234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3507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155EA1"/>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900" b="0" i="0" u="none" strike="noStrike" kern="1200" cap="none" spc="0" normalizeH="0" baseline="0" noProof="0" dirty="0">
              <a:ln>
                <a:noFill/>
              </a:ln>
              <a:solidFill>
                <a:srgbClr val="155EA1"/>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dirty="0">
                <a:ln>
                  <a:noFill/>
                </a:ln>
                <a:solidFill>
                  <a:srgbClr val="155EA1"/>
                </a:solidFill>
                <a:effectLst/>
                <a:uLnTx/>
                <a:uFillTx/>
                <a:latin typeface="Gill Sans MT" panose="020B0502020104020203"/>
                <a:ea typeface="+mn-ea"/>
                <a:cs typeface="+mn-cs"/>
              </a:rPr>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88515" y="729658"/>
            <a:ext cx="11197460" cy="988332"/>
          </a:xfrm>
        </p:spPr>
        <p:txBody>
          <a:bodyPr vert="horz" lIns="91440" tIns="45720" rIns="91440" bIns="45720" rtlCol="0" anchor="ctr">
            <a:normAutofit/>
          </a:bodyPr>
          <a:lstStyle/>
          <a:p>
            <a:r>
              <a:rPr lang="en-US" dirty="0">
                <a:latin typeface="Calibri" panose="020F0502020204030204" pitchFamily="34" charset="0"/>
                <a:cs typeface="Calibri" panose="020F0502020204030204" pitchFamily="34" charset="0"/>
              </a:rPr>
              <a:t>Practices/actions for Organizations</a:t>
            </a:r>
            <a:endParaRPr lang="en-US" b="0" kern="1200" cap="all" dirty="0">
              <a:latin typeface="Calibri" panose="020F0502020204030204" pitchFamily="34" charset="0"/>
              <a:cs typeface="Calibri" panose="020F0502020204030204" pitchFamily="34" charset="0"/>
            </a:endParaRPr>
          </a:p>
        </p:txBody>
      </p:sp>
      <p:graphicFrame>
        <p:nvGraphicFramePr>
          <p:cNvPr id="17" name="Content Placeholder 4">
            <a:extLst>
              <a:ext uri="{FF2B5EF4-FFF2-40B4-BE49-F238E27FC236}">
                <a16:creationId xmlns:a16="http://schemas.microsoft.com/office/drawing/2014/main" id="{A84BC1B2-9E42-416E-BAB0-F8957269D802}"/>
              </a:ext>
            </a:extLst>
          </p:cNvPr>
          <p:cNvGraphicFramePr>
            <a:graphicFrameLocks noGrp="1"/>
          </p:cNvGraphicFramePr>
          <p:nvPr>
            <p:ph sz="half" idx="2"/>
            <p:extLst>
              <p:ext uri="{D42A27DB-BD31-4B8C-83A1-F6EECF244321}">
                <p14:modId xmlns:p14="http://schemas.microsoft.com/office/powerpoint/2010/main" val="3222203585"/>
              </p:ext>
            </p:extLst>
          </p:nvPr>
        </p:nvGraphicFramePr>
        <p:xfrm>
          <a:off x="581193" y="2144585"/>
          <a:ext cx="11104782" cy="4279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644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155EA1"/>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900" b="0" i="0" u="none" strike="noStrike" kern="1200" cap="none" spc="0" normalizeH="0" baseline="0" noProof="0" dirty="0">
              <a:ln>
                <a:noFill/>
              </a:ln>
              <a:solidFill>
                <a:srgbClr val="155EA1"/>
              </a:solidFill>
              <a:effectLst/>
              <a:uLnTx/>
              <a:uFillTx/>
              <a:latin typeface="Gill Sans MT" panose="020B0502020104020203"/>
              <a:ea typeface="+mn-ea"/>
              <a:cs typeface="+mn-cs"/>
            </a:endParaRPr>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all" spc="0" normalizeH="0" baseline="0" noProof="0" dirty="0">
                <a:ln>
                  <a:noFill/>
                </a:ln>
                <a:solidFill>
                  <a:srgbClr val="155EA1"/>
                </a:solidFill>
                <a:effectLst/>
                <a:uLnTx/>
                <a:uFillTx/>
                <a:latin typeface="Gill Sans MT" panose="020B0502020104020203"/>
                <a:ea typeface="+mn-ea"/>
                <a:cs typeface="+mn-cs"/>
              </a:rPr>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488515" y="729658"/>
            <a:ext cx="11197460" cy="988332"/>
          </a:xfrm>
        </p:spPr>
        <p:txBody>
          <a:bodyPr vert="horz" lIns="91440" tIns="45720" rIns="91440" bIns="45720" rtlCol="0" anchor="ctr">
            <a:normAutofit/>
          </a:bodyPr>
          <a:lstStyle/>
          <a:p>
            <a:r>
              <a:rPr lang="en-US" dirty="0">
                <a:latin typeface="Calibri" panose="020F0502020204030204" pitchFamily="34" charset="0"/>
                <a:cs typeface="Calibri" panose="020F0502020204030204" pitchFamily="34" charset="0"/>
              </a:rPr>
              <a:t>Practices/Actions for staff</a:t>
            </a:r>
            <a:endParaRPr lang="en-US" b="0" kern="1200" cap="all" dirty="0">
              <a:latin typeface="Calibri" panose="020F0502020204030204" pitchFamily="34" charset="0"/>
              <a:cs typeface="Calibri" panose="020F0502020204030204" pitchFamily="34" charset="0"/>
            </a:endParaRPr>
          </a:p>
        </p:txBody>
      </p:sp>
      <p:graphicFrame>
        <p:nvGraphicFramePr>
          <p:cNvPr id="17" name="Content Placeholder 4">
            <a:extLst>
              <a:ext uri="{FF2B5EF4-FFF2-40B4-BE49-F238E27FC236}">
                <a16:creationId xmlns:a16="http://schemas.microsoft.com/office/drawing/2014/main" id="{A84BC1B2-9E42-416E-BAB0-F8957269D802}"/>
              </a:ext>
            </a:extLst>
          </p:cNvPr>
          <p:cNvGraphicFramePr>
            <a:graphicFrameLocks noGrp="1"/>
          </p:cNvGraphicFramePr>
          <p:nvPr>
            <p:ph sz="half" idx="2"/>
            <p:extLst>
              <p:ext uri="{D42A27DB-BD31-4B8C-83A1-F6EECF244321}">
                <p14:modId xmlns:p14="http://schemas.microsoft.com/office/powerpoint/2010/main" val="489324209"/>
              </p:ext>
            </p:extLst>
          </p:nvPr>
        </p:nvGraphicFramePr>
        <p:xfrm>
          <a:off x="581193" y="2144585"/>
          <a:ext cx="11104782" cy="4279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1795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10">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84940" y="814761"/>
            <a:ext cx="10761260" cy="5003830"/>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53165" y="2218613"/>
            <a:ext cx="11029615" cy="1497507"/>
          </a:xfrm>
        </p:spPr>
        <p:txBody>
          <a:bodyPr/>
          <a:lstStyle/>
          <a:p>
            <a:r>
              <a:rPr lang="en-US" sz="4000" dirty="0">
                <a:latin typeface="Calibri" panose="020F0502020204030204" pitchFamily="34" charset="0"/>
                <a:cs typeface="Calibri" panose="020F0502020204030204" pitchFamily="34" charset="0"/>
              </a:rPr>
              <a:t>Core principle</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53165" y="3619517"/>
            <a:ext cx="8526461" cy="1403852"/>
          </a:xfrm>
        </p:spPr>
        <p:txBody>
          <a:bodyPr>
            <a:noAutofit/>
          </a:bodyPr>
          <a:lstStyle/>
          <a:p>
            <a:pPr>
              <a:spcBef>
                <a:spcPts val="0"/>
              </a:spcBef>
              <a:spcAft>
                <a:spcPts val="0"/>
              </a:spcAft>
            </a:pPr>
            <a:r>
              <a:rPr lang="en-US" sz="32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2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200" b="1" dirty="0">
                <a:solidFill>
                  <a:schemeClr val="tx1"/>
                </a:solidFill>
                <a:latin typeface="Calibri" panose="020F0502020204030204" pitchFamily="34" charset="0"/>
                <a:cs typeface="Calibri" panose="020F0502020204030204" pitchFamily="34" charset="0"/>
              </a:rPr>
              <a:t>of Needs</a:t>
            </a:r>
            <a:endParaRPr lang="en-US" sz="3200" b="1" dirty="0">
              <a:solidFill>
                <a:schemeClr val="tx1"/>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3</a:t>
            </a:fld>
            <a:endParaRPr lang="en-US" dirty="0">
              <a:solidFill>
                <a:srgbClr val="155EA1">
                  <a:lumMod val="75000"/>
                  <a:lumOff val="25000"/>
                </a:srgbClr>
              </a:solidFill>
            </a:endParaRPr>
          </a:p>
        </p:txBody>
      </p:sp>
    </p:spTree>
    <p:extLst>
      <p:ext uri="{BB962C8B-B14F-4D97-AF65-F5344CB8AC3E}">
        <p14:creationId xmlns:p14="http://schemas.microsoft.com/office/powerpoint/2010/main" val="1486842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84940" y="482057"/>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4" y="2511635"/>
            <a:ext cx="11029615" cy="1497507"/>
          </a:xfrm>
        </p:spPr>
        <p:txBody>
          <a:bodyPr>
            <a:normAutofit/>
          </a:bodyPr>
          <a:lstStyle/>
          <a:p>
            <a:r>
              <a:rPr lang="en-US" sz="4000" dirty="0">
                <a:latin typeface="Calibri" panose="020F0502020204030204" pitchFamily="34" charset="0"/>
                <a:cs typeface="Calibri" panose="020F0502020204030204" pitchFamily="34" charset="0"/>
              </a:rPr>
              <a:t>Questions for</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Reflection</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3912890"/>
            <a:ext cx="8550921" cy="1320848"/>
          </a:xfrm>
        </p:spPr>
        <p:txBody>
          <a:bodyPr>
            <a:normAutofit fontScale="55000" lnSpcReduction="20000"/>
          </a:bodyPr>
          <a:lstStyle/>
          <a:p>
            <a:pPr>
              <a:spcBef>
                <a:spcPts val="0"/>
              </a:spcBef>
              <a:spcAft>
                <a:spcPts val="0"/>
              </a:spcAft>
            </a:pPr>
            <a:r>
              <a:rPr lang="en-US" sz="58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58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5800" b="1" dirty="0">
                <a:solidFill>
                  <a:schemeClr val="tx1"/>
                </a:solidFill>
                <a:latin typeface="Calibri" panose="020F0502020204030204" pitchFamily="34" charset="0"/>
                <a:cs typeface="Calibri" panose="020F0502020204030204" pitchFamily="34" charset="0"/>
              </a:rPr>
              <a:t>of Needs</a:t>
            </a:r>
            <a:endParaRPr lang="en-US" sz="58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30</a:t>
            </a:fld>
            <a:endParaRPr lang="en-US" dirty="0">
              <a:solidFill>
                <a:srgbClr val="155EA1">
                  <a:lumMod val="75000"/>
                  <a:lumOff val="25000"/>
                </a:srgbClr>
              </a:solidFill>
            </a:endParaRPr>
          </a:p>
        </p:txBody>
      </p:sp>
    </p:spTree>
    <p:extLst>
      <p:ext uri="{BB962C8B-B14F-4D97-AF65-F5344CB8AC3E}">
        <p14:creationId xmlns:p14="http://schemas.microsoft.com/office/powerpoint/2010/main" val="515964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doctor with her arms crossed&#10;&#10;Description automatically generated with medium confidence">
            <a:extLst>
              <a:ext uri="{FF2B5EF4-FFF2-40B4-BE49-F238E27FC236}">
                <a16:creationId xmlns:a16="http://schemas.microsoft.com/office/drawing/2014/main" id="{68BBC241-E90D-1689-2AEE-C3CBBF44E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539" y="531149"/>
            <a:ext cx="7658521" cy="4617805"/>
          </a:xfrm>
          <a:prstGeom prst="rect">
            <a:avLst/>
          </a:prstGeom>
          <a:effectLst>
            <a:softEdge rad="635000"/>
          </a:effectLst>
        </p:spPr>
      </p:pic>
      <p:sp>
        <p:nvSpPr>
          <p:cNvPr id="4" name="Title 3">
            <a:extLst>
              <a:ext uri="{FF2B5EF4-FFF2-40B4-BE49-F238E27FC236}">
                <a16:creationId xmlns:a16="http://schemas.microsoft.com/office/drawing/2014/main" id="{262B8B63-820C-4F4B-9D8C-FA49920100AA}"/>
              </a:ext>
            </a:extLst>
          </p:cNvPr>
          <p:cNvSpPr>
            <a:spLocks noGrp="1"/>
          </p:cNvSpPr>
          <p:nvPr>
            <p:ph type="title"/>
          </p:nvPr>
        </p:nvSpPr>
        <p:spPr>
          <a:xfrm>
            <a:off x="581192" y="5141974"/>
            <a:ext cx="11029615" cy="939650"/>
          </a:xfrm>
        </p:spPr>
        <p:txBody>
          <a:bodyPr>
            <a:normAutofit/>
          </a:bodyPr>
          <a:lstStyle/>
          <a:p>
            <a:pPr algn="ctr"/>
            <a:r>
              <a:rPr lang="en-US" sz="2800" dirty="0">
                <a:solidFill>
                  <a:schemeClr val="bg1"/>
                </a:solidFill>
                <a:latin typeface="Calibri" panose="020F0502020204030204" pitchFamily="34" charset="0"/>
                <a:cs typeface="Calibri" panose="020F0502020204030204" pitchFamily="34" charset="0"/>
              </a:rPr>
              <a:t>Reflective</a:t>
            </a:r>
            <a:r>
              <a:rPr lang="en-US" sz="2800" dirty="0">
                <a:latin typeface="Calibri" panose="020F0502020204030204" pitchFamily="34" charset="0"/>
                <a:cs typeface="Calibri" panose="020F0502020204030204" pitchFamily="34" charset="0"/>
              </a:rPr>
              <a:t> </a:t>
            </a:r>
            <a:r>
              <a:rPr lang="en-US" sz="2800" dirty="0">
                <a:solidFill>
                  <a:schemeClr val="bg1"/>
                </a:solidFill>
                <a:latin typeface="Calibri" panose="020F0502020204030204" pitchFamily="34" charset="0"/>
                <a:cs typeface="Calibri" panose="020F0502020204030204" pitchFamily="34" charset="0"/>
              </a:rPr>
              <a:t>Practice questions</a:t>
            </a:r>
            <a:r>
              <a:rPr lang="en-US" sz="2800" dirty="0">
                <a:latin typeface="Calibri" panose="020F0502020204030204" pitchFamily="34" charset="0"/>
                <a:cs typeface="Calibri" panose="020F0502020204030204" pitchFamily="34" charset="0"/>
              </a:rPr>
              <a:t> </a:t>
            </a:r>
          </a:p>
        </p:txBody>
      </p:sp>
      <p:sp>
        <p:nvSpPr>
          <p:cNvPr id="6" name="Text Placeholder 5">
            <a:extLst>
              <a:ext uri="{FF2B5EF4-FFF2-40B4-BE49-F238E27FC236}">
                <a16:creationId xmlns:a16="http://schemas.microsoft.com/office/drawing/2014/main" id="{EA58F096-46A3-4EB4-950C-04CC7361A037}"/>
              </a:ext>
            </a:extLst>
          </p:cNvPr>
          <p:cNvSpPr>
            <a:spLocks noGrp="1"/>
          </p:cNvSpPr>
          <p:nvPr>
            <p:ph type="body" idx="1"/>
          </p:nvPr>
        </p:nvSpPr>
        <p:spPr>
          <a:xfrm>
            <a:off x="484941" y="642278"/>
            <a:ext cx="7771164" cy="4395548"/>
          </a:xfrm>
        </p:spPr>
        <p:txBody>
          <a:bodyPr>
            <a:normAutofit lnSpcReduction="10000"/>
          </a:bodyPr>
          <a:lstStyle/>
          <a:p>
            <a:pPr>
              <a:lnSpc>
                <a:spcPct val="107000"/>
              </a:lnSpc>
              <a:spcBef>
                <a:spcPts val="0"/>
              </a:spcBef>
              <a:spcAft>
                <a:spcPts val="0"/>
              </a:spcAft>
            </a:pP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Direct Service Providers: </a:t>
            </a:r>
            <a:r>
              <a:rPr lang="en-U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To what extent do you believe you align clinical or support services you deliver with culturally and linguistically competent, person-centered assessment, planning, and monitoring practices?</a:t>
            </a:r>
          </a:p>
          <a:p>
            <a:pPr>
              <a:lnSpc>
                <a:spcPct val="107000"/>
              </a:lnSpc>
              <a:spcBef>
                <a:spcPts val="0"/>
              </a:spcBef>
              <a:spcAft>
                <a:spcPts val="0"/>
              </a:spcAft>
            </a:pPr>
            <a:endParaRPr lang="en-US" sz="24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Managers: </a:t>
            </a:r>
            <a:r>
              <a:rPr lang="en-U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How has our agency engaged people of all cultural and ethnic backgrounds who use our services to be involved in program changes/new developments and have a valued role in providing feedback regarding our system?</a:t>
            </a:r>
          </a:p>
          <a:p>
            <a:pPr>
              <a:lnSpc>
                <a:spcPct val="107000"/>
              </a:lnSpc>
              <a:spcBef>
                <a:spcPts val="0"/>
              </a:spcBef>
              <a:spcAft>
                <a:spcPts val="0"/>
              </a:spcAft>
            </a:pPr>
            <a:endParaRPr lang="en-US" sz="24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200" b="1"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Administrators: </a:t>
            </a:r>
            <a:r>
              <a:rPr lang="en-US" sz="2000" cap="none" dirty="0">
                <a:solidFill>
                  <a:schemeClr val="tx1"/>
                </a:solidFill>
                <a:latin typeface="Calibri" panose="020F0502020204030204" pitchFamily="34" charset="0"/>
                <a:ea typeface="Calibri" panose="020F0502020204030204" pitchFamily="34" charset="0"/>
                <a:cs typeface="Times New Roman" panose="02020603050405020304" pitchFamily="18" charset="0"/>
              </a:rPr>
              <a:t>Can you describe how our mission, vision, and values connect directly to a set of standards that reflect person-centered policies, procedures, and practices in our service delivery?</a:t>
            </a:r>
          </a:p>
          <a:p>
            <a:pPr>
              <a:lnSpc>
                <a:spcPct val="107000"/>
              </a:lnSpc>
              <a:spcBef>
                <a:spcPts val="0"/>
              </a:spcBef>
              <a:spcAft>
                <a:spcPts val="0"/>
              </a:spcAft>
            </a:pPr>
            <a:endPar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DE56713B-0B38-4782-9999-9C937C747C67}"/>
              </a:ext>
            </a:extLst>
          </p:cNvPr>
          <p:cNvSpPr>
            <a:spLocks noGrp="1"/>
          </p:cNvSpPr>
          <p:nvPr>
            <p:ph type="ftr" sz="quarter" idx="11"/>
          </p:nvPr>
        </p:nvSpPr>
        <p:spPr/>
        <p:txBody>
          <a:bodyPr/>
          <a:lstStyle/>
          <a:p>
            <a:pPr algn="l"/>
            <a:r>
              <a:rPr lang="en-US" dirty="0"/>
              <a:t>Recovery Management</a:t>
            </a:r>
          </a:p>
        </p:txBody>
      </p:sp>
      <p:sp>
        <p:nvSpPr>
          <p:cNvPr id="2" name="Slide Number Placeholder 1">
            <a:extLst>
              <a:ext uri="{FF2B5EF4-FFF2-40B4-BE49-F238E27FC236}">
                <a16:creationId xmlns:a16="http://schemas.microsoft.com/office/drawing/2014/main" id="{7F2BD5CD-FE0A-435A-88F4-C85979451FBF}"/>
              </a:ext>
            </a:extLst>
          </p:cNvPr>
          <p:cNvSpPr>
            <a:spLocks noGrp="1"/>
          </p:cNvSpPr>
          <p:nvPr>
            <p:ph type="sldNum" sz="quarter" idx="12"/>
          </p:nvPr>
        </p:nvSpPr>
        <p:spPr/>
        <p:txBody>
          <a:bodyPr/>
          <a:lstStyle/>
          <a:p>
            <a:fld id="{F603CDE5-C1D8-4EDD-870F-A498BAFA520F}" type="slidenum">
              <a:rPr lang="en-US" smtClean="0"/>
              <a:t>31</a:t>
            </a:fld>
            <a:endParaRPr lang="en-US" dirty="0"/>
          </a:p>
        </p:txBody>
      </p:sp>
    </p:spTree>
    <p:extLst>
      <p:ext uri="{BB962C8B-B14F-4D97-AF65-F5344CB8AC3E}">
        <p14:creationId xmlns:p14="http://schemas.microsoft.com/office/powerpoint/2010/main" val="19571147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C15472-AA68-6020-DB22-F39ED719D8AD}"/>
              </a:ext>
            </a:extLst>
          </p:cNvPr>
          <p:cNvSpPr>
            <a:spLocks noGrp="1"/>
          </p:cNvSpPr>
          <p:nvPr>
            <p:ph type="sldNum" sz="quarter" idx="12"/>
          </p:nvPr>
        </p:nvSpPr>
        <p:spPr/>
        <p:txBody>
          <a:bodyPr/>
          <a:lstStyle/>
          <a:p>
            <a:fld id="{F603CDE5-C1D8-4EDD-870F-A498BAFA520F}" type="slidenum">
              <a:rPr lang="en-US" noProof="0" smtClean="0"/>
              <a:t>32</a:t>
            </a:fld>
            <a:endParaRPr lang="en-US" noProof="0" dirty="0"/>
          </a:p>
        </p:txBody>
      </p:sp>
      <p:sp>
        <p:nvSpPr>
          <p:cNvPr id="3" name="Footer Placeholder 2">
            <a:extLst>
              <a:ext uri="{FF2B5EF4-FFF2-40B4-BE49-F238E27FC236}">
                <a16:creationId xmlns:a16="http://schemas.microsoft.com/office/drawing/2014/main" id="{032E9EDE-78EC-00FD-6BAC-967EE2D90094}"/>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4750EA5B-CF78-C4CF-3CF4-FC00C8D08C6F}"/>
              </a:ext>
            </a:extLst>
          </p:cNvPr>
          <p:cNvSpPr>
            <a:spLocks noGrp="1"/>
          </p:cNvSpPr>
          <p:nvPr>
            <p:ph type="title"/>
          </p:nvPr>
        </p:nvSpPr>
        <p:spPr/>
        <p:txBody>
          <a:bodyPr anchor="ctr"/>
          <a:lstStyle/>
          <a:p>
            <a:r>
              <a:rPr lang="en-US" dirty="0"/>
              <a:t>REFERENCES</a:t>
            </a:r>
          </a:p>
        </p:txBody>
      </p:sp>
      <p:sp>
        <p:nvSpPr>
          <p:cNvPr id="8" name="Content Placeholder 7">
            <a:extLst>
              <a:ext uri="{FF2B5EF4-FFF2-40B4-BE49-F238E27FC236}">
                <a16:creationId xmlns:a16="http://schemas.microsoft.com/office/drawing/2014/main" id="{FA7D2DAA-8775-CE04-E13A-E1FC673875ED}"/>
              </a:ext>
            </a:extLst>
          </p:cNvPr>
          <p:cNvSpPr>
            <a:spLocks noGrp="1"/>
          </p:cNvSpPr>
          <p:nvPr>
            <p:ph idx="1"/>
          </p:nvPr>
        </p:nvSpPr>
        <p:spPr>
          <a:xfrm>
            <a:off x="581192" y="1849289"/>
            <a:ext cx="11029615" cy="4830300"/>
          </a:xfrm>
        </p:spPr>
        <p:txBody>
          <a:bodyPr>
            <a:normAutofit/>
          </a:bodyPr>
          <a:lstStyle/>
          <a:p>
            <a:pPr marL="0" marR="0">
              <a:lnSpc>
                <a:spcPct val="120000"/>
              </a:lnSpc>
              <a:spcBef>
                <a:spcPts val="0"/>
              </a:spcBef>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Bourne</a:t>
            </a:r>
            <a:r>
              <a:rPr lang="en-US" sz="1800" dirty="0">
                <a:effectLst/>
                <a:latin typeface="Calibri" panose="020F0502020204030204" pitchFamily="34" charset="0"/>
                <a:ea typeface="Calibri" panose="020F0502020204030204" pitchFamily="34" charset="0"/>
                <a:cs typeface="Times New Roman" panose="02020603050405020304" pitchFamily="18" charset="0"/>
              </a:rPr>
              <a:t>, Mary Lou (2020).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NCAPPS Person-Centered Practices Self-Assessment</a:t>
            </a:r>
            <a:r>
              <a:rPr lang="en-US" sz="1800" dirty="0">
                <a:effectLst/>
                <a:latin typeface="Calibri" panose="020F0502020204030204" pitchFamily="34" charset="0"/>
                <a:ea typeface="Calibri" panose="020F0502020204030204" pitchFamily="34" charset="0"/>
                <a:cs typeface="Times New Roman" panose="02020603050405020304" pitchFamily="18" charset="0"/>
              </a:rPr>
              <a:t>. National Association of State Directors of Developmental Disabilities Services, Management Support Solutions, Inc., and Human Services Research Institute. Cambridge, MA: National Center on Advancing Person-Centered Practices and Systems.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https://ncapps.acl.gov/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Ch. 2016-241, Laws of Florida.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http://www.leg.state.fl.us/statutes/index.cfm?App_mode=Display_Statute&amp;URL=0300-0399/0394/Sections/0394.4655.html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pPr>
            <a:r>
              <a:rPr lang="en-US" sz="1800" dirty="0">
                <a:latin typeface="Calibri" panose="020F0502020204030204" pitchFamily="34" charset="0"/>
                <a:cs typeface="Calibri" panose="020F0502020204030204" pitchFamily="34" charset="0"/>
              </a:rPr>
              <a:t>Cross, T., </a:t>
            </a:r>
            <a:r>
              <a:rPr lang="en-US" sz="1800" dirty="0" err="1">
                <a:latin typeface="Calibri" panose="020F0502020204030204" pitchFamily="34" charset="0"/>
                <a:cs typeface="Calibri" panose="020F0502020204030204" pitchFamily="34" charset="0"/>
              </a:rPr>
              <a:t>Bazron</a:t>
            </a:r>
            <a:r>
              <a:rPr lang="en-US" sz="1800" dirty="0">
                <a:latin typeface="Calibri" panose="020F0502020204030204" pitchFamily="34" charset="0"/>
                <a:cs typeface="Calibri" panose="020F0502020204030204" pitchFamily="34" charset="0"/>
              </a:rPr>
              <a:t>, B., Dennis, K., &amp; Isaacs, M. (1989). </a:t>
            </a:r>
            <a:r>
              <a:rPr lang="en-US" sz="1800" i="1" dirty="0">
                <a:latin typeface="Calibri" panose="020F0502020204030204" pitchFamily="34" charset="0"/>
                <a:cs typeface="Calibri" panose="020F0502020204030204" pitchFamily="34" charset="0"/>
              </a:rPr>
              <a:t>Towards a culturally competent system of care</a:t>
            </a:r>
            <a:r>
              <a:rPr lang="en-US" sz="1800" dirty="0">
                <a:latin typeface="Calibri" panose="020F0502020204030204" pitchFamily="34" charset="0"/>
                <a:cs typeface="Calibri" panose="020F0502020204030204" pitchFamily="34" charset="0"/>
              </a:rPr>
              <a:t> (Vol. 1). Washington, DC: Georgetown University Child Development Center, CASSP Technical Assistance Center.</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a:lnSpc>
                <a:spcPct val="120000"/>
              </a:lnSpc>
              <a:spcBef>
                <a:spcPts val="0"/>
              </a:spcBef>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Mental Health Commission of Canada (2015). </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Recovery Guidelines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Ottawa, 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20000"/>
              </a:lnSpc>
              <a:spcBef>
                <a:spcPts val="0"/>
              </a:spcBef>
            </a:pPr>
            <a:r>
              <a:rPr lang="en-US" sz="1800" dirty="0">
                <a:effectLst/>
                <a:latin typeface="Calibri" panose="020F0502020204030204" pitchFamily="34" charset="0"/>
                <a:ea typeface="Calibri" panose="020F0502020204030204" pitchFamily="34" charset="0"/>
                <a:cs typeface="Times New Roman" panose="02020603050405020304" pitchFamily="18" charset="0"/>
              </a:rPr>
              <a:t>Sanderson, H. (2000). Person-centered planning: Key features and approaches.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http://www.familiesleadingplanning.co.uk/Documents/PCP%20Key%20Features%20and%20Styles.pdf</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137456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C15472-AA68-6020-DB22-F39ED719D8AD}"/>
              </a:ext>
            </a:extLst>
          </p:cNvPr>
          <p:cNvSpPr>
            <a:spLocks noGrp="1"/>
          </p:cNvSpPr>
          <p:nvPr>
            <p:ph type="sldNum" sz="quarter" idx="12"/>
          </p:nvPr>
        </p:nvSpPr>
        <p:spPr/>
        <p:txBody>
          <a:bodyPr/>
          <a:lstStyle/>
          <a:p>
            <a:fld id="{F603CDE5-C1D8-4EDD-870F-A498BAFA520F}" type="slidenum">
              <a:rPr lang="en-US" noProof="0" smtClean="0"/>
              <a:t>33</a:t>
            </a:fld>
            <a:endParaRPr lang="en-US" noProof="0" dirty="0"/>
          </a:p>
        </p:txBody>
      </p:sp>
      <p:sp>
        <p:nvSpPr>
          <p:cNvPr id="3" name="Footer Placeholder 2">
            <a:extLst>
              <a:ext uri="{FF2B5EF4-FFF2-40B4-BE49-F238E27FC236}">
                <a16:creationId xmlns:a16="http://schemas.microsoft.com/office/drawing/2014/main" id="{032E9EDE-78EC-00FD-6BAC-967EE2D90094}"/>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4750EA5B-CF78-C4CF-3CF4-FC00C8D08C6F}"/>
              </a:ext>
            </a:extLst>
          </p:cNvPr>
          <p:cNvSpPr>
            <a:spLocks noGrp="1"/>
          </p:cNvSpPr>
          <p:nvPr>
            <p:ph type="title"/>
          </p:nvPr>
        </p:nvSpPr>
        <p:spPr/>
        <p:txBody>
          <a:bodyPr anchor="ctr"/>
          <a:lstStyle/>
          <a:p>
            <a:r>
              <a:rPr lang="en-US" dirty="0"/>
              <a:t>REFERENCES</a:t>
            </a:r>
          </a:p>
        </p:txBody>
      </p:sp>
      <p:sp>
        <p:nvSpPr>
          <p:cNvPr id="8" name="Content Placeholder 7">
            <a:extLst>
              <a:ext uri="{FF2B5EF4-FFF2-40B4-BE49-F238E27FC236}">
                <a16:creationId xmlns:a16="http://schemas.microsoft.com/office/drawing/2014/main" id="{FA7D2DAA-8775-CE04-E13A-E1FC673875ED}"/>
              </a:ext>
            </a:extLst>
          </p:cNvPr>
          <p:cNvSpPr>
            <a:spLocks noGrp="1"/>
          </p:cNvSpPr>
          <p:nvPr>
            <p:ph idx="1"/>
          </p:nvPr>
        </p:nvSpPr>
        <p:spPr>
          <a:xfrm>
            <a:off x="581192" y="1993105"/>
            <a:ext cx="11029615" cy="4686483"/>
          </a:xfrm>
        </p:spPr>
        <p:txBody>
          <a:bodyPr>
            <a:normAutofit/>
          </a:bodyPr>
          <a:lstStyle/>
          <a:p>
            <a:pPr marL="0" marR="0">
              <a:lnSpc>
                <a:spcPct val="120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Substance Abuse and Mental Health Services Administration (2014).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8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SAMHSA.</a:t>
            </a:r>
          </a:p>
          <a:p>
            <a:pPr marL="0" marR="0">
              <a:lnSpc>
                <a:spcPct val="120000"/>
              </a:lnSpc>
              <a:spcBef>
                <a:spcPts val="0"/>
              </a:spcBef>
              <a:spcAft>
                <a:spcPts val="1000"/>
              </a:spcAft>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Tondora</a:t>
            </a:r>
            <a:r>
              <a:rPr lang="en-US" sz="1800" dirty="0">
                <a:effectLst/>
                <a:latin typeface="Calibri" panose="020F0502020204030204" pitchFamily="34" charset="0"/>
                <a:ea typeface="Calibri" panose="020F0502020204030204" pitchFamily="34" charset="0"/>
                <a:cs typeface="Times New Roman" panose="02020603050405020304" pitchFamily="18" charset="0"/>
              </a:rPr>
              <a:t>, J., Croft, B., et al. (2020, Nov.)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Five competency domains for facilitators of person-centered planning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NCAPPS.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https://ncapps.acl.gov/</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20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 Department of Health and Human Services (2014).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Guidance to HHS Agencies for Implementing Principles of Section 2402(a) of the Affordable Care Act: Standards for Person-Centered Planning and Self-Direction in Home and Community-Based Services Programs.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https://acl.gov/sites/default/files/programs/2017-03/2402-a-Guidance.pdf</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07236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724375" y="5005250"/>
            <a:ext cx="9391524" cy="988332"/>
          </a:xfrm>
        </p:spPr>
        <p:txBody>
          <a:bodyPr/>
          <a:lstStyle/>
          <a:p>
            <a:r>
              <a:rPr lang="en-US" dirty="0">
                <a:latin typeface="Calibri" panose="020F0502020204030204" pitchFamily="34" charset="0"/>
                <a:cs typeface="Calibri" panose="020F0502020204030204" pitchFamily="34" charset="0"/>
              </a:rPr>
              <a:t>THANK YOU!</a:t>
            </a:r>
            <a:endParaRPr lang="ru-RU"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9669612" y="5496932"/>
            <a:ext cx="1458674" cy="676894"/>
          </a:xfrm>
        </p:spPr>
        <p:txBody>
          <a:bodyPr vert="horz" lIns="91440" tIns="45720" rIns="91440" bIns="45720" rtlCol="0" anchor="t">
            <a:normAutofit/>
          </a:bodyPr>
          <a:lstStyle/>
          <a:p>
            <a:pPr marL="0" indent="0">
              <a:lnSpc>
                <a:spcPct val="120000"/>
              </a:lnSpc>
              <a:spcBef>
                <a:spcPct val="20000"/>
              </a:spcBef>
              <a:buNone/>
            </a:pP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Questions?</a:t>
            </a:r>
          </a:p>
        </p:txBody>
      </p:sp>
      <p:pic>
        <p:nvPicPr>
          <p:cNvPr id="30" name="Picture Placeholder 29" descr="A group of people sitting on a couch&#10;&#10;Description automatically generated with medium confidence">
            <a:extLst>
              <a:ext uri="{FF2B5EF4-FFF2-40B4-BE49-F238E27FC236}">
                <a16:creationId xmlns:a16="http://schemas.microsoft.com/office/drawing/2014/main" id="{5CE3DE10-4CD6-45E2-8AAC-5106C325BA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41325" y="606425"/>
            <a:ext cx="11304588" cy="4487863"/>
          </a:xfrm>
        </p:spPr>
      </p:pic>
    </p:spTree>
    <p:extLst>
      <p:ext uri="{BB962C8B-B14F-4D97-AF65-F5344CB8AC3E}">
        <p14:creationId xmlns:p14="http://schemas.microsoft.com/office/powerpoint/2010/main" val="2469183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person with the hand on the face&#10;&#10;Description automatically generated with low confidence">
            <a:extLst>
              <a:ext uri="{FF2B5EF4-FFF2-40B4-BE49-F238E27FC236}">
                <a16:creationId xmlns:a16="http://schemas.microsoft.com/office/drawing/2014/main" id="{0892A32B-E9DD-2BE8-5172-7693713EF1B0}"/>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backgroundRemoval t="4699" b="98480" l="966" r="89957">
                        <a14:foregroundMark x1="36214" y1="80511" x2="36214" y2="80511"/>
                        <a14:foregroundMark x1="45968" y1="91983" x2="45968" y2="91983"/>
                        <a14:foregroundMark x1="46548" y1="94886" x2="46548" y2="94886"/>
                        <a14:foregroundMark x1="57508" y1="98480" x2="57508" y2="98480"/>
                        <a14:foregroundMark x1="56301" y1="95024" x2="56301" y2="95024"/>
                        <a14:foregroundMark x1="24095" y1="95923" x2="24095" y2="95923"/>
                        <a14:foregroundMark x1="18928" y1="87768" x2="18928" y2="87768"/>
                        <a14:foregroundMark x1="16514" y1="79820" x2="16514" y2="79820"/>
                        <a14:foregroundMark x1="17962" y1="72979" x2="17962" y2="72979"/>
                        <a14:foregroundMark x1="22694" y1="83138" x2="22694" y2="83138"/>
                        <a14:foregroundMark x1="26557" y1="85971" x2="27426" y2="88528"/>
                        <a14:foregroundMark x1="29406" y1="92605" x2="28199" y2="93642"/>
                        <a14:foregroundMark x1="15645" y1="95784" x2="15645" y2="95784"/>
                        <a14:foregroundMark x1="8498" y1="96406" x2="8498" y2="96406"/>
                        <a14:foregroundMark x1="4008" y1="97719" x2="4008" y2="97719"/>
                        <a14:foregroundMark x1="1014" y1="98480" x2="1014" y2="98480"/>
                        <a14:foregroundMark x1="2897" y1="92882" x2="2704" y2="91431"/>
                        <a14:foregroundMark x1="2994" y1="79959" x2="2994" y2="79060"/>
                        <a14:foregroundMark x1="2221" y1="70767" x2="2221" y2="70767"/>
                        <a14:foregroundMark x1="24433" y1="6358" x2="24433" y2="6358"/>
                        <a14:foregroundMark x1="27620" y1="4699" x2="27620" y2="4699"/>
                        <a14:foregroundMark x1="56543" y1="91085" x2="56543" y2="91085"/>
                        <a14:foregroundMark x1="47851" y1="31652" x2="47851" y2="31652"/>
                        <a14:foregroundMark x1="46741" y1="32550" x2="46741" y2="32550"/>
                        <a14:foregroundMark x1="47851" y1="33794" x2="47851" y2="33794"/>
                        <a14:foregroundMark x1="47513" y1="35176" x2="47513" y2="35176"/>
                        <a14:foregroundMark x1="43554" y1="14789" x2="43554" y2="14789"/>
                        <a14:foregroundMark x1="44133" y1="15549" x2="44133" y2="15549"/>
                        <a14:foregroundMark x1="46644" y1="23842" x2="46644" y2="23842"/>
                        <a14:foregroundMark x1="47175" y1="23497" x2="47175" y2="23497"/>
                        <a14:foregroundMark x1="47417" y1="24603" x2="47417" y2="24879"/>
                        <a14:foregroundMark x1="47513" y1="25639" x2="47513" y2="25639"/>
                        <a14:foregroundMark x1="52245" y1="81617" x2="52245" y2="81617"/>
                        <a14:foregroundMark x1="53452" y1="83276" x2="53452" y2="83276"/>
                        <a14:foregroundMark x1="54032" y1="84036" x2="54032" y2="84036"/>
                      </a14:backgroundRemoval>
                    </a14:imgEffect>
                  </a14:imgLayer>
                </a14:imgProps>
              </a:ext>
              <a:ext uri="{28A0092B-C50C-407E-A947-70E740481C1C}">
                <a14:useLocalDpi xmlns:a14="http://schemas.microsoft.com/office/drawing/2010/main" val="0"/>
              </a:ext>
            </a:extLst>
          </a:blip>
          <a:stretch>
            <a:fillRect/>
          </a:stretch>
        </p:blipFill>
        <p:spPr>
          <a:xfrm flipH="1">
            <a:off x="6852610" y="2723465"/>
            <a:ext cx="4891509" cy="3564691"/>
          </a:xfrm>
        </p:spPr>
      </p:pic>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a:t>Recovery management</a:t>
            </a:r>
          </a:p>
        </p:txBody>
      </p:sp>
      <p:sp>
        <p:nvSpPr>
          <p:cNvPr id="7" name="Title 6"/>
          <p:cNvSpPr>
            <a:spLocks noGrp="1"/>
          </p:cNvSpPr>
          <p:nvPr>
            <p:ph type="title"/>
          </p:nvPr>
        </p:nvSpPr>
        <p:spPr>
          <a:xfrm>
            <a:off x="581190" y="746824"/>
            <a:ext cx="11029619" cy="988332"/>
          </a:xfrm>
        </p:spPr>
        <p:txBody>
          <a:bodyPr anchor="b">
            <a:normAutofit/>
          </a:bodyPr>
          <a:lstStyle/>
          <a:p>
            <a:r>
              <a:rPr lang="en-US" dirty="0">
                <a:latin typeface="Calibri" panose="020F0502020204030204" pitchFamily="34" charset="0"/>
                <a:cs typeface="Calibri" panose="020F0502020204030204" pitchFamily="34" charset="0"/>
              </a:rPr>
              <a:t>Why focus on </a:t>
            </a:r>
            <a:r>
              <a:rPr lang="en-US" sz="2800" dirty="0">
                <a:solidFill>
                  <a:srgbClr val="FFFFFF"/>
                </a:solidFill>
                <a:latin typeface="Calibri" panose="020F0502020204030204" pitchFamily="34" charset="0"/>
                <a:cs typeface="Calibri" panose="020F0502020204030204" pitchFamily="34" charset="0"/>
              </a:rPr>
              <a:t>Putting the Person First and Respecting the Diversity of Needs</a:t>
            </a:r>
            <a:r>
              <a:rPr lang="en-US" dirty="0">
                <a:latin typeface="Calibri" panose="020F0502020204030204" pitchFamily="34" charset="0"/>
                <a:cs typeface="Calibri" panose="020F0502020204030204" pitchFamily="34" charset="0"/>
              </a:rPr>
              <a:t>?</a:t>
            </a:r>
          </a:p>
        </p:txBody>
      </p:sp>
      <p:sp>
        <p:nvSpPr>
          <p:cNvPr id="8" name="Content Placeholder 7"/>
          <p:cNvSpPr>
            <a:spLocks noGrp="1"/>
          </p:cNvSpPr>
          <p:nvPr>
            <p:ph sz="half" idx="1"/>
          </p:nvPr>
        </p:nvSpPr>
        <p:spPr>
          <a:xfrm>
            <a:off x="581190" y="2015425"/>
            <a:ext cx="8105609" cy="3690049"/>
          </a:xfrm>
        </p:spPr>
        <p:txBody>
          <a:bodyPr anchor="t">
            <a:normAutofit fontScale="92500" lnSpcReduction="10000"/>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47880" y="2080343"/>
            <a:ext cx="8365920" cy="4216539"/>
          </a:xfrm>
          <a:prstGeom prst="rect">
            <a:avLst/>
          </a:prstGeom>
          <a:noFill/>
        </p:spPr>
        <p:txBody>
          <a:bodyPr wrap="square">
            <a:spAutoFit/>
          </a:bodyPr>
          <a:lstStyle/>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m</a:t>
            </a:r>
            <a:r>
              <a:rPr lang="en-US" sz="2400" dirty="0">
                <a:effectLst/>
                <a:latin typeface="Calibri" panose="020F0502020204030204" pitchFamily="34" charset="0"/>
                <a:ea typeface="Calibri" panose="020F0502020204030204" pitchFamily="34" charset="0"/>
                <a:cs typeface="Times New Roman" panose="02020603050405020304" pitchFamily="18" charset="0"/>
              </a:rPr>
              <a:t>eet the basic needs of the individuals we serve</a:t>
            </a:r>
          </a:p>
          <a:p>
            <a:pPr marL="514350" indent="-514350">
              <a:buFont typeface="+mj-lt"/>
              <a:buAutoNum type="arabicPeriod"/>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p</a:t>
            </a:r>
            <a:r>
              <a:rPr lang="en-US" sz="2400" dirty="0">
                <a:effectLst/>
                <a:latin typeface="Calibri" panose="020F0502020204030204" pitchFamily="34" charset="0"/>
                <a:ea typeface="Calibri" panose="020F0502020204030204" pitchFamily="34" charset="0"/>
                <a:cs typeface="Times New Roman" panose="02020603050405020304" pitchFamily="18" charset="0"/>
              </a:rPr>
              <a:t>rovide access to services that are related to the identified basic needs</a:t>
            </a:r>
          </a:p>
          <a:p>
            <a:pPr marL="514350" indent="-514350">
              <a:buFont typeface="+mj-lt"/>
              <a:buAutoNum type="arabi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assess individual strengths and integrate these strengths into the achievement of treatment/service goals</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514350" indent="-514350">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To provide treatment and recovery planning that addresses the unique circumstances, history, needs, expressed preferences, and capabilities of each individual receiving services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281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5</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a:t>Recovery management</a:t>
            </a:r>
          </a:p>
        </p:txBody>
      </p:sp>
      <p:sp>
        <p:nvSpPr>
          <p:cNvPr id="7" name="Title 6"/>
          <p:cNvSpPr>
            <a:spLocks noGrp="1"/>
          </p:cNvSpPr>
          <p:nvPr>
            <p:ph type="title"/>
          </p:nvPr>
        </p:nvSpPr>
        <p:spPr>
          <a:xfrm>
            <a:off x="493295" y="559484"/>
            <a:ext cx="11225463" cy="988332"/>
          </a:xfrm>
        </p:spPr>
        <p:txBody>
          <a:bodyPr anchor="b">
            <a:normAutofit/>
          </a:bodyPr>
          <a:lstStyle/>
          <a:p>
            <a:r>
              <a:rPr lang="en-US" dirty="0">
                <a:latin typeface="Calibri" panose="020F0502020204030204" pitchFamily="34" charset="0"/>
                <a:cs typeface="Calibri" panose="020F0502020204030204" pitchFamily="34" charset="0"/>
              </a:rPr>
              <a:t>Why focus on </a:t>
            </a:r>
            <a:r>
              <a:rPr lang="en-US" sz="2800" dirty="0">
                <a:solidFill>
                  <a:srgbClr val="FFFFFF"/>
                </a:solidFill>
                <a:latin typeface="Calibri" panose="020F0502020204030204" pitchFamily="34" charset="0"/>
                <a:cs typeface="Calibri" panose="020F0502020204030204" pitchFamily="34" charset="0"/>
              </a:rPr>
              <a:t>Putting the Person First</a:t>
            </a:r>
            <a:r>
              <a:rPr lang="en-US" dirty="0">
                <a:latin typeface="Calibri" panose="020F0502020204030204" pitchFamily="34" charset="0"/>
                <a:cs typeface="Calibri" panose="020F0502020204030204" pitchFamily="34" charset="0"/>
              </a:rPr>
              <a:t>?</a:t>
            </a:r>
          </a:p>
        </p:txBody>
      </p:sp>
      <p:sp>
        <p:nvSpPr>
          <p:cNvPr id="8" name="Content Placeholder 7"/>
          <p:cNvSpPr>
            <a:spLocks noGrp="1"/>
          </p:cNvSpPr>
          <p:nvPr>
            <p:ph sz="half" idx="1"/>
          </p:nvPr>
        </p:nvSpPr>
        <p:spPr>
          <a:xfrm>
            <a:off x="581190" y="2015425"/>
            <a:ext cx="8105609" cy="3690049"/>
          </a:xfrm>
        </p:spPr>
        <p:txBody>
          <a:bodyPr anchor="t">
            <a:normAutofit fontScale="92500" lnSpcReduction="10000"/>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93295" y="2265009"/>
            <a:ext cx="10910472" cy="3785652"/>
          </a:xfrm>
          <a:prstGeom prst="rect">
            <a:avLst/>
          </a:prstGeom>
          <a:noFill/>
        </p:spPr>
        <p:txBody>
          <a:bodyPr wrap="square">
            <a:spAutoFit/>
          </a:bodyPr>
          <a:lstStyle/>
          <a:p>
            <a:pPr marL="457200" indent="-457200">
              <a:buFont typeface="Wingdings" panose="05000000000000000000" pitchFamily="2" charset="2"/>
              <a:buChar char="§"/>
            </a:pPr>
            <a:r>
              <a:rPr lang="en-US" sz="2550" dirty="0">
                <a:latin typeface="Calibri" panose="020F0502020204030204" pitchFamily="34" charset="0"/>
                <a:ea typeface="Calibri" panose="020F0502020204030204" pitchFamily="34" charset="0"/>
                <a:cs typeface="Times New Roman" panose="02020603050405020304" pitchFamily="18" charset="0"/>
              </a:rPr>
              <a:t>Each person is a unique individual with the right to determine their own path towards health and well-being.</a:t>
            </a:r>
          </a:p>
          <a:p>
            <a:pPr marL="457200" indent="-457200">
              <a:buFont typeface="Wingdings" panose="05000000000000000000"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
            </a:pPr>
            <a:r>
              <a:rPr lang="en-US" sz="2550" dirty="0">
                <a:latin typeface="Calibri" panose="020F0502020204030204" pitchFamily="34" charset="0"/>
                <a:ea typeface="Calibri" panose="020F0502020204030204" pitchFamily="34" charset="0"/>
                <a:cs typeface="Times New Roman" panose="02020603050405020304" pitchFamily="18" charset="0"/>
              </a:rPr>
              <a:t>Recovery is an individual process – care and services are tailored to a person’s preferences, life circumstances, and aspirations which are integrated with their community of supports.</a:t>
            </a:r>
          </a:p>
          <a:p>
            <a:pPr marL="457200" indent="-457200">
              <a:buFont typeface="Wingdings" panose="05000000000000000000" pitchFamily="2" charset="2"/>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Wingdings" panose="05000000000000000000" pitchFamily="2" charset="2"/>
              <a:buChar char="§"/>
            </a:pPr>
            <a:r>
              <a:rPr lang="en-US" sz="2550" dirty="0">
                <a:latin typeface="Calibri" panose="020F0502020204030204" pitchFamily="34" charset="0"/>
                <a:ea typeface="Calibri" panose="020F0502020204030204" pitchFamily="34" charset="0"/>
                <a:cs typeface="Times New Roman" panose="02020603050405020304" pitchFamily="18" charset="0"/>
              </a:rPr>
              <a:t>Everyone’s behavioral health and well-being is affected by multiple intersecting factors – biological, psychological, social and economic, as well  as family context and cultural background, personal values, and spiritual beliefs.</a:t>
            </a:r>
          </a:p>
        </p:txBody>
      </p:sp>
    </p:spTree>
    <p:extLst>
      <p:ext uri="{BB962C8B-B14F-4D97-AF65-F5344CB8AC3E}">
        <p14:creationId xmlns:p14="http://schemas.microsoft.com/office/powerpoint/2010/main" val="2228189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6</a:t>
            </a:fld>
            <a:endParaRPr lang="en-US"/>
          </a:p>
        </p:txBody>
      </p:sp>
      <p:sp>
        <p:nvSpPr>
          <p:cNvPr id="5" name="Footer Placeholder 4"/>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kern="1200" cap="all"/>
              <a:t>Recovery management</a:t>
            </a:r>
          </a:p>
        </p:txBody>
      </p:sp>
      <p:sp>
        <p:nvSpPr>
          <p:cNvPr id="7" name="Title 6"/>
          <p:cNvSpPr>
            <a:spLocks noGrp="1"/>
          </p:cNvSpPr>
          <p:nvPr>
            <p:ph type="title"/>
          </p:nvPr>
        </p:nvSpPr>
        <p:spPr>
          <a:xfrm>
            <a:off x="581193" y="729658"/>
            <a:ext cx="11029616" cy="988332"/>
          </a:xfrm>
        </p:spPr>
        <p:txBody>
          <a:bodyPr vert="horz" lIns="91440" tIns="45720" rIns="91440" bIns="45720" rtlCol="0" anchor="ctr">
            <a:normAutofit/>
          </a:bodyPr>
          <a:lstStyle/>
          <a:p>
            <a:r>
              <a:rPr lang="en-US" b="0" kern="1200" cap="all" dirty="0">
                <a:latin typeface="Calibri" panose="020F0502020204030204" pitchFamily="34" charset="0"/>
                <a:cs typeface="Calibri" panose="020F0502020204030204" pitchFamily="34" charset="0"/>
              </a:rPr>
              <a:t>Why focus on Respecting the Diversity of Needs?</a:t>
            </a:r>
          </a:p>
        </p:txBody>
      </p:sp>
      <p:sp>
        <p:nvSpPr>
          <p:cNvPr id="8" name="Content Placeholder 7"/>
          <p:cNvSpPr>
            <a:spLocks noGrp="1"/>
          </p:cNvSpPr>
          <p:nvPr>
            <p:ph sz="half" idx="1"/>
          </p:nvPr>
        </p:nvSpPr>
        <p:spPr>
          <a:xfrm>
            <a:off x="581193" y="2228003"/>
            <a:ext cx="5422390" cy="4023443"/>
          </a:xfrm>
        </p:spPr>
        <p:txBody>
          <a:bodyPr vert="horz" lIns="91440" tIns="45720" rIns="91440" bIns="45720" rtlCol="0" anchor="t">
            <a:normAutofit/>
          </a:bodyPr>
          <a:lstStyle/>
          <a:p>
            <a:pPr marL="0" indent="0">
              <a:buNone/>
            </a:pPr>
            <a:br>
              <a:rPr lang="en-US">
                <a:effectLst/>
              </a:rPr>
            </a:br>
            <a:br>
              <a:rPr lang="en-US"/>
            </a:br>
            <a:br>
              <a:rPr lang="en-US">
                <a:effectLst/>
              </a:rPr>
            </a:br>
            <a:endParaRPr lang="en-US">
              <a:effectLst/>
            </a:endParaRPr>
          </a:p>
          <a:p>
            <a:pPr marL="0" indent="0">
              <a:buNone/>
            </a:pPr>
            <a:endParaRPr lang="en-US">
              <a:effectLst/>
            </a:endParaRPr>
          </a:p>
          <a:p>
            <a:pPr marL="285750" indent="-285750">
              <a:buFont typeface="Wingdings" panose="05000000000000000000" pitchFamily="2" charset="2"/>
              <a:buChar char="§"/>
            </a:pPr>
            <a:endParaRPr lang="en-US">
              <a:effectLst/>
            </a:endParaRPr>
          </a:p>
          <a:p>
            <a:pPr marL="0" indent="0">
              <a:buNone/>
            </a:pPr>
            <a:endParaRPr lang="en-US">
              <a:effectLst/>
            </a:endParaRPr>
          </a:p>
        </p:txBody>
      </p:sp>
      <p:graphicFrame>
        <p:nvGraphicFramePr>
          <p:cNvPr id="11" name="TextBox 8">
            <a:extLst>
              <a:ext uri="{FF2B5EF4-FFF2-40B4-BE49-F238E27FC236}">
                <a16:creationId xmlns:a16="http://schemas.microsoft.com/office/drawing/2014/main" id="{8289EEC2-7FCB-AC06-1A6D-7C4ABB821DBB}"/>
              </a:ext>
            </a:extLst>
          </p:cNvPr>
          <p:cNvGraphicFramePr/>
          <p:nvPr>
            <p:extLst>
              <p:ext uri="{D42A27DB-BD31-4B8C-83A1-F6EECF244321}">
                <p14:modId xmlns:p14="http://schemas.microsoft.com/office/powerpoint/2010/main" val="4090390016"/>
              </p:ext>
            </p:extLst>
          </p:nvPr>
        </p:nvGraphicFramePr>
        <p:xfrm>
          <a:off x="581194" y="2228003"/>
          <a:ext cx="11029616" cy="5820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1185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7</a:t>
            </a:fld>
            <a:endParaRPr lang="en-US"/>
          </a:p>
        </p:txBody>
      </p:sp>
      <p:sp>
        <p:nvSpPr>
          <p:cNvPr id="5" name="Footer Placeholder 4"/>
          <p:cNvSpPr>
            <a:spLocks noGrp="1"/>
          </p:cNvSpPr>
          <p:nvPr>
            <p:ph type="ftr" sz="quarter" idx="11"/>
          </p:nvPr>
        </p:nvSpPr>
        <p:spPr>
          <a:xfrm>
            <a:off x="259851" y="6050661"/>
            <a:ext cx="6818262" cy="807339"/>
          </a:xfrm>
        </p:spPr>
        <p:txBody>
          <a:bodyPr anchor="ctr">
            <a:normAutofit/>
          </a:bodyPr>
          <a:lstStyle/>
          <a:p>
            <a:pPr>
              <a:spcAft>
                <a:spcPts val="600"/>
              </a:spcAft>
            </a:pPr>
            <a:r>
              <a:rPr lang="en-US" dirty="0"/>
              <a:t>Recovery management</a:t>
            </a:r>
          </a:p>
        </p:txBody>
      </p:sp>
      <p:sp>
        <p:nvSpPr>
          <p:cNvPr id="7" name="Title 6"/>
          <p:cNvSpPr>
            <a:spLocks noGrp="1"/>
          </p:cNvSpPr>
          <p:nvPr>
            <p:ph type="title"/>
          </p:nvPr>
        </p:nvSpPr>
        <p:spPr>
          <a:xfrm>
            <a:off x="457201" y="470252"/>
            <a:ext cx="11189368" cy="988332"/>
          </a:xfrm>
        </p:spPr>
        <p:txBody>
          <a:bodyPr anchor="b">
            <a:normAutofit/>
          </a:bodyPr>
          <a:lstStyle/>
          <a:p>
            <a:r>
              <a:rPr lang="en-US" dirty="0">
                <a:solidFill>
                  <a:srgbClr val="FFFFFF"/>
                </a:solidFill>
                <a:latin typeface="Calibri" panose="020F0502020204030204" pitchFamily="34" charset="0"/>
                <a:cs typeface="Calibri" panose="020F0502020204030204" pitchFamily="34" charset="0"/>
              </a:rPr>
              <a:t>Respecting the Diversity of People’s Needs</a:t>
            </a:r>
            <a:endParaRPr lang="en-US" dirty="0">
              <a:latin typeface="Calibri" panose="020F0502020204030204" pitchFamily="34" charset="0"/>
              <a:cs typeface="Calibri" panose="020F0502020204030204" pitchFamily="34" charset="0"/>
            </a:endParaRPr>
          </a:p>
        </p:txBody>
      </p:sp>
      <p:sp>
        <p:nvSpPr>
          <p:cNvPr id="8" name="Content Placeholder 7"/>
          <p:cNvSpPr>
            <a:spLocks noGrp="1"/>
          </p:cNvSpPr>
          <p:nvPr>
            <p:ph sz="half" idx="1"/>
          </p:nvPr>
        </p:nvSpPr>
        <p:spPr>
          <a:xfrm>
            <a:off x="581190" y="2015425"/>
            <a:ext cx="8105609" cy="4408489"/>
          </a:xfrm>
        </p:spPr>
        <p:txBody>
          <a:bodyPr anchor="t">
            <a:normAutofit/>
          </a:bodyPr>
          <a:lstStyle/>
          <a:p>
            <a:pPr marL="0" indent="0">
              <a:lnSpc>
                <a:spcPct val="90000"/>
              </a:lnSpc>
              <a:buNone/>
            </a:pPr>
            <a:br>
              <a:rPr lang="en-US" sz="7400" dirty="0">
                <a:effectLst/>
                <a:latin typeface="Calibri" panose="020F0502020204030204" pitchFamily="34" charset="0"/>
                <a:ea typeface="Calibri" panose="020F0502020204030204" pitchFamily="34" charset="0"/>
                <a:cs typeface="Times New Roman" panose="02020603050405020304" pitchFamily="18" charset="0"/>
              </a:rPr>
            </a:br>
            <a:br>
              <a:rPr lang="en-US" sz="7400" dirty="0">
                <a:latin typeface="Calibri" panose="020F0502020204030204" pitchFamily="34" charset="0"/>
                <a:ea typeface="Calibri" panose="020F0502020204030204" pitchFamily="34" charset="0"/>
                <a:cs typeface="Times New Roman" panose="02020603050405020304" pitchFamily="18" charset="0"/>
              </a:rPr>
            </a:br>
            <a:br>
              <a:rPr lang="en-US" sz="7400" dirty="0">
                <a:effectLst/>
                <a:latin typeface="Calibri" panose="020F0502020204030204" pitchFamily="34" charset="0"/>
                <a:ea typeface="Calibri" panose="020F0502020204030204" pitchFamily="34" charset="0"/>
                <a:cs typeface="Times New Roman" panose="02020603050405020304" pitchFamily="18" charset="0"/>
              </a:rPr>
            </a:br>
            <a:endParaRPr lang="en-US" sz="7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90000"/>
              </a:lnSpc>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57C6708-0F3C-4574-8CD4-6706A31D1CA8}"/>
              </a:ext>
            </a:extLst>
          </p:cNvPr>
          <p:cNvSpPr txBox="1"/>
          <p:nvPr/>
        </p:nvSpPr>
        <p:spPr>
          <a:xfrm>
            <a:off x="457201" y="2143612"/>
            <a:ext cx="11189368" cy="1692771"/>
          </a:xfrm>
          <a:prstGeom prst="rect">
            <a:avLst/>
          </a:prstGeom>
          <a:noFill/>
        </p:spPr>
        <p:txBody>
          <a:bodyPr wrap="square">
            <a:spAutoFit/>
          </a:bodyPr>
          <a:lstStyle/>
          <a:p>
            <a:r>
              <a:rPr lang="en-US" sz="2600" dirty="0">
                <a:latin typeface="Calibri" panose="020F0502020204030204" pitchFamily="34" charset="0"/>
                <a:ea typeface="Calibri" panose="020F0502020204030204" pitchFamily="34" charset="0"/>
                <a:cs typeface="Times New Roman" panose="02020603050405020304" pitchFamily="18" charset="0"/>
              </a:rPr>
              <a:t>It is essential to respect and be responsive to people at different stages of life, from diverse backgrounds and sexual orientations, of all religious beliefs and spiritual practices, language groups and communities, and those who live with physical disabilities.</a:t>
            </a:r>
          </a:p>
        </p:txBody>
      </p:sp>
      <p:pic>
        <p:nvPicPr>
          <p:cNvPr id="3" name="Picture 2" descr="Two people looking at a computer&#10;&#10;Description automatically generated">
            <a:extLst>
              <a:ext uri="{FF2B5EF4-FFF2-40B4-BE49-F238E27FC236}">
                <a16:creationId xmlns:a16="http://schemas.microsoft.com/office/drawing/2014/main" id="{67D0DA26-F645-4C0E-4793-1A766A164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778" y="4195114"/>
            <a:ext cx="2890693" cy="2002499"/>
          </a:xfrm>
          <a:prstGeom prst="rect">
            <a:avLst/>
          </a:prstGeom>
        </p:spPr>
      </p:pic>
      <p:pic>
        <p:nvPicPr>
          <p:cNvPr id="10" name="Picture 9" descr="A picture containing outdoor, person, grass, clothing&#10;&#10;Description automatically generated">
            <a:extLst>
              <a:ext uri="{FF2B5EF4-FFF2-40B4-BE49-F238E27FC236}">
                <a16:creationId xmlns:a16="http://schemas.microsoft.com/office/drawing/2014/main" id="{3D947865-323E-5195-00B7-D306E8681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71688" y="4219669"/>
            <a:ext cx="3019617" cy="2009522"/>
          </a:xfrm>
          <a:prstGeom prst="rect">
            <a:avLst/>
          </a:prstGeom>
        </p:spPr>
      </p:pic>
      <p:pic>
        <p:nvPicPr>
          <p:cNvPr id="11" name="Picture 10">
            <a:extLst>
              <a:ext uri="{FF2B5EF4-FFF2-40B4-BE49-F238E27FC236}">
                <a16:creationId xmlns:a16="http://schemas.microsoft.com/office/drawing/2014/main" id="{9A546B92-EB05-5A92-CDD8-1BE80B742D36}"/>
              </a:ext>
            </a:extLst>
          </p:cNvPr>
          <p:cNvPicPr>
            <a:picLocks noChangeAspect="1"/>
          </p:cNvPicPr>
          <p:nvPr/>
        </p:nvPicPr>
        <p:blipFill>
          <a:blip r:embed="rId5"/>
          <a:stretch>
            <a:fillRect/>
          </a:stretch>
        </p:blipFill>
        <p:spPr>
          <a:xfrm>
            <a:off x="519453" y="4224241"/>
            <a:ext cx="2890498" cy="1996075"/>
          </a:xfrm>
          <a:prstGeom prst="rect">
            <a:avLst/>
          </a:prstGeom>
        </p:spPr>
      </p:pic>
      <p:pic>
        <p:nvPicPr>
          <p:cNvPr id="14" name="Picture 13" descr="Two people&#10;&#10;Description automatically generated with low confidence">
            <a:extLst>
              <a:ext uri="{FF2B5EF4-FFF2-40B4-BE49-F238E27FC236}">
                <a16:creationId xmlns:a16="http://schemas.microsoft.com/office/drawing/2014/main" id="{0A0F90B3-5498-A079-1EC6-0D160F41A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2485" y="4195114"/>
            <a:ext cx="2235015" cy="1979796"/>
          </a:xfrm>
          <a:prstGeom prst="rect">
            <a:avLst/>
          </a:prstGeom>
        </p:spPr>
      </p:pic>
    </p:spTree>
    <p:extLst>
      <p:ext uri="{BB962C8B-B14F-4D97-AF65-F5344CB8AC3E}">
        <p14:creationId xmlns:p14="http://schemas.microsoft.com/office/powerpoint/2010/main" val="3093844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29175" y="2155005"/>
            <a:ext cx="11029615" cy="1497507"/>
          </a:xfrm>
        </p:spPr>
        <p:txBody>
          <a:bodyPr/>
          <a:lstStyle/>
          <a:p>
            <a:r>
              <a:rPr lang="en-US" sz="4000" dirty="0">
                <a:latin typeface="Calibri" panose="020F0502020204030204" pitchFamily="34" charset="0"/>
                <a:cs typeface="Calibri" panose="020F0502020204030204" pitchFamily="34" charset="0"/>
              </a:rPr>
              <a:t>Values &amp; attitudes</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5" y="3652512"/>
            <a:ext cx="8394510" cy="1441791"/>
          </a:xfrm>
        </p:spPr>
        <p:txBody>
          <a:bodyPr>
            <a:normAutofit fontScale="92500" lnSpcReduction="10000"/>
          </a:bodyPr>
          <a:lstStyle/>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Putting the Person First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and Respecting Diversity </a:t>
            </a:r>
          </a:p>
          <a:p>
            <a:pPr>
              <a:spcBef>
                <a:spcPts val="0"/>
              </a:spcBef>
              <a:spcAft>
                <a:spcPts val="0"/>
              </a:spcAft>
            </a:pPr>
            <a:r>
              <a:rPr lang="en-US" sz="3500" b="1" dirty="0">
                <a:solidFill>
                  <a:schemeClr val="tx1"/>
                </a:solidFill>
                <a:latin typeface="Calibri" panose="020F0502020204030204" pitchFamily="34" charset="0"/>
                <a:cs typeface="Calibri" panose="020F0502020204030204" pitchFamily="34" charset="0"/>
              </a:rPr>
              <a:t>of Needs</a:t>
            </a:r>
            <a:endParaRPr lang="en-US" sz="3500" b="1" dirty="0">
              <a:solidFill>
                <a:schemeClr val="tx1"/>
              </a:solidFill>
              <a:latin typeface="Calibri" panose="020F0502020204030204" pitchFamily="34" charset="0"/>
              <a:ea typeface="Open Sans Semibold" panose="020B0706030804020204" pitchFamily="34" charset="0"/>
              <a:cs typeface="Calibri" panose="020F0502020204030204" pitchFamily="34" charset="0"/>
            </a:endParaRPr>
          </a:p>
          <a:p>
            <a:endParaRPr lang="en-US" sz="3200" b="1" dirty="0">
              <a:solidFill>
                <a:schemeClr val="tx1">
                  <a:lumMod val="75000"/>
                  <a:lumOff val="25000"/>
                </a:schemeClr>
              </a:solidFill>
              <a:ea typeface="Open Sans Semibold" panose="020B0706030804020204" pitchFamily="34" charset="0"/>
              <a:cs typeface="Open Sans Semibold" panose="020B0706030804020204" pitchFamily="34" charset="0"/>
            </a:endParaRP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r>
              <a:rPr lang="en-US">
                <a:solidFill>
                  <a:srgbClr val="155EA1">
                    <a:lumMod val="75000"/>
                    <a:lumOff val="25000"/>
                  </a:srgbClr>
                </a:solidFill>
              </a:rPr>
              <a:t>Recovery management</a:t>
            </a:r>
            <a:endParaRPr lang="en-US" dirty="0">
              <a:solidFill>
                <a:srgbClr val="155EA1">
                  <a:lumMod val="75000"/>
                  <a:lumOff val="25000"/>
                </a:srgbClr>
              </a:solidFill>
            </a:endParaRPr>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smtClean="0">
                <a:solidFill>
                  <a:srgbClr val="155EA1">
                    <a:lumMod val="75000"/>
                    <a:lumOff val="25000"/>
                  </a:srgbClr>
                </a:solidFill>
              </a:rPr>
              <a:pPr/>
              <a:t>8</a:t>
            </a:fld>
            <a:endParaRPr lang="en-US" dirty="0">
              <a:solidFill>
                <a:srgbClr val="155EA1">
                  <a:lumMod val="75000"/>
                  <a:lumOff val="25000"/>
                </a:srgbClr>
              </a:solidFill>
            </a:endParaRPr>
          </a:p>
        </p:txBody>
      </p:sp>
    </p:spTree>
    <p:extLst>
      <p:ext uri="{BB962C8B-B14F-4D97-AF65-F5344CB8AC3E}">
        <p14:creationId xmlns:p14="http://schemas.microsoft.com/office/powerpoint/2010/main" val="2415658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FE22DE-8D5D-48D3-A986-C451D92D68E2}"/>
              </a:ext>
            </a:extLst>
          </p:cNvPr>
          <p:cNvSpPr>
            <a:spLocks noGrp="1"/>
          </p:cNvSpPr>
          <p:nvPr>
            <p:ph type="sldNum" sz="quarter" idx="12"/>
          </p:nvPr>
        </p:nvSpPr>
        <p:spPr/>
        <p:txBody>
          <a:bodyPr/>
          <a:lstStyle/>
          <a:p>
            <a:fld id="{3A98EE3D-8CD1-4C3F-BD1C-C98C9596463C}" type="slidenum">
              <a:rPr lang="en-US" smtClean="0"/>
              <a:t>9</a:t>
            </a:fld>
            <a:endParaRPr lang="en-US" dirty="0"/>
          </a:p>
        </p:txBody>
      </p:sp>
      <p:sp>
        <p:nvSpPr>
          <p:cNvPr id="3" name="Footer Placeholder 2">
            <a:extLst>
              <a:ext uri="{FF2B5EF4-FFF2-40B4-BE49-F238E27FC236}">
                <a16:creationId xmlns:a16="http://schemas.microsoft.com/office/drawing/2014/main" id="{89F4BECD-28DF-4DAE-B4EF-6308C459DB2B}"/>
              </a:ext>
            </a:extLst>
          </p:cNvPr>
          <p:cNvSpPr>
            <a:spLocks noGrp="1"/>
          </p:cNvSpPr>
          <p:nvPr>
            <p:ph type="ftr" sz="quarter" idx="11"/>
          </p:nvPr>
        </p:nvSpPr>
        <p:spPr/>
        <p:txBody>
          <a:bodyPr/>
          <a:lstStyle/>
          <a:p>
            <a:r>
              <a:rPr lang="en-US" dirty="0"/>
              <a:t>Recovery management</a:t>
            </a:r>
          </a:p>
        </p:txBody>
      </p:sp>
      <p:sp>
        <p:nvSpPr>
          <p:cNvPr id="4" name="Title 3">
            <a:extLst>
              <a:ext uri="{FF2B5EF4-FFF2-40B4-BE49-F238E27FC236}">
                <a16:creationId xmlns:a16="http://schemas.microsoft.com/office/drawing/2014/main" id="{4F7CCD66-694D-40B5-B152-984DA5C37C2D}"/>
              </a:ext>
            </a:extLst>
          </p:cNvPr>
          <p:cNvSpPr>
            <a:spLocks noGrp="1"/>
          </p:cNvSpPr>
          <p:nvPr>
            <p:ph type="title"/>
          </p:nvPr>
        </p:nvSpPr>
        <p:spPr>
          <a:xfrm>
            <a:off x="581192" y="529161"/>
            <a:ext cx="11029616" cy="1013800"/>
          </a:xfrm>
        </p:spPr>
        <p:txBody>
          <a:bodyPr/>
          <a:lstStyle/>
          <a:p>
            <a:r>
              <a:rPr lang="en-US" dirty="0">
                <a:latin typeface="Calibri" panose="020F0502020204030204" pitchFamily="34" charset="0"/>
                <a:cs typeface="Calibri" panose="020F0502020204030204" pitchFamily="34" charset="0"/>
              </a:rPr>
              <a:t>Values and attitudes</a:t>
            </a:r>
          </a:p>
        </p:txBody>
      </p:sp>
      <p:sp>
        <p:nvSpPr>
          <p:cNvPr id="5" name="Content Placeholder 4">
            <a:extLst>
              <a:ext uri="{FF2B5EF4-FFF2-40B4-BE49-F238E27FC236}">
                <a16:creationId xmlns:a16="http://schemas.microsoft.com/office/drawing/2014/main" id="{30CCE667-B0E7-4289-831A-68876F4ABC8D}"/>
              </a:ext>
            </a:extLst>
          </p:cNvPr>
          <p:cNvSpPr>
            <a:spLocks noGrp="1"/>
          </p:cNvSpPr>
          <p:nvPr>
            <p:ph idx="1"/>
          </p:nvPr>
        </p:nvSpPr>
        <p:spPr>
          <a:xfrm>
            <a:off x="756969" y="2096846"/>
            <a:ext cx="10921260" cy="4071747"/>
          </a:xfrm>
        </p:spPr>
        <p:txBody>
          <a:bodyPr>
            <a:normAutofit/>
          </a:bodyPr>
          <a:lstStyle/>
          <a:p>
            <a:pPr>
              <a:spcBef>
                <a:spcPts val="0"/>
              </a:spcBef>
              <a:spcAft>
                <a:spcPts val="1800"/>
              </a:spcAft>
            </a:pPr>
            <a:r>
              <a:rPr lang="en-US" dirty="0">
                <a:latin typeface="Calibri" panose="020F0502020204030204" pitchFamily="34" charset="0"/>
                <a:cs typeface="Calibri" panose="020F0502020204030204" pitchFamily="34" charset="0"/>
              </a:rPr>
              <a:t>Believe in the ability and right of a person to make their own life decisions.</a:t>
            </a:r>
          </a:p>
          <a:p>
            <a:pPr>
              <a:spcBef>
                <a:spcPts val="0"/>
              </a:spcBef>
              <a:spcAft>
                <a:spcPts val="1800"/>
              </a:spcAft>
            </a:pPr>
            <a:r>
              <a:rPr lang="en-US" dirty="0">
                <a:latin typeface="Calibri" panose="020F0502020204030204" pitchFamily="34" charset="0"/>
                <a:cs typeface="Calibri" panose="020F0502020204030204" pitchFamily="34" charset="0"/>
              </a:rPr>
              <a:t>View people in the context of their whole selves and lives. </a:t>
            </a:r>
          </a:p>
          <a:p>
            <a:pPr>
              <a:spcBef>
                <a:spcPts val="0"/>
              </a:spcBef>
              <a:spcAft>
                <a:spcPts val="1800"/>
              </a:spcAft>
            </a:pPr>
            <a:r>
              <a:rPr lang="en-US" dirty="0">
                <a:latin typeface="Calibri" panose="020F0502020204030204" pitchFamily="34" charset="0"/>
                <a:cs typeface="Calibri" panose="020F0502020204030204" pitchFamily="34" charset="0"/>
              </a:rPr>
              <a:t>Appreciate the complexity of needs and aspirations across cultural, spiritual, social, economic, emotional, and physical realms.</a:t>
            </a:r>
          </a:p>
          <a:p>
            <a:pPr>
              <a:spcBef>
                <a:spcPts val="0"/>
              </a:spcBef>
              <a:spcAft>
                <a:spcPts val="1800"/>
              </a:spcAft>
            </a:pPr>
            <a:r>
              <a:rPr lang="en-US" dirty="0">
                <a:latin typeface="Calibri" panose="020F0502020204030204" pitchFamily="34" charset="0"/>
                <a:cs typeface="Calibri" panose="020F0502020204030204" pitchFamily="34" charset="0"/>
              </a:rPr>
              <a:t>Accept that identity and personhood are not limited or defined by a person’s behavioral health status.</a:t>
            </a:r>
          </a:p>
        </p:txBody>
      </p:sp>
      <p:sp>
        <p:nvSpPr>
          <p:cNvPr id="6" name="TextBox 5">
            <a:extLst>
              <a:ext uri="{FF2B5EF4-FFF2-40B4-BE49-F238E27FC236}">
                <a16:creationId xmlns:a16="http://schemas.microsoft.com/office/drawing/2014/main" id="{7E5EA076-77FC-4262-B7B9-19D7A0E854DA}"/>
              </a:ext>
            </a:extLst>
          </p:cNvPr>
          <p:cNvSpPr txBox="1"/>
          <p:nvPr/>
        </p:nvSpPr>
        <p:spPr>
          <a:xfrm>
            <a:off x="5827935" y="6125350"/>
            <a:ext cx="5850294" cy="307777"/>
          </a:xfrm>
          <a:prstGeom prst="rect">
            <a:avLst/>
          </a:prstGeom>
          <a:noFill/>
        </p:spPr>
        <p:txBody>
          <a:bodyPr wrap="square" rtlCol="0">
            <a:spAutoFit/>
          </a:bodyPr>
          <a:lstStyle/>
          <a:p>
            <a:pPr algn="r"/>
            <a:r>
              <a:rPr lang="en-US" sz="1400" dirty="0">
                <a:latin typeface="Calibri" panose="020F0502020204030204" pitchFamily="34" charset="0"/>
                <a:cs typeface="Calibri" panose="020F0502020204030204" pitchFamily="34" charset="0"/>
              </a:rPr>
              <a:t>Mental Health Commission of Canada (2015)</a:t>
            </a:r>
          </a:p>
        </p:txBody>
      </p:sp>
    </p:spTree>
    <p:extLst>
      <p:ext uri="{BB962C8B-B14F-4D97-AF65-F5344CB8AC3E}">
        <p14:creationId xmlns:p14="http://schemas.microsoft.com/office/powerpoint/2010/main" val="881352192"/>
      </p:ext>
    </p:extLst>
  </p:cSld>
  <p:clrMapOvr>
    <a:masterClrMapping/>
  </p:clrMapOvr>
</p:sld>
</file>

<file path=ppt/theme/theme1.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3.xml><?xml version="1.0" encoding="utf-8"?>
<a:theme xmlns:a="http://schemas.openxmlformats.org/drawingml/2006/main" name="1_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0330760399E42ADB9C8CE6E4BAB9E" ma:contentTypeVersion="12" ma:contentTypeDescription="Create a new document." ma:contentTypeScope="" ma:versionID="004e65e3de9a9f4e739dcc4afd5871cb">
  <xsd:schema xmlns:xsd="http://www.w3.org/2001/XMLSchema" xmlns:xs="http://www.w3.org/2001/XMLSchema" xmlns:p="http://schemas.microsoft.com/office/2006/metadata/properties" xmlns:ns2="e9ea9e6d-d4e6-408d-93e0-60520d6455ff" targetNamespace="http://schemas.microsoft.com/office/2006/metadata/properties" ma:root="true" ma:fieldsID="1c4aaac758ad54054a9396f0c4f0152e" ns2:_="">
    <xsd:import namespace="e9ea9e6d-d4e6-408d-93e0-60520d6455f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ea9e6d-d4e6-408d-93e0-60520d6455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85cb411-4442-4ffa-af81-3ff6857008b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ea9e6d-d4e6-408d-93e0-60520d6455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CAC9002-2E15-4CB7-B010-CF545B167C55}"/>
</file>

<file path=customXml/itemProps2.xml><?xml version="1.0" encoding="utf-8"?>
<ds:datastoreItem xmlns:ds="http://schemas.openxmlformats.org/officeDocument/2006/customXml" ds:itemID="{75C406B6-1B86-4AF7-B9FD-2C61E1D9CEE4}"/>
</file>

<file path=customXml/itemProps3.xml><?xml version="1.0" encoding="utf-8"?>
<ds:datastoreItem xmlns:ds="http://schemas.openxmlformats.org/officeDocument/2006/customXml" ds:itemID="{22C66A35-69C3-419D-A22F-E73E2C54D1E0}"/>
</file>

<file path=docProps/app.xml><?xml version="1.0" encoding="utf-8"?>
<Properties xmlns="http://schemas.openxmlformats.org/officeDocument/2006/extended-properties" xmlns:vt="http://schemas.openxmlformats.org/officeDocument/2006/docPropsVTypes">
  <TotalTime>17695</TotalTime>
  <Words>7051</Words>
  <Application>Microsoft Office PowerPoint</Application>
  <PresentationFormat>Widescreen</PresentationFormat>
  <Paragraphs>506</Paragraphs>
  <Slides>34</Slides>
  <Notes>34</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34</vt:i4>
      </vt:variant>
    </vt:vector>
  </HeadingPairs>
  <TitlesOfParts>
    <vt:vector size="46" baseType="lpstr">
      <vt:lpstr>Arial</vt:lpstr>
      <vt:lpstr>Calibri</vt:lpstr>
      <vt:lpstr>Courier New</vt:lpstr>
      <vt:lpstr>Georgia</vt:lpstr>
      <vt:lpstr>Gill Sans MT</vt:lpstr>
      <vt:lpstr>Open Sans Semibold</vt:lpstr>
      <vt:lpstr>Symbol</vt:lpstr>
      <vt:lpstr>Wingdings</vt:lpstr>
      <vt:lpstr>Wingdings 2</vt:lpstr>
      <vt:lpstr>DividendVTI</vt:lpstr>
      <vt:lpstr>DividendVTI</vt:lpstr>
      <vt:lpstr>1_DividendVTI</vt:lpstr>
      <vt:lpstr>Putting the Person First and Respecting Diversity of Needs</vt:lpstr>
      <vt:lpstr>Module 4 Outline</vt:lpstr>
      <vt:lpstr>Core principle</vt:lpstr>
      <vt:lpstr>Why focus on Putting the Person First and Respecting the Diversity of Needs?</vt:lpstr>
      <vt:lpstr>Why focus on Putting the Person First?</vt:lpstr>
      <vt:lpstr>Why focus on Respecting the Diversity of Needs?</vt:lpstr>
      <vt:lpstr>Respecting the Diversity of People’s Needs</vt:lpstr>
      <vt:lpstr>Values &amp; attitudes</vt:lpstr>
      <vt:lpstr>Values and attitudes</vt:lpstr>
      <vt:lpstr>Values and attitudes</vt:lpstr>
      <vt:lpstr>Values and attitudes: Cultural competence</vt:lpstr>
      <vt:lpstr>Cultural competence Requires commitment</vt:lpstr>
      <vt:lpstr>What we know</vt:lpstr>
      <vt:lpstr>Person-centered planning</vt:lpstr>
      <vt:lpstr>Needed Knowledge base: Person-centered planning</vt:lpstr>
      <vt:lpstr>Strengths-Based, Culturally Informed, Whole  Person–Focused</vt:lpstr>
      <vt:lpstr>Cultivating Connections Inside the System and Out</vt:lpstr>
      <vt:lpstr>Rights, Choice, and Control </vt:lpstr>
      <vt:lpstr>Partnership, Teamwork, Facilitation, and Coordination</vt:lpstr>
      <vt:lpstr>Person-Centered Plan Documentation, Implementation,  and Monitoring</vt:lpstr>
      <vt:lpstr>discussion</vt:lpstr>
      <vt:lpstr>Application to  practice</vt:lpstr>
      <vt:lpstr>Federal impetus for  person-centered care</vt:lpstr>
      <vt:lpstr>Florida’s impetus for person-centered care</vt:lpstr>
      <vt:lpstr>Resources for implementation of  person-centered planning</vt:lpstr>
      <vt:lpstr>Resources for implementation of  person-centered planning</vt:lpstr>
      <vt:lpstr>How do we move ahead?</vt:lpstr>
      <vt:lpstr>Practices/actions for Organizations</vt:lpstr>
      <vt:lpstr>Practices/Actions for staff</vt:lpstr>
      <vt:lpstr>Questions for Reflection</vt:lpstr>
      <vt:lpstr>Reflective Practice questions </vt:lpstr>
      <vt:lpstr>REFERENCES</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Recovery Management Curriculum Module 4</dc:title>
  <dc:creator>Jenenne Valentino-Bottaro</dc:creator>
  <cp:lastModifiedBy>VanDyke, Misty N</cp:lastModifiedBy>
  <cp:revision>225</cp:revision>
  <dcterms:created xsi:type="dcterms:W3CDTF">2022-03-22T19:51:43Z</dcterms:created>
  <dcterms:modified xsi:type="dcterms:W3CDTF">2025-06-17T18:19:58Z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0x0101003B60330760399E42ADB9C8CE6E4BAB9E</vt:lpwstr>
  </property>
  <property fmtid="{D5CDD505-2E9C-101B-9397-08002B2CF9AE}" pid="3" name="MediaServiceImageTags">
    <vt:lpwstr/>
  </property>
</Properties>
</file>