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Lst>
  <p:notesMasterIdLst>
    <p:notesMasterId r:id="rId20"/>
  </p:notesMasterIdLst>
  <p:handoutMasterIdLst>
    <p:handoutMasterId r:id="rId21"/>
  </p:handoutMasterIdLst>
  <p:sldIdLst>
    <p:sldId id="297" r:id="rId5"/>
    <p:sldId id="413" r:id="rId6"/>
    <p:sldId id="415" r:id="rId7"/>
    <p:sldId id="416" r:id="rId8"/>
    <p:sldId id="417" r:id="rId9"/>
    <p:sldId id="418" r:id="rId10"/>
    <p:sldId id="419" r:id="rId11"/>
    <p:sldId id="420" r:id="rId12"/>
    <p:sldId id="275" r:id="rId13"/>
    <p:sldId id="422" r:id="rId14"/>
    <p:sldId id="423" r:id="rId15"/>
    <p:sldId id="427" r:id="rId16"/>
    <p:sldId id="425" r:id="rId17"/>
    <p:sldId id="426" r:id="rId18"/>
    <p:sldId id="2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FA543F-CEC4-40BC-B0CE-132EF9C1E158}" v="81" dt="2023-01-09T17:13:39.2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4" autoAdjust="0"/>
    <p:restoredTop sz="62985" autoAdjust="0"/>
  </p:normalViewPr>
  <p:slideViewPr>
    <p:cSldViewPr snapToGrid="0">
      <p:cViewPr varScale="1">
        <p:scale>
          <a:sx n="76" d="100"/>
          <a:sy n="76" d="100"/>
        </p:scale>
        <p:origin x="2189" y="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B94E95-7AA3-474D-9AE0-916CAF76FF44}" type="datetimeFigureOut">
              <a:rPr lang="en-US" smtClean="0"/>
              <a:t>5/22/2025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CD909-ECD5-465C-82C8-FCE95B2BCE9B}" type="datetimeFigureOut">
              <a:rPr lang="en-US" smtClean="0"/>
              <a:t>5/22/2025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a:t>
            </a:fld>
            <a:endParaRPr lang="en-US"/>
          </a:p>
        </p:txBody>
      </p:sp>
    </p:spTree>
    <p:extLst>
      <p:ext uri="{BB962C8B-B14F-4D97-AF65-F5344CB8AC3E}">
        <p14:creationId xmlns:p14="http://schemas.microsoft.com/office/powerpoint/2010/main" val="1584480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13</a:t>
            </a:fld>
            <a:endParaRPr lang="en-US"/>
          </a:p>
        </p:txBody>
      </p:sp>
    </p:spTree>
    <p:extLst>
      <p:ext uri="{BB962C8B-B14F-4D97-AF65-F5344CB8AC3E}">
        <p14:creationId xmlns:p14="http://schemas.microsoft.com/office/powerpoint/2010/main" val="194001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14</a:t>
            </a:fld>
            <a:endParaRPr lang="en-US"/>
          </a:p>
        </p:txBody>
      </p:sp>
    </p:spTree>
    <p:extLst>
      <p:ext uri="{BB962C8B-B14F-4D97-AF65-F5344CB8AC3E}">
        <p14:creationId xmlns:p14="http://schemas.microsoft.com/office/powerpoint/2010/main" val="1154383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67B36E-D534-4E33-B6B8-7F7B536F6952}" type="slidenum">
              <a:rPr lang="en-US" smtClean="0"/>
              <a:t>15</a:t>
            </a:fld>
            <a:endParaRPr lang="en-US"/>
          </a:p>
        </p:txBody>
      </p:sp>
    </p:spTree>
    <p:extLst>
      <p:ext uri="{BB962C8B-B14F-4D97-AF65-F5344CB8AC3E}">
        <p14:creationId xmlns:p14="http://schemas.microsoft.com/office/powerpoint/2010/main" val="268360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 402.26 child care; legislative intent – </a:t>
            </a:r>
          </a:p>
          <a:p>
            <a:endParaRPr lang="en-US" dirty="0"/>
          </a:p>
          <a:p>
            <a:r>
              <a:rPr lang="es-ES" dirty="0"/>
              <a:t>Para proteger la salud y el bienestar de los niños, la intención de la Legislatura es desarrollar un marco regulatorio que promueva el crecimiento y la estabilidad de la industria del cuidado infantil y facilite el desarrollo físico, intelectual, motor y social seguro del niño.</a:t>
            </a:r>
            <a:endParaRPr lang="en-US" dirty="0"/>
          </a:p>
          <a:p>
            <a:endParaRPr lang="en-US" dirty="0"/>
          </a:p>
          <a:p>
            <a:r>
              <a:rPr lang="en-US" dirty="0"/>
              <a:t>(3) To protect the health and welfare of children, it is the intent of the Legislature to develop a regulatory framework that promotes the growth and stability of the child care industry and facilitates the safe physical, intellectual, motor, and social development of the child</a:t>
            </a:r>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3</a:t>
            </a:fld>
            <a:endParaRPr lang="en-US"/>
          </a:p>
        </p:txBody>
      </p:sp>
    </p:spTree>
    <p:extLst>
      <p:ext uri="{BB962C8B-B14F-4D97-AF65-F5344CB8AC3E}">
        <p14:creationId xmlns:p14="http://schemas.microsoft.com/office/powerpoint/2010/main" val="2111915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4</a:t>
            </a:fld>
            <a:endParaRPr lang="en-US"/>
          </a:p>
        </p:txBody>
      </p:sp>
    </p:spTree>
    <p:extLst>
      <p:ext uri="{BB962C8B-B14F-4D97-AF65-F5344CB8AC3E}">
        <p14:creationId xmlns:p14="http://schemas.microsoft.com/office/powerpoint/2010/main" val="1184224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DCF administra el cuidado infantil en 62 de los 67 condados del estado. Pronto habrá 63 condados, ya que el condado de </a:t>
            </a:r>
            <a:r>
              <a:rPr lang="es-ES" dirty="0" err="1"/>
              <a:t>Hillsborough</a:t>
            </a:r>
            <a:r>
              <a:rPr lang="es-ES" dirty="0"/>
              <a:t> tomó la decisión de no renovar su contrato con DCF y, por lo tanto, las responsabilidades volverán al departamento para administrar el programa de cuidado infantil. s. 402.306, F. S. condado local para tener estándares de licencia que cumplan o excedan los estándares mínimos estatales. En su mayor parte, los estándares de </a:t>
            </a:r>
            <a:r>
              <a:rPr lang="es-ES" dirty="0" err="1"/>
              <a:t>Hillsborough</a:t>
            </a:r>
            <a:r>
              <a:rPr lang="es-ES" dirty="0"/>
              <a:t> superponen los estándares del DCF; sin embargo, hay estándares adicionales que exceden los estándares mínimos que desaparecerán cuando el programa regrese al DCF.</a:t>
            </a:r>
            <a:endParaRPr lang="en-US" dirty="0"/>
          </a:p>
          <a:p>
            <a:endParaRPr lang="en-US" dirty="0"/>
          </a:p>
          <a:p>
            <a:endParaRPr lang="en-US" dirty="0"/>
          </a:p>
          <a:p>
            <a:endParaRPr lang="en-US" dirty="0"/>
          </a:p>
          <a:p>
            <a:endParaRPr lang="en-US" dirty="0"/>
          </a:p>
          <a:p>
            <a:endParaRPr lang="en-US" dirty="0"/>
          </a:p>
          <a:p>
            <a:r>
              <a:rPr lang="en-US" dirty="0"/>
              <a:t>DCF administers child care in 62 of the 67 counties in the state.</a:t>
            </a:r>
          </a:p>
          <a:p>
            <a:endParaRPr lang="en-US" dirty="0"/>
          </a:p>
          <a:p>
            <a:r>
              <a:rPr lang="en-US" dirty="0"/>
              <a:t>Soon to be 63 counties as Hillsborough County has made the decision to not renew their contract with DCF and therefore the responsibilities will revert to the department to administer the child care program.</a:t>
            </a:r>
          </a:p>
          <a:p>
            <a:endParaRPr lang="en-US" dirty="0"/>
          </a:p>
          <a:p>
            <a:endParaRPr lang="en-US" dirty="0"/>
          </a:p>
          <a:p>
            <a:r>
              <a:rPr lang="en-US" dirty="0"/>
              <a:t>s. 402.306, F.S. local county to have licensing standards that meet or exceed state minimum standards. For the most part Hillsborough standards overlap DCF standards however there are additional standards that exceed the minimum standards that will go away when the program returns to DCF.</a:t>
            </a:r>
          </a:p>
          <a:p>
            <a:endParaRPr lang="en-US" dirty="0"/>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5</a:t>
            </a:fld>
            <a:endParaRPr lang="en-US"/>
          </a:p>
        </p:txBody>
      </p:sp>
    </p:spTree>
    <p:extLst>
      <p:ext uri="{BB962C8B-B14F-4D97-AF65-F5344CB8AC3E}">
        <p14:creationId xmlns:p14="http://schemas.microsoft.com/office/powerpoint/2010/main" val="2363859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6</a:t>
            </a:fld>
            <a:endParaRPr lang="en-US"/>
          </a:p>
        </p:txBody>
      </p:sp>
    </p:spTree>
    <p:extLst>
      <p:ext uri="{BB962C8B-B14F-4D97-AF65-F5344CB8AC3E}">
        <p14:creationId xmlns:p14="http://schemas.microsoft.com/office/powerpoint/2010/main" val="1327999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s-ES" dirty="0"/>
              <a:t>Licencia – Sin embargo, la acción administrativa hacia la licencia podría dar por terminada la licencia. (es decir: ESO o revocación) Si se descontinúa la ordenanza del condado que requiere una licencia para las operaciones de viviendas familiares, los proveedores de viviendas tendrían la opción de estar registrados o licenciados. Es la elección del proveedor para un hogar de cuidado diurno familiar regular. Los hogares grandes de cuidado infantil familiar deben tener licencia. Inspección – Visitas no anunciadas realizadas durante el horario de atención de los proveedores. Además de las visitas mínimas enumeradas, podrían justificarse inspecciones adicionales para confirmar el cumplimiento de una norma que se citó previamente (</a:t>
            </a:r>
            <a:r>
              <a:rPr lang="es-ES" dirty="0" err="1"/>
              <a:t>reinspección</a:t>
            </a:r>
            <a:r>
              <a:rPr lang="es-ES" dirty="0"/>
              <a:t>) o para investigar denuncias de quejas (inspección de quejas). Las inspecciones abreviadas se utilizan para reemplazar las inspecciones de rutina para proveedores elegibles (instalaciones/hogares) y solo monitorean un subconjunto del conjunto completo de reglas que incluye indicadores clave, estándares complementarios y 5 estándares aleatorios. Sección 402.3115, F.S. establece que todos los proveedores deben recibir una inspección abreviada si no han tenido ninguna infracción de clase 1 o 2 en los dos años consecutivos anteriores. Una inspección abreviada es el "derecho" del proveedor y se lleva a cabo si el proveedor cumple con los criterios en los últimos 2 años. Las inspecciones de preparación escolar se llevan a cabo durante las inspecciones de renovación para proveedores con licencia con designación SR. Los proveedores exentos de licencias con designación SR son inspeccionados al menos una vez al año. Es posible que se necesiten inspecciones adicionales para cerrar el ciclo de infracciones anteriores o para investigar alegaciones de quejas.</a:t>
            </a: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License – </a:t>
            </a:r>
          </a:p>
          <a:p>
            <a:r>
              <a:rPr lang="en-US" dirty="0"/>
              <a:t>However, administrative action towards the license could end the license of warranted. (</a:t>
            </a:r>
            <a:r>
              <a:rPr lang="en-US" dirty="0" err="1"/>
              <a:t>ie</a:t>
            </a:r>
            <a:r>
              <a:rPr lang="en-US" dirty="0"/>
              <a:t>: ESO or revocation)</a:t>
            </a:r>
          </a:p>
          <a:p>
            <a:endParaRPr lang="en-US" dirty="0"/>
          </a:p>
          <a:p>
            <a:r>
              <a:rPr lang="en-US" dirty="0"/>
              <a:t>If the county ordinance that requires license for family home operations is discontinued, home providers would then have the option to be either registered or licensed. It is the choice of the provider for a regular family day care home. </a:t>
            </a:r>
          </a:p>
          <a:p>
            <a:endParaRPr lang="en-US" dirty="0"/>
          </a:p>
          <a:p>
            <a:r>
              <a:rPr lang="en-US" dirty="0"/>
              <a:t>Large family child care homes are required to be licensed.</a:t>
            </a:r>
          </a:p>
          <a:p>
            <a:endParaRPr lang="en-US" dirty="0"/>
          </a:p>
          <a:p>
            <a:r>
              <a:rPr lang="en-US" dirty="0"/>
              <a:t>Inspection – </a:t>
            </a:r>
          </a:p>
          <a:p>
            <a:r>
              <a:rPr lang="en-US" dirty="0"/>
              <a:t>Unannounced visits conducted during providers operating hours.</a:t>
            </a:r>
          </a:p>
          <a:p>
            <a:endParaRPr lang="en-US" dirty="0"/>
          </a:p>
          <a:p>
            <a:r>
              <a:rPr lang="en-US" dirty="0"/>
              <a:t>In addition to the minimum visits listed, additional inspections could be warranted to confirm compliance with a standard that was previously cited (reinspection) or to investigate complaint allegations (complaint inspection).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Abbreviated inspections are used to replace routine inspections for eligible providers (facilities/homes) and only monitors subset of the full set of rules which includes key indicators, supplemental standards, and 5 random standards. Section 402.3115, F.S. states that all providers must be given an abbreviated inspection if they have not had any class 1 or 2 violations</a:t>
            </a:r>
            <a:r>
              <a:rPr lang="en-US" baseline="0" dirty="0"/>
              <a:t> in the previous two consecutive years. An abbreviated inspection is the “right” of the provider and is conducted if the provider meets the criteria in the last 2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r>
              <a:rPr lang="en-US" dirty="0"/>
              <a:t>School Readiness inspections are conducted during renewal inspections for licensed providers with SR designation. Licenses exempt providers with SR designation are inspected at least one time per year. Additional inspections may be needed to close the loop on prior violations or to investigate complaint allegations.</a:t>
            </a:r>
          </a:p>
        </p:txBody>
      </p:sp>
      <p:sp>
        <p:nvSpPr>
          <p:cNvPr id="4" name="Slide Number Placeholder 3"/>
          <p:cNvSpPr>
            <a:spLocks noGrp="1"/>
          </p:cNvSpPr>
          <p:nvPr>
            <p:ph type="sldNum" sz="quarter" idx="5"/>
          </p:nvPr>
        </p:nvSpPr>
        <p:spPr/>
        <p:txBody>
          <a:bodyPr/>
          <a:lstStyle/>
          <a:p>
            <a:fld id="{B863E826-96F9-412E-99A9-86A7D24D1AC5}" type="slidenum">
              <a:rPr lang="en-US" smtClean="0"/>
              <a:t>7</a:t>
            </a:fld>
            <a:endParaRPr lang="en-US"/>
          </a:p>
        </p:txBody>
      </p:sp>
    </p:spTree>
    <p:extLst>
      <p:ext uri="{BB962C8B-B14F-4D97-AF65-F5344CB8AC3E}">
        <p14:creationId xmlns:p14="http://schemas.microsoft.com/office/powerpoint/2010/main" val="3469142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a:p>
            <a:endParaRPr lang="en-US" u="sng" dirty="0"/>
          </a:p>
          <a:p>
            <a:endParaRPr lang="en-US" u="sng" dirty="0"/>
          </a:p>
          <a:p>
            <a:endParaRPr lang="en-US" u="sng" dirty="0"/>
          </a:p>
          <a:p>
            <a:endParaRPr lang="en-US" u="sng" dirty="0"/>
          </a:p>
          <a:p>
            <a:r>
              <a:rPr lang="es-ES" dirty="0"/>
              <a:t>Después de la transición Se aplicarán las normas DCF Los estándares de </a:t>
            </a:r>
            <a:r>
              <a:rPr lang="es-ES" dirty="0" err="1"/>
              <a:t>Hillsborough</a:t>
            </a:r>
            <a:r>
              <a:rPr lang="es-ES" dirty="0"/>
              <a:t> que excedieron los estándares del DCF ya no serán aplicables</a:t>
            </a:r>
          </a:p>
          <a:p>
            <a:endParaRPr lang="es-ES" u="sng" dirty="0"/>
          </a:p>
          <a:p>
            <a:r>
              <a:rPr lang="en-US" u="sng" dirty="0"/>
              <a:t>Facilities:</a:t>
            </a:r>
            <a:endParaRPr lang="en-US" dirty="0"/>
          </a:p>
          <a:p>
            <a:r>
              <a:rPr lang="en-US" dirty="0"/>
              <a:t>In section 402.305 of the Florida Statutes, the Department was instructed by the Legislature to establish licensing standards for child care providers that addressed these three areas: </a:t>
            </a:r>
          </a:p>
          <a:p>
            <a:pPr marL="171450" indent="-171450">
              <a:buFont typeface="Arial" panose="020B0604020202020204" pitchFamily="34" charset="0"/>
              <a:buChar char="•"/>
            </a:pPr>
            <a:r>
              <a:rPr lang="en-US" dirty="0"/>
              <a:t>Health, sanitation, safety, and physical surrounds</a:t>
            </a:r>
          </a:p>
          <a:p>
            <a:pPr marL="171450" indent="-171450">
              <a:buFont typeface="Arial" panose="020B0604020202020204" pitchFamily="34" charset="0"/>
              <a:buChar char="•"/>
            </a:pPr>
            <a:r>
              <a:rPr lang="en-US" dirty="0"/>
              <a:t>Health and nutrition</a:t>
            </a:r>
          </a:p>
          <a:p>
            <a:pPr marL="171450" indent="-171450">
              <a:buFont typeface="Arial" panose="020B0604020202020204" pitchFamily="34" charset="0"/>
              <a:buChar char="•"/>
            </a:pPr>
            <a:r>
              <a:rPr lang="en-US" dirty="0"/>
              <a:t>Child developmental needs</a:t>
            </a:r>
          </a:p>
          <a:p>
            <a:pPr marL="0" indent="0">
              <a:buFont typeface="Arial" panose="020B0604020202020204" pitchFamily="34" charset="0"/>
              <a:buNone/>
            </a:pPr>
            <a:endParaRPr lang="en-US" dirty="0"/>
          </a:p>
          <a:p>
            <a:pPr marL="0" indent="0">
              <a:buNone/>
            </a:pPr>
            <a:r>
              <a:rPr lang="en-US" sz="1200" dirty="0">
                <a:latin typeface="+mn-lt"/>
              </a:rPr>
              <a:t>402.305(1) LICENSING STANDARDS.—The department shall </a:t>
            </a:r>
            <a:r>
              <a:rPr lang="en-US" sz="1200" b="1" dirty="0">
                <a:latin typeface="+mn-lt"/>
              </a:rPr>
              <a:t>establish licensing standards </a:t>
            </a:r>
            <a:r>
              <a:rPr lang="en-US" sz="1200" dirty="0">
                <a:latin typeface="+mn-lt"/>
              </a:rPr>
              <a:t>that each licensed child care facility must meet regardless of the origin or source of the fees used to operate the facility or the type of children served by the facility. </a:t>
            </a:r>
          </a:p>
          <a:p>
            <a:pPr marL="0" indent="0">
              <a:buNone/>
            </a:pPr>
            <a:r>
              <a:rPr lang="en-US" sz="1200" dirty="0">
                <a:latin typeface="+mn-lt"/>
              </a:rPr>
              <a:t>(a) The standards shall be designed to address the following areas: </a:t>
            </a:r>
          </a:p>
          <a:p>
            <a:pPr marL="0" indent="0">
              <a:buNone/>
            </a:pPr>
            <a:r>
              <a:rPr lang="en-US" sz="1200" dirty="0">
                <a:latin typeface="+mn-lt"/>
              </a:rPr>
              <a:t>1. The </a:t>
            </a:r>
            <a:r>
              <a:rPr lang="en-US" sz="1200" b="1" dirty="0">
                <a:latin typeface="+mn-lt"/>
              </a:rPr>
              <a:t>health, sanitation, safety, and adequate physical surroundings</a:t>
            </a:r>
            <a:r>
              <a:rPr lang="en-US" sz="1200" dirty="0">
                <a:latin typeface="+mn-lt"/>
              </a:rPr>
              <a:t> for all children in child care. </a:t>
            </a:r>
          </a:p>
          <a:p>
            <a:pPr marL="0" indent="0">
              <a:buNone/>
            </a:pPr>
            <a:r>
              <a:rPr lang="en-US" sz="1200" dirty="0">
                <a:latin typeface="+mn-lt"/>
              </a:rPr>
              <a:t>2. The health and nutrition of all children in child care. </a:t>
            </a:r>
          </a:p>
          <a:p>
            <a:pPr marL="0" indent="0">
              <a:buNone/>
            </a:pPr>
            <a:r>
              <a:rPr lang="en-US" sz="1200" dirty="0">
                <a:latin typeface="+mn-lt"/>
              </a:rPr>
              <a:t>3. The child development needs of all children in child care.</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Chapter 65C-22 of the Florida Administrative Code is the Department’s section of rule that provide requirements for Child Care Facilities, which includes School Age Child Care Facilities (65C-22.008)</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In 65C-22.001(6), F.A.C. the Child Care Facility Handbook is incorporated by rule and the School Age Child Care Facility Handbook is incorporated in rule 65C-22.008, F.A.C.</a:t>
            </a:r>
          </a:p>
          <a:p>
            <a:pPr marL="0" indent="0">
              <a:buFont typeface="Arial" panose="020B0604020202020204" pitchFamily="34" charset="0"/>
              <a:buNone/>
            </a:pPr>
            <a:endParaRPr lang="en-US" dirty="0"/>
          </a:p>
          <a:p>
            <a:r>
              <a:rPr lang="en-US" u="sng" dirty="0"/>
              <a:t>Homes:</a:t>
            </a:r>
          </a:p>
          <a:p>
            <a:r>
              <a:rPr lang="en-US" dirty="0"/>
              <a:t>In section 402.313 of the Florida Statutes, the Department was instructed by the Legislature to establish licensing standards for family day care homes that address the following areas…</a:t>
            </a:r>
          </a:p>
          <a:p>
            <a:endParaRPr lang="en-US" dirty="0"/>
          </a:p>
          <a:p>
            <a:r>
              <a:rPr lang="en-US" dirty="0"/>
              <a:t>requirements for staffing, training, maintenance of immunization records, minimum health and safety standards, reduced standards for the regulation of child care during evening hours by municipalities and counties, and enforcement of standards.</a:t>
            </a:r>
          </a:p>
          <a:p>
            <a:pPr marL="0" indent="0">
              <a:buFont typeface="Arial" panose="020B0604020202020204" pitchFamily="34" charset="0"/>
              <a:buNone/>
            </a:pPr>
            <a:endParaRPr lang="en-US" dirty="0"/>
          </a:p>
          <a:p>
            <a:r>
              <a:rPr lang="en-US" dirty="0"/>
              <a:t>In section 402.3131 of the Florida Statutes, the Department was instructed by the Legislature to establish licensing standards for large family child care homes that address the following areas…</a:t>
            </a:r>
          </a:p>
          <a:p>
            <a:endParaRPr lang="en-US" dirty="0"/>
          </a:p>
          <a:p>
            <a:r>
              <a:rPr lang="en-US" dirty="0"/>
              <a:t>requirements for staffing, maintenance of immunization records, minimum health standards, minimum safety standards, minimum square footage, and enforcement of standards.</a:t>
            </a:r>
          </a:p>
          <a:p>
            <a:endParaRPr lang="en-US" dirty="0"/>
          </a:p>
          <a:p>
            <a:r>
              <a:rPr lang="en-US" dirty="0"/>
              <a:t>Chapter 65C-20 of the Florida Administrative Code is the Department’s section of rule that provide the requirements for Family Day Care Homes and Large Family Child Care Homes. </a:t>
            </a:r>
          </a:p>
          <a:p>
            <a:endParaRPr lang="en-US" dirty="0"/>
          </a:p>
          <a:p>
            <a:r>
              <a:rPr lang="en-US" dirty="0"/>
              <a:t>In 65C-20.008(7), F.A.C. the Family Day Care Home and Large Family Child Care Home Handbook is incorporated by rule. </a:t>
            </a:r>
          </a:p>
          <a:p>
            <a:endParaRPr lang="en-US" dirty="0"/>
          </a:p>
          <a:p>
            <a:endParaRPr lang="en-US" dirty="0"/>
          </a:p>
          <a:p>
            <a:r>
              <a:rPr lang="en-US" sz="1200" u="sng" dirty="0"/>
              <a:t>After the transition</a:t>
            </a:r>
          </a:p>
          <a:p>
            <a:r>
              <a:rPr lang="en-US" sz="1200" dirty="0"/>
              <a:t>DCF standards will be applicable</a:t>
            </a:r>
          </a:p>
          <a:p>
            <a:endParaRPr lang="en-US" sz="1200" dirty="0"/>
          </a:p>
          <a:p>
            <a:r>
              <a:rPr lang="en-US" sz="1200" dirty="0"/>
              <a:t>Hillsborough standards that exceeded DCF standards will no longer be applicable</a:t>
            </a:r>
          </a:p>
          <a:p>
            <a:endParaRPr lang="en-US" dirty="0"/>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8</a:t>
            </a:fld>
            <a:endParaRPr lang="en-US"/>
          </a:p>
        </p:txBody>
      </p:sp>
    </p:spTree>
    <p:extLst>
      <p:ext uri="{BB962C8B-B14F-4D97-AF65-F5344CB8AC3E}">
        <p14:creationId xmlns:p14="http://schemas.microsoft.com/office/powerpoint/2010/main" val="4056450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67B36E-D534-4E33-B6B8-7F7B536F6952}" type="slidenum">
              <a:rPr lang="en-US" smtClean="0"/>
              <a:t>9</a:t>
            </a:fld>
            <a:endParaRPr lang="en-US"/>
          </a:p>
        </p:txBody>
      </p:sp>
    </p:spTree>
    <p:extLst>
      <p:ext uri="{BB962C8B-B14F-4D97-AF65-F5344CB8AC3E}">
        <p14:creationId xmlns:p14="http://schemas.microsoft.com/office/powerpoint/2010/main" val="2327962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Estas son algunas de las áreas en las que hemos identificado algunas diferencias entre los estándares de </a:t>
            </a:r>
            <a:r>
              <a:rPr lang="es-ES" dirty="0" err="1"/>
              <a:t>Hillsborough</a:t>
            </a:r>
            <a:r>
              <a:rPr lang="es-ES" dirty="0"/>
              <a:t> y DCF. Las diferencias en su mayor parte son el resultado de cambios recientes en las reglas o cuando el estándar necesitaba detalles más específicos que no están adecuadamente cubiertos por un estándar más amplio. Utilice los resúmenes de clasificación como guía para la inspección. Esta es la plantilla para la inspección utilizada por los Consejeros de Licencias del DCF. Consulte el paso de peatones para obtener información específica (folleto). Puede indicar al personal que busque la NA en las dos primeras columnas, lo que será un indicador de que no existe un estándar DCF equivalente que coincida con el estándar anterior de </a:t>
            </a:r>
            <a:r>
              <a:rPr lang="es-ES" dirty="0" err="1"/>
              <a:t>Hillsborough</a:t>
            </a:r>
            <a:r>
              <a:rPr lang="es-ES" dirty="0"/>
              <a:t>. Tenga en cuenta que algunos estándares de </a:t>
            </a:r>
            <a:r>
              <a:rPr lang="es-ES" dirty="0" err="1"/>
              <a:t>Hillsborough</a:t>
            </a:r>
            <a:r>
              <a:rPr lang="es-ES" dirty="0"/>
              <a:t> se enumeran en un nivel de clasificación diferente, por ejemplo, el estándar 4.6 de las instalaciones de </a:t>
            </a:r>
            <a:r>
              <a:rPr lang="es-ES" dirty="0" err="1"/>
              <a:t>Hillsborough</a:t>
            </a:r>
            <a:r>
              <a:rPr lang="es-ES"/>
              <a:t> es un estándar de clase 2 en este momento, pero cuando DCF se haga cargo, ese estándar se enumerará como un estándar de clase 3</a:t>
            </a:r>
            <a:endParaRPr lang="en-US" dirty="0"/>
          </a:p>
          <a:p>
            <a:endParaRPr lang="en-US" dirty="0"/>
          </a:p>
          <a:p>
            <a:endParaRPr lang="en-US" dirty="0"/>
          </a:p>
          <a:p>
            <a:endParaRPr lang="en-US" dirty="0"/>
          </a:p>
          <a:p>
            <a:endParaRPr lang="en-US" dirty="0"/>
          </a:p>
          <a:p>
            <a:r>
              <a:rPr lang="en-US" dirty="0"/>
              <a:t>Here are some of the areas where we’ve identified some differences between Hillsborough and DCF standards.</a:t>
            </a:r>
          </a:p>
          <a:p>
            <a:endParaRPr lang="en-US" dirty="0"/>
          </a:p>
          <a:p>
            <a:r>
              <a:rPr lang="en-US" dirty="0"/>
              <a:t>Differences for the most part are the result of recent rule changes or where the standard needed more specific details that are not adequately covered by a broader standard.</a:t>
            </a:r>
          </a:p>
          <a:p>
            <a:endParaRPr lang="en-US" dirty="0"/>
          </a:p>
          <a:p>
            <a:r>
              <a:rPr lang="en-US" dirty="0"/>
              <a:t>Use the classification summaries as your guide to inspection. This is the template for the inspection used by DCF Licensing Counselors.</a:t>
            </a:r>
          </a:p>
          <a:p>
            <a:endParaRPr lang="en-US" dirty="0"/>
          </a:p>
          <a:p>
            <a:r>
              <a:rPr lang="en-US" dirty="0"/>
              <a:t>Refer to cross walk for specifics (handout). Can direct staff to look for the NA in the first two columns which will be an indicator that there is no equivalent DCF standard to match the previous Hillsborough standard.</a:t>
            </a:r>
          </a:p>
          <a:p>
            <a:endParaRPr lang="en-US" dirty="0"/>
          </a:p>
          <a:p>
            <a:r>
              <a:rPr lang="en-US" dirty="0"/>
              <a:t>Note that some Hillsborough standards are listed at a different classification level for example Hillsborough facility standard 4.6 is a class 2 standard right now but when DCF takes over that standard would be listed as a class 3 standard</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10</a:t>
            </a:fld>
            <a:endParaRPr lang="en-US"/>
          </a:p>
        </p:txBody>
      </p:sp>
    </p:spTree>
    <p:extLst>
      <p:ext uri="{BB962C8B-B14F-4D97-AF65-F5344CB8AC3E}">
        <p14:creationId xmlns:p14="http://schemas.microsoft.com/office/powerpoint/2010/main" val="2824975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52F10993-B037-4440-8A27-81D473ED94D3}" type="datetime1">
              <a:rPr lang="en-US" smtClean="0"/>
              <a:t>5/22/2025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pic>
        <p:nvPicPr>
          <p:cNvPr id="19" name="Picture 18" descr="Logo&#10;&#10;Description automatically generated">
            <a:extLst>
              <a:ext uri="{FF2B5EF4-FFF2-40B4-BE49-F238E27FC236}">
                <a16:creationId xmlns:a16="http://schemas.microsoft.com/office/drawing/2014/main" id="{624AA251-37A9-490F-BAF3-04C34A50F23B}"/>
              </a:ext>
            </a:extLst>
          </p:cNvPr>
          <p:cNvPicPr>
            <a:picLocks noChangeAspect="1"/>
          </p:cNvPicPr>
          <p:nvPr/>
        </p:nvPicPr>
        <p:blipFill>
          <a:blip r:embed="rId2"/>
          <a:stretch>
            <a:fillRect/>
          </a:stretch>
        </p:blipFill>
        <p:spPr>
          <a:xfrm>
            <a:off x="1438276" y="704841"/>
            <a:ext cx="3246319" cy="3246319"/>
          </a:xfrm>
          <a:prstGeom prst="rect">
            <a:avLst/>
          </a:prstGeom>
        </p:spPr>
      </p:pic>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Logo&#10;&#10;Description automatically generated">
            <a:extLst>
              <a:ext uri="{FF2B5EF4-FFF2-40B4-BE49-F238E27FC236}">
                <a16:creationId xmlns:a16="http://schemas.microsoft.com/office/drawing/2014/main" id="{CBE928BE-7C67-4796-9A2D-47E106D50E9C}"/>
              </a:ext>
            </a:extLst>
          </p:cNvPr>
          <p:cNvPicPr>
            <a:picLocks noChangeAspect="1"/>
          </p:cNvPicPr>
          <p:nvPr userDrawn="1"/>
        </p:nvPicPr>
        <p:blipFill>
          <a:blip r:embed="rId2"/>
          <a:stretch>
            <a:fillRect/>
          </a:stretch>
        </p:blipFill>
        <p:spPr>
          <a:xfrm>
            <a:off x="1438276" y="704841"/>
            <a:ext cx="3246319" cy="3246319"/>
          </a:xfrm>
          <a:prstGeom prst="rect">
            <a:avLst/>
          </a:prstGeom>
        </p:spPr>
      </p:pic>
    </p:spTree>
    <p:extLst>
      <p:ext uri="{BB962C8B-B14F-4D97-AF65-F5344CB8AC3E}">
        <p14:creationId xmlns:p14="http://schemas.microsoft.com/office/powerpoint/2010/main" val="396567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7ABF040F-001C-4673-BF3F-0BE1C9BF40D8}" type="datetime1">
              <a:rPr lang="en-US" smtClean="0"/>
              <a:t>5/22/2025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0AC70-36BD-4A35-AC48-05BA734D1221}" type="datetime1">
              <a:rPr lang="en-US" smtClean="0"/>
              <a:t>5/22/2025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Logo&#10;&#10;Description automatically generated">
            <a:extLst>
              <a:ext uri="{FF2B5EF4-FFF2-40B4-BE49-F238E27FC236}">
                <a16:creationId xmlns:a16="http://schemas.microsoft.com/office/drawing/2014/main" id="{529FDA88-50C1-4F5A-BD0C-1B8C19914475}"/>
              </a:ext>
            </a:extLst>
          </p:cNvPr>
          <p:cNvPicPr>
            <a:picLocks noChangeAspect="1"/>
          </p:cNvPicPr>
          <p:nvPr userDrawn="1"/>
        </p:nvPicPr>
        <p:blipFill>
          <a:blip r:embed="rId2"/>
          <a:stretch>
            <a:fillRect/>
          </a:stretch>
        </p:blipFill>
        <p:spPr>
          <a:xfrm>
            <a:off x="1264564" y="880378"/>
            <a:ext cx="1376122" cy="1376122"/>
          </a:xfrm>
          <a:prstGeom prst="rect">
            <a:avLst/>
          </a:prstGeom>
        </p:spPr>
      </p:pic>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A13B724-03D5-4AC4-92F2-90F5BF3B8AE1}" type="datetime1">
              <a:rPr lang="en-US" smtClean="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278799D-4F11-4C23-9322-E97C9B2E3E2D}" type="datetime1">
              <a:rPr lang="en-US" smtClean="0"/>
              <a:t>5/22/2025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45D04-FBE4-49CB-AA72-13B16528BC6B}" type="datetime1">
              <a:rPr lang="en-US" smtClean="0"/>
              <a:t>5/22/2025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6C72D-A7DF-4267-B973-01A248C39D2F}" type="datetime1">
              <a:rPr lang="en-US" smtClean="0"/>
              <a:t>5/22/2025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53D0BD7A-E6C1-49E4-B644-7DEE137733B8}" type="datetime1">
              <a:rPr lang="en-US" smtClean="0"/>
              <a:t>5/22/2025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52FD0-FE13-4488-94FB-E9A0C55F1CA9}" type="datetime1">
              <a:rPr lang="en-US" smtClean="0"/>
              <a:t>5/22/2025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53D0BD7A-E6C1-49E4-B644-7DEE137733B8}" type="datetime1">
              <a:rPr lang="en-US" smtClean="0"/>
              <a:t>5/22/2025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Logo&#10;&#10;Description automatically generated">
            <a:extLst>
              <a:ext uri="{FF2B5EF4-FFF2-40B4-BE49-F238E27FC236}">
                <a16:creationId xmlns:a16="http://schemas.microsoft.com/office/drawing/2014/main" id="{B075078A-B95F-40DB-B398-1B04E182A9E1}"/>
              </a:ext>
            </a:extLst>
          </p:cNvPr>
          <p:cNvPicPr>
            <a:picLocks noChangeAspect="1"/>
          </p:cNvPicPr>
          <p:nvPr userDrawn="1"/>
        </p:nvPicPr>
        <p:blipFill>
          <a:blip r:embed="rId11"/>
          <a:stretch>
            <a:fillRect/>
          </a:stretch>
        </p:blipFill>
        <p:spPr>
          <a:xfrm>
            <a:off x="10607040" y="5394960"/>
            <a:ext cx="1188720" cy="1188720"/>
          </a:xfrm>
          <a:prstGeom prst="rect">
            <a:avLst/>
          </a:prstGeom>
        </p:spPr>
      </p:pic>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www.myflfamilies.com/childcare"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FAAD6225-AAC0-4D9F-9EF8-0C1F9A8C5FA2}"/>
              </a:ext>
            </a:extLst>
          </p:cNvPr>
          <p:cNvSpPr>
            <a:spLocks noGrp="1"/>
          </p:cNvSpPr>
          <p:nvPr>
            <p:ph type="subTitle" idx="1"/>
          </p:nvPr>
        </p:nvSpPr>
        <p:spPr>
          <a:xfrm>
            <a:off x="5064643" y="4442055"/>
            <a:ext cx="6555079" cy="1455161"/>
          </a:xfrm>
        </p:spPr>
        <p:txBody>
          <a:bodyPr>
            <a:normAutofit/>
          </a:bodyPr>
          <a:lstStyle/>
          <a:p>
            <a:r>
              <a:rPr lang="en-US" dirty="0" err="1">
                <a:latin typeface="inherit"/>
              </a:rPr>
              <a:t>Presentado</a:t>
            </a:r>
            <a:r>
              <a:rPr lang="en-US" dirty="0">
                <a:latin typeface="inherit"/>
              </a:rPr>
              <a:t> </a:t>
            </a:r>
            <a:r>
              <a:rPr lang="en-US" dirty="0" err="1">
                <a:latin typeface="inherit"/>
              </a:rPr>
              <a:t>por</a:t>
            </a:r>
            <a:r>
              <a:rPr lang="en-US" dirty="0">
                <a:latin typeface="inherit"/>
              </a:rPr>
              <a:t>: Leticia Gosline Y Chantal Porte</a:t>
            </a:r>
          </a:p>
          <a:p>
            <a:r>
              <a:rPr kumimoji="0" lang="es-ES" altLang="en-US" sz="2400" b="0" i="0" u="none" strike="noStrike" cap="none" normalizeH="0" baseline="0" dirty="0">
                <a:ln>
                  <a:noFill/>
                </a:ln>
                <a:effectLst/>
                <a:latin typeface="inherit"/>
              </a:rPr>
              <a:t>Oficina de licencias, departamento de niños y familias</a:t>
            </a:r>
            <a:r>
              <a:rPr kumimoji="0" lang="es-ES" altLang="en-US" sz="2400" b="0" i="0" u="none" strike="noStrike" cap="none" normalizeH="0" baseline="0" dirty="0">
                <a:ln>
                  <a:noFill/>
                </a:ln>
                <a:effectLst/>
              </a:rPr>
              <a:t> </a:t>
            </a:r>
            <a:endParaRPr kumimoji="0" lang="es-ES" altLang="en-US" sz="2400" b="0" i="0" u="none" strike="noStrike" cap="none" normalizeH="0" baseline="0" dirty="0">
              <a:ln>
                <a:noFill/>
              </a:ln>
              <a:effectLst/>
              <a:latin typeface="Arial" panose="020B0604020202020204" pitchFamily="34" charset="0"/>
            </a:endParaRPr>
          </a:p>
          <a:p>
            <a:endParaRPr lang="en-US" dirty="0"/>
          </a:p>
        </p:txBody>
      </p:sp>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5208984" y="2383646"/>
            <a:ext cx="6593856" cy="1343034"/>
          </a:xfrm>
        </p:spPr>
        <p:txBody>
          <a:bodyPr>
            <a:noAutofit/>
          </a:bodyPr>
          <a:lstStyle/>
          <a:p>
            <a:r>
              <a:rPr lang="es-ES" sz="3200" dirty="0">
                <a:effectLst/>
                <a:latin typeface="inherit"/>
                <a:ea typeface="Times New Roman" panose="02020603050405020304" pitchFamily="18" charset="0"/>
                <a:cs typeface="Courier New" panose="02070309020205020404" pitchFamily="49" charset="0"/>
              </a:rPr>
              <a:t>Reunión municipal de cuidado infantil de </a:t>
            </a:r>
            <a:r>
              <a:rPr lang="es-ES" sz="3200" dirty="0" err="1">
                <a:effectLst/>
                <a:latin typeface="inherit"/>
                <a:ea typeface="Times New Roman" panose="02020603050405020304" pitchFamily="18" charset="0"/>
                <a:cs typeface="Courier New" panose="02070309020205020404" pitchFamily="49" charset="0"/>
              </a:rPr>
              <a:t>Hillsborough</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Tree>
    <p:extLst>
      <p:ext uri="{BB962C8B-B14F-4D97-AF65-F5344CB8AC3E}">
        <p14:creationId xmlns:p14="http://schemas.microsoft.com/office/powerpoint/2010/main" val="3012246599"/>
      </p:ext>
    </p:extLst>
  </p:cSld>
  <p:clrMapOvr>
    <a:masterClrMapping/>
  </p:clrMapOvr>
  <p:transition spd="slow">
    <p:comb/>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5A3681-BFA7-4506-AF29-6C1D09371831}"/>
              </a:ext>
            </a:extLst>
          </p:cNvPr>
          <p:cNvSpPr>
            <a:spLocks noGrp="1"/>
          </p:cNvSpPr>
          <p:nvPr>
            <p:ph idx="1"/>
          </p:nvPr>
        </p:nvSpPr>
        <p:spPr>
          <a:xfrm>
            <a:off x="581192" y="1979802"/>
            <a:ext cx="11029615" cy="4303552"/>
          </a:xfrm>
        </p:spPr>
        <p:txBody>
          <a:bodyPr>
            <a:normAutofit/>
          </a:bodyPr>
          <a:lstStyle/>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Supervisión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Natación y actividades acuáticas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Transportación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Cinturones de seguridad/Silla de sujeción para niños (incluidos los ocupantes de sillas de ruedas)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Entorno de la instalación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Documentación de la inspección diaria.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Barandillas/barreras protectoras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Comida y nutrición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Comida de catering/Comida infantil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Requisitos de salud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Administración de medicamentos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83BD95FA-035F-443A-B55F-7AED8D638EDA}"/>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
        <p:nvSpPr>
          <p:cNvPr id="5" name="Rectangle 1">
            <a:extLst>
              <a:ext uri="{FF2B5EF4-FFF2-40B4-BE49-F238E27FC236}">
                <a16:creationId xmlns:a16="http://schemas.microsoft.com/office/drawing/2014/main" id="{49C76367-5C0B-4D84-BA79-761FE9468AB6}"/>
              </a:ext>
            </a:extLst>
          </p:cNvPr>
          <p:cNvSpPr>
            <a:spLocks noGrp="1" noChangeArrowheads="1"/>
          </p:cNvSpPr>
          <p:nvPr>
            <p:ph type="title"/>
          </p:nvPr>
        </p:nvSpPr>
        <p:spPr bwMode="auto">
          <a:xfrm>
            <a:off x="581192" y="1084457"/>
            <a:ext cx="10791800" cy="4308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b="0" i="0" u="none" strike="noStrike" cap="none" normalizeH="0" baseline="0" dirty="0">
                <a:ln>
                  <a:noFill/>
                </a:ln>
                <a:solidFill>
                  <a:srgbClr val="202124"/>
                </a:solidFill>
                <a:effectLst/>
                <a:latin typeface="inherit" charset="0"/>
                <a:ea typeface="Times New Roman" panose="02020603050405020304" pitchFamily="18" charset="0"/>
                <a:cs typeface="Courier New" panose="02070309020205020404" pitchFamily="49" charset="0"/>
              </a:rPr>
              <a:t>¿Cuáles son las principales diferencias? instalaciones de cuidado de niños</a:t>
            </a:r>
            <a:r>
              <a:rPr kumimoji="0" lang="en-US" altLang="en-US" b="0" i="0" u="none" strike="noStrike" cap="none" normalizeH="0" baseline="0" dirty="0">
                <a:ln>
                  <a:noFill/>
                </a:ln>
                <a:solidFill>
                  <a:schemeClr val="tx1"/>
                </a:solidFill>
                <a:effectLst/>
              </a:rPr>
              <a:t> </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195962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5A3681-BFA7-4506-AF29-6C1D09371831}"/>
              </a:ext>
            </a:extLst>
          </p:cNvPr>
          <p:cNvSpPr>
            <a:spLocks noGrp="1"/>
          </p:cNvSpPr>
          <p:nvPr>
            <p:ph idx="1"/>
          </p:nvPr>
        </p:nvSpPr>
        <p:spPr>
          <a:xfrm>
            <a:off x="581192" y="2172749"/>
            <a:ext cx="11029615" cy="3867324"/>
          </a:xfrm>
        </p:spPr>
        <p:txBody>
          <a:bodyPr>
            <a:normAutofit/>
          </a:bodyPr>
          <a:lstStyle/>
          <a:p>
            <a:pPr marL="324000" lvl="1" indent="0">
              <a:buNone/>
            </a:pPr>
            <a:endParaRPr lang="en-US" dirty="0"/>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Transportación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Sistemas de sujeción para niños (incluidos los ocupantes de sillas de ruedas)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Documentación de investigación de </a:t>
            </a:r>
            <a:r>
              <a:rPr lang="en-US" sz="2400" dirty="0" err="1">
                <a:solidFill>
                  <a:srgbClr val="202124"/>
                </a:solidFill>
                <a:effectLst/>
                <a:latin typeface="inherit"/>
                <a:ea typeface="Times New Roman" panose="02020603050405020304" pitchFamily="18" charset="0"/>
                <a:cs typeface="Courier New" panose="02070309020205020404" pitchFamily="49" charset="0"/>
              </a:rPr>
              <a:t>accidentes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Lista de la cámara de compensación/Registros fuera del estado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 formación del personal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Sueño seguro/extintor de incendios/medicamentos, etc.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Requisitos de salud y seguridad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Detectores de monóxido de carbono [s. 553.885(1), FS]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Requisitos de la piscina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biberones/comida infantil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US" dirty="0"/>
          </a:p>
          <a:p>
            <a:endParaRPr lang="en-US" dirty="0"/>
          </a:p>
          <a:p>
            <a:endParaRPr lang="en-US" dirty="0"/>
          </a:p>
        </p:txBody>
      </p:sp>
      <p:sp>
        <p:nvSpPr>
          <p:cNvPr id="3" name="Title 2">
            <a:extLst>
              <a:ext uri="{FF2B5EF4-FFF2-40B4-BE49-F238E27FC236}">
                <a16:creationId xmlns:a16="http://schemas.microsoft.com/office/drawing/2014/main" id="{E2BC7EC7-EA3C-4D8B-9192-ED4A9198E2D1}"/>
              </a:ext>
            </a:extLst>
          </p:cNvPr>
          <p:cNvSpPr>
            <a:spLocks noGrp="1"/>
          </p:cNvSpPr>
          <p:nvPr>
            <p:ph type="title"/>
          </p:nvPr>
        </p:nvSpPr>
        <p:spPr>
          <a:xfrm>
            <a:off x="581192" y="659404"/>
            <a:ext cx="11029616" cy="1189554"/>
          </a:xfrm>
        </p:spPr>
        <p:txBody>
          <a:bodyPr>
            <a:noAutofit/>
          </a:bodyPr>
          <a:lstStyle/>
          <a:p>
            <a:r>
              <a:rPr lang="es-ES" dirty="0">
                <a:solidFill>
                  <a:srgbClr val="202124"/>
                </a:solidFill>
                <a:effectLst/>
                <a:latin typeface="inherit"/>
                <a:ea typeface="Times New Roman" panose="02020603050405020304" pitchFamily="18" charset="0"/>
                <a:cs typeface="Courier New" panose="02070309020205020404" pitchFamily="49" charset="0"/>
              </a:rPr>
              <a:t>¿Cuáles son las principales diferencias? Hogares de cuidado diurno familiar/hogares grandes de cuidado infantil familiar</a:t>
            </a:r>
            <a:br>
              <a:rPr lang="en-US"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83BD95FA-035F-443A-B55F-7AED8D638EDA}"/>
              </a:ext>
            </a:extLst>
          </p:cNvPr>
          <p:cNvSpPr>
            <a:spLocks noGrp="1"/>
          </p:cNvSpPr>
          <p:nvPr>
            <p:ph type="sldNum" sz="quarter" idx="12"/>
          </p:nvPr>
        </p:nvSpPr>
        <p:spPr/>
        <p:txBody>
          <a:bodyPr/>
          <a:lstStyle/>
          <a:p>
            <a:fld id="{3A98EE3D-8CD1-4C3F-BD1C-C98C9596463C}" type="slidenum">
              <a:rPr lang="en-US" smtClean="0"/>
              <a:pPr/>
              <a:t>11</a:t>
            </a:fld>
            <a:endParaRPr lang="en-US" dirty="0"/>
          </a:p>
        </p:txBody>
      </p:sp>
    </p:spTree>
    <p:extLst>
      <p:ext uri="{BB962C8B-B14F-4D97-AF65-F5344CB8AC3E}">
        <p14:creationId xmlns:p14="http://schemas.microsoft.com/office/powerpoint/2010/main" val="5909211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246E97-3B8E-46C0-B462-0AFEA9A40B96}"/>
              </a:ext>
            </a:extLst>
          </p:cNvPr>
          <p:cNvSpPr>
            <a:spLocks noGrp="1"/>
          </p:cNvSpPr>
          <p:nvPr>
            <p:ph idx="1"/>
          </p:nvPr>
        </p:nvSpPr>
        <p:spPr>
          <a:xfrm>
            <a:off x="581192" y="2146852"/>
            <a:ext cx="11029615" cy="3701498"/>
          </a:xfrm>
        </p:spPr>
        <p:txBody>
          <a:bodyPr/>
          <a:lstStyle/>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Reclutar personal de licencias (en curso)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 formación del personal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Resumir las acciones administrativas emitidas por </a:t>
            </a:r>
            <a:r>
              <a:rPr lang="es-ES" sz="2400" dirty="0" err="1">
                <a:solidFill>
                  <a:srgbClr val="202124"/>
                </a:solidFill>
                <a:effectLst/>
                <a:latin typeface="inherit"/>
                <a:ea typeface="Times New Roman" panose="02020603050405020304" pitchFamily="18" charset="0"/>
                <a:cs typeface="Courier New" panose="02070309020205020404" pitchFamily="49" charset="0"/>
              </a:rPr>
              <a:t>Hillsborough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s-ES" sz="2400" dirty="0">
                <a:solidFill>
                  <a:srgbClr val="202124"/>
                </a:solidFill>
                <a:effectLst/>
                <a:latin typeface="inherit"/>
                <a:ea typeface="Times New Roman" panose="02020603050405020304" pitchFamily="18" charset="0"/>
                <a:cs typeface="Courier New" panose="02070309020205020404" pitchFamily="49" charset="0"/>
              </a:rPr>
              <a:t>Capacitación de proveedores</a:t>
            </a:r>
            <a:endParaRPr lang="en-US" sz="2400" dirty="0"/>
          </a:p>
          <a:p>
            <a:endParaRPr lang="en-US" sz="2400" dirty="0"/>
          </a:p>
          <a:p>
            <a:endParaRPr lang="en-US" dirty="0"/>
          </a:p>
        </p:txBody>
      </p:sp>
      <p:sp>
        <p:nvSpPr>
          <p:cNvPr id="3" name="Title 2">
            <a:extLst>
              <a:ext uri="{FF2B5EF4-FFF2-40B4-BE49-F238E27FC236}">
                <a16:creationId xmlns:a16="http://schemas.microsoft.com/office/drawing/2014/main" id="{4C93CCFA-ED47-4F6D-9D5A-56655700F79C}"/>
              </a:ext>
            </a:extLst>
          </p:cNvPr>
          <p:cNvSpPr>
            <a:spLocks noGrp="1"/>
          </p:cNvSpPr>
          <p:nvPr>
            <p:ph type="title"/>
          </p:nvPr>
        </p:nvSpPr>
        <p:spPr/>
        <p:txBody>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Próximos pasos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BEB0FBEC-0472-4E7F-BA34-E5495AA8634F}"/>
              </a:ext>
            </a:extLst>
          </p:cNvPr>
          <p:cNvSpPr>
            <a:spLocks noGrp="1"/>
          </p:cNvSpPr>
          <p:nvPr>
            <p:ph type="sldNum" sz="quarter" idx="12"/>
          </p:nvPr>
        </p:nvSpPr>
        <p:spPr/>
        <p:txBody>
          <a:bodyPr/>
          <a:lstStyle/>
          <a:p>
            <a:fld id="{3A98EE3D-8CD1-4C3F-BD1C-C98C9596463C}" type="slidenum">
              <a:rPr lang="en-US" smtClean="0"/>
              <a:pPr/>
              <a:t>12</a:t>
            </a:fld>
            <a:endParaRPr lang="en-US" dirty="0"/>
          </a:p>
        </p:txBody>
      </p:sp>
    </p:spTree>
    <p:extLst>
      <p:ext uri="{BB962C8B-B14F-4D97-AF65-F5344CB8AC3E}">
        <p14:creationId xmlns:p14="http://schemas.microsoft.com/office/powerpoint/2010/main" val="1100646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D6E6C41-8C42-478C-8DBA-6D9EF3881000}"/>
              </a:ext>
            </a:extLst>
          </p:cNvPr>
          <p:cNvSpPr>
            <a:spLocks noGrp="1"/>
          </p:cNvSpPr>
          <p:nvPr>
            <p:ph type="sldNum" sz="quarter" idx="12"/>
          </p:nvPr>
        </p:nvSpPr>
        <p:spPr/>
        <p:txBody>
          <a:bodyPr/>
          <a:lstStyle/>
          <a:p>
            <a:fld id="{3A98EE3D-8CD1-4C3F-BD1C-C98C9596463C}" type="slidenum">
              <a:rPr lang="en-US" smtClean="0"/>
              <a:pPr/>
              <a:t>13</a:t>
            </a:fld>
            <a:endParaRPr lang="en-US" dirty="0"/>
          </a:p>
        </p:txBody>
      </p:sp>
      <p:sp>
        <p:nvSpPr>
          <p:cNvPr id="2" name="TextBox 1">
            <a:extLst>
              <a:ext uri="{FF2B5EF4-FFF2-40B4-BE49-F238E27FC236}">
                <a16:creationId xmlns:a16="http://schemas.microsoft.com/office/drawing/2014/main" id="{904E722C-1626-4141-80A5-431F8874D682}"/>
              </a:ext>
            </a:extLst>
          </p:cNvPr>
          <p:cNvSpPr txBox="1"/>
          <p:nvPr/>
        </p:nvSpPr>
        <p:spPr>
          <a:xfrm>
            <a:off x="4015409" y="1007165"/>
            <a:ext cx="9037983" cy="514500"/>
          </a:xfrm>
          <a:prstGeom prst="rect">
            <a:avLst/>
          </a:prstGeom>
          <a:noFill/>
        </p:spPr>
        <p:txBody>
          <a:bodyPr wrap="square" rtlCol="0">
            <a:sp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4800" dirty="0">
                <a:solidFill>
                  <a:srgbClr val="202124"/>
                </a:solidFill>
                <a:effectLst/>
                <a:latin typeface="inherit"/>
                <a:ea typeface="Times New Roman" panose="02020603050405020304" pitchFamily="18" charset="0"/>
                <a:cs typeface="Courier New" panose="02070309020205020404" pitchFamily="49" charset="0"/>
              </a:rPr>
              <a:t>alguna pregunta</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122" name="Picture 2" descr="272,805 Woman Raising Hand Images, Stock Photos &amp; Vectors ...">
            <a:extLst>
              <a:ext uri="{FF2B5EF4-FFF2-40B4-BE49-F238E27FC236}">
                <a16:creationId xmlns:a16="http://schemas.microsoft.com/office/drawing/2014/main" id="{B007ACE7-0FD6-444B-B466-51FD59956A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5409" y="2089174"/>
            <a:ext cx="3937966" cy="313218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968D8FA-A11A-4692-8724-6B5F14DAC3D2}"/>
              </a:ext>
            </a:extLst>
          </p:cNvPr>
          <p:cNvSpPr txBox="1"/>
          <p:nvPr/>
        </p:nvSpPr>
        <p:spPr>
          <a:xfrm>
            <a:off x="4015409" y="4969565"/>
            <a:ext cx="3937966" cy="369332"/>
          </a:xfrm>
          <a:prstGeom prst="rect">
            <a:avLst/>
          </a:prstGeom>
          <a:solidFill>
            <a:srgbClr val="FF33CC"/>
          </a:solidFill>
        </p:spPr>
        <p:txBody>
          <a:bodyPr wrap="square" rtlCol="0">
            <a:spAutoFit/>
          </a:bodyPr>
          <a:lstStyle/>
          <a:p>
            <a:endParaRPr lang="en-US" dirty="0"/>
          </a:p>
        </p:txBody>
      </p:sp>
    </p:spTree>
    <p:extLst>
      <p:ext uri="{BB962C8B-B14F-4D97-AF65-F5344CB8AC3E}">
        <p14:creationId xmlns:p14="http://schemas.microsoft.com/office/powerpoint/2010/main" val="248184916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394BC6C-0612-40A9-A106-6F73054FD74F}"/>
              </a:ext>
            </a:extLst>
          </p:cNvPr>
          <p:cNvSpPr>
            <a:spLocks noGrp="1"/>
          </p:cNvSpPr>
          <p:nvPr>
            <p:ph type="title"/>
          </p:nvPr>
        </p:nvSpPr>
        <p:spPr/>
        <p:txBody>
          <a:bodyPr>
            <a:normAutofit fontScale="90000"/>
          </a:bodyPr>
          <a:lstStyle/>
          <a:p>
            <a:r>
              <a:rPr lang="en-US" sz="2700" dirty="0">
                <a:effectLst/>
                <a:latin typeface="Calibri" panose="020F0502020204030204" pitchFamily="34" charset="0"/>
                <a:ea typeface="Calibri" panose="020F0502020204030204" pitchFamily="34" charset="0"/>
                <a:cs typeface="Times New Roman" panose="02020603050405020304" pitchFamily="18" charset="0"/>
              </a:rPr>
              <a:t>Gracias </a:t>
            </a:r>
            <a:r>
              <a:rPr lang="en-US" sz="2700" dirty="0" err="1">
                <a:effectLst/>
                <a:latin typeface="Calibri" panose="020F0502020204030204" pitchFamily="34" charset="0"/>
                <a:ea typeface="Calibri" panose="020F0502020204030204" pitchFamily="34" charset="0"/>
                <a:cs typeface="Times New Roman" panose="02020603050405020304" pitchFamily="18" charset="0"/>
              </a:rPr>
              <a:t>Socios</a:t>
            </a:r>
            <a:r>
              <a:rPr lang="en-US" sz="2700" dirty="0">
                <a:effectLst/>
                <a:latin typeface="Calibri" panose="020F0502020204030204" pitchFamily="34" charset="0"/>
                <a:ea typeface="Calibri" panose="020F0502020204030204" pitchFamily="34" charset="0"/>
                <a:cs typeface="Times New Roman" panose="02020603050405020304" pitchFamily="18" charset="0"/>
              </a:rPr>
              <a:t> </a:t>
            </a:r>
            <a:r>
              <a:rPr lang="en-US" sz="2700" dirty="0" err="1">
                <a:effectLst/>
                <a:latin typeface="Calibri" panose="020F0502020204030204" pitchFamily="34" charset="0"/>
                <a:ea typeface="Calibri" panose="020F0502020204030204" pitchFamily="34" charset="0"/>
                <a:cs typeface="Times New Roman" panose="02020603050405020304" pitchFamily="18" charset="0"/>
              </a:rPr>
              <a:t>Proveedores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lide Number Placeholder 2">
            <a:extLst>
              <a:ext uri="{FF2B5EF4-FFF2-40B4-BE49-F238E27FC236}">
                <a16:creationId xmlns:a16="http://schemas.microsoft.com/office/drawing/2014/main" id="{16959394-08FC-4D3B-91DF-C427CC6D5B31}"/>
              </a:ext>
            </a:extLst>
          </p:cNvPr>
          <p:cNvSpPr>
            <a:spLocks noGrp="1"/>
          </p:cNvSpPr>
          <p:nvPr>
            <p:ph type="sldNum" sz="quarter" idx="12"/>
          </p:nvPr>
        </p:nvSpPr>
        <p:spPr/>
        <p:txBody>
          <a:bodyPr/>
          <a:lstStyle/>
          <a:p>
            <a:fld id="{3A98EE3D-8CD1-4C3F-BD1C-C98C9596463C}" type="slidenum">
              <a:rPr lang="en-US" smtClean="0"/>
              <a:t>14</a:t>
            </a:fld>
            <a:endParaRPr lang="en-US" dirty="0"/>
          </a:p>
        </p:txBody>
      </p:sp>
      <p:sp>
        <p:nvSpPr>
          <p:cNvPr id="4" name="Picture Placeholder 3">
            <a:extLst>
              <a:ext uri="{FF2B5EF4-FFF2-40B4-BE49-F238E27FC236}">
                <a16:creationId xmlns:a16="http://schemas.microsoft.com/office/drawing/2014/main" id="{21C0BF7B-00AA-4016-8AAA-539285D74CBD}"/>
              </a:ext>
            </a:extLst>
          </p:cNvPr>
          <p:cNvSpPr>
            <a:spLocks noGrp="1"/>
          </p:cNvSpPr>
          <p:nvPr>
            <p:ph type="pic" idx="1"/>
          </p:nvPr>
        </p:nvSpPr>
        <p:spPr/>
        <p:txBody>
          <a:bodyPr/>
          <a:lstStyle/>
          <a:p>
            <a:endParaRPr lang="en-US"/>
          </a:p>
        </p:txBody>
      </p:sp>
      <p:pic>
        <p:nvPicPr>
          <p:cNvPr id="7" name="Picture 6" descr="A group of children smiling&#10;&#10;Description automatically generated with low confidence">
            <a:extLst>
              <a:ext uri="{FF2B5EF4-FFF2-40B4-BE49-F238E27FC236}">
                <a16:creationId xmlns:a16="http://schemas.microsoft.com/office/drawing/2014/main" id="{AD26FF8B-EDB0-47E5-9FE2-83B8425E27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4355" y="641350"/>
            <a:ext cx="9081854" cy="3651249"/>
          </a:xfrm>
          <a:prstGeom prst="rect">
            <a:avLst/>
          </a:prstGeom>
        </p:spPr>
      </p:pic>
    </p:spTree>
    <p:extLst>
      <p:ext uri="{BB962C8B-B14F-4D97-AF65-F5344CB8AC3E}">
        <p14:creationId xmlns:p14="http://schemas.microsoft.com/office/powerpoint/2010/main" val="63115496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6CF7EEB-0516-4AB1-970F-A62D5B54BF52}"/>
              </a:ext>
            </a:extLst>
          </p:cNvPr>
          <p:cNvSpPr txBox="1"/>
          <p:nvPr/>
        </p:nvSpPr>
        <p:spPr>
          <a:xfrm>
            <a:off x="1866900" y="1674337"/>
            <a:ext cx="4229100" cy="1655128"/>
          </a:xfrm>
          <a:prstGeom prst="rect">
            <a:avLst/>
          </a:prstGeom>
        </p:spPr>
        <p:txBody>
          <a:bodyPr vert="horz" lIns="45720" tIns="45720" rIns="45720" bIns="45720" rtlCol="0">
            <a:noAutofit/>
          </a:bodyPr>
          <a:lstStyle/>
          <a:p>
            <a:pPr>
              <a:lnSpc>
                <a:spcPct val="90000"/>
              </a:lnSpc>
              <a:spcAft>
                <a:spcPts val="600"/>
              </a:spcAft>
              <a:buClr>
                <a:schemeClr val="accent2"/>
              </a:buClr>
            </a:pPr>
            <a:endParaRPr lang="en-US" dirty="0"/>
          </a:p>
          <a:p>
            <a:pPr>
              <a:lnSpc>
                <a:spcPct val="90000"/>
              </a:lnSpc>
              <a:spcAft>
                <a:spcPts val="600"/>
              </a:spcAft>
              <a:buClr>
                <a:schemeClr val="accent2"/>
              </a:buClr>
            </a:pPr>
            <a:endParaRPr lang="en-US" cap="none" dirty="0"/>
          </a:p>
          <a:p>
            <a:pPr>
              <a:lnSpc>
                <a:spcPct val="90000"/>
              </a:lnSpc>
              <a:spcAft>
                <a:spcPts val="600"/>
              </a:spcAft>
              <a:buClr>
                <a:schemeClr val="accent2"/>
              </a:buClr>
            </a:pPr>
            <a:endParaRPr lang="en-US" dirty="0"/>
          </a:p>
          <a:p>
            <a:pPr algn="ctr">
              <a:lnSpc>
                <a:spcPct val="90000"/>
              </a:lnSpc>
              <a:spcAft>
                <a:spcPts val="600"/>
              </a:spcAft>
              <a:buClr>
                <a:schemeClr val="accent2"/>
              </a:buClr>
            </a:pPr>
            <a:endParaRPr lang="en-US" dirty="0"/>
          </a:p>
        </p:txBody>
      </p:sp>
      <p:sp>
        <p:nvSpPr>
          <p:cNvPr id="4" name="TextBox 3">
            <a:extLst>
              <a:ext uri="{FF2B5EF4-FFF2-40B4-BE49-F238E27FC236}">
                <a16:creationId xmlns:a16="http://schemas.microsoft.com/office/drawing/2014/main" id="{2F200E4D-2FCD-4A07-80AF-A4305A412CB9}"/>
              </a:ext>
            </a:extLst>
          </p:cNvPr>
          <p:cNvSpPr txBox="1"/>
          <p:nvPr/>
        </p:nvSpPr>
        <p:spPr>
          <a:xfrm>
            <a:off x="736158" y="4007993"/>
            <a:ext cx="4811202" cy="1077218"/>
          </a:xfrm>
          <a:prstGeom prst="rect">
            <a:avLst/>
          </a:prstGeom>
          <a:noFill/>
        </p:spPr>
        <p:txBody>
          <a:bodyPr wrap="square">
            <a:spAutoFit/>
          </a:bodyPr>
          <a:lstStyle/>
          <a:p>
            <a:pPr algn="ctr">
              <a:lnSpc>
                <a:spcPct val="90000"/>
              </a:lnSpc>
              <a:spcAft>
                <a:spcPts val="600"/>
              </a:spcAft>
              <a:buClr>
                <a:schemeClr val="accent2"/>
              </a:buClr>
            </a:pPr>
            <a:r>
              <a:rPr lang="en-US" sz="2400" dirty="0"/>
              <a:t>Kyle Teague</a:t>
            </a:r>
          </a:p>
          <a:p>
            <a:pPr algn="ctr">
              <a:lnSpc>
                <a:spcPct val="90000"/>
              </a:lnSpc>
              <a:spcAft>
                <a:spcPts val="600"/>
              </a:spcAft>
              <a:buClr>
                <a:schemeClr val="accent2"/>
              </a:buClr>
            </a:pPr>
            <a:r>
              <a:rPr lang="en-US" i="1" dirty="0"/>
              <a:t>Regional </a:t>
            </a:r>
            <a:r>
              <a:rPr lang="en-US" i="1"/>
              <a:t>Licensing Manager</a:t>
            </a:r>
            <a:endParaRPr lang="en-US" i="1" dirty="0"/>
          </a:p>
          <a:p>
            <a:pPr algn="ctr">
              <a:lnSpc>
                <a:spcPct val="90000"/>
              </a:lnSpc>
              <a:spcAft>
                <a:spcPts val="600"/>
              </a:spcAft>
              <a:buClr>
                <a:schemeClr val="accent2"/>
              </a:buClr>
            </a:pPr>
            <a:r>
              <a:rPr lang="en-US" sz="1800" dirty="0"/>
              <a:t>Kyle.Teague@myflfamilies.com  </a:t>
            </a:r>
          </a:p>
        </p:txBody>
      </p:sp>
      <p:pic>
        <p:nvPicPr>
          <p:cNvPr id="5" name="Graphic 4" descr="Internet with solid fill">
            <a:extLst>
              <a:ext uri="{FF2B5EF4-FFF2-40B4-BE49-F238E27FC236}">
                <a16:creationId xmlns:a16="http://schemas.microsoft.com/office/drawing/2014/main" id="{4C3CBBED-305B-4401-9629-2AF675D127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44600" y="714217"/>
            <a:ext cx="914400" cy="914400"/>
          </a:xfrm>
          <a:prstGeom prst="rect">
            <a:avLst/>
          </a:prstGeom>
        </p:spPr>
      </p:pic>
      <p:pic>
        <p:nvPicPr>
          <p:cNvPr id="8" name="Graphic 7" descr="Speaker phone with solid fill">
            <a:extLst>
              <a:ext uri="{FF2B5EF4-FFF2-40B4-BE49-F238E27FC236}">
                <a16:creationId xmlns:a16="http://schemas.microsoft.com/office/drawing/2014/main" id="{CBAD7953-E22E-4BBC-B960-6521C13868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86550" y="759937"/>
            <a:ext cx="876300" cy="914400"/>
          </a:xfrm>
          <a:prstGeom prst="rect">
            <a:avLst/>
          </a:prstGeom>
        </p:spPr>
      </p:pic>
      <p:sp>
        <p:nvSpPr>
          <p:cNvPr id="11" name="TextBox 10">
            <a:extLst>
              <a:ext uri="{FF2B5EF4-FFF2-40B4-BE49-F238E27FC236}">
                <a16:creationId xmlns:a16="http://schemas.microsoft.com/office/drawing/2014/main" id="{DCD12C11-ABF1-4B6B-9FB3-654E8B9836DA}"/>
              </a:ext>
            </a:extLst>
          </p:cNvPr>
          <p:cNvSpPr txBox="1"/>
          <p:nvPr/>
        </p:nvSpPr>
        <p:spPr>
          <a:xfrm>
            <a:off x="304800" y="1852384"/>
            <a:ext cx="11823700" cy="2031325"/>
          </a:xfrm>
          <a:prstGeom prst="rect">
            <a:avLst/>
          </a:prstGeom>
          <a:noFill/>
        </p:spPr>
        <p:txBody>
          <a:bodyPr wrap="square" numCol="2" rtlCol="0">
            <a:spAutoFit/>
          </a:bodyPr>
          <a:lstStyle/>
          <a:p>
            <a:r>
              <a:rPr lang="en-US" dirty="0"/>
              <a:t>DCF Child Care</a:t>
            </a:r>
          </a:p>
          <a:p>
            <a:r>
              <a:rPr lang="en-US" dirty="0"/>
              <a:t>myflfamilies.com/childcare</a:t>
            </a:r>
          </a:p>
          <a:p>
            <a:endParaRPr lang="en-US" dirty="0"/>
          </a:p>
          <a:p>
            <a:r>
              <a:rPr lang="en-US" dirty="0"/>
              <a:t>Training/Registry Login:</a:t>
            </a:r>
          </a:p>
          <a:p>
            <a:r>
              <a:rPr lang="en-US" dirty="0"/>
              <a:t>childcare-training.myflfamilies.com</a:t>
            </a:r>
          </a:p>
          <a:p>
            <a:endParaRPr lang="en-US" dirty="0"/>
          </a:p>
          <a:p>
            <a:endParaRPr lang="en-US" dirty="0"/>
          </a:p>
          <a:p>
            <a:r>
              <a:rPr lang="en-US" sz="1600" dirty="0">
                <a:solidFill>
                  <a:srgbClr val="343A40"/>
                </a:solidFill>
              </a:rPr>
              <a:t>SCR.Questions.HillsboroughChildCare.myflfamilies.com</a:t>
            </a:r>
            <a:endParaRPr lang="en-US" sz="1600" i="0" dirty="0">
              <a:solidFill>
                <a:srgbClr val="343A40"/>
              </a:solidFill>
              <a:effectLst/>
            </a:endParaRPr>
          </a:p>
          <a:p>
            <a:endParaRPr lang="en-US" i="0" dirty="0">
              <a:solidFill>
                <a:srgbClr val="343A40"/>
              </a:solidFill>
              <a:effectLst/>
            </a:endParaRPr>
          </a:p>
          <a:p>
            <a:r>
              <a:rPr lang="en-US" i="0" dirty="0">
                <a:solidFill>
                  <a:srgbClr val="343A40"/>
                </a:solidFill>
                <a:effectLst/>
              </a:rPr>
              <a:t>Child Care Training Information Center</a:t>
            </a:r>
            <a:br>
              <a:rPr lang="en-US" i="0" dirty="0">
                <a:solidFill>
                  <a:srgbClr val="343A40"/>
                </a:solidFill>
                <a:effectLst/>
              </a:rPr>
            </a:br>
            <a:r>
              <a:rPr lang="en-US" i="0" dirty="0">
                <a:solidFill>
                  <a:srgbClr val="343A40"/>
                </a:solidFill>
                <a:effectLst/>
              </a:rPr>
              <a:t>1-888-352-2842</a:t>
            </a:r>
          </a:p>
          <a:p>
            <a:r>
              <a:rPr lang="en-US" dirty="0"/>
              <a:t> </a:t>
            </a:r>
          </a:p>
        </p:txBody>
      </p:sp>
      <p:sp>
        <p:nvSpPr>
          <p:cNvPr id="7" name="TextBox 6">
            <a:extLst>
              <a:ext uri="{FF2B5EF4-FFF2-40B4-BE49-F238E27FC236}">
                <a16:creationId xmlns:a16="http://schemas.microsoft.com/office/drawing/2014/main" id="{C51A3543-36F3-41EA-92D5-20F0F9B8FFA3}"/>
              </a:ext>
            </a:extLst>
          </p:cNvPr>
          <p:cNvSpPr txBox="1"/>
          <p:nvPr/>
        </p:nvSpPr>
        <p:spPr>
          <a:xfrm>
            <a:off x="6096000" y="4007993"/>
            <a:ext cx="4811203" cy="1077218"/>
          </a:xfrm>
          <a:prstGeom prst="rect">
            <a:avLst/>
          </a:prstGeom>
          <a:noFill/>
        </p:spPr>
        <p:txBody>
          <a:bodyPr wrap="square">
            <a:spAutoFit/>
          </a:bodyPr>
          <a:lstStyle/>
          <a:p>
            <a:pPr algn="ctr">
              <a:lnSpc>
                <a:spcPct val="90000"/>
              </a:lnSpc>
              <a:spcAft>
                <a:spcPts val="600"/>
              </a:spcAft>
              <a:buClr>
                <a:schemeClr val="accent2"/>
              </a:buClr>
            </a:pPr>
            <a:r>
              <a:rPr lang="en-US" sz="2400" dirty="0"/>
              <a:t>Chantal Porte</a:t>
            </a:r>
          </a:p>
          <a:p>
            <a:pPr algn="ctr">
              <a:lnSpc>
                <a:spcPct val="90000"/>
              </a:lnSpc>
              <a:spcAft>
                <a:spcPts val="600"/>
              </a:spcAft>
              <a:buClr>
                <a:schemeClr val="accent2"/>
              </a:buClr>
            </a:pPr>
            <a:r>
              <a:rPr lang="en-US" i="1" dirty="0"/>
              <a:t>Regional Safety Program Manager</a:t>
            </a:r>
          </a:p>
          <a:p>
            <a:pPr algn="ctr">
              <a:lnSpc>
                <a:spcPct val="90000"/>
              </a:lnSpc>
              <a:spcAft>
                <a:spcPts val="600"/>
              </a:spcAft>
              <a:buClr>
                <a:schemeClr val="accent2"/>
              </a:buClr>
            </a:pPr>
            <a:r>
              <a:rPr lang="en-US" sz="1800" dirty="0"/>
              <a:t>Chantal.Porte@myflfamilies.com  </a:t>
            </a:r>
          </a:p>
        </p:txBody>
      </p:sp>
    </p:spTree>
    <p:extLst>
      <p:ext uri="{BB962C8B-B14F-4D97-AF65-F5344CB8AC3E}">
        <p14:creationId xmlns:p14="http://schemas.microsoft.com/office/powerpoint/2010/main" val="47609618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B14DED-C10C-4A2E-BC8F-ABB3B0460EAD}"/>
              </a:ext>
            </a:extLst>
          </p:cNvPr>
          <p:cNvSpPr>
            <a:spLocks noGrp="1"/>
          </p:cNvSpPr>
          <p:nvPr>
            <p:ph type="title"/>
          </p:nvPr>
        </p:nvSpPr>
        <p:spPr/>
        <p:txBody>
          <a:bodyPr>
            <a:norm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3200" dirty="0">
                <a:solidFill>
                  <a:srgbClr val="202124"/>
                </a:solidFill>
                <a:effectLst/>
                <a:latin typeface="inherit"/>
                <a:ea typeface="Times New Roman" panose="02020603050405020304" pitchFamily="18" charset="0"/>
                <a:cs typeface="Courier New" panose="02070309020205020404" pitchFamily="49" charset="0"/>
              </a:rPr>
              <a:t>Bienvenida y presentaciones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5583FB4-0EEE-4B32-BFFF-9E731CB175E9}"/>
              </a:ext>
            </a:extLst>
          </p:cNvPr>
          <p:cNvSpPr>
            <a:spLocks noGrp="1"/>
          </p:cNvSpPr>
          <p:nvPr>
            <p:ph type="sldNum" sz="quarter" idx="12"/>
          </p:nvPr>
        </p:nvSpPr>
        <p:spPr/>
        <p:txBody>
          <a:bodyPr/>
          <a:lstStyle/>
          <a:p>
            <a:fld id="{3A98EE3D-8CD1-4C3F-BD1C-C98C9596463C}" type="slidenum">
              <a:rPr lang="en-US" smtClean="0"/>
              <a:pPr/>
              <a:t>2</a:t>
            </a:fld>
            <a:endParaRPr lang="en-US" dirty="0"/>
          </a:p>
        </p:txBody>
      </p:sp>
      <p:sp>
        <p:nvSpPr>
          <p:cNvPr id="9" name="TextBox 8">
            <a:extLst>
              <a:ext uri="{FF2B5EF4-FFF2-40B4-BE49-F238E27FC236}">
                <a16:creationId xmlns:a16="http://schemas.microsoft.com/office/drawing/2014/main" id="{C53A8E72-7948-43B1-A916-B7E12DF2CE3F}"/>
              </a:ext>
            </a:extLst>
          </p:cNvPr>
          <p:cNvSpPr txBox="1"/>
          <p:nvPr/>
        </p:nvSpPr>
        <p:spPr>
          <a:xfrm>
            <a:off x="1132002" y="1894678"/>
            <a:ext cx="9170505" cy="4031873"/>
          </a:xfrm>
          <a:prstGeom prst="rect">
            <a:avLst/>
          </a:prstGeom>
          <a:noFill/>
        </p:spPr>
        <p:txBody>
          <a:bodyPr wrap="square" rtlCol="0">
            <a:spAutoFit/>
          </a:bodyPr>
          <a:lstStyle/>
          <a:p>
            <a:r>
              <a:rPr lang="es-ES" sz="3200" dirty="0">
                <a:latin typeface="inherit"/>
              </a:rPr>
              <a:t>Gracias por venir hoy. Esta es una transición muy especial y el nacimiento de una nueva sociedad. Hoy vamos a compartir información importante sobre el proceso de transición. Le animamos a hacer preguntas y esperamos tener las respuestas. Esta transición nunca se ha hecho antes a esta capacidad. Nos sentimos honrados y esperamos nuestro futuro juntos.</a:t>
            </a:r>
            <a:endParaRPr lang="en-US" sz="3200" dirty="0">
              <a:latin typeface="inherit"/>
            </a:endParaRPr>
          </a:p>
        </p:txBody>
      </p:sp>
    </p:spTree>
    <p:extLst>
      <p:ext uri="{BB962C8B-B14F-4D97-AF65-F5344CB8AC3E}">
        <p14:creationId xmlns:p14="http://schemas.microsoft.com/office/powerpoint/2010/main" val="173743311"/>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2D2E8A-691D-4694-8CA7-CD229A8D7D87}"/>
              </a:ext>
            </a:extLst>
          </p:cNvPr>
          <p:cNvSpPr>
            <a:spLocks noGrp="1"/>
          </p:cNvSpPr>
          <p:nvPr>
            <p:ph idx="1"/>
          </p:nvPr>
        </p:nvSpPr>
        <p:spPr/>
        <p:txBody>
          <a:bodyPr>
            <a:normAutofit/>
          </a:bodyPr>
          <a:lstStyle/>
          <a:p>
            <a:pPr marL="0" indent="0">
              <a:buNone/>
            </a:pPr>
            <a:endParaRPr lang="en-US" cap="none" dirty="0"/>
          </a:p>
          <a:p>
            <a:endParaRPr lang="en-US" dirty="0"/>
          </a:p>
          <a:p>
            <a:endParaRPr lang="en-US" dirty="0"/>
          </a:p>
        </p:txBody>
      </p:sp>
      <p:sp>
        <p:nvSpPr>
          <p:cNvPr id="3" name="Title 2">
            <a:extLst>
              <a:ext uri="{FF2B5EF4-FFF2-40B4-BE49-F238E27FC236}">
                <a16:creationId xmlns:a16="http://schemas.microsoft.com/office/drawing/2014/main" id="{A4CC1AA2-E40A-4C7A-BA1E-4711A1B7A820}"/>
              </a:ext>
            </a:extLst>
          </p:cNvPr>
          <p:cNvSpPr>
            <a:spLocks noGrp="1"/>
          </p:cNvSpPr>
          <p:nvPr>
            <p:ph type="title"/>
          </p:nvPr>
        </p:nvSpPr>
        <p:spPr/>
        <p:txBody>
          <a:bodyPr>
            <a:normAutofit/>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Departamento de niños y familias Oficina de licencias</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
        <p:nvSpPr>
          <p:cNvPr id="4" name="Slide Number Placeholder 3">
            <a:extLst>
              <a:ext uri="{FF2B5EF4-FFF2-40B4-BE49-F238E27FC236}">
                <a16:creationId xmlns:a16="http://schemas.microsoft.com/office/drawing/2014/main" id="{7E1E3B03-A52E-45AF-817C-F268C28EB69F}"/>
              </a:ext>
            </a:extLst>
          </p:cNvPr>
          <p:cNvSpPr>
            <a:spLocks noGrp="1"/>
          </p:cNvSpPr>
          <p:nvPr>
            <p:ph type="sldNum" sz="quarter" idx="12"/>
          </p:nvPr>
        </p:nvSpPr>
        <p:spPr/>
        <p:txBody>
          <a:bodyPr/>
          <a:lstStyle/>
          <a:p>
            <a:fld id="{3A98EE3D-8CD1-4C3F-BD1C-C98C9596463C}" type="slidenum">
              <a:rPr lang="en-US" smtClean="0"/>
              <a:pPr/>
              <a:t>3</a:t>
            </a:fld>
            <a:endParaRPr lang="en-US" dirty="0"/>
          </a:p>
        </p:txBody>
      </p:sp>
      <p:pic>
        <p:nvPicPr>
          <p:cNvPr id="5" name="Picture 4">
            <a:extLst>
              <a:ext uri="{FF2B5EF4-FFF2-40B4-BE49-F238E27FC236}">
                <a16:creationId xmlns:a16="http://schemas.microsoft.com/office/drawing/2014/main" id="{60A23142-6BD6-41F2-B08D-831AB05A95E7}"/>
              </a:ext>
            </a:extLst>
          </p:cNvPr>
          <p:cNvPicPr>
            <a:picLocks noChangeAspect="1"/>
          </p:cNvPicPr>
          <p:nvPr/>
        </p:nvPicPr>
        <p:blipFill>
          <a:blip r:embed="rId3"/>
          <a:stretch>
            <a:fillRect/>
          </a:stretch>
        </p:blipFill>
        <p:spPr>
          <a:xfrm>
            <a:off x="605747" y="1614053"/>
            <a:ext cx="7828954" cy="4961108"/>
          </a:xfrm>
          <a:prstGeom prst="rect">
            <a:avLst/>
          </a:prstGeom>
        </p:spPr>
      </p:pic>
    </p:spTree>
    <p:extLst>
      <p:ext uri="{BB962C8B-B14F-4D97-AF65-F5344CB8AC3E}">
        <p14:creationId xmlns:p14="http://schemas.microsoft.com/office/powerpoint/2010/main" val="99293252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8DE4AF4-703F-4DCB-BBB2-404CDE40B176}"/>
              </a:ext>
            </a:extLst>
          </p:cNvPr>
          <p:cNvPicPr>
            <a:picLocks noGrp="1" noChangeAspect="1"/>
          </p:cNvPicPr>
          <p:nvPr>
            <p:ph idx="1"/>
          </p:nvPr>
        </p:nvPicPr>
        <p:blipFill>
          <a:blip r:embed="rId3"/>
          <a:stretch>
            <a:fillRect/>
          </a:stretch>
        </p:blipFill>
        <p:spPr>
          <a:xfrm>
            <a:off x="581192" y="1510500"/>
            <a:ext cx="7235687" cy="5095976"/>
          </a:xfrm>
        </p:spPr>
      </p:pic>
      <p:sp>
        <p:nvSpPr>
          <p:cNvPr id="3" name="Title 2">
            <a:extLst>
              <a:ext uri="{FF2B5EF4-FFF2-40B4-BE49-F238E27FC236}">
                <a16:creationId xmlns:a16="http://schemas.microsoft.com/office/drawing/2014/main" id="{26EF53C2-BC95-4F9C-A205-170E910AA5DA}"/>
              </a:ext>
            </a:extLst>
          </p:cNvPr>
          <p:cNvSpPr>
            <a:spLocks noGrp="1"/>
          </p:cNvSpPr>
          <p:nvPr>
            <p:ph type="title"/>
          </p:nvPr>
        </p:nvSpPr>
        <p:spPr/>
        <p:txBody>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Principales funciones de la licencia de cuidado infantil</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C92331C6-4049-43E1-935C-87F3CDE12D6F}"/>
              </a:ext>
            </a:extLst>
          </p:cNvPr>
          <p:cNvSpPr>
            <a:spLocks noGrp="1"/>
          </p:cNvSpPr>
          <p:nvPr>
            <p:ph type="sldNum" sz="quarter" idx="12"/>
          </p:nvPr>
        </p:nvSpPr>
        <p:spPr/>
        <p:txBody>
          <a:bodyPr/>
          <a:lstStyle/>
          <a:p>
            <a:fld id="{3A98EE3D-8CD1-4C3F-BD1C-C98C9596463C}" type="slidenum">
              <a:rPr lang="en-US" smtClean="0"/>
              <a:pPr/>
              <a:t>4</a:t>
            </a:fld>
            <a:endParaRPr lang="en-US" dirty="0"/>
          </a:p>
        </p:txBody>
      </p:sp>
    </p:spTree>
    <p:extLst>
      <p:ext uri="{BB962C8B-B14F-4D97-AF65-F5344CB8AC3E}">
        <p14:creationId xmlns:p14="http://schemas.microsoft.com/office/powerpoint/2010/main" val="21202844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9D85D8-5B25-488C-9654-5AEE4947D6EA}"/>
              </a:ext>
            </a:extLst>
          </p:cNvPr>
          <p:cNvSpPr>
            <a:spLocks noGrp="1"/>
          </p:cNvSpPr>
          <p:nvPr>
            <p:ph type="title"/>
          </p:nvPr>
        </p:nvSpPr>
        <p:spPr/>
        <p:txBody>
          <a:bodyPr>
            <a:normAutofit/>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Licencias locales</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
        <p:nvSpPr>
          <p:cNvPr id="4" name="Slide Number Placeholder 3">
            <a:extLst>
              <a:ext uri="{FF2B5EF4-FFF2-40B4-BE49-F238E27FC236}">
                <a16:creationId xmlns:a16="http://schemas.microsoft.com/office/drawing/2014/main" id="{E52F546E-29D9-4A71-A399-BECAFDB6D0C7}"/>
              </a:ext>
            </a:extLst>
          </p:cNvPr>
          <p:cNvSpPr>
            <a:spLocks noGrp="1"/>
          </p:cNvSpPr>
          <p:nvPr>
            <p:ph type="sldNum" sz="quarter" idx="12"/>
          </p:nvPr>
        </p:nvSpPr>
        <p:spPr/>
        <p:txBody>
          <a:bodyPr/>
          <a:lstStyle/>
          <a:p>
            <a:fld id="{3A98EE3D-8CD1-4C3F-BD1C-C98C9596463C}" type="slidenum">
              <a:rPr lang="en-US" smtClean="0"/>
              <a:pPr/>
              <a:t>5</a:t>
            </a:fld>
            <a:endParaRPr lang="en-US" dirty="0"/>
          </a:p>
        </p:txBody>
      </p:sp>
      <p:grpSp>
        <p:nvGrpSpPr>
          <p:cNvPr id="2" name="Group 4">
            <a:extLst>
              <a:ext uri="{FF2B5EF4-FFF2-40B4-BE49-F238E27FC236}">
                <a16:creationId xmlns:a16="http://schemas.microsoft.com/office/drawing/2014/main" id="{EF7A7531-D70B-44A0-BC6A-196A84D09152}"/>
              </a:ext>
            </a:extLst>
          </p:cNvPr>
          <p:cNvGrpSpPr>
            <a:grpSpLocks noChangeAspect="1"/>
          </p:cNvGrpSpPr>
          <p:nvPr/>
        </p:nvGrpSpPr>
        <p:grpSpPr bwMode="auto">
          <a:xfrm>
            <a:off x="3117850" y="1697038"/>
            <a:ext cx="8372476" cy="3844925"/>
            <a:chOff x="1964" y="1069"/>
            <a:chExt cx="5274" cy="2422"/>
          </a:xfrm>
        </p:grpSpPr>
        <p:sp>
          <p:nvSpPr>
            <p:cNvPr id="5" name="AutoShape 3">
              <a:extLst>
                <a:ext uri="{FF2B5EF4-FFF2-40B4-BE49-F238E27FC236}">
                  <a16:creationId xmlns:a16="http://schemas.microsoft.com/office/drawing/2014/main" id="{3D7570C6-4C03-4957-A131-C6D7F399C0B0}"/>
                </a:ext>
              </a:extLst>
            </p:cNvPr>
            <p:cNvSpPr>
              <a:spLocks noChangeAspect="1" noChangeArrowheads="1" noTextEdit="1"/>
            </p:cNvSpPr>
            <p:nvPr/>
          </p:nvSpPr>
          <p:spPr bwMode="auto">
            <a:xfrm>
              <a:off x="1964" y="1069"/>
              <a:ext cx="5145" cy="2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5">
              <a:extLst>
                <a:ext uri="{FF2B5EF4-FFF2-40B4-BE49-F238E27FC236}">
                  <a16:creationId xmlns:a16="http://schemas.microsoft.com/office/drawing/2014/main" id="{528370F3-C83E-4D90-83A8-5A4126A93388}"/>
                </a:ext>
              </a:extLst>
            </p:cNvPr>
            <p:cNvSpPr>
              <a:spLocks noChangeArrowheads="1"/>
            </p:cNvSpPr>
            <p:nvPr/>
          </p:nvSpPr>
          <p:spPr bwMode="auto">
            <a:xfrm>
              <a:off x="1964" y="1095"/>
              <a:ext cx="5134" cy="270"/>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6">
              <a:extLst>
                <a:ext uri="{FF2B5EF4-FFF2-40B4-BE49-F238E27FC236}">
                  <a16:creationId xmlns:a16="http://schemas.microsoft.com/office/drawing/2014/main" id="{024C9E09-C23F-4422-A247-F1865BF36C52}"/>
                </a:ext>
              </a:extLst>
            </p:cNvPr>
            <p:cNvSpPr>
              <a:spLocks noChangeArrowheads="1"/>
            </p:cNvSpPr>
            <p:nvPr/>
          </p:nvSpPr>
          <p:spPr bwMode="auto">
            <a:xfrm>
              <a:off x="1964" y="1095"/>
              <a:ext cx="4941"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De conformidad con el art. 402.306 Estatutos de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EBACCC1E-D77B-4F44-96DA-5CE299C9E5BE}"/>
                </a:ext>
              </a:extLst>
            </p:cNvPr>
            <p:cNvSpPr>
              <a:spLocks noChangeArrowheads="1"/>
            </p:cNvSpPr>
            <p:nvPr/>
          </p:nvSpPr>
          <p:spPr bwMode="auto">
            <a:xfrm>
              <a:off x="1964" y="1392"/>
              <a:ext cx="5134" cy="269"/>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3802DA44-5F3A-4752-8921-45451C50A585}"/>
                </a:ext>
              </a:extLst>
            </p:cNvPr>
            <p:cNvSpPr>
              <a:spLocks noChangeArrowheads="1"/>
            </p:cNvSpPr>
            <p:nvPr/>
          </p:nvSpPr>
          <p:spPr bwMode="auto">
            <a:xfrm>
              <a:off x="1964" y="1391"/>
              <a:ext cx="527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Florida cinco condados regulan el cuidado infantil a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Rectangle 9">
              <a:extLst>
                <a:ext uri="{FF2B5EF4-FFF2-40B4-BE49-F238E27FC236}">
                  <a16:creationId xmlns:a16="http://schemas.microsoft.com/office/drawing/2014/main" id="{BE7ED8CD-18BC-4847-9946-4CEE277E259A}"/>
                </a:ext>
              </a:extLst>
            </p:cNvPr>
            <p:cNvSpPr>
              <a:spLocks noChangeArrowheads="1"/>
            </p:cNvSpPr>
            <p:nvPr/>
          </p:nvSpPr>
          <p:spPr bwMode="auto">
            <a:xfrm>
              <a:off x="1964" y="1688"/>
              <a:ext cx="5134" cy="270"/>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10">
              <a:extLst>
                <a:ext uri="{FF2B5EF4-FFF2-40B4-BE49-F238E27FC236}">
                  <a16:creationId xmlns:a16="http://schemas.microsoft.com/office/drawing/2014/main" id="{CE7A691A-B445-43F0-8F4E-8F98A386FBC5}"/>
                </a:ext>
              </a:extLst>
            </p:cNvPr>
            <p:cNvSpPr>
              <a:spLocks noChangeArrowheads="1"/>
            </p:cNvSpPr>
            <p:nvPr/>
          </p:nvSpPr>
          <p:spPr bwMode="auto">
            <a:xfrm>
              <a:off x="1964" y="1687"/>
              <a:ext cx="1143"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nivel local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11">
              <a:extLst>
                <a:ext uri="{FF2B5EF4-FFF2-40B4-BE49-F238E27FC236}">
                  <a16:creationId xmlns:a16="http://schemas.microsoft.com/office/drawing/2014/main" id="{1EC3F0C8-8348-4C22-81E4-579B1F19AD87}"/>
                </a:ext>
              </a:extLst>
            </p:cNvPr>
            <p:cNvSpPr>
              <a:spLocks noChangeArrowheads="1"/>
            </p:cNvSpPr>
            <p:nvPr/>
          </p:nvSpPr>
          <p:spPr bwMode="auto">
            <a:xfrm>
              <a:off x="2959" y="1687"/>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12">
              <a:extLst>
                <a:ext uri="{FF2B5EF4-FFF2-40B4-BE49-F238E27FC236}">
                  <a16:creationId xmlns:a16="http://schemas.microsoft.com/office/drawing/2014/main" id="{A91C6442-52A3-4D3C-99AA-1C5781334D81}"/>
                </a:ext>
              </a:extLst>
            </p:cNvPr>
            <p:cNvSpPr>
              <a:spLocks noChangeArrowheads="1"/>
            </p:cNvSpPr>
            <p:nvPr/>
          </p:nvSpPr>
          <p:spPr bwMode="auto">
            <a:xfrm>
              <a:off x="2146" y="1971"/>
              <a:ext cx="4952" cy="283"/>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3">
              <a:extLst>
                <a:ext uri="{FF2B5EF4-FFF2-40B4-BE49-F238E27FC236}">
                  <a16:creationId xmlns:a16="http://schemas.microsoft.com/office/drawing/2014/main" id="{3AA72D1B-63AD-4DB0-9E91-F4963583A104}"/>
                </a:ext>
              </a:extLst>
            </p:cNvPr>
            <p:cNvSpPr>
              <a:spLocks noChangeArrowheads="1"/>
            </p:cNvSpPr>
            <p:nvPr/>
          </p:nvSpPr>
          <p:spPr bwMode="auto">
            <a:xfrm>
              <a:off x="2161" y="1971"/>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14">
              <a:extLst>
                <a:ext uri="{FF2B5EF4-FFF2-40B4-BE49-F238E27FC236}">
                  <a16:creationId xmlns:a16="http://schemas.microsoft.com/office/drawing/2014/main" id="{FACACF2F-3130-4F0A-847A-CBDFF9879772}"/>
                </a:ext>
              </a:extLst>
            </p:cNvPr>
            <p:cNvSpPr>
              <a:spLocks noChangeArrowheads="1"/>
            </p:cNvSpPr>
            <p:nvPr/>
          </p:nvSpPr>
          <p:spPr bwMode="auto">
            <a:xfrm>
              <a:off x="2267" y="1998"/>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15">
              <a:extLst>
                <a:ext uri="{FF2B5EF4-FFF2-40B4-BE49-F238E27FC236}">
                  <a16:creationId xmlns:a16="http://schemas.microsoft.com/office/drawing/2014/main" id="{A3C6A9CC-6453-44DA-8B07-0E237EF13FA7}"/>
                </a:ext>
              </a:extLst>
            </p:cNvPr>
            <p:cNvSpPr>
              <a:spLocks noChangeArrowheads="1"/>
            </p:cNvSpPr>
            <p:nvPr/>
          </p:nvSpPr>
          <p:spPr bwMode="auto">
            <a:xfrm>
              <a:off x="2359" y="1984"/>
              <a:ext cx="102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Broward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16">
              <a:extLst>
                <a:ext uri="{FF2B5EF4-FFF2-40B4-BE49-F238E27FC236}">
                  <a16:creationId xmlns:a16="http://schemas.microsoft.com/office/drawing/2014/main" id="{7FA8F0A2-6A90-4408-A7C6-D898C69849BC}"/>
                </a:ext>
              </a:extLst>
            </p:cNvPr>
            <p:cNvSpPr>
              <a:spLocks noChangeArrowheads="1"/>
            </p:cNvSpPr>
            <p:nvPr/>
          </p:nvSpPr>
          <p:spPr bwMode="auto">
            <a:xfrm>
              <a:off x="3232" y="1984"/>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Rectangle 17">
              <a:extLst>
                <a:ext uri="{FF2B5EF4-FFF2-40B4-BE49-F238E27FC236}">
                  <a16:creationId xmlns:a16="http://schemas.microsoft.com/office/drawing/2014/main" id="{1A617808-0F76-49E5-A7EE-F3A7019FCAA8}"/>
                </a:ext>
              </a:extLst>
            </p:cNvPr>
            <p:cNvSpPr>
              <a:spLocks noChangeArrowheads="1"/>
            </p:cNvSpPr>
            <p:nvPr/>
          </p:nvSpPr>
          <p:spPr bwMode="auto">
            <a:xfrm>
              <a:off x="2146" y="2254"/>
              <a:ext cx="4952" cy="296"/>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8">
              <a:extLst>
                <a:ext uri="{FF2B5EF4-FFF2-40B4-BE49-F238E27FC236}">
                  <a16:creationId xmlns:a16="http://schemas.microsoft.com/office/drawing/2014/main" id="{27FAD876-08F5-4DA4-A549-09C2D6304935}"/>
                </a:ext>
              </a:extLst>
            </p:cNvPr>
            <p:cNvSpPr>
              <a:spLocks noChangeArrowheads="1"/>
            </p:cNvSpPr>
            <p:nvPr/>
          </p:nvSpPr>
          <p:spPr bwMode="auto">
            <a:xfrm>
              <a:off x="2161" y="2267"/>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19">
              <a:extLst>
                <a:ext uri="{FF2B5EF4-FFF2-40B4-BE49-F238E27FC236}">
                  <a16:creationId xmlns:a16="http://schemas.microsoft.com/office/drawing/2014/main" id="{A6E2FDED-23E7-4EBB-B159-40C1DC2E5461}"/>
                </a:ext>
              </a:extLst>
            </p:cNvPr>
            <p:cNvSpPr>
              <a:spLocks noChangeArrowheads="1"/>
            </p:cNvSpPr>
            <p:nvPr/>
          </p:nvSpPr>
          <p:spPr bwMode="auto">
            <a:xfrm>
              <a:off x="2267" y="2294"/>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Rectangle 20">
              <a:extLst>
                <a:ext uri="{FF2B5EF4-FFF2-40B4-BE49-F238E27FC236}">
                  <a16:creationId xmlns:a16="http://schemas.microsoft.com/office/drawing/2014/main" id="{DEF0DFAF-C42F-4229-8455-04ED33A610C9}"/>
                </a:ext>
              </a:extLst>
            </p:cNvPr>
            <p:cNvSpPr>
              <a:spLocks noChangeArrowheads="1"/>
            </p:cNvSpPr>
            <p:nvPr/>
          </p:nvSpPr>
          <p:spPr bwMode="auto">
            <a:xfrm>
              <a:off x="2359" y="2280"/>
              <a:ext cx="143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Cambria" panose="02040503050406030204" pitchFamily="18" charset="0"/>
                </a:rPr>
                <a:t>Hillsborough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21">
              <a:extLst>
                <a:ext uri="{FF2B5EF4-FFF2-40B4-BE49-F238E27FC236}">
                  <a16:creationId xmlns:a16="http://schemas.microsoft.com/office/drawing/2014/main" id="{07E69D0B-6955-4697-95F4-6562C21B7B98}"/>
                </a:ext>
              </a:extLst>
            </p:cNvPr>
            <p:cNvSpPr>
              <a:spLocks noChangeArrowheads="1"/>
            </p:cNvSpPr>
            <p:nvPr/>
          </p:nvSpPr>
          <p:spPr bwMode="auto">
            <a:xfrm>
              <a:off x="3640" y="2280"/>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22">
              <a:extLst>
                <a:ext uri="{FF2B5EF4-FFF2-40B4-BE49-F238E27FC236}">
                  <a16:creationId xmlns:a16="http://schemas.microsoft.com/office/drawing/2014/main" id="{0D79F245-4228-4F14-8A09-E79C3C3690D9}"/>
                </a:ext>
              </a:extLst>
            </p:cNvPr>
            <p:cNvSpPr>
              <a:spLocks noChangeArrowheads="1"/>
            </p:cNvSpPr>
            <p:nvPr/>
          </p:nvSpPr>
          <p:spPr bwMode="auto">
            <a:xfrm>
              <a:off x="2146" y="2550"/>
              <a:ext cx="4952" cy="296"/>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3">
              <a:extLst>
                <a:ext uri="{FF2B5EF4-FFF2-40B4-BE49-F238E27FC236}">
                  <a16:creationId xmlns:a16="http://schemas.microsoft.com/office/drawing/2014/main" id="{E4339B27-AA83-4F86-826A-3703F4DE6E69}"/>
                </a:ext>
              </a:extLst>
            </p:cNvPr>
            <p:cNvSpPr>
              <a:spLocks noChangeArrowheads="1"/>
            </p:cNvSpPr>
            <p:nvPr/>
          </p:nvSpPr>
          <p:spPr bwMode="auto">
            <a:xfrm>
              <a:off x="2161" y="2563"/>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24">
              <a:extLst>
                <a:ext uri="{FF2B5EF4-FFF2-40B4-BE49-F238E27FC236}">
                  <a16:creationId xmlns:a16="http://schemas.microsoft.com/office/drawing/2014/main" id="{5D8BF20E-65C2-4924-8B9A-C417BDB13CC9}"/>
                </a:ext>
              </a:extLst>
            </p:cNvPr>
            <p:cNvSpPr>
              <a:spLocks noChangeArrowheads="1"/>
            </p:cNvSpPr>
            <p:nvPr/>
          </p:nvSpPr>
          <p:spPr bwMode="auto">
            <a:xfrm>
              <a:off x="2267" y="2590"/>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26">
              <a:extLst>
                <a:ext uri="{FF2B5EF4-FFF2-40B4-BE49-F238E27FC236}">
                  <a16:creationId xmlns:a16="http://schemas.microsoft.com/office/drawing/2014/main" id="{DA280991-0682-4A7B-930B-8CF07EF46A1F}"/>
                </a:ext>
              </a:extLst>
            </p:cNvPr>
            <p:cNvSpPr>
              <a:spLocks noChangeArrowheads="1"/>
            </p:cNvSpPr>
            <p:nvPr/>
          </p:nvSpPr>
          <p:spPr bwMode="auto">
            <a:xfrm>
              <a:off x="4145" y="2576"/>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9" name="Rectangle 27">
              <a:extLst>
                <a:ext uri="{FF2B5EF4-FFF2-40B4-BE49-F238E27FC236}">
                  <a16:creationId xmlns:a16="http://schemas.microsoft.com/office/drawing/2014/main" id="{57B74588-84E4-432E-B524-A65AD9FDB310}"/>
                </a:ext>
              </a:extLst>
            </p:cNvPr>
            <p:cNvSpPr>
              <a:spLocks noChangeArrowheads="1"/>
            </p:cNvSpPr>
            <p:nvPr/>
          </p:nvSpPr>
          <p:spPr bwMode="auto">
            <a:xfrm>
              <a:off x="2353" y="2569"/>
              <a:ext cx="1157"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dirty="0">
                  <a:ln>
                    <a:noFill/>
                  </a:ln>
                  <a:solidFill>
                    <a:srgbClr val="202124"/>
                  </a:solidFill>
                  <a:effectLst/>
                  <a:latin typeface="Cambria" panose="02040503050406030204" pitchFamily="18" charset="0"/>
                </a:rPr>
                <a:t>Palm Beach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1" name="Rectangle 29">
              <a:extLst>
                <a:ext uri="{FF2B5EF4-FFF2-40B4-BE49-F238E27FC236}">
                  <a16:creationId xmlns:a16="http://schemas.microsoft.com/office/drawing/2014/main" id="{31EDAABA-D560-46BF-ADB6-3BFB4C2265E1}"/>
                </a:ext>
              </a:extLst>
            </p:cNvPr>
            <p:cNvSpPr>
              <a:spLocks noChangeArrowheads="1"/>
            </p:cNvSpPr>
            <p:nvPr/>
          </p:nvSpPr>
          <p:spPr bwMode="auto">
            <a:xfrm>
              <a:off x="2146" y="2846"/>
              <a:ext cx="4952" cy="297"/>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0">
              <a:extLst>
                <a:ext uri="{FF2B5EF4-FFF2-40B4-BE49-F238E27FC236}">
                  <a16:creationId xmlns:a16="http://schemas.microsoft.com/office/drawing/2014/main" id="{BF32D93D-47D2-47AA-A9E2-79AEF8BD6B57}"/>
                </a:ext>
              </a:extLst>
            </p:cNvPr>
            <p:cNvSpPr>
              <a:spLocks noChangeArrowheads="1"/>
            </p:cNvSpPr>
            <p:nvPr/>
          </p:nvSpPr>
          <p:spPr bwMode="auto">
            <a:xfrm>
              <a:off x="2161" y="2859"/>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 name="Rectangle 31">
              <a:extLst>
                <a:ext uri="{FF2B5EF4-FFF2-40B4-BE49-F238E27FC236}">
                  <a16:creationId xmlns:a16="http://schemas.microsoft.com/office/drawing/2014/main" id="{6E7CAF66-DA9C-45DE-9D01-D4B181F29844}"/>
                </a:ext>
              </a:extLst>
            </p:cNvPr>
            <p:cNvSpPr>
              <a:spLocks noChangeArrowheads="1"/>
            </p:cNvSpPr>
            <p:nvPr/>
          </p:nvSpPr>
          <p:spPr bwMode="auto">
            <a:xfrm>
              <a:off x="2267" y="2886"/>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32">
              <a:extLst>
                <a:ext uri="{FF2B5EF4-FFF2-40B4-BE49-F238E27FC236}">
                  <a16:creationId xmlns:a16="http://schemas.microsoft.com/office/drawing/2014/main" id="{5A241A3F-BD6C-4275-A141-6AF530B1EBD8}"/>
                </a:ext>
              </a:extLst>
            </p:cNvPr>
            <p:cNvSpPr>
              <a:spLocks noChangeArrowheads="1"/>
            </p:cNvSpPr>
            <p:nvPr/>
          </p:nvSpPr>
          <p:spPr bwMode="auto">
            <a:xfrm>
              <a:off x="2359" y="2872"/>
              <a:ext cx="919"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Pinellas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Rectangle 33">
              <a:extLst>
                <a:ext uri="{FF2B5EF4-FFF2-40B4-BE49-F238E27FC236}">
                  <a16:creationId xmlns:a16="http://schemas.microsoft.com/office/drawing/2014/main" id="{382D57B0-B9AC-45B1-A09E-14F409247AA3}"/>
                </a:ext>
              </a:extLst>
            </p:cNvPr>
            <p:cNvSpPr>
              <a:spLocks noChangeArrowheads="1"/>
            </p:cNvSpPr>
            <p:nvPr/>
          </p:nvSpPr>
          <p:spPr bwMode="auto">
            <a:xfrm>
              <a:off x="3132" y="2872"/>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Rectangle 34">
              <a:extLst>
                <a:ext uri="{FF2B5EF4-FFF2-40B4-BE49-F238E27FC236}">
                  <a16:creationId xmlns:a16="http://schemas.microsoft.com/office/drawing/2014/main" id="{4E7CB849-45C4-4020-BEBC-4ABF3498D3BF}"/>
                </a:ext>
              </a:extLst>
            </p:cNvPr>
            <p:cNvSpPr>
              <a:spLocks noChangeArrowheads="1"/>
            </p:cNvSpPr>
            <p:nvPr/>
          </p:nvSpPr>
          <p:spPr bwMode="auto">
            <a:xfrm>
              <a:off x="2146" y="3143"/>
              <a:ext cx="4952" cy="296"/>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5">
              <a:extLst>
                <a:ext uri="{FF2B5EF4-FFF2-40B4-BE49-F238E27FC236}">
                  <a16:creationId xmlns:a16="http://schemas.microsoft.com/office/drawing/2014/main" id="{DDE7D41C-7543-4AE7-AC2E-7134DB0BC4F2}"/>
                </a:ext>
              </a:extLst>
            </p:cNvPr>
            <p:cNvSpPr>
              <a:spLocks noChangeArrowheads="1"/>
            </p:cNvSpPr>
            <p:nvPr/>
          </p:nvSpPr>
          <p:spPr bwMode="auto">
            <a:xfrm>
              <a:off x="2161" y="3155"/>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Rectangle 36">
              <a:extLst>
                <a:ext uri="{FF2B5EF4-FFF2-40B4-BE49-F238E27FC236}">
                  <a16:creationId xmlns:a16="http://schemas.microsoft.com/office/drawing/2014/main" id="{C0DAF7ED-C216-4C5A-9914-C42223C69BA7}"/>
                </a:ext>
              </a:extLst>
            </p:cNvPr>
            <p:cNvSpPr>
              <a:spLocks noChangeArrowheads="1"/>
            </p:cNvSpPr>
            <p:nvPr/>
          </p:nvSpPr>
          <p:spPr bwMode="auto">
            <a:xfrm>
              <a:off x="2267" y="3182"/>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 name="Rectangle 37">
              <a:extLst>
                <a:ext uri="{FF2B5EF4-FFF2-40B4-BE49-F238E27FC236}">
                  <a16:creationId xmlns:a16="http://schemas.microsoft.com/office/drawing/2014/main" id="{17163771-2A11-4E93-A512-E265B174D692}"/>
                </a:ext>
              </a:extLst>
            </p:cNvPr>
            <p:cNvSpPr>
              <a:spLocks noChangeArrowheads="1"/>
            </p:cNvSpPr>
            <p:nvPr/>
          </p:nvSpPr>
          <p:spPr bwMode="auto">
            <a:xfrm>
              <a:off x="2359" y="3168"/>
              <a:ext cx="993"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Sarasota</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 name="Rectangle 38">
              <a:extLst>
                <a:ext uri="{FF2B5EF4-FFF2-40B4-BE49-F238E27FC236}">
                  <a16:creationId xmlns:a16="http://schemas.microsoft.com/office/drawing/2014/main" id="{BC0613BE-7130-4BC4-A9ED-ECACD6EE8ECA}"/>
                </a:ext>
              </a:extLst>
            </p:cNvPr>
            <p:cNvSpPr>
              <a:spLocks noChangeArrowheads="1"/>
            </p:cNvSpPr>
            <p:nvPr/>
          </p:nvSpPr>
          <p:spPr bwMode="auto">
            <a:xfrm>
              <a:off x="3205" y="3168"/>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129537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05A236-57CE-4ED9-A99F-0994AAFF1796}"/>
              </a:ext>
            </a:extLst>
          </p:cNvPr>
          <p:cNvSpPr>
            <a:spLocks noGrp="1"/>
          </p:cNvSpPr>
          <p:nvPr>
            <p:ph idx="1"/>
          </p:nvPr>
        </p:nvSpPr>
        <p:spPr/>
        <p:txBody>
          <a:bodyPr>
            <a:norm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800" dirty="0">
                <a:solidFill>
                  <a:srgbClr val="202124"/>
                </a:solidFill>
                <a:effectLst/>
                <a:latin typeface="inherit"/>
                <a:ea typeface="Times New Roman" panose="02020603050405020304" pitchFamily="18" charset="0"/>
                <a:cs typeface="Courier New" panose="02070309020205020404" pitchFamily="49" charset="0"/>
              </a:rPr>
              <a:t>• 30 de junio de 2023: finaliza el contrato con el condado de </a:t>
            </a:r>
            <a:r>
              <a:rPr lang="es-ES" sz="2800" dirty="0" err="1">
                <a:solidFill>
                  <a:srgbClr val="202124"/>
                </a:solidFill>
                <a:effectLst/>
                <a:latin typeface="inherit"/>
                <a:ea typeface="Times New Roman" panose="02020603050405020304" pitchFamily="18" charset="0"/>
                <a:cs typeface="Courier New" panose="02070309020205020404" pitchFamily="49" charset="0"/>
              </a:rPr>
              <a:t>Hillsborough</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800" dirty="0">
                <a:solidFill>
                  <a:srgbClr val="202124"/>
                </a:solidFill>
                <a:effectLst/>
                <a:latin typeface="inherit"/>
                <a:ea typeface="Times New Roman" panose="02020603050405020304" pitchFamily="18" charset="0"/>
                <a:cs typeface="Courier New" panose="02070309020205020404" pitchFamily="49" charset="0"/>
              </a:rPr>
              <a:t>• 1 de julio de 2023: el DCF asumirá las funciones administrativas de otorgamiento de licencias para el condado</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p>
        </p:txBody>
      </p:sp>
      <p:sp>
        <p:nvSpPr>
          <p:cNvPr id="3" name="Title 2">
            <a:extLst>
              <a:ext uri="{FF2B5EF4-FFF2-40B4-BE49-F238E27FC236}">
                <a16:creationId xmlns:a16="http://schemas.microsoft.com/office/drawing/2014/main" id="{966D690C-202F-49AF-AA85-5CA22D9E7110}"/>
              </a:ext>
            </a:extLst>
          </p:cNvPr>
          <p:cNvSpPr>
            <a:spLocks noGrp="1"/>
          </p:cNvSpPr>
          <p:nvPr>
            <p:ph type="title"/>
          </p:nvPr>
        </p:nvSpPr>
        <p:spPr/>
        <p:txBody>
          <a:bodyPr>
            <a:norm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3200" dirty="0">
                <a:solidFill>
                  <a:srgbClr val="202124"/>
                </a:solidFill>
                <a:effectLst/>
                <a:latin typeface="inherit"/>
                <a:ea typeface="Times New Roman" panose="02020603050405020304" pitchFamily="18" charset="0"/>
                <a:cs typeface="Courier New" panose="02070309020205020404" pitchFamily="49" charset="0"/>
              </a:rPr>
              <a:t>La transición de </a:t>
            </a:r>
            <a:r>
              <a:rPr lang="es-ES" sz="3200" dirty="0" err="1">
                <a:solidFill>
                  <a:srgbClr val="202124"/>
                </a:solidFill>
                <a:effectLst/>
                <a:latin typeface="inherit"/>
                <a:ea typeface="Times New Roman" panose="02020603050405020304" pitchFamily="18" charset="0"/>
                <a:cs typeface="Courier New" panose="02070309020205020404" pitchFamily="49" charset="0"/>
              </a:rPr>
              <a:t>Hillsborough</a:t>
            </a:r>
            <a:r>
              <a:rPr lang="es-ES" sz="3200" dirty="0">
                <a:solidFill>
                  <a:srgbClr val="202124"/>
                </a:solidFill>
                <a:effectLst/>
                <a:latin typeface="inherit"/>
                <a:ea typeface="Times New Roman" panose="02020603050405020304" pitchFamily="18" charset="0"/>
                <a:cs typeface="Courier New" panose="02070309020205020404" pitchFamily="49" charset="0"/>
              </a:rPr>
              <a:t> llegará pronto</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
        <p:nvSpPr>
          <p:cNvPr id="4" name="Slide Number Placeholder 3">
            <a:extLst>
              <a:ext uri="{FF2B5EF4-FFF2-40B4-BE49-F238E27FC236}">
                <a16:creationId xmlns:a16="http://schemas.microsoft.com/office/drawing/2014/main" id="{5162347A-9E8C-4DAE-828F-82697815EB32}"/>
              </a:ext>
            </a:extLst>
          </p:cNvPr>
          <p:cNvSpPr>
            <a:spLocks noGrp="1"/>
          </p:cNvSpPr>
          <p:nvPr>
            <p:ph type="sldNum" sz="quarter" idx="12"/>
          </p:nvPr>
        </p:nvSpPr>
        <p:spPr/>
        <p:txBody>
          <a:bodyPr/>
          <a:lstStyle/>
          <a:p>
            <a:fld id="{3A98EE3D-8CD1-4C3F-BD1C-C98C9596463C}" type="slidenum">
              <a:rPr lang="en-US" smtClean="0"/>
              <a:pPr/>
              <a:t>6</a:t>
            </a:fld>
            <a:endParaRPr lang="en-US" dirty="0"/>
          </a:p>
        </p:txBody>
      </p:sp>
    </p:spTree>
    <p:extLst>
      <p:ext uri="{BB962C8B-B14F-4D97-AF65-F5344CB8AC3E}">
        <p14:creationId xmlns:p14="http://schemas.microsoft.com/office/powerpoint/2010/main" val="2618575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CFC387-1343-482F-99C5-B1E6955BEA6C}"/>
              </a:ext>
            </a:extLst>
          </p:cNvPr>
          <p:cNvSpPr>
            <a:spLocks noGrp="1"/>
          </p:cNvSpPr>
          <p:nvPr>
            <p:ph idx="1"/>
          </p:nvPr>
        </p:nvSpPr>
        <p:spPr/>
        <p:txBody>
          <a:bodyPr>
            <a:normAutofit/>
          </a:bodyPr>
          <a:lstStyle/>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Las licencias emitidas por el condado de </a:t>
            </a:r>
            <a:r>
              <a:rPr lang="es-ES" sz="2400" dirty="0" err="1">
                <a:solidFill>
                  <a:srgbClr val="202124"/>
                </a:solidFill>
                <a:effectLst/>
                <a:latin typeface="inherit"/>
                <a:ea typeface="Times New Roman" panose="02020603050405020304" pitchFamily="18" charset="0"/>
                <a:cs typeface="Courier New" panose="02070309020205020404" pitchFamily="49" charset="0"/>
              </a:rPr>
              <a:t>Hillsborough</a:t>
            </a:r>
            <a:r>
              <a:rPr lang="es-ES" sz="2400" dirty="0">
                <a:solidFill>
                  <a:srgbClr val="202124"/>
                </a:solidFill>
                <a:effectLst/>
                <a:latin typeface="inherit"/>
                <a:ea typeface="Times New Roman" panose="02020603050405020304" pitchFamily="18" charset="0"/>
                <a:cs typeface="Courier New" panose="02070309020205020404" pitchFamily="49" charset="0"/>
              </a:rPr>
              <a:t> seguirán siendo válidas hasta su vencimiento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Acciones administrativas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Cierre voluntario por proveedor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Licenciadas vs Registradas (Hogares)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Las inspecciones serán completadas por el personal del DCF.</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Facilidad – 2 Rutinas y 1 Renovación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Viviendas – 1 Rutina y 1 Renovación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Las inspecciones monitorearán los estándares DCF</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p>
        </p:txBody>
      </p:sp>
      <p:sp>
        <p:nvSpPr>
          <p:cNvPr id="3" name="Title 2">
            <a:extLst>
              <a:ext uri="{FF2B5EF4-FFF2-40B4-BE49-F238E27FC236}">
                <a16:creationId xmlns:a16="http://schemas.microsoft.com/office/drawing/2014/main" id="{40115CE5-136D-4BE7-914B-F54FEFAD5D22}"/>
              </a:ext>
            </a:extLst>
          </p:cNvPr>
          <p:cNvSpPr>
            <a:spLocks noGrp="1"/>
          </p:cNvSpPr>
          <p:nvPr>
            <p:ph type="title"/>
          </p:nvPr>
        </p:nvSpPr>
        <p:spPr/>
        <p:txBody>
          <a:bodyPr>
            <a:normAutofit fontScale="90000"/>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¿Qué significa eso para los proveedores de </a:t>
            </a:r>
            <a:r>
              <a:rPr lang="es-ES" sz="3200" dirty="0" err="1">
                <a:solidFill>
                  <a:srgbClr val="202124"/>
                </a:solidFill>
                <a:effectLst/>
                <a:latin typeface="inherit"/>
                <a:ea typeface="Times New Roman" panose="02020603050405020304" pitchFamily="18" charset="0"/>
                <a:cs typeface="Courier New" panose="02070309020205020404" pitchFamily="49" charset="0"/>
              </a:rPr>
              <a:t>Hillsborough</a:t>
            </a:r>
            <a:r>
              <a:rPr lang="es-ES" sz="3200" dirty="0">
                <a:solidFill>
                  <a:srgbClr val="202124"/>
                </a:solidFill>
                <a:effectLst/>
                <a:latin typeface="inherit"/>
                <a:ea typeface="Times New Roman" panose="02020603050405020304" pitchFamily="18" charset="0"/>
                <a:cs typeface="Courier New" panose="02070309020205020404" pitchFamily="49" charset="0"/>
              </a:rPr>
              <a: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034C44D2-5240-4688-A819-15153F01CF86}"/>
              </a:ext>
            </a:extLst>
          </p:cNvPr>
          <p:cNvSpPr>
            <a:spLocks noGrp="1"/>
          </p:cNvSpPr>
          <p:nvPr>
            <p:ph type="sldNum" sz="quarter" idx="12"/>
          </p:nvPr>
        </p:nvSpPr>
        <p:spPr/>
        <p:txBody>
          <a:bodyPr/>
          <a:lstStyle/>
          <a:p>
            <a:fld id="{3A98EE3D-8CD1-4C3F-BD1C-C98C9596463C}" type="slidenum">
              <a:rPr lang="en-US" smtClean="0"/>
              <a:pPr/>
              <a:t>7</a:t>
            </a:fld>
            <a:endParaRPr lang="en-US" dirty="0"/>
          </a:p>
        </p:txBody>
      </p:sp>
    </p:spTree>
    <p:extLst>
      <p:ext uri="{BB962C8B-B14F-4D97-AF65-F5344CB8AC3E}">
        <p14:creationId xmlns:p14="http://schemas.microsoft.com/office/powerpoint/2010/main" val="1811949212"/>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4672F9-144B-411E-9124-8BF7E288749A}"/>
              </a:ext>
            </a:extLst>
          </p:cNvPr>
          <p:cNvSpPr>
            <a:spLocks noGrp="1"/>
          </p:cNvSpPr>
          <p:nvPr>
            <p:ph type="title"/>
          </p:nvPr>
        </p:nvSpPr>
        <p:spPr/>
        <p:txBody>
          <a:bodyPr>
            <a:normAutofit fontScale="90000"/>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normas DCF</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5" name="Text Placeholder 4">
            <a:extLst>
              <a:ext uri="{FF2B5EF4-FFF2-40B4-BE49-F238E27FC236}">
                <a16:creationId xmlns:a16="http://schemas.microsoft.com/office/drawing/2014/main" id="{48F22F35-0C31-42CC-A266-3B6AF766C54E}"/>
              </a:ext>
            </a:extLst>
          </p:cNvPr>
          <p:cNvSpPr>
            <a:spLocks noGrp="1"/>
          </p:cNvSpPr>
          <p:nvPr>
            <p:ph type="body" idx="1"/>
          </p:nvPr>
        </p:nvSpPr>
        <p:spPr>
          <a:xfrm>
            <a:off x="566131" y="2079836"/>
            <a:ext cx="5194769" cy="557784"/>
          </a:xfrm>
        </p:spPr>
        <p:txBody>
          <a:bodyPr/>
          <a:lstStyle/>
          <a:p>
            <a:r>
              <a:rPr lang="es-ES" sz="2400" dirty="0">
                <a:solidFill>
                  <a:srgbClr val="202124"/>
                </a:solidFill>
                <a:effectLst/>
                <a:latin typeface="inherit"/>
                <a:ea typeface="Times New Roman" panose="02020603050405020304" pitchFamily="18" charset="0"/>
                <a:cs typeface="Courier New" panose="02070309020205020404" pitchFamily="49" charset="0"/>
              </a:rPr>
              <a:t>Instalaciones: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6" name="Text Placeholder 5">
            <a:extLst>
              <a:ext uri="{FF2B5EF4-FFF2-40B4-BE49-F238E27FC236}">
                <a16:creationId xmlns:a16="http://schemas.microsoft.com/office/drawing/2014/main" id="{BAF52179-0EA1-4663-B238-EFE476235876}"/>
              </a:ext>
            </a:extLst>
          </p:cNvPr>
          <p:cNvSpPr>
            <a:spLocks noGrp="1"/>
          </p:cNvSpPr>
          <p:nvPr>
            <p:ph type="body" sz="quarter" idx="3"/>
          </p:nvPr>
        </p:nvSpPr>
        <p:spPr>
          <a:xfrm>
            <a:off x="6416039" y="1815934"/>
            <a:ext cx="5194770" cy="988331"/>
          </a:xfrm>
        </p:spPr>
        <p:txBody>
          <a:bodyPr/>
          <a:lstStyle/>
          <a:p>
            <a:r>
              <a:rPr lang="es-ES" sz="2400" dirty="0">
                <a:solidFill>
                  <a:srgbClr val="202124"/>
                </a:solidFill>
                <a:effectLst/>
                <a:latin typeface="inherit"/>
                <a:ea typeface="Times New Roman" panose="02020603050405020304" pitchFamily="18" charset="0"/>
                <a:cs typeface="Courier New" panose="02070309020205020404" pitchFamily="49" charset="0"/>
              </a:rPr>
              <a:t>Casas: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7" name="Content Placeholder 6">
            <a:extLst>
              <a:ext uri="{FF2B5EF4-FFF2-40B4-BE49-F238E27FC236}">
                <a16:creationId xmlns:a16="http://schemas.microsoft.com/office/drawing/2014/main" id="{6334F18B-4F53-490D-B90E-4DF7246E332E}"/>
              </a:ext>
            </a:extLst>
          </p:cNvPr>
          <p:cNvSpPr>
            <a:spLocks noGrp="1"/>
          </p:cNvSpPr>
          <p:nvPr>
            <p:ph sz="quarter" idx="4"/>
          </p:nvPr>
        </p:nvSpPr>
        <p:spPr/>
        <p:txBody>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s. 402.313 y 402.3131, Estatutos de Florida (F.S.)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Capítulo 65C-20, Código Administrativo de Florida (F.A.C.)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Manual de hogar de cuidado diurno familiar y hogar familiar grande de cuidado infantil (incorporado por referencia en 65C-20.008(7), F.A.C.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1E5A739-B9AA-4A33-A697-3A3431258B5E}"/>
              </a:ext>
            </a:extLst>
          </p:cNvPr>
          <p:cNvSpPr>
            <a:spLocks noGrp="1"/>
          </p:cNvSpPr>
          <p:nvPr>
            <p:ph type="sldNum" sz="quarter" idx="12"/>
          </p:nvPr>
        </p:nvSpPr>
        <p:spPr/>
        <p:txBody>
          <a:bodyPr/>
          <a:lstStyle/>
          <a:p>
            <a:fld id="{3A98EE3D-8CD1-4C3F-BD1C-C98C9596463C}" type="slidenum">
              <a:rPr lang="en-US" smtClean="0"/>
              <a:pPr/>
              <a:t>8</a:t>
            </a:fld>
            <a:endParaRPr lang="en-US" dirty="0"/>
          </a:p>
        </p:txBody>
      </p:sp>
      <p:sp>
        <p:nvSpPr>
          <p:cNvPr id="11" name="Content Placeholder 10">
            <a:extLst>
              <a:ext uri="{FF2B5EF4-FFF2-40B4-BE49-F238E27FC236}">
                <a16:creationId xmlns:a16="http://schemas.microsoft.com/office/drawing/2014/main" id="{E4A95E79-E3C9-4723-AD50-6304C1DFB351}"/>
              </a:ext>
            </a:extLst>
          </p:cNvPr>
          <p:cNvSpPr>
            <a:spLocks noGrp="1"/>
          </p:cNvSpPr>
          <p:nvPr>
            <p:ph sz="half" idx="2"/>
          </p:nvPr>
        </p:nvSpPr>
        <p:spPr/>
        <p:txBody>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s. 402.305, Estatutos de Florida (F.S.)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Capítulo 65C-22, Código Administrativo de Florida (F.A.C.)</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Child Care </a:t>
            </a:r>
            <a:r>
              <a:rPr lang="es-ES" sz="1800" dirty="0" err="1">
                <a:solidFill>
                  <a:srgbClr val="202124"/>
                </a:solidFill>
                <a:effectLst/>
                <a:latin typeface="inherit"/>
                <a:ea typeface="Times New Roman" panose="02020603050405020304" pitchFamily="18" charset="0"/>
                <a:cs typeface="Courier New" panose="02070309020205020404" pitchFamily="49" charset="0"/>
              </a:rPr>
              <a:t>Facility</a:t>
            </a:r>
            <a:r>
              <a:rPr lang="es-ES" sz="1800" dirty="0">
                <a:solidFill>
                  <a:srgbClr val="202124"/>
                </a:solidFill>
                <a:effectLst/>
                <a:latin typeface="inherit"/>
                <a:ea typeface="Times New Roman" panose="02020603050405020304" pitchFamily="18" charset="0"/>
                <a:cs typeface="Courier New" panose="02070309020205020404" pitchFamily="49" charset="0"/>
              </a:rPr>
              <a:t> </a:t>
            </a:r>
            <a:r>
              <a:rPr lang="es-ES" sz="1800" dirty="0" err="1">
                <a:solidFill>
                  <a:srgbClr val="202124"/>
                </a:solidFill>
                <a:effectLst/>
                <a:latin typeface="inherit"/>
                <a:ea typeface="Times New Roman" panose="02020603050405020304" pitchFamily="18" charset="0"/>
                <a:cs typeface="Courier New" panose="02070309020205020404" pitchFamily="49" charset="0"/>
              </a:rPr>
              <a:t>Handbook</a:t>
            </a:r>
            <a:r>
              <a:rPr lang="es-ES" sz="1800" dirty="0">
                <a:solidFill>
                  <a:srgbClr val="202124"/>
                </a:solidFill>
                <a:effectLst/>
                <a:latin typeface="inherit"/>
                <a:ea typeface="Times New Roman" panose="02020603050405020304" pitchFamily="18" charset="0"/>
                <a:cs typeface="Courier New" panose="02070309020205020404" pitchFamily="49" charset="0"/>
              </a:rPr>
              <a:t> (incorporado por referencia en 65C-22.001(6), F.A.C.</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51368032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70977-C8B8-42C1-9C05-C35AC5D9EBCC}"/>
              </a:ext>
            </a:extLst>
          </p:cNvPr>
          <p:cNvSpPr>
            <a:spLocks noGrp="1"/>
          </p:cNvSpPr>
          <p:nvPr>
            <p:ph type="title"/>
          </p:nvPr>
        </p:nvSpPr>
        <p:spPr/>
        <p:txBody>
          <a:bodyPr>
            <a:normAutofit fontScale="90000"/>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Dónde encontrar los requisitos de estatutos/reglas del DCF</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7FDC8430-4E14-4C1E-B684-5FA17BFCB526}"/>
              </a:ext>
            </a:extLst>
          </p:cNvPr>
          <p:cNvSpPr txBox="1"/>
          <p:nvPr/>
        </p:nvSpPr>
        <p:spPr>
          <a:xfrm>
            <a:off x="5879761" y="2313730"/>
            <a:ext cx="4724400" cy="4154984"/>
          </a:xfrm>
          <a:prstGeom prst="rect">
            <a:avLst/>
          </a:prstGeom>
          <a:noFill/>
        </p:spPr>
        <p:txBody>
          <a:bodyPr wrap="square" rtlCol="0">
            <a:spAutoFit/>
          </a:bodyPr>
          <a:lstStyle/>
          <a:p>
            <a:r>
              <a:rPr lang="en-US" sz="2400" dirty="0">
                <a:latin typeface="Trajan Pro"/>
                <a:cs typeface="Times New Roman" panose="02020603050405020304" pitchFamily="18" charset="0"/>
                <a:hlinkClick r:id="rId3"/>
              </a:rPr>
              <a:t>www.myflfamilies.com/childcare</a:t>
            </a:r>
            <a:endParaRPr lang="en-US" sz="2400" dirty="0">
              <a:latin typeface="Trajan Pro"/>
              <a:cs typeface="Times New Roman" panose="02020603050405020304" pitchFamily="18" charset="0"/>
            </a:endParaRPr>
          </a:p>
          <a:p>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Leyes y requisitos</a:t>
            </a:r>
          </a:p>
          <a:p>
            <a:pPr marL="285750" indent="-285750">
              <a:buFont typeface="Arial" panose="020B0604020202020204" pitchFamily="34" charset="0"/>
              <a:buChar char="•"/>
            </a:pPr>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Estatutos</a:t>
            </a:r>
          </a:p>
          <a:p>
            <a:pPr marL="285750" indent="-285750">
              <a:buFont typeface="Arial" panose="020B0604020202020204" pitchFamily="34" charset="0"/>
              <a:buChar char="•"/>
            </a:pPr>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Manuales de licencias</a:t>
            </a:r>
          </a:p>
          <a:p>
            <a:pPr marL="285750" indent="-285750">
              <a:buFont typeface="Arial" panose="020B0604020202020204" pitchFamily="34" charset="0"/>
              <a:buChar char="•"/>
            </a:pPr>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Resúmenes de clasificación</a:t>
            </a:r>
          </a:p>
          <a:p>
            <a:endParaRPr lang="en-US" sz="2400" dirty="0">
              <a:latin typeface="Trajan Pro"/>
              <a:cs typeface="Times New Roman" panose="02020603050405020304" pitchFamily="18" charset="0"/>
            </a:endParaRPr>
          </a:p>
          <a:p>
            <a:endParaRPr lang="en-US" sz="2400" dirty="0">
              <a:latin typeface="Trajan Pro"/>
              <a:cs typeface="Times New Roman" panose="02020603050405020304" pitchFamily="18" charset="0"/>
            </a:endParaRPr>
          </a:p>
        </p:txBody>
      </p:sp>
      <p:pic>
        <p:nvPicPr>
          <p:cNvPr id="6" name="Picture 5">
            <a:extLst>
              <a:ext uri="{FF2B5EF4-FFF2-40B4-BE49-F238E27FC236}">
                <a16:creationId xmlns:a16="http://schemas.microsoft.com/office/drawing/2014/main" id="{A541BF8E-DB0D-4CDA-BC98-1E2B1B5E07C3}"/>
              </a:ext>
            </a:extLst>
          </p:cNvPr>
          <p:cNvPicPr>
            <a:picLocks noChangeAspect="1"/>
          </p:cNvPicPr>
          <p:nvPr/>
        </p:nvPicPr>
        <p:blipFill>
          <a:blip r:embed="rId4"/>
          <a:stretch>
            <a:fillRect/>
          </a:stretch>
        </p:blipFill>
        <p:spPr>
          <a:xfrm>
            <a:off x="848027" y="1300896"/>
            <a:ext cx="4189411" cy="573353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803940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Theme-DCF">
  <a:themeElements>
    <a:clrScheme name="DCF Power point">
      <a:dk1>
        <a:srgbClr val="193441"/>
      </a:dk1>
      <a:lt1>
        <a:srgbClr val="FFFFFF"/>
      </a:lt1>
      <a:dk2>
        <a:srgbClr val="193441"/>
      </a:dk2>
      <a:lt2>
        <a:srgbClr val="E7E6E6"/>
      </a:lt2>
      <a:accent1>
        <a:srgbClr val="115BA4"/>
      </a:accent1>
      <a:accent2>
        <a:srgbClr val="488F4D"/>
      </a:accent2>
      <a:accent3>
        <a:srgbClr val="7CB2E1"/>
      </a:accent3>
      <a:accent4>
        <a:srgbClr val="FAA634"/>
      </a:accent4>
      <a:accent5>
        <a:srgbClr val="FFD537"/>
      </a:accent5>
      <a:accent6>
        <a:srgbClr val="DF462E"/>
      </a:accent6>
      <a:hlink>
        <a:srgbClr val="36708C"/>
      </a:hlink>
      <a:folHlink>
        <a:srgbClr val="C55A11"/>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0330760399E42ADB9C8CE6E4BAB9E" ma:contentTypeVersion="12" ma:contentTypeDescription="Create a new document." ma:contentTypeScope="" ma:versionID="004e65e3de9a9f4e739dcc4afd5871cb">
  <xsd:schema xmlns:xsd="http://www.w3.org/2001/XMLSchema" xmlns:xs="http://www.w3.org/2001/XMLSchema" xmlns:p="http://schemas.microsoft.com/office/2006/metadata/properties" xmlns:ns2="e9ea9e6d-d4e6-408d-93e0-60520d6455ff" targetNamespace="http://schemas.microsoft.com/office/2006/metadata/properties" ma:root="true" ma:fieldsID="1c4aaac758ad54054a9396f0c4f0152e" ns2:_="">
    <xsd:import namespace="e9ea9e6d-d4e6-408d-93e0-60520d6455f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ea9e6d-d4e6-408d-93e0-60520d6455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85cb411-4442-4ffa-af81-3ff6857008b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9ea9e6d-d4e6-408d-93e0-60520d6455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2.xml><?xml version="1.0" encoding="utf-8"?>
<ds:datastoreItem xmlns:ds="http://schemas.openxmlformats.org/officeDocument/2006/customXml" ds:itemID="{187018E9-52D5-40D1-82C0-C5CC37A51A60}"/>
</file>

<file path=customXml/itemProps3.xml><?xml version="1.0" encoding="utf-8"?>
<ds:datastoreItem xmlns:ds="http://schemas.openxmlformats.org/officeDocument/2006/customXml" ds:itemID="{FBD2D995-20F0-4C14-BF62-1248AB4B484D}">
  <ds:schemaRefs>
    <ds:schemaRef ds:uri="http://www.w3.org/XML/1998/namespace"/>
    <ds:schemaRef ds:uri="http://purl.org/dc/terms/"/>
    <ds:schemaRef ds:uri="http://purl.org/dc/elements/1.1/"/>
    <ds:schemaRef ds:uri="http://purl.org/dc/dcmitype/"/>
    <ds:schemaRef ds:uri="http://schemas.microsoft.com/office/2006/metadata/properties"/>
    <ds:schemaRef ds:uri="http://schemas.microsoft.com/office/2006/documentManagement/types"/>
    <ds:schemaRef ds:uri="16c05727-aa75-4e4a-9b5f-8a80a1165891"/>
    <ds:schemaRef ds:uri="http://schemas.microsoft.com/office/infopath/2007/PartnerControls"/>
    <ds:schemaRef ds:uri="http://schemas.openxmlformats.org/package/2006/metadata/core-propertie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
  <TotalTime>4169</TotalTime>
  <Words>2340</Words>
  <Application>Microsoft Office PowerPoint</Application>
  <PresentationFormat>Widescreen</PresentationFormat>
  <Paragraphs>239</Paragraphs>
  <Slides>15</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Calibri</vt:lpstr>
      <vt:lpstr>Cambria</vt:lpstr>
      <vt:lpstr>inherit</vt:lpstr>
      <vt:lpstr>Symbol</vt:lpstr>
      <vt:lpstr>Trajan Pro</vt:lpstr>
      <vt:lpstr>Verdana</vt:lpstr>
      <vt:lpstr>Wingdings</vt:lpstr>
      <vt:lpstr>Wingdings 2</vt:lpstr>
      <vt:lpstr>Theme-DCF</vt:lpstr>
      <vt:lpstr>Reunión municipal de cuidado infantil de Hillsborough </vt:lpstr>
      <vt:lpstr>Bienvenida y presentaciones</vt:lpstr>
      <vt:lpstr>Departamento de niños y familias Oficina de licencias </vt:lpstr>
      <vt:lpstr>Principales funciones de la licencia de cuidado infantil </vt:lpstr>
      <vt:lpstr>Licencias locales </vt:lpstr>
      <vt:lpstr>La transición de Hillsborough llegará pronto </vt:lpstr>
      <vt:lpstr>¿Qué significa eso para los proveedores de Hillsborough? </vt:lpstr>
      <vt:lpstr>normas DCF </vt:lpstr>
      <vt:lpstr>Dónde encontrar los requisitos de estatutos/reglas del DCF </vt:lpstr>
      <vt:lpstr>¿Cuáles son las principales diferencias? instalaciones de cuidado de niños </vt:lpstr>
      <vt:lpstr>¿Cuáles son las principales diferencias? Hogares de cuidado diurno familiar/hogares grandes de cuidado infantil familiar </vt:lpstr>
      <vt:lpstr>Próximos pasos </vt:lpstr>
      <vt:lpstr>PowerPoint Presentation</vt:lpstr>
      <vt:lpstr>Gracias Socios Proveedores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Hillsborough Town Hall Providers Meeting PowerPoint Presentation - Spanish</dc:title>
  <dc:creator>Edwards, Joseph</dc:creator>
  <cp:lastModifiedBy>VanDyke, Misty N</cp:lastModifiedBy>
  <cp:revision>57</cp:revision>
  <dcterms:created xsi:type="dcterms:W3CDTF">2022-01-04T16:51:29Z</dcterms:created>
  <dcterms:modified xsi:type="dcterms:W3CDTF">2025-05-22T19:11:40Z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0x0101003B60330760399E42ADB9C8CE6E4BAB9E</vt:lpwstr>
  </property>
  <property fmtid="{D5CDD505-2E9C-101B-9397-08002B2CF9AE}" pid="3" name="MediaServiceImageTags">
    <vt:lpwstr/>
  </property>
</Properties>
</file>