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70" r:id="rId4"/>
  </p:sldMasterIdLst>
  <p:notesMasterIdLst>
    <p:notesMasterId r:id="rId12"/>
  </p:notesMasterIdLst>
  <p:handoutMasterIdLst>
    <p:handoutMasterId r:id="rId13"/>
  </p:handoutMasterIdLst>
  <p:sldIdLst>
    <p:sldId id="297" r:id="rId5"/>
    <p:sldId id="298" r:id="rId6"/>
    <p:sldId id="300" r:id="rId7"/>
    <p:sldId id="289" r:id="rId8"/>
    <p:sldId id="299" r:id="rId9"/>
    <p:sldId id="301" r:id="rId10"/>
    <p:sldId id="291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8885E033-1C5E-20FE-89AB-2B38A4ADD1D6}" name="SER" initials="SER" userId="SER" providerId="None"/>
  <p188:author id="{0F7B21B1-4C6A-2DBD-52E5-4B19126889A6}" name="Dorado, Lourdes" initials="DL" userId="S::lourdes.dorado@myflfamilies.com::d9aaa55c-bc9a-460e-b44c-cf5e4d581ef3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EF3649D-3827-43AA-808B-2D26F9ED55FF}" v="4" dt="2025-01-09T15:15:02.62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24" autoAdjust="0"/>
    <p:restoredTop sz="94619" autoAdjust="0"/>
  </p:normalViewPr>
  <p:slideViewPr>
    <p:cSldViewPr snapToGrid="0">
      <p:cViewPr varScale="1">
        <p:scale>
          <a:sx n="119" d="100"/>
          <a:sy n="119" d="100"/>
        </p:scale>
        <p:origin x="67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handoutMaster" Target="handoutMasters/handoutMaster1.xml"/><Relationship Id="rId18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microsoft.com/office/2018/10/relationships/authors" Target="author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E8902BA6-4325-4140-AD64-F1CA9F0A3D6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4A978C9-89B9-4B35-9064-7876961BB460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2B94E95-7AA3-474D-9AE0-916CAF76FF44}" type="datetimeFigureOut">
              <a:rPr lang="en-US" smtClean="0"/>
              <a:t>6/3/2025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EA9FA60-6BD8-480F-98D4-A3DA4A23FA5D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ACA373F-FAE3-4E5A-B13B-7F645ECABD1C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53FCD3-78A9-4552-9E0D-0E9A084527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050571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A7CD909-ECD5-465C-82C8-FCE95B2BCE9B}" type="datetimeFigureOut">
              <a:rPr lang="en-US" smtClean="0"/>
              <a:t>6/3/2025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863E826-96F9-412E-99A9-86A7D24D1A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3544103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id="{58FF996E-61BD-47CB-85A4-D3C26661B80D}"/>
              </a:ext>
            </a:extLst>
          </p:cNvPr>
          <p:cNvSpPr/>
          <p:nvPr/>
        </p:nvSpPr>
        <p:spPr>
          <a:xfrm>
            <a:off x="3209925" y="0"/>
            <a:ext cx="8982075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EA1F06D-55B0-4F3F-BA8C-D17945BE6C14}"/>
              </a:ext>
            </a:extLst>
          </p:cNvPr>
          <p:cNvSpPr/>
          <p:nvPr/>
        </p:nvSpPr>
        <p:spPr>
          <a:xfrm>
            <a:off x="1" y="1"/>
            <a:ext cx="28956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96000" y="2621636"/>
            <a:ext cx="5496775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2D0517A-8116-47E3-A4A5-4BEA4FC187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F10993-B037-4440-8A27-81D473ED94D3}" type="datetime1">
              <a:rPr lang="en-US" smtClean="0"/>
              <a:t>6/3/2025</a:t>
            </a:fld>
            <a:endParaRPr lang="en-US" dirty="0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1B3AA27C-00F0-436D-B454-8EAB67454B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04EACB6F-CCA4-416F-BAC3-399D824F03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Title 13">
            <a:extLst>
              <a:ext uri="{FF2B5EF4-FFF2-40B4-BE49-F238E27FC236}">
                <a16:creationId xmlns:a16="http://schemas.microsoft.com/office/drawing/2014/main" id="{F9120191-8F61-4C4F-B1AC-9AB3611B35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98919" y="1197397"/>
            <a:ext cx="6593856" cy="1343034"/>
          </a:xfrm>
        </p:spPr>
        <p:txBody>
          <a:bodyPr anchor="t" anchorCtr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pic>
        <p:nvPicPr>
          <p:cNvPr id="19" name="Picture 18" descr="Logo&#10;&#10;Description automatically generated">
            <a:extLst>
              <a:ext uri="{FF2B5EF4-FFF2-40B4-BE49-F238E27FC236}">
                <a16:creationId xmlns:a16="http://schemas.microsoft.com/office/drawing/2014/main" id="{624AA251-37A9-490F-BAF3-04C34A50F23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38276" y="704841"/>
            <a:ext cx="3246319" cy="3246319"/>
          </a:xfrm>
          <a:prstGeom prst="rect">
            <a:avLst/>
          </a:prstGeom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1FB1B7C3-E96A-4B26-9D56-FF994FB599FF}"/>
              </a:ext>
            </a:extLst>
          </p:cNvPr>
          <p:cNvSpPr/>
          <p:nvPr userDrawn="1"/>
        </p:nvSpPr>
        <p:spPr>
          <a:xfrm>
            <a:off x="1" y="1"/>
            <a:ext cx="28956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12" descr="Logo&#10;&#10;Description automatically generated">
            <a:extLst>
              <a:ext uri="{FF2B5EF4-FFF2-40B4-BE49-F238E27FC236}">
                <a16:creationId xmlns:a16="http://schemas.microsoft.com/office/drawing/2014/main" id="{CBE928BE-7C67-4796-9A2D-47E106D50E9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438276" y="704841"/>
            <a:ext cx="3246319" cy="32463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56748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340864"/>
            <a:ext cx="11029615" cy="3507486"/>
          </a:xfrm>
        </p:spPr>
        <p:txBody>
          <a:bodyPr anchor="t" anchorCtr="0"/>
          <a:lstStyle>
            <a:lvl1pPr>
              <a:defRPr lang="en-US" dirty="0">
                <a:latin typeface="Verdana" panose="020B0604030504040204" pitchFamily="34" charset="0"/>
                <a:ea typeface="Verdana" panose="020B0604030504040204" pitchFamily="34" charset="0"/>
              </a:defRPr>
            </a:lvl1pPr>
            <a:lvl2pPr>
              <a:defRPr>
                <a:latin typeface="Verdana" panose="020B0604030504040204" pitchFamily="34" charset="0"/>
                <a:ea typeface="Verdana" panose="020B0604030504040204" pitchFamily="34" charset="0"/>
              </a:defRPr>
            </a:lvl2pPr>
            <a:lvl3pPr>
              <a:defRPr>
                <a:latin typeface="Verdana" panose="020B0604030504040204" pitchFamily="34" charset="0"/>
                <a:ea typeface="Verdana" panose="020B0604030504040204" pitchFamily="34" charset="0"/>
              </a:defRPr>
            </a:lvl3pPr>
            <a:lvl4pPr>
              <a:defRPr>
                <a:latin typeface="Verdana" panose="020B0604030504040204" pitchFamily="34" charset="0"/>
                <a:ea typeface="Verdana" panose="020B0604030504040204" pitchFamily="34" charset="0"/>
              </a:defRPr>
            </a:lvl4pPr>
            <a:lvl5pPr>
              <a:defRPr>
                <a:latin typeface="Verdana" panose="020B0604030504040204" pitchFamily="34" charset="0"/>
                <a:ea typeface="Verdana" panose="020B060403050404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B119947D-B087-4728-8F6C-D0A1F38986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t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5EC1682-4713-4868-B260-A163AA4A1E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BF040F-001C-4673-BF3F-0BE1C9BF40D8}" type="datetime1">
              <a:rPr lang="en-US" smtClean="0"/>
              <a:t>6/3/2025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4EC518E-16C7-41E6-AD28-C433D99E7B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A17058F-9EEC-4259-A656-2163AD582F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49337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246035" y="2828444"/>
            <a:ext cx="6753057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1582016-5696-4A93-887F-BBB3B9002F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F0AC70-36BD-4A35-AC48-05BA734D1221}" type="datetime1">
              <a:rPr lang="en-US" smtClean="0"/>
              <a:t>6/3/2025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857CFCD5-1192-4E18-8A8F-29E153B44D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E39A109E-5018-4794-92B3-FD5E5BCD95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C2489CAD-4DBA-42C4-883B-349B93281BA8}"/>
              </a:ext>
            </a:extLst>
          </p:cNvPr>
          <p:cNvSpPr/>
          <p:nvPr userDrawn="1"/>
        </p:nvSpPr>
        <p:spPr>
          <a:xfrm>
            <a:off x="1" y="1"/>
            <a:ext cx="1952624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13" descr="Logo&#10;&#10;Description automatically generated">
            <a:extLst>
              <a:ext uri="{FF2B5EF4-FFF2-40B4-BE49-F238E27FC236}">
                <a16:creationId xmlns:a16="http://schemas.microsoft.com/office/drawing/2014/main" id="{529FDA88-50C1-4F5A-BD0C-1B8C1991447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264564" y="880378"/>
            <a:ext cx="1376122" cy="1376122"/>
          </a:xfrm>
          <a:prstGeom prst="rect">
            <a:avLst/>
          </a:prstGeom>
        </p:spPr>
      </p:pic>
      <p:sp>
        <p:nvSpPr>
          <p:cNvPr id="16" name="Title 1">
            <a:extLst>
              <a:ext uri="{FF2B5EF4-FFF2-40B4-BE49-F238E27FC236}">
                <a16:creationId xmlns:a16="http://schemas.microsoft.com/office/drawing/2014/main" id="{609057C4-AAE7-490E-AB00-D2943A20FE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34322" y="1568439"/>
            <a:ext cx="7976485" cy="988332"/>
          </a:xfrm>
        </p:spPr>
        <p:txBody>
          <a:bodyPr anchor="t" anchorCtr="0"/>
          <a:lstStyle/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6217114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 anchor="t" anchorCtr="0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194767" cy="3633047"/>
          </a:xfrm>
        </p:spPr>
        <p:txBody>
          <a:bodyPr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6039" y="2228003"/>
            <a:ext cx="5194769" cy="3633047"/>
          </a:xfrm>
        </p:spPr>
        <p:txBody>
          <a:bodyPr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3B724-03D5-4AC4-92F2-90F5BF3B8AE1}" type="datetime1">
              <a:rPr lang="en-US" smtClean="0"/>
              <a:t>6/3/2025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54560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 anchor="t" anchorCtr="0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1" y="2250891"/>
            <a:ext cx="5194769" cy="557784"/>
          </a:xfrm>
        </p:spPr>
        <p:txBody>
          <a:bodyPr anchor="ctr">
            <a:noAutofit/>
          </a:bodyPr>
          <a:lstStyle>
            <a:lvl1pPr marL="0" indent="0">
              <a:buNone/>
              <a:defRPr sz="2000" b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194766" cy="2934999"/>
          </a:xfrm>
        </p:spPr>
        <p:txBody>
          <a:bodyPr anchor="t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6039" y="2250892"/>
            <a:ext cx="5194770" cy="553373"/>
          </a:xfrm>
        </p:spPr>
        <p:txBody>
          <a:bodyPr anchor="ctr">
            <a:noAutofit/>
          </a:bodyPr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tabLst/>
              <a:defRPr sz="2000" b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tabLst/>
              <a:defRPr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6037" y="2926052"/>
            <a:ext cx="5194771" cy="2934999"/>
          </a:xfrm>
        </p:spPr>
        <p:txBody>
          <a:bodyPr anchor="t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78799D-4F11-4C23-9322-E97C9B2E3E2D}" type="datetime1">
              <a:rPr lang="en-US" smtClean="0"/>
              <a:t>6/3/2025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35871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729658"/>
            <a:ext cx="11029616" cy="988332"/>
          </a:xfrm>
        </p:spPr>
        <p:txBody>
          <a:bodyPr anchor="t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B45D04-FBE4-49CB-AA72-13B16528BC6B}" type="datetime1">
              <a:rPr lang="en-US" smtClean="0"/>
              <a:t>6/3/2025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925843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A6C72D-A7DF-4267-B973-01A248C39D2F}" type="datetime1">
              <a:rPr lang="en-US" smtClean="0"/>
              <a:t>6/3/2025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08912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-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959F5720-33C4-4F82-905F-8520628267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00928" y="1179829"/>
            <a:ext cx="6650991" cy="4658216"/>
          </a:xfrm>
        </p:spPr>
        <p:txBody>
          <a:bodyPr anchor="t" anchorCtr="0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D52ABF2-A144-4733-9C41-9F71D25E8116}"/>
              </a:ext>
            </a:extLst>
          </p:cNvPr>
          <p:cNvSpPr>
            <a:spLocks noChangeAspect="1"/>
          </p:cNvSpPr>
          <p:nvPr userDrawn="1"/>
        </p:nvSpPr>
        <p:spPr>
          <a:xfrm>
            <a:off x="447817" y="601200"/>
            <a:ext cx="3682723" cy="581547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57AE0941-A3BC-4273-8CFC-35758DD9FE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7857" y="933450"/>
            <a:ext cx="3031852" cy="1722419"/>
          </a:xfrm>
        </p:spPr>
        <p:txBody>
          <a:bodyPr anchor="t" anchorCtr="0">
            <a:normAutofit/>
          </a:bodyPr>
          <a:lstStyle>
            <a:lvl1pPr algn="l">
              <a:defRPr sz="2400" b="0">
                <a:solidFill>
                  <a:srgbClr val="FFFFFF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9" name="Text Placeholder 3">
            <a:extLst>
              <a:ext uri="{FF2B5EF4-FFF2-40B4-BE49-F238E27FC236}">
                <a16:creationId xmlns:a16="http://schemas.microsoft.com/office/drawing/2014/main" id="{386B1363-9C99-4D6B-B19F-1696ACCCD4C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67857" y="2836654"/>
            <a:ext cx="3031852" cy="3001392"/>
          </a:xfrm>
        </p:spPr>
        <p:txBody>
          <a:bodyPr anchor="t">
            <a:normAutofit/>
          </a:bodyPr>
          <a:lstStyle>
            <a:lvl1pPr marL="0" indent="0" algn="l">
              <a:buNone/>
              <a:defRPr sz="1600">
                <a:solidFill>
                  <a:srgbClr val="FFFFFF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1" name="Date Placeholder 10">
            <a:extLst>
              <a:ext uri="{FF2B5EF4-FFF2-40B4-BE49-F238E27FC236}">
                <a16:creationId xmlns:a16="http://schemas.microsoft.com/office/drawing/2014/main" id="{FF52A4DF-BE01-429D-BF75-4D8987242D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D0BD7A-E6C1-49E4-B644-7DEE137733B8}" type="datetime1">
              <a:rPr lang="en-US" smtClean="0"/>
              <a:t>6/3/2025</a:t>
            </a:fld>
            <a:endParaRPr lang="en-US" dirty="0"/>
          </a:p>
        </p:txBody>
      </p:sp>
      <p:sp>
        <p:nvSpPr>
          <p:cNvPr id="12" name="Footer Placeholder 11">
            <a:extLst>
              <a:ext uri="{FF2B5EF4-FFF2-40B4-BE49-F238E27FC236}">
                <a16:creationId xmlns:a16="http://schemas.microsoft.com/office/drawing/2014/main" id="{9F8A4E03-EE12-494D-8257-0589CD6E7A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3" name="Slide Number Placeholder 12">
            <a:extLst>
              <a:ext uri="{FF2B5EF4-FFF2-40B4-BE49-F238E27FC236}">
                <a16:creationId xmlns:a16="http://schemas.microsoft.com/office/drawing/2014/main" id="{5B9DD57C-84A3-4E13-A3AB-862F600775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56339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4693389"/>
            <a:ext cx="11029616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7817" y="641350"/>
            <a:ext cx="11290859" cy="3651249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7"/>
            <a:ext cx="11029617" cy="998148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52FD0-FE13-4488-94FB-E9A0C55F1CA9}" type="datetime1">
              <a:rPr lang="en-US" smtClean="0"/>
              <a:t>6/3/2025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41115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705124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336002"/>
            <a:ext cx="11029616" cy="3652047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774994" y="6423914"/>
            <a:ext cx="16559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lumMod val="75000"/>
                    <a:lumOff val="2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defRPr>
            </a:lvl1pPr>
          </a:lstStyle>
          <a:p>
            <a:fld id="{53D0BD7A-E6C1-49E4-B644-7DEE137733B8}" type="datetime1">
              <a:rPr lang="en-US" smtClean="0"/>
              <a:t>6/3/2025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758078" y="6423914"/>
            <a:ext cx="274914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tx1">
                    <a:lumMod val="75000"/>
                    <a:lumOff val="2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05747" y="6423914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lumMod val="75000"/>
                    <a:lumOff val="2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defRPr>
            </a:lvl1pPr>
          </a:lstStyle>
          <a:p>
            <a:fld id="{3A98EE3D-8CD1-4C3F-BD1C-C98C9596463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12ADE88B-EB10-486B-9068-46D45F771682}"/>
              </a:ext>
            </a:extLst>
          </p:cNvPr>
          <p:cNvSpPr/>
          <p:nvPr/>
        </p:nvSpPr>
        <p:spPr>
          <a:xfrm>
            <a:off x="10536060" y="5202060"/>
            <a:ext cx="1655940" cy="1655940"/>
          </a:xfrm>
          <a:custGeom>
            <a:avLst/>
            <a:gdLst>
              <a:gd name="connsiteX0" fmla="*/ 0 w 1655940"/>
              <a:gd name="connsiteY0" fmla="*/ 0 h 1655940"/>
              <a:gd name="connsiteX1" fmla="*/ 1655940 w 1655940"/>
              <a:gd name="connsiteY1" fmla="*/ 0 h 1655940"/>
              <a:gd name="connsiteX2" fmla="*/ 1655940 w 1655940"/>
              <a:gd name="connsiteY2" fmla="*/ 1655940 h 1655940"/>
              <a:gd name="connsiteX3" fmla="*/ 0 w 1655940"/>
              <a:gd name="connsiteY3" fmla="*/ 1655940 h 1655940"/>
              <a:gd name="connsiteX4" fmla="*/ 0 w 1655940"/>
              <a:gd name="connsiteY4" fmla="*/ 0 h 1655940"/>
              <a:gd name="connsiteX0" fmla="*/ 0 w 1655940"/>
              <a:gd name="connsiteY0" fmla="*/ 0 h 1655940"/>
              <a:gd name="connsiteX1" fmla="*/ 1655940 w 1655940"/>
              <a:gd name="connsiteY1" fmla="*/ 0 h 1655940"/>
              <a:gd name="connsiteX2" fmla="*/ 1655940 w 1655940"/>
              <a:gd name="connsiteY2" fmla="*/ 1655940 h 1655940"/>
              <a:gd name="connsiteX3" fmla="*/ 0 w 1655940"/>
              <a:gd name="connsiteY3" fmla="*/ 1655940 h 1655940"/>
              <a:gd name="connsiteX4" fmla="*/ 0 w 1655940"/>
              <a:gd name="connsiteY4" fmla="*/ 0 h 1655940"/>
              <a:gd name="connsiteX0" fmla="*/ 0 w 1655940"/>
              <a:gd name="connsiteY0" fmla="*/ 1655940 h 1655940"/>
              <a:gd name="connsiteX1" fmla="*/ 1655940 w 1655940"/>
              <a:gd name="connsiteY1" fmla="*/ 0 h 1655940"/>
              <a:gd name="connsiteX2" fmla="*/ 1655940 w 1655940"/>
              <a:gd name="connsiteY2" fmla="*/ 1655940 h 1655940"/>
              <a:gd name="connsiteX3" fmla="*/ 0 w 1655940"/>
              <a:gd name="connsiteY3" fmla="*/ 1655940 h 16559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655940" h="1655940">
                <a:moveTo>
                  <a:pt x="0" y="1655940"/>
                </a:moveTo>
                <a:lnTo>
                  <a:pt x="1655940" y="0"/>
                </a:lnTo>
                <a:lnTo>
                  <a:pt x="1655940" y="1655940"/>
                </a:lnTo>
                <a:lnTo>
                  <a:pt x="0" y="165594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2">
            <a:extLst>
              <a:ext uri="{FF2B5EF4-FFF2-40B4-BE49-F238E27FC236}">
                <a16:creationId xmlns:a16="http://schemas.microsoft.com/office/drawing/2014/main" id="{5619B0A6-9F70-46C5-8D3F-B7D572D8C29D}"/>
              </a:ext>
            </a:extLst>
          </p:cNvPr>
          <p:cNvSpPr/>
          <p:nvPr userDrawn="1"/>
        </p:nvSpPr>
        <p:spPr>
          <a:xfrm>
            <a:off x="9442850" y="4886325"/>
            <a:ext cx="2749149" cy="1971675"/>
          </a:xfrm>
          <a:custGeom>
            <a:avLst/>
            <a:gdLst>
              <a:gd name="connsiteX0" fmla="*/ 0 w 1655940"/>
              <a:gd name="connsiteY0" fmla="*/ 0 h 1655940"/>
              <a:gd name="connsiteX1" fmla="*/ 1655940 w 1655940"/>
              <a:gd name="connsiteY1" fmla="*/ 0 h 1655940"/>
              <a:gd name="connsiteX2" fmla="*/ 1655940 w 1655940"/>
              <a:gd name="connsiteY2" fmla="*/ 1655940 h 1655940"/>
              <a:gd name="connsiteX3" fmla="*/ 0 w 1655940"/>
              <a:gd name="connsiteY3" fmla="*/ 1655940 h 1655940"/>
              <a:gd name="connsiteX4" fmla="*/ 0 w 1655940"/>
              <a:gd name="connsiteY4" fmla="*/ 0 h 1655940"/>
              <a:gd name="connsiteX0" fmla="*/ 0 w 1655940"/>
              <a:gd name="connsiteY0" fmla="*/ 0 h 1655940"/>
              <a:gd name="connsiteX1" fmla="*/ 1655940 w 1655940"/>
              <a:gd name="connsiteY1" fmla="*/ 0 h 1655940"/>
              <a:gd name="connsiteX2" fmla="*/ 1655940 w 1655940"/>
              <a:gd name="connsiteY2" fmla="*/ 1655940 h 1655940"/>
              <a:gd name="connsiteX3" fmla="*/ 0 w 1655940"/>
              <a:gd name="connsiteY3" fmla="*/ 1655940 h 1655940"/>
              <a:gd name="connsiteX4" fmla="*/ 0 w 1655940"/>
              <a:gd name="connsiteY4" fmla="*/ 0 h 1655940"/>
              <a:gd name="connsiteX0" fmla="*/ 0 w 1655940"/>
              <a:gd name="connsiteY0" fmla="*/ 1655940 h 1655940"/>
              <a:gd name="connsiteX1" fmla="*/ 1655940 w 1655940"/>
              <a:gd name="connsiteY1" fmla="*/ 0 h 1655940"/>
              <a:gd name="connsiteX2" fmla="*/ 1655940 w 1655940"/>
              <a:gd name="connsiteY2" fmla="*/ 1655940 h 1655940"/>
              <a:gd name="connsiteX3" fmla="*/ 0 w 1655940"/>
              <a:gd name="connsiteY3" fmla="*/ 1655940 h 16559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655940" h="1655940">
                <a:moveTo>
                  <a:pt x="0" y="1655940"/>
                </a:moveTo>
                <a:lnTo>
                  <a:pt x="1655940" y="0"/>
                </a:lnTo>
                <a:lnTo>
                  <a:pt x="1655940" y="1655940"/>
                </a:lnTo>
                <a:lnTo>
                  <a:pt x="0" y="165594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6" name="Picture 15" descr="Logo&#10;&#10;Description automatically generated">
            <a:extLst>
              <a:ext uri="{FF2B5EF4-FFF2-40B4-BE49-F238E27FC236}">
                <a16:creationId xmlns:a16="http://schemas.microsoft.com/office/drawing/2014/main" id="{B075078A-B95F-40DB-B398-1B04E182A9E1}"/>
              </a:ext>
            </a:extLst>
          </p:cNvPr>
          <p:cNvPicPr>
            <a:picLocks noChangeAspect="1"/>
          </p:cNvPicPr>
          <p:nvPr userDrawn="1"/>
        </p:nvPicPr>
        <p:blipFill>
          <a:blip r:embed="rId11"/>
          <a:stretch>
            <a:fillRect/>
          </a:stretch>
        </p:blipFill>
        <p:spPr>
          <a:xfrm>
            <a:off x="10607040" y="5394960"/>
            <a:ext cx="1188720" cy="11887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84136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73" r:id="rId3"/>
    <p:sldLayoutId id="2147483674" r:id="rId4"/>
    <p:sldLayoutId id="2147483675" r:id="rId5"/>
    <p:sldLayoutId id="2147483676" r:id="rId6"/>
    <p:sldLayoutId id="2147483677" r:id="rId7"/>
    <p:sldLayoutId id="2147483680" r:id="rId8"/>
    <p:sldLayoutId id="2147483679" r:id="rId9"/>
  </p:sldLayoutIdLst>
  <p:hf hdr="0" ftr="0" dt="0"/>
  <p:txStyles>
    <p:titleStyle>
      <a:lvl1pPr algn="l" defTabSz="457200" rtl="0" eaLnBrk="1" latinLnBrk="0" hangingPunct="1">
        <a:lnSpc>
          <a:spcPct val="100000"/>
        </a:lnSpc>
        <a:spcBef>
          <a:spcPct val="0"/>
        </a:spcBef>
        <a:buNone/>
        <a:defRPr sz="2800" b="1" kern="1200" cap="all">
          <a:solidFill>
            <a:schemeClr val="tx1">
              <a:lumMod val="75000"/>
            </a:schemeClr>
          </a:solidFill>
          <a:latin typeface="Verdana" panose="020B0604030504040204" pitchFamily="34" charset="0"/>
          <a:ea typeface="Verdana" panose="020B0604030504040204" pitchFamily="34" charset="0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lnSpc>
          <a:spcPct val="110000"/>
        </a:lnSpc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700" kern="1200">
          <a:solidFill>
            <a:schemeClr val="tx1">
              <a:lumMod val="75000"/>
              <a:lumOff val="25000"/>
            </a:schemeClr>
          </a:solidFill>
          <a:latin typeface="Verdana" panose="020B0604030504040204" pitchFamily="34" charset="0"/>
          <a:ea typeface="Verdana" panose="020B0604030504040204" pitchFamily="34" charset="0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400" kern="1200">
          <a:solidFill>
            <a:schemeClr val="tx1">
              <a:lumMod val="75000"/>
              <a:lumOff val="25000"/>
            </a:schemeClr>
          </a:solidFill>
          <a:latin typeface="Verdana" panose="020B0604030504040204" pitchFamily="34" charset="0"/>
          <a:ea typeface="Verdana" panose="020B0604030504040204" pitchFamily="34" charset="0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300" kern="1200">
          <a:solidFill>
            <a:schemeClr val="tx1">
              <a:lumMod val="75000"/>
              <a:lumOff val="25000"/>
            </a:schemeClr>
          </a:solidFill>
          <a:latin typeface="Verdana" panose="020B0604030504040204" pitchFamily="34" charset="0"/>
          <a:ea typeface="Verdana" panose="020B0604030504040204" pitchFamily="34" charset="0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100" kern="1200">
          <a:solidFill>
            <a:schemeClr val="tx1">
              <a:lumMod val="75000"/>
              <a:lumOff val="25000"/>
            </a:schemeClr>
          </a:solidFill>
          <a:latin typeface="Verdana" panose="020B0604030504040204" pitchFamily="34" charset="0"/>
          <a:ea typeface="Verdana" panose="020B0604030504040204" pitchFamily="34" charset="0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100" kern="1200">
          <a:solidFill>
            <a:schemeClr val="tx1">
              <a:lumMod val="75000"/>
              <a:lumOff val="25000"/>
            </a:schemeClr>
          </a:solidFill>
          <a:latin typeface="Verdana" panose="020B0604030504040204" pitchFamily="34" charset="0"/>
          <a:ea typeface="Verdana" panose="020B0604030504040204" pitchFamily="34" charset="0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pos="3840" userDrawn="1">
          <p15:clr>
            <a:srgbClr val="F26B43"/>
          </p15:clr>
        </p15:guide>
        <p15:guide id="4" orient="horz" pos="216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ubtitle 6">
            <a:extLst>
              <a:ext uri="{FF2B5EF4-FFF2-40B4-BE49-F238E27FC236}">
                <a16:creationId xmlns:a16="http://schemas.microsoft.com/office/drawing/2014/main" id="{FAAD6225-AAC0-4D9F-9EF8-0C1F9A8C5FA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896414" y="6389461"/>
            <a:ext cx="5496775" cy="590321"/>
          </a:xfrm>
        </p:spPr>
        <p:txBody>
          <a:bodyPr>
            <a:normAutofit/>
          </a:bodyPr>
          <a:lstStyle/>
          <a:p>
            <a:r>
              <a:rPr lang="en-US" sz="1800" cap="none" dirty="0">
                <a:latin typeface="Arial" panose="020B0604020202020204" pitchFamily="34" charset="0"/>
                <a:cs typeface="Arial" panose="020B0604020202020204" pitchFamily="34" charset="0"/>
              </a:rPr>
              <a:t>January 15, 2025</a:t>
            </a:r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7CA465A8-FCD3-44F4-A929-E3E4D759FD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88272" y="2085966"/>
            <a:ext cx="6593856" cy="1343034"/>
          </a:xfrm>
        </p:spPr>
        <p:txBody>
          <a:bodyPr>
            <a:normAutofit fontScale="90000"/>
          </a:bodyPr>
          <a:lstStyle/>
          <a:p>
            <a:pPr algn="ctr"/>
            <a:r>
              <a:rPr lang="en-AU" sz="32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Regional Behavioral Health Collaboratives</a:t>
            </a:r>
            <a:br>
              <a:rPr lang="en-AU" sz="32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</a:br>
            <a:r>
              <a:rPr lang="en-AU" sz="32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update</a:t>
            </a:r>
            <a:endParaRPr lang="en-US" sz="4400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BC2E7ECA-EDD0-30C1-15FB-A2C8BA019623}"/>
              </a:ext>
            </a:extLst>
          </p:cNvPr>
          <p:cNvSpPr txBox="1"/>
          <p:nvPr/>
        </p:nvSpPr>
        <p:spPr>
          <a:xfrm>
            <a:off x="6076552" y="4537495"/>
            <a:ext cx="580557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Asta Trinh, MSW</a:t>
            </a:r>
          </a:p>
          <a:p>
            <a:pPr algn="r"/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Director of Regional Operations and Initiatives</a:t>
            </a:r>
          </a:p>
          <a:p>
            <a:pPr algn="r"/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Office of Substance Abuse and Mental Health</a:t>
            </a:r>
          </a:p>
          <a:p>
            <a:pPr algn="r"/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Department of Children and Families </a:t>
            </a:r>
          </a:p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122465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B31287F1-A54B-4155-81DD-FACF0697CA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1192" y="1455837"/>
            <a:ext cx="11029615" cy="3507486"/>
          </a:xfrm>
        </p:spPr>
        <p:txBody>
          <a:bodyPr>
            <a:normAutofit/>
          </a:bodyPr>
          <a:lstStyle/>
          <a:p>
            <a:r>
              <a:rPr lang="en-US" sz="2200" cap="none" dirty="0">
                <a:solidFill>
                  <a:schemeClr val="bg2">
                    <a:lumMod val="10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The Commission on Mental Health and Substance Use Disorder (Commission) </a:t>
            </a:r>
            <a:r>
              <a:rPr lang="en-US" sz="2200" cap="none" dirty="0">
                <a:solidFill>
                  <a:schemeClr val="bg2">
                    <a:lumMod val="1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presented their </a:t>
            </a:r>
            <a:r>
              <a:rPr lang="en-US" sz="2200" cap="none" dirty="0">
                <a:solidFill>
                  <a:schemeClr val="bg2">
                    <a:lumMod val="10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Annual Interim Report on January 1, 2024, with findings and evidence-based recommendations. </a:t>
            </a:r>
          </a:p>
          <a:p>
            <a:r>
              <a:rPr lang="en-US" sz="2200" cap="none" dirty="0">
                <a:solidFill>
                  <a:schemeClr val="bg2">
                    <a:lumMod val="10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To strengthen community networks and cross-agency collaboration, the Commission </a:t>
            </a:r>
            <a:r>
              <a:rPr lang="en-US" sz="2200" cap="none" dirty="0">
                <a:solidFill>
                  <a:schemeClr val="bg2">
                    <a:lumMod val="1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</a:t>
            </a:r>
            <a:r>
              <a:rPr lang="en-US" sz="2200" cap="none" dirty="0">
                <a:solidFill>
                  <a:schemeClr val="bg2">
                    <a:lumMod val="10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ecommended establishing regional collaboratives. </a:t>
            </a:r>
          </a:p>
          <a:p>
            <a:r>
              <a:rPr lang="en-US" sz="2200" cap="none" dirty="0">
                <a:solidFill>
                  <a:schemeClr val="bg2">
                    <a:lumMod val="1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</a:t>
            </a:r>
            <a:r>
              <a:rPr lang="en-US" sz="2200" cap="none" dirty="0">
                <a:solidFill>
                  <a:schemeClr val="bg2">
                    <a:lumMod val="10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 July 1, 2024</a:t>
            </a:r>
            <a:r>
              <a:rPr lang="en-US" sz="2200" cap="none" dirty="0">
                <a:solidFill>
                  <a:schemeClr val="bg2">
                    <a:lumMod val="1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</a:t>
            </a:r>
            <a:r>
              <a:rPr lang="en-US" sz="2200" cap="none" dirty="0">
                <a:solidFill>
                  <a:schemeClr val="bg2">
                    <a:lumMod val="10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House Bill 7021 created </a:t>
            </a:r>
            <a:r>
              <a:rPr lang="en-US" sz="2200" dirty="0">
                <a:solidFill>
                  <a:schemeClr val="bg2">
                    <a:lumMod val="1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section 394.90826, Florida Statutes </a:t>
            </a:r>
            <a:r>
              <a:rPr lang="en-US" sz="2200" cap="none" dirty="0">
                <a:solidFill>
                  <a:schemeClr val="bg2">
                    <a:lumMod val="10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to establish </a:t>
            </a:r>
            <a:r>
              <a:rPr lang="en-US" sz="2200" cap="none" dirty="0">
                <a:solidFill>
                  <a:schemeClr val="bg2">
                    <a:lumMod val="1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Behavioral Health Interagency Collaboratives throughout the state in</a:t>
            </a:r>
            <a:r>
              <a:rPr lang="en-US" sz="2200" cap="none" dirty="0">
                <a:solidFill>
                  <a:schemeClr val="bg2">
                    <a:lumMod val="10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support of this recommendation.</a:t>
            </a:r>
            <a:endParaRPr lang="en-US" sz="2200" cap="none"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9" name="Title 8">
            <a:extLst>
              <a:ext uri="{FF2B5EF4-FFF2-40B4-BE49-F238E27FC236}">
                <a16:creationId xmlns:a16="http://schemas.microsoft.com/office/drawing/2014/main" id="{ADA3681A-EFB9-4650-8224-C8CA5D4B85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8791" y="705124"/>
            <a:ext cx="11029616" cy="1189554"/>
          </a:xfrm>
        </p:spPr>
        <p:txBody>
          <a:bodyPr/>
          <a:lstStyle/>
          <a:p>
            <a:r>
              <a:rPr lang="en-US" dirty="0">
                <a:solidFill>
                  <a:schemeClr val="accent1">
                    <a:lumMod val="50000"/>
                  </a:schemeClr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Background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582FCB2-A54E-4CA7-8B46-F340559D12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21539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1A8A45C0-08DB-42E8-9648-D37EBB4852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5747" y="1447801"/>
            <a:ext cx="11029615" cy="4301066"/>
          </a:xfrm>
        </p:spPr>
        <p:txBody>
          <a:bodyPr>
            <a:normAutofit/>
          </a:bodyPr>
          <a:lstStyle/>
          <a:p>
            <a:pPr marL="0" marR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200" cap="none" dirty="0">
                <a:solidFill>
                  <a:schemeClr val="bg2">
                    <a:lumMod val="10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The </a:t>
            </a:r>
            <a:r>
              <a:rPr lang="en-US" sz="2200" b="1" i="1" u="sng" cap="none" dirty="0">
                <a:solidFill>
                  <a:schemeClr val="bg2">
                    <a:lumMod val="10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objectives</a:t>
            </a:r>
            <a:r>
              <a:rPr lang="en-US" sz="2200" cap="none" dirty="0">
                <a:solidFill>
                  <a:schemeClr val="bg2">
                    <a:lumMod val="10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of the regional collaboratives are to: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2200" cap="none" dirty="0">
                <a:solidFill>
                  <a:schemeClr val="bg2">
                    <a:lumMod val="10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Facilitate enhanced interagency communication and collaboration.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2200" cap="none" dirty="0">
                <a:solidFill>
                  <a:schemeClr val="bg2">
                    <a:lumMod val="10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Develop and promote regional strategies tailored to address community-level challenges in the behavioral health system.</a:t>
            </a:r>
          </a:p>
          <a:p>
            <a:pPr marL="0" marR="0" indent="0">
              <a:spcBef>
                <a:spcPts val="0"/>
              </a:spcBef>
              <a:spcAft>
                <a:spcPts val="0"/>
              </a:spcAft>
              <a:buNone/>
            </a:pPr>
            <a:endParaRPr lang="en-US" sz="2200" dirty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ea typeface="Calibri" panose="020F0502020204030204" pitchFamily="34" charset="0"/>
            </a:endParaRPr>
          </a:p>
          <a:p>
            <a:pPr marL="0" marR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NZ" sz="2200" cap="none" dirty="0">
                <a:solidFill>
                  <a:schemeClr val="bg2">
                    <a:lumMod val="10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The</a:t>
            </a:r>
            <a:r>
              <a:rPr lang="en-NZ" sz="2200" b="1" i="1" cap="none" dirty="0">
                <a:solidFill>
                  <a:schemeClr val="bg2">
                    <a:lumMod val="10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NZ" sz="2200" b="1" i="1" u="sng" cap="none" dirty="0">
                <a:solidFill>
                  <a:schemeClr val="bg2">
                    <a:lumMod val="10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vision</a:t>
            </a:r>
            <a:r>
              <a:rPr lang="en-NZ" sz="2200" b="1" i="1" cap="none" dirty="0">
                <a:solidFill>
                  <a:schemeClr val="bg2">
                    <a:lumMod val="10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NZ" sz="2200" cap="none" dirty="0">
                <a:solidFill>
                  <a:schemeClr val="bg2">
                    <a:lumMod val="10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of the regional collaboratives is to: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NZ" sz="2200" dirty="0">
                <a:solidFill>
                  <a:schemeClr val="bg2">
                    <a:lumMod val="1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I</a:t>
            </a:r>
            <a:r>
              <a:rPr lang="en-NZ" sz="2200" cap="none" dirty="0">
                <a:solidFill>
                  <a:schemeClr val="bg2">
                    <a:lumMod val="10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dentify and address ongoing opportunities within the behavioral health system at the local level.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NZ" sz="2200" cap="none" dirty="0">
                <a:solidFill>
                  <a:schemeClr val="bg2">
                    <a:lumMod val="10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NZ" sz="2200" dirty="0">
                <a:solidFill>
                  <a:schemeClr val="bg2">
                    <a:lumMod val="1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I</a:t>
            </a:r>
            <a:r>
              <a:rPr lang="en-NZ" sz="2200" cap="none" dirty="0">
                <a:solidFill>
                  <a:schemeClr val="bg2">
                    <a:lumMod val="10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mprove the accessibility, availability, and quality of behavioral health services.</a:t>
            </a:r>
            <a:endParaRPr lang="en-US" sz="2200" cap="none" dirty="0">
              <a:solidFill>
                <a:schemeClr val="bg2">
                  <a:lumMod val="10000"/>
                </a:schemeClr>
              </a:solidFill>
              <a:effectLst/>
              <a:latin typeface="Arial" panose="020B0604020202020204" pitchFamily="34" charset="0"/>
              <a:ea typeface="Calibri" panose="020F0502020204030204" pitchFamily="34" charset="0"/>
            </a:endParaRPr>
          </a:p>
          <a:p>
            <a:endParaRPr lang="en-US" sz="2200" dirty="0">
              <a:solidFill>
                <a:schemeClr val="tx1"/>
              </a:solidFill>
            </a:endParaRP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6CA32544-7028-C5E8-7887-1C3BB4D640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4926" y="671257"/>
            <a:ext cx="11029616" cy="1189554"/>
          </a:xfrm>
        </p:spPr>
        <p:txBody>
          <a:bodyPr/>
          <a:lstStyle/>
          <a:p>
            <a:r>
              <a:rPr lang="en-US" dirty="0">
                <a:solidFill>
                  <a:schemeClr val="accent1">
                    <a:lumMod val="50000"/>
                  </a:schemeClr>
                </a:solidFill>
                <a:latin typeface="Arial Black" panose="020B0A04020102020204" pitchFamily="34" charset="0"/>
              </a:rPr>
              <a:t>Objectives and vision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9D3AFEA-6EC0-EAC0-6925-F2D50147C4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94542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E3CA01A7-439C-C9B9-A417-3B528AB9BF3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44463498"/>
              </p:ext>
            </p:extLst>
          </p:nvPr>
        </p:nvGraphicFramePr>
        <p:xfrm>
          <a:off x="581192" y="1523357"/>
          <a:ext cx="10654714" cy="368979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327357">
                  <a:extLst>
                    <a:ext uri="{9D8B030D-6E8A-4147-A177-3AD203B41FA5}">
                      <a16:colId xmlns:a16="http://schemas.microsoft.com/office/drawing/2014/main" val="1033912548"/>
                    </a:ext>
                  </a:extLst>
                </a:gridCol>
                <a:gridCol w="5327357">
                  <a:extLst>
                    <a:ext uri="{9D8B030D-6E8A-4147-A177-3AD203B41FA5}">
                      <a16:colId xmlns:a16="http://schemas.microsoft.com/office/drawing/2014/main" val="3115499423"/>
                    </a:ext>
                  </a:extLst>
                </a:gridCol>
              </a:tblGrid>
              <a:tr h="519874">
                <a:tc gridSpan="2">
                  <a:txBody>
                    <a:bodyPr/>
                    <a:lstStyle/>
                    <a:p>
                      <a:pPr algn="ctr"/>
                      <a:r>
                        <a:rPr lang="en-US" sz="2000" b="1" kern="1200" dirty="0">
                          <a:solidFill>
                            <a:schemeClr val="lt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Agency Representative(s)</a:t>
                      </a:r>
                      <a:endParaRPr lang="en-US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33974658"/>
                  </a:ext>
                </a:extLst>
              </a:tr>
              <a:tr h="365849">
                <a:tc>
                  <a:txBody>
                    <a:bodyPr/>
                    <a:lstStyle/>
                    <a:p>
                      <a:r>
                        <a:rPr lang="en-US" sz="2000" dirty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Department of Children and Families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Community-Based Care Lead Agencies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41521681"/>
                  </a:ext>
                </a:extLst>
              </a:tr>
              <a:tr h="365849">
                <a:tc>
                  <a:txBody>
                    <a:bodyPr/>
                    <a:lstStyle/>
                    <a:p>
                      <a:r>
                        <a:rPr lang="en-US" sz="2000" dirty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Agency for Health Care Administration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Managing Entities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4105405"/>
                  </a:ext>
                </a:extLst>
              </a:tr>
              <a:tr h="365849">
                <a:tc>
                  <a:txBody>
                    <a:bodyPr/>
                    <a:lstStyle/>
                    <a:p>
                      <a:r>
                        <a:rPr lang="en-US" sz="2000" dirty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Agency for Persons with Disabilities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Behavioral Health Service Providers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26781241"/>
                  </a:ext>
                </a:extLst>
              </a:tr>
              <a:tr h="365849">
                <a:tc>
                  <a:txBody>
                    <a:bodyPr/>
                    <a:lstStyle/>
                    <a:p>
                      <a:r>
                        <a:rPr lang="en-US" sz="2000" dirty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Department of Elder Affairs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Hospitals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3462326"/>
                  </a:ext>
                </a:extLst>
              </a:tr>
              <a:tr h="351279">
                <a:tc>
                  <a:txBody>
                    <a:bodyPr/>
                    <a:lstStyle/>
                    <a:p>
                      <a:r>
                        <a:rPr lang="en-US" sz="2000" dirty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Department of Health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Medicaid Managed Medical Assistance Plans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11105260"/>
                  </a:ext>
                </a:extLst>
              </a:tr>
              <a:tr h="365849">
                <a:tc>
                  <a:txBody>
                    <a:bodyPr/>
                    <a:lstStyle/>
                    <a:p>
                      <a:r>
                        <a:rPr lang="en-US" sz="2000" dirty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Department of Education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Police Departments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32014175"/>
                  </a:ext>
                </a:extLst>
              </a:tr>
              <a:tr h="365849">
                <a:tc>
                  <a:txBody>
                    <a:bodyPr/>
                    <a:lstStyle/>
                    <a:p>
                      <a:r>
                        <a:rPr lang="en-US" sz="2000" dirty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School Districts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Sheriffs’ Offices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40198396"/>
                  </a:ext>
                </a:extLst>
              </a:tr>
              <a:tr h="365849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Area Agencies on Aging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000" dirty="0">
                        <a:solidFill>
                          <a:schemeClr val="bg2">
                            <a:lumMod val="10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40492762"/>
                  </a:ext>
                </a:extLst>
              </a:tr>
            </a:tbl>
          </a:graphicData>
        </a:graphic>
      </p:graphicFrame>
      <p:sp>
        <p:nvSpPr>
          <p:cNvPr id="15" name="Title 14">
            <a:extLst>
              <a:ext uri="{FF2B5EF4-FFF2-40B4-BE49-F238E27FC236}">
                <a16:creationId xmlns:a16="http://schemas.microsoft.com/office/drawing/2014/main" id="{E07CD0AB-8048-488B-A1C2-D756369C78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3741" y="679724"/>
            <a:ext cx="11029616" cy="1189554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accent1">
                    <a:lumMod val="50000"/>
                  </a:schemeClr>
                </a:solidFill>
                <a:latin typeface="Arial Black" panose="020B0A04020102020204" pitchFamily="34" charset="0"/>
                <a:ea typeface="Verdana"/>
              </a:rPr>
              <a:t>membership</a:t>
            </a:r>
            <a:br>
              <a:rPr lang="en-US" dirty="0">
                <a:solidFill>
                  <a:schemeClr val="accent1">
                    <a:lumMod val="50000"/>
                  </a:schemeClr>
                </a:solidFill>
                <a:latin typeface="Arial Black" panose="020B0A04020102020204" pitchFamily="34" charset="0"/>
              </a:rPr>
            </a:br>
            <a:endParaRPr lang="en-US" b="0" cap="none" dirty="0">
              <a:solidFill>
                <a:schemeClr val="accent1">
                  <a:lumMod val="50000"/>
                </a:schemeClr>
              </a:solidFill>
              <a:latin typeface="Arial Black" panose="020B0A04020102020204" pitchFamily="34" charset="0"/>
              <a:ea typeface="Verdana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B6F70DE-6D0B-4F92-99FB-0635A18AFB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47920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5568709A-9C81-AE97-5BBF-116522CCCB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5</a:t>
            </a:fld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A757078-C405-DB27-E354-3913F4948734}"/>
              </a:ext>
            </a:extLst>
          </p:cNvPr>
          <p:cNvSpPr txBox="1"/>
          <p:nvPr/>
        </p:nvSpPr>
        <p:spPr>
          <a:xfrm>
            <a:off x="343280" y="725149"/>
            <a:ext cx="9934974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en-US" sz="2800" b="1" i="0" u="none" strike="noStrike" kern="1200" cap="all" spc="0" normalizeH="0" baseline="0" noProof="0" dirty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Arial Black" panose="020B0A040201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Implementation </a:t>
            </a:r>
            <a:r>
              <a:rPr lang="en-US" sz="2800" b="1" cap="all" dirty="0">
                <a:solidFill>
                  <a:schemeClr val="accent1">
                    <a:lumMod val="50000"/>
                  </a:schemeClr>
                </a:solidFill>
                <a:latin typeface="Arial Black" panose="020B0A040201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updates</a:t>
            </a:r>
            <a:endParaRPr lang="en-US" dirty="0">
              <a:solidFill>
                <a:schemeClr val="accent1">
                  <a:lumMod val="50000"/>
                </a:schemeClr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 Placeholder 9">
            <a:extLst>
              <a:ext uri="{FF2B5EF4-FFF2-40B4-BE49-F238E27FC236}">
                <a16:creationId xmlns:a16="http://schemas.microsoft.com/office/drawing/2014/main" id="{091BB830-0D66-E6FD-53B6-954CF6BBDD2E}"/>
              </a:ext>
            </a:extLst>
          </p:cNvPr>
          <p:cNvSpPr txBox="1">
            <a:spLocks/>
          </p:cNvSpPr>
          <p:nvPr/>
        </p:nvSpPr>
        <p:spPr>
          <a:xfrm>
            <a:off x="605747" y="1442117"/>
            <a:ext cx="10790386" cy="4429124"/>
          </a:xfrm>
          <a:prstGeom prst="rect">
            <a:avLst/>
          </a:prstGeom>
        </p:spPr>
        <p:txBody>
          <a:bodyPr lIns="91440" tIns="45720" rIns="91440" bIns="45720" anchor="t">
            <a:normAutofit/>
          </a:bodyPr>
          <a:lstStyle>
            <a:lvl1pPr marL="306000" indent="-306000" algn="l" defTabSz="457200" rtl="0" eaLnBrk="1" latinLnBrk="0" hangingPunct="1">
              <a:lnSpc>
                <a:spcPct val="110000"/>
              </a:lnSpc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Char char=""/>
              <a:defRPr sz="1700" kern="1200">
                <a:solidFill>
                  <a:schemeClr val="tx1">
                    <a:lumMod val="75000"/>
                    <a:lumOff val="2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+mn-cs"/>
              </a:defRPr>
            </a:lvl1pPr>
            <a:lvl2pPr marL="630000" indent="-30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Char char="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+mn-cs"/>
              </a:defRPr>
            </a:lvl2pPr>
            <a:lvl3pPr marL="900000" indent="-270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Char char=""/>
              <a:defRPr sz="1300" kern="1200">
                <a:solidFill>
                  <a:schemeClr val="tx1">
                    <a:lumMod val="75000"/>
                    <a:lumOff val="2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+mn-cs"/>
              </a:defRPr>
            </a:lvl3pPr>
            <a:lvl4pPr marL="124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Char char=""/>
              <a:defRPr sz="1100" kern="1200">
                <a:solidFill>
                  <a:schemeClr val="tx1">
                    <a:lumMod val="75000"/>
                    <a:lumOff val="2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+mn-cs"/>
              </a:defRPr>
            </a:lvl4pPr>
            <a:lvl5pPr marL="160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Char char=""/>
              <a:defRPr sz="1100" kern="1200">
                <a:solidFill>
                  <a:schemeClr val="tx1">
                    <a:lumMod val="75000"/>
                    <a:lumOff val="2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+mn-cs"/>
              </a:defRPr>
            </a:lvl5pPr>
            <a:lvl6pPr marL="19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2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5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8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05435" indent="-305435"/>
            <a:r>
              <a:rPr lang="en-US" sz="2200" dirty="0">
                <a:solidFill>
                  <a:schemeClr val="bg2">
                    <a:lumMod val="10000"/>
                  </a:schemeClr>
                </a:solidFill>
                <a:latin typeface="Arial"/>
                <a:ea typeface="Calibri"/>
                <a:cs typeface="Arial"/>
              </a:rPr>
              <a:t>All six regions have successfully onboarded a Regional Collaborative Coordinator.</a:t>
            </a:r>
          </a:p>
          <a:p>
            <a:pPr marL="305435" indent="-305435"/>
            <a:r>
              <a:rPr lang="en-US" sz="2200" dirty="0">
                <a:solidFill>
                  <a:schemeClr val="bg2">
                    <a:lumMod val="10000"/>
                  </a:schemeClr>
                </a:solidFill>
                <a:latin typeface="Arial"/>
                <a:ea typeface="Calibri"/>
                <a:cs typeface="Arial"/>
              </a:rPr>
              <a:t>A Project Charter has been developed.</a:t>
            </a:r>
          </a:p>
          <a:p>
            <a:pPr marL="305435" indent="-305435"/>
            <a:r>
              <a:rPr lang="en-US" sz="2200" dirty="0">
                <a:solidFill>
                  <a:schemeClr val="bg2">
                    <a:lumMod val="1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All kick-off meetings will be held in-person during the month of February statewide. </a:t>
            </a:r>
          </a:p>
          <a:p>
            <a:pPr marL="629435" lvl="1" indent="-305435"/>
            <a:r>
              <a:rPr lang="en-US" sz="2200" dirty="0">
                <a:solidFill>
                  <a:schemeClr val="bg2">
                    <a:lumMod val="1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The first kick-off meeting will take place on February 11</a:t>
            </a:r>
            <a:r>
              <a:rPr lang="en-US" sz="2200" baseline="30000" dirty="0">
                <a:solidFill>
                  <a:schemeClr val="bg2">
                    <a:lumMod val="1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th</a:t>
            </a:r>
            <a:r>
              <a:rPr lang="en-US" sz="2200" dirty="0">
                <a:solidFill>
                  <a:schemeClr val="bg2">
                    <a:lumMod val="1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in the Southern Region.</a:t>
            </a:r>
          </a:p>
          <a:p>
            <a:pPr lvl="1"/>
            <a:endParaRPr lang="en-US" sz="2200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629435" lvl="1" indent="-305435"/>
            <a:endParaRPr lang="en-US" sz="2200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519067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5568709A-9C81-AE97-5BBF-116522CCCB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6</a:t>
            </a:fld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A757078-C405-DB27-E354-3913F4948734}"/>
              </a:ext>
            </a:extLst>
          </p:cNvPr>
          <p:cNvSpPr txBox="1"/>
          <p:nvPr/>
        </p:nvSpPr>
        <p:spPr>
          <a:xfrm>
            <a:off x="343280" y="725149"/>
            <a:ext cx="9934974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en-US" sz="2800" b="1" i="0" u="none" strike="noStrike" kern="1200" cap="all" spc="0" normalizeH="0" baseline="0" noProof="0" dirty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Arial Black" panose="020B0A040201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Awareness and transparency</a:t>
            </a:r>
            <a:endParaRPr lang="en-US" dirty="0">
              <a:solidFill>
                <a:schemeClr val="accent1">
                  <a:lumMod val="50000"/>
                </a:schemeClr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 Placeholder 9">
            <a:extLst>
              <a:ext uri="{FF2B5EF4-FFF2-40B4-BE49-F238E27FC236}">
                <a16:creationId xmlns:a16="http://schemas.microsoft.com/office/drawing/2014/main" id="{091BB830-0D66-E6FD-53B6-954CF6BBDD2E}"/>
              </a:ext>
            </a:extLst>
          </p:cNvPr>
          <p:cNvSpPr txBox="1">
            <a:spLocks/>
          </p:cNvSpPr>
          <p:nvPr/>
        </p:nvSpPr>
        <p:spPr>
          <a:xfrm>
            <a:off x="343280" y="1526783"/>
            <a:ext cx="10790386" cy="4429124"/>
          </a:xfrm>
          <a:prstGeom prst="rect">
            <a:avLst/>
          </a:prstGeom>
        </p:spPr>
        <p:txBody>
          <a:bodyPr lIns="91440" tIns="45720" rIns="91440" bIns="45720" anchor="t">
            <a:normAutofit/>
          </a:bodyPr>
          <a:lstStyle>
            <a:lvl1pPr marL="306000" indent="-306000" algn="l" defTabSz="457200" rtl="0" eaLnBrk="1" latinLnBrk="0" hangingPunct="1">
              <a:lnSpc>
                <a:spcPct val="110000"/>
              </a:lnSpc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Char char=""/>
              <a:defRPr sz="1700" kern="1200">
                <a:solidFill>
                  <a:schemeClr val="tx1">
                    <a:lumMod val="75000"/>
                    <a:lumOff val="2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+mn-cs"/>
              </a:defRPr>
            </a:lvl1pPr>
            <a:lvl2pPr marL="630000" indent="-30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Char char="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+mn-cs"/>
              </a:defRPr>
            </a:lvl2pPr>
            <a:lvl3pPr marL="900000" indent="-270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Char char=""/>
              <a:defRPr sz="1300" kern="1200">
                <a:solidFill>
                  <a:schemeClr val="tx1">
                    <a:lumMod val="75000"/>
                    <a:lumOff val="2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+mn-cs"/>
              </a:defRPr>
            </a:lvl3pPr>
            <a:lvl4pPr marL="124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Char char=""/>
              <a:defRPr sz="1100" kern="1200">
                <a:solidFill>
                  <a:schemeClr val="tx1">
                    <a:lumMod val="75000"/>
                    <a:lumOff val="2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+mn-cs"/>
              </a:defRPr>
            </a:lvl4pPr>
            <a:lvl5pPr marL="160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Char char=""/>
              <a:defRPr sz="1100" kern="1200">
                <a:solidFill>
                  <a:schemeClr val="tx1">
                    <a:lumMod val="75000"/>
                    <a:lumOff val="2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+mn-cs"/>
              </a:defRPr>
            </a:lvl5pPr>
            <a:lvl6pPr marL="19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2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5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8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200" dirty="0">
                <a:solidFill>
                  <a:schemeClr val="bg2">
                    <a:lumMod val="10000"/>
                  </a:schemeClr>
                </a:solidFill>
                <a:latin typeface="Arial"/>
                <a:ea typeface="Calibri"/>
                <a:cs typeface="Arial"/>
              </a:rPr>
              <a:t>To increase awareness and transparency of the work of the Regional Collaboratives, the Department will:</a:t>
            </a:r>
          </a:p>
          <a:p>
            <a:pPr lvl="1"/>
            <a:r>
              <a:rPr lang="en-US" sz="2200" dirty="0">
                <a:solidFill>
                  <a:schemeClr val="bg2">
                    <a:lumMod val="1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Notice meetings in accordance with the Florida Sunshine Law.</a:t>
            </a:r>
          </a:p>
          <a:p>
            <a:pPr lvl="1"/>
            <a:r>
              <a:rPr lang="en-US" sz="2200" dirty="0">
                <a:solidFill>
                  <a:schemeClr val="bg2">
                    <a:lumMod val="10000"/>
                  </a:schemeClr>
                </a:solidFill>
                <a:latin typeface="Arial"/>
                <a:ea typeface="Calibri"/>
                <a:cs typeface="Arial"/>
              </a:rPr>
              <a:t>Develop a public-facing website for the Regional Collaboratives.</a:t>
            </a:r>
          </a:p>
          <a:p>
            <a:pPr marL="324000" lvl="1" indent="0">
              <a:buNone/>
            </a:pPr>
            <a:endParaRPr lang="en-US" sz="2200" dirty="0">
              <a:solidFill>
                <a:schemeClr val="bg2">
                  <a:lumMod val="10000"/>
                </a:schemeClr>
              </a:solidFill>
              <a:latin typeface="Arial"/>
              <a:ea typeface="Calibri"/>
              <a:cs typeface="Arial"/>
            </a:endParaRPr>
          </a:p>
          <a:p>
            <a:pPr lvl="1"/>
            <a:endParaRPr lang="en-US" sz="2200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629435" lvl="1" indent="-305435"/>
            <a:endParaRPr lang="en-US" sz="2200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787023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6136;p64">
            <a:extLst>
              <a:ext uri="{FF2B5EF4-FFF2-40B4-BE49-F238E27FC236}">
                <a16:creationId xmlns:a16="http://schemas.microsoft.com/office/drawing/2014/main" id="{A58EFA6A-7215-30E5-32E6-0AD617AAB34F}"/>
              </a:ext>
            </a:extLst>
          </p:cNvPr>
          <p:cNvSpPr/>
          <p:nvPr/>
        </p:nvSpPr>
        <p:spPr>
          <a:xfrm>
            <a:off x="3102882" y="2362249"/>
            <a:ext cx="8252786" cy="1460282"/>
          </a:xfrm>
          <a:prstGeom prst="rect">
            <a:avLst/>
          </a:prstGeom>
          <a:solidFill>
            <a:srgbClr val="24285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" name="Google Shape;6136;p64">
            <a:extLst>
              <a:ext uri="{FF2B5EF4-FFF2-40B4-BE49-F238E27FC236}">
                <a16:creationId xmlns:a16="http://schemas.microsoft.com/office/drawing/2014/main" id="{8A457DB8-0F87-AF3E-FB67-309F03BB5DB6}"/>
              </a:ext>
            </a:extLst>
          </p:cNvPr>
          <p:cNvSpPr/>
          <p:nvPr/>
        </p:nvSpPr>
        <p:spPr>
          <a:xfrm>
            <a:off x="2823482" y="2667049"/>
            <a:ext cx="8252786" cy="1460282"/>
          </a:xfrm>
          <a:prstGeom prst="rect">
            <a:avLst/>
          </a:prstGeom>
          <a:solidFill>
            <a:srgbClr val="629DD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" name="Google Shape;6136;p64">
            <a:extLst>
              <a:ext uri="{FF2B5EF4-FFF2-40B4-BE49-F238E27FC236}">
                <a16:creationId xmlns:a16="http://schemas.microsoft.com/office/drawing/2014/main" id="{F1F86BFD-A51B-9FA0-4849-62CE89B868EA}"/>
              </a:ext>
            </a:extLst>
          </p:cNvPr>
          <p:cNvSpPr/>
          <p:nvPr/>
        </p:nvSpPr>
        <p:spPr>
          <a:xfrm>
            <a:off x="2963182" y="2514649"/>
            <a:ext cx="8252786" cy="146028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4856070D-36EC-4041-A85F-0349594789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36771" y="2824998"/>
            <a:ext cx="8105608" cy="2147467"/>
          </a:xfrm>
        </p:spPr>
        <p:txBody>
          <a:bodyPr>
            <a:normAutofit/>
          </a:bodyPr>
          <a:lstStyle/>
          <a:p>
            <a:pPr algn="ctr"/>
            <a:r>
              <a:rPr lang="en-US" sz="4800" b="1">
                <a:solidFill>
                  <a:srgbClr val="002060"/>
                </a:solidFill>
                <a:latin typeface="Arial Black" panose="020B0A04020102020204" pitchFamily="34" charset="0"/>
                <a:ea typeface="Aktiv Grotesk" panose="020B0504020202020204" pitchFamily="34" charset="0"/>
                <a:cs typeface="Aktiv Grotesk" panose="020B0504020202020204" pitchFamily="34" charset="0"/>
              </a:rPr>
              <a:t>Questions?</a:t>
            </a:r>
            <a:endParaRPr lang="en-US" sz="4800">
              <a:solidFill>
                <a:srgbClr val="002060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6968347"/>
      </p:ext>
    </p:extLst>
  </p:cSld>
  <p:clrMapOvr>
    <a:masterClrMapping/>
  </p:clrMapOvr>
</p:sld>
</file>

<file path=ppt/theme/theme1.xml><?xml version="1.0" encoding="utf-8"?>
<a:theme xmlns:a="http://schemas.openxmlformats.org/drawingml/2006/main" name="Theme-DCF">
  <a:themeElements>
    <a:clrScheme name="DCF Power point">
      <a:dk1>
        <a:srgbClr val="193441"/>
      </a:dk1>
      <a:lt1>
        <a:srgbClr val="FFFFFF"/>
      </a:lt1>
      <a:dk2>
        <a:srgbClr val="193441"/>
      </a:dk2>
      <a:lt2>
        <a:srgbClr val="E7E6E6"/>
      </a:lt2>
      <a:accent1>
        <a:srgbClr val="115BA4"/>
      </a:accent1>
      <a:accent2>
        <a:srgbClr val="488F4D"/>
      </a:accent2>
      <a:accent3>
        <a:srgbClr val="7CB2E1"/>
      </a:accent3>
      <a:accent4>
        <a:srgbClr val="FAA634"/>
      </a:accent4>
      <a:accent5>
        <a:srgbClr val="FFD537"/>
      </a:accent5>
      <a:accent6>
        <a:srgbClr val="DF462E"/>
      </a:accent6>
      <a:hlink>
        <a:srgbClr val="36708C"/>
      </a:hlink>
      <a:folHlink>
        <a:srgbClr val="C55A11"/>
      </a:folHlink>
    </a:clrScheme>
    <a:fontScheme name="DCF fonts theme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heme-DCF" id="{0CC2E8E3-3D2F-4D8D-8F65-B598F8B4D10F}" vid="{AFC7F0CF-F8E5-4FB1-B8D9-55FDB44BAC8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BF0A58D8C231D43828916AD3E094E6B" ma:contentTypeVersion="4" ma:contentTypeDescription="Create a new document." ma:contentTypeScope="" ma:versionID="a85da4d6485b5af994c90576368c0aa2">
  <xsd:schema xmlns:xsd="http://www.w3.org/2001/XMLSchema" xmlns:xs="http://www.w3.org/2001/XMLSchema" xmlns:p="http://schemas.microsoft.com/office/2006/metadata/properties" xmlns:ns2="57f4cfe9-52da-46f3-b230-554fc07be436" targetNamespace="http://schemas.microsoft.com/office/2006/metadata/properties" ma:root="true" ma:fieldsID="24b6505f03d01cc580172a935eb46580" ns2:_="">
    <xsd:import namespace="57f4cfe9-52da-46f3-b230-554fc07be43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7f4cfe9-52da-46f3-b230-554fc07be43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BE1EE074-44D5-4553-BF39-FEADECDF52F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7f4cfe9-52da-46f3-b230-554fc07be43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FBD2D995-20F0-4C14-BF62-1248AB4B484D}">
  <ds:schemaRefs>
    <ds:schemaRef ds:uri="http://purl.org/dc/dcmitype/"/>
    <ds:schemaRef ds:uri="http://schemas.microsoft.com/office/2006/documentManagement/types"/>
    <ds:schemaRef ds:uri="http://www.w3.org/XML/1998/namespace"/>
    <ds:schemaRef ds:uri="57f4cfe9-52da-46f3-b230-554fc07be436"/>
    <ds:schemaRef ds:uri="http://purl.org/dc/elements/1.1/"/>
    <ds:schemaRef ds:uri="http://schemas.microsoft.com/office/infopath/2007/PartnerControls"/>
    <ds:schemaRef ds:uri="http://purl.org/dc/terms/"/>
    <ds:schemaRef ds:uri="http://schemas.openxmlformats.org/package/2006/metadata/core-properties"/>
    <ds:schemaRef ds:uri="http://schemas.microsoft.com/office/2006/metadata/properties"/>
  </ds:schemaRefs>
</ds:datastoreItem>
</file>

<file path=customXml/itemProps3.xml><?xml version="1.0" encoding="utf-8"?>
<ds:datastoreItem xmlns:ds="http://schemas.openxmlformats.org/officeDocument/2006/customXml" ds:itemID="{BB3242A4-1E6A-4E02-809C-4A24066EC01D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4610</TotalTime>
  <Words>334</Words>
  <Application>Microsoft Office PowerPoint</Application>
  <PresentationFormat>Widescreen</PresentationFormat>
  <Paragraphs>51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Arial</vt:lpstr>
      <vt:lpstr>Arial Black</vt:lpstr>
      <vt:lpstr>Calibri</vt:lpstr>
      <vt:lpstr>Verdana</vt:lpstr>
      <vt:lpstr>Wingdings 2</vt:lpstr>
      <vt:lpstr>Theme-DCF</vt:lpstr>
      <vt:lpstr>Regional Behavioral Health Collaboratives update</vt:lpstr>
      <vt:lpstr>Background</vt:lpstr>
      <vt:lpstr>Objectives and vision</vt:lpstr>
      <vt:lpstr>membership </vt:lpstr>
      <vt:lpstr>PowerPoint Presentation</vt:lpstr>
      <vt:lpstr>PowerPoint Presentation</vt:lpstr>
      <vt:lpstr>Questions?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Commission on Mental Health and Substance Use Disorder - Regional Behavioral Health Collaboratives Update (January 15 2025)</dc:title>
  <dc:creator>Edwards, Joseph</dc:creator>
  <cp:lastModifiedBy>VanDyke, Misty N</cp:lastModifiedBy>
  <cp:revision>58</cp:revision>
  <dcterms:created xsi:type="dcterms:W3CDTF">2022-01-04T16:51:29Z</dcterms:created>
  <dcterms:modified xsi:type="dcterms:W3CDTF">2025-06-03T17:17:52Z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0x0101002BF0A58D8C231D43828916AD3E094E6B</vt:lpwstr>
  </property>
</Properties>
</file>