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0"/>
  </p:notesMasterIdLst>
  <p:handoutMasterIdLst>
    <p:handoutMasterId r:id="rId11"/>
  </p:handoutMasterIdLst>
  <p:sldIdLst>
    <p:sldId id="304" r:id="rId5"/>
    <p:sldId id="302" r:id="rId6"/>
    <p:sldId id="303" r:id="rId7"/>
    <p:sldId id="30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3395C-C7D2-4406-86C8-C5F77199A450}" v="16" dt="2024-08-15T21:56:26.510"/>
    <p1510:client id="{B116C63A-8750-41B5-AC61-9686019EDF0C}" v="15" dt="2024-08-15T18:39:32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19" autoAdjust="0"/>
  </p:normalViewPr>
  <p:slideViewPr>
    <p:cSldViewPr snapToGrid="0">
      <p:cViewPr varScale="1">
        <p:scale>
          <a:sx n="121" d="100"/>
          <a:sy n="121" d="100"/>
        </p:scale>
        <p:origin x="54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624AA251-37A9-490F-BAF3-04C34A50F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BE928BE-7C67-4796-9A2D-47E106D50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276" y="704841"/>
            <a:ext cx="3246319" cy="324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529FDA88-50C1-4F5A-BD0C-1B8C199144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4564" y="880378"/>
            <a:ext cx="1376122" cy="1376122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B075078A-B95F-40DB-B398-1B04E182A9E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7040" y="5394960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5367F926-CA63-DF74-0BDF-A4F9F4C6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442" y="4502252"/>
            <a:ext cx="8255358" cy="523220"/>
          </a:xfrm>
        </p:spPr>
        <p:txBody>
          <a:bodyPr>
            <a:noAutofit/>
          </a:bodyPr>
          <a:lstStyle/>
          <a:p>
            <a:pPr algn="r"/>
            <a:b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Amanda Regis, MSW</a:t>
            </a:r>
            <a:b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Office of Substance Abuse and Mental Health</a:t>
            </a:r>
            <a:b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0" cap="none" dirty="0">
                <a:latin typeface="Arial" panose="020B0604020202020204" pitchFamily="34" charset="0"/>
                <a:cs typeface="Arial" panose="020B0604020202020204" pitchFamily="34" charset="0"/>
              </a:rPr>
              <a:t>Department of Children and Families</a:t>
            </a:r>
            <a:b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73E585-A05A-1574-17C9-33ED65354F00}"/>
              </a:ext>
            </a:extLst>
          </p:cNvPr>
          <p:cNvSpPr txBox="1"/>
          <p:nvPr/>
        </p:nvSpPr>
        <p:spPr>
          <a:xfrm>
            <a:off x="5257317" y="1490008"/>
            <a:ext cx="62364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Substance Use </a:t>
            </a:r>
          </a:p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Mental Health Legislative Highlights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DC763A-91D1-860E-1318-330A19B659F4}"/>
              </a:ext>
            </a:extLst>
          </p:cNvPr>
          <p:cNvSpPr txBox="1"/>
          <p:nvPr/>
        </p:nvSpPr>
        <p:spPr>
          <a:xfrm>
            <a:off x="10239031" y="6295042"/>
            <a:ext cx="2424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20, 2024</a:t>
            </a:r>
          </a:p>
        </p:txBody>
      </p:sp>
    </p:spTree>
    <p:extLst>
      <p:ext uri="{BB962C8B-B14F-4D97-AF65-F5344CB8AC3E}">
        <p14:creationId xmlns:p14="http://schemas.microsoft.com/office/powerpoint/2010/main" val="24793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5E895C-E172-3CBD-EC85-157518A5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52" y="1556724"/>
            <a:ext cx="10535187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discretion to law enforcement when initiating a Baker Act.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Strengthens discharge planning for Baker Act and Marchman Act.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the Office of Children’s Behavioral Health Ombudsman within the Department.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the Department and the Agency for Health Care Administration to establish regional collaboratives.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 Bill 7021 – </a:t>
            </a: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Mental Health and Substance Abuse</a:t>
            </a:r>
            <a:br>
              <a:rPr lang="en-US" sz="2400" cap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ktiv Grotesk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EF7B7-BCC8-ED57-2541-2DE79D23A98E}"/>
              </a:ext>
            </a:extLst>
          </p:cNvPr>
          <p:cNvSpPr txBox="1"/>
          <p:nvPr/>
        </p:nvSpPr>
        <p:spPr>
          <a:xfrm>
            <a:off x="2835374" y="4746883"/>
            <a:ext cx="72502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$50 million for implementing provisions of the bill. </a:t>
            </a:r>
          </a:p>
        </p:txBody>
      </p:sp>
      <p:pic>
        <p:nvPicPr>
          <p:cNvPr id="8" name="Picture 7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176574A3-92CA-A433-62AB-38EBCB86F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336222" y="447141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6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BF2BBF-14E6-D55D-C800-454CB47B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124" y="1541935"/>
            <a:ext cx="9802295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Expands the Florida Reimbursement Assistance for Medical Education (FRAME) program.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Revises the definitions and standards for Mobile Response Teams. 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Revises the definitions of clinical psychologist to remove three years of experience requirement under the Baker Act.</a:t>
            </a:r>
          </a:p>
          <a:p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the experience requirement for psychiatric nurses from two years to one year.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Senate</a:t>
            </a:r>
            <a:r>
              <a:rPr lang="en-US" sz="2800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 Bill 7016 – Health Care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14D2A-CD7F-1683-1F04-4E653063909B}"/>
              </a:ext>
            </a:extLst>
          </p:cNvPr>
          <p:cNvSpPr txBox="1"/>
          <p:nvPr/>
        </p:nvSpPr>
        <p:spPr>
          <a:xfrm>
            <a:off x="2780508" y="4820821"/>
            <a:ext cx="743333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$11.5 million for Mobile Response Teams.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$30 million for the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Reimbursement Assistance for Medical Education (FRAME) program.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6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2E52A397-8621-6DD1-0CAE-3076B3A712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272214" y="479145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15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CFFDE8-48EC-77DA-F1F3-05FD8974C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747" y="1542462"/>
            <a:ext cx="10129556" cy="3507486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Behavioral Health Teaching Hospital designation.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Establishes a grant program in the Agency for Health Care Administration to fund Behavioral Health Teaching Hospitals.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the Florida Center for Behavioral Health Workforce.</a:t>
            </a:r>
          </a:p>
          <a:p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a Mental Health Inpatient Treatment Services Capacity Study.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completion of a gap analysis.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Senate Bill 330 – </a:t>
            </a:r>
            <a:r>
              <a:rPr lang="en-US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  <a:t>Behavioral Health Teaching Hospitals</a:t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Aktiv Grotesk" panose="020B05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ktiv Grotesk" panose="020B05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6CCE9E-42DB-A132-E526-77D12B755CD9}"/>
              </a:ext>
            </a:extLst>
          </p:cNvPr>
          <p:cNvSpPr txBox="1"/>
          <p:nvPr/>
        </p:nvSpPr>
        <p:spPr>
          <a:xfrm>
            <a:off x="2750734" y="4555494"/>
            <a:ext cx="76002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Allocation: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$5 million for operation of the Florida Center for Behavioral Health Workforce at the University of South Florida.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$300 million to the Agency for Health Care Administration to award grants to develop and implement the Behavioral Health Teaching Hospital model.</a:t>
            </a:r>
          </a:p>
          <a:p>
            <a:endParaRPr lang="en-US" sz="20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endParaRPr lang="en-US" sz="2000" dirty="0"/>
          </a:p>
        </p:txBody>
      </p:sp>
      <p:pic>
        <p:nvPicPr>
          <p:cNvPr id="8" name="Picture 7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65503098-BFC8-E893-44C3-9C505B119D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778" r="46119"/>
          <a:stretch/>
        </p:blipFill>
        <p:spPr>
          <a:xfrm>
            <a:off x="1272214" y="4791456"/>
            <a:ext cx="1499151" cy="13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0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6136;p64">
            <a:extLst>
              <a:ext uri="{FF2B5EF4-FFF2-40B4-BE49-F238E27FC236}">
                <a16:creationId xmlns:a16="http://schemas.microsoft.com/office/drawing/2014/main" id="{A58EFA6A-7215-30E5-32E6-0AD617AAB34F}"/>
              </a:ext>
            </a:extLst>
          </p:cNvPr>
          <p:cNvSpPr/>
          <p:nvPr/>
        </p:nvSpPr>
        <p:spPr>
          <a:xfrm>
            <a:off x="3102882" y="2362249"/>
            <a:ext cx="8252786" cy="1460282"/>
          </a:xfrm>
          <a:prstGeom prst="rect">
            <a:avLst/>
          </a:prstGeom>
          <a:solidFill>
            <a:srgbClr val="115BA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6136;p64">
            <a:extLst>
              <a:ext uri="{FF2B5EF4-FFF2-40B4-BE49-F238E27FC236}">
                <a16:creationId xmlns:a16="http://schemas.microsoft.com/office/drawing/2014/main" id="{8A457DB8-0F87-AF3E-FB67-309F03BB5DB6}"/>
              </a:ext>
            </a:extLst>
          </p:cNvPr>
          <p:cNvSpPr/>
          <p:nvPr/>
        </p:nvSpPr>
        <p:spPr>
          <a:xfrm>
            <a:off x="2823482" y="2667049"/>
            <a:ext cx="8252786" cy="1460282"/>
          </a:xfrm>
          <a:prstGeom prst="rect">
            <a:avLst/>
          </a:prstGeom>
          <a:solidFill>
            <a:srgbClr val="488F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6136;p64">
            <a:extLst>
              <a:ext uri="{FF2B5EF4-FFF2-40B4-BE49-F238E27FC236}">
                <a16:creationId xmlns:a16="http://schemas.microsoft.com/office/drawing/2014/main" id="{F1F86BFD-A51B-9FA0-4849-62CE89B868EA}"/>
              </a:ext>
            </a:extLst>
          </p:cNvPr>
          <p:cNvSpPr/>
          <p:nvPr/>
        </p:nvSpPr>
        <p:spPr>
          <a:xfrm>
            <a:off x="2963182" y="2514649"/>
            <a:ext cx="8252786" cy="1460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56070D-36EC-4041-A85F-03495947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6771" y="2824998"/>
            <a:ext cx="8105608" cy="214746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  <a:latin typeface="Arial Black" panose="020B0A04020102020204" pitchFamily="34" charset="0"/>
                <a:ea typeface="Aktiv Grotesk" panose="020B0504020202020204" pitchFamily="34" charset="0"/>
                <a:cs typeface="Aktiv Grotesk" panose="020B0504020202020204" pitchFamily="34" charset="0"/>
              </a:rPr>
              <a:t>Questions?</a:t>
            </a:r>
            <a:endParaRPr lang="en-US" sz="48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83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DCF Power point">
      <a:dk1>
        <a:srgbClr val="193441"/>
      </a:dk1>
      <a:lt1>
        <a:srgbClr val="FFFFFF"/>
      </a:lt1>
      <a:dk2>
        <a:srgbClr val="193441"/>
      </a:dk2>
      <a:lt2>
        <a:srgbClr val="E7E6E6"/>
      </a:lt2>
      <a:accent1>
        <a:srgbClr val="115BA4"/>
      </a:accent1>
      <a:accent2>
        <a:srgbClr val="488F4D"/>
      </a:accent2>
      <a:accent3>
        <a:srgbClr val="7CB2E1"/>
      </a:accent3>
      <a:accent4>
        <a:srgbClr val="FAA634"/>
      </a:accent4>
      <a:accent5>
        <a:srgbClr val="FFD537"/>
      </a:accent5>
      <a:accent6>
        <a:srgbClr val="DF462E"/>
      </a:accent6>
      <a:hlink>
        <a:srgbClr val="36708C"/>
      </a:hlink>
      <a:folHlink>
        <a:srgbClr val="C55A11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d1ab49-ee3e-4b63-a3ac-3a3bd3edb076">
      <Terms xmlns="http://schemas.microsoft.com/office/infopath/2007/PartnerControls"/>
    </lcf76f155ced4ddcb4097134ff3c332f>
    <TaxCatchAll xmlns="88fc70a1-c3cd-412a-93dc-d9f1454b1e6c" xsi:nil="true"/>
    <Notes xmlns="a8d1ab49-ee3e-4b63-a3ac-3a3bd3edb07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7FCBEF8A40564BA6B142E80403240F" ma:contentTypeVersion="16" ma:contentTypeDescription="Create a new document." ma:contentTypeScope="" ma:versionID="ac604408a4204572c77077152a225ee1">
  <xsd:schema xmlns:xsd="http://www.w3.org/2001/XMLSchema" xmlns:xs="http://www.w3.org/2001/XMLSchema" xmlns:p="http://schemas.microsoft.com/office/2006/metadata/properties" xmlns:ns2="a8d1ab49-ee3e-4b63-a3ac-3a3bd3edb076" xmlns:ns3="88fc70a1-c3cd-412a-93dc-d9f1454b1e6c" targetNamespace="http://schemas.microsoft.com/office/2006/metadata/properties" ma:root="true" ma:fieldsID="b0a6d218390d2913ac2357d8c8042cf2" ns2:_="" ns3:_="">
    <xsd:import namespace="a8d1ab49-ee3e-4b63-a3ac-3a3bd3edb076"/>
    <xsd:import namespace="88fc70a1-c3cd-412a-93dc-d9f1454b1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ot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1ab49-ee3e-4b63-a3ac-3a3bd3edb0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85cb411-4442-4ffa-af81-3ff6857008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Notes" ma:index="18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c70a1-c3cd-412a-93dc-d9f1454b1e6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7a607a4-3a1b-4d14-bba1-74420b5acb7d}" ma:internalName="TaxCatchAll" ma:showField="CatchAllData" ma:web="88fc70a1-c3cd-412a-93dc-d9f1454b1e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purl.org/dc/elements/1.1/"/>
    <ds:schemaRef ds:uri="http://www.w3.org/XML/1998/namespace"/>
    <ds:schemaRef ds:uri="a8d1ab49-ee3e-4b63-a3ac-3a3bd3edb076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88fc70a1-c3cd-412a-93dc-d9f1454b1e6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3AEE66-B7F1-4F3B-A796-3FA992706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d1ab49-ee3e-4b63-a3ac-3a3bd3edb076"/>
    <ds:schemaRef ds:uri="88fc70a1-c3cd-412a-93dc-d9f1454b1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5917</TotalTime>
  <Words>303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Trebuchet MS</vt:lpstr>
      <vt:lpstr>Verdana</vt:lpstr>
      <vt:lpstr>Wingdings</vt:lpstr>
      <vt:lpstr>Wingdings 2</vt:lpstr>
      <vt:lpstr>Theme-DCF</vt:lpstr>
      <vt:lpstr> Amanda Regis, MSW Office of Substance Abuse and Mental Health Department of Children and Families </vt:lpstr>
      <vt:lpstr>House Bill 7021 – Mental Health and Substance Abuse </vt:lpstr>
      <vt:lpstr>Senate Bill 7016 – Health Care</vt:lpstr>
      <vt:lpstr>Senate Bill 330 – Behavioral Health Teaching Hospitals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- 2024 Substance Use and Mental Health Legislative Highlights (August 20 2024)</dc:title>
  <dc:creator>Edwards, Joseph</dc:creator>
  <cp:lastModifiedBy>VanDyke, Misty N</cp:lastModifiedBy>
  <cp:revision>77</cp:revision>
  <dcterms:created xsi:type="dcterms:W3CDTF">2022-01-04T16:51:29Z</dcterms:created>
  <dcterms:modified xsi:type="dcterms:W3CDTF">2025-06-03T14:08:04Z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2c13bf-8bdd-4bbb-bbf5-45b79f62e36e_Enabled">
    <vt:lpwstr>true</vt:lpwstr>
  </property>
  <property fmtid="{D5CDD505-2E9C-101B-9397-08002B2CF9AE}" pid="3" name="MSIP_Label_3b2c13bf-8bdd-4bbb-bbf5-45b79f62e36e_SetDate">
    <vt:lpwstr>2024-06-14T19:27:12Z</vt:lpwstr>
  </property>
  <property fmtid="{D5CDD505-2E9C-101B-9397-08002B2CF9AE}" pid="4" name="MSIP_Label_3b2c13bf-8bdd-4bbb-bbf5-45b79f62e36e_Method">
    <vt:lpwstr>Standard</vt:lpwstr>
  </property>
  <property fmtid="{D5CDD505-2E9C-101B-9397-08002B2CF9AE}" pid="5" name="MSIP_Label_3b2c13bf-8bdd-4bbb-bbf5-45b79f62e36e_Name">
    <vt:lpwstr>General</vt:lpwstr>
  </property>
  <property fmtid="{D5CDD505-2E9C-101B-9397-08002B2CF9AE}" pid="6" name="MSIP_Label_3b2c13bf-8bdd-4bbb-bbf5-45b79f62e36e_SiteId">
    <vt:lpwstr>bd318401-f61f-4030-9b7c-e3e3dc6e2dea</vt:lpwstr>
  </property>
  <property fmtid="{D5CDD505-2E9C-101B-9397-08002B2CF9AE}" pid="7" name="MSIP_Label_3b2c13bf-8bdd-4bbb-bbf5-45b79f62e36e_ActionId">
    <vt:lpwstr>1f6da10e-b9b0-4a31-b8a0-c0da1902d5ca</vt:lpwstr>
  </property>
  <property fmtid="{D5CDD505-2E9C-101B-9397-08002B2CF9AE}" pid="8" name="MSIP_Label_3b2c13bf-8bdd-4bbb-bbf5-45b79f62e36e_ContentBits">
    <vt:lpwstr>0</vt:lpwstr>
  </property>
  <property fmtid="{D5CDD505-2E9C-101B-9397-08002B2CF9AE}" pid="9" name="ContentTypeId">
    <vt:lpwstr>0x0101004F7FCBEF8A40564BA6B142E80403240F</vt:lpwstr>
  </property>
  <property fmtid="{D5CDD505-2E9C-101B-9397-08002B2CF9AE}" pid="10" name="MediaServiceImageTags">
    <vt:lpwstr/>
  </property>
</Properties>
</file>