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6"/>
  </p:notesMasterIdLst>
  <p:handoutMasterIdLst>
    <p:handoutMasterId r:id="rId17"/>
  </p:handoutMasterIdLst>
  <p:sldIdLst>
    <p:sldId id="297" r:id="rId5"/>
    <p:sldId id="298" r:id="rId6"/>
    <p:sldId id="309" r:id="rId7"/>
    <p:sldId id="289" r:id="rId8"/>
    <p:sldId id="301" r:id="rId9"/>
    <p:sldId id="302" r:id="rId10"/>
    <p:sldId id="306" r:id="rId11"/>
    <p:sldId id="303" r:id="rId12"/>
    <p:sldId id="304" r:id="rId13"/>
    <p:sldId id="305" r:id="rId14"/>
    <p:sldId id="30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121" d="100"/>
          <a:sy n="121" d="100"/>
        </p:scale>
        <p:origin x="46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6/3/2025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180" y="1709775"/>
            <a:ext cx="8607972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 on mental health and substance use disorder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 and Workforce Subcommittee</a:t>
            </a:r>
            <a:br>
              <a:rPr lang="en-US" cap="none" dirty="0"/>
            </a:br>
            <a:br>
              <a:rPr lang="en-US" dirty="0"/>
            </a:br>
            <a:r>
              <a:rPr lang="en-US" sz="2200" b="0" i="1" dirty="0"/>
              <a:t>WORKFORCE WORKGROUP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recommendations– Develop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21" y="1624090"/>
            <a:ext cx="10908260" cy="4600126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+mn-lt"/>
                <a:cs typeface="Times New Roman" panose="02020603050405020304" pitchFamily="18" charset="0"/>
              </a:rPr>
              <a:t>Create Behavioral Health Leadership Academy to develop future leaders and provide mentorship</a:t>
            </a:r>
          </a:p>
          <a:p>
            <a:pPr lvl="1"/>
            <a:r>
              <a:rPr lang="en-US" sz="1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Developed by Florida Universities including the Florida Center for Behavioral Health Workforce (USF), Bob Graham Center for Public Service (UF), and Center for Leadership &amp; Service (FSU) </a:t>
            </a:r>
          </a:p>
          <a:p>
            <a:r>
              <a:rPr lang="en-US" sz="2200" dirty="0">
                <a:latin typeface="+mn-lt"/>
                <a:cs typeface="Times New Roman" panose="02020603050405020304" pitchFamily="18" charset="0"/>
              </a:rPr>
              <a:t>Develop undergraduate-level Behavioral Health Leadership and Management certification program with input from today’s leaders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0201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D0A018-435E-865B-F8BB-90B1236D4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Questions?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84262F-059B-F9C3-1C45-B8C4383BD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346FD-F160-419D-5F9A-F27862A7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19471" y="2040168"/>
            <a:ext cx="8451633" cy="2223222"/>
          </a:xfrm>
        </p:spPr>
        <p:txBody>
          <a:bodyPr>
            <a:normAutofit fontScale="25000" lnSpcReduction="20000"/>
          </a:bodyPr>
          <a:lstStyle/>
          <a:p>
            <a:endParaRPr lang="en-US" sz="72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7200" dirty="0"/>
              <a:t>Workforce Workgroup</a:t>
            </a:r>
            <a:r>
              <a:rPr lang="en-US" sz="7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r>
              <a:rPr lang="en-US" sz="7200" dirty="0"/>
              <a:t>Review and evaluate the current behavioral health workforce in Florida and collect and present data informing recommendations that may be suggested by the Subcommittee for optimizing that workforce. </a:t>
            </a:r>
            <a:endParaRPr lang="en-US" sz="7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7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7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cap="none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287" y="945701"/>
            <a:ext cx="7976485" cy="988332"/>
          </a:xfrm>
        </p:spPr>
        <p:txBody>
          <a:bodyPr/>
          <a:lstStyle/>
          <a:p>
            <a:pPr algn="ctr"/>
            <a:r>
              <a:rPr lang="en-US" dirty="0"/>
              <a:t>Workgroup charge</a:t>
            </a:r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AE66CA-ABAD-56BA-9B29-103643E5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Melanie Brown Woofter, Florida Behavioral Health Association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Nickie Zenn, Ed.S., NCSP, </a:t>
            </a:r>
            <a:r>
              <a:rPr lang="en-US" sz="20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Louis De La Parte Florida Mental Health Institute, University of South Florida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Christopher R. Cogle, M.D., </a:t>
            </a:r>
            <a:r>
              <a:rPr lang="en-US" sz="200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Chief Medical Officer for Florida Medicaid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Thomas Wallace, AHCA Deputy Secretary for Health Care, Finance and Data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Maria Bledsoe, Central Florida Care Health System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Natalie Kelly, Florida Association of Managing Entities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Sandy Whittaker, LifeView Group, Inc.</a:t>
            </a:r>
            <a:endParaRPr lang="en-US" sz="2000" dirty="0">
              <a:solidFill>
                <a:schemeClr val="tx1"/>
              </a:solidFill>
              <a:effectLst/>
              <a:highlight>
                <a:srgbClr val="FFFFFF"/>
              </a:highlight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73EC7E-3383-29E4-66F0-2C61EE69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workgroup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DBB92-555A-4AA4-DFA2-8E0778E6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9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12" y="1894678"/>
            <a:ext cx="11029615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1"/>
                </a:solidFill>
              </a:rPr>
              <a:t>Attract</a:t>
            </a:r>
            <a:endParaRPr lang="en-US" sz="1900" dirty="0">
              <a:solidFill>
                <a:schemeClr val="accent1"/>
              </a:solidFill>
            </a:endParaRPr>
          </a:p>
          <a:p>
            <a:r>
              <a:rPr lang="en-US" sz="2200" dirty="0">
                <a:solidFill>
                  <a:schemeClr val="accent1"/>
                </a:solidFill>
              </a:rPr>
              <a:t>Retain</a:t>
            </a:r>
          </a:p>
          <a:p>
            <a:r>
              <a:rPr lang="en-US" sz="2200" dirty="0">
                <a:solidFill>
                  <a:schemeClr val="accent1"/>
                </a:solidFill>
              </a:rPr>
              <a:t>Develop (Leadership Development)</a:t>
            </a:r>
          </a:p>
          <a:p>
            <a:pPr marL="324000" lvl="1" indent="0">
              <a:buNone/>
            </a:pPr>
            <a:endParaRPr lang="en-US" sz="2200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- Attract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12" y="1894678"/>
            <a:ext cx="11029615" cy="3507486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Statewide advertising focused on removing barriers and stigma to attract individuals interested in a career in the behavioral health field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College mentors for middle- and high-school students interested in the behavioral health field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Showcase current professionals to demonstrate that behavioral health is an honorable field and profession</a:t>
            </a:r>
          </a:p>
          <a:p>
            <a:pPr lvl="2"/>
            <a:r>
              <a:rPr lang="en-US" sz="1500" dirty="0">
                <a:solidFill>
                  <a:schemeClr val="accent1"/>
                </a:solidFill>
              </a:rPr>
              <a:t>What motivated them to choose careers in behavioral health</a:t>
            </a:r>
          </a:p>
          <a:p>
            <a:pPr lvl="2"/>
            <a:r>
              <a:rPr lang="en-US" sz="1500" dirty="0">
                <a:solidFill>
                  <a:schemeClr val="accent1"/>
                </a:solidFill>
              </a:rPr>
              <a:t>Rewarding experiences that made a difference in the lives of individuals and families</a:t>
            </a:r>
          </a:p>
          <a:p>
            <a:pPr lvl="2"/>
            <a:r>
              <a:rPr lang="en-US" sz="1500" dirty="0">
                <a:solidFill>
                  <a:schemeClr val="accent1"/>
                </a:solidFill>
              </a:rPr>
              <a:t>Career advancement paths</a:t>
            </a: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9167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– Attract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62644"/>
            <a:ext cx="9523842" cy="4600126"/>
          </a:xfrm>
        </p:spPr>
        <p:txBody>
          <a:bodyPr>
            <a:normAutofit/>
          </a:bodyPr>
          <a:lstStyle/>
          <a:p>
            <a:endParaRPr lang="en-US" sz="2200" dirty="0">
              <a:solidFill>
                <a:schemeClr val="accent1"/>
              </a:solidFill>
            </a:endParaRPr>
          </a:p>
          <a:p>
            <a:r>
              <a:rPr lang="en-US" sz="2200" dirty="0">
                <a:solidFill>
                  <a:schemeClr val="accent1"/>
                </a:solidFill>
              </a:rPr>
              <a:t>Address Compensation</a:t>
            </a:r>
          </a:p>
          <a:p>
            <a:pPr lvl="1"/>
            <a:r>
              <a:rPr lang="en-US" sz="1900" dirty="0">
                <a:solidFill>
                  <a:schemeClr val="accent1"/>
                </a:solidFill>
              </a:rPr>
              <a:t>Stipends, compensation and/or support for clinical supervisors and/or employers </a:t>
            </a:r>
          </a:p>
          <a:p>
            <a:pPr lvl="1"/>
            <a:r>
              <a:rPr lang="en-US" sz="1900" dirty="0">
                <a:solidFill>
                  <a:schemeClr val="accent1"/>
                </a:solidFill>
              </a:rPr>
              <a:t>Stipends and grants for registered interns to complete supervised clinical experience required to obtain licensure for or clinical social work, mental health counseling, and marriage and family therapy</a:t>
            </a:r>
          </a:p>
          <a:p>
            <a:pPr lvl="1"/>
            <a:r>
              <a:rPr lang="en-US" sz="1900" dirty="0">
                <a:solidFill>
                  <a:schemeClr val="accent1"/>
                </a:solidFill>
              </a:rPr>
              <a:t>Tuition stipends for students in behavioral health fields with post-graduation service requirements in areas of highest need</a:t>
            </a: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4457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– Attract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62644"/>
            <a:ext cx="9523842" cy="4600126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chemeClr val="accent1"/>
                </a:solidFill>
              </a:rPr>
              <a:t>Increase faculty instructional positions for behavioral health field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Licensed clinical social work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Licensed marriage and family therapy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Licensed mental health counseling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School psychology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School counseling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r>
              <a:rPr lang="en-US" sz="2200" dirty="0">
                <a:solidFill>
                  <a:schemeClr val="accent1"/>
                </a:solidFill>
              </a:rPr>
              <a:t>Increase the number of students admitted into behavioral health fields in public and private colleges and universities</a:t>
            </a:r>
          </a:p>
          <a:p>
            <a:r>
              <a:rPr lang="en-US" sz="2200" dirty="0">
                <a:solidFill>
                  <a:schemeClr val="accent1"/>
                </a:solidFill>
              </a:rPr>
              <a:t>Support professional associations to work with undergraduate programs and create practicums with school districts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5479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WORKFORCE Recommendations – Retain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81494"/>
            <a:ext cx="10908260" cy="4600126"/>
          </a:xfrm>
        </p:spPr>
        <p:txBody>
          <a:bodyPr>
            <a:normAutofit/>
          </a:bodyPr>
          <a:lstStyle/>
          <a:p>
            <a:pPr marR="0"/>
            <a:r>
              <a:rPr lang="en-US" sz="2200" dirty="0">
                <a:solidFill>
                  <a:schemeClr val="accent1"/>
                </a:solidFill>
              </a:rPr>
              <a:t>Local community and statewide incentives to attract and recruit</a:t>
            </a:r>
            <a:br>
              <a:rPr lang="en-US" sz="2200" dirty="0">
                <a:solidFill>
                  <a:schemeClr val="accent1"/>
                </a:solidFill>
              </a:rPr>
            </a:br>
            <a:r>
              <a:rPr lang="en-US" sz="2200" dirty="0">
                <a:solidFill>
                  <a:schemeClr val="accent1"/>
                </a:solidFill>
              </a:rPr>
              <a:t>behavioral health professionals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Housing incentives for rural and urban areas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Student loan forgiveness and scholarships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Wage stipends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Moving expense assistance</a:t>
            </a:r>
            <a:endParaRPr lang="en-US" sz="2000" kern="100" dirty="0"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Funded and administered by Managing Entities, Medicaid health plans, managed care plans, hospitals, and health care districts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67257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7326"/>
            <a:ext cx="11029616" cy="1189554"/>
          </a:xfrm>
        </p:spPr>
        <p:txBody>
          <a:bodyPr/>
          <a:lstStyle/>
          <a:p>
            <a:r>
              <a:rPr lang="en-US" dirty="0"/>
              <a:t>WORKFORCE recommendations– Retain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36058"/>
            <a:ext cx="10908260" cy="460012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Integrate primary care and behavioral health</a:t>
            </a:r>
          </a:p>
          <a:p>
            <a:pPr lvl="1">
              <a:lnSpc>
                <a:spcPct val="107000"/>
              </a:lnSpc>
            </a:pPr>
            <a:r>
              <a:rPr lang="en-US" sz="2000" dirty="0">
                <a:solidFill>
                  <a:schemeClr val="accent1"/>
                </a:solidFill>
              </a:rPr>
              <a:t>Implement </a:t>
            </a:r>
            <a:r>
              <a:rPr lang="en-US" sz="2000" dirty="0" err="1">
                <a:solidFill>
                  <a:schemeClr val="accent1"/>
                </a:solidFill>
              </a:rPr>
              <a:t>CoCM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>
                <a:solidFill>
                  <a:schemeClr val="accent1"/>
                </a:solidFill>
              </a:rPr>
              <a:t>codes (Medicaid </a:t>
            </a:r>
            <a:r>
              <a:rPr lang="en-US" sz="2000" dirty="0">
                <a:solidFill>
                  <a:schemeClr val="accent1"/>
                </a:solidFill>
              </a:rPr>
              <a:t>July 1</a:t>
            </a:r>
            <a:r>
              <a:rPr lang="en-US" sz="2000">
                <a:solidFill>
                  <a:schemeClr val="accent1"/>
                </a:solidFill>
              </a:rPr>
              <a:t>, 2024) </a:t>
            </a:r>
            <a:endParaRPr lang="en-US" sz="2000" dirty="0">
              <a:solidFill>
                <a:schemeClr val="accent1"/>
              </a:solidFill>
            </a:endParaRPr>
          </a:p>
          <a:p>
            <a:pPr lvl="1">
              <a:lnSpc>
                <a:spcPct val="107000"/>
              </a:lnSpc>
            </a:pPr>
            <a:r>
              <a:rPr lang="en-US" sz="2000" dirty="0">
                <a:solidFill>
                  <a:schemeClr val="accent1"/>
                </a:solidFill>
              </a:rPr>
              <a:t>Scale Florida Pediatric Behavioral Health Collaborative to Florida Behavioral Health Collaborative (including the Behavioral Health Hubs component)</a:t>
            </a:r>
          </a:p>
          <a:p>
            <a:pPr lvl="1">
              <a:lnSpc>
                <a:spcPct val="107000"/>
              </a:lnSpc>
            </a:pPr>
            <a:r>
              <a:rPr lang="en-US" sz="2000" dirty="0">
                <a:solidFill>
                  <a:schemeClr val="accent1"/>
                </a:solidFill>
              </a:rPr>
              <a:t>Advance CCBHC</a:t>
            </a:r>
          </a:p>
          <a:p>
            <a:r>
              <a:rPr lang="en-US" sz="22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Cross-provider learning opportunities that support networking and collaboration</a:t>
            </a:r>
            <a:endParaRPr lang="en-US" sz="2200" dirty="0">
              <a:solidFill>
                <a:schemeClr val="accent1"/>
              </a:solidFill>
              <a:latin typeface="+mn-lt"/>
            </a:endParaRPr>
          </a:p>
          <a:p>
            <a:endParaRPr lang="en-US" dirty="0">
              <a:solidFill>
                <a:schemeClr val="accent1"/>
              </a:solidFill>
              <a:latin typeface="+mn-lt"/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6504344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Custom 4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242852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www.w3.org/XML/1998/namespac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3327</TotalTime>
  <Words>532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Verdana</vt:lpstr>
      <vt:lpstr>Wingdings</vt:lpstr>
      <vt:lpstr>Wingdings 2</vt:lpstr>
      <vt:lpstr>Theme-DCF</vt:lpstr>
      <vt:lpstr>Commission on mental health and substance use disorder  Finance and Workforce Subcommittee  WORKFORCE WORKGROUP</vt:lpstr>
      <vt:lpstr>Workgroup charge</vt:lpstr>
      <vt:lpstr>Workforce workgroup members</vt:lpstr>
      <vt:lpstr>WORKFORCE recommendations</vt:lpstr>
      <vt:lpstr>WORKFORCE Recommendations - Attract</vt:lpstr>
      <vt:lpstr>WORKFORCE Recommendations – Attract</vt:lpstr>
      <vt:lpstr>WORKFORCE Recommendations – Attract</vt:lpstr>
      <vt:lpstr>WORKFORCE Recommendations – Retain</vt:lpstr>
      <vt:lpstr>WORKFORCE recommendations– Retain</vt:lpstr>
      <vt:lpstr>WORKFORCE recommendations– Develop</vt:lpstr>
      <vt:lpstr>Workforce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Finance and Workforce Subcommittee (August 20 2024)</dc:title>
  <dc:creator>Edwards, Joseph</dc:creator>
  <cp:lastModifiedBy>VanDyke, Misty N</cp:lastModifiedBy>
  <cp:revision>68</cp:revision>
  <dcterms:created xsi:type="dcterms:W3CDTF">2022-01-04T16:51:29Z</dcterms:created>
  <dcterms:modified xsi:type="dcterms:W3CDTF">2025-06-03T14:05:56Z</dcterms:modified>
</cp:coreProperties>
</file>