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8"/>
  </p:notesMasterIdLst>
  <p:handoutMasterIdLst>
    <p:handoutMasterId r:id="rId19"/>
  </p:handoutMasterIdLst>
  <p:sldIdLst>
    <p:sldId id="297" r:id="rId5"/>
    <p:sldId id="302" r:id="rId6"/>
    <p:sldId id="298" r:id="rId7"/>
    <p:sldId id="305" r:id="rId8"/>
    <p:sldId id="306" r:id="rId9"/>
    <p:sldId id="307" r:id="rId10"/>
    <p:sldId id="308" r:id="rId11"/>
    <p:sldId id="309" r:id="rId12"/>
    <p:sldId id="310" r:id="rId13"/>
    <p:sldId id="312" r:id="rId14"/>
    <p:sldId id="314" r:id="rId15"/>
    <p:sldId id="316" r:id="rId16"/>
    <p:sldId id="31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852"/>
    <a:srgbClr val="629DD1"/>
    <a:srgbClr val="0E58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7776CE-110D-432F-8F2E-62B5898D4CC3}" v="3" dt="2024-08-16T18:42:00.266"/>
    <p1510:client id="{4DEE10C6-6EF3-4196-B80D-8F9815DDC556}" v="391" dt="2024-08-16T18:41:21.580"/>
    <p1510:client id="{99BFDC86-6683-270B-7CDB-D9BA79EB21D2}" v="26" dt="2024-08-16T18:13:00.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81" autoAdjust="0"/>
    <p:restoredTop sz="94619" autoAdjust="0"/>
  </p:normalViewPr>
  <p:slideViewPr>
    <p:cSldViewPr snapToGrid="0">
      <p:cViewPr varScale="1">
        <p:scale>
          <a:sx n="121" d="100"/>
          <a:sy n="121" d="100"/>
        </p:scale>
        <p:origin x="7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6/3/2025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6/3/2025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6/3/2025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6/3/2025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6/3/2025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31882" y="2136216"/>
            <a:ext cx="8607972" cy="1343034"/>
          </a:xfrm>
        </p:spPr>
        <p:txBody>
          <a:bodyPr>
            <a:noAutofit/>
          </a:bodyPr>
          <a:lstStyle/>
          <a:p>
            <a:pPr algn="ctr"/>
            <a:r>
              <a:rPr lang="en-US" sz="32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endParaRPr lang="en-US" b="0" i="1" dirty="0">
              <a:highlight>
                <a:srgbClr val="FFFF00"/>
              </a:highligh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400F3010-3531-4AA6-9F79-6E7A0E0F2180}"/>
              </a:ext>
            </a:extLst>
          </p:cNvPr>
          <p:cNvSpPr txBox="1"/>
          <p:nvPr/>
        </p:nvSpPr>
        <p:spPr>
          <a:xfrm>
            <a:off x="5553734" y="4050267"/>
            <a:ext cx="4428067" cy="400110"/>
          </a:xfrm>
          <a:prstGeom prst="rect">
            <a:avLst/>
          </a:prstGeom>
          <a:noFill/>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Chair, Secretary Shevaun L. Harris</a:t>
            </a:r>
          </a:p>
        </p:txBody>
      </p:sp>
      <p:sp>
        <p:nvSpPr>
          <p:cNvPr id="3" name="TextBox 2">
            <a:extLst>
              <a:ext uri="{FF2B5EF4-FFF2-40B4-BE49-F238E27FC236}">
                <a16:creationId xmlns:a16="http://schemas.microsoft.com/office/drawing/2014/main" id="{FB5D8ED2-AA3C-3E65-20B6-D68B5AF8E625}"/>
              </a:ext>
            </a:extLst>
          </p:cNvPr>
          <p:cNvSpPr txBox="1"/>
          <p:nvPr/>
        </p:nvSpPr>
        <p:spPr>
          <a:xfrm>
            <a:off x="10202333" y="6351601"/>
            <a:ext cx="2277533" cy="338554"/>
          </a:xfrm>
          <a:prstGeom prst="rect">
            <a:avLst/>
          </a:prstGeom>
          <a:noFill/>
        </p:spPr>
        <p:txBody>
          <a:bodyPr wrap="square" rtlCol="0">
            <a:spAutoFit/>
          </a:bodyPr>
          <a:lstStyle/>
          <a:p>
            <a:r>
              <a:rPr lang="en-US" sz="1600" dirty="0">
                <a:solidFill>
                  <a:schemeClr val="bg1"/>
                </a:solidFill>
                <a:latin typeface="Arial" panose="020B0604020202020204" pitchFamily="34" charset="0"/>
                <a:cs typeface="Arial" panose="020B0604020202020204" pitchFamily="34" charset="0"/>
              </a:rPr>
              <a:t>August 20, 2024</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701" y="620060"/>
            <a:ext cx="9908346"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emergency and respite housing options that will provide enough time for evaluation of longer term more appropriate services, including permanent housing options. </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
        <p:nvSpPr>
          <p:cNvPr id="8" name="Content Placeholder 5">
            <a:extLst>
              <a:ext uri="{FF2B5EF4-FFF2-40B4-BE49-F238E27FC236}">
                <a16:creationId xmlns:a16="http://schemas.microsoft.com/office/drawing/2014/main" id="{E68B6D5E-0087-5D1F-20D3-FDF396855365}"/>
              </a:ext>
            </a:extLst>
          </p:cNvPr>
          <p:cNvSpPr>
            <a:spLocks noGrp="1"/>
          </p:cNvSpPr>
          <p:nvPr>
            <p:ph idx="1"/>
          </p:nvPr>
        </p:nvSpPr>
        <p:spPr>
          <a:xfrm>
            <a:off x="2302404" y="2128765"/>
            <a:ext cx="8339656" cy="3507486"/>
          </a:xfrm>
        </p:spPr>
        <p:txBody>
          <a:bodyPr>
            <a:normAutofit lnSpcReduction="10000"/>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Unsafe housing conditions prompt the Agency for Persons with Disabilities to immediately remove individuals and place them in emergency housing while determining alternate placement opportunities. </a:t>
            </a:r>
          </a:p>
          <a:p>
            <a:pPr marL="0" indent="0">
              <a:buNone/>
            </a:pP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Promote client safety, prioritize Medicaid waiver waitlist, and blend funding.</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Agency for Persons with Disabilities, Department of Elder Affairs, Senior Crisis Response teams, Department of Children and Families, Managing Entities, Public Guardians, Agency for Health Care Administration, Housing Authority, law enforcement agencies.</a:t>
            </a:r>
            <a:endParaRPr lang="en-US" b="1" dirty="0">
              <a:solidFill>
                <a:srgbClr val="242852"/>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49772484-BB5B-99AE-2D37-3639C389AD24}"/>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3C0FCF1C-21DA-AC8C-153F-35CF5A29B0B2}"/>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7</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5179F9D0-50B4-35F7-A87F-4E282682B02E}"/>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7B107B09-3A06-274D-F548-2ABF200CC33C}"/>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48D78281-1AFC-CBFC-DD86-0701542B5AD8}"/>
              </a:ext>
            </a:extLst>
          </p:cNvPr>
          <p:cNvPicPr>
            <a:picLocks noChangeAspect="1"/>
          </p:cNvPicPr>
          <p:nvPr/>
        </p:nvPicPr>
        <p:blipFill rotWithShape="1">
          <a:blip r:embed="rId2"/>
          <a:srcRect l="5530" t="61885" r="73044" b="21004"/>
          <a:stretch/>
        </p:blipFill>
        <p:spPr>
          <a:xfrm>
            <a:off x="1353152" y="4568444"/>
            <a:ext cx="923767" cy="618406"/>
          </a:xfrm>
          <a:prstGeom prst="rect">
            <a:avLst/>
          </a:prstGeom>
        </p:spPr>
      </p:pic>
    </p:spTree>
    <p:extLst>
      <p:ext uri="{BB962C8B-B14F-4D97-AF65-F5344CB8AC3E}">
        <p14:creationId xmlns:p14="http://schemas.microsoft.com/office/powerpoint/2010/main" val="3298861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698" y="747656"/>
            <a:ext cx="9838713"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Develop a comprehensive directory of statewide behavioral health training resources.</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11</a:t>
            </a:fld>
            <a:endParaRPr lang="en-US" dirty="0"/>
          </a:p>
        </p:txBody>
      </p:sp>
      <p:sp>
        <p:nvSpPr>
          <p:cNvPr id="8" name="Content Placeholder 5">
            <a:extLst>
              <a:ext uri="{FF2B5EF4-FFF2-40B4-BE49-F238E27FC236}">
                <a16:creationId xmlns:a16="http://schemas.microsoft.com/office/drawing/2014/main" id="{E14FF169-DFF6-541A-2A16-7CC1FC2CA2C5}"/>
              </a:ext>
            </a:extLst>
          </p:cNvPr>
          <p:cNvSpPr>
            <a:spLocks noGrp="1"/>
          </p:cNvSpPr>
          <p:nvPr>
            <p:ph idx="1"/>
          </p:nvPr>
        </p:nvSpPr>
        <p:spPr>
          <a:xfrm>
            <a:off x="2268765" y="2265215"/>
            <a:ext cx="8373296" cy="4152123"/>
          </a:xfrm>
        </p:spPr>
        <p:txBody>
          <a:bodyPr>
            <a:normAutofit/>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Florida is currently without a roadmap of available behavioral health training resources for professionals and non-professionals.</a:t>
            </a:r>
            <a:br>
              <a:rPr lang="en-US"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The</a:t>
            </a:r>
            <a:r>
              <a:rPr lang="en-US" kern="100" dirty="0">
                <a:solidFill>
                  <a:srgbClr val="242852"/>
                </a:solidFill>
                <a:effectLst/>
                <a:latin typeface="Arial" panose="020B0604020202020204" pitchFamily="34" charset="0"/>
                <a:ea typeface="Calibri" panose="020F0502020204030204" pitchFamily="34" charset="0"/>
                <a:cs typeface="Times New Roman" panose="02020603050405020304" pitchFamily="18" charset="0"/>
              </a:rPr>
              <a:t> directory would support organizations seeking to </a:t>
            </a:r>
            <a:r>
              <a:rPr lang="en-US" kern="100" dirty="0">
                <a:solidFill>
                  <a:srgbClr val="242852"/>
                </a:solidFill>
                <a:latin typeface="Arial" panose="020B0604020202020204" pitchFamily="34" charset="0"/>
                <a:ea typeface="Calibri" panose="020F0502020204030204" pitchFamily="34" charset="0"/>
                <a:cs typeface="Times New Roman" panose="02020603050405020304" pitchFamily="18" charset="0"/>
              </a:rPr>
              <a:t>help individuals, families, and communities develop </a:t>
            </a:r>
            <a:r>
              <a:rPr lang="en-US" kern="100" dirty="0">
                <a:solidFill>
                  <a:srgbClr val="242852"/>
                </a:solidFill>
                <a:effectLst/>
                <a:latin typeface="Arial" panose="020B0604020202020204" pitchFamily="34" charset="0"/>
                <a:ea typeface="Calibri" panose="020F0502020204030204" pitchFamily="34" charset="0"/>
                <a:cs typeface="Times New Roman" panose="02020603050405020304" pitchFamily="18" charset="0"/>
              </a:rPr>
              <a:t>skills to identify and help someone who is experiencing behavioral health challenges.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solidFill>
                <a:srgbClr val="242852"/>
              </a:solidFill>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C75DF6EB-CE08-B849-DB53-8818EDF94EF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78336C6B-23A1-E2B6-2C87-A3F3B9DBB45D}"/>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8</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B939A740-4A99-F558-A016-D1EF31039BEA}"/>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CB9A95A0-6F7C-6FDD-0C42-FB679DDFDC10}"/>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DDAEC778-C63F-A1A5-39A4-E16F68F2122D}"/>
              </a:ext>
            </a:extLst>
          </p:cNvPr>
          <p:cNvPicPr>
            <a:picLocks noChangeAspect="1"/>
          </p:cNvPicPr>
          <p:nvPr/>
        </p:nvPicPr>
        <p:blipFill rotWithShape="1">
          <a:blip r:embed="rId2"/>
          <a:srcRect l="5530" t="61885" r="73044" b="21004"/>
          <a:stretch/>
        </p:blipFill>
        <p:spPr>
          <a:xfrm>
            <a:off x="1353152" y="4646616"/>
            <a:ext cx="923767" cy="618406"/>
          </a:xfrm>
          <a:prstGeom prst="rect">
            <a:avLst/>
          </a:prstGeom>
        </p:spPr>
      </p:pic>
    </p:spTree>
    <p:extLst>
      <p:ext uri="{BB962C8B-B14F-4D97-AF65-F5344CB8AC3E}">
        <p14:creationId xmlns:p14="http://schemas.microsoft.com/office/powerpoint/2010/main" val="350304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72111" y="747656"/>
            <a:ext cx="10128064"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Develop a plan to disseminate the statewide behavioral health training resources directory.</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12</a:t>
            </a:fld>
            <a:endParaRPr lang="en-US" dirty="0"/>
          </a:p>
        </p:txBody>
      </p:sp>
      <p:sp>
        <p:nvSpPr>
          <p:cNvPr id="8" name="Content Placeholder 5">
            <a:extLst>
              <a:ext uri="{FF2B5EF4-FFF2-40B4-BE49-F238E27FC236}">
                <a16:creationId xmlns:a16="http://schemas.microsoft.com/office/drawing/2014/main" id="{B9915B35-8BB1-C97D-9711-DF177FC6BE31}"/>
              </a:ext>
            </a:extLst>
          </p:cNvPr>
          <p:cNvSpPr>
            <a:spLocks noGrp="1"/>
          </p:cNvSpPr>
          <p:nvPr>
            <p:ph idx="1"/>
          </p:nvPr>
        </p:nvSpPr>
        <p:spPr>
          <a:xfrm>
            <a:off x="2350867" y="2276029"/>
            <a:ext cx="8611299"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Communities and organizations will have awareness and access to training resources. </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solidFill>
                <a:srgbClr val="242852"/>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849BE540-3759-9B94-EE79-D0653B316CB2}"/>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9651A3C0-1CC0-FAEF-2828-1E239CC666DF}"/>
              </a:ext>
            </a:extLst>
          </p:cNvPr>
          <p:cNvSpPr txBox="1">
            <a:spLocks/>
          </p:cNvSpPr>
          <p:nvPr/>
        </p:nvSpPr>
        <p:spPr>
          <a:xfrm>
            <a:off x="830586" y="598225"/>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9</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F22F8D2B-89A9-4E48-DA51-9772181A4481}"/>
              </a:ext>
            </a:extLst>
          </p:cNvPr>
          <p:cNvPicPr>
            <a:picLocks noChangeAspect="1"/>
          </p:cNvPicPr>
          <p:nvPr/>
        </p:nvPicPr>
        <p:blipFill rotWithShape="1">
          <a:blip r:embed="rId2"/>
          <a:srcRect l="5530" t="35715" r="73044" b="41519"/>
          <a:stretch/>
        </p:blipFill>
        <p:spPr>
          <a:xfrm>
            <a:off x="1355630" y="2222864"/>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71F13052-DD42-0518-57F3-714929AAAF0A}"/>
              </a:ext>
            </a:extLst>
          </p:cNvPr>
          <p:cNvPicPr>
            <a:picLocks noChangeAspect="1"/>
          </p:cNvPicPr>
          <p:nvPr/>
        </p:nvPicPr>
        <p:blipFill rotWithShape="1">
          <a:blip r:embed="rId2"/>
          <a:srcRect l="5530" t="61885" r="73044" b="21004"/>
          <a:stretch/>
        </p:blipFill>
        <p:spPr>
          <a:xfrm>
            <a:off x="1353152" y="3409487"/>
            <a:ext cx="923767" cy="618406"/>
          </a:xfrm>
          <a:prstGeom prst="rect">
            <a:avLst/>
          </a:prstGeom>
        </p:spPr>
      </p:pic>
    </p:spTree>
    <p:extLst>
      <p:ext uri="{BB962C8B-B14F-4D97-AF65-F5344CB8AC3E}">
        <p14:creationId xmlns:p14="http://schemas.microsoft.com/office/powerpoint/2010/main" val="351208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6595" y="898239"/>
            <a:ext cx="11029616" cy="1189554"/>
          </a:xfrm>
        </p:spPr>
        <p:txBody>
          <a:bodyPr>
            <a:normAutofit/>
          </a:bodyPr>
          <a:lstStyle/>
          <a:p>
            <a:r>
              <a:rPr lang="en-US" sz="2000" kern="100" cap="none" dirty="0">
                <a:solidFill>
                  <a:schemeClr val="tx2"/>
                </a:solidFill>
                <a:latin typeface="Arial" panose="020B0604020202020204" pitchFamily="34" charset="0"/>
                <a:ea typeface="Calibri" panose="020F0502020204030204" pitchFamily="34" charset="0"/>
                <a:cs typeface="Arial" panose="020B0604020202020204" pitchFamily="34" charset="0"/>
              </a:rPr>
              <a:t>Conduct an annual review to update the directory with new resources.</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13</a:t>
            </a:fld>
            <a:endParaRPr lang="en-US" dirty="0"/>
          </a:p>
        </p:txBody>
      </p:sp>
      <p:sp>
        <p:nvSpPr>
          <p:cNvPr id="10" name="Content Placeholder 5">
            <a:extLst>
              <a:ext uri="{FF2B5EF4-FFF2-40B4-BE49-F238E27FC236}">
                <a16:creationId xmlns:a16="http://schemas.microsoft.com/office/drawing/2014/main" id="{BD1C4082-0283-58CC-AD2A-1B45ABB7A2C3}"/>
              </a:ext>
            </a:extLst>
          </p:cNvPr>
          <p:cNvSpPr>
            <a:spLocks noGrp="1"/>
          </p:cNvSpPr>
          <p:nvPr>
            <p:ph idx="1"/>
          </p:nvPr>
        </p:nvSpPr>
        <p:spPr>
          <a:xfrm>
            <a:off x="2276919" y="1672044"/>
            <a:ext cx="8559451" cy="3507486"/>
          </a:xfrm>
        </p:spPr>
        <p:txBody>
          <a:bodyPr/>
          <a:lstStyle/>
          <a:p>
            <a:endParaRPr lang="en-US" sz="1800" b="1" dirty="0">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Communities and organizations will have access to training resources that are updated with </a:t>
            </a:r>
            <a:r>
              <a:rPr lang="en-US" dirty="0">
                <a:solidFill>
                  <a:srgbClr val="242852"/>
                </a:solidFill>
                <a:latin typeface="Arial" panose="020B0604020202020204" pitchFamily="34" charset="0"/>
                <a:ea typeface="Calibri" panose="020F0502020204030204" pitchFamily="34" charset="0"/>
              </a:rPr>
              <a:t>new evidence-based resources, best practices, and research findings.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Department</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 of Children and Families, Agency for Health Care Administration,</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M</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anaging </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E</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ntities, community behavioral health providers, hospital and health care system partners</a:t>
            </a:r>
            <a:r>
              <a:rPr lang="en-US" kern="0" dirty="0">
                <a:solidFill>
                  <a:srgbClr val="242852"/>
                </a:solidFill>
                <a:latin typeface="Arial" panose="020B0604020202020204" pitchFamily="34" charset="0"/>
                <a:ea typeface="Times New Roman" panose="02020603050405020304" pitchFamily="18" charset="0"/>
                <a:cs typeface="Arial" panose="020B0604020202020204" pitchFamily="34" charset="0"/>
              </a:rPr>
              <a:t>, </a:t>
            </a:r>
            <a:r>
              <a:rPr lang="en-US" kern="0" dirty="0">
                <a:solidFill>
                  <a:srgbClr val="242852"/>
                </a:solidFill>
                <a:latin typeface="Arial" panose="020B0604020202020204" pitchFamily="34" charset="0"/>
                <a:cs typeface="Arial" panose="020B0604020202020204" pitchFamily="34" charset="0"/>
              </a:rPr>
              <a:t>Florida Chamber and other business partners.</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6" name="Oval 5">
            <a:extLst>
              <a:ext uri="{FF2B5EF4-FFF2-40B4-BE49-F238E27FC236}">
                <a16:creationId xmlns:a16="http://schemas.microsoft.com/office/drawing/2014/main" id="{63CA541B-A36B-3077-2863-E93126E2D8CB}"/>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a:extLst>
              <a:ext uri="{FF2B5EF4-FFF2-40B4-BE49-F238E27FC236}">
                <a16:creationId xmlns:a16="http://schemas.microsoft.com/office/drawing/2014/main" id="{47E7E5A8-6550-661B-0A93-6E12ABEDDCD7}"/>
              </a:ext>
            </a:extLst>
          </p:cNvPr>
          <p:cNvSpPr txBox="1">
            <a:spLocks/>
          </p:cNvSpPr>
          <p:nvPr/>
        </p:nvSpPr>
        <p:spPr>
          <a:xfrm>
            <a:off x="675597" y="60563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10</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12" name="Picture 11" descr="Graphical user interface, application&#10;&#10;Description automatically generated">
            <a:extLst>
              <a:ext uri="{FF2B5EF4-FFF2-40B4-BE49-F238E27FC236}">
                <a16:creationId xmlns:a16="http://schemas.microsoft.com/office/drawing/2014/main" id="{71E79CC9-D64E-0C07-34FD-C651C0D60361}"/>
              </a:ext>
            </a:extLst>
          </p:cNvPr>
          <p:cNvPicPr>
            <a:picLocks noChangeAspect="1"/>
          </p:cNvPicPr>
          <p:nvPr/>
        </p:nvPicPr>
        <p:blipFill rotWithShape="1">
          <a:blip r:embed="rId2"/>
          <a:srcRect l="5530" t="35715" r="73044" b="41519"/>
          <a:stretch/>
        </p:blipFill>
        <p:spPr>
          <a:xfrm>
            <a:off x="1355630" y="2222864"/>
            <a:ext cx="923767" cy="822797"/>
          </a:xfrm>
          <a:prstGeom prst="rect">
            <a:avLst/>
          </a:prstGeom>
        </p:spPr>
      </p:pic>
      <p:pic>
        <p:nvPicPr>
          <p:cNvPr id="13" name="Picture 12" descr="Graphical user interface, application&#10;&#10;Description automatically generated">
            <a:extLst>
              <a:ext uri="{FF2B5EF4-FFF2-40B4-BE49-F238E27FC236}">
                <a16:creationId xmlns:a16="http://schemas.microsoft.com/office/drawing/2014/main" id="{DB1C6ADC-8927-2835-ED2E-C6F4D6336EE1}"/>
              </a:ext>
            </a:extLst>
          </p:cNvPr>
          <p:cNvPicPr>
            <a:picLocks noChangeAspect="1"/>
          </p:cNvPicPr>
          <p:nvPr/>
        </p:nvPicPr>
        <p:blipFill rotWithShape="1">
          <a:blip r:embed="rId2"/>
          <a:srcRect l="5530" t="61885" r="73044" b="21004"/>
          <a:stretch/>
        </p:blipFill>
        <p:spPr>
          <a:xfrm>
            <a:off x="1353152" y="3566102"/>
            <a:ext cx="923767" cy="618406"/>
          </a:xfrm>
          <a:prstGeom prst="rect">
            <a:avLst/>
          </a:prstGeom>
        </p:spPr>
      </p:pic>
    </p:spTree>
    <p:extLst>
      <p:ext uri="{BB962C8B-B14F-4D97-AF65-F5344CB8AC3E}">
        <p14:creationId xmlns:p14="http://schemas.microsoft.com/office/powerpoint/2010/main" val="365166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FD995B29-1290-1057-FDF5-64958233C0D7}"/>
              </a:ext>
            </a:extLst>
          </p:cNvPr>
          <p:cNvSpPr/>
          <p:nvPr/>
        </p:nvSpPr>
        <p:spPr>
          <a:xfrm>
            <a:off x="816032" y="1879149"/>
            <a:ext cx="3096749" cy="3088781"/>
          </a:xfrm>
          <a:prstGeom prst="ellipse">
            <a:avLst/>
          </a:prstGeom>
          <a:solidFill>
            <a:srgbClr val="2428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7553232A-A508-2DFE-94DF-8AFB8F9F0954}"/>
              </a:ext>
            </a:extLst>
          </p:cNvPr>
          <p:cNvSpPr>
            <a:spLocks noGrp="1"/>
          </p:cNvSpPr>
          <p:nvPr>
            <p:ph idx="1"/>
          </p:nvPr>
        </p:nvSpPr>
        <p:spPr>
          <a:xfrm>
            <a:off x="4274288" y="1879149"/>
            <a:ext cx="6996224" cy="3394812"/>
          </a:xfrm>
        </p:spPr>
        <p:txBody>
          <a:bodyPr>
            <a:normAutofit/>
          </a:bodyPr>
          <a:lstStyle/>
          <a:p>
            <a:pPr marL="0" indent="0">
              <a:buNone/>
            </a:pPr>
            <a:r>
              <a:rPr lang="en-US" sz="2400" b="0" i="0" dirty="0">
                <a:solidFill>
                  <a:srgbClr val="000000"/>
                </a:solidFill>
                <a:effectLst/>
                <a:latin typeface="Arial" panose="020B0604020202020204" pitchFamily="34" charset="0"/>
                <a:cs typeface="Arial" panose="020B0604020202020204" pitchFamily="34" charset="0"/>
              </a:rPr>
              <a:t>Review and evaluate the management and functionality of the existing publicly supported mental health and substance use systems and services in the Department of Children and Families, Agency for Health Care Administration, and other departments which administer mental health and substance use disorder services.</a:t>
            </a:r>
            <a:endParaRPr lang="en-US" sz="2800" b="0" i="0" dirty="0">
              <a:solidFill>
                <a:srgbClr val="000000"/>
              </a:solidFill>
              <a:effectLst/>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051683DC-BBA9-361B-D497-223EE0DCBF5A}"/>
              </a:ext>
            </a:extLst>
          </p:cNvPr>
          <p:cNvSpPr>
            <a:spLocks noGrp="1"/>
          </p:cNvSpPr>
          <p:nvPr>
            <p:ph type="title"/>
          </p:nvPr>
        </p:nvSpPr>
        <p:spPr/>
        <p:txBody>
          <a:bodyPr/>
          <a:lstStyle/>
          <a:p>
            <a:r>
              <a:rPr lang="en-US">
                <a:solidFill>
                  <a:srgbClr val="242852"/>
                </a:solidFill>
                <a:latin typeface="Arial" panose="020B0604020202020204" pitchFamily="34" charset="0"/>
                <a:cs typeface="Arial" panose="020B0604020202020204" pitchFamily="34" charset="0"/>
              </a:rPr>
              <a:t>2024 System of care subcommittee</a:t>
            </a:r>
          </a:p>
        </p:txBody>
      </p:sp>
      <p:sp>
        <p:nvSpPr>
          <p:cNvPr id="3" name="Slide Number Placeholder 2">
            <a:extLst>
              <a:ext uri="{FF2B5EF4-FFF2-40B4-BE49-F238E27FC236}">
                <a16:creationId xmlns:a16="http://schemas.microsoft.com/office/drawing/2014/main" id="{31C6C66C-8DB9-52A7-DF5A-87A8A3437D75}"/>
              </a:ext>
            </a:extLst>
          </p:cNvPr>
          <p:cNvSpPr>
            <a:spLocks noGrp="1"/>
          </p:cNvSpPr>
          <p:nvPr>
            <p:ph type="sldNum" sz="quarter" idx="12"/>
          </p:nvPr>
        </p:nvSpPr>
        <p:spPr/>
        <p:txBody>
          <a:bodyPr/>
          <a:lstStyle/>
          <a:p>
            <a:fld id="{3A98EE3D-8CD1-4C3F-BD1C-C98C9596463C}" type="slidenum">
              <a:rPr lang="en-US" smtClean="0"/>
              <a:t>2</a:t>
            </a:fld>
            <a:endParaRPr lang="en-US" dirty="0"/>
          </a:p>
        </p:txBody>
      </p:sp>
      <p:pic>
        <p:nvPicPr>
          <p:cNvPr id="8" name="Picture 7" descr="Icon&#10;&#10;Description automatically generated">
            <a:extLst>
              <a:ext uri="{FF2B5EF4-FFF2-40B4-BE49-F238E27FC236}">
                <a16:creationId xmlns:a16="http://schemas.microsoft.com/office/drawing/2014/main" id="{E5EE695D-9524-4E01-F201-087C339FAB43}"/>
              </a:ext>
            </a:extLst>
          </p:cNvPr>
          <p:cNvPicPr>
            <a:picLocks noChangeAspect="1"/>
          </p:cNvPicPr>
          <p:nvPr/>
        </p:nvPicPr>
        <p:blipFill rotWithShape="1">
          <a:blip r:embed="rId2"/>
          <a:srcRect l="30847" t="2741" r="7805" b="27406"/>
          <a:stretch/>
        </p:blipFill>
        <p:spPr>
          <a:xfrm>
            <a:off x="432336" y="1738367"/>
            <a:ext cx="3369644" cy="3216377"/>
          </a:xfrm>
          <a:prstGeom prst="rect">
            <a:avLst/>
          </a:prstGeom>
        </p:spPr>
      </p:pic>
    </p:spTree>
    <p:extLst>
      <p:ext uri="{BB962C8B-B14F-4D97-AF65-F5344CB8AC3E}">
        <p14:creationId xmlns:p14="http://schemas.microsoft.com/office/powerpoint/2010/main" val="171654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581192" y="700621"/>
            <a:ext cx="11029616" cy="1189554"/>
          </a:xfrm>
        </p:spPr>
        <p:txBody>
          <a:bodyPr/>
          <a:lstStyle/>
          <a:p>
            <a:r>
              <a:rPr lang="en-US">
                <a:solidFill>
                  <a:srgbClr val="242852"/>
                </a:solidFill>
                <a:latin typeface="Arial" panose="020B0604020202020204" pitchFamily="34" charset="0"/>
                <a:cs typeface="Arial" panose="020B0604020202020204" pitchFamily="34" charset="0"/>
              </a:rPr>
              <a:t>2024 Subcommittee priority areas</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14" name="Cylinder 13">
            <a:extLst>
              <a:ext uri="{FF2B5EF4-FFF2-40B4-BE49-F238E27FC236}">
                <a16:creationId xmlns:a16="http://schemas.microsoft.com/office/drawing/2014/main" id="{13C8C0EA-6028-2408-71E9-1EF51BA5EF73}"/>
              </a:ext>
            </a:extLst>
          </p:cNvPr>
          <p:cNvSpPr/>
          <p:nvPr/>
        </p:nvSpPr>
        <p:spPr>
          <a:xfrm rot="5400000">
            <a:off x="4851400" y="1231152"/>
            <a:ext cx="1168400" cy="8280400"/>
          </a:xfrm>
          <a:prstGeom prst="can">
            <a:avLst>
              <a:gd name="adj" fmla="val 98913"/>
            </a:avLst>
          </a:prstGeom>
          <a:solidFill>
            <a:srgbClr val="2428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ylinder 14">
            <a:extLst>
              <a:ext uri="{FF2B5EF4-FFF2-40B4-BE49-F238E27FC236}">
                <a16:creationId xmlns:a16="http://schemas.microsoft.com/office/drawing/2014/main" id="{13D17D14-F898-7A5C-695A-3E48A49CCDD3}"/>
              </a:ext>
            </a:extLst>
          </p:cNvPr>
          <p:cNvSpPr/>
          <p:nvPr/>
        </p:nvSpPr>
        <p:spPr>
          <a:xfrm rot="5400000">
            <a:off x="4851400" y="-1972917"/>
            <a:ext cx="1168400" cy="8280400"/>
          </a:xfrm>
          <a:prstGeom prst="can">
            <a:avLst>
              <a:gd name="adj" fmla="val 103261"/>
            </a:avLst>
          </a:prstGeom>
          <a:solidFill>
            <a:srgbClr val="629D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ylinder 15">
            <a:extLst>
              <a:ext uri="{FF2B5EF4-FFF2-40B4-BE49-F238E27FC236}">
                <a16:creationId xmlns:a16="http://schemas.microsoft.com/office/drawing/2014/main" id="{57994508-B61A-DA5A-1F8B-393296BED51B}"/>
              </a:ext>
            </a:extLst>
          </p:cNvPr>
          <p:cNvSpPr/>
          <p:nvPr/>
        </p:nvSpPr>
        <p:spPr>
          <a:xfrm rot="5400000">
            <a:off x="6280150" y="-310361"/>
            <a:ext cx="1168400" cy="8191500"/>
          </a:xfrm>
          <a:prstGeom prst="can">
            <a:avLst>
              <a:gd name="adj" fmla="val 100000"/>
            </a:avLst>
          </a:prstGeom>
          <a:solidFill>
            <a:srgbClr val="0E58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8">
            <a:extLst>
              <a:ext uri="{FF2B5EF4-FFF2-40B4-BE49-F238E27FC236}">
                <a16:creationId xmlns:a16="http://schemas.microsoft.com/office/drawing/2014/main" id="{1C3D49AE-35EC-00D9-0361-591F2EE3AEE2}"/>
              </a:ext>
            </a:extLst>
          </p:cNvPr>
          <p:cNvSpPr txBox="1">
            <a:spLocks/>
          </p:cNvSpPr>
          <p:nvPr/>
        </p:nvSpPr>
        <p:spPr>
          <a:xfrm>
            <a:off x="1749592" y="1889924"/>
            <a:ext cx="5743408" cy="650076"/>
          </a:xfrm>
          <a:prstGeom prst="rect">
            <a:avLst/>
          </a:prstGeo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latin typeface="Arial" panose="020B0604020202020204" pitchFamily="34" charset="0"/>
                <a:cs typeface="Arial" panose="020B0604020202020204" pitchFamily="34" charset="0"/>
              </a:rPr>
              <a:t>Individuals with Unique Needs</a:t>
            </a:r>
          </a:p>
        </p:txBody>
      </p:sp>
      <p:sp>
        <p:nvSpPr>
          <p:cNvPr id="20" name="Title 8">
            <a:extLst>
              <a:ext uri="{FF2B5EF4-FFF2-40B4-BE49-F238E27FC236}">
                <a16:creationId xmlns:a16="http://schemas.microsoft.com/office/drawing/2014/main" id="{CF8E2C96-5EAC-4B52-C75C-EFC15EB8BE0B}"/>
              </a:ext>
            </a:extLst>
          </p:cNvPr>
          <p:cNvSpPr txBox="1">
            <a:spLocks/>
          </p:cNvSpPr>
          <p:nvPr/>
        </p:nvSpPr>
        <p:spPr>
          <a:xfrm>
            <a:off x="3298992" y="3515524"/>
            <a:ext cx="5743408" cy="650076"/>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Deep End Services</a:t>
            </a:r>
          </a:p>
        </p:txBody>
      </p:sp>
      <p:sp>
        <p:nvSpPr>
          <p:cNvPr id="21" name="Title 8">
            <a:extLst>
              <a:ext uri="{FF2B5EF4-FFF2-40B4-BE49-F238E27FC236}">
                <a16:creationId xmlns:a16="http://schemas.microsoft.com/office/drawing/2014/main" id="{6D842617-91EA-884E-1C96-DE3905BDE27D}"/>
              </a:ext>
            </a:extLst>
          </p:cNvPr>
          <p:cNvSpPr txBox="1">
            <a:spLocks/>
          </p:cNvSpPr>
          <p:nvPr/>
        </p:nvSpPr>
        <p:spPr>
          <a:xfrm>
            <a:off x="1863892" y="5117060"/>
            <a:ext cx="5743408" cy="650076"/>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cap="none"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Skills-based Training</a:t>
            </a:r>
          </a:p>
        </p:txBody>
      </p:sp>
      <p:sp>
        <p:nvSpPr>
          <p:cNvPr id="22" name="Oval 21">
            <a:extLst>
              <a:ext uri="{FF2B5EF4-FFF2-40B4-BE49-F238E27FC236}">
                <a16:creationId xmlns:a16="http://schemas.microsoft.com/office/drawing/2014/main" id="{6CDF8703-D2BC-C243-5A5A-96235F08BE2D}"/>
              </a:ext>
            </a:extLst>
          </p:cNvPr>
          <p:cNvSpPr/>
          <p:nvPr/>
        </p:nvSpPr>
        <p:spPr>
          <a:xfrm>
            <a:off x="8470231" y="168356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2AB4452-05E3-A869-2937-D051BE50A996}"/>
              </a:ext>
            </a:extLst>
          </p:cNvPr>
          <p:cNvSpPr/>
          <p:nvPr/>
        </p:nvSpPr>
        <p:spPr>
          <a:xfrm>
            <a:off x="9874414" y="329511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610814FC-369E-7D08-8898-A9612402A33D}"/>
              </a:ext>
            </a:extLst>
          </p:cNvPr>
          <p:cNvSpPr/>
          <p:nvPr/>
        </p:nvSpPr>
        <p:spPr>
          <a:xfrm>
            <a:off x="8494961" y="4879456"/>
            <a:ext cx="998622" cy="98054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Application&#10;&#10;Description automatically generated with medium confidence">
            <a:extLst>
              <a:ext uri="{FF2B5EF4-FFF2-40B4-BE49-F238E27FC236}">
                <a16:creationId xmlns:a16="http://schemas.microsoft.com/office/drawing/2014/main" id="{3AA3D11C-5641-C6FD-E21D-896E1D757C7E}"/>
              </a:ext>
            </a:extLst>
          </p:cNvPr>
          <p:cNvPicPr>
            <a:picLocks noChangeAspect="1"/>
          </p:cNvPicPr>
          <p:nvPr/>
        </p:nvPicPr>
        <p:blipFill rotWithShape="1">
          <a:blip r:embed="rId2"/>
          <a:srcRect r="58126" b="57667"/>
          <a:stretch/>
        </p:blipFill>
        <p:spPr>
          <a:xfrm>
            <a:off x="8219909" y="1497057"/>
            <a:ext cx="1256296" cy="1064706"/>
          </a:xfrm>
          <a:prstGeom prst="rect">
            <a:avLst/>
          </a:prstGeom>
        </p:spPr>
      </p:pic>
      <p:pic>
        <p:nvPicPr>
          <p:cNvPr id="31" name="Picture 30" descr="Application&#10;&#10;Description automatically generated with medium confidence">
            <a:extLst>
              <a:ext uri="{FF2B5EF4-FFF2-40B4-BE49-F238E27FC236}">
                <a16:creationId xmlns:a16="http://schemas.microsoft.com/office/drawing/2014/main" id="{FBA50DFE-C189-B317-200F-3E6ACE2E125F}"/>
              </a:ext>
            </a:extLst>
          </p:cNvPr>
          <p:cNvPicPr>
            <a:picLocks noChangeAspect="1"/>
          </p:cNvPicPr>
          <p:nvPr/>
        </p:nvPicPr>
        <p:blipFill rotWithShape="1">
          <a:blip r:embed="rId2"/>
          <a:srcRect l="53102" b="52703"/>
          <a:stretch/>
        </p:blipFill>
        <p:spPr>
          <a:xfrm>
            <a:off x="9826539" y="3067577"/>
            <a:ext cx="1540043" cy="1302013"/>
          </a:xfrm>
          <a:prstGeom prst="rect">
            <a:avLst/>
          </a:prstGeom>
        </p:spPr>
      </p:pic>
      <p:pic>
        <p:nvPicPr>
          <p:cNvPr id="32" name="Picture 31" descr="Application&#10;&#10;Description automatically generated with medium confidence">
            <a:extLst>
              <a:ext uri="{FF2B5EF4-FFF2-40B4-BE49-F238E27FC236}">
                <a16:creationId xmlns:a16="http://schemas.microsoft.com/office/drawing/2014/main" id="{AD537B74-3D84-95E0-B317-FE5AEFEF742F}"/>
              </a:ext>
            </a:extLst>
          </p:cNvPr>
          <p:cNvPicPr>
            <a:picLocks noChangeAspect="1"/>
          </p:cNvPicPr>
          <p:nvPr/>
        </p:nvPicPr>
        <p:blipFill rotWithShape="1">
          <a:blip r:embed="rId2"/>
          <a:srcRect t="55595"/>
          <a:stretch/>
        </p:blipFill>
        <p:spPr>
          <a:xfrm>
            <a:off x="7542296" y="4988586"/>
            <a:ext cx="3000208" cy="1116812"/>
          </a:xfrm>
          <a:prstGeom prst="rect">
            <a:avLst/>
          </a:prstGeom>
        </p:spPr>
      </p:pic>
    </p:spTree>
    <p:extLst>
      <p:ext uri="{BB962C8B-B14F-4D97-AF65-F5344CB8AC3E}">
        <p14:creationId xmlns:p14="http://schemas.microsoft.com/office/powerpoint/2010/main" val="293215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0E37BC9C-D858-186D-6DB4-D78CB1369652}"/>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DCD2BB9D-FD16-2202-F112-74FE8883B29C}"/>
              </a:ext>
            </a:extLst>
          </p:cNvPr>
          <p:cNvSpPr>
            <a:spLocks noGrp="1"/>
          </p:cNvSpPr>
          <p:nvPr>
            <p:ph idx="1"/>
          </p:nvPr>
        </p:nvSpPr>
        <p:spPr>
          <a:xfrm>
            <a:off x="2222207" y="2124372"/>
            <a:ext cx="9179217" cy="4425283"/>
          </a:xfrm>
        </p:spPr>
        <p:txBody>
          <a:bodyPr>
            <a:normAutofit/>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ea typeface="Verdana"/>
                <a:cs typeface="Arial" panose="020B0604020202020204" pitchFamily="34" charset="0"/>
              </a:rPr>
              <a:t>The Critical Time Intervention model (CTI) is an evidence-based intervention that is effective in reducing psychiatric readmission and homelessness in patients with serious mental illness. CTI is longer (typically nine months) than traditional Care Coordination. </a:t>
            </a:r>
            <a:br>
              <a:rPr lang="en-US" sz="1800" dirty="0">
                <a:solidFill>
                  <a:srgbClr val="242852"/>
                </a:solidFill>
                <a:latin typeface="Arial" panose="020B0604020202020204" pitchFamily="34" charset="0"/>
                <a:ea typeface="Verdana"/>
                <a:cs typeface="Arial" panose="020B0604020202020204" pitchFamily="34" charset="0"/>
              </a:rPr>
            </a:br>
            <a:endParaRPr lang="en-US" sz="1800" b="1" dirty="0">
              <a:solidFill>
                <a:srgbClr val="242852"/>
              </a:solidFill>
              <a:latin typeface="Arial" panose="020B0604020202020204" pitchFamily="34" charset="0"/>
              <a:ea typeface="Verdana"/>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ea typeface="Verdana"/>
                <a:cs typeface="Arial" panose="020B0604020202020204" pitchFamily="34" charset="0"/>
              </a:rPr>
              <a:t>The CTI model would support early interventions to decrease admissions to State Mental Health Treatment Facilities.</a:t>
            </a:r>
          </a:p>
          <a:p>
            <a:pPr marL="0" indent="0" algn="just">
              <a:buNone/>
            </a:pPr>
            <a:endParaRPr lang="en-US" dirty="0">
              <a:solidFill>
                <a:schemeClr val="tx1"/>
              </a:solidFill>
              <a:latin typeface="Arial" panose="020B0604020202020204" pitchFamily="34" charset="0"/>
              <a:ea typeface="Verdana"/>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Title 4">
            <a:extLst>
              <a:ext uri="{FF2B5EF4-FFF2-40B4-BE49-F238E27FC236}">
                <a16:creationId xmlns:a16="http://schemas.microsoft.com/office/drawing/2014/main" id="{CF729B7A-AF53-B457-3280-82278097488B}"/>
              </a:ext>
            </a:extLst>
          </p:cNvPr>
          <p:cNvSpPr>
            <a:spLocks noGrp="1"/>
          </p:cNvSpPr>
          <p:nvPr>
            <p:ph type="title"/>
          </p:nvPr>
        </p:nvSpPr>
        <p:spPr>
          <a:xfrm>
            <a:off x="1461478" y="751297"/>
            <a:ext cx="10027050" cy="1189554"/>
          </a:xfrm>
        </p:spPr>
        <p:txBody>
          <a:bodyPr>
            <a:normAutofit/>
          </a:bodyPr>
          <a:lstStyle/>
          <a:p>
            <a:r>
              <a:rPr lang="en-US" sz="2000" cap="none">
                <a:solidFill>
                  <a:srgbClr val="242852"/>
                </a:solidFill>
                <a:effectLst/>
                <a:latin typeface="Arial" panose="020B0604020202020204" pitchFamily="34" charset="0"/>
                <a:ea typeface="Calibri" panose="020F0502020204030204" pitchFamily="34" charset="0"/>
              </a:rPr>
              <a:t>Develop new care coordination teams that use the Critical </a:t>
            </a:r>
            <a:r>
              <a:rPr lang="en-US" sz="2000" cap="none">
                <a:solidFill>
                  <a:srgbClr val="242852"/>
                </a:solidFill>
                <a:latin typeface="Arial" panose="020B0604020202020204" pitchFamily="34" charset="0"/>
                <a:ea typeface="Calibri" panose="020F0502020204030204" pitchFamily="34" charset="0"/>
              </a:rPr>
              <a:t>T</a:t>
            </a:r>
            <a:r>
              <a:rPr lang="en-US" sz="2000" cap="none">
                <a:solidFill>
                  <a:srgbClr val="242852"/>
                </a:solidFill>
                <a:effectLst/>
                <a:latin typeface="Arial" panose="020B0604020202020204" pitchFamily="34" charset="0"/>
                <a:ea typeface="Calibri" panose="020F0502020204030204" pitchFamily="34" charset="0"/>
              </a:rPr>
              <a:t>ime </a:t>
            </a:r>
            <a:r>
              <a:rPr lang="en-US" sz="2000" cap="none">
                <a:solidFill>
                  <a:srgbClr val="242852"/>
                </a:solidFill>
                <a:latin typeface="Arial" panose="020B0604020202020204" pitchFamily="34" charset="0"/>
                <a:ea typeface="Calibri" panose="020F0502020204030204" pitchFamily="34" charset="0"/>
              </a:rPr>
              <a:t>I</a:t>
            </a:r>
            <a:r>
              <a:rPr lang="en-US" sz="2000" cap="none">
                <a:solidFill>
                  <a:srgbClr val="242852"/>
                </a:solidFill>
                <a:effectLst/>
                <a:latin typeface="Arial" panose="020B0604020202020204" pitchFamily="34" charset="0"/>
                <a:ea typeface="Calibri" panose="020F0502020204030204" pitchFamily="34" charset="0"/>
              </a:rPr>
              <a:t>ntervention (CTI) model for individuals who meet the high utilization threshold.</a:t>
            </a:r>
            <a:endParaRPr lang="en-US" sz="2000" cap="none">
              <a:solidFill>
                <a:srgbClr val="242852"/>
              </a:solidFill>
            </a:endParaRPr>
          </a:p>
        </p:txBody>
      </p:sp>
      <p:sp>
        <p:nvSpPr>
          <p:cNvPr id="3" name="Slide Number Placeholder 2">
            <a:extLst>
              <a:ext uri="{FF2B5EF4-FFF2-40B4-BE49-F238E27FC236}">
                <a16:creationId xmlns:a16="http://schemas.microsoft.com/office/drawing/2014/main" id="{62650438-C55D-ADE9-6D33-A9A02DA2288A}"/>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4" name="Title 4">
            <a:extLst>
              <a:ext uri="{FF2B5EF4-FFF2-40B4-BE49-F238E27FC236}">
                <a16:creationId xmlns:a16="http://schemas.microsoft.com/office/drawing/2014/main" id="{1037F19C-4C60-E396-A62C-0411B7E6B355}"/>
              </a:ext>
            </a:extLst>
          </p:cNvPr>
          <p:cNvSpPr txBox="1">
            <a:spLocks/>
          </p:cNvSpPr>
          <p:nvPr/>
        </p:nvSpPr>
        <p:spPr>
          <a:xfrm>
            <a:off x="809320"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1</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8ECEF3F6-A9AB-6F9B-B799-322F01FC5BF4}"/>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9D0DA6C4-3F33-5316-5452-7DBD73166D24}"/>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1" name="Picture 10" descr="Graphical user interface, application&#10;&#10;Description automatically generated">
            <a:extLst>
              <a:ext uri="{FF2B5EF4-FFF2-40B4-BE49-F238E27FC236}">
                <a16:creationId xmlns:a16="http://schemas.microsoft.com/office/drawing/2014/main" id="{A2B1B160-F1E4-A122-FF13-9505905E230A}"/>
              </a:ext>
            </a:extLst>
          </p:cNvPr>
          <p:cNvPicPr>
            <a:picLocks noChangeAspect="1"/>
          </p:cNvPicPr>
          <p:nvPr/>
        </p:nvPicPr>
        <p:blipFill rotWithShape="1">
          <a:blip r:embed="rId2"/>
          <a:srcRect l="5530" t="61885" r="73044" b="21004"/>
          <a:stretch/>
        </p:blipFill>
        <p:spPr>
          <a:xfrm>
            <a:off x="1353152" y="4536545"/>
            <a:ext cx="923767" cy="618406"/>
          </a:xfrm>
          <a:prstGeom prst="rect">
            <a:avLst/>
          </a:prstGeom>
        </p:spPr>
      </p:pic>
    </p:spTree>
    <p:extLst>
      <p:ext uri="{BB962C8B-B14F-4D97-AF65-F5344CB8AC3E}">
        <p14:creationId xmlns:p14="http://schemas.microsoft.com/office/powerpoint/2010/main" val="42041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53071" y="747656"/>
            <a:ext cx="11029616" cy="1189554"/>
          </a:xfrm>
        </p:spPr>
        <p:txBody>
          <a:bodyPr>
            <a:normAutofit/>
          </a:bodyPr>
          <a:lstStyle/>
          <a:p>
            <a:r>
              <a:rPr lang="en-US" sz="2000" kern="100" cap="none">
                <a:solidFill>
                  <a:srgbClr val="242852"/>
                </a:solidFill>
                <a:effectLst/>
                <a:latin typeface="Arial"/>
                <a:ea typeface="Calibri" panose="020F0502020204030204" pitchFamily="34" charset="0"/>
                <a:cs typeface="Arial"/>
              </a:rPr>
              <a:t>Increase the number of Florida Assertive </a:t>
            </a:r>
            <a:r>
              <a:rPr lang="en-US" sz="2000" kern="100" cap="none">
                <a:solidFill>
                  <a:srgbClr val="242852"/>
                </a:solidFill>
                <a:latin typeface="Arial"/>
                <a:ea typeface="Calibri" panose="020F0502020204030204" pitchFamily="34" charset="0"/>
                <a:cs typeface="Arial"/>
              </a:rPr>
              <a:t>C</a:t>
            </a:r>
            <a:r>
              <a:rPr lang="en-US" sz="2000" kern="100" cap="none">
                <a:solidFill>
                  <a:srgbClr val="242852"/>
                </a:solidFill>
                <a:effectLst/>
                <a:latin typeface="Arial"/>
                <a:ea typeface="Calibri" panose="020F0502020204030204" pitchFamily="34" charset="0"/>
                <a:cs typeface="Arial"/>
              </a:rPr>
              <a:t>ommunity </a:t>
            </a:r>
            <a:r>
              <a:rPr lang="en-US" sz="2000" kern="100" cap="none">
                <a:solidFill>
                  <a:srgbClr val="242852"/>
                </a:solidFill>
                <a:latin typeface="Arial"/>
                <a:ea typeface="Calibri" panose="020F0502020204030204" pitchFamily="34" charset="0"/>
                <a:cs typeface="Arial"/>
              </a:rPr>
              <a:t>T</a:t>
            </a:r>
            <a:r>
              <a:rPr lang="en-US" sz="2000" kern="100" cap="none">
                <a:solidFill>
                  <a:srgbClr val="242852"/>
                </a:solidFill>
                <a:effectLst/>
                <a:latin typeface="Arial"/>
                <a:ea typeface="Calibri" panose="020F0502020204030204" pitchFamily="34" charset="0"/>
                <a:cs typeface="Arial"/>
              </a:rPr>
              <a:t>reatment teams and Forensic Multi-disciplinary </a:t>
            </a:r>
            <a:r>
              <a:rPr lang="en-US" sz="2000" kern="100" cap="none">
                <a:solidFill>
                  <a:srgbClr val="242852"/>
                </a:solidFill>
                <a:latin typeface="Arial"/>
                <a:ea typeface="Calibri" panose="020F0502020204030204" pitchFamily="34" charset="0"/>
                <a:cs typeface="Arial"/>
              </a:rPr>
              <a:t>T</a:t>
            </a:r>
            <a:r>
              <a:rPr lang="en-US" sz="2000" kern="100" cap="none">
                <a:solidFill>
                  <a:srgbClr val="242852"/>
                </a:solidFill>
                <a:effectLst/>
                <a:latin typeface="Arial"/>
                <a:ea typeface="Calibri" panose="020F0502020204030204" pitchFamily="34" charset="0"/>
                <a:cs typeface="Arial"/>
              </a:rPr>
              <a:t>eams statewide.</a:t>
            </a:r>
            <a:br>
              <a:rPr lang="en-US" sz="2000" kern="100">
                <a:solidFill>
                  <a:srgbClr val="242852"/>
                </a:solidFill>
                <a:effectLst/>
                <a:latin typeface="Arial" panose="020B0604020202020204" pitchFamily="34" charset="0"/>
                <a:ea typeface="Calibri" panose="020F0502020204030204" pitchFamily="34" charset="0"/>
                <a:cs typeface="Arial" panose="020B0604020202020204" pitchFamily="34" charset="0"/>
              </a:rPr>
            </a:br>
            <a:endParaRPr lang="en-US" sz="2000" cap="none">
              <a:solidFill>
                <a:srgbClr val="24285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
        <p:nvSpPr>
          <p:cNvPr id="12" name="Content Placeholder 5">
            <a:extLst>
              <a:ext uri="{FF2B5EF4-FFF2-40B4-BE49-F238E27FC236}">
                <a16:creationId xmlns:a16="http://schemas.microsoft.com/office/drawing/2014/main" id="{93FFC7FC-AB79-3BBD-C9A0-6B6E2E4668A7}"/>
              </a:ext>
            </a:extLst>
          </p:cNvPr>
          <p:cNvSpPr>
            <a:spLocks noGrp="1"/>
          </p:cNvSpPr>
          <p:nvPr>
            <p:ph idx="1"/>
          </p:nvPr>
        </p:nvSpPr>
        <p:spPr>
          <a:xfrm>
            <a:off x="2247497" y="2011816"/>
            <a:ext cx="8969851" cy="3507486"/>
          </a:xfrm>
        </p:spPr>
        <p:txBody>
          <a:bodyPr>
            <a:normAutofit lnSpcReduction="10000"/>
          </a:bodyPr>
          <a:lstStyle/>
          <a:p>
            <a:pPr marL="0" indent="0">
              <a:buNone/>
            </a:pPr>
            <a:r>
              <a:rPr lang="en-US" b="1" dirty="0">
                <a:solidFill>
                  <a:srgbClr val="242852"/>
                </a:solidFill>
                <a:latin typeface="Arial"/>
                <a:ea typeface="Verdana"/>
                <a:cs typeface="Arial"/>
              </a:rPr>
              <a:t>Background: </a:t>
            </a:r>
            <a:r>
              <a:rPr lang="en-US">
                <a:solidFill>
                  <a:srgbClr val="242852"/>
                </a:solidFill>
                <a:latin typeface="Arial"/>
                <a:ea typeface="Verdana"/>
                <a:cs typeface="Arial"/>
              </a:rPr>
              <a:t>Florida Assertive Community Treatment teams and Forensic Multi-disciplinary Teams utilize the evidenced based Assertive Community Treatment </a:t>
            </a:r>
            <a:r>
              <a:rPr lang="en-US" dirty="0">
                <a:solidFill>
                  <a:srgbClr val="242852"/>
                </a:solidFill>
                <a:latin typeface="Arial"/>
                <a:ea typeface="Verdana"/>
                <a:cs typeface="Arial"/>
              </a:rPr>
              <a:t>model to provide comprehensive community-based treatment to individuals with serious mental illness.</a:t>
            </a:r>
            <a:br>
              <a:rPr lang="en-US" dirty="0">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a:t>
            </a:r>
            <a:r>
              <a:rPr lang="en-US" dirty="0">
                <a:solidFill>
                  <a:srgbClr val="242852"/>
                </a:solidFill>
                <a:latin typeface="Arial" panose="020B0604020202020204" pitchFamily="34" charset="0"/>
                <a:ea typeface="Verdana"/>
                <a:cs typeface="Arial" panose="020B0604020202020204" pitchFamily="34" charset="0"/>
              </a:rPr>
              <a:t> Expansion of FACT would allow diversions of individuals from going to State Treatment Facilities and provide a step down from State Mental Health Treatment Facilities.</a:t>
            </a:r>
            <a:br>
              <a:rPr lang="en-US" dirty="0">
                <a:solidFill>
                  <a:srgbClr val="242852"/>
                </a:solidFill>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E43EC349-E225-FA6C-A498-406C1E8BF64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1DCD22E8-404E-9533-6BC4-08D06CD1D621}"/>
              </a:ext>
            </a:extLst>
          </p:cNvPr>
          <p:cNvSpPr txBox="1">
            <a:spLocks/>
          </p:cNvSpPr>
          <p:nvPr/>
        </p:nvSpPr>
        <p:spPr>
          <a:xfrm>
            <a:off x="819953" y="587592"/>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2</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DB8BF708-559D-06D1-72C5-3D3A5184DE14}"/>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8" name="Picture 7" descr="Graphical user interface, application&#10;&#10;Description automatically generated">
            <a:extLst>
              <a:ext uri="{FF2B5EF4-FFF2-40B4-BE49-F238E27FC236}">
                <a16:creationId xmlns:a16="http://schemas.microsoft.com/office/drawing/2014/main" id="{22ECAF70-B605-BB43-D2C4-ACBDD3FA9CE8}"/>
              </a:ext>
            </a:extLst>
          </p:cNvPr>
          <p:cNvPicPr>
            <a:picLocks noChangeAspect="1"/>
          </p:cNvPicPr>
          <p:nvPr/>
        </p:nvPicPr>
        <p:blipFill rotWithShape="1">
          <a:blip r:embed="rId2"/>
          <a:srcRect l="5530" t="35715" r="73044" b="41519"/>
          <a:stretch/>
        </p:blipFill>
        <p:spPr>
          <a:xfrm>
            <a:off x="1355630" y="3509417"/>
            <a:ext cx="923767" cy="822797"/>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223B129E-C90C-4714-2981-F27806734B6A}"/>
              </a:ext>
            </a:extLst>
          </p:cNvPr>
          <p:cNvPicPr>
            <a:picLocks noChangeAspect="1"/>
          </p:cNvPicPr>
          <p:nvPr/>
        </p:nvPicPr>
        <p:blipFill rotWithShape="1">
          <a:blip r:embed="rId2"/>
          <a:srcRect l="5530" t="61885" r="73044" b="21004"/>
          <a:stretch/>
        </p:blipFill>
        <p:spPr>
          <a:xfrm>
            <a:off x="1353152" y="4600343"/>
            <a:ext cx="923767" cy="618406"/>
          </a:xfrm>
          <a:prstGeom prst="rect">
            <a:avLst/>
          </a:prstGeom>
        </p:spPr>
      </p:pic>
    </p:spTree>
    <p:extLst>
      <p:ext uri="{BB962C8B-B14F-4D97-AF65-F5344CB8AC3E}">
        <p14:creationId xmlns:p14="http://schemas.microsoft.com/office/powerpoint/2010/main" val="2478169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63691" y="761930"/>
            <a:ext cx="9647329" cy="1189554"/>
          </a:xfrm>
        </p:spPr>
        <p:txBody>
          <a:bodyPr>
            <a:normAutofit/>
          </a:bodyPr>
          <a:lstStyle/>
          <a:p>
            <a:r>
              <a:rPr lang="en-US" sz="2000" kern="100" cap="none" dirty="0">
                <a:solidFill>
                  <a:schemeClr val="tx2"/>
                </a:solidFill>
                <a:effectLst/>
                <a:latin typeface="Arial"/>
                <a:ea typeface="Calibri" panose="020F0502020204030204" pitchFamily="34" charset="0"/>
                <a:cs typeface="Arial"/>
              </a:rPr>
              <a:t>Increase Short-term Residential Treatment facility capacity for adults and children. </a:t>
            </a:r>
            <a:br>
              <a:rPr lang="en-US" sz="2000" kern="100" dirty="0">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
        <p:nvSpPr>
          <p:cNvPr id="8" name="Content Placeholder 5">
            <a:extLst>
              <a:ext uri="{FF2B5EF4-FFF2-40B4-BE49-F238E27FC236}">
                <a16:creationId xmlns:a16="http://schemas.microsoft.com/office/drawing/2014/main" id="{A7C0DC99-634F-8A00-66DA-35FBC021423E}"/>
              </a:ext>
            </a:extLst>
          </p:cNvPr>
          <p:cNvSpPr>
            <a:spLocks noGrp="1"/>
          </p:cNvSpPr>
          <p:nvPr>
            <p:ph idx="1"/>
          </p:nvPr>
        </p:nvSpPr>
        <p:spPr>
          <a:xfrm>
            <a:off x="2258131" y="2111198"/>
            <a:ext cx="8578239" cy="3507486"/>
          </a:xfrm>
        </p:spPr>
        <p:txBody>
          <a:bodyPr/>
          <a:lstStyle/>
          <a:p>
            <a:pPr marL="0" indent="0">
              <a:buNone/>
            </a:pPr>
            <a:r>
              <a:rPr lang="en-US" b="1" dirty="0">
                <a:solidFill>
                  <a:srgbClr val="242852"/>
                </a:solidFill>
                <a:latin typeface="Arial"/>
                <a:ea typeface="Verdana"/>
                <a:cs typeface="Arial"/>
              </a:rPr>
              <a:t>Background: </a:t>
            </a:r>
            <a:r>
              <a:rPr lang="en-US">
                <a:solidFill>
                  <a:srgbClr val="242852"/>
                </a:solidFill>
                <a:latin typeface="Arial"/>
                <a:ea typeface="Verdana"/>
                <a:cs typeface="Arial"/>
              </a:rPr>
              <a:t>Short-term Residential Treatment  facilities provide a 24/7 secure </a:t>
            </a:r>
            <a:r>
              <a:rPr lang="en-US" dirty="0">
                <a:solidFill>
                  <a:srgbClr val="242852"/>
                </a:solidFill>
                <a:latin typeface="Arial"/>
                <a:ea typeface="Verdana"/>
                <a:cs typeface="Arial"/>
              </a:rPr>
              <a:t>and therapeutic setting, that provides continued stabilization for an individual experiencing a mental health crisis.</a:t>
            </a:r>
            <a:br>
              <a:rPr lang="en-US" dirty="0">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SRT facilities provide longer stabilization to prevent subsequent readmissions.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sz="1800"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community behavioral health providers.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6" name="Oval 5">
            <a:extLst>
              <a:ext uri="{FF2B5EF4-FFF2-40B4-BE49-F238E27FC236}">
                <a16:creationId xmlns:a16="http://schemas.microsoft.com/office/drawing/2014/main" id="{BCD2F71A-3E72-64EC-7B57-E927D4A70D54}"/>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4">
            <a:extLst>
              <a:ext uri="{FF2B5EF4-FFF2-40B4-BE49-F238E27FC236}">
                <a16:creationId xmlns:a16="http://schemas.microsoft.com/office/drawing/2014/main" id="{59558949-3C9E-8E1C-0E03-3A86B5D8B095}"/>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3</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9" name="Picture 8" descr="Graphical user interface, application&#10;&#10;Description automatically generated">
            <a:extLst>
              <a:ext uri="{FF2B5EF4-FFF2-40B4-BE49-F238E27FC236}">
                <a16:creationId xmlns:a16="http://schemas.microsoft.com/office/drawing/2014/main" id="{6C9FB3DB-0B48-9ABD-7264-41FA5B20382D}"/>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C0BC1875-3989-9A41-5319-DCA958A81FF6}"/>
              </a:ext>
            </a:extLst>
          </p:cNvPr>
          <p:cNvPicPr>
            <a:picLocks noChangeAspect="1"/>
          </p:cNvPicPr>
          <p:nvPr/>
        </p:nvPicPr>
        <p:blipFill rotWithShape="1">
          <a:blip r:embed="rId2"/>
          <a:srcRect l="5530" t="35715" r="73044" b="41519"/>
          <a:stretch/>
        </p:blipFill>
        <p:spPr>
          <a:xfrm>
            <a:off x="1355630" y="3349922"/>
            <a:ext cx="923767" cy="822797"/>
          </a:xfrm>
          <a:prstGeom prst="rect">
            <a:avLst/>
          </a:prstGeom>
        </p:spPr>
      </p:pic>
      <p:pic>
        <p:nvPicPr>
          <p:cNvPr id="11" name="Picture 10" descr="Graphical user interface, application&#10;&#10;Description automatically generated">
            <a:extLst>
              <a:ext uri="{FF2B5EF4-FFF2-40B4-BE49-F238E27FC236}">
                <a16:creationId xmlns:a16="http://schemas.microsoft.com/office/drawing/2014/main" id="{1E3A6F5B-6C5E-890A-CE0F-21F1479B25C5}"/>
              </a:ext>
            </a:extLst>
          </p:cNvPr>
          <p:cNvPicPr>
            <a:picLocks noChangeAspect="1"/>
          </p:cNvPicPr>
          <p:nvPr/>
        </p:nvPicPr>
        <p:blipFill rotWithShape="1">
          <a:blip r:embed="rId2"/>
          <a:srcRect l="5530" t="61885" r="73044" b="21004"/>
          <a:stretch/>
        </p:blipFill>
        <p:spPr>
          <a:xfrm>
            <a:off x="1353152" y="4430215"/>
            <a:ext cx="923767" cy="618406"/>
          </a:xfrm>
          <a:prstGeom prst="rect">
            <a:avLst/>
          </a:prstGeom>
        </p:spPr>
      </p:pic>
    </p:spTree>
    <p:extLst>
      <p:ext uri="{BB962C8B-B14F-4D97-AF65-F5344CB8AC3E}">
        <p14:creationId xmlns:p14="http://schemas.microsoft.com/office/powerpoint/2010/main" val="286536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59274" y="756073"/>
            <a:ext cx="10210846" cy="1189554"/>
          </a:xfrm>
        </p:spPr>
        <p:txBody>
          <a:bodyPr>
            <a:normAutofit/>
          </a:bodyPr>
          <a:lstStyle/>
          <a:p>
            <a:r>
              <a:rPr lang="en-US" sz="2000" kern="100" cap="none" dirty="0">
                <a:solidFill>
                  <a:schemeClr val="tx2"/>
                </a:solidFill>
                <a:effectLst/>
                <a:latin typeface="Arial"/>
                <a:ea typeface="Calibri" panose="020F0502020204030204" pitchFamily="34" charset="0"/>
                <a:cs typeface="Arial"/>
              </a:rPr>
              <a:t>Increase use of Long Acting Injectables prior to </a:t>
            </a:r>
            <a:r>
              <a:rPr lang="en-US" sz="2000" kern="100" cap="none" dirty="0">
                <a:solidFill>
                  <a:schemeClr val="tx2"/>
                </a:solidFill>
                <a:latin typeface="Arial"/>
                <a:ea typeface="Calibri" panose="020F0502020204030204" pitchFamily="34" charset="0"/>
                <a:cs typeface="Arial"/>
              </a:rPr>
              <a:t>d</a:t>
            </a:r>
            <a:r>
              <a:rPr lang="en-US" sz="2000" kern="100" cap="none" dirty="0">
                <a:solidFill>
                  <a:schemeClr val="tx2"/>
                </a:solidFill>
                <a:effectLst/>
                <a:latin typeface="Arial"/>
                <a:ea typeface="Calibri" panose="020F0502020204030204" pitchFamily="34" charset="0"/>
                <a:cs typeface="Arial"/>
              </a:rPr>
              <a:t>ischarge from State Mental Health Treatment Facilities.</a:t>
            </a:r>
            <a:br>
              <a:rPr lang="en-US" sz="2000" kern="100" dirty="0">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
        <p:nvSpPr>
          <p:cNvPr id="8" name="Content Placeholder 5">
            <a:extLst>
              <a:ext uri="{FF2B5EF4-FFF2-40B4-BE49-F238E27FC236}">
                <a16:creationId xmlns:a16="http://schemas.microsoft.com/office/drawing/2014/main" id="{6A52C2EA-7EF1-76D9-1AEE-8B59792A49D9}"/>
              </a:ext>
            </a:extLst>
          </p:cNvPr>
          <p:cNvSpPr>
            <a:spLocks noGrp="1"/>
          </p:cNvSpPr>
          <p:nvPr>
            <p:ph idx="1"/>
          </p:nvPr>
        </p:nvSpPr>
        <p:spPr>
          <a:xfrm>
            <a:off x="2272725" y="2256361"/>
            <a:ext cx="8989367" cy="3864616"/>
          </a:xfrm>
        </p:spPr>
        <p:txBody>
          <a:bodyPr>
            <a:normAutofit/>
          </a:bodyPr>
          <a:lstStyle/>
          <a:p>
            <a:pPr marL="0" indent="0">
              <a:buNone/>
            </a:pPr>
            <a:r>
              <a:rPr lang="en-US" b="1">
                <a:solidFill>
                  <a:srgbClr val="242852"/>
                </a:solidFill>
                <a:latin typeface="Arial"/>
                <a:ea typeface="Verdana"/>
                <a:cs typeface="Arial"/>
              </a:rPr>
              <a:t>Background: </a:t>
            </a:r>
            <a:r>
              <a:rPr lang="en-US">
                <a:solidFill>
                  <a:srgbClr val="242852"/>
                </a:solidFill>
                <a:latin typeface="Arial"/>
                <a:ea typeface="Verdana"/>
                <a:cs typeface="Arial"/>
              </a:rPr>
              <a:t>Research suggests that a </a:t>
            </a:r>
            <a:r>
              <a:rPr lang="en-US">
                <a:solidFill>
                  <a:schemeClr val="tx2"/>
                </a:solidFill>
                <a:latin typeface="Arial"/>
                <a:ea typeface="Verdana"/>
                <a:cs typeface="Arial"/>
              </a:rPr>
              <a:t>Long Acting Injectables </a:t>
            </a:r>
            <a:r>
              <a:rPr lang="en-US">
                <a:solidFill>
                  <a:srgbClr val="242852"/>
                </a:solidFill>
                <a:latin typeface="Arial"/>
                <a:ea typeface="Verdana"/>
                <a:cs typeface="Arial"/>
              </a:rPr>
              <a:t>may be considered at inpatient discharge </a:t>
            </a:r>
            <a:r>
              <a:rPr lang="en-US" dirty="0">
                <a:solidFill>
                  <a:srgbClr val="242852"/>
                </a:solidFill>
                <a:latin typeface="Arial"/>
                <a:ea typeface="Verdana"/>
                <a:cs typeface="Arial"/>
              </a:rPr>
              <a:t>when future adherence is uncertain.</a:t>
            </a:r>
            <a:br>
              <a:rPr lang="en-US" b="1" dirty="0">
                <a:latin typeface="Arial" panose="020B0604020202020204" pitchFamily="34" charset="0"/>
                <a:ea typeface="Verdana"/>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a:solidFill>
                  <a:srgbClr val="242852"/>
                </a:solidFill>
                <a:latin typeface="Arial"/>
                <a:ea typeface="Verdana"/>
                <a:cs typeface="Arial"/>
              </a:rPr>
              <a:t>Prospective Impact: </a:t>
            </a:r>
            <a:r>
              <a:rPr lang="en-US">
                <a:solidFill>
                  <a:srgbClr val="242852"/>
                </a:solidFill>
                <a:latin typeface="Arial"/>
                <a:ea typeface="Verdana"/>
                <a:cs typeface="Arial"/>
              </a:rPr>
              <a:t>Patients</a:t>
            </a:r>
            <a:r>
              <a:rPr lang="en-US" b="1">
                <a:solidFill>
                  <a:srgbClr val="242852"/>
                </a:solidFill>
                <a:latin typeface="Arial"/>
                <a:ea typeface="Verdana"/>
                <a:cs typeface="Arial"/>
              </a:rPr>
              <a:t> </a:t>
            </a:r>
            <a:r>
              <a:rPr lang="en-US">
                <a:solidFill>
                  <a:srgbClr val="242852"/>
                </a:solidFill>
                <a:latin typeface="Arial"/>
                <a:ea typeface="Verdana"/>
                <a:cs typeface="Arial"/>
              </a:rPr>
              <a:t>on a </a:t>
            </a:r>
            <a:r>
              <a:rPr lang="en-US">
                <a:solidFill>
                  <a:schemeClr val="tx2"/>
                </a:solidFill>
                <a:latin typeface="Arial"/>
                <a:ea typeface="Verdana"/>
                <a:cs typeface="Arial"/>
              </a:rPr>
              <a:t>Long Acting Injectables </a:t>
            </a:r>
            <a:r>
              <a:rPr lang="en-US">
                <a:solidFill>
                  <a:srgbClr val="242852"/>
                </a:solidFill>
                <a:latin typeface="Arial"/>
                <a:ea typeface="Verdana"/>
                <a:cs typeface="Arial"/>
              </a:rPr>
              <a:t>are more likely to transition to their aftercare.</a:t>
            </a:r>
            <a:br>
              <a:rPr lang="en-US" b="1" dirty="0">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insurance companies.</a:t>
            </a:r>
            <a:endParaRPr lang="en-US" b="1" dirty="0">
              <a:solidFill>
                <a:srgbClr val="242852"/>
              </a:solidFill>
              <a:latin typeface="Arial" panose="020B0604020202020204" pitchFamily="34" charset="0"/>
              <a:cs typeface="Arial" panose="020B0604020202020204" pitchFamily="34" charset="0"/>
            </a:endParaRPr>
          </a:p>
          <a:p>
            <a:pPr marL="305435" indent="-305435"/>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D2BF1BCF-0234-31C0-C9D7-FAAC6B69C44A}"/>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EB3DD22C-CE94-B63E-1D49-80C5BB7495A1}"/>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4</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9243AE29-A344-684B-D2F8-E2D7EBC1A5F8}"/>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86AF077F-B9E3-00C6-64FF-2AE69305A416}"/>
              </a:ext>
            </a:extLst>
          </p:cNvPr>
          <p:cNvPicPr>
            <a:picLocks noChangeAspect="1"/>
          </p:cNvPicPr>
          <p:nvPr/>
        </p:nvPicPr>
        <p:blipFill rotWithShape="1">
          <a:blip r:embed="rId2"/>
          <a:srcRect l="5530" t="35715" r="73044" b="41519"/>
          <a:stretch/>
        </p:blipFill>
        <p:spPr>
          <a:xfrm>
            <a:off x="1355630" y="3087868"/>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837803CF-8BC7-FC94-721B-1D1E2F4A6ADB}"/>
              </a:ext>
            </a:extLst>
          </p:cNvPr>
          <p:cNvPicPr>
            <a:picLocks noChangeAspect="1"/>
          </p:cNvPicPr>
          <p:nvPr/>
        </p:nvPicPr>
        <p:blipFill rotWithShape="1">
          <a:blip r:embed="rId2"/>
          <a:srcRect l="5530" t="61885" r="73044" b="21004"/>
          <a:stretch/>
        </p:blipFill>
        <p:spPr>
          <a:xfrm>
            <a:off x="1353152" y="4002918"/>
            <a:ext cx="923767" cy="618406"/>
          </a:xfrm>
          <a:prstGeom prst="rect">
            <a:avLst/>
          </a:prstGeom>
        </p:spPr>
      </p:pic>
    </p:spTree>
    <p:extLst>
      <p:ext uri="{BB962C8B-B14F-4D97-AF65-F5344CB8AC3E}">
        <p14:creationId xmlns:p14="http://schemas.microsoft.com/office/powerpoint/2010/main" val="3470585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31810" y="885885"/>
            <a:ext cx="11029616"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capacity for residential treatment facilities.</a:t>
            </a:r>
            <a:br>
              <a:rPr lang="en-US" sz="2000" kern="100" dirty="0">
                <a:solidFill>
                  <a:schemeClr val="tx2"/>
                </a:solidFill>
                <a:effectLst/>
                <a:latin typeface="Arial" panose="020B0604020202020204" pitchFamily="34" charset="0"/>
                <a:ea typeface="Calibri" panose="020F0502020204030204" pitchFamily="34" charset="0"/>
                <a:cs typeface="Arial" panose="020B0604020202020204" pitchFamily="34" charset="0"/>
              </a:rPr>
            </a:b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
        <p:nvSpPr>
          <p:cNvPr id="8" name="Content Placeholder 5">
            <a:extLst>
              <a:ext uri="{FF2B5EF4-FFF2-40B4-BE49-F238E27FC236}">
                <a16:creationId xmlns:a16="http://schemas.microsoft.com/office/drawing/2014/main" id="{4FEC50BF-C8DF-57B2-B941-F30286CDFE24}"/>
              </a:ext>
            </a:extLst>
          </p:cNvPr>
          <p:cNvSpPr>
            <a:spLocks noGrp="1"/>
          </p:cNvSpPr>
          <p:nvPr>
            <p:ph idx="1"/>
          </p:nvPr>
        </p:nvSpPr>
        <p:spPr>
          <a:xfrm>
            <a:off x="2310567" y="2132468"/>
            <a:ext cx="8704763"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The average length of stay in a residential treatment facility is typically longer than a State Mental Health Treatment Facility, but the cost approximately 90% less per year.</a:t>
            </a:r>
          </a:p>
          <a:p>
            <a:pPr marL="0" indent="0">
              <a:buNone/>
            </a:pP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a:t>
            </a:r>
            <a:r>
              <a:rPr lang="en-US" sz="1600" dirty="0">
                <a:solidFill>
                  <a:srgbClr val="242852"/>
                </a:solidFill>
                <a:effectLst/>
                <a:latin typeface="Aptos" panose="020B0004020202020204" pitchFamily="34" charset="0"/>
                <a:ea typeface="Aptos" panose="020B0004020202020204" pitchFamily="34" charset="0"/>
                <a:cs typeface="Aptos" panose="020B0004020202020204" pitchFamily="34" charset="0"/>
              </a:rPr>
              <a:t> </a:t>
            </a:r>
            <a:r>
              <a:rPr lang="en-US" dirty="0">
                <a:solidFill>
                  <a:srgbClr val="242852"/>
                </a:solidFill>
                <a:effectLst/>
                <a:latin typeface="Arial" panose="020B0604020202020204" pitchFamily="34" charset="0"/>
                <a:ea typeface="Aptos" panose="020B0004020202020204" pitchFamily="34" charset="0"/>
                <a:cs typeface="Arial" panose="020B0604020202020204" pitchFamily="34" charset="0"/>
              </a:rPr>
              <a:t>Individuals are provided hands-on life skills training and case management services while also receiving continued monitoring of their mental illness. </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kern="0" dirty="0">
                <a:solidFill>
                  <a:srgbClr val="242852"/>
                </a:solidFill>
                <a:effectLst/>
                <a:latin typeface="Arial" panose="020B0604020202020204" pitchFamily="34" charset="0"/>
                <a:ea typeface="Times New Roman" panose="02020603050405020304" pitchFamily="18" charset="0"/>
                <a:cs typeface="Arial" panose="020B0604020202020204" pitchFamily="34" charset="0"/>
              </a:rPr>
              <a:t>Department of Children and Families, Agency for Health Care Administration, providers.</a:t>
            </a:r>
            <a:endParaRPr lang="en-US" b="1" dirty="0">
              <a:solidFill>
                <a:srgbClr val="242852"/>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CD57515B-3838-3EFB-DFC6-051756927439}"/>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8C31D907-286E-AC22-7F55-84ED799B139F}"/>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5</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394F4062-6392-1651-F79B-4805D49170C5}"/>
              </a:ext>
            </a:extLst>
          </p:cNvPr>
          <p:cNvPicPr>
            <a:picLocks noChangeAspect="1"/>
          </p:cNvPicPr>
          <p:nvPr/>
        </p:nvPicPr>
        <p:blipFill rotWithShape="1">
          <a:blip r:embed="rId2"/>
          <a:srcRect l="5530" t="8809" r="73044" b="67388"/>
          <a:stretch/>
        </p:blipFill>
        <p:spPr>
          <a:xfrm>
            <a:off x="1344997" y="2147899"/>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2AF40CAF-4028-99E0-55FE-1664123BCBD2}"/>
              </a:ext>
            </a:extLst>
          </p:cNvPr>
          <p:cNvPicPr>
            <a:picLocks noChangeAspect="1"/>
          </p:cNvPicPr>
          <p:nvPr/>
        </p:nvPicPr>
        <p:blipFill rotWithShape="1">
          <a:blip r:embed="rId2"/>
          <a:srcRect l="5530" t="35715" r="73044" b="41519"/>
          <a:stretch/>
        </p:blipFill>
        <p:spPr>
          <a:xfrm>
            <a:off x="1355630" y="3456250"/>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BB24749F-1CF7-165B-8882-32B7D20CA62D}"/>
              </a:ext>
            </a:extLst>
          </p:cNvPr>
          <p:cNvPicPr>
            <a:picLocks noChangeAspect="1"/>
          </p:cNvPicPr>
          <p:nvPr/>
        </p:nvPicPr>
        <p:blipFill rotWithShape="1">
          <a:blip r:embed="rId2"/>
          <a:srcRect l="5530" t="61885" r="73044" b="21004"/>
          <a:stretch/>
        </p:blipFill>
        <p:spPr>
          <a:xfrm>
            <a:off x="1353152" y="4536545"/>
            <a:ext cx="923767" cy="618406"/>
          </a:xfrm>
          <a:prstGeom prst="rect">
            <a:avLst/>
          </a:prstGeom>
        </p:spPr>
      </p:pic>
    </p:spTree>
    <p:extLst>
      <p:ext uri="{BB962C8B-B14F-4D97-AF65-F5344CB8AC3E}">
        <p14:creationId xmlns:p14="http://schemas.microsoft.com/office/powerpoint/2010/main" val="142359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A354E-E8D4-A1A1-46A7-4A501F6CD508}"/>
              </a:ext>
            </a:extLst>
          </p:cNvPr>
          <p:cNvSpPr>
            <a:spLocks noGrp="1"/>
          </p:cNvSpPr>
          <p:nvPr>
            <p:ph type="title"/>
          </p:nvPr>
        </p:nvSpPr>
        <p:spPr>
          <a:xfrm>
            <a:off x="1442439" y="620060"/>
            <a:ext cx="10136417" cy="1189554"/>
          </a:xfrm>
        </p:spPr>
        <p:txBody>
          <a:bodyPr>
            <a:normAutofit/>
          </a:bodyPr>
          <a:lstStyle/>
          <a:p>
            <a:r>
              <a:rPr lang="en-US" sz="2000" kern="100" cap="none" dirty="0">
                <a:solidFill>
                  <a:schemeClr val="tx2"/>
                </a:solidFill>
                <a:effectLst/>
                <a:latin typeface="Arial" panose="020B0604020202020204" pitchFamily="34" charset="0"/>
                <a:ea typeface="Calibri" panose="020F0502020204030204" pitchFamily="34" charset="0"/>
                <a:cs typeface="Arial" panose="020B0604020202020204" pitchFamily="34" charset="0"/>
              </a:rPr>
              <a:t>Increase crisis response teams focused on seniors to divert older adults from deeper end services (e.g., emergency rooms, crisis stabilization units, etc.) and provide follow-up to ensure continued stabilization.</a:t>
            </a:r>
            <a:endParaRPr lang="en-US" sz="2000" cap="none"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013AFA0-B914-1FF3-D45D-E3A85E3D4FCC}"/>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8" name="Content Placeholder 5">
            <a:extLst>
              <a:ext uri="{FF2B5EF4-FFF2-40B4-BE49-F238E27FC236}">
                <a16:creationId xmlns:a16="http://schemas.microsoft.com/office/drawing/2014/main" id="{9B1B9D87-E453-F002-DE79-CDA96FA5ACD8}"/>
              </a:ext>
            </a:extLst>
          </p:cNvPr>
          <p:cNvSpPr>
            <a:spLocks noGrp="1"/>
          </p:cNvSpPr>
          <p:nvPr>
            <p:ph idx="1"/>
          </p:nvPr>
        </p:nvSpPr>
        <p:spPr>
          <a:xfrm>
            <a:off x="2313041" y="2107508"/>
            <a:ext cx="8523330" cy="3507486"/>
          </a:xfrm>
        </p:spPr>
        <p:txBody>
          <a:bodyPr/>
          <a:lstStyle/>
          <a:p>
            <a:pPr marL="0" indent="0">
              <a:buNone/>
            </a:pPr>
            <a:r>
              <a:rPr lang="en-US" b="1" dirty="0">
                <a:solidFill>
                  <a:srgbClr val="242852"/>
                </a:solidFill>
                <a:latin typeface="Arial" panose="020B0604020202020204" pitchFamily="34" charset="0"/>
                <a:cs typeface="Arial" panose="020B0604020202020204" pitchFamily="34" charset="0"/>
              </a:rPr>
              <a:t>Background: </a:t>
            </a:r>
            <a:r>
              <a:rPr lang="en-US" dirty="0">
                <a:solidFill>
                  <a:srgbClr val="242852"/>
                </a:solidFill>
                <a:latin typeface="Arial" panose="020B0604020202020204" pitchFamily="34" charset="0"/>
                <a:cs typeface="Arial" panose="020B0604020202020204" pitchFamily="34" charset="0"/>
              </a:rPr>
              <a:t>Older adults account for approximately 7% of involuntary examinations each year. A senior-focused Marion County Pilot shows promising diversion rates from Crisis Stabilization Units (95.4%) and emergency departments (96.68%).</a:t>
            </a:r>
            <a:br>
              <a:rPr lang="en-US" dirty="0">
                <a:solidFill>
                  <a:srgbClr val="242852"/>
                </a:solidFill>
                <a:latin typeface="Arial" panose="020B0604020202020204" pitchFamily="34" charset="0"/>
                <a:cs typeface="Arial" panose="020B0604020202020204" pitchFamily="34" charset="0"/>
              </a:rPr>
            </a:br>
            <a:endParaRPr lang="en-US"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Prospective Impact: </a:t>
            </a:r>
            <a:r>
              <a:rPr lang="en-US" dirty="0">
                <a:solidFill>
                  <a:srgbClr val="242852"/>
                </a:solidFill>
                <a:latin typeface="Arial" panose="020B0604020202020204" pitchFamily="34" charset="0"/>
                <a:cs typeface="Arial" panose="020B0604020202020204" pitchFamily="34" charset="0"/>
              </a:rPr>
              <a:t>Diversion of older adults from arrests, emergency departments, and Baker Act receiving facilities, while stabilizing and coordinating follow-up supports.</a:t>
            </a:r>
            <a:br>
              <a:rPr lang="en-US" b="1" dirty="0">
                <a:solidFill>
                  <a:srgbClr val="242852"/>
                </a:solidFill>
                <a:latin typeface="Arial" panose="020B0604020202020204" pitchFamily="34" charset="0"/>
                <a:cs typeface="Arial" panose="020B0604020202020204" pitchFamily="34" charset="0"/>
              </a:rPr>
            </a:br>
            <a:endParaRPr lang="en-US" b="1" dirty="0">
              <a:solidFill>
                <a:srgbClr val="242852"/>
              </a:solidFill>
              <a:latin typeface="Arial" panose="020B0604020202020204" pitchFamily="34" charset="0"/>
              <a:cs typeface="Arial" panose="020B0604020202020204" pitchFamily="34" charset="0"/>
            </a:endParaRPr>
          </a:p>
          <a:p>
            <a:pPr marL="0" indent="0">
              <a:buNone/>
            </a:pPr>
            <a:r>
              <a:rPr lang="en-US" b="1" dirty="0">
                <a:solidFill>
                  <a:srgbClr val="242852"/>
                </a:solidFill>
                <a:latin typeface="Arial" panose="020B0604020202020204" pitchFamily="34" charset="0"/>
                <a:cs typeface="Arial" panose="020B0604020202020204" pitchFamily="34" charset="0"/>
              </a:rPr>
              <a:t>Key Partners: </a:t>
            </a:r>
            <a:r>
              <a:rPr lang="en-US" dirty="0">
                <a:solidFill>
                  <a:srgbClr val="242852"/>
                </a:solidFill>
                <a:latin typeface="Arial" panose="020B0604020202020204" pitchFamily="34" charset="0"/>
                <a:cs typeface="Arial" panose="020B0604020202020204" pitchFamily="34" charset="0"/>
              </a:rPr>
              <a:t>Department of Children and Families, Department of Elder Affairs, Agency for Health Care Administration, insurance companies, community providers.</a:t>
            </a:r>
          </a:p>
          <a:p>
            <a:endParaRPr lang="en-US" b="1"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5" name="Oval 4">
            <a:extLst>
              <a:ext uri="{FF2B5EF4-FFF2-40B4-BE49-F238E27FC236}">
                <a16:creationId xmlns:a16="http://schemas.microsoft.com/office/drawing/2014/main" id="{B4593200-899C-350F-F106-6295A8DA325B}"/>
              </a:ext>
            </a:extLst>
          </p:cNvPr>
          <p:cNvSpPr/>
          <p:nvPr/>
        </p:nvSpPr>
        <p:spPr>
          <a:xfrm>
            <a:off x="703472" y="778980"/>
            <a:ext cx="652158" cy="652158"/>
          </a:xfrm>
          <a:prstGeom prst="ellipse">
            <a:avLst/>
          </a:prstGeom>
          <a:solidFill>
            <a:srgbClr val="2428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4">
            <a:extLst>
              <a:ext uri="{FF2B5EF4-FFF2-40B4-BE49-F238E27FC236}">
                <a16:creationId xmlns:a16="http://schemas.microsoft.com/office/drawing/2014/main" id="{EBF12BC7-030A-B622-AEF9-DF2D00902C99}"/>
              </a:ext>
            </a:extLst>
          </p:cNvPr>
          <p:cNvSpPr txBox="1">
            <a:spLocks/>
          </p:cNvSpPr>
          <p:nvPr/>
        </p:nvSpPr>
        <p:spPr>
          <a:xfrm>
            <a:off x="819953" y="608858"/>
            <a:ext cx="923767" cy="880782"/>
          </a:xfrm>
          <a:prstGeom prst="rect">
            <a:avLst/>
          </a:prstGeom>
        </p:spPr>
        <p:txBody>
          <a:bodyPr vert="horz" lIns="91440" tIns="45720" rIns="91440" bIns="45720" rtlCol="0" anchor="t" anchorCtr="0">
            <a:normAutofit/>
          </a:bodyPr>
          <a:lst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0" cap="none" dirty="0">
                <a:solidFill>
                  <a:schemeClr val="bg1"/>
                </a:solidFill>
                <a:latin typeface="Arial" panose="020B0604020202020204" pitchFamily="34" charset="0"/>
                <a:ea typeface="Calibri" panose="020F0502020204030204" pitchFamily="34" charset="0"/>
              </a:rPr>
              <a:t>6</a:t>
            </a:r>
            <a:r>
              <a:rPr lang="en-US" sz="4800" cap="none" dirty="0">
                <a:solidFill>
                  <a:schemeClr val="bg1"/>
                </a:solidFill>
                <a:latin typeface="Arial" panose="020B0604020202020204" pitchFamily="34" charset="0"/>
                <a:ea typeface="Calibri" panose="020F0502020204030204" pitchFamily="34" charset="0"/>
              </a:rPr>
              <a:t> </a:t>
            </a:r>
            <a:endParaRPr lang="en-US" sz="4800" cap="none" dirty="0">
              <a:solidFill>
                <a:schemeClr val="bg1"/>
              </a:solidFill>
            </a:endParaRPr>
          </a:p>
        </p:txBody>
      </p:sp>
      <p:pic>
        <p:nvPicPr>
          <p:cNvPr id="7" name="Picture 6" descr="Graphical user interface, application&#10;&#10;Description automatically generated">
            <a:extLst>
              <a:ext uri="{FF2B5EF4-FFF2-40B4-BE49-F238E27FC236}">
                <a16:creationId xmlns:a16="http://schemas.microsoft.com/office/drawing/2014/main" id="{3728E213-AF64-EDA0-73D9-22EB9CD1AB97}"/>
              </a:ext>
            </a:extLst>
          </p:cNvPr>
          <p:cNvPicPr>
            <a:picLocks noChangeAspect="1"/>
          </p:cNvPicPr>
          <p:nvPr/>
        </p:nvPicPr>
        <p:blipFill rotWithShape="1">
          <a:blip r:embed="rId2"/>
          <a:srcRect l="5530" t="8809" r="73044" b="67388"/>
          <a:stretch/>
        </p:blipFill>
        <p:spPr>
          <a:xfrm>
            <a:off x="1344997" y="2232963"/>
            <a:ext cx="923767" cy="86031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6EF8B5C1-6D01-3B4C-9FA5-C5685A240982}"/>
              </a:ext>
            </a:extLst>
          </p:cNvPr>
          <p:cNvPicPr>
            <a:picLocks noChangeAspect="1"/>
          </p:cNvPicPr>
          <p:nvPr/>
        </p:nvPicPr>
        <p:blipFill rotWithShape="1">
          <a:blip r:embed="rId2"/>
          <a:srcRect l="5530" t="35715" r="73044" b="41519"/>
          <a:stretch/>
        </p:blipFill>
        <p:spPr>
          <a:xfrm>
            <a:off x="1355630" y="3615741"/>
            <a:ext cx="923767" cy="822797"/>
          </a:xfrm>
          <a:prstGeom prst="rect">
            <a:avLst/>
          </a:prstGeom>
        </p:spPr>
      </p:pic>
      <p:pic>
        <p:nvPicPr>
          <p:cNvPr id="10" name="Picture 9" descr="Graphical user interface, application&#10;&#10;Description automatically generated">
            <a:extLst>
              <a:ext uri="{FF2B5EF4-FFF2-40B4-BE49-F238E27FC236}">
                <a16:creationId xmlns:a16="http://schemas.microsoft.com/office/drawing/2014/main" id="{C1E58689-0294-EF21-55E9-7DB8E547C586}"/>
              </a:ext>
            </a:extLst>
          </p:cNvPr>
          <p:cNvPicPr>
            <a:picLocks noChangeAspect="1"/>
          </p:cNvPicPr>
          <p:nvPr/>
        </p:nvPicPr>
        <p:blipFill rotWithShape="1">
          <a:blip r:embed="rId2"/>
          <a:srcRect l="5530" t="61885" r="73044" b="21004"/>
          <a:stretch/>
        </p:blipFill>
        <p:spPr>
          <a:xfrm>
            <a:off x="1353152" y="4674768"/>
            <a:ext cx="923767" cy="618406"/>
          </a:xfrm>
          <a:prstGeom prst="rect">
            <a:avLst/>
          </a:prstGeom>
        </p:spPr>
      </p:pic>
    </p:spTree>
    <p:extLst>
      <p:ext uri="{BB962C8B-B14F-4D97-AF65-F5344CB8AC3E}">
        <p14:creationId xmlns:p14="http://schemas.microsoft.com/office/powerpoint/2010/main" val="324944980"/>
      </p:ext>
    </p:extLst>
  </p:cSld>
  <p:clrMapOvr>
    <a:masterClrMapping/>
  </p:clrMapOvr>
</p:sld>
</file>

<file path=ppt/theme/theme1.xml><?xml version="1.0" encoding="utf-8"?>
<a:theme xmlns:a="http://schemas.openxmlformats.org/drawingml/2006/main" name="Theme-DCF">
  <a:themeElements>
    <a:clrScheme name="Custom 3">
      <a:dk1>
        <a:sysClr val="windowText" lastClr="000000"/>
      </a:dk1>
      <a:lt1>
        <a:sysClr val="window" lastClr="FFFFFF"/>
      </a:lt1>
      <a:dk2>
        <a:srgbClr val="242852"/>
      </a:dk2>
      <a:lt2>
        <a:srgbClr val="ACCBF9"/>
      </a:lt2>
      <a:accent1>
        <a:srgbClr val="0E57C4"/>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8d1ab49-ee3e-4b63-a3ac-3a3bd3edb076">
      <Terms xmlns="http://schemas.microsoft.com/office/infopath/2007/PartnerControls"/>
    </lcf76f155ced4ddcb4097134ff3c332f>
    <Notes xmlns="a8d1ab49-ee3e-4b63-a3ac-3a3bd3edb076" xsi:nil="true"/>
    <TaxCatchAll xmlns="88fc70a1-c3cd-412a-93dc-d9f1454b1e6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F7FCBEF8A40564BA6B142E80403240F" ma:contentTypeVersion="16" ma:contentTypeDescription="Create a new document." ma:contentTypeScope="" ma:versionID="ac604408a4204572c77077152a225ee1">
  <xsd:schema xmlns:xsd="http://www.w3.org/2001/XMLSchema" xmlns:xs="http://www.w3.org/2001/XMLSchema" xmlns:p="http://schemas.microsoft.com/office/2006/metadata/properties" xmlns:ns2="a8d1ab49-ee3e-4b63-a3ac-3a3bd3edb076" xmlns:ns3="88fc70a1-c3cd-412a-93dc-d9f1454b1e6c" targetNamespace="http://schemas.microsoft.com/office/2006/metadata/properties" ma:root="true" ma:fieldsID="b0a6d218390d2913ac2357d8c8042cf2" ns2:_="" ns3:_="">
    <xsd:import namespace="a8d1ab49-ee3e-4b63-a3ac-3a3bd3edb076"/>
    <xsd:import namespace="88fc70a1-c3cd-412a-93dc-d9f1454b1e6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Notes" minOccurs="0"/>
                <xsd:element ref="ns2:MediaLengthInSeconds"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1ab49-ee3e-4b63-a3ac-3a3bd3edb0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85cb411-4442-4ffa-af81-3ff6857008b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Notes" ma:index="18" nillable="true" ma:displayName="Notes" ma:format="Dropdown" ma:internalName="Notes">
      <xsd:simpleType>
        <xsd:restriction base="dms:Text">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fc70a1-c3cd-412a-93dc-d9f1454b1e6c"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7a607a4-3a1b-4d14-bba1-74420b5acb7d}" ma:internalName="TaxCatchAll" ma:showField="CatchAllData" ma:web="88fc70a1-c3cd-412a-93dc-d9f1454b1e6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2.xml><?xml version="1.0" encoding="utf-8"?>
<ds:datastoreItem xmlns:ds="http://schemas.openxmlformats.org/officeDocument/2006/customXml" ds:itemID="{FBD2D995-20F0-4C14-BF62-1248AB4B484D}">
  <ds:schemaRefs>
    <ds:schemaRef ds:uri="http://schemas.microsoft.com/office/2006/metadata/properties"/>
    <ds:schemaRef ds:uri="http://schemas.microsoft.com/office/infopath/2007/PartnerControls"/>
    <ds:schemaRef ds:uri="http://schemas.microsoft.com/office/2006/documentManagement/types"/>
    <ds:schemaRef ds:uri="http://purl.org/dc/elements/1.1/"/>
    <ds:schemaRef ds:uri="88fc70a1-c3cd-412a-93dc-d9f1454b1e6c"/>
    <ds:schemaRef ds:uri="http://purl.org/dc/dcmitype/"/>
    <ds:schemaRef ds:uri="http://purl.org/dc/terms/"/>
    <ds:schemaRef ds:uri="http://schemas.openxmlformats.org/package/2006/metadata/core-properties"/>
    <ds:schemaRef ds:uri="a8d1ab49-ee3e-4b63-a3ac-3a3bd3edb076"/>
    <ds:schemaRef ds:uri="http://www.w3.org/XML/1998/namespace"/>
  </ds:schemaRefs>
</ds:datastoreItem>
</file>

<file path=customXml/itemProps3.xml><?xml version="1.0" encoding="utf-8"?>
<ds:datastoreItem xmlns:ds="http://schemas.openxmlformats.org/officeDocument/2006/customXml" ds:itemID="{5596990B-1274-42E3-BC1A-F1BEF5CC7EC4}">
  <ds:schemaRefs>
    <ds:schemaRef ds:uri="88fc70a1-c3cd-412a-93dc-d9f1454b1e6c"/>
    <ds:schemaRef ds:uri="a8d1ab49-ee3e-4b63-a3ac-3a3bd3edb07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7252</TotalTime>
  <Words>1036</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Verdana</vt:lpstr>
      <vt:lpstr>Wingdings 2</vt:lpstr>
      <vt:lpstr>Theme-DCF</vt:lpstr>
      <vt:lpstr>Commission on Mental Health and Substance Use Disorder  System of Care Subcommittee</vt:lpstr>
      <vt:lpstr>2024 System of care subcommittee</vt:lpstr>
      <vt:lpstr>2024 Subcommittee priority areas</vt:lpstr>
      <vt:lpstr>Develop new care coordination teams that use the Critical Time Intervention (CTI) model for individuals who meet the high utilization threshold.</vt:lpstr>
      <vt:lpstr>Increase the number of Florida Assertive Community Treatment teams and Forensic Multi-disciplinary Teams statewide. </vt:lpstr>
      <vt:lpstr>Increase Short-term Residential Treatment facility capacity for adults and children.  </vt:lpstr>
      <vt:lpstr>Increase use of Long Acting Injectables prior to discharge from State Mental Health Treatment Facilities. </vt:lpstr>
      <vt:lpstr>Increase capacity for residential treatment facilities. </vt:lpstr>
      <vt:lpstr>Increase crisis response teams focused on seniors to divert older adults from deeper end services (e.g., emergency rooms, crisis stabilization units, etc.) and provide follow-up to ensure continued stabilization.</vt:lpstr>
      <vt:lpstr>Increase emergency and respite housing options that will provide enough time for evaluation of longer term more appropriate services, including permanent housing options. </vt:lpstr>
      <vt:lpstr>Develop a comprehensive directory of statewide behavioral health training resources.</vt:lpstr>
      <vt:lpstr>Develop a plan to disseminate the statewide behavioral health training resources directory.</vt:lpstr>
      <vt:lpstr>Conduct an annual review to update the directory with new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System of Care Subcommittee Presentation (August 20 2024)</dc:title>
  <dc:creator>Edwards, Joseph</dc:creator>
  <cp:lastModifiedBy>VanDyke, Misty N</cp:lastModifiedBy>
  <cp:revision>67</cp:revision>
  <dcterms:created xsi:type="dcterms:W3CDTF">2022-01-04T16:51:29Z</dcterms:created>
  <dcterms:modified xsi:type="dcterms:W3CDTF">2025-06-03T13:57:36Z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0x0101004F7FCBEF8A40564BA6B142E80403240F</vt:lpwstr>
  </property>
  <property fmtid="{D5CDD505-2E9C-101B-9397-08002B2CF9AE}" pid="3" name="MediaServiceImageTags">
    <vt:lpwstr/>
  </property>
</Properties>
</file>