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61" r:id="rId4"/>
    <p:sldId id="263" r:id="rId5"/>
    <p:sldId id="272" r:id="rId6"/>
    <p:sldId id="269" r:id="rId7"/>
    <p:sldId id="258" r:id="rId8"/>
    <p:sldId id="274" r:id="rId9"/>
    <p:sldId id="275" r:id="rId10"/>
    <p:sldId id="270" r:id="rId11"/>
    <p:sldId id="276" r:id="rId12"/>
    <p:sldId id="277" r:id="rId13"/>
    <p:sldId id="271" r:id="rId14"/>
    <p:sldId id="278" r:id="rId15"/>
    <p:sldId id="279" r:id="rId16"/>
    <p:sldId id="264" r:id="rId17"/>
    <p:sldId id="267"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8961" autoAdjust="0"/>
  </p:normalViewPr>
  <p:slideViewPr>
    <p:cSldViewPr snapToGrid="0">
      <p:cViewPr varScale="1">
        <p:scale>
          <a:sx n="73" d="100"/>
          <a:sy n="73" d="100"/>
        </p:scale>
        <p:origin x="16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a Reynolds" userId="95f8f2ca-4489-4e16-8e15-9723adee0841" providerId="ADAL" clId="{242FD9A4-7911-4971-8C60-14A6ACCBA44A}"/>
    <pc:docChg chg="undo custSel modSld modNotesMaster">
      <pc:chgData name="Clara Reynolds" userId="95f8f2ca-4489-4e16-8e15-9723adee0841" providerId="ADAL" clId="{242FD9A4-7911-4971-8C60-14A6ACCBA44A}" dt="2024-08-08T16:57:52.072" v="101" actId="20577"/>
      <pc:docMkLst>
        <pc:docMk/>
      </pc:docMkLst>
      <pc:sldChg chg="modNotesTx">
        <pc:chgData name="Clara Reynolds" userId="95f8f2ca-4489-4e16-8e15-9723adee0841" providerId="ADAL" clId="{242FD9A4-7911-4971-8C60-14A6ACCBA44A}" dt="2024-08-07T20:24:12.974" v="3"/>
        <pc:sldMkLst>
          <pc:docMk/>
          <pc:sldMk cId="327726436" sldId="274"/>
        </pc:sldMkLst>
      </pc:sldChg>
      <pc:sldChg chg="modNotesTx">
        <pc:chgData name="Clara Reynolds" userId="95f8f2ca-4489-4e16-8e15-9723adee0841" providerId="ADAL" clId="{242FD9A4-7911-4971-8C60-14A6ACCBA44A}" dt="2024-08-08T16:57:29.624" v="37" actId="20577"/>
        <pc:sldMkLst>
          <pc:docMk/>
          <pc:sldMk cId="3815736851" sldId="276"/>
        </pc:sldMkLst>
      </pc:sldChg>
      <pc:sldChg chg="modNotesTx">
        <pc:chgData name="Clara Reynolds" userId="95f8f2ca-4489-4e16-8e15-9723adee0841" providerId="ADAL" clId="{242FD9A4-7911-4971-8C60-14A6ACCBA44A}" dt="2024-08-08T16:57:52.072" v="101" actId="20577"/>
        <pc:sldMkLst>
          <pc:docMk/>
          <pc:sldMk cId="3083179939" sldId="278"/>
        </pc:sldMkLst>
      </pc:sldChg>
    </pc:docChg>
  </pc:docChgLst>
  <pc:docChgLst>
    <pc:chgData name="Asia Patrick" userId="S::apatrick@crisiscenter.com::6b9a30be-70ec-49ce-afd8-9bc711ef013a" providerId="AD" clId="Web-{549466C5-91B7-2642-B705-D058132BB598}"/>
    <pc:docChg chg="modSld">
      <pc:chgData name="Asia Patrick" userId="S::apatrick@crisiscenter.com::6b9a30be-70ec-49ce-afd8-9bc711ef013a" providerId="AD" clId="Web-{549466C5-91B7-2642-B705-D058132BB598}" dt="2024-08-15T17:32:52.114" v="4" actId="20577"/>
      <pc:docMkLst>
        <pc:docMk/>
      </pc:docMkLst>
      <pc:sldChg chg="modSp">
        <pc:chgData name="Asia Patrick" userId="S::apatrick@crisiscenter.com::6b9a30be-70ec-49ce-afd8-9bc711ef013a" providerId="AD" clId="Web-{549466C5-91B7-2642-B705-D058132BB598}" dt="2024-08-15T17:32:52.114" v="4" actId="20577"/>
        <pc:sldMkLst>
          <pc:docMk/>
          <pc:sldMk cId="3756988941" sldId="271"/>
        </pc:sldMkLst>
        <pc:graphicFrameChg chg="modGraphic">
          <ac:chgData name="Asia Patrick" userId="S::apatrick@crisiscenter.com::6b9a30be-70ec-49ce-afd8-9bc711ef013a" providerId="AD" clId="Web-{549466C5-91B7-2642-B705-D058132BB598}" dt="2024-08-15T17:32:52.114" v="4" actId="20577"/>
          <ac:graphicFrameMkLst>
            <pc:docMk/>
            <pc:sldMk cId="3756988941" sldId="271"/>
            <ac:graphicFrameMk id="5" creationId="{9B939C6F-2B63-3AD3-0120-AB7EF85B78BA}"/>
          </ac:graphicFrameMkLst>
        </pc:graphicFrameChg>
      </pc:sldChg>
    </pc:docChg>
  </pc:docChgLst>
  <pc:docChgLst>
    <pc:chgData name="Clara Reynolds" userId="S::creynolds@crisiscenter.com::95f8f2ca-4489-4e16-8e15-9723adee0841" providerId="AD" clId="Web-{28C1EABA-9D09-EB94-99E0-7A268A21D3DE}"/>
    <pc:docChg chg="modSld">
      <pc:chgData name="Clara Reynolds" userId="S::creynolds@crisiscenter.com::95f8f2ca-4489-4e16-8e15-9723adee0841" providerId="AD" clId="Web-{28C1EABA-9D09-EB94-99E0-7A268A21D3DE}" dt="2024-08-15T20:45:23.437" v="30" actId="20577"/>
      <pc:docMkLst>
        <pc:docMk/>
      </pc:docMkLst>
      <pc:sldChg chg="modSp">
        <pc:chgData name="Clara Reynolds" userId="S::creynolds@crisiscenter.com::95f8f2ca-4489-4e16-8e15-9723adee0841" providerId="AD" clId="Web-{28C1EABA-9D09-EB94-99E0-7A268A21D3DE}" dt="2024-08-15T20:45:23.437" v="30" actId="20577"/>
        <pc:sldMkLst>
          <pc:docMk/>
          <pc:sldMk cId="3756988941" sldId="271"/>
        </pc:sldMkLst>
        <pc:graphicFrameChg chg="modGraphic">
          <ac:chgData name="Clara Reynolds" userId="S::creynolds@crisiscenter.com::95f8f2ca-4489-4e16-8e15-9723adee0841" providerId="AD" clId="Web-{28C1EABA-9D09-EB94-99E0-7A268A21D3DE}" dt="2024-08-15T20:45:23.437" v="30" actId="20577"/>
          <ac:graphicFrameMkLst>
            <pc:docMk/>
            <pc:sldMk cId="3756988941" sldId="271"/>
            <ac:graphicFrameMk id="5" creationId="{9B939C6F-2B63-3AD3-0120-AB7EF85B78BA}"/>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03C3B-63DE-479B-8862-AF1B3413E49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7791B2D-DC8E-48D9-AEDA-CB6665F6315D}">
      <dgm:prSet custT="1"/>
      <dgm:spPr/>
      <dgm:t>
        <a:bodyPr/>
        <a:lstStyle/>
        <a:p>
          <a:pPr>
            <a:lnSpc>
              <a:spcPct val="100000"/>
            </a:lnSpc>
          </a:pPr>
          <a:r>
            <a:rPr lang="en-US" sz="3200" dirty="0"/>
            <a:t>Barriers to Utilization</a:t>
          </a:r>
        </a:p>
      </dgm:t>
    </dgm:pt>
    <dgm:pt modelId="{78FC752B-DE0D-4B56-8FF6-60C74FB80FF1}" type="parTrans" cxnId="{14C2925A-1E01-410F-B254-971AFBE4F463}">
      <dgm:prSet/>
      <dgm:spPr/>
      <dgm:t>
        <a:bodyPr/>
        <a:lstStyle/>
        <a:p>
          <a:endParaRPr lang="en-US"/>
        </a:p>
      </dgm:t>
    </dgm:pt>
    <dgm:pt modelId="{75039974-F1A0-4F71-B200-51C02BA481AD}" type="sibTrans" cxnId="{14C2925A-1E01-410F-B254-971AFBE4F463}">
      <dgm:prSet/>
      <dgm:spPr/>
      <dgm:t>
        <a:bodyPr/>
        <a:lstStyle/>
        <a:p>
          <a:endParaRPr lang="en-US"/>
        </a:p>
      </dgm:t>
    </dgm:pt>
    <dgm:pt modelId="{18DEA0D8-731E-44CF-845C-8D976732767D}">
      <dgm:prSet custT="1"/>
      <dgm:spPr/>
      <dgm:t>
        <a:bodyPr/>
        <a:lstStyle/>
        <a:p>
          <a:pPr>
            <a:lnSpc>
              <a:spcPct val="100000"/>
            </a:lnSpc>
          </a:pPr>
          <a:r>
            <a:rPr lang="en-US" sz="3200" dirty="0"/>
            <a:t>Solutions to Barriers</a:t>
          </a:r>
        </a:p>
      </dgm:t>
    </dgm:pt>
    <dgm:pt modelId="{A1246AC8-EE12-4B4A-82B6-58A21C48D542}" type="parTrans" cxnId="{1D17ABAE-9780-4A5A-9567-4FEE4032CB4B}">
      <dgm:prSet/>
      <dgm:spPr/>
      <dgm:t>
        <a:bodyPr/>
        <a:lstStyle/>
        <a:p>
          <a:endParaRPr lang="en-US"/>
        </a:p>
      </dgm:t>
    </dgm:pt>
    <dgm:pt modelId="{609CDE4E-EB84-4E41-83C9-E67A63A8E7C8}" type="sibTrans" cxnId="{1D17ABAE-9780-4A5A-9567-4FEE4032CB4B}">
      <dgm:prSet/>
      <dgm:spPr/>
      <dgm:t>
        <a:bodyPr/>
        <a:lstStyle/>
        <a:p>
          <a:endParaRPr lang="en-US"/>
        </a:p>
      </dgm:t>
    </dgm:pt>
    <dgm:pt modelId="{3A5E4CAD-B136-433F-9956-A5DA5EEEEE97}">
      <dgm:prSet custT="1"/>
      <dgm:spPr/>
      <dgm:t>
        <a:bodyPr/>
        <a:lstStyle/>
        <a:p>
          <a:pPr>
            <a:lnSpc>
              <a:spcPct val="100000"/>
            </a:lnSpc>
          </a:pPr>
          <a:r>
            <a:rPr lang="en-US" sz="3200" dirty="0"/>
            <a:t>Acute Care Transports Options</a:t>
          </a:r>
        </a:p>
      </dgm:t>
    </dgm:pt>
    <dgm:pt modelId="{D9BF9269-416A-4F6B-A267-F4AFCC0DE5EA}" type="parTrans" cxnId="{065C9182-7860-4D8E-87BB-61DD979285B8}">
      <dgm:prSet/>
      <dgm:spPr/>
      <dgm:t>
        <a:bodyPr/>
        <a:lstStyle/>
        <a:p>
          <a:endParaRPr lang="en-US"/>
        </a:p>
      </dgm:t>
    </dgm:pt>
    <dgm:pt modelId="{543A8FA5-2A8D-4EA6-B325-2B8FB5B0A01F}" type="sibTrans" cxnId="{065C9182-7860-4D8E-87BB-61DD979285B8}">
      <dgm:prSet/>
      <dgm:spPr/>
      <dgm:t>
        <a:bodyPr/>
        <a:lstStyle/>
        <a:p>
          <a:endParaRPr lang="en-US"/>
        </a:p>
      </dgm:t>
    </dgm:pt>
    <dgm:pt modelId="{7AD71C2B-01DD-405A-815D-F3F5F98E8E1C}" type="pres">
      <dgm:prSet presAssocID="{08F03C3B-63DE-479B-8862-AF1B3413E498}" presName="root" presStyleCnt="0">
        <dgm:presLayoutVars>
          <dgm:dir/>
          <dgm:resizeHandles val="exact"/>
        </dgm:presLayoutVars>
      </dgm:prSet>
      <dgm:spPr/>
    </dgm:pt>
    <dgm:pt modelId="{EC13AE56-3885-4AC2-B5C9-A12BC59471ED}" type="pres">
      <dgm:prSet presAssocID="{17791B2D-DC8E-48D9-AEDA-CB6665F6315D}" presName="compNode" presStyleCnt="0"/>
      <dgm:spPr/>
    </dgm:pt>
    <dgm:pt modelId="{51D86458-2CEC-4909-967D-AA526858A3C2}" type="pres">
      <dgm:prSet presAssocID="{17791B2D-DC8E-48D9-AEDA-CB6665F6315D}" presName="bgRect" presStyleLbl="bgShp" presStyleIdx="0" presStyleCnt="3" custLinFactNeighborY="-43"/>
      <dgm:spPr/>
    </dgm:pt>
    <dgm:pt modelId="{DA033474-BD22-48D6-BC20-090150AC3027}" type="pres">
      <dgm:prSet presAssocID="{17791B2D-DC8E-48D9-AEDA-CB6665F6315D}"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o sign with solid fill"/>
        </a:ext>
      </dgm:extLst>
    </dgm:pt>
    <dgm:pt modelId="{87417E05-600A-4C4C-9D02-946DF3BDCF10}" type="pres">
      <dgm:prSet presAssocID="{17791B2D-DC8E-48D9-AEDA-CB6665F6315D}" presName="spaceRect" presStyleCnt="0"/>
      <dgm:spPr/>
    </dgm:pt>
    <dgm:pt modelId="{142150CC-F2CE-470F-A5D2-1BCDC617612B}" type="pres">
      <dgm:prSet presAssocID="{17791B2D-DC8E-48D9-AEDA-CB6665F6315D}" presName="parTx" presStyleLbl="revTx" presStyleIdx="0" presStyleCnt="3">
        <dgm:presLayoutVars>
          <dgm:chMax val="0"/>
          <dgm:chPref val="0"/>
        </dgm:presLayoutVars>
      </dgm:prSet>
      <dgm:spPr/>
    </dgm:pt>
    <dgm:pt modelId="{87C5BFFE-CA15-4B84-87AC-62BDC81608DA}" type="pres">
      <dgm:prSet presAssocID="{75039974-F1A0-4F71-B200-51C02BA481AD}" presName="sibTrans" presStyleCnt="0"/>
      <dgm:spPr/>
    </dgm:pt>
    <dgm:pt modelId="{4268F31E-7296-42C9-97DE-B612EB1ABAA7}" type="pres">
      <dgm:prSet presAssocID="{18DEA0D8-731E-44CF-845C-8D976732767D}" presName="compNode" presStyleCnt="0"/>
      <dgm:spPr/>
    </dgm:pt>
    <dgm:pt modelId="{6001D6B8-EBC5-4ABD-944A-7DFEB5783D1F}" type="pres">
      <dgm:prSet presAssocID="{18DEA0D8-731E-44CF-845C-8D976732767D}" presName="bgRect" presStyleLbl="bgShp" presStyleIdx="1" presStyleCnt="3"/>
      <dgm:spPr/>
    </dgm:pt>
    <dgm:pt modelId="{1263753A-C836-4A02-BC0E-1428588B9E60}" type="pres">
      <dgm:prSet presAssocID="{18DEA0D8-731E-44CF-845C-8D976732767D}"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ightbulb and gear with solid fill"/>
        </a:ext>
      </dgm:extLst>
    </dgm:pt>
    <dgm:pt modelId="{E0301C4A-22F7-46C3-AAA7-A9BEDA1E1B95}" type="pres">
      <dgm:prSet presAssocID="{18DEA0D8-731E-44CF-845C-8D976732767D}" presName="spaceRect" presStyleCnt="0"/>
      <dgm:spPr/>
    </dgm:pt>
    <dgm:pt modelId="{5F862AA7-3459-43A1-956A-50D55E803759}" type="pres">
      <dgm:prSet presAssocID="{18DEA0D8-731E-44CF-845C-8D976732767D}" presName="parTx" presStyleLbl="revTx" presStyleIdx="1" presStyleCnt="3">
        <dgm:presLayoutVars>
          <dgm:chMax val="0"/>
          <dgm:chPref val="0"/>
        </dgm:presLayoutVars>
      </dgm:prSet>
      <dgm:spPr/>
    </dgm:pt>
    <dgm:pt modelId="{2FEA1721-EAEE-4DD4-873A-F79A6F718923}" type="pres">
      <dgm:prSet presAssocID="{609CDE4E-EB84-4E41-83C9-E67A63A8E7C8}" presName="sibTrans" presStyleCnt="0"/>
      <dgm:spPr/>
    </dgm:pt>
    <dgm:pt modelId="{ED8E6FC4-88A5-4EC1-A738-75D896D06D3E}" type="pres">
      <dgm:prSet presAssocID="{3A5E4CAD-B136-433F-9956-A5DA5EEEEE97}" presName="compNode" presStyleCnt="0"/>
      <dgm:spPr/>
    </dgm:pt>
    <dgm:pt modelId="{2BC2BC5D-5A55-4F70-8708-5B33BF2D9AC7}" type="pres">
      <dgm:prSet presAssocID="{3A5E4CAD-B136-433F-9956-A5DA5EEEEE97}" presName="bgRect" presStyleLbl="bgShp" presStyleIdx="2" presStyleCnt="3"/>
      <dgm:spPr/>
    </dgm:pt>
    <dgm:pt modelId="{9C1AF14C-E87B-417F-8EBA-B5B0C3B54B8B}" type="pres">
      <dgm:prSet presAssocID="{3A5E4CAD-B136-433F-9956-A5DA5EEEEE9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DEDA72B0-5D02-4BB0-AC22-8D3C8401450F}" type="pres">
      <dgm:prSet presAssocID="{3A5E4CAD-B136-433F-9956-A5DA5EEEEE97}" presName="spaceRect" presStyleCnt="0"/>
      <dgm:spPr/>
    </dgm:pt>
    <dgm:pt modelId="{FC7B3991-E643-4E3E-8A20-3C6CC3178263}" type="pres">
      <dgm:prSet presAssocID="{3A5E4CAD-B136-433F-9956-A5DA5EEEEE97}" presName="parTx" presStyleLbl="revTx" presStyleIdx="2" presStyleCnt="3">
        <dgm:presLayoutVars>
          <dgm:chMax val="0"/>
          <dgm:chPref val="0"/>
        </dgm:presLayoutVars>
      </dgm:prSet>
      <dgm:spPr/>
    </dgm:pt>
  </dgm:ptLst>
  <dgm:cxnLst>
    <dgm:cxn modelId="{14C2925A-1E01-410F-B254-971AFBE4F463}" srcId="{08F03C3B-63DE-479B-8862-AF1B3413E498}" destId="{17791B2D-DC8E-48D9-AEDA-CB6665F6315D}" srcOrd="0" destOrd="0" parTransId="{78FC752B-DE0D-4B56-8FF6-60C74FB80FF1}" sibTransId="{75039974-F1A0-4F71-B200-51C02BA481AD}"/>
    <dgm:cxn modelId="{065C9182-7860-4D8E-87BB-61DD979285B8}" srcId="{08F03C3B-63DE-479B-8862-AF1B3413E498}" destId="{3A5E4CAD-B136-433F-9956-A5DA5EEEEE97}" srcOrd="2" destOrd="0" parTransId="{D9BF9269-416A-4F6B-A267-F4AFCC0DE5EA}" sibTransId="{543A8FA5-2A8D-4EA6-B325-2B8FB5B0A01F}"/>
    <dgm:cxn modelId="{F1A3259C-35B4-4CA1-901D-14E44168FE02}" type="presOf" srcId="{08F03C3B-63DE-479B-8862-AF1B3413E498}" destId="{7AD71C2B-01DD-405A-815D-F3F5F98E8E1C}" srcOrd="0" destOrd="0" presId="urn:microsoft.com/office/officeart/2018/2/layout/IconVerticalSolidList"/>
    <dgm:cxn modelId="{6782CDAA-1F57-4AC0-BD9E-85822AB95D77}" type="presOf" srcId="{18DEA0D8-731E-44CF-845C-8D976732767D}" destId="{5F862AA7-3459-43A1-956A-50D55E803759}" srcOrd="0" destOrd="0" presId="urn:microsoft.com/office/officeart/2018/2/layout/IconVerticalSolidList"/>
    <dgm:cxn modelId="{1D17ABAE-9780-4A5A-9567-4FEE4032CB4B}" srcId="{08F03C3B-63DE-479B-8862-AF1B3413E498}" destId="{18DEA0D8-731E-44CF-845C-8D976732767D}" srcOrd="1" destOrd="0" parTransId="{A1246AC8-EE12-4B4A-82B6-58A21C48D542}" sibTransId="{609CDE4E-EB84-4E41-83C9-E67A63A8E7C8}"/>
    <dgm:cxn modelId="{C677C2D2-7703-4397-87EB-B75F516998FF}" type="presOf" srcId="{3A5E4CAD-B136-433F-9956-A5DA5EEEEE97}" destId="{FC7B3991-E643-4E3E-8A20-3C6CC3178263}" srcOrd="0" destOrd="0" presId="urn:microsoft.com/office/officeart/2018/2/layout/IconVerticalSolidList"/>
    <dgm:cxn modelId="{78B6CCE9-33B9-4920-BDA4-EF9A04B3AF9F}" type="presOf" srcId="{17791B2D-DC8E-48D9-AEDA-CB6665F6315D}" destId="{142150CC-F2CE-470F-A5D2-1BCDC617612B}" srcOrd="0" destOrd="0" presId="urn:microsoft.com/office/officeart/2018/2/layout/IconVerticalSolidList"/>
    <dgm:cxn modelId="{853480EB-F40B-42A5-9194-F1E6EF16A5BA}" type="presParOf" srcId="{7AD71C2B-01DD-405A-815D-F3F5F98E8E1C}" destId="{EC13AE56-3885-4AC2-B5C9-A12BC59471ED}" srcOrd="0" destOrd="0" presId="urn:microsoft.com/office/officeart/2018/2/layout/IconVerticalSolidList"/>
    <dgm:cxn modelId="{9F1FB6E1-E4F6-47D1-BB1B-0FD191BDFF99}" type="presParOf" srcId="{EC13AE56-3885-4AC2-B5C9-A12BC59471ED}" destId="{51D86458-2CEC-4909-967D-AA526858A3C2}" srcOrd="0" destOrd="0" presId="urn:microsoft.com/office/officeart/2018/2/layout/IconVerticalSolidList"/>
    <dgm:cxn modelId="{9529CE2F-2394-484D-8579-AED6860E2279}" type="presParOf" srcId="{EC13AE56-3885-4AC2-B5C9-A12BC59471ED}" destId="{DA033474-BD22-48D6-BC20-090150AC3027}" srcOrd="1" destOrd="0" presId="urn:microsoft.com/office/officeart/2018/2/layout/IconVerticalSolidList"/>
    <dgm:cxn modelId="{C0A59CA2-D9B0-417E-902A-231F12AB99D0}" type="presParOf" srcId="{EC13AE56-3885-4AC2-B5C9-A12BC59471ED}" destId="{87417E05-600A-4C4C-9D02-946DF3BDCF10}" srcOrd="2" destOrd="0" presId="urn:microsoft.com/office/officeart/2018/2/layout/IconVerticalSolidList"/>
    <dgm:cxn modelId="{E055AB81-8AC2-449D-89E6-F956A4B3AC01}" type="presParOf" srcId="{EC13AE56-3885-4AC2-B5C9-A12BC59471ED}" destId="{142150CC-F2CE-470F-A5D2-1BCDC617612B}" srcOrd="3" destOrd="0" presId="urn:microsoft.com/office/officeart/2018/2/layout/IconVerticalSolidList"/>
    <dgm:cxn modelId="{FC52AD62-E375-4B75-B816-74F5733FFA7A}" type="presParOf" srcId="{7AD71C2B-01DD-405A-815D-F3F5F98E8E1C}" destId="{87C5BFFE-CA15-4B84-87AC-62BDC81608DA}" srcOrd="1" destOrd="0" presId="urn:microsoft.com/office/officeart/2018/2/layout/IconVerticalSolidList"/>
    <dgm:cxn modelId="{8402DF20-A87E-48CE-B3D8-16B1C5CFFE7A}" type="presParOf" srcId="{7AD71C2B-01DD-405A-815D-F3F5F98E8E1C}" destId="{4268F31E-7296-42C9-97DE-B612EB1ABAA7}" srcOrd="2" destOrd="0" presId="urn:microsoft.com/office/officeart/2018/2/layout/IconVerticalSolidList"/>
    <dgm:cxn modelId="{99B13338-0D49-4E61-BE63-D47DA15C33C3}" type="presParOf" srcId="{4268F31E-7296-42C9-97DE-B612EB1ABAA7}" destId="{6001D6B8-EBC5-4ABD-944A-7DFEB5783D1F}" srcOrd="0" destOrd="0" presId="urn:microsoft.com/office/officeart/2018/2/layout/IconVerticalSolidList"/>
    <dgm:cxn modelId="{33559543-81F0-4D91-948F-F3B90EC063D5}" type="presParOf" srcId="{4268F31E-7296-42C9-97DE-B612EB1ABAA7}" destId="{1263753A-C836-4A02-BC0E-1428588B9E60}" srcOrd="1" destOrd="0" presId="urn:microsoft.com/office/officeart/2018/2/layout/IconVerticalSolidList"/>
    <dgm:cxn modelId="{BD277563-43AA-4DEA-B7B5-07FFA6C37EF1}" type="presParOf" srcId="{4268F31E-7296-42C9-97DE-B612EB1ABAA7}" destId="{E0301C4A-22F7-46C3-AAA7-A9BEDA1E1B95}" srcOrd="2" destOrd="0" presId="urn:microsoft.com/office/officeart/2018/2/layout/IconVerticalSolidList"/>
    <dgm:cxn modelId="{2A65E04B-2797-4379-BDEC-5E0E768B1FDA}" type="presParOf" srcId="{4268F31E-7296-42C9-97DE-B612EB1ABAA7}" destId="{5F862AA7-3459-43A1-956A-50D55E803759}" srcOrd="3" destOrd="0" presId="urn:microsoft.com/office/officeart/2018/2/layout/IconVerticalSolidList"/>
    <dgm:cxn modelId="{8FA2DF76-89CD-4965-9D6F-F80DBFC9408B}" type="presParOf" srcId="{7AD71C2B-01DD-405A-815D-F3F5F98E8E1C}" destId="{2FEA1721-EAEE-4DD4-873A-F79A6F718923}" srcOrd="3" destOrd="0" presId="urn:microsoft.com/office/officeart/2018/2/layout/IconVerticalSolidList"/>
    <dgm:cxn modelId="{44545154-1988-4D97-B3BB-6212C54E77ED}" type="presParOf" srcId="{7AD71C2B-01DD-405A-815D-F3F5F98E8E1C}" destId="{ED8E6FC4-88A5-4EC1-A738-75D896D06D3E}" srcOrd="4" destOrd="0" presId="urn:microsoft.com/office/officeart/2018/2/layout/IconVerticalSolidList"/>
    <dgm:cxn modelId="{07A0B84F-5C2B-48B1-A95B-46224CDCE35A}" type="presParOf" srcId="{ED8E6FC4-88A5-4EC1-A738-75D896D06D3E}" destId="{2BC2BC5D-5A55-4F70-8708-5B33BF2D9AC7}" srcOrd="0" destOrd="0" presId="urn:microsoft.com/office/officeart/2018/2/layout/IconVerticalSolidList"/>
    <dgm:cxn modelId="{A8FB5226-4BF6-416E-9BEB-33AC04C448DE}" type="presParOf" srcId="{ED8E6FC4-88A5-4EC1-A738-75D896D06D3E}" destId="{9C1AF14C-E87B-417F-8EBA-B5B0C3B54B8B}" srcOrd="1" destOrd="0" presId="urn:microsoft.com/office/officeart/2018/2/layout/IconVerticalSolidList"/>
    <dgm:cxn modelId="{97205CE5-6130-4098-BDA5-10261A3136B0}" type="presParOf" srcId="{ED8E6FC4-88A5-4EC1-A738-75D896D06D3E}" destId="{DEDA72B0-5D02-4BB0-AC22-8D3C8401450F}" srcOrd="2" destOrd="0" presId="urn:microsoft.com/office/officeart/2018/2/layout/IconVerticalSolidList"/>
    <dgm:cxn modelId="{1C431DBF-027B-4039-A2AD-621D21B9AD1C}" type="presParOf" srcId="{ED8E6FC4-88A5-4EC1-A738-75D896D06D3E}" destId="{FC7B3991-E643-4E3E-8A20-3C6CC317826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8FE988-D842-42FC-BAA2-F09810816B2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D2BA0E41-B9CF-4D34-A223-DC537D1A62F6}">
      <dgm:prSet/>
      <dgm:spPr/>
      <dgm:t>
        <a:bodyPr/>
        <a:lstStyle/>
        <a:p>
          <a:r>
            <a:rPr lang="en-US" b="1" dirty="0"/>
            <a:t>Recommendation 1</a:t>
          </a:r>
          <a:endParaRPr lang="en-US" dirty="0"/>
        </a:p>
      </dgm:t>
    </dgm:pt>
    <dgm:pt modelId="{2A56DEC2-06D1-446F-A03A-B1270AB2DA75}" type="parTrans" cxnId="{5C24BB66-272A-410C-B383-8FED24B3F212}">
      <dgm:prSet/>
      <dgm:spPr/>
      <dgm:t>
        <a:bodyPr/>
        <a:lstStyle/>
        <a:p>
          <a:endParaRPr lang="en-US"/>
        </a:p>
      </dgm:t>
    </dgm:pt>
    <dgm:pt modelId="{7B9C5D1B-E9E3-45FA-BCC6-4EFAD0922CFB}" type="sibTrans" cxnId="{5C24BB66-272A-410C-B383-8FED24B3F212}">
      <dgm:prSet/>
      <dgm:spPr/>
      <dgm:t>
        <a:bodyPr/>
        <a:lstStyle/>
        <a:p>
          <a:endParaRPr lang="en-US"/>
        </a:p>
      </dgm:t>
    </dgm:pt>
    <dgm:pt modelId="{61E18975-C9CC-459A-8E9F-9B5ECAFC81BF}">
      <dgm:prSet/>
      <dgm:spPr/>
      <dgm:t>
        <a:bodyPr/>
        <a:lstStyle/>
        <a:p>
          <a:r>
            <a:rPr lang="en-US" b="0"/>
            <a:t>Increase Awareness and Knowledge of Local Behavioral Health Systems</a:t>
          </a:r>
        </a:p>
      </dgm:t>
    </dgm:pt>
    <dgm:pt modelId="{5B7AB651-2D65-443B-9223-E88443A50DF2}" type="parTrans" cxnId="{89345135-8923-49AC-B327-DA2071AE5829}">
      <dgm:prSet/>
      <dgm:spPr/>
      <dgm:t>
        <a:bodyPr/>
        <a:lstStyle/>
        <a:p>
          <a:endParaRPr lang="en-US"/>
        </a:p>
      </dgm:t>
    </dgm:pt>
    <dgm:pt modelId="{FF4A5AB3-27C1-488B-ACB1-E4E43220DC92}" type="sibTrans" cxnId="{89345135-8923-49AC-B327-DA2071AE5829}">
      <dgm:prSet/>
      <dgm:spPr/>
      <dgm:t>
        <a:bodyPr/>
        <a:lstStyle/>
        <a:p>
          <a:endParaRPr lang="en-US"/>
        </a:p>
      </dgm:t>
    </dgm:pt>
    <dgm:pt modelId="{75615D7A-D808-42EE-B5FF-FDDEF6EB205A}">
      <dgm:prSet/>
      <dgm:spPr/>
      <dgm:t>
        <a:bodyPr/>
        <a:lstStyle/>
        <a:p>
          <a:r>
            <a:rPr lang="en-US" b="1"/>
            <a:t>Recommendation 2</a:t>
          </a:r>
          <a:endParaRPr lang="en-US"/>
        </a:p>
      </dgm:t>
    </dgm:pt>
    <dgm:pt modelId="{2E24B210-CCB1-4A59-A7FB-95C0FAC32716}" type="parTrans" cxnId="{12EF0DEE-8071-4543-BA31-050640C903EF}">
      <dgm:prSet/>
      <dgm:spPr/>
      <dgm:t>
        <a:bodyPr/>
        <a:lstStyle/>
        <a:p>
          <a:endParaRPr lang="en-US"/>
        </a:p>
      </dgm:t>
    </dgm:pt>
    <dgm:pt modelId="{4C33AC2B-8830-4900-B00F-4A15A4AA414F}" type="sibTrans" cxnId="{12EF0DEE-8071-4543-BA31-050640C903EF}">
      <dgm:prSet/>
      <dgm:spPr/>
      <dgm:t>
        <a:bodyPr/>
        <a:lstStyle/>
        <a:p>
          <a:endParaRPr lang="en-US"/>
        </a:p>
      </dgm:t>
    </dgm:pt>
    <dgm:pt modelId="{8FCF9900-3D2B-48AD-9DC5-C797271328BF}">
      <dgm:prSet/>
      <dgm:spPr/>
      <dgm:t>
        <a:bodyPr/>
        <a:lstStyle/>
        <a:p>
          <a:r>
            <a:rPr lang="en-US" b="0"/>
            <a:t>Increase Funding to Expand Capacity of the 988 Suicide &amp; Crisis Lifeline System</a:t>
          </a:r>
        </a:p>
      </dgm:t>
    </dgm:pt>
    <dgm:pt modelId="{512FCBD4-C6A4-4F5A-9D32-39000034DD5E}" type="parTrans" cxnId="{ABD463E2-6F4A-4648-9FD5-7FA5DFA62E2D}">
      <dgm:prSet/>
      <dgm:spPr/>
      <dgm:t>
        <a:bodyPr/>
        <a:lstStyle/>
        <a:p>
          <a:endParaRPr lang="en-US"/>
        </a:p>
      </dgm:t>
    </dgm:pt>
    <dgm:pt modelId="{DFA7AE4C-A834-49F4-9F7A-D8B4B0545DF0}" type="sibTrans" cxnId="{ABD463E2-6F4A-4648-9FD5-7FA5DFA62E2D}">
      <dgm:prSet/>
      <dgm:spPr/>
      <dgm:t>
        <a:bodyPr/>
        <a:lstStyle/>
        <a:p>
          <a:endParaRPr lang="en-US"/>
        </a:p>
      </dgm:t>
    </dgm:pt>
    <dgm:pt modelId="{02CC2005-8E4A-4262-B809-930F22120042}">
      <dgm:prSet/>
      <dgm:spPr/>
      <dgm:t>
        <a:bodyPr/>
        <a:lstStyle/>
        <a:p>
          <a:r>
            <a:rPr lang="en-US" b="1"/>
            <a:t>Recommendation 3</a:t>
          </a:r>
          <a:endParaRPr lang="en-US"/>
        </a:p>
      </dgm:t>
    </dgm:pt>
    <dgm:pt modelId="{499528C6-2822-49A8-9B2C-ABAC9F55C734}" type="parTrans" cxnId="{69FE82C5-AEBE-4EA8-8A9C-BE52AB23BA03}">
      <dgm:prSet/>
      <dgm:spPr/>
      <dgm:t>
        <a:bodyPr/>
        <a:lstStyle/>
        <a:p>
          <a:endParaRPr lang="en-US"/>
        </a:p>
      </dgm:t>
    </dgm:pt>
    <dgm:pt modelId="{0D49512D-841C-4223-8467-610685276627}" type="sibTrans" cxnId="{69FE82C5-AEBE-4EA8-8A9C-BE52AB23BA03}">
      <dgm:prSet/>
      <dgm:spPr/>
      <dgm:t>
        <a:bodyPr/>
        <a:lstStyle/>
        <a:p>
          <a:endParaRPr lang="en-US"/>
        </a:p>
      </dgm:t>
    </dgm:pt>
    <dgm:pt modelId="{334C4DF4-5D4F-4284-9EE3-679839EADBF3}">
      <dgm:prSet/>
      <dgm:spPr/>
      <dgm:t>
        <a:bodyPr/>
        <a:lstStyle/>
        <a:p>
          <a:r>
            <a:rPr lang="en-US" b="0"/>
            <a:t>Share Best Practices on the use of de-stigmatizing person-first language and trauma-responsive care to improve patient experience and engagement in treatment</a:t>
          </a:r>
        </a:p>
      </dgm:t>
    </dgm:pt>
    <dgm:pt modelId="{6F3B7F40-4BBB-47DE-B948-8D4FDED1B253}" type="parTrans" cxnId="{84CECD59-E9DC-477D-A7BD-112A0B67D7A8}">
      <dgm:prSet/>
      <dgm:spPr/>
      <dgm:t>
        <a:bodyPr/>
        <a:lstStyle/>
        <a:p>
          <a:endParaRPr lang="en-US"/>
        </a:p>
      </dgm:t>
    </dgm:pt>
    <dgm:pt modelId="{29BC8F51-34DE-4C9D-8453-BCA892B25A9D}" type="sibTrans" cxnId="{84CECD59-E9DC-477D-A7BD-112A0B67D7A8}">
      <dgm:prSet/>
      <dgm:spPr/>
      <dgm:t>
        <a:bodyPr/>
        <a:lstStyle/>
        <a:p>
          <a:endParaRPr lang="en-US"/>
        </a:p>
      </dgm:t>
    </dgm:pt>
    <dgm:pt modelId="{EA0495A2-CCD2-4967-B564-E0CD05756CA8}" type="pres">
      <dgm:prSet presAssocID="{AB8FE988-D842-42FC-BAA2-F09810816B2F}" presName="Name0" presStyleCnt="0">
        <dgm:presLayoutVars>
          <dgm:dir/>
          <dgm:animLvl val="lvl"/>
          <dgm:resizeHandles val="exact"/>
        </dgm:presLayoutVars>
      </dgm:prSet>
      <dgm:spPr/>
    </dgm:pt>
    <dgm:pt modelId="{3F82DCA6-2838-41AE-A39F-DBF344BE9FAD}" type="pres">
      <dgm:prSet presAssocID="{D2BA0E41-B9CF-4D34-A223-DC537D1A62F6}" presName="composite" presStyleCnt="0"/>
      <dgm:spPr/>
    </dgm:pt>
    <dgm:pt modelId="{B318CA4C-7A0D-43EC-8C99-CBAA6F2591F8}" type="pres">
      <dgm:prSet presAssocID="{D2BA0E41-B9CF-4D34-A223-DC537D1A62F6}" presName="parTx" presStyleLbl="alignNode1" presStyleIdx="0" presStyleCnt="3">
        <dgm:presLayoutVars>
          <dgm:chMax val="0"/>
          <dgm:chPref val="0"/>
          <dgm:bulletEnabled val="1"/>
        </dgm:presLayoutVars>
      </dgm:prSet>
      <dgm:spPr/>
    </dgm:pt>
    <dgm:pt modelId="{5A3A4A65-DBC8-4C8E-A5E4-F8E377D2FADC}" type="pres">
      <dgm:prSet presAssocID="{D2BA0E41-B9CF-4D34-A223-DC537D1A62F6}" presName="desTx" presStyleLbl="alignAccFollowNode1" presStyleIdx="0" presStyleCnt="3">
        <dgm:presLayoutVars>
          <dgm:bulletEnabled val="1"/>
        </dgm:presLayoutVars>
      </dgm:prSet>
      <dgm:spPr/>
    </dgm:pt>
    <dgm:pt modelId="{D60046F7-B811-4CE2-84F3-C3F48D53C4D7}" type="pres">
      <dgm:prSet presAssocID="{7B9C5D1B-E9E3-45FA-BCC6-4EFAD0922CFB}" presName="space" presStyleCnt="0"/>
      <dgm:spPr/>
    </dgm:pt>
    <dgm:pt modelId="{A98FAB9B-CA60-4BAD-8CC6-CB3181227102}" type="pres">
      <dgm:prSet presAssocID="{75615D7A-D808-42EE-B5FF-FDDEF6EB205A}" presName="composite" presStyleCnt="0"/>
      <dgm:spPr/>
    </dgm:pt>
    <dgm:pt modelId="{9BB2D685-3760-4224-B396-4DF0C1D66A00}" type="pres">
      <dgm:prSet presAssocID="{75615D7A-D808-42EE-B5FF-FDDEF6EB205A}" presName="parTx" presStyleLbl="alignNode1" presStyleIdx="1" presStyleCnt="3">
        <dgm:presLayoutVars>
          <dgm:chMax val="0"/>
          <dgm:chPref val="0"/>
          <dgm:bulletEnabled val="1"/>
        </dgm:presLayoutVars>
      </dgm:prSet>
      <dgm:spPr/>
    </dgm:pt>
    <dgm:pt modelId="{4DF9E86A-972A-459F-BB70-7D4A53B8CB01}" type="pres">
      <dgm:prSet presAssocID="{75615D7A-D808-42EE-B5FF-FDDEF6EB205A}" presName="desTx" presStyleLbl="alignAccFollowNode1" presStyleIdx="1" presStyleCnt="3">
        <dgm:presLayoutVars>
          <dgm:bulletEnabled val="1"/>
        </dgm:presLayoutVars>
      </dgm:prSet>
      <dgm:spPr/>
    </dgm:pt>
    <dgm:pt modelId="{B33D61BE-C408-4DAE-A327-9643F2A257B5}" type="pres">
      <dgm:prSet presAssocID="{4C33AC2B-8830-4900-B00F-4A15A4AA414F}" presName="space" presStyleCnt="0"/>
      <dgm:spPr/>
    </dgm:pt>
    <dgm:pt modelId="{36868613-BC50-419B-AEB4-87713831C334}" type="pres">
      <dgm:prSet presAssocID="{02CC2005-8E4A-4262-B809-930F22120042}" presName="composite" presStyleCnt="0"/>
      <dgm:spPr/>
    </dgm:pt>
    <dgm:pt modelId="{CC3A5CFF-2000-4C84-AE74-447CD96E132A}" type="pres">
      <dgm:prSet presAssocID="{02CC2005-8E4A-4262-B809-930F22120042}" presName="parTx" presStyleLbl="alignNode1" presStyleIdx="2" presStyleCnt="3">
        <dgm:presLayoutVars>
          <dgm:chMax val="0"/>
          <dgm:chPref val="0"/>
          <dgm:bulletEnabled val="1"/>
        </dgm:presLayoutVars>
      </dgm:prSet>
      <dgm:spPr/>
    </dgm:pt>
    <dgm:pt modelId="{0DE8E4A2-B960-4096-A1BD-2C2135A2E52E}" type="pres">
      <dgm:prSet presAssocID="{02CC2005-8E4A-4262-B809-930F22120042}" presName="desTx" presStyleLbl="alignAccFollowNode1" presStyleIdx="2" presStyleCnt="3">
        <dgm:presLayoutVars>
          <dgm:bulletEnabled val="1"/>
        </dgm:presLayoutVars>
      </dgm:prSet>
      <dgm:spPr/>
    </dgm:pt>
  </dgm:ptLst>
  <dgm:cxnLst>
    <dgm:cxn modelId="{AD3FB606-51FD-4CEE-8D76-946BF92BBA00}" type="presOf" srcId="{8FCF9900-3D2B-48AD-9DC5-C797271328BF}" destId="{4DF9E86A-972A-459F-BB70-7D4A53B8CB01}" srcOrd="0" destOrd="0" presId="urn:microsoft.com/office/officeart/2005/8/layout/hList1"/>
    <dgm:cxn modelId="{F04BA820-BF0D-4714-BB78-AF6CE500C9B2}" type="presOf" srcId="{75615D7A-D808-42EE-B5FF-FDDEF6EB205A}" destId="{9BB2D685-3760-4224-B396-4DF0C1D66A00}" srcOrd="0" destOrd="0" presId="urn:microsoft.com/office/officeart/2005/8/layout/hList1"/>
    <dgm:cxn modelId="{F091B12E-332A-452C-B32C-7C1A55AF5B49}" type="presOf" srcId="{AB8FE988-D842-42FC-BAA2-F09810816B2F}" destId="{EA0495A2-CCD2-4967-B564-E0CD05756CA8}" srcOrd="0" destOrd="0" presId="urn:microsoft.com/office/officeart/2005/8/layout/hList1"/>
    <dgm:cxn modelId="{E96FA934-8156-471D-9D2C-BEBCFF8C472D}" type="presOf" srcId="{02CC2005-8E4A-4262-B809-930F22120042}" destId="{CC3A5CFF-2000-4C84-AE74-447CD96E132A}" srcOrd="0" destOrd="0" presId="urn:microsoft.com/office/officeart/2005/8/layout/hList1"/>
    <dgm:cxn modelId="{89345135-8923-49AC-B327-DA2071AE5829}" srcId="{D2BA0E41-B9CF-4D34-A223-DC537D1A62F6}" destId="{61E18975-C9CC-459A-8E9F-9B5ECAFC81BF}" srcOrd="0" destOrd="0" parTransId="{5B7AB651-2D65-443B-9223-E88443A50DF2}" sibTransId="{FF4A5AB3-27C1-488B-ACB1-E4E43220DC92}"/>
    <dgm:cxn modelId="{5C24BB66-272A-410C-B383-8FED24B3F212}" srcId="{AB8FE988-D842-42FC-BAA2-F09810816B2F}" destId="{D2BA0E41-B9CF-4D34-A223-DC537D1A62F6}" srcOrd="0" destOrd="0" parTransId="{2A56DEC2-06D1-446F-A03A-B1270AB2DA75}" sibTransId="{7B9C5D1B-E9E3-45FA-BCC6-4EFAD0922CFB}"/>
    <dgm:cxn modelId="{058AD048-CF65-4405-A18B-68647B776792}" type="presOf" srcId="{D2BA0E41-B9CF-4D34-A223-DC537D1A62F6}" destId="{B318CA4C-7A0D-43EC-8C99-CBAA6F2591F8}" srcOrd="0" destOrd="0" presId="urn:microsoft.com/office/officeart/2005/8/layout/hList1"/>
    <dgm:cxn modelId="{84CECD59-E9DC-477D-A7BD-112A0B67D7A8}" srcId="{02CC2005-8E4A-4262-B809-930F22120042}" destId="{334C4DF4-5D4F-4284-9EE3-679839EADBF3}" srcOrd="0" destOrd="0" parTransId="{6F3B7F40-4BBB-47DE-B948-8D4FDED1B253}" sibTransId="{29BC8F51-34DE-4C9D-8453-BCA892B25A9D}"/>
    <dgm:cxn modelId="{722DB17B-0946-49B5-8426-5CC5F31F4D7B}" type="presOf" srcId="{61E18975-C9CC-459A-8E9F-9B5ECAFC81BF}" destId="{5A3A4A65-DBC8-4C8E-A5E4-F8E377D2FADC}" srcOrd="0" destOrd="0" presId="urn:microsoft.com/office/officeart/2005/8/layout/hList1"/>
    <dgm:cxn modelId="{3D7CE5B6-0C72-40FE-AD93-92BE48C5185F}" type="presOf" srcId="{334C4DF4-5D4F-4284-9EE3-679839EADBF3}" destId="{0DE8E4A2-B960-4096-A1BD-2C2135A2E52E}" srcOrd="0" destOrd="0" presId="urn:microsoft.com/office/officeart/2005/8/layout/hList1"/>
    <dgm:cxn modelId="{69FE82C5-AEBE-4EA8-8A9C-BE52AB23BA03}" srcId="{AB8FE988-D842-42FC-BAA2-F09810816B2F}" destId="{02CC2005-8E4A-4262-B809-930F22120042}" srcOrd="2" destOrd="0" parTransId="{499528C6-2822-49A8-9B2C-ABAC9F55C734}" sibTransId="{0D49512D-841C-4223-8467-610685276627}"/>
    <dgm:cxn modelId="{ABD463E2-6F4A-4648-9FD5-7FA5DFA62E2D}" srcId="{75615D7A-D808-42EE-B5FF-FDDEF6EB205A}" destId="{8FCF9900-3D2B-48AD-9DC5-C797271328BF}" srcOrd="0" destOrd="0" parTransId="{512FCBD4-C6A4-4F5A-9D32-39000034DD5E}" sibTransId="{DFA7AE4C-A834-49F4-9F7A-D8B4B0545DF0}"/>
    <dgm:cxn modelId="{12EF0DEE-8071-4543-BA31-050640C903EF}" srcId="{AB8FE988-D842-42FC-BAA2-F09810816B2F}" destId="{75615D7A-D808-42EE-B5FF-FDDEF6EB205A}" srcOrd="1" destOrd="0" parTransId="{2E24B210-CCB1-4A59-A7FB-95C0FAC32716}" sibTransId="{4C33AC2B-8830-4900-B00F-4A15A4AA414F}"/>
    <dgm:cxn modelId="{35A8D793-D576-4F6F-82FE-0A4C1E4D63FB}" type="presParOf" srcId="{EA0495A2-CCD2-4967-B564-E0CD05756CA8}" destId="{3F82DCA6-2838-41AE-A39F-DBF344BE9FAD}" srcOrd="0" destOrd="0" presId="urn:microsoft.com/office/officeart/2005/8/layout/hList1"/>
    <dgm:cxn modelId="{29CF9F8C-15EF-4585-A70A-350B60098430}" type="presParOf" srcId="{3F82DCA6-2838-41AE-A39F-DBF344BE9FAD}" destId="{B318CA4C-7A0D-43EC-8C99-CBAA6F2591F8}" srcOrd="0" destOrd="0" presId="urn:microsoft.com/office/officeart/2005/8/layout/hList1"/>
    <dgm:cxn modelId="{C019688C-F26D-4B73-84C5-847479ECDC1D}" type="presParOf" srcId="{3F82DCA6-2838-41AE-A39F-DBF344BE9FAD}" destId="{5A3A4A65-DBC8-4C8E-A5E4-F8E377D2FADC}" srcOrd="1" destOrd="0" presId="urn:microsoft.com/office/officeart/2005/8/layout/hList1"/>
    <dgm:cxn modelId="{1A0BD439-D317-47DB-A3FB-2C62CD50F8ED}" type="presParOf" srcId="{EA0495A2-CCD2-4967-B564-E0CD05756CA8}" destId="{D60046F7-B811-4CE2-84F3-C3F48D53C4D7}" srcOrd="1" destOrd="0" presId="urn:microsoft.com/office/officeart/2005/8/layout/hList1"/>
    <dgm:cxn modelId="{EC00557B-82D1-459A-9223-6B4C3887FCE0}" type="presParOf" srcId="{EA0495A2-CCD2-4967-B564-E0CD05756CA8}" destId="{A98FAB9B-CA60-4BAD-8CC6-CB3181227102}" srcOrd="2" destOrd="0" presId="urn:microsoft.com/office/officeart/2005/8/layout/hList1"/>
    <dgm:cxn modelId="{BF289A88-48EA-40BB-8930-01A28F12A179}" type="presParOf" srcId="{A98FAB9B-CA60-4BAD-8CC6-CB3181227102}" destId="{9BB2D685-3760-4224-B396-4DF0C1D66A00}" srcOrd="0" destOrd="0" presId="urn:microsoft.com/office/officeart/2005/8/layout/hList1"/>
    <dgm:cxn modelId="{066BDED1-C718-4818-BF7F-8836DB1D90DC}" type="presParOf" srcId="{A98FAB9B-CA60-4BAD-8CC6-CB3181227102}" destId="{4DF9E86A-972A-459F-BB70-7D4A53B8CB01}" srcOrd="1" destOrd="0" presId="urn:microsoft.com/office/officeart/2005/8/layout/hList1"/>
    <dgm:cxn modelId="{7D8831D9-128D-4FDA-AF46-3FF5AB3C8240}" type="presParOf" srcId="{EA0495A2-CCD2-4967-B564-E0CD05756CA8}" destId="{B33D61BE-C408-4DAE-A327-9643F2A257B5}" srcOrd="3" destOrd="0" presId="urn:microsoft.com/office/officeart/2005/8/layout/hList1"/>
    <dgm:cxn modelId="{6A8B8697-3399-4AA7-AF68-C8CC84278948}" type="presParOf" srcId="{EA0495A2-CCD2-4967-B564-E0CD05756CA8}" destId="{36868613-BC50-419B-AEB4-87713831C334}" srcOrd="4" destOrd="0" presId="urn:microsoft.com/office/officeart/2005/8/layout/hList1"/>
    <dgm:cxn modelId="{C4CC7C2E-78C7-4813-A728-C106661C507E}" type="presParOf" srcId="{36868613-BC50-419B-AEB4-87713831C334}" destId="{CC3A5CFF-2000-4C84-AE74-447CD96E132A}" srcOrd="0" destOrd="0" presId="urn:microsoft.com/office/officeart/2005/8/layout/hList1"/>
    <dgm:cxn modelId="{8E402241-F28F-4B96-9E69-BF87A1321026}" type="presParOf" srcId="{36868613-BC50-419B-AEB4-87713831C334}" destId="{0DE8E4A2-B960-4096-A1BD-2C2135A2E52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8FE988-D842-42FC-BAA2-F09810816B2F}"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D2BA0E41-B9CF-4D34-A223-DC537D1A62F6}">
      <dgm:prSet/>
      <dgm:spPr/>
      <dgm:t>
        <a:bodyPr/>
        <a:lstStyle/>
        <a:p>
          <a:pPr>
            <a:buNone/>
          </a:pPr>
          <a:endParaRPr lang="en-US" sz="1600" dirty="0"/>
        </a:p>
      </dgm:t>
    </dgm:pt>
    <dgm:pt modelId="{2A56DEC2-06D1-446F-A03A-B1270AB2DA75}" type="parTrans" cxnId="{5C24BB66-272A-410C-B383-8FED24B3F212}">
      <dgm:prSet/>
      <dgm:spPr/>
      <dgm:t>
        <a:bodyPr/>
        <a:lstStyle/>
        <a:p>
          <a:endParaRPr lang="en-US"/>
        </a:p>
      </dgm:t>
    </dgm:pt>
    <dgm:pt modelId="{7B9C5D1B-E9E3-45FA-BCC6-4EFAD0922CFB}" type="sibTrans" cxnId="{5C24BB66-272A-410C-B383-8FED24B3F212}">
      <dgm:prSet/>
      <dgm:spPr/>
      <dgm:t>
        <a:bodyPr/>
        <a:lstStyle/>
        <a:p>
          <a:endParaRPr lang="en-US"/>
        </a:p>
      </dgm:t>
    </dgm:pt>
    <dgm:pt modelId="{61E18975-C9CC-459A-8E9F-9B5ECAFC81BF}">
      <dgm:prSet custT="1"/>
      <dgm:spPr/>
      <dgm:t>
        <a:bodyPr/>
        <a:lstStyle/>
        <a:p>
          <a:pPr>
            <a:buNone/>
          </a:pPr>
          <a:r>
            <a:rPr lang="en-US" sz="2800" b="1" dirty="0"/>
            <a:t>Potential Mobilization Partners</a:t>
          </a:r>
        </a:p>
      </dgm:t>
    </dgm:pt>
    <dgm:pt modelId="{5B7AB651-2D65-443B-9223-E88443A50DF2}" type="parTrans" cxnId="{89345135-8923-49AC-B327-DA2071AE5829}">
      <dgm:prSet/>
      <dgm:spPr/>
      <dgm:t>
        <a:bodyPr/>
        <a:lstStyle/>
        <a:p>
          <a:endParaRPr lang="en-US"/>
        </a:p>
      </dgm:t>
    </dgm:pt>
    <dgm:pt modelId="{FF4A5AB3-27C1-488B-ACB1-E4E43220DC92}" type="sibTrans" cxnId="{89345135-8923-49AC-B327-DA2071AE5829}">
      <dgm:prSet/>
      <dgm:spPr/>
      <dgm:t>
        <a:bodyPr/>
        <a:lstStyle/>
        <a:p>
          <a:endParaRPr lang="en-US"/>
        </a:p>
      </dgm:t>
    </dgm:pt>
    <dgm:pt modelId="{ABBDBDFC-2D7D-4D42-99E8-A191D18B26C5}">
      <dgm:prSet/>
      <dgm:spPr/>
      <dgm:t>
        <a:bodyPr/>
        <a:lstStyle/>
        <a:p>
          <a:endParaRPr lang="en-US" sz="1200" b="0"/>
        </a:p>
      </dgm:t>
    </dgm:pt>
    <dgm:pt modelId="{C0685398-F044-4D1F-AA8A-EF22281A3E34}" type="parTrans" cxnId="{6C63CD65-A684-4AD3-92DC-9F80E9F0471D}">
      <dgm:prSet/>
      <dgm:spPr/>
      <dgm:t>
        <a:bodyPr/>
        <a:lstStyle/>
        <a:p>
          <a:endParaRPr lang="en-US"/>
        </a:p>
      </dgm:t>
    </dgm:pt>
    <dgm:pt modelId="{7B88C4C5-F265-4EA3-8321-7CEC0DAB3C40}" type="sibTrans" cxnId="{6C63CD65-A684-4AD3-92DC-9F80E9F0471D}">
      <dgm:prSet/>
      <dgm:spPr/>
      <dgm:t>
        <a:bodyPr/>
        <a:lstStyle/>
        <a:p>
          <a:endParaRPr lang="en-US"/>
        </a:p>
      </dgm:t>
    </dgm:pt>
    <dgm:pt modelId="{CB86E7B8-CA3D-4610-AB76-2676192A517E}">
      <dgm:prSet/>
      <dgm:spPr/>
      <dgm:t>
        <a:bodyPr/>
        <a:lstStyle/>
        <a:p>
          <a:endParaRPr kumimoji="0" lang="en-US" altLang="en-US" sz="1200" b="0" i="0" u="none" strike="noStrike" cap="none" normalizeH="0" baseline="0" dirty="0">
            <a:effectLst/>
            <a:latin typeface="Arial" panose="020B0604020202020204" pitchFamily="34" charset="0"/>
          </a:endParaRPr>
        </a:p>
      </dgm:t>
    </dgm:pt>
    <dgm:pt modelId="{9DC5745E-5F21-41A3-BA0C-E967C6C2ED36}" type="parTrans" cxnId="{2C0C93C7-193C-41DE-B1BB-A3353394772F}">
      <dgm:prSet/>
      <dgm:spPr/>
      <dgm:t>
        <a:bodyPr/>
        <a:lstStyle/>
        <a:p>
          <a:endParaRPr lang="en-US"/>
        </a:p>
      </dgm:t>
    </dgm:pt>
    <dgm:pt modelId="{06EDA337-3C82-4DD8-B9AF-9A08F3D59202}" type="sibTrans" cxnId="{2C0C93C7-193C-41DE-B1BB-A3353394772F}">
      <dgm:prSet/>
      <dgm:spPr/>
      <dgm:t>
        <a:bodyPr/>
        <a:lstStyle/>
        <a:p>
          <a:endParaRPr lang="en-US"/>
        </a:p>
      </dgm:t>
    </dgm:pt>
    <dgm:pt modelId="{8BC74BC3-DE4F-42A5-81AF-23DDB3008D55}">
      <dgm:prSet custT="1"/>
      <dgm:spPr/>
      <dgm:t>
        <a:bodyPr/>
        <a:lstStyle/>
        <a:p>
          <a:r>
            <a:rPr kumimoji="0" lang="en-US" altLang="en-US" sz="2000" b="0" i="0" u="none" strike="noStrike" cap="none" normalizeH="0" baseline="0" dirty="0">
              <a:effectLst/>
              <a:latin typeface="+mn-lt"/>
            </a:rPr>
            <a:t>DCF</a:t>
          </a:r>
        </a:p>
      </dgm:t>
    </dgm:pt>
    <dgm:pt modelId="{53E4EE78-6250-419F-922F-1536389CADF2}" type="parTrans" cxnId="{564A2BFC-A96D-4A79-B685-1403E708CDFD}">
      <dgm:prSet/>
      <dgm:spPr/>
      <dgm:t>
        <a:bodyPr/>
        <a:lstStyle/>
        <a:p>
          <a:endParaRPr lang="en-US"/>
        </a:p>
      </dgm:t>
    </dgm:pt>
    <dgm:pt modelId="{4F9A97AD-B452-4894-9008-5446F645027C}" type="sibTrans" cxnId="{564A2BFC-A96D-4A79-B685-1403E708CDFD}">
      <dgm:prSet/>
      <dgm:spPr/>
      <dgm:t>
        <a:bodyPr/>
        <a:lstStyle/>
        <a:p>
          <a:endParaRPr lang="en-US"/>
        </a:p>
      </dgm:t>
    </dgm:pt>
    <dgm:pt modelId="{C48E6EE1-F663-4404-81FC-5872491D4009}">
      <dgm:prSet custT="1"/>
      <dgm:spPr/>
      <dgm:t>
        <a:bodyPr/>
        <a:lstStyle/>
        <a:p>
          <a:r>
            <a:rPr kumimoji="0" lang="en-US" altLang="en-US" sz="2000" b="0" i="0" u="none" strike="noStrike" cap="none" normalizeH="0" baseline="0" dirty="0">
              <a:effectLst/>
              <a:latin typeface="+mn-lt"/>
            </a:rPr>
            <a:t>AHCA</a:t>
          </a:r>
        </a:p>
      </dgm:t>
    </dgm:pt>
    <dgm:pt modelId="{934E91C6-0C72-46EE-8F34-A2E3441BE76A}" type="parTrans" cxnId="{683E0FAA-EA2B-4C97-B16D-1B5B174E0A1C}">
      <dgm:prSet/>
      <dgm:spPr/>
      <dgm:t>
        <a:bodyPr/>
        <a:lstStyle/>
        <a:p>
          <a:endParaRPr lang="en-US"/>
        </a:p>
      </dgm:t>
    </dgm:pt>
    <dgm:pt modelId="{555FCF5A-D6ED-4F8F-AB0B-AD030F79F8B8}" type="sibTrans" cxnId="{683E0FAA-EA2B-4C97-B16D-1B5B174E0A1C}">
      <dgm:prSet/>
      <dgm:spPr/>
      <dgm:t>
        <a:bodyPr/>
        <a:lstStyle/>
        <a:p>
          <a:endParaRPr lang="en-US"/>
        </a:p>
      </dgm:t>
    </dgm:pt>
    <dgm:pt modelId="{C7FC5EA7-2117-43F2-AC04-A40FB5D106C3}">
      <dgm:prSet custT="1"/>
      <dgm:spPr/>
      <dgm:t>
        <a:bodyPr/>
        <a:lstStyle/>
        <a:p>
          <a:r>
            <a:rPr kumimoji="0" lang="en-US" altLang="en-US" sz="2000" b="0" i="0" u="none" strike="noStrike" cap="none" normalizeH="0" baseline="0" dirty="0">
              <a:effectLst/>
              <a:latin typeface="+mn-lt"/>
            </a:rPr>
            <a:t>Managing Entities</a:t>
          </a:r>
        </a:p>
      </dgm:t>
    </dgm:pt>
    <dgm:pt modelId="{E98C8A4E-3329-43CB-8134-19BCBF64BDCC}" type="parTrans" cxnId="{3A989C28-4F68-44F0-8E24-9C57E90440C1}">
      <dgm:prSet/>
      <dgm:spPr/>
      <dgm:t>
        <a:bodyPr/>
        <a:lstStyle/>
        <a:p>
          <a:endParaRPr lang="en-US"/>
        </a:p>
      </dgm:t>
    </dgm:pt>
    <dgm:pt modelId="{F5A6335B-B8C3-4CC9-B343-14FEDEAB677A}" type="sibTrans" cxnId="{3A989C28-4F68-44F0-8E24-9C57E90440C1}">
      <dgm:prSet/>
      <dgm:spPr/>
      <dgm:t>
        <a:bodyPr/>
        <a:lstStyle/>
        <a:p>
          <a:endParaRPr lang="en-US"/>
        </a:p>
      </dgm:t>
    </dgm:pt>
    <dgm:pt modelId="{17E1A26D-5144-4D2E-8AB0-D92769B4B856}">
      <dgm:prSet custT="1"/>
      <dgm:spPr/>
      <dgm:t>
        <a:bodyPr/>
        <a:lstStyle/>
        <a:p>
          <a:r>
            <a:rPr kumimoji="0" lang="en-US" altLang="en-US" sz="2000" b="0" i="0" u="none" strike="noStrike" cap="none" normalizeH="0" baseline="0" dirty="0">
              <a:effectLst/>
              <a:latin typeface="+mn-lt"/>
            </a:rPr>
            <a:t>Peer specialist organizations</a:t>
          </a:r>
        </a:p>
      </dgm:t>
    </dgm:pt>
    <dgm:pt modelId="{DA35CA48-656C-4B20-81D3-F6A84015BF75}" type="parTrans" cxnId="{30F8C3E1-F786-41C5-B7BA-08D0AC7710FC}">
      <dgm:prSet/>
      <dgm:spPr/>
      <dgm:t>
        <a:bodyPr/>
        <a:lstStyle/>
        <a:p>
          <a:endParaRPr lang="en-US"/>
        </a:p>
      </dgm:t>
    </dgm:pt>
    <dgm:pt modelId="{A6D1E45C-4E55-425D-9651-88B7D6D602A8}" type="sibTrans" cxnId="{30F8C3E1-F786-41C5-B7BA-08D0AC7710FC}">
      <dgm:prSet/>
      <dgm:spPr/>
      <dgm:t>
        <a:bodyPr/>
        <a:lstStyle/>
        <a:p>
          <a:endParaRPr lang="en-US"/>
        </a:p>
      </dgm:t>
    </dgm:pt>
    <dgm:pt modelId="{27B22E2E-415D-4337-8E68-6FEFD6E6965F}">
      <dgm:prSet custT="1"/>
      <dgm:spPr/>
      <dgm:t>
        <a:bodyPr/>
        <a:lstStyle/>
        <a:p>
          <a:r>
            <a:rPr kumimoji="0" lang="en-US" altLang="en-US" sz="2000" b="0" i="0" u="none" strike="noStrike" cap="none" normalizeH="0" baseline="0" dirty="0">
              <a:effectLst/>
              <a:latin typeface="+mn-lt"/>
            </a:rPr>
            <a:t>United Way</a:t>
          </a:r>
        </a:p>
      </dgm:t>
    </dgm:pt>
    <dgm:pt modelId="{CF890809-BC59-4050-A2FC-47D21999BE31}" type="parTrans" cxnId="{3C0F0D00-392E-4640-AEBC-E80A475C09B3}">
      <dgm:prSet/>
      <dgm:spPr/>
      <dgm:t>
        <a:bodyPr/>
        <a:lstStyle/>
        <a:p>
          <a:endParaRPr lang="en-US"/>
        </a:p>
      </dgm:t>
    </dgm:pt>
    <dgm:pt modelId="{E909D80D-B76B-4B1D-A769-E5236495D930}" type="sibTrans" cxnId="{3C0F0D00-392E-4640-AEBC-E80A475C09B3}">
      <dgm:prSet/>
      <dgm:spPr/>
      <dgm:t>
        <a:bodyPr/>
        <a:lstStyle/>
        <a:p>
          <a:endParaRPr lang="en-US"/>
        </a:p>
      </dgm:t>
    </dgm:pt>
    <dgm:pt modelId="{4986C797-EBB3-43C7-8299-9CD73306AD67}">
      <dgm:prSet custT="1"/>
      <dgm:spPr/>
      <dgm:t>
        <a:bodyPr/>
        <a:lstStyle/>
        <a:p>
          <a:r>
            <a:rPr kumimoji="0" lang="en-US" altLang="en-US" sz="2000" b="0" i="0" u="none" strike="noStrike" cap="none" normalizeH="0" baseline="0" dirty="0">
              <a:effectLst/>
              <a:latin typeface="+mn-lt"/>
            </a:rPr>
            <a:t>Behavioral health hospitals</a:t>
          </a:r>
        </a:p>
      </dgm:t>
    </dgm:pt>
    <dgm:pt modelId="{B7CEC8E7-06D1-4F70-A4C3-44792C2A6E5A}" type="parTrans" cxnId="{1082D06A-C4C2-48E4-AE51-8F09F904857C}">
      <dgm:prSet/>
      <dgm:spPr/>
      <dgm:t>
        <a:bodyPr/>
        <a:lstStyle/>
        <a:p>
          <a:endParaRPr lang="en-US"/>
        </a:p>
      </dgm:t>
    </dgm:pt>
    <dgm:pt modelId="{5AF2AFBF-E869-4F6B-8333-1846A24EADB1}" type="sibTrans" cxnId="{1082D06A-C4C2-48E4-AE51-8F09F904857C}">
      <dgm:prSet/>
      <dgm:spPr/>
      <dgm:t>
        <a:bodyPr/>
        <a:lstStyle/>
        <a:p>
          <a:endParaRPr lang="en-US"/>
        </a:p>
      </dgm:t>
    </dgm:pt>
    <dgm:pt modelId="{BE5C1357-4F4C-43E4-801C-D55C98E782B9}">
      <dgm:prSet custT="1"/>
      <dgm:spPr/>
      <dgm:t>
        <a:bodyPr/>
        <a:lstStyle/>
        <a:p>
          <a:r>
            <a:rPr kumimoji="0" lang="en-US" altLang="en-US" sz="2000" b="0" i="0" u="none" strike="noStrike" cap="none" normalizeH="0" baseline="0" dirty="0">
              <a:effectLst/>
              <a:latin typeface="+mn-lt"/>
            </a:rPr>
            <a:t>University programs</a:t>
          </a:r>
        </a:p>
      </dgm:t>
    </dgm:pt>
    <dgm:pt modelId="{30EB1CC6-1244-4D7A-81DB-296F8699717B}" type="parTrans" cxnId="{92BED695-7F22-4683-B642-DF31C1DC074E}">
      <dgm:prSet/>
      <dgm:spPr/>
      <dgm:t>
        <a:bodyPr/>
        <a:lstStyle/>
        <a:p>
          <a:endParaRPr lang="en-US"/>
        </a:p>
      </dgm:t>
    </dgm:pt>
    <dgm:pt modelId="{394753C0-2B8A-44BC-AC50-5ED9BA80966E}" type="sibTrans" cxnId="{92BED695-7F22-4683-B642-DF31C1DC074E}">
      <dgm:prSet/>
      <dgm:spPr/>
      <dgm:t>
        <a:bodyPr/>
        <a:lstStyle/>
        <a:p>
          <a:endParaRPr lang="en-US"/>
        </a:p>
      </dgm:t>
    </dgm:pt>
    <dgm:pt modelId="{1067F876-CED9-46E7-997F-8E74BC1B71D8}">
      <dgm:prSet custT="1"/>
      <dgm:spPr/>
      <dgm:t>
        <a:bodyPr/>
        <a:lstStyle/>
        <a:p>
          <a:r>
            <a:rPr kumimoji="0" lang="en-US" altLang="en-US" sz="2000" b="0" i="0" u="none" strike="noStrike" cap="none" normalizeH="0" baseline="0" dirty="0">
              <a:effectLst/>
              <a:latin typeface="+mn-lt"/>
            </a:rPr>
            <a:t>Provider organizations</a:t>
          </a:r>
        </a:p>
      </dgm:t>
    </dgm:pt>
    <dgm:pt modelId="{B40064A3-555E-417D-8AB7-5B4B860E598C}" type="parTrans" cxnId="{8768E8A8-0A78-4279-8776-EF9B52A53FDD}">
      <dgm:prSet/>
      <dgm:spPr/>
      <dgm:t>
        <a:bodyPr/>
        <a:lstStyle/>
        <a:p>
          <a:endParaRPr lang="en-US"/>
        </a:p>
      </dgm:t>
    </dgm:pt>
    <dgm:pt modelId="{DE5A0ADA-8295-4C7F-A451-5BB541515198}" type="sibTrans" cxnId="{8768E8A8-0A78-4279-8776-EF9B52A53FDD}">
      <dgm:prSet/>
      <dgm:spPr/>
      <dgm:t>
        <a:bodyPr/>
        <a:lstStyle/>
        <a:p>
          <a:endParaRPr lang="en-US"/>
        </a:p>
      </dgm:t>
    </dgm:pt>
    <dgm:pt modelId="{01275D66-155B-4592-95B2-E6B59EEE0ECC}">
      <dgm:prSet custT="1"/>
      <dgm:spPr/>
      <dgm:t>
        <a:bodyPr/>
        <a:lstStyle/>
        <a:p>
          <a:r>
            <a:rPr kumimoji="0" lang="en-US" altLang="en-US" sz="2000" b="0" i="0" u="none" strike="noStrike" cap="none" normalizeH="0" baseline="0" dirty="0">
              <a:effectLst/>
              <a:latin typeface="+mn-lt"/>
            </a:rPr>
            <a:t>988 Suicide &amp; Crisis Lifeline centers</a:t>
          </a:r>
        </a:p>
      </dgm:t>
    </dgm:pt>
    <dgm:pt modelId="{8984DD75-11C6-48E4-B084-31BC5D5F7B55}" type="parTrans" cxnId="{286C9644-772C-4C9F-ACC2-294344892CFE}">
      <dgm:prSet/>
      <dgm:spPr/>
      <dgm:t>
        <a:bodyPr/>
        <a:lstStyle/>
        <a:p>
          <a:endParaRPr lang="en-US"/>
        </a:p>
      </dgm:t>
    </dgm:pt>
    <dgm:pt modelId="{E2238A25-DD68-4181-8851-A67EF9582105}" type="sibTrans" cxnId="{286C9644-772C-4C9F-ACC2-294344892CFE}">
      <dgm:prSet/>
      <dgm:spPr/>
      <dgm:t>
        <a:bodyPr/>
        <a:lstStyle/>
        <a:p>
          <a:endParaRPr lang="en-US"/>
        </a:p>
      </dgm:t>
    </dgm:pt>
    <dgm:pt modelId="{2080EF4F-5830-42F6-ABEB-65435ACC819F}">
      <dgm:prSet custT="1"/>
      <dgm:spPr/>
      <dgm:t>
        <a:bodyPr/>
        <a:lstStyle/>
        <a:p>
          <a:r>
            <a:rPr kumimoji="0" lang="en-US" altLang="en-US" sz="2000" b="0" i="0" u="none" strike="noStrike" cap="none" normalizeH="0" baseline="0" dirty="0">
              <a:effectLst/>
              <a:latin typeface="+mn-lt"/>
            </a:rPr>
            <a:t>Counties and municipalities</a:t>
          </a:r>
        </a:p>
      </dgm:t>
    </dgm:pt>
    <dgm:pt modelId="{F5DA30BF-F8CB-474E-95D7-051541135991}" type="parTrans" cxnId="{FB27CB17-C7D5-4D3E-9581-601A7554EB12}">
      <dgm:prSet/>
      <dgm:spPr/>
      <dgm:t>
        <a:bodyPr/>
        <a:lstStyle/>
        <a:p>
          <a:endParaRPr lang="en-US"/>
        </a:p>
      </dgm:t>
    </dgm:pt>
    <dgm:pt modelId="{B9BE11B2-4D72-4E92-85B4-6616D07DCA6D}" type="sibTrans" cxnId="{FB27CB17-C7D5-4D3E-9581-601A7554EB12}">
      <dgm:prSet/>
      <dgm:spPr/>
      <dgm:t>
        <a:bodyPr/>
        <a:lstStyle/>
        <a:p>
          <a:endParaRPr lang="en-US"/>
        </a:p>
      </dgm:t>
    </dgm:pt>
    <dgm:pt modelId="{3BE0DAB5-4302-4787-9D63-0CFCD71CDCC7}">
      <dgm:prSet custT="1"/>
      <dgm:spPr/>
      <dgm:t>
        <a:bodyPr/>
        <a:lstStyle/>
        <a:p>
          <a:r>
            <a:rPr kumimoji="0" lang="en-US" altLang="en-US" sz="2000" b="0" i="0" u="none" strike="noStrike" cap="none" normalizeH="0" baseline="0" dirty="0">
              <a:effectLst/>
              <a:latin typeface="+mn-lt"/>
            </a:rPr>
            <a:t>Community behavioral health providers </a:t>
          </a:r>
        </a:p>
      </dgm:t>
    </dgm:pt>
    <dgm:pt modelId="{49B5F438-144A-4E1E-8DC9-87D0DDBDB2F0}" type="parTrans" cxnId="{B640A9AC-9D76-4941-937E-B3DE26D590B5}">
      <dgm:prSet/>
      <dgm:spPr/>
      <dgm:t>
        <a:bodyPr/>
        <a:lstStyle/>
        <a:p>
          <a:endParaRPr lang="en-US"/>
        </a:p>
      </dgm:t>
    </dgm:pt>
    <dgm:pt modelId="{2A578BB3-BDD2-4A15-AF94-E4071DCA5CC3}" type="sibTrans" cxnId="{B640A9AC-9D76-4941-937E-B3DE26D590B5}">
      <dgm:prSet/>
      <dgm:spPr/>
      <dgm:t>
        <a:bodyPr/>
        <a:lstStyle/>
        <a:p>
          <a:endParaRPr lang="en-US"/>
        </a:p>
      </dgm:t>
    </dgm:pt>
    <dgm:pt modelId="{667EA88B-E00D-4A7D-BDE2-9EB05168D095}" type="pres">
      <dgm:prSet presAssocID="{AB8FE988-D842-42FC-BAA2-F09810816B2F}" presName="diagram" presStyleCnt="0">
        <dgm:presLayoutVars>
          <dgm:dir/>
          <dgm:resizeHandles val="exact"/>
        </dgm:presLayoutVars>
      </dgm:prSet>
      <dgm:spPr/>
    </dgm:pt>
    <dgm:pt modelId="{41FAAA95-20D3-4C2A-817A-E81280A22B30}" type="pres">
      <dgm:prSet presAssocID="{D2BA0E41-B9CF-4D34-A223-DC537D1A62F6}" presName="node" presStyleLbl="node1" presStyleIdx="0" presStyleCnt="1" custScaleX="177537" custScaleY="214776" custLinFactNeighborX="84850" custLinFactNeighborY="-8920">
        <dgm:presLayoutVars>
          <dgm:bulletEnabled val="1"/>
        </dgm:presLayoutVars>
      </dgm:prSet>
      <dgm:spPr/>
    </dgm:pt>
  </dgm:ptLst>
  <dgm:cxnLst>
    <dgm:cxn modelId="{3C0F0D00-392E-4640-AEBC-E80A475C09B3}" srcId="{D2BA0E41-B9CF-4D34-A223-DC537D1A62F6}" destId="{27B22E2E-415D-4337-8E68-6FEFD6E6965F}" srcOrd="6" destOrd="0" parTransId="{CF890809-BC59-4050-A2FC-47D21999BE31}" sibTransId="{E909D80D-B76B-4B1D-A769-E5236495D930}"/>
    <dgm:cxn modelId="{087D7D11-CF46-425D-A154-C0AE5A28D46D}" type="presOf" srcId="{8BC74BC3-DE4F-42A5-81AF-23DDB3008D55}" destId="{41FAAA95-20D3-4C2A-817A-E81280A22B30}" srcOrd="0" destOrd="3" presId="urn:microsoft.com/office/officeart/2005/8/layout/default"/>
    <dgm:cxn modelId="{BB6DB116-BD4F-441F-A332-C103A02EA448}" type="presOf" srcId="{4986C797-EBB3-43C7-8299-9CD73306AD67}" destId="{41FAAA95-20D3-4C2A-817A-E81280A22B30}" srcOrd="0" destOrd="8" presId="urn:microsoft.com/office/officeart/2005/8/layout/default"/>
    <dgm:cxn modelId="{B64DD016-2C01-4306-BB3B-1AAC51648385}" type="presOf" srcId="{ABBDBDFC-2D7D-4D42-99E8-A191D18B26C5}" destId="{41FAAA95-20D3-4C2A-817A-E81280A22B30}" srcOrd="0" destOrd="14" presId="urn:microsoft.com/office/officeart/2005/8/layout/default"/>
    <dgm:cxn modelId="{FB27CB17-C7D5-4D3E-9581-601A7554EB12}" srcId="{D2BA0E41-B9CF-4D34-A223-DC537D1A62F6}" destId="{2080EF4F-5830-42F6-ABEB-65435ACC819F}" srcOrd="11" destOrd="0" parTransId="{F5DA30BF-F8CB-474E-95D7-051541135991}" sibTransId="{B9BE11B2-4D72-4E92-85B4-6616D07DCA6D}"/>
    <dgm:cxn modelId="{28E8DD1E-F8D5-4304-8797-BD805DA5ED5A}" type="presOf" srcId="{BE5C1357-4F4C-43E4-801C-D55C98E782B9}" destId="{41FAAA95-20D3-4C2A-817A-E81280A22B30}" srcOrd="0" destOrd="9" presId="urn:microsoft.com/office/officeart/2005/8/layout/default"/>
    <dgm:cxn modelId="{3A989C28-4F68-44F0-8E24-9C57E90440C1}" srcId="{D2BA0E41-B9CF-4D34-A223-DC537D1A62F6}" destId="{C7FC5EA7-2117-43F2-AC04-A40FB5D106C3}" srcOrd="4" destOrd="0" parTransId="{E98C8A4E-3329-43CB-8134-19BCBF64BDCC}" sibTransId="{F5A6335B-B8C3-4CC9-B343-14FEDEAB677A}"/>
    <dgm:cxn modelId="{B84F8F30-6439-4D41-82DB-AD460F47B0A6}" type="presOf" srcId="{3BE0DAB5-4302-4787-9D63-0CFCD71CDCC7}" destId="{41FAAA95-20D3-4C2A-817A-E81280A22B30}" srcOrd="0" destOrd="13" presId="urn:microsoft.com/office/officeart/2005/8/layout/default"/>
    <dgm:cxn modelId="{89345135-8923-49AC-B327-DA2071AE5829}" srcId="{D2BA0E41-B9CF-4D34-A223-DC537D1A62F6}" destId="{61E18975-C9CC-459A-8E9F-9B5ECAFC81BF}" srcOrd="0" destOrd="0" parTransId="{5B7AB651-2D65-443B-9223-E88443A50DF2}" sibTransId="{FF4A5AB3-27C1-488B-ACB1-E4E43220DC92}"/>
    <dgm:cxn modelId="{D1BF743C-53AE-4FAC-9BD4-43D1ABD9ED3F}" type="presOf" srcId="{17E1A26D-5144-4D2E-8AB0-D92769B4B856}" destId="{41FAAA95-20D3-4C2A-817A-E81280A22B30}" srcOrd="0" destOrd="6" presId="urn:microsoft.com/office/officeart/2005/8/layout/default"/>
    <dgm:cxn modelId="{286C9644-772C-4C9F-ACC2-294344892CFE}" srcId="{D2BA0E41-B9CF-4D34-A223-DC537D1A62F6}" destId="{01275D66-155B-4592-95B2-E6B59EEE0ECC}" srcOrd="10" destOrd="0" parTransId="{8984DD75-11C6-48E4-B084-31BC5D5F7B55}" sibTransId="{E2238A25-DD68-4181-8851-A67EF9582105}"/>
    <dgm:cxn modelId="{6C63CD65-A684-4AD3-92DC-9F80E9F0471D}" srcId="{D2BA0E41-B9CF-4D34-A223-DC537D1A62F6}" destId="{ABBDBDFC-2D7D-4D42-99E8-A191D18B26C5}" srcOrd="13" destOrd="0" parTransId="{C0685398-F044-4D1F-AA8A-EF22281A3E34}" sibTransId="{7B88C4C5-F265-4EA3-8321-7CEC0DAB3C40}"/>
    <dgm:cxn modelId="{5C24BB66-272A-410C-B383-8FED24B3F212}" srcId="{AB8FE988-D842-42FC-BAA2-F09810816B2F}" destId="{D2BA0E41-B9CF-4D34-A223-DC537D1A62F6}" srcOrd="0" destOrd="0" parTransId="{2A56DEC2-06D1-446F-A03A-B1270AB2DA75}" sibTransId="{7B9C5D1B-E9E3-45FA-BCC6-4EFAD0922CFB}"/>
    <dgm:cxn modelId="{B563F769-F018-44C4-BDBA-1C10A7EFB4C3}" type="presOf" srcId="{61E18975-C9CC-459A-8E9F-9B5ECAFC81BF}" destId="{41FAAA95-20D3-4C2A-817A-E81280A22B30}" srcOrd="0" destOrd="1" presId="urn:microsoft.com/office/officeart/2005/8/layout/default"/>
    <dgm:cxn modelId="{1082D06A-C4C2-48E4-AE51-8F09F904857C}" srcId="{D2BA0E41-B9CF-4D34-A223-DC537D1A62F6}" destId="{4986C797-EBB3-43C7-8299-9CD73306AD67}" srcOrd="7" destOrd="0" parTransId="{B7CEC8E7-06D1-4F70-A4C3-44792C2A6E5A}" sibTransId="{5AF2AFBF-E869-4F6B-8333-1846A24EADB1}"/>
    <dgm:cxn modelId="{B47FCD4E-2D4C-42EB-91E2-607001CB9501}" type="presOf" srcId="{1067F876-CED9-46E7-997F-8E74BC1B71D8}" destId="{41FAAA95-20D3-4C2A-817A-E81280A22B30}" srcOrd="0" destOrd="10" presId="urn:microsoft.com/office/officeart/2005/8/layout/default"/>
    <dgm:cxn modelId="{34B90D57-EF36-4FB0-B64F-4A31B5656D97}" type="presOf" srcId="{C48E6EE1-F663-4404-81FC-5872491D4009}" destId="{41FAAA95-20D3-4C2A-817A-E81280A22B30}" srcOrd="0" destOrd="4" presId="urn:microsoft.com/office/officeart/2005/8/layout/default"/>
    <dgm:cxn modelId="{2E0E078B-2259-4A84-A3B8-9D517E3EECB5}" type="presOf" srcId="{C7FC5EA7-2117-43F2-AC04-A40FB5D106C3}" destId="{41FAAA95-20D3-4C2A-817A-E81280A22B30}" srcOrd="0" destOrd="5" presId="urn:microsoft.com/office/officeart/2005/8/layout/default"/>
    <dgm:cxn modelId="{8EAF9192-1636-4C63-BE7C-B07EF033F32C}" type="presOf" srcId="{2080EF4F-5830-42F6-ABEB-65435ACC819F}" destId="{41FAAA95-20D3-4C2A-817A-E81280A22B30}" srcOrd="0" destOrd="12" presId="urn:microsoft.com/office/officeart/2005/8/layout/default"/>
    <dgm:cxn modelId="{92BED695-7F22-4683-B642-DF31C1DC074E}" srcId="{D2BA0E41-B9CF-4D34-A223-DC537D1A62F6}" destId="{BE5C1357-4F4C-43E4-801C-D55C98E782B9}" srcOrd="8" destOrd="0" parTransId="{30EB1CC6-1244-4D7A-81DB-296F8699717B}" sibTransId="{394753C0-2B8A-44BC-AC50-5ED9BA80966E}"/>
    <dgm:cxn modelId="{38E5AEA7-BD3B-4E84-81CE-64E8AE5CF37B}" type="presOf" srcId="{27B22E2E-415D-4337-8E68-6FEFD6E6965F}" destId="{41FAAA95-20D3-4C2A-817A-E81280A22B30}" srcOrd="0" destOrd="7" presId="urn:microsoft.com/office/officeart/2005/8/layout/default"/>
    <dgm:cxn modelId="{8768E8A8-0A78-4279-8776-EF9B52A53FDD}" srcId="{D2BA0E41-B9CF-4D34-A223-DC537D1A62F6}" destId="{1067F876-CED9-46E7-997F-8E74BC1B71D8}" srcOrd="9" destOrd="0" parTransId="{B40064A3-555E-417D-8AB7-5B4B860E598C}" sibTransId="{DE5A0ADA-8295-4C7F-A451-5BB541515198}"/>
    <dgm:cxn modelId="{683E0FAA-EA2B-4C97-B16D-1B5B174E0A1C}" srcId="{D2BA0E41-B9CF-4D34-A223-DC537D1A62F6}" destId="{C48E6EE1-F663-4404-81FC-5872491D4009}" srcOrd="3" destOrd="0" parTransId="{934E91C6-0C72-46EE-8F34-A2E3441BE76A}" sibTransId="{555FCF5A-D6ED-4F8F-AB0B-AD030F79F8B8}"/>
    <dgm:cxn modelId="{B640A9AC-9D76-4941-937E-B3DE26D590B5}" srcId="{D2BA0E41-B9CF-4D34-A223-DC537D1A62F6}" destId="{3BE0DAB5-4302-4787-9D63-0CFCD71CDCC7}" srcOrd="12" destOrd="0" parTransId="{49B5F438-144A-4E1E-8DC9-87D0DDBDB2F0}" sibTransId="{2A578BB3-BDD2-4A15-AF94-E4071DCA5CC3}"/>
    <dgm:cxn modelId="{2C0C93C7-193C-41DE-B1BB-A3353394772F}" srcId="{D2BA0E41-B9CF-4D34-A223-DC537D1A62F6}" destId="{CB86E7B8-CA3D-4610-AB76-2676192A517E}" srcOrd="1" destOrd="0" parTransId="{9DC5745E-5F21-41A3-BA0C-E967C6C2ED36}" sibTransId="{06EDA337-3C82-4DD8-B9AF-9A08F3D59202}"/>
    <dgm:cxn modelId="{99865BD2-8992-4021-88BE-96AA4C39E334}" type="presOf" srcId="{01275D66-155B-4592-95B2-E6B59EEE0ECC}" destId="{41FAAA95-20D3-4C2A-817A-E81280A22B30}" srcOrd="0" destOrd="11" presId="urn:microsoft.com/office/officeart/2005/8/layout/default"/>
    <dgm:cxn modelId="{A0B777D7-D204-45D2-8F81-7C249DE875EF}" type="presOf" srcId="{CB86E7B8-CA3D-4610-AB76-2676192A517E}" destId="{41FAAA95-20D3-4C2A-817A-E81280A22B30}" srcOrd="0" destOrd="2" presId="urn:microsoft.com/office/officeart/2005/8/layout/default"/>
    <dgm:cxn modelId="{5A1628D9-BB1A-43CD-AED5-2BA0E2C8CF4B}" type="presOf" srcId="{AB8FE988-D842-42FC-BAA2-F09810816B2F}" destId="{667EA88B-E00D-4A7D-BDE2-9EB05168D095}" srcOrd="0" destOrd="0" presId="urn:microsoft.com/office/officeart/2005/8/layout/default"/>
    <dgm:cxn modelId="{30F8C3E1-F786-41C5-B7BA-08D0AC7710FC}" srcId="{D2BA0E41-B9CF-4D34-A223-DC537D1A62F6}" destId="{17E1A26D-5144-4D2E-8AB0-D92769B4B856}" srcOrd="5" destOrd="0" parTransId="{DA35CA48-656C-4B20-81D3-F6A84015BF75}" sibTransId="{A6D1E45C-4E55-425D-9651-88B7D6D602A8}"/>
    <dgm:cxn modelId="{564A2BFC-A96D-4A79-B685-1403E708CDFD}" srcId="{D2BA0E41-B9CF-4D34-A223-DC537D1A62F6}" destId="{8BC74BC3-DE4F-42A5-81AF-23DDB3008D55}" srcOrd="2" destOrd="0" parTransId="{53E4EE78-6250-419F-922F-1536389CADF2}" sibTransId="{4F9A97AD-B452-4894-9008-5446F645027C}"/>
    <dgm:cxn modelId="{D70E1FFD-D516-4A03-9595-4C56C36AC06B}" type="presOf" srcId="{D2BA0E41-B9CF-4D34-A223-DC537D1A62F6}" destId="{41FAAA95-20D3-4C2A-817A-E81280A22B30}" srcOrd="0" destOrd="0" presId="urn:microsoft.com/office/officeart/2005/8/layout/default"/>
    <dgm:cxn modelId="{9D8A1A3B-8843-4A97-922E-AEBF063D39FA}" type="presParOf" srcId="{667EA88B-E00D-4A7D-BDE2-9EB05168D095}" destId="{41FAAA95-20D3-4C2A-817A-E81280A22B30}"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8FE988-D842-42FC-BAA2-F09810816B2F}"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D2BA0E41-B9CF-4D34-A223-DC537D1A62F6}">
      <dgm:prSet/>
      <dgm:spPr/>
      <dgm:t>
        <a:bodyPr/>
        <a:lstStyle/>
        <a:p>
          <a:r>
            <a:rPr lang="en-US" b="1" dirty="0"/>
            <a:t>Recommendation 1</a:t>
          </a:r>
          <a:endParaRPr lang="en-US" dirty="0"/>
        </a:p>
      </dgm:t>
    </dgm:pt>
    <dgm:pt modelId="{2A56DEC2-06D1-446F-A03A-B1270AB2DA75}" type="parTrans" cxnId="{5C24BB66-272A-410C-B383-8FED24B3F212}">
      <dgm:prSet/>
      <dgm:spPr/>
      <dgm:t>
        <a:bodyPr/>
        <a:lstStyle/>
        <a:p>
          <a:endParaRPr lang="en-US"/>
        </a:p>
      </dgm:t>
    </dgm:pt>
    <dgm:pt modelId="{7B9C5D1B-E9E3-45FA-BCC6-4EFAD0922CFB}" type="sibTrans" cxnId="{5C24BB66-272A-410C-B383-8FED24B3F212}">
      <dgm:prSet/>
      <dgm:spPr/>
      <dgm:t>
        <a:bodyPr/>
        <a:lstStyle/>
        <a:p>
          <a:endParaRPr lang="en-US"/>
        </a:p>
      </dgm:t>
    </dgm:pt>
    <dgm:pt modelId="{61E18975-C9CC-459A-8E9F-9B5ECAFC81BF}">
      <dgm:prSet/>
      <dgm:spPr/>
      <dgm:t>
        <a:bodyPr/>
        <a:lstStyle/>
        <a:p>
          <a:r>
            <a:rPr lang="en-US" b="0"/>
            <a:t>Mass Media and Advertising Campaigns </a:t>
          </a:r>
        </a:p>
      </dgm:t>
    </dgm:pt>
    <dgm:pt modelId="{5B7AB651-2D65-443B-9223-E88443A50DF2}" type="parTrans" cxnId="{89345135-8923-49AC-B327-DA2071AE5829}">
      <dgm:prSet/>
      <dgm:spPr/>
      <dgm:t>
        <a:bodyPr/>
        <a:lstStyle/>
        <a:p>
          <a:endParaRPr lang="en-US"/>
        </a:p>
      </dgm:t>
    </dgm:pt>
    <dgm:pt modelId="{FF4A5AB3-27C1-488B-ACB1-E4E43220DC92}" type="sibTrans" cxnId="{89345135-8923-49AC-B327-DA2071AE5829}">
      <dgm:prSet/>
      <dgm:spPr/>
      <dgm:t>
        <a:bodyPr/>
        <a:lstStyle/>
        <a:p>
          <a:endParaRPr lang="en-US"/>
        </a:p>
      </dgm:t>
    </dgm:pt>
    <dgm:pt modelId="{75615D7A-D808-42EE-B5FF-FDDEF6EB205A}">
      <dgm:prSet/>
      <dgm:spPr/>
      <dgm:t>
        <a:bodyPr/>
        <a:lstStyle/>
        <a:p>
          <a:r>
            <a:rPr lang="en-US" b="1" dirty="0"/>
            <a:t>Recommendation 2</a:t>
          </a:r>
          <a:endParaRPr lang="en-US" dirty="0"/>
        </a:p>
      </dgm:t>
    </dgm:pt>
    <dgm:pt modelId="{2E24B210-CCB1-4A59-A7FB-95C0FAC32716}" type="parTrans" cxnId="{12EF0DEE-8071-4543-BA31-050640C903EF}">
      <dgm:prSet/>
      <dgm:spPr/>
      <dgm:t>
        <a:bodyPr/>
        <a:lstStyle/>
        <a:p>
          <a:endParaRPr lang="en-US"/>
        </a:p>
      </dgm:t>
    </dgm:pt>
    <dgm:pt modelId="{4C33AC2B-8830-4900-B00F-4A15A4AA414F}" type="sibTrans" cxnId="{12EF0DEE-8071-4543-BA31-050640C903EF}">
      <dgm:prSet/>
      <dgm:spPr/>
      <dgm:t>
        <a:bodyPr/>
        <a:lstStyle/>
        <a:p>
          <a:endParaRPr lang="en-US"/>
        </a:p>
      </dgm:t>
    </dgm:pt>
    <dgm:pt modelId="{8FCF9900-3D2B-48AD-9DC5-C797271328BF}">
      <dgm:prSet/>
      <dgm:spPr/>
      <dgm:t>
        <a:bodyPr/>
        <a:lstStyle/>
        <a:p>
          <a:r>
            <a:rPr lang="en-US" b="0" dirty="0"/>
            <a:t>Awareness Campaign- Direct Messaging to Individuals and Family Members</a:t>
          </a:r>
        </a:p>
      </dgm:t>
    </dgm:pt>
    <dgm:pt modelId="{512FCBD4-C6A4-4F5A-9D32-39000034DD5E}" type="parTrans" cxnId="{ABD463E2-6F4A-4648-9FD5-7FA5DFA62E2D}">
      <dgm:prSet/>
      <dgm:spPr/>
      <dgm:t>
        <a:bodyPr/>
        <a:lstStyle/>
        <a:p>
          <a:endParaRPr lang="en-US"/>
        </a:p>
      </dgm:t>
    </dgm:pt>
    <dgm:pt modelId="{DFA7AE4C-A834-49F4-9F7A-D8B4B0545DF0}" type="sibTrans" cxnId="{ABD463E2-6F4A-4648-9FD5-7FA5DFA62E2D}">
      <dgm:prSet/>
      <dgm:spPr/>
      <dgm:t>
        <a:bodyPr/>
        <a:lstStyle/>
        <a:p>
          <a:endParaRPr lang="en-US"/>
        </a:p>
      </dgm:t>
    </dgm:pt>
    <dgm:pt modelId="{5D9A1FAD-E086-42C9-AFFC-EACCE0B1E6B5}">
      <dgm:prSet/>
      <dgm:spPr/>
      <dgm:t>
        <a:bodyPr/>
        <a:lstStyle/>
        <a:p>
          <a:r>
            <a:rPr lang="en-US" b="1" dirty="0"/>
            <a:t>Recommendation 3</a:t>
          </a:r>
          <a:endParaRPr lang="en-US" dirty="0"/>
        </a:p>
      </dgm:t>
    </dgm:pt>
    <dgm:pt modelId="{C717F8E9-51B2-447D-9B95-077ED2FF82C2}" type="parTrans" cxnId="{8A0DD048-6D7F-41F8-B5B1-EAF77AC3F16C}">
      <dgm:prSet/>
      <dgm:spPr/>
      <dgm:t>
        <a:bodyPr/>
        <a:lstStyle/>
        <a:p>
          <a:endParaRPr lang="en-US"/>
        </a:p>
      </dgm:t>
    </dgm:pt>
    <dgm:pt modelId="{C8747931-600E-4F2F-B61C-7309426403D1}" type="sibTrans" cxnId="{8A0DD048-6D7F-41F8-B5B1-EAF77AC3F16C}">
      <dgm:prSet/>
      <dgm:spPr/>
      <dgm:t>
        <a:bodyPr/>
        <a:lstStyle/>
        <a:p>
          <a:endParaRPr lang="en-US"/>
        </a:p>
      </dgm:t>
    </dgm:pt>
    <dgm:pt modelId="{68CB3A03-9BFD-46B6-BFCC-F6C183493767}">
      <dgm:prSet/>
      <dgm:spPr/>
      <dgm:t>
        <a:bodyPr/>
        <a:lstStyle/>
        <a:p>
          <a:r>
            <a:rPr lang="en-US" b="0" dirty="0"/>
            <a:t>Circle of Influence Engagement Campaign – Tailored Training to Empower Community Involvement </a:t>
          </a:r>
        </a:p>
      </dgm:t>
    </dgm:pt>
    <dgm:pt modelId="{9447F3A3-E2C2-4D38-9E42-B64C66355000}" type="parTrans" cxnId="{7C57E8FB-1AAA-4698-B423-A06C0609BFAD}">
      <dgm:prSet/>
      <dgm:spPr/>
      <dgm:t>
        <a:bodyPr/>
        <a:lstStyle/>
        <a:p>
          <a:endParaRPr lang="en-US"/>
        </a:p>
      </dgm:t>
    </dgm:pt>
    <dgm:pt modelId="{A4F038D9-5CBB-4A21-90E8-15ADE4BF74F7}" type="sibTrans" cxnId="{7C57E8FB-1AAA-4698-B423-A06C0609BFAD}">
      <dgm:prSet/>
      <dgm:spPr/>
      <dgm:t>
        <a:bodyPr/>
        <a:lstStyle/>
        <a:p>
          <a:endParaRPr lang="en-US"/>
        </a:p>
      </dgm:t>
    </dgm:pt>
    <dgm:pt modelId="{52CD757F-7CA7-4626-9C7C-FD8EFF7DB54C}" type="pres">
      <dgm:prSet presAssocID="{AB8FE988-D842-42FC-BAA2-F09810816B2F}" presName="Name0" presStyleCnt="0">
        <dgm:presLayoutVars>
          <dgm:dir/>
          <dgm:animLvl val="lvl"/>
          <dgm:resizeHandles val="exact"/>
        </dgm:presLayoutVars>
      </dgm:prSet>
      <dgm:spPr/>
    </dgm:pt>
    <dgm:pt modelId="{025F2478-0B56-4707-BCF6-607BD4044E9C}" type="pres">
      <dgm:prSet presAssocID="{D2BA0E41-B9CF-4D34-A223-DC537D1A62F6}" presName="composite" presStyleCnt="0"/>
      <dgm:spPr/>
    </dgm:pt>
    <dgm:pt modelId="{731792A8-446A-452A-8507-2B44DE808E31}" type="pres">
      <dgm:prSet presAssocID="{D2BA0E41-B9CF-4D34-A223-DC537D1A62F6}" presName="parTx" presStyleLbl="alignNode1" presStyleIdx="0" presStyleCnt="3">
        <dgm:presLayoutVars>
          <dgm:chMax val="0"/>
          <dgm:chPref val="0"/>
          <dgm:bulletEnabled val="1"/>
        </dgm:presLayoutVars>
      </dgm:prSet>
      <dgm:spPr/>
    </dgm:pt>
    <dgm:pt modelId="{886582C6-19FE-4581-ABE3-325E9BF20565}" type="pres">
      <dgm:prSet presAssocID="{D2BA0E41-B9CF-4D34-A223-DC537D1A62F6}" presName="desTx" presStyleLbl="alignAccFollowNode1" presStyleIdx="0" presStyleCnt="3">
        <dgm:presLayoutVars>
          <dgm:bulletEnabled val="1"/>
        </dgm:presLayoutVars>
      </dgm:prSet>
      <dgm:spPr/>
    </dgm:pt>
    <dgm:pt modelId="{64CB8AEF-4998-42C4-AD04-261371CE0195}" type="pres">
      <dgm:prSet presAssocID="{7B9C5D1B-E9E3-45FA-BCC6-4EFAD0922CFB}" presName="space" presStyleCnt="0"/>
      <dgm:spPr/>
    </dgm:pt>
    <dgm:pt modelId="{92999294-9795-4DF1-B1E6-DE73D6F5F355}" type="pres">
      <dgm:prSet presAssocID="{75615D7A-D808-42EE-B5FF-FDDEF6EB205A}" presName="composite" presStyleCnt="0"/>
      <dgm:spPr/>
    </dgm:pt>
    <dgm:pt modelId="{0EBC7171-59CB-4689-A6A7-ED1AB342A8F8}" type="pres">
      <dgm:prSet presAssocID="{75615D7A-D808-42EE-B5FF-FDDEF6EB205A}" presName="parTx" presStyleLbl="alignNode1" presStyleIdx="1" presStyleCnt="3" custLinFactNeighborX="-12099" custLinFactNeighborY="1289">
        <dgm:presLayoutVars>
          <dgm:chMax val="0"/>
          <dgm:chPref val="0"/>
          <dgm:bulletEnabled val="1"/>
        </dgm:presLayoutVars>
      </dgm:prSet>
      <dgm:spPr/>
    </dgm:pt>
    <dgm:pt modelId="{669435A6-3EB1-44D1-AE0C-F9D15A68746B}" type="pres">
      <dgm:prSet presAssocID="{75615D7A-D808-42EE-B5FF-FDDEF6EB205A}" presName="desTx" presStyleLbl="alignAccFollowNode1" presStyleIdx="1" presStyleCnt="3" custLinFactNeighborX="-12099" custLinFactNeighborY="415">
        <dgm:presLayoutVars>
          <dgm:bulletEnabled val="1"/>
        </dgm:presLayoutVars>
      </dgm:prSet>
      <dgm:spPr/>
    </dgm:pt>
    <dgm:pt modelId="{BB3B997C-573D-427D-BF60-0E56FEB65C40}" type="pres">
      <dgm:prSet presAssocID="{4C33AC2B-8830-4900-B00F-4A15A4AA414F}" presName="space" presStyleCnt="0"/>
      <dgm:spPr/>
    </dgm:pt>
    <dgm:pt modelId="{FE6AB4C1-4EC6-492C-80D0-8CFA55BA1213}" type="pres">
      <dgm:prSet presAssocID="{5D9A1FAD-E086-42C9-AFFC-EACCE0B1E6B5}" presName="composite" presStyleCnt="0"/>
      <dgm:spPr/>
    </dgm:pt>
    <dgm:pt modelId="{7C10D3FE-25E3-4FD5-8423-63CC27A26F8C}" type="pres">
      <dgm:prSet presAssocID="{5D9A1FAD-E086-42C9-AFFC-EACCE0B1E6B5}" presName="parTx" presStyleLbl="alignNode1" presStyleIdx="2" presStyleCnt="3" custScaleY="97293" custLinFactNeighborX="-23649" custLinFactNeighborY="-3145">
        <dgm:presLayoutVars>
          <dgm:chMax val="0"/>
          <dgm:chPref val="0"/>
          <dgm:bulletEnabled val="1"/>
        </dgm:presLayoutVars>
      </dgm:prSet>
      <dgm:spPr/>
    </dgm:pt>
    <dgm:pt modelId="{5BD9BE5A-4CFF-47D4-ACBE-15D8B6CAB15B}" type="pres">
      <dgm:prSet presAssocID="{5D9A1FAD-E086-42C9-AFFC-EACCE0B1E6B5}" presName="desTx" presStyleLbl="alignAccFollowNode1" presStyleIdx="2" presStyleCnt="3" custLinFactNeighborX="-24030" custLinFactNeighborY="1659">
        <dgm:presLayoutVars>
          <dgm:bulletEnabled val="1"/>
        </dgm:presLayoutVars>
      </dgm:prSet>
      <dgm:spPr/>
    </dgm:pt>
  </dgm:ptLst>
  <dgm:cxnLst>
    <dgm:cxn modelId="{D6510E1A-DDA1-4BF5-B0D8-2ED36227454E}" type="presOf" srcId="{8FCF9900-3D2B-48AD-9DC5-C797271328BF}" destId="{669435A6-3EB1-44D1-AE0C-F9D15A68746B}" srcOrd="0" destOrd="0" presId="urn:microsoft.com/office/officeart/2005/8/layout/hList1"/>
    <dgm:cxn modelId="{B3C53920-771A-482D-B88B-A575CB9DE300}" type="presOf" srcId="{D2BA0E41-B9CF-4D34-A223-DC537D1A62F6}" destId="{731792A8-446A-452A-8507-2B44DE808E31}" srcOrd="0" destOrd="0" presId="urn:microsoft.com/office/officeart/2005/8/layout/hList1"/>
    <dgm:cxn modelId="{006B8530-B682-4866-9B6B-4140A7C4FD11}" type="presOf" srcId="{61E18975-C9CC-459A-8E9F-9B5ECAFC81BF}" destId="{886582C6-19FE-4581-ABE3-325E9BF20565}" srcOrd="0" destOrd="0" presId="urn:microsoft.com/office/officeart/2005/8/layout/hList1"/>
    <dgm:cxn modelId="{89345135-8923-49AC-B327-DA2071AE5829}" srcId="{D2BA0E41-B9CF-4D34-A223-DC537D1A62F6}" destId="{61E18975-C9CC-459A-8E9F-9B5ECAFC81BF}" srcOrd="0" destOrd="0" parTransId="{5B7AB651-2D65-443B-9223-E88443A50DF2}" sibTransId="{FF4A5AB3-27C1-488B-ACB1-E4E43220DC92}"/>
    <dgm:cxn modelId="{DDAE5962-46D8-4A47-854B-CE8573A24E43}" type="presOf" srcId="{68CB3A03-9BFD-46B6-BFCC-F6C183493767}" destId="{5BD9BE5A-4CFF-47D4-ACBE-15D8B6CAB15B}" srcOrd="0" destOrd="0" presId="urn:microsoft.com/office/officeart/2005/8/layout/hList1"/>
    <dgm:cxn modelId="{5C24BB66-272A-410C-B383-8FED24B3F212}" srcId="{AB8FE988-D842-42FC-BAA2-F09810816B2F}" destId="{D2BA0E41-B9CF-4D34-A223-DC537D1A62F6}" srcOrd="0" destOrd="0" parTransId="{2A56DEC2-06D1-446F-A03A-B1270AB2DA75}" sibTransId="{7B9C5D1B-E9E3-45FA-BCC6-4EFAD0922CFB}"/>
    <dgm:cxn modelId="{8A0DD048-6D7F-41F8-B5B1-EAF77AC3F16C}" srcId="{AB8FE988-D842-42FC-BAA2-F09810816B2F}" destId="{5D9A1FAD-E086-42C9-AFFC-EACCE0B1E6B5}" srcOrd="2" destOrd="0" parTransId="{C717F8E9-51B2-447D-9B95-077ED2FF82C2}" sibTransId="{C8747931-600E-4F2F-B61C-7309426403D1}"/>
    <dgm:cxn modelId="{59BE6171-651A-4295-A658-A4C49BE2257B}" type="presOf" srcId="{75615D7A-D808-42EE-B5FF-FDDEF6EB205A}" destId="{0EBC7171-59CB-4689-A6A7-ED1AB342A8F8}" srcOrd="0" destOrd="0" presId="urn:microsoft.com/office/officeart/2005/8/layout/hList1"/>
    <dgm:cxn modelId="{C6C69A7B-81C7-4225-BACC-AEC4288269F9}" type="presOf" srcId="{AB8FE988-D842-42FC-BAA2-F09810816B2F}" destId="{52CD757F-7CA7-4626-9C7C-FD8EFF7DB54C}" srcOrd="0" destOrd="0" presId="urn:microsoft.com/office/officeart/2005/8/layout/hList1"/>
    <dgm:cxn modelId="{B0CB1CE2-B5DD-4274-A852-1200E3D1532B}" type="presOf" srcId="{5D9A1FAD-E086-42C9-AFFC-EACCE0B1E6B5}" destId="{7C10D3FE-25E3-4FD5-8423-63CC27A26F8C}" srcOrd="0" destOrd="0" presId="urn:microsoft.com/office/officeart/2005/8/layout/hList1"/>
    <dgm:cxn modelId="{ABD463E2-6F4A-4648-9FD5-7FA5DFA62E2D}" srcId="{75615D7A-D808-42EE-B5FF-FDDEF6EB205A}" destId="{8FCF9900-3D2B-48AD-9DC5-C797271328BF}" srcOrd="0" destOrd="0" parTransId="{512FCBD4-C6A4-4F5A-9D32-39000034DD5E}" sibTransId="{DFA7AE4C-A834-49F4-9F7A-D8B4B0545DF0}"/>
    <dgm:cxn modelId="{12EF0DEE-8071-4543-BA31-050640C903EF}" srcId="{AB8FE988-D842-42FC-BAA2-F09810816B2F}" destId="{75615D7A-D808-42EE-B5FF-FDDEF6EB205A}" srcOrd="1" destOrd="0" parTransId="{2E24B210-CCB1-4A59-A7FB-95C0FAC32716}" sibTransId="{4C33AC2B-8830-4900-B00F-4A15A4AA414F}"/>
    <dgm:cxn modelId="{7C57E8FB-1AAA-4698-B423-A06C0609BFAD}" srcId="{5D9A1FAD-E086-42C9-AFFC-EACCE0B1E6B5}" destId="{68CB3A03-9BFD-46B6-BFCC-F6C183493767}" srcOrd="0" destOrd="0" parTransId="{9447F3A3-E2C2-4D38-9E42-B64C66355000}" sibTransId="{A4F038D9-5CBB-4A21-90E8-15ADE4BF74F7}"/>
    <dgm:cxn modelId="{CDEFC924-4AEE-4851-8710-105FA4DFD69A}" type="presParOf" srcId="{52CD757F-7CA7-4626-9C7C-FD8EFF7DB54C}" destId="{025F2478-0B56-4707-BCF6-607BD4044E9C}" srcOrd="0" destOrd="0" presId="urn:microsoft.com/office/officeart/2005/8/layout/hList1"/>
    <dgm:cxn modelId="{F5F89EA6-6369-4045-8402-7A71895FB02B}" type="presParOf" srcId="{025F2478-0B56-4707-BCF6-607BD4044E9C}" destId="{731792A8-446A-452A-8507-2B44DE808E31}" srcOrd="0" destOrd="0" presId="urn:microsoft.com/office/officeart/2005/8/layout/hList1"/>
    <dgm:cxn modelId="{DDD83F55-8931-4E88-B294-E400EF2C56D4}" type="presParOf" srcId="{025F2478-0B56-4707-BCF6-607BD4044E9C}" destId="{886582C6-19FE-4581-ABE3-325E9BF20565}" srcOrd="1" destOrd="0" presId="urn:microsoft.com/office/officeart/2005/8/layout/hList1"/>
    <dgm:cxn modelId="{9C82F068-C47C-4CDE-B680-32BD7685EDC1}" type="presParOf" srcId="{52CD757F-7CA7-4626-9C7C-FD8EFF7DB54C}" destId="{64CB8AEF-4998-42C4-AD04-261371CE0195}" srcOrd="1" destOrd="0" presId="urn:microsoft.com/office/officeart/2005/8/layout/hList1"/>
    <dgm:cxn modelId="{0D830D79-9E11-4239-A3CA-51631B6449A3}" type="presParOf" srcId="{52CD757F-7CA7-4626-9C7C-FD8EFF7DB54C}" destId="{92999294-9795-4DF1-B1E6-DE73D6F5F355}" srcOrd="2" destOrd="0" presId="urn:microsoft.com/office/officeart/2005/8/layout/hList1"/>
    <dgm:cxn modelId="{C3405B21-BA21-4BAF-8226-F2F029C8BF9B}" type="presParOf" srcId="{92999294-9795-4DF1-B1E6-DE73D6F5F355}" destId="{0EBC7171-59CB-4689-A6A7-ED1AB342A8F8}" srcOrd="0" destOrd="0" presId="urn:microsoft.com/office/officeart/2005/8/layout/hList1"/>
    <dgm:cxn modelId="{94F8B8A1-FABC-4463-BF98-017D5848D798}" type="presParOf" srcId="{92999294-9795-4DF1-B1E6-DE73D6F5F355}" destId="{669435A6-3EB1-44D1-AE0C-F9D15A68746B}" srcOrd="1" destOrd="0" presId="urn:microsoft.com/office/officeart/2005/8/layout/hList1"/>
    <dgm:cxn modelId="{06FDF987-AE3F-41F3-A6A8-5B05A1DC7EE5}" type="presParOf" srcId="{52CD757F-7CA7-4626-9C7C-FD8EFF7DB54C}" destId="{BB3B997C-573D-427D-BF60-0E56FEB65C40}" srcOrd="3" destOrd="0" presId="urn:microsoft.com/office/officeart/2005/8/layout/hList1"/>
    <dgm:cxn modelId="{71B61374-7A5D-4B7A-BD7E-FF272D8C8FA1}" type="presParOf" srcId="{52CD757F-7CA7-4626-9C7C-FD8EFF7DB54C}" destId="{FE6AB4C1-4EC6-492C-80D0-8CFA55BA1213}" srcOrd="4" destOrd="0" presId="urn:microsoft.com/office/officeart/2005/8/layout/hList1"/>
    <dgm:cxn modelId="{B97A8A60-740A-4C58-A0DB-284EC4166217}" type="presParOf" srcId="{FE6AB4C1-4EC6-492C-80D0-8CFA55BA1213}" destId="{7C10D3FE-25E3-4FD5-8423-63CC27A26F8C}" srcOrd="0" destOrd="0" presId="urn:microsoft.com/office/officeart/2005/8/layout/hList1"/>
    <dgm:cxn modelId="{13A4B80E-83F7-4F42-82FC-3A235952A3CE}" type="presParOf" srcId="{FE6AB4C1-4EC6-492C-80D0-8CFA55BA1213}" destId="{5BD9BE5A-4CFF-47D4-ACBE-15D8B6CAB15B}"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8FE988-D842-42FC-BAA2-F09810816B2F}"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D2BA0E41-B9CF-4D34-A223-DC537D1A62F6}">
      <dgm:prSet custT="1"/>
      <dgm:spPr/>
      <dgm:t>
        <a:bodyPr/>
        <a:lstStyle/>
        <a:p>
          <a:pPr>
            <a:buNone/>
          </a:pPr>
          <a:r>
            <a:rPr lang="en-US" sz="2800" b="1" dirty="0"/>
            <a:t>Potential Mobilization Partners</a:t>
          </a:r>
          <a:endParaRPr lang="en-US" sz="1600" dirty="0"/>
        </a:p>
      </dgm:t>
    </dgm:pt>
    <dgm:pt modelId="{2A56DEC2-06D1-446F-A03A-B1270AB2DA75}" type="parTrans" cxnId="{5C24BB66-272A-410C-B383-8FED24B3F212}">
      <dgm:prSet/>
      <dgm:spPr/>
      <dgm:t>
        <a:bodyPr/>
        <a:lstStyle/>
        <a:p>
          <a:endParaRPr lang="en-US"/>
        </a:p>
      </dgm:t>
    </dgm:pt>
    <dgm:pt modelId="{7B9C5D1B-E9E3-45FA-BCC6-4EFAD0922CFB}" type="sibTrans" cxnId="{5C24BB66-272A-410C-B383-8FED24B3F212}">
      <dgm:prSet/>
      <dgm:spPr/>
      <dgm:t>
        <a:bodyPr/>
        <a:lstStyle/>
        <a:p>
          <a:endParaRPr lang="en-US"/>
        </a:p>
      </dgm:t>
    </dgm:pt>
    <dgm:pt modelId="{ABBDBDFC-2D7D-4D42-99E8-A191D18B26C5}">
      <dgm:prSet/>
      <dgm:spPr/>
      <dgm:t>
        <a:bodyPr/>
        <a:lstStyle/>
        <a:p>
          <a:endParaRPr lang="en-US" sz="1200" b="0"/>
        </a:p>
      </dgm:t>
    </dgm:pt>
    <dgm:pt modelId="{C0685398-F044-4D1F-AA8A-EF22281A3E34}" type="parTrans" cxnId="{6C63CD65-A684-4AD3-92DC-9F80E9F0471D}">
      <dgm:prSet/>
      <dgm:spPr/>
      <dgm:t>
        <a:bodyPr/>
        <a:lstStyle/>
        <a:p>
          <a:endParaRPr lang="en-US"/>
        </a:p>
      </dgm:t>
    </dgm:pt>
    <dgm:pt modelId="{7B88C4C5-F265-4EA3-8321-7CEC0DAB3C40}" type="sibTrans" cxnId="{6C63CD65-A684-4AD3-92DC-9F80E9F0471D}">
      <dgm:prSet/>
      <dgm:spPr/>
      <dgm:t>
        <a:bodyPr/>
        <a:lstStyle/>
        <a:p>
          <a:endParaRPr lang="en-US"/>
        </a:p>
      </dgm:t>
    </dgm:pt>
    <dgm:pt modelId="{CB86E7B8-CA3D-4610-AB76-2676192A517E}">
      <dgm:prSet/>
      <dgm:spPr/>
      <dgm:t>
        <a:bodyPr/>
        <a:lstStyle/>
        <a:p>
          <a:endParaRPr kumimoji="0" lang="en-US" altLang="en-US" sz="1200" b="0" i="0" u="none" strike="noStrike" cap="none" normalizeH="0" baseline="0" dirty="0">
            <a:effectLst/>
            <a:latin typeface="Arial" panose="020B0604020202020204" pitchFamily="34" charset="0"/>
          </a:endParaRPr>
        </a:p>
      </dgm:t>
    </dgm:pt>
    <dgm:pt modelId="{9DC5745E-5F21-41A3-BA0C-E967C6C2ED36}" type="parTrans" cxnId="{2C0C93C7-193C-41DE-B1BB-A3353394772F}">
      <dgm:prSet/>
      <dgm:spPr/>
      <dgm:t>
        <a:bodyPr/>
        <a:lstStyle/>
        <a:p>
          <a:endParaRPr lang="en-US"/>
        </a:p>
      </dgm:t>
    </dgm:pt>
    <dgm:pt modelId="{06EDA337-3C82-4DD8-B9AF-9A08F3D59202}" type="sibTrans" cxnId="{2C0C93C7-193C-41DE-B1BB-A3353394772F}">
      <dgm:prSet/>
      <dgm:spPr/>
      <dgm:t>
        <a:bodyPr/>
        <a:lstStyle/>
        <a:p>
          <a:endParaRPr lang="en-US"/>
        </a:p>
      </dgm:t>
    </dgm:pt>
    <dgm:pt modelId="{8BC74BC3-DE4F-42A5-81AF-23DDB3008D55}">
      <dgm:prSet custT="1"/>
      <dgm:spPr/>
      <dgm:t>
        <a:bodyPr/>
        <a:lstStyle/>
        <a:p>
          <a:endParaRPr kumimoji="0" lang="en-US" altLang="en-US" sz="2000" b="0" i="0" u="none" strike="noStrike" cap="none" normalizeH="0" baseline="0" dirty="0">
            <a:effectLst/>
            <a:latin typeface="+mn-lt"/>
          </a:endParaRPr>
        </a:p>
      </dgm:t>
    </dgm:pt>
    <dgm:pt modelId="{53E4EE78-6250-419F-922F-1536389CADF2}" type="parTrans" cxnId="{564A2BFC-A96D-4A79-B685-1403E708CDFD}">
      <dgm:prSet/>
      <dgm:spPr/>
      <dgm:t>
        <a:bodyPr/>
        <a:lstStyle/>
        <a:p>
          <a:endParaRPr lang="en-US"/>
        </a:p>
      </dgm:t>
    </dgm:pt>
    <dgm:pt modelId="{4F9A97AD-B452-4894-9008-5446F645027C}" type="sibTrans" cxnId="{564A2BFC-A96D-4A79-B685-1403E708CDFD}">
      <dgm:prSet/>
      <dgm:spPr/>
      <dgm:t>
        <a:bodyPr/>
        <a:lstStyle/>
        <a:p>
          <a:endParaRPr lang="en-US"/>
        </a:p>
      </dgm:t>
    </dgm:pt>
    <dgm:pt modelId="{40E8F7CC-29DF-4F33-B147-1D042FC37E05}">
      <dgm:prSet custT="1"/>
      <dgm:spPr/>
      <dgm:t>
        <a:bodyPr/>
        <a:lstStyle/>
        <a:p>
          <a:pPr>
            <a:buNone/>
          </a:pPr>
          <a:endParaRPr lang="en-US" sz="2800" b="1" dirty="0"/>
        </a:p>
      </dgm:t>
    </dgm:pt>
    <dgm:pt modelId="{D52EC4E1-AEC0-4933-87B7-3ADBB4548EA2}" type="parTrans" cxnId="{F1B049FA-B0A6-4DFA-9241-D3883572E9C1}">
      <dgm:prSet/>
      <dgm:spPr/>
      <dgm:t>
        <a:bodyPr/>
        <a:lstStyle/>
        <a:p>
          <a:endParaRPr lang="en-US"/>
        </a:p>
      </dgm:t>
    </dgm:pt>
    <dgm:pt modelId="{5F12D404-67C3-4DBA-8503-ADB97A273356}" type="sibTrans" cxnId="{F1B049FA-B0A6-4DFA-9241-D3883572E9C1}">
      <dgm:prSet/>
      <dgm:spPr/>
      <dgm:t>
        <a:bodyPr/>
        <a:lstStyle/>
        <a:p>
          <a:endParaRPr lang="en-US"/>
        </a:p>
      </dgm:t>
    </dgm:pt>
    <dgm:pt modelId="{667EA88B-E00D-4A7D-BDE2-9EB05168D095}" type="pres">
      <dgm:prSet presAssocID="{AB8FE988-D842-42FC-BAA2-F09810816B2F}" presName="diagram" presStyleCnt="0">
        <dgm:presLayoutVars>
          <dgm:dir/>
          <dgm:resizeHandles val="exact"/>
        </dgm:presLayoutVars>
      </dgm:prSet>
      <dgm:spPr/>
    </dgm:pt>
    <dgm:pt modelId="{41FAAA95-20D3-4C2A-817A-E81280A22B30}" type="pres">
      <dgm:prSet presAssocID="{D2BA0E41-B9CF-4D34-A223-DC537D1A62F6}" presName="node" presStyleLbl="node1" presStyleIdx="0" presStyleCnt="1" custScaleX="213277" custScaleY="225974" custLinFactNeighborX="17290" custLinFactNeighborY="3225">
        <dgm:presLayoutVars>
          <dgm:bulletEnabled val="1"/>
        </dgm:presLayoutVars>
      </dgm:prSet>
      <dgm:spPr/>
    </dgm:pt>
  </dgm:ptLst>
  <dgm:cxnLst>
    <dgm:cxn modelId="{68140E05-38E9-4CF6-8AA2-01944F834818}" type="presOf" srcId="{40E8F7CC-29DF-4F33-B147-1D042FC37E05}" destId="{41FAAA95-20D3-4C2A-817A-E81280A22B30}" srcOrd="0" destOrd="1" presId="urn:microsoft.com/office/officeart/2005/8/layout/default"/>
    <dgm:cxn modelId="{087D7D11-CF46-425D-A154-C0AE5A28D46D}" type="presOf" srcId="{8BC74BC3-DE4F-42A5-81AF-23DDB3008D55}" destId="{41FAAA95-20D3-4C2A-817A-E81280A22B30}" srcOrd="0" destOrd="3" presId="urn:microsoft.com/office/officeart/2005/8/layout/default"/>
    <dgm:cxn modelId="{B64DD016-2C01-4306-BB3B-1AAC51648385}" type="presOf" srcId="{ABBDBDFC-2D7D-4D42-99E8-A191D18B26C5}" destId="{41FAAA95-20D3-4C2A-817A-E81280A22B30}" srcOrd="0" destOrd="4" presId="urn:microsoft.com/office/officeart/2005/8/layout/default"/>
    <dgm:cxn modelId="{6C63CD65-A684-4AD3-92DC-9F80E9F0471D}" srcId="{D2BA0E41-B9CF-4D34-A223-DC537D1A62F6}" destId="{ABBDBDFC-2D7D-4D42-99E8-A191D18B26C5}" srcOrd="3" destOrd="0" parTransId="{C0685398-F044-4D1F-AA8A-EF22281A3E34}" sibTransId="{7B88C4C5-F265-4EA3-8321-7CEC0DAB3C40}"/>
    <dgm:cxn modelId="{5C24BB66-272A-410C-B383-8FED24B3F212}" srcId="{AB8FE988-D842-42FC-BAA2-F09810816B2F}" destId="{D2BA0E41-B9CF-4D34-A223-DC537D1A62F6}" srcOrd="0" destOrd="0" parTransId="{2A56DEC2-06D1-446F-A03A-B1270AB2DA75}" sibTransId="{7B9C5D1B-E9E3-45FA-BCC6-4EFAD0922CFB}"/>
    <dgm:cxn modelId="{2C0C93C7-193C-41DE-B1BB-A3353394772F}" srcId="{D2BA0E41-B9CF-4D34-A223-DC537D1A62F6}" destId="{CB86E7B8-CA3D-4610-AB76-2676192A517E}" srcOrd="1" destOrd="0" parTransId="{9DC5745E-5F21-41A3-BA0C-E967C6C2ED36}" sibTransId="{06EDA337-3C82-4DD8-B9AF-9A08F3D59202}"/>
    <dgm:cxn modelId="{A0B777D7-D204-45D2-8F81-7C249DE875EF}" type="presOf" srcId="{CB86E7B8-CA3D-4610-AB76-2676192A517E}" destId="{41FAAA95-20D3-4C2A-817A-E81280A22B30}" srcOrd="0" destOrd="2" presId="urn:microsoft.com/office/officeart/2005/8/layout/default"/>
    <dgm:cxn modelId="{5A1628D9-BB1A-43CD-AED5-2BA0E2C8CF4B}" type="presOf" srcId="{AB8FE988-D842-42FC-BAA2-F09810816B2F}" destId="{667EA88B-E00D-4A7D-BDE2-9EB05168D095}" srcOrd="0" destOrd="0" presId="urn:microsoft.com/office/officeart/2005/8/layout/default"/>
    <dgm:cxn modelId="{F1B049FA-B0A6-4DFA-9241-D3883572E9C1}" srcId="{D2BA0E41-B9CF-4D34-A223-DC537D1A62F6}" destId="{40E8F7CC-29DF-4F33-B147-1D042FC37E05}" srcOrd="0" destOrd="0" parTransId="{D52EC4E1-AEC0-4933-87B7-3ADBB4548EA2}" sibTransId="{5F12D404-67C3-4DBA-8503-ADB97A273356}"/>
    <dgm:cxn modelId="{564A2BFC-A96D-4A79-B685-1403E708CDFD}" srcId="{D2BA0E41-B9CF-4D34-A223-DC537D1A62F6}" destId="{8BC74BC3-DE4F-42A5-81AF-23DDB3008D55}" srcOrd="2" destOrd="0" parTransId="{53E4EE78-6250-419F-922F-1536389CADF2}" sibTransId="{4F9A97AD-B452-4894-9008-5446F645027C}"/>
    <dgm:cxn modelId="{D70E1FFD-D516-4A03-9595-4C56C36AC06B}" type="presOf" srcId="{D2BA0E41-B9CF-4D34-A223-DC537D1A62F6}" destId="{41FAAA95-20D3-4C2A-817A-E81280A22B30}" srcOrd="0" destOrd="0" presId="urn:microsoft.com/office/officeart/2005/8/layout/default"/>
    <dgm:cxn modelId="{9D8A1A3B-8843-4A97-922E-AEBF063D39FA}" type="presParOf" srcId="{667EA88B-E00D-4A7D-BDE2-9EB05168D095}" destId="{41FAAA95-20D3-4C2A-817A-E81280A22B30}"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8FE988-D842-42FC-BAA2-F09810816B2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2BA0E41-B9CF-4D34-A223-DC537D1A62F6}">
      <dgm:prSet custT="1"/>
      <dgm:spPr/>
      <dgm:t>
        <a:bodyPr vert="vert270"/>
        <a:lstStyle/>
        <a:p>
          <a:r>
            <a:rPr lang="en-US" sz="2800" b="1" dirty="0"/>
            <a:t>Recommendations</a:t>
          </a:r>
          <a:r>
            <a:rPr lang="en-US" sz="3300" b="1" dirty="0"/>
            <a:t> </a:t>
          </a:r>
          <a:endParaRPr lang="en-US" sz="3300" dirty="0"/>
        </a:p>
      </dgm:t>
    </dgm:pt>
    <dgm:pt modelId="{2A56DEC2-06D1-446F-A03A-B1270AB2DA75}" type="parTrans" cxnId="{5C24BB66-272A-410C-B383-8FED24B3F212}">
      <dgm:prSet/>
      <dgm:spPr/>
      <dgm:t>
        <a:bodyPr/>
        <a:lstStyle/>
        <a:p>
          <a:endParaRPr lang="en-US"/>
        </a:p>
      </dgm:t>
    </dgm:pt>
    <dgm:pt modelId="{7B9C5D1B-E9E3-45FA-BCC6-4EFAD0922CFB}" type="sibTrans" cxnId="{5C24BB66-272A-410C-B383-8FED24B3F212}">
      <dgm:prSet/>
      <dgm:spPr/>
      <dgm:t>
        <a:bodyPr/>
        <a:lstStyle/>
        <a:p>
          <a:endParaRPr lang="en-US"/>
        </a:p>
      </dgm:t>
    </dgm:pt>
    <dgm:pt modelId="{878612CB-A261-4CFD-9AA9-08341AAD5C72}">
      <dgm:prSet phldr="0"/>
      <dgm:spPr/>
      <dgm:t>
        <a:bodyPr/>
        <a:lstStyle/>
        <a:p>
          <a:pPr rtl="0"/>
          <a:r>
            <a:rPr lang="en-US" b="0" dirty="0">
              <a:latin typeface="Aptos Display" panose="02110004020202020204"/>
            </a:rPr>
            <a:t>Continue to</a:t>
          </a:r>
          <a:r>
            <a:rPr lang="en-US" b="0" dirty="0"/>
            <a:t> evaluate county and circuit transportation plans for best practices.</a:t>
          </a:r>
          <a:endParaRPr lang="en-US" b="0" dirty="0">
            <a:latin typeface="Aptos Display" panose="02110004020202020204"/>
          </a:endParaRPr>
        </a:p>
      </dgm:t>
    </dgm:pt>
    <dgm:pt modelId="{206B5680-E9ED-4825-984F-81812DB83F60}" type="parTrans" cxnId="{B67D120A-736E-476A-9F92-093E89BE6786}">
      <dgm:prSet/>
      <dgm:spPr/>
    </dgm:pt>
    <dgm:pt modelId="{56F9ECDE-6ACC-42F8-82BA-D0EE7BCF49C4}" type="sibTrans" cxnId="{B67D120A-736E-476A-9F92-093E89BE6786}">
      <dgm:prSet/>
      <dgm:spPr/>
    </dgm:pt>
    <dgm:pt modelId="{36006CA6-0F29-47BB-869A-AC1ECDDF73F6}" type="pres">
      <dgm:prSet presAssocID="{AB8FE988-D842-42FC-BAA2-F09810816B2F}" presName="Name0" presStyleCnt="0">
        <dgm:presLayoutVars>
          <dgm:dir/>
          <dgm:animLvl val="lvl"/>
          <dgm:resizeHandles val="exact"/>
        </dgm:presLayoutVars>
      </dgm:prSet>
      <dgm:spPr/>
    </dgm:pt>
    <dgm:pt modelId="{0D7D0AA2-4786-4267-B1F1-3734496EF025}" type="pres">
      <dgm:prSet presAssocID="{D2BA0E41-B9CF-4D34-A223-DC537D1A62F6}" presName="linNode" presStyleCnt="0"/>
      <dgm:spPr/>
    </dgm:pt>
    <dgm:pt modelId="{4DDB0036-DF73-43A7-AE6F-AD1413D33338}" type="pres">
      <dgm:prSet presAssocID="{D2BA0E41-B9CF-4D34-A223-DC537D1A62F6}" presName="parentText" presStyleLbl="node1" presStyleIdx="0" presStyleCnt="1">
        <dgm:presLayoutVars>
          <dgm:chMax val="1"/>
          <dgm:bulletEnabled val="1"/>
        </dgm:presLayoutVars>
      </dgm:prSet>
      <dgm:spPr/>
    </dgm:pt>
    <dgm:pt modelId="{B042090F-271F-4F1B-A4C6-FAD0978264B6}" type="pres">
      <dgm:prSet presAssocID="{D2BA0E41-B9CF-4D34-A223-DC537D1A62F6}" presName="descendantText" presStyleLbl="alignAccFollowNode1" presStyleIdx="0" presStyleCnt="1">
        <dgm:presLayoutVars>
          <dgm:bulletEnabled val="1"/>
        </dgm:presLayoutVars>
      </dgm:prSet>
      <dgm:spPr/>
    </dgm:pt>
  </dgm:ptLst>
  <dgm:cxnLst>
    <dgm:cxn modelId="{B67D120A-736E-476A-9F92-093E89BE6786}" srcId="{D2BA0E41-B9CF-4D34-A223-DC537D1A62F6}" destId="{878612CB-A261-4CFD-9AA9-08341AAD5C72}" srcOrd="0" destOrd="0" parTransId="{206B5680-E9ED-4825-984F-81812DB83F60}" sibTransId="{56F9ECDE-6ACC-42F8-82BA-D0EE7BCF49C4}"/>
    <dgm:cxn modelId="{E60D8720-ECD2-4F02-8089-7CA577B9B5E6}" type="presOf" srcId="{D2BA0E41-B9CF-4D34-A223-DC537D1A62F6}" destId="{4DDB0036-DF73-43A7-AE6F-AD1413D33338}" srcOrd="0" destOrd="0" presId="urn:microsoft.com/office/officeart/2005/8/layout/vList5"/>
    <dgm:cxn modelId="{9AF44A39-2F6B-4805-B1BD-94C585A44ECA}" type="presOf" srcId="{878612CB-A261-4CFD-9AA9-08341AAD5C72}" destId="{B042090F-271F-4F1B-A4C6-FAD0978264B6}" srcOrd="0" destOrd="0" presId="urn:microsoft.com/office/officeart/2005/8/layout/vList5"/>
    <dgm:cxn modelId="{5C24BB66-272A-410C-B383-8FED24B3F212}" srcId="{AB8FE988-D842-42FC-BAA2-F09810816B2F}" destId="{D2BA0E41-B9CF-4D34-A223-DC537D1A62F6}" srcOrd="0" destOrd="0" parTransId="{2A56DEC2-06D1-446F-A03A-B1270AB2DA75}" sibTransId="{7B9C5D1B-E9E3-45FA-BCC6-4EFAD0922CFB}"/>
    <dgm:cxn modelId="{F0C80572-8ABB-4399-ACA9-3FF856D64C32}" type="presOf" srcId="{AB8FE988-D842-42FC-BAA2-F09810816B2F}" destId="{36006CA6-0F29-47BB-869A-AC1ECDDF73F6}" srcOrd="0" destOrd="0" presId="urn:microsoft.com/office/officeart/2005/8/layout/vList5"/>
    <dgm:cxn modelId="{CCE7EA2F-A9A0-4617-93AF-84176364B298}" type="presParOf" srcId="{36006CA6-0F29-47BB-869A-AC1ECDDF73F6}" destId="{0D7D0AA2-4786-4267-B1F1-3734496EF025}" srcOrd="0" destOrd="0" presId="urn:microsoft.com/office/officeart/2005/8/layout/vList5"/>
    <dgm:cxn modelId="{7EBF7014-1DC3-4D58-955A-BF094665D844}" type="presParOf" srcId="{0D7D0AA2-4786-4267-B1F1-3734496EF025}" destId="{4DDB0036-DF73-43A7-AE6F-AD1413D33338}" srcOrd="0" destOrd="0" presId="urn:microsoft.com/office/officeart/2005/8/layout/vList5"/>
    <dgm:cxn modelId="{89F72117-0006-44DB-920B-BD30AD8410F3}" type="presParOf" srcId="{0D7D0AA2-4786-4267-B1F1-3734496EF025}" destId="{B042090F-271F-4F1B-A4C6-FAD0978264B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8FE988-D842-42FC-BAA2-F09810816B2F}"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D2BA0E41-B9CF-4D34-A223-DC537D1A62F6}">
      <dgm:prSet/>
      <dgm:spPr/>
      <dgm:t>
        <a:bodyPr/>
        <a:lstStyle/>
        <a:p>
          <a:pPr>
            <a:buNone/>
          </a:pPr>
          <a:endParaRPr lang="en-US" sz="1600" dirty="0"/>
        </a:p>
      </dgm:t>
    </dgm:pt>
    <dgm:pt modelId="{2A56DEC2-06D1-446F-A03A-B1270AB2DA75}" type="parTrans" cxnId="{5C24BB66-272A-410C-B383-8FED24B3F212}">
      <dgm:prSet/>
      <dgm:spPr/>
      <dgm:t>
        <a:bodyPr/>
        <a:lstStyle/>
        <a:p>
          <a:endParaRPr lang="en-US"/>
        </a:p>
      </dgm:t>
    </dgm:pt>
    <dgm:pt modelId="{7B9C5D1B-E9E3-45FA-BCC6-4EFAD0922CFB}" type="sibTrans" cxnId="{5C24BB66-272A-410C-B383-8FED24B3F212}">
      <dgm:prSet/>
      <dgm:spPr/>
      <dgm:t>
        <a:bodyPr/>
        <a:lstStyle/>
        <a:p>
          <a:endParaRPr lang="en-US"/>
        </a:p>
      </dgm:t>
    </dgm:pt>
    <dgm:pt modelId="{61E18975-C9CC-459A-8E9F-9B5ECAFC81BF}">
      <dgm:prSet custT="1"/>
      <dgm:spPr/>
      <dgm:t>
        <a:bodyPr/>
        <a:lstStyle/>
        <a:p>
          <a:pPr>
            <a:buNone/>
          </a:pPr>
          <a:r>
            <a:rPr lang="en-US" sz="2800" b="1" dirty="0"/>
            <a:t>Potential Mobilization Partners</a:t>
          </a:r>
        </a:p>
      </dgm:t>
    </dgm:pt>
    <dgm:pt modelId="{5B7AB651-2D65-443B-9223-E88443A50DF2}" type="parTrans" cxnId="{89345135-8923-49AC-B327-DA2071AE5829}">
      <dgm:prSet/>
      <dgm:spPr/>
      <dgm:t>
        <a:bodyPr/>
        <a:lstStyle/>
        <a:p>
          <a:endParaRPr lang="en-US"/>
        </a:p>
      </dgm:t>
    </dgm:pt>
    <dgm:pt modelId="{FF4A5AB3-27C1-488B-ACB1-E4E43220DC92}" type="sibTrans" cxnId="{89345135-8923-49AC-B327-DA2071AE5829}">
      <dgm:prSet/>
      <dgm:spPr/>
      <dgm:t>
        <a:bodyPr/>
        <a:lstStyle/>
        <a:p>
          <a:endParaRPr lang="en-US"/>
        </a:p>
      </dgm:t>
    </dgm:pt>
    <dgm:pt modelId="{ABBDBDFC-2D7D-4D42-99E8-A191D18B26C5}">
      <dgm:prSet/>
      <dgm:spPr/>
      <dgm:t>
        <a:bodyPr/>
        <a:lstStyle/>
        <a:p>
          <a:endParaRPr lang="en-US" sz="1200" b="0" dirty="0"/>
        </a:p>
      </dgm:t>
    </dgm:pt>
    <dgm:pt modelId="{C0685398-F044-4D1F-AA8A-EF22281A3E34}" type="parTrans" cxnId="{6C63CD65-A684-4AD3-92DC-9F80E9F0471D}">
      <dgm:prSet/>
      <dgm:spPr/>
      <dgm:t>
        <a:bodyPr/>
        <a:lstStyle/>
        <a:p>
          <a:endParaRPr lang="en-US"/>
        </a:p>
      </dgm:t>
    </dgm:pt>
    <dgm:pt modelId="{7B88C4C5-F265-4EA3-8321-7CEC0DAB3C40}" type="sibTrans" cxnId="{6C63CD65-A684-4AD3-92DC-9F80E9F0471D}">
      <dgm:prSet/>
      <dgm:spPr/>
      <dgm:t>
        <a:bodyPr/>
        <a:lstStyle/>
        <a:p>
          <a:endParaRPr lang="en-US"/>
        </a:p>
      </dgm:t>
    </dgm:pt>
    <dgm:pt modelId="{CB86E7B8-CA3D-4610-AB76-2676192A517E}">
      <dgm:prSet/>
      <dgm:spPr/>
      <dgm:t>
        <a:bodyPr/>
        <a:lstStyle/>
        <a:p>
          <a:endParaRPr kumimoji="0" lang="en-US" altLang="en-US" sz="1200" b="0" i="0" u="none" strike="noStrike" cap="none" normalizeH="0" baseline="0" dirty="0">
            <a:effectLst/>
            <a:latin typeface="Arial" panose="020B0604020202020204" pitchFamily="34" charset="0"/>
          </a:endParaRPr>
        </a:p>
      </dgm:t>
    </dgm:pt>
    <dgm:pt modelId="{9DC5745E-5F21-41A3-BA0C-E967C6C2ED36}" type="parTrans" cxnId="{2C0C93C7-193C-41DE-B1BB-A3353394772F}">
      <dgm:prSet/>
      <dgm:spPr/>
      <dgm:t>
        <a:bodyPr/>
        <a:lstStyle/>
        <a:p>
          <a:endParaRPr lang="en-US"/>
        </a:p>
      </dgm:t>
    </dgm:pt>
    <dgm:pt modelId="{06EDA337-3C82-4DD8-B9AF-9A08F3D59202}" type="sibTrans" cxnId="{2C0C93C7-193C-41DE-B1BB-A3353394772F}">
      <dgm:prSet/>
      <dgm:spPr/>
      <dgm:t>
        <a:bodyPr/>
        <a:lstStyle/>
        <a:p>
          <a:endParaRPr lang="en-US"/>
        </a:p>
      </dgm:t>
    </dgm:pt>
    <dgm:pt modelId="{1FD593AE-08F3-4F79-80AE-CC62830F14AF}">
      <dgm:prSet custT="1"/>
      <dgm:spPr/>
      <dgm:t>
        <a:bodyPr/>
        <a:lstStyle/>
        <a:p>
          <a:pPr>
            <a:buFont typeface="Arial" panose="020B0604020202020204" pitchFamily="34" charset="0"/>
            <a:buChar char="•"/>
          </a:pPr>
          <a:r>
            <a:rPr lang="en-US" sz="2400" b="0" dirty="0"/>
            <a:t>Law enforcement agencies
Managing Entities
Receiving facilities
State and regional transportation authorities
Mental health organizations</a:t>
          </a:r>
        </a:p>
      </dgm:t>
    </dgm:pt>
    <dgm:pt modelId="{F14BE2B8-B28A-4056-B6A8-E5C7A0AA7A7D}" type="parTrans" cxnId="{F31F6F3B-080B-49FF-974C-5296B8895D8C}">
      <dgm:prSet/>
      <dgm:spPr/>
      <dgm:t>
        <a:bodyPr/>
        <a:lstStyle/>
        <a:p>
          <a:endParaRPr lang="en-US"/>
        </a:p>
      </dgm:t>
    </dgm:pt>
    <dgm:pt modelId="{F512A6E5-B192-4EEC-90A3-39F7A762A882}" type="sibTrans" cxnId="{F31F6F3B-080B-49FF-974C-5296B8895D8C}">
      <dgm:prSet/>
      <dgm:spPr/>
      <dgm:t>
        <a:bodyPr/>
        <a:lstStyle/>
        <a:p>
          <a:endParaRPr lang="en-US"/>
        </a:p>
      </dgm:t>
    </dgm:pt>
    <dgm:pt modelId="{DD20274F-0BB1-4536-874E-221F5C53D4BF}">
      <dgm:prSet custT="1"/>
      <dgm:spPr/>
      <dgm:t>
        <a:bodyPr/>
        <a:lstStyle/>
        <a:p>
          <a:pPr>
            <a:buNone/>
          </a:pPr>
          <a:endParaRPr lang="en-US" sz="2800" b="1" dirty="0"/>
        </a:p>
      </dgm:t>
    </dgm:pt>
    <dgm:pt modelId="{063E6A82-6CE6-4505-A05A-AD7D56F54DB0}" type="parTrans" cxnId="{852FB3AD-3A1A-422F-BD26-E8FA3EC58FD4}">
      <dgm:prSet/>
      <dgm:spPr/>
      <dgm:t>
        <a:bodyPr/>
        <a:lstStyle/>
        <a:p>
          <a:endParaRPr lang="en-US"/>
        </a:p>
      </dgm:t>
    </dgm:pt>
    <dgm:pt modelId="{772CDC6D-E6A0-4944-ACD1-3C4F3B13CE55}" type="sibTrans" cxnId="{852FB3AD-3A1A-422F-BD26-E8FA3EC58FD4}">
      <dgm:prSet/>
      <dgm:spPr/>
      <dgm:t>
        <a:bodyPr/>
        <a:lstStyle/>
        <a:p>
          <a:endParaRPr lang="en-US"/>
        </a:p>
      </dgm:t>
    </dgm:pt>
    <dgm:pt modelId="{67B0A70D-5259-4B5F-8FA7-B8FBC6F86E3B}">
      <dgm:prSet custT="1"/>
      <dgm:spPr/>
      <dgm:t>
        <a:bodyPr/>
        <a:lstStyle/>
        <a:p>
          <a:pPr>
            <a:buNone/>
          </a:pPr>
          <a:endParaRPr lang="en-US" sz="2800" b="1" dirty="0"/>
        </a:p>
      </dgm:t>
    </dgm:pt>
    <dgm:pt modelId="{A255D101-8288-482F-9BB8-CDEB0C5E4B55}" type="parTrans" cxnId="{3199D6F8-B135-4013-A469-85717A4A3285}">
      <dgm:prSet/>
      <dgm:spPr/>
      <dgm:t>
        <a:bodyPr/>
        <a:lstStyle/>
        <a:p>
          <a:endParaRPr lang="en-US"/>
        </a:p>
      </dgm:t>
    </dgm:pt>
    <dgm:pt modelId="{0257476C-4C2F-4814-A1C5-F976160B6041}" type="sibTrans" cxnId="{3199D6F8-B135-4013-A469-85717A4A3285}">
      <dgm:prSet/>
      <dgm:spPr/>
      <dgm:t>
        <a:bodyPr/>
        <a:lstStyle/>
        <a:p>
          <a:endParaRPr lang="en-US"/>
        </a:p>
      </dgm:t>
    </dgm:pt>
    <dgm:pt modelId="{667EA88B-E00D-4A7D-BDE2-9EB05168D095}" type="pres">
      <dgm:prSet presAssocID="{AB8FE988-D842-42FC-BAA2-F09810816B2F}" presName="diagram" presStyleCnt="0">
        <dgm:presLayoutVars>
          <dgm:dir/>
          <dgm:resizeHandles val="exact"/>
        </dgm:presLayoutVars>
      </dgm:prSet>
      <dgm:spPr/>
    </dgm:pt>
    <dgm:pt modelId="{41FAAA95-20D3-4C2A-817A-E81280A22B30}" type="pres">
      <dgm:prSet presAssocID="{D2BA0E41-B9CF-4D34-A223-DC537D1A62F6}" presName="node" presStyleLbl="node1" presStyleIdx="0" presStyleCnt="1" custScaleX="177537" custScaleY="214776" custLinFactNeighborX="18227" custLinFactNeighborY="29394">
        <dgm:presLayoutVars>
          <dgm:bulletEnabled val="1"/>
        </dgm:presLayoutVars>
      </dgm:prSet>
      <dgm:spPr/>
    </dgm:pt>
  </dgm:ptLst>
  <dgm:cxnLst>
    <dgm:cxn modelId="{8ADE9A14-F45A-4CB1-BA1B-AEFE1BD163A8}" type="presOf" srcId="{67B0A70D-5259-4B5F-8FA7-B8FBC6F86E3B}" destId="{41FAAA95-20D3-4C2A-817A-E81280A22B30}" srcOrd="0" destOrd="2" presId="urn:microsoft.com/office/officeart/2005/8/layout/default"/>
    <dgm:cxn modelId="{B64DD016-2C01-4306-BB3B-1AAC51648385}" type="presOf" srcId="{ABBDBDFC-2D7D-4D42-99E8-A191D18B26C5}" destId="{41FAAA95-20D3-4C2A-817A-E81280A22B30}" srcOrd="0" destOrd="6" presId="urn:microsoft.com/office/officeart/2005/8/layout/default"/>
    <dgm:cxn modelId="{89345135-8923-49AC-B327-DA2071AE5829}" srcId="{D2BA0E41-B9CF-4D34-A223-DC537D1A62F6}" destId="{61E18975-C9CC-459A-8E9F-9B5ECAFC81BF}" srcOrd="0" destOrd="0" parTransId="{5B7AB651-2D65-443B-9223-E88443A50DF2}" sibTransId="{FF4A5AB3-27C1-488B-ACB1-E4E43220DC92}"/>
    <dgm:cxn modelId="{F31F6F3B-080B-49FF-974C-5296B8895D8C}" srcId="{D2BA0E41-B9CF-4D34-A223-DC537D1A62F6}" destId="{1FD593AE-08F3-4F79-80AE-CC62830F14AF}" srcOrd="2" destOrd="0" parTransId="{F14BE2B8-B28A-4056-B6A8-E5C7A0AA7A7D}" sibTransId="{F512A6E5-B192-4EEC-90A3-39F7A762A882}"/>
    <dgm:cxn modelId="{6C63CD65-A684-4AD3-92DC-9F80E9F0471D}" srcId="{D2BA0E41-B9CF-4D34-A223-DC537D1A62F6}" destId="{ABBDBDFC-2D7D-4D42-99E8-A191D18B26C5}" srcOrd="5" destOrd="0" parTransId="{C0685398-F044-4D1F-AA8A-EF22281A3E34}" sibTransId="{7B88C4C5-F265-4EA3-8321-7CEC0DAB3C40}"/>
    <dgm:cxn modelId="{5C24BB66-272A-410C-B383-8FED24B3F212}" srcId="{AB8FE988-D842-42FC-BAA2-F09810816B2F}" destId="{D2BA0E41-B9CF-4D34-A223-DC537D1A62F6}" srcOrd="0" destOrd="0" parTransId="{2A56DEC2-06D1-446F-A03A-B1270AB2DA75}" sibTransId="{7B9C5D1B-E9E3-45FA-BCC6-4EFAD0922CFB}"/>
    <dgm:cxn modelId="{B563F769-F018-44C4-BDBA-1C10A7EFB4C3}" type="presOf" srcId="{61E18975-C9CC-459A-8E9F-9B5ECAFC81BF}" destId="{41FAAA95-20D3-4C2A-817A-E81280A22B30}" srcOrd="0" destOrd="1" presId="urn:microsoft.com/office/officeart/2005/8/layout/default"/>
    <dgm:cxn modelId="{852FB3AD-3A1A-422F-BD26-E8FA3EC58FD4}" srcId="{D2BA0E41-B9CF-4D34-A223-DC537D1A62F6}" destId="{DD20274F-0BB1-4536-874E-221F5C53D4BF}" srcOrd="3" destOrd="0" parTransId="{063E6A82-6CE6-4505-A05A-AD7D56F54DB0}" sibTransId="{772CDC6D-E6A0-4944-ACD1-3C4F3B13CE55}"/>
    <dgm:cxn modelId="{87FC4FC1-4DD6-4368-8C11-28E0EA60A109}" type="presOf" srcId="{DD20274F-0BB1-4536-874E-221F5C53D4BF}" destId="{41FAAA95-20D3-4C2A-817A-E81280A22B30}" srcOrd="0" destOrd="4" presId="urn:microsoft.com/office/officeart/2005/8/layout/default"/>
    <dgm:cxn modelId="{2C0C93C7-193C-41DE-B1BB-A3353394772F}" srcId="{D2BA0E41-B9CF-4D34-A223-DC537D1A62F6}" destId="{CB86E7B8-CA3D-4610-AB76-2676192A517E}" srcOrd="4" destOrd="0" parTransId="{9DC5745E-5F21-41A3-BA0C-E967C6C2ED36}" sibTransId="{06EDA337-3C82-4DD8-B9AF-9A08F3D59202}"/>
    <dgm:cxn modelId="{AAA5E5D5-BC98-447C-910F-81399D20DA3C}" type="presOf" srcId="{1FD593AE-08F3-4F79-80AE-CC62830F14AF}" destId="{41FAAA95-20D3-4C2A-817A-E81280A22B30}" srcOrd="0" destOrd="3" presId="urn:microsoft.com/office/officeart/2005/8/layout/default"/>
    <dgm:cxn modelId="{A0B777D7-D204-45D2-8F81-7C249DE875EF}" type="presOf" srcId="{CB86E7B8-CA3D-4610-AB76-2676192A517E}" destId="{41FAAA95-20D3-4C2A-817A-E81280A22B30}" srcOrd="0" destOrd="5" presId="urn:microsoft.com/office/officeart/2005/8/layout/default"/>
    <dgm:cxn modelId="{5A1628D9-BB1A-43CD-AED5-2BA0E2C8CF4B}" type="presOf" srcId="{AB8FE988-D842-42FC-BAA2-F09810816B2F}" destId="{667EA88B-E00D-4A7D-BDE2-9EB05168D095}" srcOrd="0" destOrd="0" presId="urn:microsoft.com/office/officeart/2005/8/layout/default"/>
    <dgm:cxn modelId="{3199D6F8-B135-4013-A469-85717A4A3285}" srcId="{D2BA0E41-B9CF-4D34-A223-DC537D1A62F6}" destId="{67B0A70D-5259-4B5F-8FA7-B8FBC6F86E3B}" srcOrd="1" destOrd="0" parTransId="{A255D101-8288-482F-9BB8-CDEB0C5E4B55}" sibTransId="{0257476C-4C2F-4814-A1C5-F976160B6041}"/>
    <dgm:cxn modelId="{D70E1FFD-D516-4A03-9595-4C56C36AC06B}" type="presOf" srcId="{D2BA0E41-B9CF-4D34-A223-DC537D1A62F6}" destId="{41FAAA95-20D3-4C2A-817A-E81280A22B30}" srcOrd="0" destOrd="0" presId="urn:microsoft.com/office/officeart/2005/8/layout/default"/>
    <dgm:cxn modelId="{9D8A1A3B-8843-4A97-922E-AEBF063D39FA}" type="presParOf" srcId="{667EA88B-E00D-4A7D-BDE2-9EB05168D095}" destId="{41FAAA95-20D3-4C2A-817A-E81280A22B30}"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86458-2CEC-4909-967D-AA526858A3C2}">
      <dsp:nvSpPr>
        <dsp:cNvPr id="0" name=""/>
        <dsp:cNvSpPr/>
      </dsp:nvSpPr>
      <dsp:spPr>
        <a:xfrm>
          <a:off x="0" y="0"/>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033474-BD22-48D6-BC20-090150AC3027}">
      <dsp:nvSpPr>
        <dsp:cNvPr id="0" name=""/>
        <dsp:cNvSpPr/>
      </dsp:nvSpPr>
      <dsp:spPr>
        <a:xfrm>
          <a:off x="507973" y="378548"/>
          <a:ext cx="923587" cy="9235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2150CC-F2CE-470F-A5D2-1BCDC617612B}">
      <dsp:nvSpPr>
        <dsp:cNvPr id="0" name=""/>
        <dsp:cNvSpPr/>
      </dsp:nvSpPr>
      <dsp:spPr>
        <a:xfrm>
          <a:off x="1939533" y="717"/>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422400">
            <a:lnSpc>
              <a:spcPct val="100000"/>
            </a:lnSpc>
            <a:spcBef>
              <a:spcPct val="0"/>
            </a:spcBef>
            <a:spcAft>
              <a:spcPct val="35000"/>
            </a:spcAft>
            <a:buNone/>
          </a:pPr>
          <a:r>
            <a:rPr lang="en-US" sz="3200" kern="1200" dirty="0"/>
            <a:t>Barriers to Utilization</a:t>
          </a:r>
        </a:p>
      </dsp:txBody>
      <dsp:txXfrm>
        <a:off x="1939533" y="717"/>
        <a:ext cx="4362067" cy="1679249"/>
      </dsp:txXfrm>
    </dsp:sp>
    <dsp:sp modelId="{6001D6B8-EBC5-4ABD-944A-7DFEB5783D1F}">
      <dsp:nvSpPr>
        <dsp:cNvPr id="0" name=""/>
        <dsp:cNvSpPr/>
      </dsp:nvSpPr>
      <dsp:spPr>
        <a:xfrm>
          <a:off x="0" y="2099779"/>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63753A-C836-4A02-BC0E-1428588B9E60}">
      <dsp:nvSpPr>
        <dsp:cNvPr id="0" name=""/>
        <dsp:cNvSpPr/>
      </dsp:nvSpPr>
      <dsp:spPr>
        <a:xfrm>
          <a:off x="507973" y="2477610"/>
          <a:ext cx="923587" cy="92358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862AA7-3459-43A1-956A-50D55E803759}">
      <dsp:nvSpPr>
        <dsp:cNvPr id="0" name=""/>
        <dsp:cNvSpPr/>
      </dsp:nvSpPr>
      <dsp:spPr>
        <a:xfrm>
          <a:off x="1939533" y="2099779"/>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422400">
            <a:lnSpc>
              <a:spcPct val="100000"/>
            </a:lnSpc>
            <a:spcBef>
              <a:spcPct val="0"/>
            </a:spcBef>
            <a:spcAft>
              <a:spcPct val="35000"/>
            </a:spcAft>
            <a:buNone/>
          </a:pPr>
          <a:r>
            <a:rPr lang="en-US" sz="3200" kern="1200" dirty="0"/>
            <a:t>Solutions to Barriers</a:t>
          </a:r>
        </a:p>
      </dsp:txBody>
      <dsp:txXfrm>
        <a:off x="1939533" y="2099779"/>
        <a:ext cx="4362067" cy="1679249"/>
      </dsp:txXfrm>
    </dsp:sp>
    <dsp:sp modelId="{2BC2BC5D-5A55-4F70-8708-5B33BF2D9AC7}">
      <dsp:nvSpPr>
        <dsp:cNvPr id="0" name=""/>
        <dsp:cNvSpPr/>
      </dsp:nvSpPr>
      <dsp:spPr>
        <a:xfrm>
          <a:off x="0" y="4198841"/>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AF14C-E87B-417F-8EBA-B5B0C3B54B8B}">
      <dsp:nvSpPr>
        <dsp:cNvPr id="0" name=""/>
        <dsp:cNvSpPr/>
      </dsp:nvSpPr>
      <dsp:spPr>
        <a:xfrm>
          <a:off x="507973" y="4576672"/>
          <a:ext cx="923587" cy="923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7B3991-E643-4E3E-8A20-3C6CC3178263}">
      <dsp:nvSpPr>
        <dsp:cNvPr id="0" name=""/>
        <dsp:cNvSpPr/>
      </dsp:nvSpPr>
      <dsp:spPr>
        <a:xfrm>
          <a:off x="1939533" y="4198841"/>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422400">
            <a:lnSpc>
              <a:spcPct val="100000"/>
            </a:lnSpc>
            <a:spcBef>
              <a:spcPct val="0"/>
            </a:spcBef>
            <a:spcAft>
              <a:spcPct val="35000"/>
            </a:spcAft>
            <a:buNone/>
          </a:pPr>
          <a:r>
            <a:rPr lang="en-US" sz="3200" kern="1200" dirty="0"/>
            <a:t>Acute Care Transports Options</a:t>
          </a:r>
        </a:p>
      </dsp:txBody>
      <dsp:txXfrm>
        <a:off x="1939533" y="4198841"/>
        <a:ext cx="4362067" cy="1679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8CA4C-7A0D-43EC-8C99-CBAA6F2591F8}">
      <dsp:nvSpPr>
        <dsp:cNvPr id="0" name=""/>
        <dsp:cNvSpPr/>
      </dsp:nvSpPr>
      <dsp:spPr>
        <a:xfrm>
          <a:off x="3414" y="72355"/>
          <a:ext cx="3329572" cy="6048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dirty="0"/>
            <a:t>Recommendation 1</a:t>
          </a:r>
          <a:endParaRPr lang="en-US" sz="2100" kern="1200" dirty="0"/>
        </a:p>
      </dsp:txBody>
      <dsp:txXfrm>
        <a:off x="3414" y="72355"/>
        <a:ext cx="3329572" cy="604800"/>
      </dsp:txXfrm>
    </dsp:sp>
    <dsp:sp modelId="{5A3A4A65-DBC8-4C8E-A5E4-F8E377D2FADC}">
      <dsp:nvSpPr>
        <dsp:cNvPr id="0" name=""/>
        <dsp:cNvSpPr/>
      </dsp:nvSpPr>
      <dsp:spPr>
        <a:xfrm>
          <a:off x="3414" y="677155"/>
          <a:ext cx="3329572" cy="2939894"/>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0" kern="1200"/>
            <a:t>Increase Awareness and Knowledge of Local Behavioral Health Systems</a:t>
          </a:r>
        </a:p>
      </dsp:txBody>
      <dsp:txXfrm>
        <a:off x="3414" y="677155"/>
        <a:ext cx="3329572" cy="2939894"/>
      </dsp:txXfrm>
    </dsp:sp>
    <dsp:sp modelId="{9BB2D685-3760-4224-B396-4DF0C1D66A00}">
      <dsp:nvSpPr>
        <dsp:cNvPr id="0" name=""/>
        <dsp:cNvSpPr/>
      </dsp:nvSpPr>
      <dsp:spPr>
        <a:xfrm>
          <a:off x="3799128" y="72355"/>
          <a:ext cx="3329572" cy="6048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Recommendation 2</a:t>
          </a:r>
          <a:endParaRPr lang="en-US" sz="2100" kern="1200"/>
        </a:p>
      </dsp:txBody>
      <dsp:txXfrm>
        <a:off x="3799128" y="72355"/>
        <a:ext cx="3329572" cy="604800"/>
      </dsp:txXfrm>
    </dsp:sp>
    <dsp:sp modelId="{4DF9E86A-972A-459F-BB70-7D4A53B8CB01}">
      <dsp:nvSpPr>
        <dsp:cNvPr id="0" name=""/>
        <dsp:cNvSpPr/>
      </dsp:nvSpPr>
      <dsp:spPr>
        <a:xfrm>
          <a:off x="3799128" y="677155"/>
          <a:ext cx="3329572" cy="2939894"/>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0" kern="1200"/>
            <a:t>Increase Funding to Expand Capacity of the 988 Suicide &amp; Crisis Lifeline System</a:t>
          </a:r>
        </a:p>
      </dsp:txBody>
      <dsp:txXfrm>
        <a:off x="3799128" y="677155"/>
        <a:ext cx="3329572" cy="2939894"/>
      </dsp:txXfrm>
    </dsp:sp>
    <dsp:sp modelId="{CC3A5CFF-2000-4C84-AE74-447CD96E132A}">
      <dsp:nvSpPr>
        <dsp:cNvPr id="0" name=""/>
        <dsp:cNvSpPr/>
      </dsp:nvSpPr>
      <dsp:spPr>
        <a:xfrm>
          <a:off x="7594841" y="72355"/>
          <a:ext cx="3329572" cy="604800"/>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Recommendation 3</a:t>
          </a:r>
          <a:endParaRPr lang="en-US" sz="2100" kern="1200"/>
        </a:p>
      </dsp:txBody>
      <dsp:txXfrm>
        <a:off x="7594841" y="72355"/>
        <a:ext cx="3329572" cy="604800"/>
      </dsp:txXfrm>
    </dsp:sp>
    <dsp:sp modelId="{0DE8E4A2-B960-4096-A1BD-2C2135A2E52E}">
      <dsp:nvSpPr>
        <dsp:cNvPr id="0" name=""/>
        <dsp:cNvSpPr/>
      </dsp:nvSpPr>
      <dsp:spPr>
        <a:xfrm>
          <a:off x="7594841" y="677155"/>
          <a:ext cx="3329572" cy="2939894"/>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0" kern="1200"/>
            <a:t>Share Best Practices on the use of de-stigmatizing person-first language and trauma-responsive care to improve patient experience and engagement in treatment</a:t>
          </a:r>
        </a:p>
      </dsp:txBody>
      <dsp:txXfrm>
        <a:off x="7594841" y="677155"/>
        <a:ext cx="3329572" cy="29398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AAA95-20D3-4C2A-817A-E81280A22B30}">
      <dsp:nvSpPr>
        <dsp:cNvPr id="0" name=""/>
        <dsp:cNvSpPr/>
      </dsp:nvSpPr>
      <dsp:spPr>
        <a:xfrm>
          <a:off x="9141" y="0"/>
          <a:ext cx="6740656" cy="4892719"/>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711200">
            <a:lnSpc>
              <a:spcPct val="90000"/>
            </a:lnSpc>
            <a:spcBef>
              <a:spcPct val="0"/>
            </a:spcBef>
            <a:spcAft>
              <a:spcPct val="35000"/>
            </a:spcAft>
            <a:buNone/>
          </a:pPr>
          <a:endParaRPr lang="en-US" sz="1600" kern="1200" dirty="0"/>
        </a:p>
        <a:p>
          <a:pPr marL="285750" lvl="1" indent="-285750" algn="l" defTabSz="1244600">
            <a:lnSpc>
              <a:spcPct val="90000"/>
            </a:lnSpc>
            <a:spcBef>
              <a:spcPct val="0"/>
            </a:spcBef>
            <a:spcAft>
              <a:spcPct val="15000"/>
            </a:spcAft>
            <a:buNone/>
          </a:pPr>
          <a:r>
            <a:rPr lang="en-US" sz="2800" b="1" kern="1200" dirty="0"/>
            <a:t>Potential Mobilization Partners</a:t>
          </a:r>
        </a:p>
        <a:p>
          <a:pPr marL="114300" lvl="1" indent="-114300" algn="l" defTabSz="533400">
            <a:lnSpc>
              <a:spcPct val="90000"/>
            </a:lnSpc>
            <a:spcBef>
              <a:spcPct val="0"/>
            </a:spcBef>
            <a:spcAft>
              <a:spcPct val="15000"/>
            </a:spcAft>
            <a:buChar char="•"/>
          </a:pPr>
          <a:endParaRPr kumimoji="0" lang="en-US" altLang="en-US" sz="1200" b="0" i="0" u="none" strike="noStrike" kern="1200" cap="none" normalizeH="0" baseline="0" dirty="0">
            <a:effectLst/>
            <a:latin typeface="Arial" panose="020B0604020202020204" pitchFamily="34" charset="0"/>
          </a:endParaRP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DCF</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AHCA</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Managing Entities</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Peer specialist organizations</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United Way</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Behavioral health hospitals</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University programs</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Provider organizations</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988 Suicide &amp; Crisis Lifeline centers</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Counties and municipalities</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Community behavioral health providers </a:t>
          </a:r>
        </a:p>
        <a:p>
          <a:pPr marL="114300" lvl="1" indent="-114300" algn="l" defTabSz="533400">
            <a:lnSpc>
              <a:spcPct val="90000"/>
            </a:lnSpc>
            <a:spcBef>
              <a:spcPct val="0"/>
            </a:spcBef>
            <a:spcAft>
              <a:spcPct val="15000"/>
            </a:spcAft>
            <a:buChar char="•"/>
          </a:pPr>
          <a:endParaRPr lang="en-US" sz="1200" b="0" kern="1200"/>
        </a:p>
      </dsp:txBody>
      <dsp:txXfrm>
        <a:off x="9141" y="0"/>
        <a:ext cx="6740656" cy="48927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792A8-446A-452A-8507-2B44DE808E31}">
      <dsp:nvSpPr>
        <dsp:cNvPr id="0" name=""/>
        <dsp:cNvSpPr/>
      </dsp:nvSpPr>
      <dsp:spPr>
        <a:xfrm>
          <a:off x="3414" y="17012"/>
          <a:ext cx="3329572" cy="7488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t>Recommendation 1</a:t>
          </a:r>
          <a:endParaRPr lang="en-US" sz="2600" kern="1200" dirty="0"/>
        </a:p>
      </dsp:txBody>
      <dsp:txXfrm>
        <a:off x="3414" y="17012"/>
        <a:ext cx="3329572" cy="748800"/>
      </dsp:txXfrm>
    </dsp:sp>
    <dsp:sp modelId="{886582C6-19FE-4581-ABE3-325E9BF20565}">
      <dsp:nvSpPr>
        <dsp:cNvPr id="0" name=""/>
        <dsp:cNvSpPr/>
      </dsp:nvSpPr>
      <dsp:spPr>
        <a:xfrm>
          <a:off x="3414" y="765812"/>
          <a:ext cx="3329572" cy="340998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b="0" kern="1200"/>
            <a:t>Mass Media and Advertising Campaigns </a:t>
          </a:r>
        </a:p>
      </dsp:txBody>
      <dsp:txXfrm>
        <a:off x="3414" y="765812"/>
        <a:ext cx="3329572" cy="3409980"/>
      </dsp:txXfrm>
    </dsp:sp>
    <dsp:sp modelId="{0EBC7171-59CB-4689-A6A7-ED1AB342A8F8}">
      <dsp:nvSpPr>
        <dsp:cNvPr id="0" name=""/>
        <dsp:cNvSpPr/>
      </dsp:nvSpPr>
      <dsp:spPr>
        <a:xfrm>
          <a:off x="3396283" y="26664"/>
          <a:ext cx="3329572" cy="748800"/>
        </a:xfrm>
        <a:prstGeom prst="rect">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t>Recommendation 2</a:t>
          </a:r>
          <a:endParaRPr lang="en-US" sz="2600" kern="1200" dirty="0"/>
        </a:p>
      </dsp:txBody>
      <dsp:txXfrm>
        <a:off x="3396283" y="26664"/>
        <a:ext cx="3329572" cy="748800"/>
      </dsp:txXfrm>
    </dsp:sp>
    <dsp:sp modelId="{669435A6-3EB1-44D1-AE0C-F9D15A68746B}">
      <dsp:nvSpPr>
        <dsp:cNvPr id="0" name=""/>
        <dsp:cNvSpPr/>
      </dsp:nvSpPr>
      <dsp:spPr>
        <a:xfrm>
          <a:off x="3396283" y="779963"/>
          <a:ext cx="3329572" cy="3409980"/>
        </a:xfrm>
        <a:prstGeom prst="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b="0" kern="1200" dirty="0"/>
            <a:t>Awareness Campaign- Direct Messaging to Individuals and Family Members</a:t>
          </a:r>
        </a:p>
      </dsp:txBody>
      <dsp:txXfrm>
        <a:off x="3396283" y="779963"/>
        <a:ext cx="3329572" cy="3409980"/>
      </dsp:txXfrm>
    </dsp:sp>
    <dsp:sp modelId="{7C10D3FE-25E3-4FD5-8423-63CC27A26F8C}">
      <dsp:nvSpPr>
        <dsp:cNvPr id="0" name=""/>
        <dsp:cNvSpPr/>
      </dsp:nvSpPr>
      <dsp:spPr>
        <a:xfrm>
          <a:off x="6807430" y="8664"/>
          <a:ext cx="3329572" cy="728529"/>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t>Recommendation 3</a:t>
          </a:r>
          <a:endParaRPr lang="en-US" sz="2600" kern="1200" dirty="0"/>
        </a:p>
      </dsp:txBody>
      <dsp:txXfrm>
        <a:off x="6807430" y="8664"/>
        <a:ext cx="3329572" cy="728529"/>
      </dsp:txXfrm>
    </dsp:sp>
    <dsp:sp modelId="{5BD9BE5A-4CFF-47D4-ACBE-15D8B6CAB15B}">
      <dsp:nvSpPr>
        <dsp:cNvPr id="0" name=""/>
        <dsp:cNvSpPr/>
      </dsp:nvSpPr>
      <dsp:spPr>
        <a:xfrm>
          <a:off x="6794744" y="782824"/>
          <a:ext cx="3329572" cy="3409980"/>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b="0" kern="1200" dirty="0"/>
            <a:t>Circle of Influence Engagement Campaign – Tailored Training to Empower Community Involvement </a:t>
          </a:r>
        </a:p>
      </dsp:txBody>
      <dsp:txXfrm>
        <a:off x="6794744" y="782824"/>
        <a:ext cx="3329572" cy="34099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AAA95-20D3-4C2A-817A-E81280A22B30}">
      <dsp:nvSpPr>
        <dsp:cNvPr id="0" name=""/>
        <dsp:cNvSpPr/>
      </dsp:nvSpPr>
      <dsp:spPr>
        <a:xfrm>
          <a:off x="1493424" y="2672"/>
          <a:ext cx="8413705" cy="5348758"/>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Potential Mobilization Partners</a:t>
          </a:r>
          <a:endParaRPr lang="en-US" sz="1600" kern="1200" dirty="0"/>
        </a:p>
        <a:p>
          <a:pPr marL="285750" lvl="1" indent="-285750" algn="l" defTabSz="1244600">
            <a:lnSpc>
              <a:spcPct val="90000"/>
            </a:lnSpc>
            <a:spcBef>
              <a:spcPct val="0"/>
            </a:spcBef>
            <a:spcAft>
              <a:spcPct val="15000"/>
            </a:spcAft>
            <a:buNone/>
          </a:pPr>
          <a:endParaRPr lang="en-US" sz="2800" b="1" kern="1200" dirty="0"/>
        </a:p>
        <a:p>
          <a:pPr marL="114300" lvl="1" indent="-114300" algn="l" defTabSz="533400">
            <a:lnSpc>
              <a:spcPct val="90000"/>
            </a:lnSpc>
            <a:spcBef>
              <a:spcPct val="0"/>
            </a:spcBef>
            <a:spcAft>
              <a:spcPct val="15000"/>
            </a:spcAft>
            <a:buChar char="•"/>
          </a:pPr>
          <a:endParaRPr kumimoji="0" lang="en-US" altLang="en-US" sz="1200" b="0" i="0" u="none" strike="noStrike" kern="1200" cap="none" normalizeH="0" baseline="0" dirty="0">
            <a:effectLst/>
            <a:latin typeface="Arial" panose="020B0604020202020204" pitchFamily="34" charset="0"/>
          </a:endParaRPr>
        </a:p>
        <a:p>
          <a:pPr marL="228600" lvl="1" indent="-228600" algn="l" defTabSz="889000">
            <a:lnSpc>
              <a:spcPct val="90000"/>
            </a:lnSpc>
            <a:spcBef>
              <a:spcPct val="0"/>
            </a:spcBef>
            <a:spcAft>
              <a:spcPct val="15000"/>
            </a:spcAft>
            <a:buChar char="•"/>
          </a:pPr>
          <a:endParaRPr kumimoji="0" lang="en-US" altLang="en-US" sz="2000" b="0" i="0" u="none" strike="noStrike" kern="1200" cap="none" normalizeH="0" baseline="0" dirty="0">
            <a:effectLst/>
            <a:latin typeface="+mn-lt"/>
          </a:endParaRPr>
        </a:p>
        <a:p>
          <a:pPr marL="114300" lvl="1" indent="-114300" algn="l" defTabSz="533400">
            <a:lnSpc>
              <a:spcPct val="90000"/>
            </a:lnSpc>
            <a:spcBef>
              <a:spcPct val="0"/>
            </a:spcBef>
            <a:spcAft>
              <a:spcPct val="15000"/>
            </a:spcAft>
            <a:buChar char="•"/>
          </a:pPr>
          <a:endParaRPr lang="en-US" sz="1200" b="0" kern="1200"/>
        </a:p>
      </dsp:txBody>
      <dsp:txXfrm>
        <a:off x="1493424" y="2672"/>
        <a:ext cx="8413705" cy="53487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2090F-271F-4F1B-A4C6-FAD0978264B6}">
      <dsp:nvSpPr>
        <dsp:cNvPr id="0" name=""/>
        <dsp:cNvSpPr/>
      </dsp:nvSpPr>
      <dsp:spPr>
        <a:xfrm rot="5400000">
          <a:off x="1845026" y="298613"/>
          <a:ext cx="2994209" cy="314553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rtl="0">
            <a:lnSpc>
              <a:spcPct val="90000"/>
            </a:lnSpc>
            <a:spcBef>
              <a:spcPct val="0"/>
            </a:spcBef>
            <a:spcAft>
              <a:spcPct val="15000"/>
            </a:spcAft>
            <a:buChar char="•"/>
          </a:pPr>
          <a:r>
            <a:rPr lang="en-US" sz="2800" b="0" kern="1200" dirty="0">
              <a:latin typeface="Aptos Display" panose="02110004020202020204"/>
            </a:rPr>
            <a:t>Continue to</a:t>
          </a:r>
          <a:r>
            <a:rPr lang="en-US" sz="2800" b="0" kern="1200" dirty="0"/>
            <a:t> evaluate county and circuit transportation plans for best practices.</a:t>
          </a:r>
          <a:endParaRPr lang="en-US" sz="2800" b="0" kern="1200" dirty="0">
            <a:latin typeface="Aptos Display" panose="02110004020202020204"/>
          </a:endParaRPr>
        </a:p>
      </dsp:txBody>
      <dsp:txXfrm rot="-5400000">
        <a:off x="1769364" y="520441"/>
        <a:ext cx="2999370" cy="2701879"/>
      </dsp:txXfrm>
    </dsp:sp>
    <dsp:sp modelId="{4DDB0036-DF73-43A7-AE6F-AD1413D33338}">
      <dsp:nvSpPr>
        <dsp:cNvPr id="0" name=""/>
        <dsp:cNvSpPr/>
      </dsp:nvSpPr>
      <dsp:spPr>
        <a:xfrm>
          <a:off x="0" y="0"/>
          <a:ext cx="1769363" cy="374276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Recommendations</a:t>
          </a:r>
          <a:r>
            <a:rPr lang="en-US" sz="3300" b="1" kern="1200" dirty="0"/>
            <a:t> </a:t>
          </a:r>
          <a:endParaRPr lang="en-US" sz="3300" kern="1200" dirty="0"/>
        </a:p>
      </dsp:txBody>
      <dsp:txXfrm>
        <a:off x="86373" y="86373"/>
        <a:ext cx="1596617" cy="35700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AAA95-20D3-4C2A-817A-E81280A22B30}">
      <dsp:nvSpPr>
        <dsp:cNvPr id="0" name=""/>
        <dsp:cNvSpPr/>
      </dsp:nvSpPr>
      <dsp:spPr>
        <a:xfrm>
          <a:off x="7586" y="832575"/>
          <a:ext cx="5593637" cy="406015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711200">
            <a:lnSpc>
              <a:spcPct val="90000"/>
            </a:lnSpc>
            <a:spcBef>
              <a:spcPct val="0"/>
            </a:spcBef>
            <a:spcAft>
              <a:spcPct val="35000"/>
            </a:spcAft>
            <a:buNone/>
          </a:pPr>
          <a:endParaRPr lang="en-US" sz="1600" kern="1200" dirty="0"/>
        </a:p>
        <a:p>
          <a:pPr marL="285750" lvl="1" indent="-285750" algn="l" defTabSz="1244600">
            <a:lnSpc>
              <a:spcPct val="90000"/>
            </a:lnSpc>
            <a:spcBef>
              <a:spcPct val="0"/>
            </a:spcBef>
            <a:spcAft>
              <a:spcPct val="15000"/>
            </a:spcAft>
            <a:buNone/>
          </a:pPr>
          <a:r>
            <a:rPr lang="en-US" sz="2800" b="1" kern="1200" dirty="0"/>
            <a:t>Potential Mobilization Partners</a:t>
          </a:r>
        </a:p>
        <a:p>
          <a:pPr marL="285750" lvl="1" indent="-285750" algn="l" defTabSz="1244600">
            <a:lnSpc>
              <a:spcPct val="90000"/>
            </a:lnSpc>
            <a:spcBef>
              <a:spcPct val="0"/>
            </a:spcBef>
            <a:spcAft>
              <a:spcPct val="15000"/>
            </a:spcAft>
            <a:buNone/>
          </a:pPr>
          <a:endParaRPr lang="en-US" sz="2800" b="1" kern="1200" dirty="0"/>
        </a:p>
        <a:p>
          <a:pPr marL="228600" lvl="1" indent="-228600" algn="l" defTabSz="1066800">
            <a:lnSpc>
              <a:spcPct val="90000"/>
            </a:lnSpc>
            <a:spcBef>
              <a:spcPct val="0"/>
            </a:spcBef>
            <a:spcAft>
              <a:spcPct val="15000"/>
            </a:spcAft>
            <a:buFont typeface="Arial" panose="020B0604020202020204" pitchFamily="34" charset="0"/>
            <a:buChar char="•"/>
          </a:pPr>
          <a:r>
            <a:rPr lang="en-US" sz="2400" b="0" kern="1200" dirty="0"/>
            <a:t>Law enforcement agencies
Managing Entities
Receiving facilities
State and regional transportation authorities
Mental health organizations</a:t>
          </a:r>
        </a:p>
        <a:p>
          <a:pPr marL="285750" lvl="1" indent="-285750" algn="l" defTabSz="1244600">
            <a:lnSpc>
              <a:spcPct val="90000"/>
            </a:lnSpc>
            <a:spcBef>
              <a:spcPct val="0"/>
            </a:spcBef>
            <a:spcAft>
              <a:spcPct val="15000"/>
            </a:spcAft>
            <a:buNone/>
          </a:pPr>
          <a:endParaRPr lang="en-US" sz="2800" b="1" kern="1200" dirty="0"/>
        </a:p>
        <a:p>
          <a:pPr marL="114300" lvl="1" indent="-114300" algn="l" defTabSz="533400">
            <a:lnSpc>
              <a:spcPct val="90000"/>
            </a:lnSpc>
            <a:spcBef>
              <a:spcPct val="0"/>
            </a:spcBef>
            <a:spcAft>
              <a:spcPct val="15000"/>
            </a:spcAft>
            <a:buChar char="•"/>
          </a:pPr>
          <a:endParaRPr kumimoji="0" lang="en-US" altLang="en-US" sz="1200" b="0" i="0" u="none" strike="noStrike" kern="1200" cap="none" normalizeH="0" baseline="0" dirty="0">
            <a:effectLst/>
            <a:latin typeface="Arial" panose="020B0604020202020204" pitchFamily="34" charset="0"/>
          </a:endParaRPr>
        </a:p>
        <a:p>
          <a:pPr marL="114300" lvl="1" indent="-114300" algn="l" defTabSz="533400">
            <a:lnSpc>
              <a:spcPct val="90000"/>
            </a:lnSpc>
            <a:spcBef>
              <a:spcPct val="0"/>
            </a:spcBef>
            <a:spcAft>
              <a:spcPct val="15000"/>
            </a:spcAft>
            <a:buChar char="•"/>
          </a:pPr>
          <a:endParaRPr lang="en-US" sz="1200" b="0" kern="1200" dirty="0"/>
        </a:p>
      </dsp:txBody>
      <dsp:txXfrm>
        <a:off x="7586" y="832575"/>
        <a:ext cx="5593637" cy="406015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4B2FBDC-C41A-4AC5-B33D-B74FBCDC84A1}" type="datetimeFigureOut">
              <a:rPr lang="en-US" smtClean="0"/>
              <a:t>8/15/2024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064DECE-5B08-4CCF-A1FC-6DED6604A059}" type="slidenum">
              <a:rPr lang="en-US" smtClean="0"/>
              <a:t>‹#›</a:t>
            </a:fld>
            <a:endParaRPr lang="en-US"/>
          </a:p>
        </p:txBody>
      </p:sp>
    </p:spTree>
    <p:extLst>
      <p:ext uri="{BB962C8B-B14F-4D97-AF65-F5344CB8AC3E}">
        <p14:creationId xmlns:p14="http://schemas.microsoft.com/office/powerpoint/2010/main" val="1863411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4</a:t>
            </a:fld>
            <a:endParaRPr lang="en-US"/>
          </a:p>
        </p:txBody>
      </p:sp>
    </p:spTree>
    <p:extLst>
      <p:ext uri="{BB962C8B-B14F-4D97-AF65-F5344CB8AC3E}">
        <p14:creationId xmlns:p14="http://schemas.microsoft.com/office/powerpoint/2010/main" val="311460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Representatives of all partners have been made aware.</a:t>
            </a:r>
          </a:p>
        </p:txBody>
      </p:sp>
      <p:sp>
        <p:nvSpPr>
          <p:cNvPr id="4" name="Slide Number Placeholder 3"/>
          <p:cNvSpPr>
            <a:spLocks noGrp="1"/>
          </p:cNvSpPr>
          <p:nvPr>
            <p:ph type="sldNum" sz="quarter" idx="5"/>
          </p:nvPr>
        </p:nvSpPr>
        <p:spPr/>
        <p:txBody>
          <a:bodyPr/>
          <a:lstStyle/>
          <a:p>
            <a:fld id="{3064DECE-5B08-4CCF-A1FC-6DED6604A059}" type="slidenum">
              <a:rPr lang="en-US" smtClean="0"/>
              <a:t>14</a:t>
            </a:fld>
            <a:endParaRPr lang="en-US"/>
          </a:p>
        </p:txBody>
      </p:sp>
    </p:spTree>
    <p:extLst>
      <p:ext uri="{BB962C8B-B14F-4D97-AF65-F5344CB8AC3E}">
        <p14:creationId xmlns:p14="http://schemas.microsoft.com/office/powerpoint/2010/main" val="318191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Aptos" panose="020B0004020202020204" pitchFamily="34" charset="0"/>
              </a:rPr>
              <a:t>Law enforcement may not be able to be removed entirely from the transportation of a person in a mental health crisis. There may be ways to lessen the burden for law enforcement and establishment of other mechanisms for transportation. </a:t>
            </a:r>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15</a:t>
            </a:fld>
            <a:endParaRPr lang="en-US"/>
          </a:p>
        </p:txBody>
      </p:sp>
    </p:spTree>
    <p:extLst>
      <p:ext uri="{BB962C8B-B14F-4D97-AF65-F5344CB8AC3E}">
        <p14:creationId xmlns:p14="http://schemas.microsoft.com/office/powerpoint/2010/main" val="1079441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17</a:t>
            </a:fld>
            <a:endParaRPr lang="en-US"/>
          </a:p>
        </p:txBody>
      </p:sp>
    </p:spTree>
    <p:extLst>
      <p:ext uri="{BB962C8B-B14F-4D97-AF65-F5344CB8AC3E}">
        <p14:creationId xmlns:p14="http://schemas.microsoft.com/office/powerpoint/2010/main" val="1216394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8" eaLnBrk="0" fontAlgn="base" hangingPunct="0">
              <a:lnSpc>
                <a:spcPct val="150000"/>
              </a:lnSpc>
              <a:spcBef>
                <a:spcPct val="0"/>
              </a:spcBef>
              <a:spcAft>
                <a:spcPct val="0"/>
              </a:spcAft>
              <a:buFontTx/>
              <a:buNone/>
            </a:pPr>
            <a:r>
              <a:rPr kumimoji="0" lang="en-US" altLang="en-US" b="1" i="0" u="none" strike="noStrike" cap="none" normalizeH="0" baseline="0" dirty="0">
                <a:ln>
                  <a:noFill/>
                </a:ln>
                <a:solidFill>
                  <a:schemeClr val="tx1"/>
                </a:solidFill>
                <a:effectLst/>
                <a:latin typeface="Arial" panose="020B0604020202020204" pitchFamily="34" charset="0"/>
              </a:rPr>
              <a:t>Conduct an overview of the current infrastructure</a:t>
            </a:r>
            <a:r>
              <a:rPr kumimoji="0" lang="en-US" altLang="en-US" b="0" i="0" u="none" strike="noStrike" cap="none" normalizeH="0" baseline="0" dirty="0">
                <a:ln>
                  <a:noFill/>
                </a:ln>
                <a:solidFill>
                  <a:schemeClr val="tx1"/>
                </a:solidFill>
                <a:effectLst/>
                <a:latin typeface="Arial" panose="020B0604020202020204" pitchFamily="34" charset="0"/>
              </a:rPr>
              <a:t> of the 988 Florida Suicide &amp; Crisis Lifeline system and other components of the state’s crisis care continuum.</a:t>
            </a:r>
          </a:p>
          <a:p>
            <a:pPr defTabSz="931774" eaLnBrk="0" fontAlgn="base" hangingPunct="0">
              <a:lnSpc>
                <a:spcPct val="150000"/>
              </a:lnSpc>
              <a:spcBef>
                <a:spcPct val="0"/>
              </a:spcBef>
              <a:spcAft>
                <a:spcPct val="0"/>
              </a:spcAft>
              <a:buFontTx/>
              <a:buChar char="•"/>
            </a:pPr>
            <a:r>
              <a:rPr lang="en-US" altLang="en-US" sz="1800" b="1" dirty="0">
                <a:latin typeface="Arial" panose="020B0604020202020204" pitchFamily="34" charset="0"/>
              </a:rPr>
              <a:t>Identify barriers</a:t>
            </a:r>
            <a:r>
              <a:rPr lang="en-US" altLang="en-US" sz="1800" dirty="0">
                <a:latin typeface="Arial" panose="020B0604020202020204" pitchFamily="34" charset="0"/>
              </a:rPr>
              <a:t> in the delivery of services and assess the adequacy of the current infrastructure of the 988 Florida Suicide &amp; Crisis Lifeline system.</a:t>
            </a:r>
          </a:p>
          <a:p>
            <a:pPr defTabSz="931774" eaLnBrk="0" fontAlgn="base" hangingPunct="0">
              <a:lnSpc>
                <a:spcPct val="150000"/>
              </a:lnSpc>
              <a:spcBef>
                <a:spcPct val="0"/>
              </a:spcBef>
              <a:spcAft>
                <a:spcPct val="0"/>
              </a:spcAft>
              <a:buFontTx/>
              <a:buChar char="•"/>
            </a:pPr>
            <a:r>
              <a:rPr lang="en-US" altLang="en-US" sz="1800" b="1" dirty="0">
                <a:latin typeface="Arial" panose="020B0604020202020204" pitchFamily="34" charset="0"/>
              </a:rPr>
              <a:t>Provide recommendations</a:t>
            </a:r>
            <a:r>
              <a:rPr lang="en-US" altLang="en-US" sz="1800" dirty="0">
                <a:latin typeface="Arial" panose="020B0604020202020204" pitchFamily="34" charset="0"/>
              </a:rPr>
              <a:t> on how to improve the effectiveness of existing practices, procedures, programs, and initiatives in mental health and substance use disorder services.</a:t>
            </a:r>
          </a:p>
          <a:p>
            <a:pPr defTabSz="931774" eaLnBrk="0" fontAlgn="base" hangingPunct="0">
              <a:lnSpc>
                <a:spcPct val="150000"/>
              </a:lnSpc>
              <a:spcBef>
                <a:spcPct val="0"/>
              </a:spcBef>
              <a:spcAft>
                <a:spcPct val="0"/>
              </a:spcAft>
              <a:buFontTx/>
              <a:buChar char="•"/>
            </a:pPr>
            <a:r>
              <a:rPr lang="en-US" altLang="en-US" sz="1800" b="1" dirty="0">
                <a:latin typeface="Arial" panose="020B0604020202020204" pitchFamily="34" charset="0"/>
              </a:rPr>
              <a:t>Evaluate and make recommendations</a:t>
            </a:r>
            <a:r>
              <a:rPr lang="en-US" altLang="en-US" sz="1800" dirty="0">
                <a:latin typeface="Arial" panose="020B0604020202020204" pitchFamily="34" charset="0"/>
              </a:rPr>
              <a:t> to address gaps and barriers in service delivery, including solutions such as marketing campaigns to promote available resources (including 988) and alternatives to law enforcement transport under the Baker and Marchman Acts.</a:t>
            </a: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6</a:t>
            </a:fld>
            <a:endParaRPr lang="en-US"/>
          </a:p>
        </p:txBody>
      </p:sp>
    </p:spTree>
    <p:extLst>
      <p:ext uri="{BB962C8B-B14F-4D97-AF65-F5344CB8AC3E}">
        <p14:creationId xmlns:p14="http://schemas.microsoft.com/office/powerpoint/2010/main" val="1401670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Rec 1: </a:t>
            </a:r>
            <a:r>
              <a:rPr lang="en-US" sz="1800" b="1" kern="0" dirty="0">
                <a:solidFill>
                  <a:srgbClr val="000000"/>
                </a:solidFill>
                <a:latin typeface="Calibri" panose="020F0502020204030204" pitchFamily="34" charset="0"/>
                <a:ea typeface="Calibri" panose="020F0502020204030204" pitchFamily="34" charset="0"/>
              </a:rPr>
              <a:t>Develop information to educate communities about their local behavioral health system of care, </a:t>
            </a:r>
            <a:r>
              <a:rPr lang="en-US" sz="1800" b="1" kern="100"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Disseminate the system of care map and the QR code to the general public, including stakeholders and agencies that interact with the behavioral health care system, Create and implement public awareness campaigns to educate individuals and families on recognizing and responding to mental health and substance use needs.</a:t>
            </a:r>
            <a:r>
              <a:rPr lang="en-US" sz="1800" kern="100"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endParaRPr lang="en-US" sz="1800" kern="100" dirty="0">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kern="100" dirty="0">
                <a:highlight>
                  <a:srgbClr val="FFFFFF"/>
                </a:highlight>
                <a:latin typeface="Calibri" panose="020F0502020204030204" pitchFamily="34" charset="0"/>
                <a:ea typeface="Calibri" panose="020F0502020204030204" pitchFamily="34" charset="0"/>
                <a:cs typeface="Times New Roman" panose="02020603050405020304" pitchFamily="18" charset="0"/>
              </a:rPr>
              <a:t>Rec 2: </a:t>
            </a:r>
            <a:r>
              <a:rPr lang="en-US" sz="1800" b="1" kern="0" dirty="0">
                <a:solidFill>
                  <a:srgbClr val="000000"/>
                </a:solidFill>
                <a:latin typeface="Calibri" panose="020F0502020204030204" pitchFamily="34" charset="0"/>
                <a:ea typeface="Calibri" panose="020F0502020204030204" pitchFamily="34" charset="0"/>
              </a:rPr>
              <a:t>To ensure a 90% answer rate, secure recurring funding for Florida’s 988 Lifeline Centers, Enhance/strengthen 988 Suicide &amp; Crisis Lifelines as a component of Florida’s behavioral health crisis system of care. </a:t>
            </a:r>
          </a:p>
          <a:p>
            <a:pPr defTabSz="931774">
              <a:defRPr/>
            </a:pPr>
            <a:r>
              <a:rPr lang="en-US" sz="1800" kern="0" dirty="0">
                <a:solidFill>
                  <a:srgbClr val="000000"/>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Rec 3: </a:t>
            </a:r>
            <a:r>
              <a:rPr lang="en-US" sz="1800" b="1" kern="0" dirty="0">
                <a:solidFill>
                  <a:srgbClr val="000000"/>
                </a:solidFill>
                <a:latin typeface="Calibri" panose="020F0502020204030204" pitchFamily="34" charset="0"/>
                <a:ea typeface="Times New Roman" panose="02020603050405020304" pitchFamily="18" charset="0"/>
              </a:rPr>
              <a:t>Include peers and family members to collaborate with providers on the use of de-stigmatizing language and behaviors. </a:t>
            </a:r>
            <a:endParaRPr lang="en-US" sz="1800" b="1" kern="100" dirty="0">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7</a:t>
            </a:fld>
            <a:endParaRPr lang="en-US"/>
          </a:p>
        </p:txBody>
      </p:sp>
    </p:spTree>
    <p:extLst>
      <p:ext uri="{BB962C8B-B14F-4D97-AF65-F5344CB8AC3E}">
        <p14:creationId xmlns:p14="http://schemas.microsoft.com/office/powerpoint/2010/main" val="1340920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ptos" panose="020B0004020202020204" pitchFamily="34" charset="0"/>
                <a:ea typeface="Aptos" panose="020B0004020202020204" pitchFamily="34" charset="0"/>
                <a:cs typeface="Aptos" panose="020B0004020202020204" pitchFamily="34" charset="0"/>
              </a:rPr>
              <a:t>Nikki and </a:t>
            </a:r>
            <a:r>
              <a:rPr lang="en-US" sz="1800" dirty="0" err="1">
                <a:latin typeface="Aptos" panose="020B0004020202020204" pitchFamily="34" charset="0"/>
                <a:ea typeface="Aptos" panose="020B0004020202020204" pitchFamily="34" charset="0"/>
                <a:cs typeface="Aptos" panose="020B0004020202020204" pitchFamily="34" charset="0"/>
              </a:rPr>
              <a:t>Javy</a:t>
            </a:r>
            <a:r>
              <a:rPr lang="en-US" sz="1800" dirty="0">
                <a:latin typeface="Aptos" panose="020B0004020202020204" pitchFamily="34" charset="0"/>
                <a:ea typeface="Aptos" panose="020B0004020202020204" pitchFamily="34" charset="0"/>
                <a:cs typeface="Aptos" panose="020B0004020202020204" pitchFamily="34" charset="0"/>
              </a:rPr>
              <a:t> (DCF) participated in our workgroup.</a:t>
            </a:r>
          </a:p>
          <a:p>
            <a:r>
              <a:rPr lang="en-US" sz="1800" dirty="0">
                <a:latin typeface="Aptos" panose="020B0004020202020204" pitchFamily="34" charset="0"/>
                <a:ea typeface="Aptos" panose="020B0004020202020204" pitchFamily="34" charset="0"/>
                <a:cs typeface="Aptos" panose="020B0004020202020204" pitchFamily="34" charset="0"/>
              </a:rPr>
              <a:t> </a:t>
            </a:r>
          </a:p>
          <a:p>
            <a:r>
              <a:rPr lang="en-US" sz="1800" dirty="0">
                <a:latin typeface="Aptos" panose="020B0004020202020204" pitchFamily="34" charset="0"/>
                <a:ea typeface="Aptos" panose="020B0004020202020204" pitchFamily="34" charset="0"/>
                <a:cs typeface="Aptos" panose="020B0004020202020204" pitchFamily="34" charset="0"/>
              </a:rPr>
              <a:t>Jennifer Johnson represented FBHA. </a:t>
            </a:r>
          </a:p>
          <a:p>
            <a:r>
              <a:rPr lang="en-US" sz="1800" dirty="0">
                <a:latin typeface="Aptos" panose="020B0004020202020204" pitchFamily="34" charset="0"/>
                <a:ea typeface="Aptos" panose="020B0004020202020204" pitchFamily="34" charset="0"/>
                <a:cs typeface="Aptos" panose="020B0004020202020204" pitchFamily="34" charset="0"/>
              </a:rPr>
              <a:t> </a:t>
            </a:r>
          </a:p>
          <a:p>
            <a:r>
              <a:rPr lang="en-US" sz="1800" dirty="0">
                <a:latin typeface="Aptos" panose="020B0004020202020204" pitchFamily="34" charset="0"/>
                <a:ea typeface="Aptos" panose="020B0004020202020204" pitchFamily="34" charset="0"/>
                <a:cs typeface="Aptos" panose="020B0004020202020204" pitchFamily="34" charset="0"/>
              </a:rPr>
              <a:t>We included Ali Martinez who runs the Alachua 988 call center.</a:t>
            </a:r>
          </a:p>
          <a:p>
            <a:r>
              <a:rPr lang="en-US" sz="1800" dirty="0">
                <a:latin typeface="Aptos" panose="020B0004020202020204" pitchFamily="34" charset="0"/>
                <a:ea typeface="Aptos" panose="020B0004020202020204" pitchFamily="34" charset="0"/>
                <a:cs typeface="Aptos" panose="020B0004020202020204" pitchFamily="34" charset="0"/>
              </a:rPr>
              <a:t> </a:t>
            </a:r>
          </a:p>
          <a:p>
            <a:r>
              <a:rPr lang="en-US" sz="1800" dirty="0">
                <a:latin typeface="Aptos" panose="020B0004020202020204" pitchFamily="34" charset="0"/>
                <a:ea typeface="Aptos" panose="020B0004020202020204" pitchFamily="34" charset="0"/>
                <a:cs typeface="Aptos" panose="020B0004020202020204" pitchFamily="34" charset="0"/>
              </a:rPr>
              <a:t>Austin Noll of AHCA has been informed.</a:t>
            </a:r>
          </a:p>
          <a:p>
            <a:r>
              <a:rPr lang="en-US" sz="1800" dirty="0">
                <a:latin typeface="Aptos" panose="020B0004020202020204" pitchFamily="34" charset="0"/>
                <a:ea typeface="Aptos" panose="020B0004020202020204" pitchFamily="34" charset="0"/>
                <a:cs typeface="Aptos" panose="020B0004020202020204" pitchFamily="34" charset="0"/>
              </a:rPr>
              <a:t> </a:t>
            </a:r>
          </a:p>
          <a:p>
            <a:r>
              <a:rPr lang="en-US" sz="1800" dirty="0">
                <a:latin typeface="Aptos" panose="020B0004020202020204" pitchFamily="34" charset="0"/>
                <a:ea typeface="Aptos" panose="020B0004020202020204" pitchFamily="34" charset="0"/>
                <a:cs typeface="Aptos" panose="020B0004020202020204" pitchFamily="34" charset="0"/>
              </a:rPr>
              <a:t>I spoke directly several times with Broward’s United Way and BBHC (ME) on the trauma-responsive care piece.</a:t>
            </a:r>
          </a:p>
          <a:p>
            <a:r>
              <a:rPr lang="en-US" sz="1800" dirty="0">
                <a:latin typeface="Aptos" panose="020B0004020202020204" pitchFamily="34" charset="0"/>
                <a:ea typeface="Aptos" panose="020B0004020202020204" pitchFamily="34" charset="0"/>
                <a:cs typeface="Aptos" panose="020B0004020202020204" pitchFamily="34" charset="0"/>
              </a:rPr>
              <a:t> </a:t>
            </a:r>
          </a:p>
          <a:p>
            <a:r>
              <a:rPr lang="en-US" sz="1800" dirty="0">
                <a:latin typeface="Aptos" panose="020B0004020202020204" pitchFamily="34" charset="0"/>
                <a:ea typeface="Aptos" panose="020B0004020202020204" pitchFamily="34" charset="0"/>
                <a:cs typeface="Aptos" panose="020B0004020202020204" pitchFamily="34" charset="0"/>
              </a:rPr>
              <a:t>I can reach out to Dr. Tammy Tucker at Memorial Regional Hospital and I can inform Mary Mayhew of the FL Hospital Association. </a:t>
            </a:r>
          </a:p>
          <a:p>
            <a:r>
              <a:rPr lang="en-US" sz="1800" dirty="0">
                <a:latin typeface="Aptos" panose="020B0004020202020204" pitchFamily="34" charset="0"/>
                <a:ea typeface="Aptos" panose="020B0004020202020204" pitchFamily="34" charset="0"/>
                <a:cs typeface="Aptos" panose="020B0004020202020204" pitchFamily="34" charset="0"/>
              </a:rPr>
              <a:t> </a:t>
            </a:r>
          </a:p>
          <a:p>
            <a:r>
              <a:rPr lang="en-US" sz="1800" dirty="0">
                <a:latin typeface="Aptos" panose="020B0004020202020204" pitchFamily="34" charset="0"/>
                <a:ea typeface="Aptos" panose="020B0004020202020204" pitchFamily="34" charset="0"/>
                <a:cs typeface="Aptos" panose="020B0004020202020204" pitchFamily="34" charset="0"/>
              </a:rPr>
              <a:t>I have a contact at Nova Southeastern University - they have a robust BH program. </a:t>
            </a:r>
          </a:p>
          <a:p>
            <a:r>
              <a:rPr lang="en-US" sz="1800" dirty="0">
                <a:latin typeface="Aptos" panose="020B0004020202020204" pitchFamily="34" charset="0"/>
                <a:ea typeface="Aptos" panose="020B0004020202020204" pitchFamily="34" charset="0"/>
                <a:cs typeface="Aptos" panose="020B0004020202020204" pitchFamily="34" charset="0"/>
              </a:rPr>
              <a:t> </a:t>
            </a:r>
          </a:p>
          <a:p>
            <a:r>
              <a:rPr lang="en-US" sz="1800">
                <a:latin typeface="Aptos" panose="020B0004020202020204" pitchFamily="34" charset="0"/>
                <a:ea typeface="Aptos" panose="020B0004020202020204" pitchFamily="34" charset="0"/>
                <a:cs typeface="Aptos" panose="020B0004020202020204" pitchFamily="34" charset="0"/>
              </a:rPr>
              <a:t>I can also inform Natalie Kelly of FAME. </a:t>
            </a: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8</a:t>
            </a:fld>
            <a:endParaRPr lang="en-US"/>
          </a:p>
        </p:txBody>
      </p:sp>
    </p:spTree>
    <p:extLst>
      <p:ext uri="{BB962C8B-B14F-4D97-AF65-F5344CB8AC3E}">
        <p14:creationId xmlns:p14="http://schemas.microsoft.com/office/powerpoint/2010/main" val="423743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000000"/>
                </a:solidFill>
                <a:latin typeface="Calibri" panose="020F0502020204030204" pitchFamily="34" charset="0"/>
                <a:ea typeface="Calibri" panose="020F0502020204030204" pitchFamily="34" charset="0"/>
              </a:rPr>
              <a:t>Improved knowledge of the local behavioral health system would result in more quickly linking individuals to early intervention and treatment and fewer acute crisis episodes, e.g., Baker Acts and emergency room/hospital admissions. </a:t>
            </a:r>
          </a:p>
          <a:p>
            <a:r>
              <a:rPr lang="en-US" sz="1800" kern="0" dirty="0">
                <a:solidFill>
                  <a:srgbClr val="000000"/>
                </a:solidFill>
                <a:latin typeface="Calibri" panose="020F0502020204030204" pitchFamily="34" charset="0"/>
                <a:ea typeface="Calibri" panose="020F0502020204030204" pitchFamily="34" charset="0"/>
              </a:rPr>
              <a:t>Would also enhance understanding of mental illness and substance use disorders, including that some individuals require ongoing, lifelong treatment. </a:t>
            </a:r>
          </a:p>
          <a:p>
            <a:pPr defTabSz="931774">
              <a:defRPr/>
            </a:pPr>
            <a:r>
              <a:rPr lang="en-US" sz="1800" kern="0" dirty="0">
                <a:solidFill>
                  <a:srgbClr val="000000"/>
                </a:solidFill>
                <a:latin typeface="Calibri" panose="020F0502020204030204" pitchFamily="34" charset="0"/>
                <a:ea typeface="Calibri" panose="020F0502020204030204" pitchFamily="34" charset="0"/>
                <a:cs typeface="Calibri" panose="020F0502020204030204" pitchFamily="34" charset="0"/>
              </a:rPr>
              <a:t>Increasing capacity of the free, 24/7 resource ensures Floridians get help when they need it, linking them to warm hand-offs and referrals, Mobile Response Teams, centralized receiving facilities and other crisis walk-in services, detox facilities, and other treatment providers. Most crises can be de-escalated on the phone, with about 95% of calls being resolved by 988 crisis counselors.</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9</a:t>
            </a:fld>
            <a:endParaRPr lang="en-US"/>
          </a:p>
        </p:txBody>
      </p:sp>
    </p:spTree>
    <p:extLst>
      <p:ext uri="{BB962C8B-B14F-4D97-AF65-F5344CB8AC3E}">
        <p14:creationId xmlns:p14="http://schemas.microsoft.com/office/powerpoint/2010/main" val="2632934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Rec 1: </a:t>
            </a:r>
            <a:r>
              <a:rPr lang="en-US"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Utilize peer testimonials/stories from everyday individuals who have received mental health/substance use services and have had positive outcomes. This would include services with common fear and stigma like mobile response and receiving facilities to build trust and transparency. Incorporate messaging to de-stigmatize and de-criminalize mental health conditions and substance use challenges and educate brain health, Behavioral health providers utilize local media to address behavioral health topics through interviews, op-eds, panel discussions, town halls, and webinars on social media platforms. </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kern="100" dirty="0">
                <a:latin typeface="Calibri" panose="020F0502020204030204" pitchFamily="34" charset="0"/>
                <a:ea typeface="Calibri" panose="020F0502020204030204" pitchFamily="34" charset="0"/>
                <a:cs typeface="Times New Roman" panose="02020603050405020304" pitchFamily="18" charset="0"/>
              </a:rPr>
              <a:t>Rec 2: </a:t>
            </a:r>
            <a:r>
              <a:rPr lang="en-US"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Lifeline call centers and county human services can utilize communication channels and local relationships to distribute messaging pertaining to availability of behavioral health resources. </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kern="100" dirty="0">
                <a:latin typeface="Calibri" panose="020F0502020204030204" pitchFamily="34" charset="0"/>
                <a:ea typeface="Calibri" panose="020F0502020204030204" pitchFamily="34" charset="0"/>
                <a:cs typeface="Times New Roman" panose="02020603050405020304" pitchFamily="18" charset="0"/>
              </a:rPr>
              <a:t>Rec 3: </a:t>
            </a:r>
            <a:r>
              <a:rPr lang="en-US"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Create opportunities for first responders, including dispatch and detention staff, to be educated about behavioral health resources and receive behavioral health training. </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10</a:t>
            </a:fld>
            <a:endParaRPr lang="en-US"/>
          </a:p>
        </p:txBody>
      </p:sp>
    </p:spTree>
    <p:extLst>
      <p:ext uri="{BB962C8B-B14F-4D97-AF65-F5344CB8AC3E}">
        <p14:creationId xmlns:p14="http://schemas.microsoft.com/office/powerpoint/2010/main" val="1943616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Aptos" panose="020B0004020202020204" pitchFamily="34" charset="0"/>
                <a:ea typeface="Aptos" panose="020B0004020202020204" pitchFamily="34" charset="0"/>
                <a:cs typeface="Aptos" panose="020B0004020202020204" pitchFamily="34" charset="0"/>
              </a:rPr>
              <a:t>The partners listed by our workgroup are recommended/suggested partners so there were not specific notifications. </a:t>
            </a:r>
          </a:p>
          <a:p>
            <a:pPr defTabSz="931774">
              <a:defRPr/>
            </a:pPr>
            <a:endParaRPr lang="en-US" sz="1800" dirty="0">
              <a:latin typeface="Aptos" panose="020B0004020202020204" pitchFamily="34" charset="0"/>
              <a:ea typeface="Aptos" panose="020B0004020202020204" pitchFamily="34" charset="0"/>
              <a:cs typeface="Aptos" panose="020B0004020202020204" pitchFamily="34" charset="0"/>
            </a:endParaRPr>
          </a:p>
          <a:p>
            <a:pPr defTabSz="931774">
              <a:defRPr/>
            </a:pPr>
            <a:r>
              <a:rPr lang="en-US" sz="1800" dirty="0">
                <a:latin typeface="Aptos" panose="020B0004020202020204" pitchFamily="34" charset="0"/>
                <a:ea typeface="Aptos" panose="020B0004020202020204" pitchFamily="34" charset="0"/>
                <a:cs typeface="Aptos" panose="020B0004020202020204" pitchFamily="34" charset="0"/>
              </a:rPr>
              <a:t>However, we did have representation in the workgroup by NAMI, the Florida Behavioral Health Association, the Florida Mental Health Advocacy Coalition, one of the managing entities, and 211 and 988 providers.</a:t>
            </a: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11</a:t>
            </a:fld>
            <a:endParaRPr lang="en-US"/>
          </a:p>
        </p:txBody>
      </p:sp>
    </p:spTree>
    <p:extLst>
      <p:ext uri="{BB962C8B-B14F-4D97-AF65-F5344CB8AC3E}">
        <p14:creationId xmlns:p14="http://schemas.microsoft.com/office/powerpoint/2010/main" val="535921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000000"/>
                </a:solidFill>
                <a:latin typeface="Calibri" panose="020F0502020204030204" pitchFamily="34" charset="0"/>
                <a:ea typeface="Calibri" panose="020F0502020204030204" pitchFamily="34" charset="0"/>
              </a:rPr>
              <a:t>Increased awareness of behavioral health resources, including 988 and 211 by consumers/potential consumers of services and also those in their household who often have the greatest ability and motivation to take action on behalf of a loved one.</a:t>
            </a:r>
          </a:p>
          <a:p>
            <a:pPr defTabSz="931774">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Training will help these individuals in identifying a need, communicating with the individual and taking action to help connect them to care.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12</a:t>
            </a:fld>
            <a:endParaRPr lang="en-US"/>
          </a:p>
        </p:txBody>
      </p:sp>
    </p:spTree>
    <p:extLst>
      <p:ext uri="{BB962C8B-B14F-4D97-AF65-F5344CB8AC3E}">
        <p14:creationId xmlns:p14="http://schemas.microsoft.com/office/powerpoint/2010/main" val="3760788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Rec 1: </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The Subcommittee suggested that the workgroup should not only continue its meetings but also expand its membership to include representatives from Managing Entities. These representatives would have access to county or circuit Transportation Exception Plans, which would allow the workgroup to review and learn from the various approaches and best practices implemented throughout the state.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13</a:t>
            </a:fld>
            <a:endParaRPr lang="en-US"/>
          </a:p>
        </p:txBody>
      </p:sp>
    </p:spTree>
    <p:extLst>
      <p:ext uri="{BB962C8B-B14F-4D97-AF65-F5344CB8AC3E}">
        <p14:creationId xmlns:p14="http://schemas.microsoft.com/office/powerpoint/2010/main" val="3886954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1687-44F5-4E7E-4F06-0A53FE1348E7}"/>
              </a:ext>
            </a:extLst>
          </p:cNvPr>
          <p:cNvSpPr>
            <a:spLocks noGrp="1"/>
          </p:cNvSpPr>
          <p:nvPr>
            <p:ph type="ctrTitle"/>
          </p:nvPr>
        </p:nvSpPr>
        <p:spPr>
          <a:xfrm>
            <a:off x="1524000" y="1122363"/>
            <a:ext cx="9144000" cy="2387600"/>
          </a:xfrm>
        </p:spPr>
        <p:txBody>
          <a:bodyPr anchor="b"/>
          <a:lstStyle>
            <a:lvl1pPr algn="ctr">
              <a:defRPr sz="6000">
                <a:latin typeface="+mn-lt"/>
              </a:defRPr>
            </a:lvl1pPr>
          </a:lstStyle>
          <a:p>
            <a:r>
              <a:rPr lang="en-US"/>
              <a:t>Click to edit Master title style</a:t>
            </a:r>
          </a:p>
        </p:txBody>
      </p:sp>
      <p:sp>
        <p:nvSpPr>
          <p:cNvPr id="3" name="Subtitle 2">
            <a:extLst>
              <a:ext uri="{FF2B5EF4-FFF2-40B4-BE49-F238E27FC236}">
                <a16:creationId xmlns:a16="http://schemas.microsoft.com/office/drawing/2014/main" id="{86F2041B-7DFB-1DB7-FC24-051BBCF3408B}"/>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EA0C6C-6799-2CB5-7A97-DCB8DCE6CB64}"/>
              </a:ext>
            </a:extLst>
          </p:cNvPr>
          <p:cNvSpPr>
            <a:spLocks noGrp="1"/>
          </p:cNvSpPr>
          <p:nvPr>
            <p:ph type="dt" sz="half" idx="10"/>
          </p:nvPr>
        </p:nvSpPr>
        <p:spPr/>
        <p:txBody>
          <a:bodyPr/>
          <a:lstStyle>
            <a:lvl1pPr>
              <a:defRPr>
                <a:latin typeface="+mn-lt"/>
              </a:defRPr>
            </a:lvl1pPr>
          </a:lstStyle>
          <a:p>
            <a:fld id="{EE960ED7-1B34-4001-83A1-FB7C345A7FF2}" type="datetimeFigureOut">
              <a:rPr lang="en-US" smtClean="0"/>
              <a:pPr/>
              <a:t>8/15/2024</a:t>
            </a:fld>
            <a:endParaRPr lang="en-US"/>
          </a:p>
        </p:txBody>
      </p:sp>
      <p:sp>
        <p:nvSpPr>
          <p:cNvPr id="5" name="Footer Placeholder 4">
            <a:extLst>
              <a:ext uri="{FF2B5EF4-FFF2-40B4-BE49-F238E27FC236}">
                <a16:creationId xmlns:a16="http://schemas.microsoft.com/office/drawing/2014/main" id="{CED151CD-C77A-7B82-5142-11AA19302339}"/>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86BD8DF1-8B39-0D6D-A5BD-817466D5F72C}"/>
              </a:ext>
            </a:extLst>
          </p:cNvPr>
          <p:cNvSpPr>
            <a:spLocks noGrp="1"/>
          </p:cNvSpPr>
          <p:nvPr>
            <p:ph type="sldNum" sz="quarter" idx="12"/>
          </p:nvPr>
        </p:nvSpPr>
        <p:spPr/>
        <p:txBody>
          <a:bodyPr/>
          <a:lstStyle>
            <a:lvl1pPr>
              <a:defRPr>
                <a:latin typeface="+mn-lt"/>
              </a:defRPr>
            </a:lvl1pPr>
          </a:lstStyle>
          <a:p>
            <a:fld id="{05F69A4E-33E7-4A2D-A68C-BA8ED5AFF979}" type="slidenum">
              <a:rPr lang="en-US" smtClean="0"/>
              <a:pPr/>
              <a:t>‹#›</a:t>
            </a:fld>
            <a:endParaRPr lang="en-US"/>
          </a:p>
        </p:txBody>
      </p:sp>
    </p:spTree>
    <p:extLst>
      <p:ext uri="{BB962C8B-B14F-4D97-AF65-F5344CB8AC3E}">
        <p14:creationId xmlns:p14="http://schemas.microsoft.com/office/powerpoint/2010/main" val="3043017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957ED-DCB0-FF57-AEF3-72674553F4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D3B1E6-2FC6-3AA8-8BB1-3CE4E2647C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62294-946E-7515-11EF-C5ED22F05906}"/>
              </a:ext>
            </a:extLst>
          </p:cNvPr>
          <p:cNvSpPr>
            <a:spLocks noGrp="1"/>
          </p:cNvSpPr>
          <p:nvPr>
            <p:ph type="dt" sz="half" idx="10"/>
          </p:nvPr>
        </p:nvSpPr>
        <p:spPr/>
        <p:txBody>
          <a:bodyPr/>
          <a:lstStyle/>
          <a:p>
            <a:fld id="{EE960ED7-1B34-4001-83A1-FB7C345A7FF2}" type="datetimeFigureOut">
              <a:rPr lang="en-US" smtClean="0"/>
              <a:t>8/15/2024</a:t>
            </a:fld>
            <a:endParaRPr lang="en-US"/>
          </a:p>
        </p:txBody>
      </p:sp>
      <p:sp>
        <p:nvSpPr>
          <p:cNvPr id="5" name="Footer Placeholder 4">
            <a:extLst>
              <a:ext uri="{FF2B5EF4-FFF2-40B4-BE49-F238E27FC236}">
                <a16:creationId xmlns:a16="http://schemas.microsoft.com/office/drawing/2014/main" id="{854D0B04-38AF-A567-5774-AC57E814A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26AAD-DFC7-813B-C078-9F8F2836BE0B}"/>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331221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F243E-669C-D589-656F-DAA1E38CBF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6DB72-64A8-EA7A-AFFA-6990AF8782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93757-8132-D115-F087-1AB052F9725B}"/>
              </a:ext>
            </a:extLst>
          </p:cNvPr>
          <p:cNvSpPr>
            <a:spLocks noGrp="1"/>
          </p:cNvSpPr>
          <p:nvPr>
            <p:ph type="dt" sz="half" idx="10"/>
          </p:nvPr>
        </p:nvSpPr>
        <p:spPr/>
        <p:txBody>
          <a:bodyPr/>
          <a:lstStyle/>
          <a:p>
            <a:fld id="{EE960ED7-1B34-4001-83A1-FB7C345A7FF2}" type="datetimeFigureOut">
              <a:rPr lang="en-US" smtClean="0"/>
              <a:t>8/15/2024</a:t>
            </a:fld>
            <a:endParaRPr lang="en-US"/>
          </a:p>
        </p:txBody>
      </p:sp>
      <p:sp>
        <p:nvSpPr>
          <p:cNvPr id="5" name="Footer Placeholder 4">
            <a:extLst>
              <a:ext uri="{FF2B5EF4-FFF2-40B4-BE49-F238E27FC236}">
                <a16:creationId xmlns:a16="http://schemas.microsoft.com/office/drawing/2014/main" id="{1FC39CF9-866B-F8C6-1685-B181A8566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80211-AFDF-8AE6-D3B2-7CCC774C8CAF}"/>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2895404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858E0-B6BF-BE33-D4FF-B503C294B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FDCB1-88F8-28BC-6613-FEB74209A7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D8EB5-86D3-A3EA-9D39-04A162F7DAC8}"/>
              </a:ext>
            </a:extLst>
          </p:cNvPr>
          <p:cNvSpPr>
            <a:spLocks noGrp="1"/>
          </p:cNvSpPr>
          <p:nvPr>
            <p:ph type="dt" sz="half" idx="10"/>
          </p:nvPr>
        </p:nvSpPr>
        <p:spPr/>
        <p:txBody>
          <a:bodyPr/>
          <a:lstStyle/>
          <a:p>
            <a:fld id="{EE960ED7-1B34-4001-83A1-FB7C345A7FF2}" type="datetimeFigureOut">
              <a:rPr lang="en-US" smtClean="0"/>
              <a:t>8/15/2024</a:t>
            </a:fld>
            <a:endParaRPr lang="en-US"/>
          </a:p>
        </p:txBody>
      </p:sp>
      <p:sp>
        <p:nvSpPr>
          <p:cNvPr id="5" name="Footer Placeholder 4">
            <a:extLst>
              <a:ext uri="{FF2B5EF4-FFF2-40B4-BE49-F238E27FC236}">
                <a16:creationId xmlns:a16="http://schemas.microsoft.com/office/drawing/2014/main" id="{C1E6212A-A977-D6DF-2225-120962389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59E54-CCDF-CE6C-5FE5-5376F8174908}"/>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1560801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CAB31-9C4C-8900-9686-69D9904EAA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280735-2326-7F47-6C77-5BA82A63C2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D7109-1684-E9A9-1401-E08DBC86AD28}"/>
              </a:ext>
            </a:extLst>
          </p:cNvPr>
          <p:cNvSpPr>
            <a:spLocks noGrp="1"/>
          </p:cNvSpPr>
          <p:nvPr>
            <p:ph type="dt" sz="half" idx="10"/>
          </p:nvPr>
        </p:nvSpPr>
        <p:spPr/>
        <p:txBody>
          <a:bodyPr/>
          <a:lstStyle/>
          <a:p>
            <a:fld id="{EE960ED7-1B34-4001-83A1-FB7C345A7FF2}" type="datetimeFigureOut">
              <a:rPr lang="en-US" smtClean="0"/>
              <a:t>8/15/2024</a:t>
            </a:fld>
            <a:endParaRPr lang="en-US"/>
          </a:p>
        </p:txBody>
      </p:sp>
      <p:sp>
        <p:nvSpPr>
          <p:cNvPr id="5" name="Footer Placeholder 4">
            <a:extLst>
              <a:ext uri="{FF2B5EF4-FFF2-40B4-BE49-F238E27FC236}">
                <a16:creationId xmlns:a16="http://schemas.microsoft.com/office/drawing/2014/main" id="{F0C15604-A981-A36B-D6D8-DF0984231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614EC-6A4A-B3A8-1698-0B36D82D623E}"/>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52271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6CDE-DA3D-EF32-B92A-1773B50C8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9FCD-65FE-9211-AB25-1CAE69EF3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03FAB7-7F03-6690-F0B1-40417491AC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59C553-2E8D-3C10-28D5-CB2155274526}"/>
              </a:ext>
            </a:extLst>
          </p:cNvPr>
          <p:cNvSpPr>
            <a:spLocks noGrp="1"/>
          </p:cNvSpPr>
          <p:nvPr>
            <p:ph type="dt" sz="half" idx="10"/>
          </p:nvPr>
        </p:nvSpPr>
        <p:spPr/>
        <p:txBody>
          <a:bodyPr/>
          <a:lstStyle/>
          <a:p>
            <a:fld id="{EE960ED7-1B34-4001-83A1-FB7C345A7FF2}" type="datetimeFigureOut">
              <a:rPr lang="en-US" smtClean="0"/>
              <a:t>8/15/2024</a:t>
            </a:fld>
            <a:endParaRPr lang="en-US"/>
          </a:p>
        </p:txBody>
      </p:sp>
      <p:sp>
        <p:nvSpPr>
          <p:cNvPr id="6" name="Footer Placeholder 5">
            <a:extLst>
              <a:ext uri="{FF2B5EF4-FFF2-40B4-BE49-F238E27FC236}">
                <a16:creationId xmlns:a16="http://schemas.microsoft.com/office/drawing/2014/main" id="{2F43C61F-E080-82CC-702B-15102A206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01B2B-2FEE-702E-DCF0-0C263E11D02A}"/>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3756134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BF9FC-800E-B423-5A34-FA36FA95F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22E790-0D68-8B24-8DF6-418730331B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5FC27A-6134-DBEC-4ABF-113F0CB3D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6FDF13-58DD-4593-D73B-1C08C0BB34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9CB53-3497-0C68-3A9C-7029A2F220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E49855-E32F-DEB7-B6D9-804934814749}"/>
              </a:ext>
            </a:extLst>
          </p:cNvPr>
          <p:cNvSpPr>
            <a:spLocks noGrp="1"/>
          </p:cNvSpPr>
          <p:nvPr>
            <p:ph type="dt" sz="half" idx="10"/>
          </p:nvPr>
        </p:nvSpPr>
        <p:spPr/>
        <p:txBody>
          <a:bodyPr/>
          <a:lstStyle/>
          <a:p>
            <a:fld id="{EE960ED7-1B34-4001-83A1-FB7C345A7FF2}" type="datetimeFigureOut">
              <a:rPr lang="en-US" smtClean="0"/>
              <a:t>8/15/2024</a:t>
            </a:fld>
            <a:endParaRPr lang="en-US"/>
          </a:p>
        </p:txBody>
      </p:sp>
      <p:sp>
        <p:nvSpPr>
          <p:cNvPr id="8" name="Footer Placeholder 7">
            <a:extLst>
              <a:ext uri="{FF2B5EF4-FFF2-40B4-BE49-F238E27FC236}">
                <a16:creationId xmlns:a16="http://schemas.microsoft.com/office/drawing/2014/main" id="{CD4F35E3-CEDA-DFC8-4CB5-EE92C6E74D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2DF31E-543B-743B-82FB-67CD9845B53C}"/>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41839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FEB5D-45F2-62BD-BDE7-36D0002D1A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244159-768A-0063-4ECD-AC727810A052}"/>
              </a:ext>
            </a:extLst>
          </p:cNvPr>
          <p:cNvSpPr>
            <a:spLocks noGrp="1"/>
          </p:cNvSpPr>
          <p:nvPr>
            <p:ph type="dt" sz="half" idx="10"/>
          </p:nvPr>
        </p:nvSpPr>
        <p:spPr/>
        <p:txBody>
          <a:bodyPr/>
          <a:lstStyle/>
          <a:p>
            <a:fld id="{EE960ED7-1B34-4001-83A1-FB7C345A7FF2}" type="datetimeFigureOut">
              <a:rPr lang="en-US" smtClean="0"/>
              <a:t>8/15/2024</a:t>
            </a:fld>
            <a:endParaRPr lang="en-US"/>
          </a:p>
        </p:txBody>
      </p:sp>
      <p:sp>
        <p:nvSpPr>
          <p:cNvPr id="4" name="Footer Placeholder 3">
            <a:extLst>
              <a:ext uri="{FF2B5EF4-FFF2-40B4-BE49-F238E27FC236}">
                <a16:creationId xmlns:a16="http://schemas.microsoft.com/office/drawing/2014/main" id="{0FE48617-3991-5167-8797-6DA4C32DAD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B90703-8D46-A2D8-4DB0-835012BC7E2F}"/>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2289550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54038-D9D0-EF7E-36E4-34F7BA894CB6}"/>
              </a:ext>
            </a:extLst>
          </p:cNvPr>
          <p:cNvSpPr>
            <a:spLocks noGrp="1"/>
          </p:cNvSpPr>
          <p:nvPr>
            <p:ph type="dt" sz="half" idx="10"/>
          </p:nvPr>
        </p:nvSpPr>
        <p:spPr/>
        <p:txBody>
          <a:bodyPr/>
          <a:lstStyle/>
          <a:p>
            <a:fld id="{EE960ED7-1B34-4001-83A1-FB7C345A7FF2}" type="datetimeFigureOut">
              <a:rPr lang="en-US" smtClean="0"/>
              <a:t>8/15/2024</a:t>
            </a:fld>
            <a:endParaRPr lang="en-US"/>
          </a:p>
        </p:txBody>
      </p:sp>
      <p:sp>
        <p:nvSpPr>
          <p:cNvPr id="3" name="Footer Placeholder 2">
            <a:extLst>
              <a:ext uri="{FF2B5EF4-FFF2-40B4-BE49-F238E27FC236}">
                <a16:creationId xmlns:a16="http://schemas.microsoft.com/office/drawing/2014/main" id="{C1B2DB43-09FE-6861-2804-2ED154392E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880865-81E4-0492-6513-29B60FC16DBE}"/>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2580690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A673-8BDE-A48C-F607-0F303AC42A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3157E-4C78-3E9D-2787-CE9F252F80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04DDCF-25F2-01DE-76EC-7C59386F6C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D7F14-6243-A427-2C4A-E34D1254FA04}"/>
              </a:ext>
            </a:extLst>
          </p:cNvPr>
          <p:cNvSpPr>
            <a:spLocks noGrp="1"/>
          </p:cNvSpPr>
          <p:nvPr>
            <p:ph type="dt" sz="half" idx="10"/>
          </p:nvPr>
        </p:nvSpPr>
        <p:spPr/>
        <p:txBody>
          <a:bodyPr/>
          <a:lstStyle/>
          <a:p>
            <a:fld id="{EE960ED7-1B34-4001-83A1-FB7C345A7FF2}" type="datetimeFigureOut">
              <a:rPr lang="en-US" smtClean="0"/>
              <a:t>8/15/2024</a:t>
            </a:fld>
            <a:endParaRPr lang="en-US"/>
          </a:p>
        </p:txBody>
      </p:sp>
      <p:sp>
        <p:nvSpPr>
          <p:cNvPr id="6" name="Footer Placeholder 5">
            <a:extLst>
              <a:ext uri="{FF2B5EF4-FFF2-40B4-BE49-F238E27FC236}">
                <a16:creationId xmlns:a16="http://schemas.microsoft.com/office/drawing/2014/main" id="{E5C76DF4-3559-8410-E12A-A3094ED0E1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4026CD-B8AA-C769-8E89-009C5A29F5C8}"/>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113696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4886-9FF5-23CD-0645-730C7773CA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E4B396-6B23-624E-B6AC-029AC650A1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11FEC0-F4AB-234E-3EBF-53F995236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3B3AA1-83FD-68B2-F864-100F90F798B7}"/>
              </a:ext>
            </a:extLst>
          </p:cNvPr>
          <p:cNvSpPr>
            <a:spLocks noGrp="1"/>
          </p:cNvSpPr>
          <p:nvPr>
            <p:ph type="dt" sz="half" idx="10"/>
          </p:nvPr>
        </p:nvSpPr>
        <p:spPr/>
        <p:txBody>
          <a:bodyPr/>
          <a:lstStyle/>
          <a:p>
            <a:fld id="{EE960ED7-1B34-4001-83A1-FB7C345A7FF2}" type="datetimeFigureOut">
              <a:rPr lang="en-US" smtClean="0"/>
              <a:t>8/15/2024</a:t>
            </a:fld>
            <a:endParaRPr lang="en-US"/>
          </a:p>
        </p:txBody>
      </p:sp>
      <p:sp>
        <p:nvSpPr>
          <p:cNvPr id="6" name="Footer Placeholder 5">
            <a:extLst>
              <a:ext uri="{FF2B5EF4-FFF2-40B4-BE49-F238E27FC236}">
                <a16:creationId xmlns:a16="http://schemas.microsoft.com/office/drawing/2014/main" id="{A36DBC7D-C2BC-8819-E630-C5D75FCAD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F98C3-61DE-DEC0-D618-AEFB91B13349}"/>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3985024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320BB1-E0CC-C5A5-BF74-BC8F94390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CE97CF-D8F9-B255-5D3B-73946F38EE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EB3FD-2AA2-F85F-B0C4-42782B2191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960ED7-1B34-4001-83A1-FB7C345A7FF2}" type="datetimeFigureOut">
              <a:rPr lang="en-US" smtClean="0"/>
              <a:t>8/15/2024</a:t>
            </a:fld>
            <a:endParaRPr lang="en-US"/>
          </a:p>
        </p:txBody>
      </p:sp>
      <p:sp>
        <p:nvSpPr>
          <p:cNvPr id="5" name="Footer Placeholder 4">
            <a:extLst>
              <a:ext uri="{FF2B5EF4-FFF2-40B4-BE49-F238E27FC236}">
                <a16:creationId xmlns:a16="http://schemas.microsoft.com/office/drawing/2014/main" id="{9F31D38D-B871-694A-A9E3-670BF35B35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62C39E-A627-101D-7B71-FAD813C63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5F69A4E-33E7-4A2D-A68C-BA8ED5AFF979}" type="slidenum">
              <a:rPr lang="en-US" smtClean="0"/>
              <a:t>‹#›</a:t>
            </a:fld>
            <a:endParaRPr lang="en-US"/>
          </a:p>
        </p:txBody>
      </p:sp>
    </p:spTree>
    <p:extLst>
      <p:ext uri="{BB962C8B-B14F-4D97-AF65-F5344CB8AC3E}">
        <p14:creationId xmlns:p14="http://schemas.microsoft.com/office/powerpoint/2010/main" val="1595001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2.png"/><Relationship Id="rId7" Type="http://schemas.openxmlformats.org/officeDocument/2006/relationships/diagramQuickStyle" Target="../diagrams/quickStyle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microsoft.com/office/2007/relationships/hdphoto" Target="../media/hdphoto3.wdp"/><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3.pn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5.pn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6.png"/><Relationship Id="rId7" Type="http://schemas.openxmlformats.org/officeDocument/2006/relationships/diagramColors" Target="../diagrams/colors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6276DA8-3874-A5FB-C541-3266056FB122}"/>
              </a:ext>
            </a:extLst>
          </p:cNvPr>
          <p:cNvSpPr>
            <a:spLocks noGrp="1"/>
          </p:cNvSpPr>
          <p:nvPr>
            <p:ph type="ctrTitle"/>
          </p:nvPr>
        </p:nvSpPr>
        <p:spPr>
          <a:xfrm>
            <a:off x="4895745" y="699924"/>
            <a:ext cx="7057844" cy="2928470"/>
          </a:xfrm>
        </p:spPr>
        <p:txBody>
          <a:bodyPr anchor="b">
            <a:normAutofit/>
          </a:bodyPr>
          <a:lstStyle/>
          <a:p>
            <a:pPr algn="l"/>
            <a:r>
              <a:rPr lang="en-US" sz="4800" b="1" kern="100" spc="-100" dirty="0">
                <a:solidFill>
                  <a:srgbClr val="FFFFFF"/>
                </a:solidFill>
                <a:latin typeface="+mj-lt"/>
                <a:cs typeface="Times New Roman" panose="02020603050405020304" pitchFamily="18" charset="0"/>
              </a:rPr>
              <a:t>Commission on Mental Health </a:t>
            </a:r>
            <a:br>
              <a:rPr lang="en-US" sz="4800" b="1" kern="100" spc="-100" dirty="0">
                <a:solidFill>
                  <a:srgbClr val="FFFFFF"/>
                </a:solidFill>
                <a:latin typeface="+mj-lt"/>
                <a:cs typeface="Times New Roman" panose="02020603050405020304" pitchFamily="18" charset="0"/>
              </a:rPr>
            </a:br>
            <a:r>
              <a:rPr lang="en-US" sz="4800" b="1" kern="100" spc="-100" dirty="0">
                <a:solidFill>
                  <a:srgbClr val="FFFFFF"/>
                </a:solidFill>
                <a:latin typeface="+mj-lt"/>
                <a:cs typeface="Times New Roman" panose="02020603050405020304" pitchFamily="18" charset="0"/>
              </a:rPr>
              <a:t>and Substance Use Disorder</a:t>
            </a:r>
          </a:p>
        </p:txBody>
      </p:sp>
      <p:sp>
        <p:nvSpPr>
          <p:cNvPr id="3" name="Subtitle 2">
            <a:extLst>
              <a:ext uri="{FF2B5EF4-FFF2-40B4-BE49-F238E27FC236}">
                <a16:creationId xmlns:a16="http://schemas.microsoft.com/office/drawing/2014/main" id="{BFE12DB3-995C-2367-3BF8-3D352CE5AADE}"/>
              </a:ext>
            </a:extLst>
          </p:cNvPr>
          <p:cNvSpPr>
            <a:spLocks noGrp="1"/>
          </p:cNvSpPr>
          <p:nvPr>
            <p:ph type="subTitle" idx="1"/>
          </p:nvPr>
        </p:nvSpPr>
        <p:spPr>
          <a:xfrm>
            <a:off x="6820753" y="4587790"/>
            <a:ext cx="10005951" cy="1458258"/>
          </a:xfrm>
        </p:spPr>
        <p:txBody>
          <a:bodyPr anchor="ctr">
            <a:normAutofit/>
          </a:bodyPr>
          <a:lstStyle/>
          <a:p>
            <a:pPr algn="l"/>
            <a:r>
              <a:rPr lang="en-US" b="1" dirty="0"/>
              <a:t>Access to Care Subcommittee</a:t>
            </a:r>
          </a:p>
          <a:p>
            <a:pPr algn="l"/>
            <a:r>
              <a:rPr lang="en-US" b="1" dirty="0"/>
              <a:t>August 20, 2024</a:t>
            </a:r>
          </a:p>
          <a:p>
            <a:pPr algn="l"/>
            <a:endParaRPr lang="en-US" dirty="0"/>
          </a:p>
        </p:txBody>
      </p:sp>
      <p:pic>
        <p:nvPicPr>
          <p:cNvPr id="4" name="Picture 3">
            <a:extLst>
              <a:ext uri="{FF2B5EF4-FFF2-40B4-BE49-F238E27FC236}">
                <a16:creationId xmlns:a16="http://schemas.microsoft.com/office/drawing/2014/main" id="{E6978398-1DB2-6CA2-A538-A434DA6C2459}"/>
              </a:ext>
            </a:extLst>
          </p:cNvPr>
          <p:cNvPicPr>
            <a:picLocks noChangeAspect="1"/>
          </p:cNvPicPr>
          <p:nvPr/>
        </p:nvPicPr>
        <p:blipFill>
          <a:blip r:embed="rId2">
            <a:alphaModFix/>
          </a:blip>
          <a:stretch>
            <a:fillRect/>
          </a:stretch>
        </p:blipFill>
        <p:spPr>
          <a:xfrm>
            <a:off x="-8" y="-49329"/>
            <a:ext cx="4657345" cy="6858000"/>
          </a:xfrm>
          <a:prstGeom prst="rect">
            <a:avLst/>
          </a:prstGeom>
        </p:spPr>
      </p:pic>
    </p:spTree>
    <p:extLst>
      <p:ext uri="{BB962C8B-B14F-4D97-AF65-F5344CB8AC3E}">
        <p14:creationId xmlns:p14="http://schemas.microsoft.com/office/powerpoint/2010/main" val="166043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136057" y="157655"/>
            <a:ext cx="11279564" cy="1261242"/>
          </a:xfrm>
        </p:spPr>
        <p:txBody>
          <a:bodyPr anchor="ctr">
            <a:normAutofit/>
          </a:bodyPr>
          <a:lstStyle/>
          <a:p>
            <a:r>
              <a:rPr lang="en-US" sz="4000" dirty="0">
                <a:solidFill>
                  <a:srgbClr val="FFFFFF"/>
                </a:solidFill>
              </a:rPr>
              <a:t>Solutions to Barriers</a:t>
            </a:r>
          </a:p>
        </p:txBody>
      </p:sp>
      <p:pic>
        <p:nvPicPr>
          <p:cNvPr id="6" name="Picture 5">
            <a:extLst>
              <a:ext uri="{FF2B5EF4-FFF2-40B4-BE49-F238E27FC236}">
                <a16:creationId xmlns:a16="http://schemas.microsoft.com/office/drawing/2014/main" id="{7AF2BFC3-56C2-61B5-CB4C-2088F645619A}"/>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ackgroundRemoval t="7829" b="92024" l="10000" r="90000">
                        <a14:foregroundMark x1="21786" y1="19941" x2="28690" y2="26145"/>
                        <a14:foregroundMark x1="28690" y1="26145" x2="22857" y2="22009"/>
                        <a14:foregroundMark x1="40000" y1="9010" x2="44048" y2="17282"/>
                        <a14:foregroundMark x1="44048" y1="17282" x2="41429" y2="9158"/>
                        <a14:foregroundMark x1="41429" y1="9158" x2="40476" y2="7829"/>
                        <a14:foregroundMark x1="60833" y1="8715" x2="58452" y2="19055"/>
                        <a14:foregroundMark x1="72857" y1="24225" x2="79405" y2="22304"/>
                        <a14:foregroundMark x1="44762" y1="90547" x2="44167" y2="92024"/>
                      </a14:backgroundRemoval>
                    </a14:imgEffect>
                  </a14:imgLayer>
                </a14:imgProps>
              </a:ext>
            </a:extLst>
          </a:blip>
          <a:stretch>
            <a:fillRect/>
          </a:stretch>
        </p:blipFill>
        <p:spPr>
          <a:xfrm rot="20667450">
            <a:off x="8291649" y="-178302"/>
            <a:ext cx="4670409" cy="3764127"/>
          </a:xfrm>
          <a:prstGeom prst="rect">
            <a:avLst/>
          </a:prstGeom>
        </p:spPr>
      </p:pic>
      <p:graphicFrame>
        <p:nvGraphicFramePr>
          <p:cNvPr id="5" name="Content Placeholder 2">
            <a:extLst>
              <a:ext uri="{FF2B5EF4-FFF2-40B4-BE49-F238E27FC236}">
                <a16:creationId xmlns:a16="http://schemas.microsoft.com/office/drawing/2014/main" id="{9B939C6F-2B63-3AD3-0120-AB7EF85B78BA}"/>
              </a:ext>
            </a:extLst>
          </p:cNvPr>
          <p:cNvGraphicFramePr>
            <a:graphicFrameLocks noGrp="1"/>
          </p:cNvGraphicFramePr>
          <p:nvPr>
            <p:ph idx="1"/>
            <p:extLst>
              <p:ext uri="{D42A27DB-BD31-4B8C-83A1-F6EECF244321}">
                <p14:modId xmlns:p14="http://schemas.microsoft.com/office/powerpoint/2010/main" val="4181067362"/>
              </p:ext>
            </p:extLst>
          </p:nvPr>
        </p:nvGraphicFramePr>
        <p:xfrm>
          <a:off x="136056" y="2112579"/>
          <a:ext cx="10927829" cy="41928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36660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2434D82-AACC-74FC-2E81-32C47E63E2E1}"/>
              </a:ext>
            </a:extLst>
          </p:cNvPr>
          <p:cNvPicPr>
            <a:picLocks noChangeAspect="1"/>
          </p:cNvPicPr>
          <p:nvPr/>
        </p:nvPicPr>
        <p:blipFill>
          <a:blip r:embed="rId3"/>
          <a:stretch>
            <a:fillRect/>
          </a:stretch>
        </p:blipFill>
        <p:spPr>
          <a:xfrm>
            <a:off x="0" y="0"/>
            <a:ext cx="12192000" cy="6858000"/>
          </a:xfrm>
          <a:prstGeom prst="rect">
            <a:avLst/>
          </a:prstGeom>
        </p:spPr>
      </p:pic>
      <p:sp>
        <p:nvSpPr>
          <p:cNvPr id="61" name="Rectangle 6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6832600" y="-328341"/>
            <a:ext cx="4914899" cy="1899912"/>
          </a:xfrm>
        </p:spPr>
        <p:txBody>
          <a:bodyPr vert="horz" lIns="91440" tIns="45720" rIns="91440" bIns="45720" rtlCol="0">
            <a:normAutofit/>
          </a:bodyPr>
          <a:lstStyle/>
          <a:p>
            <a:r>
              <a:rPr lang="en-US" sz="4000" kern="1200" dirty="0">
                <a:latin typeface="+mj-lt"/>
                <a:ea typeface="+mj-ea"/>
                <a:cs typeface="+mj-cs"/>
              </a:rPr>
              <a:t>Solutions to Barriers</a:t>
            </a:r>
          </a:p>
        </p:txBody>
      </p:sp>
      <p:graphicFrame>
        <p:nvGraphicFramePr>
          <p:cNvPr id="19" name="Content Placeholder 2">
            <a:extLst>
              <a:ext uri="{FF2B5EF4-FFF2-40B4-BE49-F238E27FC236}">
                <a16:creationId xmlns:a16="http://schemas.microsoft.com/office/drawing/2014/main" id="{BE685771-AB3F-D69A-EF93-E3AD135DE990}"/>
              </a:ext>
            </a:extLst>
          </p:cNvPr>
          <p:cNvGraphicFramePr>
            <a:graphicFrameLocks noGrp="1"/>
          </p:cNvGraphicFramePr>
          <p:nvPr>
            <p:ph idx="1"/>
            <p:extLst>
              <p:ext uri="{D42A27DB-BD31-4B8C-83A1-F6EECF244321}">
                <p14:modId xmlns:p14="http://schemas.microsoft.com/office/powerpoint/2010/main" val="3761717281"/>
              </p:ext>
            </p:extLst>
          </p:nvPr>
        </p:nvGraphicFramePr>
        <p:xfrm>
          <a:off x="1546182" y="1236898"/>
          <a:ext cx="10036386" cy="53514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1">
            <a:extLst>
              <a:ext uri="{FF2B5EF4-FFF2-40B4-BE49-F238E27FC236}">
                <a16:creationId xmlns:a16="http://schemas.microsoft.com/office/drawing/2014/main" id="{54F96276-8894-20F1-F7AF-1B26D7837157}"/>
              </a:ext>
            </a:extLst>
          </p:cNvPr>
          <p:cNvSpPr>
            <a:spLocks noChangeArrowheads="1"/>
          </p:cNvSpPr>
          <p:nvPr/>
        </p:nvSpPr>
        <p:spPr bwMode="auto">
          <a:xfrm>
            <a:off x="3110620" y="1860295"/>
            <a:ext cx="32330558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Florida Department of Children and Families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Florida Department of Health</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NAMI (National) and local chapters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Mental Health America (MHA) and local affiliates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Florida Mental Health Advocacy Coalition (FLMHAC)</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Florida Behavioral Health Association (FBHA)</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Florida Association of Managing Entities (FAME) and ME C-Level groups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Recovery community organizations and Florida peer groups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Lifeline centers, 988 &amp; 211 providers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Rehab and receiving facilities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Medicaid/Medicare HMOs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Behavioral health providers and large medical practices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Faith leaders, law enforcement, fire departments, EMS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Colleges, school districts, private schools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Local recreational and community centers, shelters </a:t>
            </a:r>
          </a:p>
        </p:txBody>
      </p:sp>
    </p:spTree>
    <p:extLst>
      <p:ext uri="{BB962C8B-B14F-4D97-AF65-F5344CB8AC3E}">
        <p14:creationId xmlns:p14="http://schemas.microsoft.com/office/powerpoint/2010/main" val="3815736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838201" y="185548"/>
            <a:ext cx="5981278" cy="1048948"/>
          </a:xfrm>
        </p:spPr>
        <p:txBody>
          <a:bodyPr>
            <a:normAutofit/>
          </a:bodyPr>
          <a:lstStyle/>
          <a:p>
            <a:r>
              <a:rPr lang="en-US" sz="4000" dirty="0"/>
              <a:t>Solutions to Barriers</a:t>
            </a:r>
          </a:p>
        </p:txBody>
      </p:sp>
      <p:sp>
        <p:nvSpPr>
          <p:cNvPr id="4" name="Rectangle 2">
            <a:extLst>
              <a:ext uri="{FF2B5EF4-FFF2-40B4-BE49-F238E27FC236}">
                <a16:creationId xmlns:a16="http://schemas.microsoft.com/office/drawing/2014/main" id="{E4BBDCD8-BA60-5AF0-9D81-A8F0AD157BC3}"/>
              </a:ext>
            </a:extLst>
          </p:cNvPr>
          <p:cNvSpPr>
            <a:spLocks noGrp="1" noChangeArrowheads="1"/>
          </p:cNvSpPr>
          <p:nvPr>
            <p:ph idx="1"/>
          </p:nvPr>
        </p:nvSpPr>
        <p:spPr bwMode="auto">
          <a:xfrm>
            <a:off x="838201" y="2409568"/>
            <a:ext cx="5981278" cy="36905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endParaRPr kumimoji="0" lang="en-US" altLang="en-US" sz="1900" b="0" i="0" u="none" strike="noStrike" cap="none" normalizeH="0" baseline="0" dirty="0">
              <a:ln>
                <a:noFill/>
              </a:ln>
              <a:effectLst/>
              <a:latin typeface="Arial" panose="020B0604020202020204" pitchFamily="34" charset="0"/>
            </a:endParaRPr>
          </a:p>
          <a:p>
            <a:pPr marL="234950" marR="0" lvl="0" indent="-234950" defTabSz="914400" rtl="0" eaLnBrk="0" fontAlgn="base" latinLnBrk="0" hangingPunct="0">
              <a:spcBef>
                <a:spcPct val="0"/>
              </a:spcBef>
              <a:spcAft>
                <a:spcPts val="600"/>
              </a:spcAft>
              <a:buClrTx/>
              <a:buSzTx/>
              <a:buFontTx/>
              <a:buChar char="•"/>
              <a:tabLst/>
            </a:pPr>
            <a:r>
              <a:rPr kumimoji="0" lang="en-US" altLang="en-US" sz="1900" b="0" i="0" u="none" strike="noStrike" cap="none" normalizeH="0" baseline="0" dirty="0">
                <a:ln>
                  <a:noFill/>
                </a:ln>
                <a:effectLst/>
              </a:rPr>
              <a:t>Peer and celebrity endorsements normalize behavioral health.</a:t>
            </a:r>
          </a:p>
          <a:p>
            <a:pPr marL="234950" marR="0" lvl="0" indent="-234950" defTabSz="914400" rtl="0" eaLnBrk="0" fontAlgn="base" latinLnBrk="0" hangingPunct="0">
              <a:spcBef>
                <a:spcPct val="0"/>
              </a:spcBef>
              <a:spcAft>
                <a:spcPts val="600"/>
              </a:spcAft>
              <a:buClrTx/>
              <a:buSzTx/>
              <a:buFontTx/>
              <a:buChar char="•"/>
              <a:tabLst/>
            </a:pPr>
            <a:r>
              <a:rPr kumimoji="0" lang="en-US" altLang="en-US" sz="1900" b="0" i="0" u="none" strike="noStrike" cap="none" normalizeH="0" baseline="0" dirty="0">
                <a:ln>
                  <a:noFill/>
                </a:ln>
                <a:effectLst/>
              </a:rPr>
              <a:t>Educational initiatives (interviews, webinars) raise awareness.</a:t>
            </a:r>
          </a:p>
          <a:p>
            <a:pPr marL="234950" marR="0" lvl="0" indent="-234950" defTabSz="914400" rtl="0" eaLnBrk="0" fontAlgn="base" latinLnBrk="0" hangingPunct="0">
              <a:spcBef>
                <a:spcPct val="0"/>
              </a:spcBef>
              <a:spcAft>
                <a:spcPts val="600"/>
              </a:spcAft>
              <a:buClrTx/>
              <a:buSzTx/>
              <a:buFontTx/>
              <a:buChar char="•"/>
              <a:tabLst/>
            </a:pPr>
            <a:r>
              <a:rPr kumimoji="0" lang="en-US" altLang="en-US" sz="1900" b="0" i="0" u="none" strike="noStrike" cap="none" normalizeH="0" baseline="0" dirty="0">
                <a:ln>
                  <a:noFill/>
                </a:ln>
                <a:effectLst/>
              </a:rPr>
              <a:t>Digital advertising drives action and provides access to support.</a:t>
            </a:r>
          </a:p>
          <a:p>
            <a:pPr marL="234950" marR="0" lvl="0" indent="-234950" defTabSz="914400" rtl="0" eaLnBrk="0" fontAlgn="base" latinLnBrk="0" hangingPunct="0">
              <a:spcBef>
                <a:spcPct val="0"/>
              </a:spcBef>
              <a:spcAft>
                <a:spcPts val="600"/>
              </a:spcAft>
              <a:buClrTx/>
              <a:buSzTx/>
              <a:buFontTx/>
              <a:buChar char="•"/>
              <a:tabLst/>
            </a:pPr>
            <a:r>
              <a:rPr kumimoji="0" lang="en-US" altLang="en-US" sz="1900" b="0" i="0" u="none" strike="noStrike" cap="none" normalizeH="0" baseline="0" dirty="0">
                <a:ln>
                  <a:noFill/>
                </a:ln>
                <a:effectLst/>
              </a:rPr>
              <a:t>Increased awareness of resources like 988 and 211.</a:t>
            </a:r>
          </a:p>
          <a:p>
            <a:pPr marL="234950" marR="0" lvl="0" indent="-234950" defTabSz="914400" rtl="0" eaLnBrk="0" fontAlgn="base" latinLnBrk="0" hangingPunct="0">
              <a:spcBef>
                <a:spcPct val="0"/>
              </a:spcBef>
              <a:spcAft>
                <a:spcPts val="600"/>
              </a:spcAft>
              <a:buClrTx/>
              <a:buSzTx/>
              <a:buFontTx/>
              <a:buChar char="•"/>
              <a:tabLst/>
            </a:pPr>
            <a:r>
              <a:rPr kumimoji="0" lang="en-US" altLang="en-US" sz="1900" b="0" i="0" u="none" strike="noStrike" cap="none" normalizeH="0" baseline="0" dirty="0">
                <a:ln>
                  <a:noFill/>
                </a:ln>
                <a:effectLst/>
              </a:rPr>
              <a:t>Targeted outreach to consumers and their households.</a:t>
            </a:r>
          </a:p>
          <a:p>
            <a:pPr marL="234950" marR="0" lvl="0" indent="-234950" defTabSz="914400" rtl="0" eaLnBrk="0" fontAlgn="base" latinLnBrk="0" hangingPunct="0">
              <a:spcBef>
                <a:spcPct val="0"/>
              </a:spcBef>
              <a:spcAft>
                <a:spcPts val="600"/>
              </a:spcAft>
              <a:buClrTx/>
              <a:buSzTx/>
              <a:buFontTx/>
              <a:buChar char="•"/>
              <a:tabLst/>
            </a:pPr>
            <a:r>
              <a:rPr kumimoji="0" lang="en-US" altLang="en-US" sz="1900" b="0" i="0" u="none" strike="noStrike" cap="none" normalizeH="0" baseline="0" dirty="0">
                <a:ln>
                  <a:noFill/>
                </a:ln>
                <a:effectLst/>
              </a:rPr>
              <a:t>Training for trusted individuals to identify needs and connect to care</a:t>
            </a:r>
            <a:r>
              <a:rPr kumimoji="0" lang="en-US" altLang="en-US" sz="1900" b="0" i="0" u="none" strike="noStrike" cap="none" normalizeH="0" baseline="0" dirty="0">
                <a:ln>
                  <a:noFill/>
                </a:ln>
                <a:effectLst/>
                <a:latin typeface="Arial" panose="020B0604020202020204" pitchFamily="34" charset="0"/>
              </a:rPr>
              <a:t>. </a:t>
            </a:r>
          </a:p>
        </p:txBody>
      </p:sp>
      <p:graphicFrame>
        <p:nvGraphicFramePr>
          <p:cNvPr id="19" name="Table 18">
            <a:extLst>
              <a:ext uri="{FF2B5EF4-FFF2-40B4-BE49-F238E27FC236}">
                <a16:creationId xmlns:a16="http://schemas.microsoft.com/office/drawing/2014/main" id="{5736199D-8D5F-CFFD-0E85-74DD23EAF933}"/>
              </a:ext>
            </a:extLst>
          </p:cNvPr>
          <p:cNvGraphicFramePr>
            <a:graphicFrameLocks noGrp="1"/>
          </p:cNvGraphicFramePr>
          <p:nvPr>
            <p:extLst>
              <p:ext uri="{D42A27DB-BD31-4B8C-83A1-F6EECF244321}">
                <p14:modId xmlns:p14="http://schemas.microsoft.com/office/powerpoint/2010/main" val="763911720"/>
              </p:ext>
            </p:extLst>
          </p:nvPr>
        </p:nvGraphicFramePr>
        <p:xfrm>
          <a:off x="838201" y="1282702"/>
          <a:ext cx="5445484" cy="1048948"/>
        </p:xfrm>
        <a:graphic>
          <a:graphicData uri="http://schemas.openxmlformats.org/drawingml/2006/table">
            <a:tbl>
              <a:tblPr firstRow="1" firstCol="1" bandRow="1">
                <a:tableStyleId>{5C22544A-7EE6-4342-B048-85BDC9FD1C3A}</a:tableStyleId>
              </a:tblPr>
              <a:tblGrid>
                <a:gridCol w="5445484">
                  <a:extLst>
                    <a:ext uri="{9D8B030D-6E8A-4147-A177-3AD203B41FA5}">
                      <a16:colId xmlns:a16="http://schemas.microsoft.com/office/drawing/2014/main" val="3000391403"/>
                    </a:ext>
                  </a:extLst>
                </a:gridCol>
              </a:tblGrid>
              <a:tr h="1048948">
                <a:tc>
                  <a:txBody>
                    <a:bodyPr/>
                    <a:lstStyle/>
                    <a:p>
                      <a:pPr marL="0" marR="0" algn="ctr">
                        <a:spcBef>
                          <a:spcPts val="0"/>
                        </a:spcBef>
                        <a:spcAft>
                          <a:spcPts val="0"/>
                        </a:spcAft>
                      </a:pPr>
                      <a:r>
                        <a:rPr lang="en-US" sz="3300" kern="100" dirty="0">
                          <a:effectLst/>
                        </a:rPr>
                        <a:t>Prospective Positive Impact</a:t>
                      </a:r>
                      <a:endParaRPr lang="en-US" sz="3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0826" marR="80826" marT="0" marB="0"/>
                </a:tc>
                <a:extLst>
                  <a:ext uri="{0D108BD9-81ED-4DB2-BD59-A6C34878D82A}">
                    <a16:rowId xmlns:a16="http://schemas.microsoft.com/office/drawing/2014/main" val="4040126717"/>
                  </a:ext>
                </a:extLst>
              </a:tr>
            </a:tbl>
          </a:graphicData>
        </a:graphic>
      </p:graphicFrame>
      <p:pic>
        <p:nvPicPr>
          <p:cNvPr id="7" name="Picture 6">
            <a:extLst>
              <a:ext uri="{FF2B5EF4-FFF2-40B4-BE49-F238E27FC236}">
                <a16:creationId xmlns:a16="http://schemas.microsoft.com/office/drawing/2014/main" id="{8DDE7564-3810-75B3-0877-B1FD08A9DFE0}"/>
              </a:ext>
            </a:extLst>
          </p:cNvPr>
          <p:cNvPicPr>
            <a:picLocks noChangeAspect="1"/>
          </p:cNvPicPr>
          <p:nvPr/>
        </p:nvPicPr>
        <p:blipFill rotWithShape="1">
          <a:blip r:embed="rId3"/>
          <a:srcRect l="2815"/>
          <a:stretch/>
        </p:blipFill>
        <p:spPr>
          <a:xfrm>
            <a:off x="7121887" y="0"/>
            <a:ext cx="5347939" cy="6858000"/>
          </a:xfrm>
          <a:prstGeom prst="rect">
            <a:avLst/>
          </a:prstGeom>
        </p:spPr>
      </p:pic>
    </p:spTree>
    <p:extLst>
      <p:ext uri="{BB962C8B-B14F-4D97-AF65-F5344CB8AC3E}">
        <p14:creationId xmlns:p14="http://schemas.microsoft.com/office/powerpoint/2010/main" val="689043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mbulance with white stripes&#10;&#10;Description automatically generated">
            <a:extLst>
              <a:ext uri="{FF2B5EF4-FFF2-40B4-BE49-F238E27FC236}">
                <a16:creationId xmlns:a16="http://schemas.microsoft.com/office/drawing/2014/main" id="{4D958DC7-FEEA-ACED-7D55-B45F9CE03F55}"/>
              </a:ext>
            </a:extLst>
          </p:cNvPr>
          <p:cNvPicPr>
            <a:picLocks noChangeAspect="1"/>
          </p:cNvPicPr>
          <p:nvPr/>
        </p:nvPicPr>
        <p:blipFill>
          <a:blip r:embed="rId3"/>
          <a:srcRect l="1413" r="9757" b="-1"/>
          <a:stretch/>
        </p:blipFill>
        <p:spPr>
          <a:xfrm>
            <a:off x="-1150212"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7531610" y="365125"/>
            <a:ext cx="3822189" cy="1899912"/>
          </a:xfrm>
        </p:spPr>
        <p:txBody>
          <a:bodyPr>
            <a:normAutofit/>
          </a:bodyPr>
          <a:lstStyle/>
          <a:p>
            <a:r>
              <a:rPr lang="en-US" sz="4000" dirty="0"/>
              <a:t>Acute Care Transports Options</a:t>
            </a:r>
          </a:p>
        </p:txBody>
      </p:sp>
      <p:graphicFrame>
        <p:nvGraphicFramePr>
          <p:cNvPr id="5" name="Content Placeholder 2">
            <a:extLst>
              <a:ext uri="{FF2B5EF4-FFF2-40B4-BE49-F238E27FC236}">
                <a16:creationId xmlns:a16="http://schemas.microsoft.com/office/drawing/2014/main" id="{9B939C6F-2B63-3AD3-0120-AB7EF85B78BA}"/>
              </a:ext>
            </a:extLst>
          </p:cNvPr>
          <p:cNvGraphicFramePr>
            <a:graphicFrameLocks noGrp="1"/>
          </p:cNvGraphicFramePr>
          <p:nvPr>
            <p:ph idx="1"/>
            <p:extLst>
              <p:ext uri="{D42A27DB-BD31-4B8C-83A1-F6EECF244321}">
                <p14:modId xmlns:p14="http://schemas.microsoft.com/office/powerpoint/2010/main" val="3113272779"/>
              </p:ext>
            </p:extLst>
          </p:nvPr>
        </p:nvGraphicFramePr>
        <p:xfrm>
          <a:off x="6825343" y="2434201"/>
          <a:ext cx="4914899" cy="3742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56988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51B2A6B-33FD-5320-334A-3994F2DD0994}"/>
              </a:ext>
            </a:extLst>
          </p:cNvPr>
          <p:cNvPicPr>
            <a:picLocks noChangeAspect="1"/>
          </p:cNvPicPr>
          <p:nvPr/>
        </p:nvPicPr>
        <p:blipFill>
          <a:blip r:embed="rId3"/>
          <a:stretch>
            <a:fillRect/>
          </a:stretch>
        </p:blipFill>
        <p:spPr>
          <a:xfrm>
            <a:off x="317183" y="924580"/>
            <a:ext cx="8657892" cy="5008840"/>
          </a:xfrm>
          <a:prstGeom prst="rect">
            <a:avLst/>
          </a:prstGeom>
        </p:spPr>
      </p:pic>
      <p:sp>
        <p:nvSpPr>
          <p:cNvPr id="61" name="Rectangle 6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3052598" y="-322920"/>
            <a:ext cx="4914899" cy="1899912"/>
          </a:xfrm>
        </p:spPr>
        <p:txBody>
          <a:bodyPr vert="horz" lIns="91440" tIns="45720" rIns="91440" bIns="45720" rtlCol="0">
            <a:normAutofit/>
          </a:bodyPr>
          <a:lstStyle/>
          <a:p>
            <a:r>
              <a:rPr lang="en-US" sz="4000" kern="1200" dirty="0">
                <a:latin typeface="+mj-lt"/>
                <a:ea typeface="+mj-ea"/>
                <a:cs typeface="+mj-cs"/>
              </a:rPr>
              <a:t>Acute Care Transport</a:t>
            </a:r>
          </a:p>
        </p:txBody>
      </p:sp>
      <p:graphicFrame>
        <p:nvGraphicFramePr>
          <p:cNvPr id="19" name="Content Placeholder 2">
            <a:extLst>
              <a:ext uri="{FF2B5EF4-FFF2-40B4-BE49-F238E27FC236}">
                <a16:creationId xmlns:a16="http://schemas.microsoft.com/office/drawing/2014/main" id="{BE685771-AB3F-D69A-EF93-E3AD135DE990}"/>
              </a:ext>
            </a:extLst>
          </p:cNvPr>
          <p:cNvGraphicFramePr>
            <a:graphicFrameLocks noGrp="1"/>
          </p:cNvGraphicFramePr>
          <p:nvPr>
            <p:ph idx="1"/>
            <p:extLst>
              <p:ext uri="{D42A27DB-BD31-4B8C-83A1-F6EECF244321}">
                <p14:modId xmlns:p14="http://schemas.microsoft.com/office/powerpoint/2010/main" val="2378746365"/>
              </p:ext>
            </p:extLst>
          </p:nvPr>
        </p:nvGraphicFramePr>
        <p:xfrm>
          <a:off x="5600176" y="1363611"/>
          <a:ext cx="5601224" cy="4892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83179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254309" y="121719"/>
            <a:ext cx="11203275" cy="1926592"/>
          </a:xfrm>
        </p:spPr>
        <p:txBody>
          <a:bodyPr anchor="ctr">
            <a:normAutofit/>
          </a:bodyPr>
          <a:lstStyle/>
          <a:p>
            <a:r>
              <a:rPr lang="en-US" sz="4800" dirty="0">
                <a:solidFill>
                  <a:srgbClr val="FFFFFF"/>
                </a:solidFill>
              </a:rPr>
              <a:t>Acute Care Transport</a:t>
            </a:r>
          </a:p>
        </p:txBody>
      </p:sp>
      <p:graphicFrame>
        <p:nvGraphicFramePr>
          <p:cNvPr id="19" name="Table 18">
            <a:extLst>
              <a:ext uri="{FF2B5EF4-FFF2-40B4-BE49-F238E27FC236}">
                <a16:creationId xmlns:a16="http://schemas.microsoft.com/office/drawing/2014/main" id="{5736199D-8D5F-CFFD-0E85-74DD23EAF933}"/>
              </a:ext>
            </a:extLst>
          </p:cNvPr>
          <p:cNvGraphicFramePr>
            <a:graphicFrameLocks noGrp="1"/>
          </p:cNvGraphicFramePr>
          <p:nvPr>
            <p:extLst>
              <p:ext uri="{D42A27DB-BD31-4B8C-83A1-F6EECF244321}">
                <p14:modId xmlns:p14="http://schemas.microsoft.com/office/powerpoint/2010/main" val="473639591"/>
              </p:ext>
            </p:extLst>
          </p:nvPr>
        </p:nvGraphicFramePr>
        <p:xfrm>
          <a:off x="254309" y="2170031"/>
          <a:ext cx="4800600" cy="504023"/>
        </p:xfrm>
        <a:graphic>
          <a:graphicData uri="http://schemas.openxmlformats.org/drawingml/2006/table">
            <a:tbl>
              <a:tblPr firstRow="1" firstCol="1" bandRow="1">
                <a:tableStyleId>{5C22544A-7EE6-4342-B048-85BDC9FD1C3A}</a:tableStyleId>
              </a:tblPr>
              <a:tblGrid>
                <a:gridCol w="4800600">
                  <a:extLst>
                    <a:ext uri="{9D8B030D-6E8A-4147-A177-3AD203B41FA5}">
                      <a16:colId xmlns:a16="http://schemas.microsoft.com/office/drawing/2014/main" val="3000391403"/>
                    </a:ext>
                  </a:extLst>
                </a:gridCol>
              </a:tblGrid>
              <a:tr h="504023">
                <a:tc>
                  <a:txBody>
                    <a:bodyPr/>
                    <a:lstStyle/>
                    <a:p>
                      <a:pPr marL="0" marR="0" algn="ctr">
                        <a:spcBef>
                          <a:spcPts val="0"/>
                        </a:spcBef>
                        <a:spcAft>
                          <a:spcPts val="0"/>
                        </a:spcAft>
                      </a:pPr>
                      <a:r>
                        <a:rPr lang="en-US" sz="2800" kern="100" dirty="0">
                          <a:effectLst/>
                        </a:rPr>
                        <a:t>Prospective Positive Impact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0126717"/>
                  </a:ext>
                </a:extLst>
              </a:tr>
            </a:tbl>
          </a:graphicData>
        </a:graphic>
      </p:graphicFrame>
      <p:pic>
        <p:nvPicPr>
          <p:cNvPr id="4" name="Picture 3">
            <a:extLst>
              <a:ext uri="{FF2B5EF4-FFF2-40B4-BE49-F238E27FC236}">
                <a16:creationId xmlns:a16="http://schemas.microsoft.com/office/drawing/2014/main" id="{A815AF1E-F187-3470-5F04-2DA60CE2CB67}"/>
              </a:ext>
            </a:extLst>
          </p:cNvPr>
          <p:cNvPicPr>
            <a:picLocks noChangeAspect="1"/>
          </p:cNvPicPr>
          <p:nvPr/>
        </p:nvPicPr>
        <p:blipFill>
          <a:blip r:embed="rId3">
            <a:alphaModFix amt="91000"/>
            <a:extLst>
              <a:ext uri="{BEBA8EAE-BF5A-486C-A8C5-ECC9F3942E4B}">
                <a14:imgProps xmlns:a14="http://schemas.microsoft.com/office/drawing/2010/main">
                  <a14:imgLayer r:embed="rId4">
                    <a14:imgEffect>
                      <a14:sharpenSoften amount="-2000"/>
                    </a14:imgEffect>
                  </a14:imgLayer>
                </a14:imgProps>
              </a:ext>
            </a:extLst>
          </a:blip>
          <a:stretch>
            <a:fillRect/>
          </a:stretch>
        </p:blipFill>
        <p:spPr>
          <a:xfrm flipH="1">
            <a:off x="6897295" y="1516234"/>
            <a:ext cx="7620000" cy="5448300"/>
          </a:xfrm>
          <a:prstGeom prst="rect">
            <a:avLst/>
          </a:prstGeom>
          <a:noFill/>
        </p:spPr>
      </p:pic>
      <p:sp>
        <p:nvSpPr>
          <p:cNvPr id="3" name="Rectangle 1">
            <a:extLst>
              <a:ext uri="{FF2B5EF4-FFF2-40B4-BE49-F238E27FC236}">
                <a16:creationId xmlns:a16="http://schemas.microsoft.com/office/drawing/2014/main" id="{EC29EFC8-6A04-6867-12F3-9CF8C30C6A5F}"/>
              </a:ext>
            </a:extLst>
          </p:cNvPr>
          <p:cNvSpPr>
            <a:spLocks noGrp="1" noChangeArrowheads="1"/>
          </p:cNvSpPr>
          <p:nvPr>
            <p:ph idx="1"/>
          </p:nvPr>
        </p:nvSpPr>
        <p:spPr bwMode="auto">
          <a:xfrm>
            <a:off x="254310" y="2384379"/>
            <a:ext cx="6642985" cy="447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Improved coordination between law enforcement and Managing Entities could streamline transport.</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Access to Transportation Exception Plans provides insights into best practices.</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Reviewing different approaches can lead to more efficient transportation methods.</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Understanding plan limitations and successes helps optimize resource use.</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Greater knowledge of transportation options informs policy and funding decisions. </a:t>
            </a:r>
          </a:p>
        </p:txBody>
      </p:sp>
    </p:spTree>
    <p:extLst>
      <p:ext uri="{BB962C8B-B14F-4D97-AF65-F5344CB8AC3E}">
        <p14:creationId xmlns:p14="http://schemas.microsoft.com/office/powerpoint/2010/main" val="2353743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9967-C080-5B2A-37BE-C219DE56B37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822F3E9-F704-8967-6E82-7B0D21A4B4A0}"/>
              </a:ext>
            </a:extLst>
          </p:cNvPr>
          <p:cNvPicPr>
            <a:picLocks noGrp="1" noChangeAspect="1"/>
          </p:cNvPicPr>
          <p:nvPr>
            <p:ph idx="1"/>
          </p:nvPr>
        </p:nvPicPr>
        <p:blipFill>
          <a:blip r:embed="rId2"/>
          <a:stretch>
            <a:fillRect/>
          </a:stretch>
        </p:blipFill>
        <p:spPr>
          <a:xfrm>
            <a:off x="6726687" y="710406"/>
            <a:ext cx="4351338" cy="4351338"/>
          </a:xfrm>
          <a:prstGeom prst="rect">
            <a:avLst/>
          </a:prstGeom>
        </p:spPr>
      </p:pic>
      <p:sp>
        <p:nvSpPr>
          <p:cNvPr id="4" name="Title 3">
            <a:extLst>
              <a:ext uri="{FF2B5EF4-FFF2-40B4-BE49-F238E27FC236}">
                <a16:creationId xmlns:a16="http://schemas.microsoft.com/office/drawing/2014/main" id="{2D133A62-CA57-E626-9E34-A686C85155C7}"/>
              </a:ext>
            </a:extLst>
          </p:cNvPr>
          <p:cNvSpPr txBox="1">
            <a:spLocks/>
          </p:cNvSpPr>
          <p:nvPr/>
        </p:nvSpPr>
        <p:spPr>
          <a:xfrm>
            <a:off x="947963" y="2141539"/>
            <a:ext cx="6667500" cy="43513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rgbClr val="4A66AC"/>
                </a:solidFill>
                <a:effectLst>
                  <a:outerShdw blurRad="63500" sx="102000" sy="102000" algn="ctr" rotWithShape="0">
                    <a:prstClr val="black">
                      <a:alpha val="40000"/>
                    </a:prstClr>
                  </a:outerShdw>
                </a:effectLst>
              </a:rPr>
              <a:t>Questions</a:t>
            </a:r>
            <a:r>
              <a:rPr lang="en-US" sz="7200" b="1" dirty="0">
                <a:solidFill>
                  <a:srgbClr val="4A66AC"/>
                </a:solidFill>
              </a:rPr>
              <a:t>???</a:t>
            </a:r>
          </a:p>
        </p:txBody>
      </p:sp>
    </p:spTree>
    <p:extLst>
      <p:ext uri="{BB962C8B-B14F-4D97-AF65-F5344CB8AC3E}">
        <p14:creationId xmlns:p14="http://schemas.microsoft.com/office/powerpoint/2010/main" val="15391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CEA80-D2C6-4A51-C9EB-44DF372800CA}"/>
              </a:ext>
            </a:extLst>
          </p:cNvPr>
          <p:cNvSpPr>
            <a:spLocks noGrp="1"/>
          </p:cNvSpPr>
          <p:nvPr>
            <p:ph type="title"/>
          </p:nvPr>
        </p:nvSpPr>
        <p:spPr>
          <a:xfrm>
            <a:off x="2893614" y="1091767"/>
            <a:ext cx="6416305" cy="2950853"/>
          </a:xfrm>
        </p:spPr>
        <p:txBody>
          <a:bodyPr vert="horz" lIns="91440" tIns="45720" rIns="91440" bIns="45720" rtlCol="0" anchor="b">
            <a:normAutofit fontScale="90000"/>
          </a:bodyPr>
          <a:lstStyle/>
          <a:p>
            <a:r>
              <a:rPr lang="en-US" kern="1200" dirty="0">
                <a:solidFill>
                  <a:schemeClr val="tx1"/>
                </a:solidFill>
                <a:latin typeface="+mj-lt"/>
                <a:ea typeface="+mj-ea"/>
                <a:cs typeface="+mj-cs"/>
              </a:rPr>
              <a:t>HUGE </a:t>
            </a:r>
            <a:br>
              <a:rPr lang="en-US" kern="1200" dirty="0">
                <a:solidFill>
                  <a:schemeClr val="tx1"/>
                </a:solidFill>
                <a:latin typeface="+mj-lt"/>
                <a:ea typeface="+mj-ea"/>
                <a:cs typeface="+mj-cs"/>
              </a:rPr>
            </a:br>
            <a:br>
              <a:rPr lang="en-US" kern="1200" dirty="0">
                <a:solidFill>
                  <a:schemeClr val="tx1"/>
                </a:solidFill>
                <a:latin typeface="+mj-lt"/>
                <a:ea typeface="+mj-ea"/>
                <a:cs typeface="+mj-cs"/>
              </a:rPr>
            </a:br>
            <a:br>
              <a:rPr lang="en-US" kern="1200" dirty="0">
                <a:solidFill>
                  <a:schemeClr val="tx1"/>
                </a:solidFill>
                <a:latin typeface="+mj-lt"/>
                <a:ea typeface="+mj-ea"/>
                <a:cs typeface="+mj-cs"/>
              </a:rPr>
            </a:br>
            <a:br>
              <a:rPr lang="en-US" kern="1200" dirty="0">
                <a:solidFill>
                  <a:schemeClr val="tx1"/>
                </a:solidFill>
                <a:latin typeface="+mj-lt"/>
                <a:ea typeface="+mj-ea"/>
                <a:cs typeface="+mj-cs"/>
              </a:rPr>
            </a:br>
            <a:r>
              <a:rPr lang="en-US" kern="1200" dirty="0">
                <a:solidFill>
                  <a:schemeClr val="tx1"/>
                </a:solidFill>
                <a:latin typeface="+mj-lt"/>
                <a:ea typeface="+mj-ea"/>
                <a:cs typeface="+mj-cs"/>
              </a:rPr>
              <a:t>TO THE SUBCOMMITTEE MEMBERS!!!!!</a:t>
            </a:r>
          </a:p>
        </p:txBody>
      </p:sp>
      <p:sp>
        <p:nvSpPr>
          <p:cNvPr id="14" name="Rectangle 13">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Thumbs Up Sign">
            <a:extLst>
              <a:ext uri="{FF2B5EF4-FFF2-40B4-BE49-F238E27FC236}">
                <a16:creationId xmlns:a16="http://schemas.microsoft.com/office/drawing/2014/main" id="{AFE27DCB-7807-3DA9-AA61-7A29D71DBB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36926" y="1600844"/>
            <a:ext cx="4927023" cy="4927023"/>
          </a:xfrm>
          <a:prstGeom prst="rect">
            <a:avLst/>
          </a:prstGeom>
        </p:spPr>
      </p:pic>
      <p:sp>
        <p:nvSpPr>
          <p:cNvPr id="20" name="Rectangle 1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B5D0244-DB2A-EB89-CFBF-8082F43A8C40}"/>
              </a:ext>
            </a:extLst>
          </p:cNvPr>
          <p:cNvPicPr>
            <a:picLocks noChangeAspect="1"/>
          </p:cNvPicPr>
          <p:nvPr/>
        </p:nvPicPr>
        <p:blipFill>
          <a:blip r:embed="rId5"/>
          <a:stretch>
            <a:fillRect/>
          </a:stretch>
        </p:blipFill>
        <p:spPr>
          <a:xfrm>
            <a:off x="4316438" y="127353"/>
            <a:ext cx="3114675" cy="2495550"/>
          </a:xfrm>
          <a:prstGeom prst="rect">
            <a:avLst/>
          </a:prstGeom>
        </p:spPr>
      </p:pic>
      <p:pic>
        <p:nvPicPr>
          <p:cNvPr id="8" name="Graphic 7" descr="Confetti">
            <a:extLst>
              <a:ext uri="{FF2B5EF4-FFF2-40B4-BE49-F238E27FC236}">
                <a16:creationId xmlns:a16="http://schemas.microsoft.com/office/drawing/2014/main" id="{D1050263-2936-7914-8856-885146F9AA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04113" y="593214"/>
            <a:ext cx="9586472" cy="6858000"/>
          </a:xfrm>
          <a:prstGeom prst="rect">
            <a:avLst/>
          </a:prstGeom>
        </p:spPr>
      </p:pic>
      <p:pic>
        <p:nvPicPr>
          <p:cNvPr id="9" name="Picture 8">
            <a:extLst>
              <a:ext uri="{FF2B5EF4-FFF2-40B4-BE49-F238E27FC236}">
                <a16:creationId xmlns:a16="http://schemas.microsoft.com/office/drawing/2014/main" id="{F400D876-9AAB-191B-94B2-EB5A96B5D32C}"/>
              </a:ext>
            </a:extLst>
          </p:cNvPr>
          <p:cNvPicPr>
            <a:picLocks noChangeAspect="1"/>
          </p:cNvPicPr>
          <p:nvPr/>
        </p:nvPicPr>
        <p:blipFill>
          <a:blip r:embed="rId8"/>
          <a:stretch>
            <a:fillRect/>
          </a:stretch>
        </p:blipFill>
        <p:spPr>
          <a:xfrm flipH="1">
            <a:off x="5454389" y="-2173610"/>
            <a:ext cx="9692697" cy="7970825"/>
          </a:xfrm>
          <a:prstGeom prst="rect">
            <a:avLst/>
          </a:prstGeom>
        </p:spPr>
      </p:pic>
      <p:pic>
        <p:nvPicPr>
          <p:cNvPr id="10" name="Picture 9">
            <a:extLst>
              <a:ext uri="{FF2B5EF4-FFF2-40B4-BE49-F238E27FC236}">
                <a16:creationId xmlns:a16="http://schemas.microsoft.com/office/drawing/2014/main" id="{4FFFD9D2-E133-A155-6353-B8F0A8BCD736}"/>
              </a:ext>
            </a:extLst>
          </p:cNvPr>
          <p:cNvPicPr>
            <a:picLocks noChangeAspect="1"/>
          </p:cNvPicPr>
          <p:nvPr/>
        </p:nvPicPr>
        <p:blipFill>
          <a:blip r:embed="rId8"/>
          <a:stretch>
            <a:fillRect/>
          </a:stretch>
        </p:blipFill>
        <p:spPr>
          <a:xfrm>
            <a:off x="-2733297" y="794764"/>
            <a:ext cx="9692696" cy="7547446"/>
          </a:xfrm>
          <a:prstGeom prst="rect">
            <a:avLst/>
          </a:prstGeom>
        </p:spPr>
      </p:pic>
      <p:pic>
        <p:nvPicPr>
          <p:cNvPr id="11" name="Picture 10">
            <a:extLst>
              <a:ext uri="{FF2B5EF4-FFF2-40B4-BE49-F238E27FC236}">
                <a16:creationId xmlns:a16="http://schemas.microsoft.com/office/drawing/2014/main" id="{6BF45DA1-6EA0-5B71-9CA0-A5142B236679}"/>
              </a:ext>
            </a:extLst>
          </p:cNvPr>
          <p:cNvPicPr>
            <a:picLocks noChangeAspect="1"/>
          </p:cNvPicPr>
          <p:nvPr/>
        </p:nvPicPr>
        <p:blipFill>
          <a:blip r:embed="rId8"/>
          <a:stretch>
            <a:fillRect/>
          </a:stretch>
        </p:blipFill>
        <p:spPr>
          <a:xfrm flipH="1">
            <a:off x="-1906723" y="-1571669"/>
            <a:ext cx="8866121" cy="6345029"/>
          </a:xfrm>
          <a:prstGeom prst="rect">
            <a:avLst/>
          </a:prstGeom>
        </p:spPr>
      </p:pic>
    </p:spTree>
    <p:extLst>
      <p:ext uri="{BB962C8B-B14F-4D97-AF65-F5344CB8AC3E}">
        <p14:creationId xmlns:p14="http://schemas.microsoft.com/office/powerpoint/2010/main" val="389705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par>
                                <p:cTn id="17" presetID="42" presetClass="exit" presetSubtype="0" fill="hold" nodeType="withEffect">
                                  <p:stCondLst>
                                    <p:cond delay="0"/>
                                  </p:stCondLst>
                                  <p:childTnLst>
                                    <p:animEffect transition="out" filter="fade">
                                      <p:cBhvr>
                                        <p:cTn id="18" dur="10"/>
                                        <p:tgtEl>
                                          <p:spTgt spid="8"/>
                                        </p:tgtEl>
                                      </p:cBhvr>
                                    </p:animEffect>
                                    <p:anim calcmode="lin" valueType="num">
                                      <p:cBhvr>
                                        <p:cTn id="19" dur="10"/>
                                        <p:tgtEl>
                                          <p:spTgt spid="8"/>
                                        </p:tgtEl>
                                        <p:attrNameLst>
                                          <p:attrName>ppt_x</p:attrName>
                                        </p:attrNameLst>
                                      </p:cBhvr>
                                      <p:tavLst>
                                        <p:tav tm="0">
                                          <p:val>
                                            <p:strVal val="ppt_x"/>
                                          </p:val>
                                        </p:tav>
                                        <p:tav tm="100000">
                                          <p:val>
                                            <p:strVal val="ppt_x"/>
                                          </p:val>
                                        </p:tav>
                                      </p:tavLst>
                                    </p:anim>
                                    <p:anim calcmode="lin" valueType="num">
                                      <p:cBhvr>
                                        <p:cTn id="20" dur="10"/>
                                        <p:tgtEl>
                                          <p:spTgt spid="8"/>
                                        </p:tgtEl>
                                        <p:attrNameLst>
                                          <p:attrName>ppt_y</p:attrName>
                                        </p:attrNameLst>
                                      </p:cBhvr>
                                      <p:tavLst>
                                        <p:tav tm="0">
                                          <p:val>
                                            <p:strVal val="ppt_y"/>
                                          </p:val>
                                        </p:tav>
                                        <p:tav tm="100000">
                                          <p:val>
                                            <p:strVal val="ppt_y+.1"/>
                                          </p:val>
                                        </p:tav>
                                      </p:tavLst>
                                    </p:anim>
                                    <p:set>
                                      <p:cBhvr>
                                        <p:cTn id="21" dur="1" fill="hold">
                                          <p:stCondLst>
                                            <p:cond delay="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9"/>
                                        </p:tgtEl>
                                      </p:cBhvr>
                                    </p:animEffect>
                                    <p:anim calcmode="lin" valueType="num">
                                      <p:cBhvr>
                                        <p:cTn id="26" dur="1000"/>
                                        <p:tgtEl>
                                          <p:spTgt spid="9"/>
                                        </p:tgtEl>
                                        <p:attrNameLst>
                                          <p:attrName>ppt_x</p:attrName>
                                        </p:attrNameLst>
                                      </p:cBhvr>
                                      <p:tavLst>
                                        <p:tav tm="0">
                                          <p:val>
                                            <p:strVal val="ppt_x"/>
                                          </p:val>
                                        </p:tav>
                                        <p:tav tm="100000">
                                          <p:val>
                                            <p:strVal val="ppt_x"/>
                                          </p:val>
                                        </p:tav>
                                      </p:tavLst>
                                    </p:anim>
                                    <p:anim calcmode="lin" valueType="num">
                                      <p:cBhvr>
                                        <p:cTn id="27" dur="1000"/>
                                        <p:tgtEl>
                                          <p:spTgt spid="9"/>
                                        </p:tgtEl>
                                        <p:attrNameLst>
                                          <p:attrName>ppt_y</p:attrName>
                                        </p:attrNameLst>
                                      </p:cBhvr>
                                      <p:tavLst>
                                        <p:tav tm="0">
                                          <p:val>
                                            <p:strVal val="ppt_y"/>
                                          </p:val>
                                        </p:tav>
                                        <p:tav tm="100000">
                                          <p:val>
                                            <p:strVal val="ppt_y+.1"/>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D9CD86-0C54-BC28-D67F-659D273C6456}"/>
              </a:ext>
            </a:extLst>
          </p:cNvPr>
          <p:cNvSpPr>
            <a:spLocks noGrp="1"/>
          </p:cNvSpPr>
          <p:nvPr>
            <p:ph type="title"/>
          </p:nvPr>
        </p:nvSpPr>
        <p:spPr>
          <a:xfrm>
            <a:off x="838200" y="1195697"/>
            <a:ext cx="3200400" cy="4238118"/>
          </a:xfrm>
        </p:spPr>
        <p:txBody>
          <a:bodyPr>
            <a:normAutofit/>
          </a:bodyPr>
          <a:lstStyle/>
          <a:p>
            <a:r>
              <a:rPr lang="en-US" sz="5400" dirty="0">
                <a:solidFill>
                  <a:schemeClr val="bg1"/>
                </a:solidFill>
              </a:rPr>
              <a:t>Three Priority Areas</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02522468-5532-742E-D691-966DF9612194}"/>
              </a:ext>
            </a:extLst>
          </p:cNvPr>
          <p:cNvGraphicFramePr>
            <a:graphicFrameLocks noGrp="1"/>
          </p:cNvGraphicFramePr>
          <p:nvPr>
            <p:ph idx="1"/>
            <p:extLst>
              <p:ext uri="{D42A27DB-BD31-4B8C-83A1-F6EECF244321}">
                <p14:modId xmlns:p14="http://schemas.microsoft.com/office/powerpoint/2010/main" val="1269989150"/>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2844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2CD25C-D345-061D-CC51-4FEB3C75ABD0}"/>
              </a:ext>
            </a:extLst>
          </p:cNvPr>
          <p:cNvSpPr>
            <a:spLocks noGrp="1"/>
          </p:cNvSpPr>
          <p:nvPr>
            <p:ph type="title"/>
          </p:nvPr>
        </p:nvSpPr>
        <p:spPr>
          <a:xfrm>
            <a:off x="0" y="0"/>
            <a:ext cx="12191998" cy="1152042"/>
          </a:xfrm>
        </p:spPr>
        <p:txBody>
          <a:bodyPr anchor="ctr">
            <a:normAutofit/>
          </a:bodyPr>
          <a:lstStyle/>
          <a:p>
            <a:pPr algn="ctr"/>
            <a:r>
              <a:rPr lang="en-US" sz="4000" dirty="0">
                <a:solidFill>
                  <a:srgbClr val="FFFFFF"/>
                </a:solidFill>
              </a:rPr>
              <a:t>Subcommittee Members</a:t>
            </a:r>
          </a:p>
        </p:txBody>
      </p:sp>
      <p:graphicFrame>
        <p:nvGraphicFramePr>
          <p:cNvPr id="4" name="Content Placeholder 3">
            <a:extLst>
              <a:ext uri="{FF2B5EF4-FFF2-40B4-BE49-F238E27FC236}">
                <a16:creationId xmlns:a16="http://schemas.microsoft.com/office/drawing/2014/main" id="{F258D61B-DDC9-FC9B-6712-C8A758BF1E49}"/>
              </a:ext>
            </a:extLst>
          </p:cNvPr>
          <p:cNvGraphicFramePr>
            <a:graphicFrameLocks noGrp="1"/>
          </p:cNvGraphicFramePr>
          <p:nvPr>
            <p:ph idx="1"/>
            <p:extLst>
              <p:ext uri="{D42A27DB-BD31-4B8C-83A1-F6EECF244321}">
                <p14:modId xmlns:p14="http://schemas.microsoft.com/office/powerpoint/2010/main" val="637645099"/>
              </p:ext>
            </p:extLst>
          </p:nvPr>
        </p:nvGraphicFramePr>
        <p:xfrm>
          <a:off x="0" y="1226595"/>
          <a:ext cx="12191998" cy="5556852"/>
        </p:xfrm>
        <a:graphic>
          <a:graphicData uri="http://schemas.openxmlformats.org/drawingml/2006/table">
            <a:tbl>
              <a:tblPr firstRow="1" bandRow="1">
                <a:tableStyleId>{5C22544A-7EE6-4342-B048-85BDC9FD1C3A}</a:tableStyleId>
              </a:tblPr>
              <a:tblGrid>
                <a:gridCol w="4086850">
                  <a:extLst>
                    <a:ext uri="{9D8B030D-6E8A-4147-A177-3AD203B41FA5}">
                      <a16:colId xmlns:a16="http://schemas.microsoft.com/office/drawing/2014/main" val="827256415"/>
                    </a:ext>
                  </a:extLst>
                </a:gridCol>
                <a:gridCol w="4303261">
                  <a:extLst>
                    <a:ext uri="{9D8B030D-6E8A-4147-A177-3AD203B41FA5}">
                      <a16:colId xmlns:a16="http://schemas.microsoft.com/office/drawing/2014/main" val="597900621"/>
                    </a:ext>
                  </a:extLst>
                </a:gridCol>
                <a:gridCol w="3801887">
                  <a:extLst>
                    <a:ext uri="{9D8B030D-6E8A-4147-A177-3AD203B41FA5}">
                      <a16:colId xmlns:a16="http://schemas.microsoft.com/office/drawing/2014/main" val="2692341338"/>
                    </a:ext>
                  </a:extLst>
                </a:gridCol>
              </a:tblGrid>
              <a:tr h="462249">
                <a:tc>
                  <a:txBody>
                    <a:bodyPr/>
                    <a:lstStyle/>
                    <a:p>
                      <a:r>
                        <a:rPr lang="en-US" sz="1700" dirty="0">
                          <a:solidFill>
                            <a:schemeClr val="tx1"/>
                          </a:solidFill>
                        </a:rPr>
                        <a:t>Name</a:t>
                      </a:r>
                    </a:p>
                  </a:txBody>
                  <a:tcPr marL="61167" marR="61167" marT="30584" marB="30584">
                    <a:lnL w="12700" cap="flat" cmpd="sng" algn="ctr">
                      <a:solidFill>
                        <a:schemeClr val="tx1"/>
                      </a:solidFill>
                      <a:prstDash val="solid"/>
                      <a:round/>
                      <a:headEnd type="none" w="med" len="med"/>
                      <a:tailEnd type="none" w="med" len="med"/>
                    </a:lnL>
                    <a:solidFill>
                      <a:schemeClr val="bg1"/>
                    </a:solidFill>
                  </a:tcPr>
                </a:tc>
                <a:tc>
                  <a:txBody>
                    <a:bodyPr/>
                    <a:lstStyle/>
                    <a:p>
                      <a:r>
                        <a:rPr lang="en-US" sz="1700">
                          <a:solidFill>
                            <a:schemeClr val="tx1"/>
                          </a:solidFill>
                        </a:rPr>
                        <a:t>Title</a:t>
                      </a:r>
                    </a:p>
                  </a:txBody>
                  <a:tcPr marL="61167" marR="61167" marT="30584" marB="30584">
                    <a:solidFill>
                      <a:schemeClr val="bg1"/>
                    </a:solidFill>
                  </a:tcPr>
                </a:tc>
                <a:tc>
                  <a:txBody>
                    <a:bodyPr/>
                    <a:lstStyle/>
                    <a:p>
                      <a:r>
                        <a:rPr lang="en-US" sz="1700">
                          <a:solidFill>
                            <a:schemeClr val="tx1"/>
                          </a:solidFill>
                        </a:rPr>
                        <a:t>Agency</a:t>
                      </a:r>
                    </a:p>
                  </a:txBody>
                  <a:tcPr marL="61167" marR="61167" marT="30584" marB="30584">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701567736"/>
                  </a:ext>
                </a:extLst>
              </a:tr>
              <a:tr h="321353">
                <a:tc>
                  <a:txBody>
                    <a:bodyPr/>
                    <a:lstStyle/>
                    <a:p>
                      <a:pPr algn="l" fontAlgn="ctr"/>
                      <a:r>
                        <a:rPr lang="en-US" sz="1600" b="0" i="0" u="none" strike="noStrike">
                          <a:solidFill>
                            <a:srgbClr val="212529"/>
                          </a:solidFill>
                          <a:effectLst/>
                          <a:latin typeface="Calibri" panose="020F0502020204030204" pitchFamily="34" charset="0"/>
                        </a:rPr>
                        <a:t>Clara Reynolds, Subcommittee Chair, Commissioner</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President and CEO</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Crisis Center of Tampa Bay</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878464494"/>
                  </a:ext>
                </a:extLst>
              </a:tr>
              <a:tr h="321353">
                <a:tc>
                  <a:txBody>
                    <a:bodyPr/>
                    <a:lstStyle/>
                    <a:p>
                      <a:pPr algn="l" fontAlgn="ctr"/>
                      <a:r>
                        <a:rPr lang="en-US" sz="1600" b="0" i="0" u="none" strike="noStrike">
                          <a:solidFill>
                            <a:srgbClr val="212529"/>
                          </a:solidFill>
                          <a:effectLst/>
                          <a:latin typeface="Calibri" panose="020F0502020204030204" pitchFamily="34" charset="0"/>
                        </a:rPr>
                        <a:t>Jay Reeve, Commission Chair</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CEO and President</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Apalachee Center</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225739579"/>
                  </a:ext>
                </a:extLst>
              </a:tr>
              <a:tr h="321353">
                <a:tc>
                  <a:txBody>
                    <a:bodyPr/>
                    <a:lstStyle/>
                    <a:p>
                      <a:pPr algn="l" fontAlgn="ctr"/>
                      <a:r>
                        <a:rPr lang="en-US" sz="1600" b="0" i="0" u="none" strike="noStrike" dirty="0">
                          <a:solidFill>
                            <a:srgbClr val="212529"/>
                          </a:solidFill>
                          <a:effectLst/>
                          <a:latin typeface="Calibri" panose="020F0502020204030204" pitchFamily="34" charset="0"/>
                        </a:rPr>
                        <a:t>Lee Fox, Commissioner</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Care Coordinator</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David Lawrence Center</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757574577"/>
                  </a:ext>
                </a:extLst>
              </a:tr>
              <a:tr h="321353">
                <a:tc>
                  <a:txBody>
                    <a:bodyPr/>
                    <a:lstStyle/>
                    <a:p>
                      <a:pPr algn="l" fontAlgn="ctr"/>
                      <a:r>
                        <a:rPr lang="en-US" sz="1600" b="0" i="0" u="none" strike="noStrike">
                          <a:solidFill>
                            <a:srgbClr val="212529"/>
                          </a:solidFill>
                          <a:effectLst/>
                          <a:latin typeface="Calibri" panose="020F0502020204030204" pitchFamily="34" charset="0"/>
                        </a:rPr>
                        <a:t>Bill Prummell, Commissioner</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Sheriff </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Charlotte County Sheriff's Office</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852965279"/>
                  </a:ext>
                </a:extLst>
              </a:tr>
              <a:tr h="321353">
                <a:tc>
                  <a:txBody>
                    <a:bodyPr/>
                    <a:lstStyle/>
                    <a:p>
                      <a:pPr algn="l" fontAlgn="ctr"/>
                      <a:r>
                        <a:rPr lang="en-US" sz="1600" b="0" i="0" u="none" strike="noStrike" dirty="0">
                          <a:solidFill>
                            <a:srgbClr val="212529"/>
                          </a:solidFill>
                          <a:effectLst/>
                          <a:latin typeface="Calibri" panose="020F0502020204030204" pitchFamily="34" charset="0"/>
                        </a:rPr>
                        <a:t>Austin Noll, Commissioner</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Deputy Secretary</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AHCA</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196978894"/>
                  </a:ext>
                </a:extLst>
              </a:tr>
              <a:tr h="321353">
                <a:tc>
                  <a:txBody>
                    <a:bodyPr/>
                    <a:lstStyle/>
                    <a:p>
                      <a:pPr algn="l" fontAlgn="ctr"/>
                      <a:r>
                        <a:rPr lang="en-US" sz="1600" b="0" i="0" u="none" strike="noStrike">
                          <a:solidFill>
                            <a:srgbClr val="212529"/>
                          </a:solidFill>
                          <a:effectLst/>
                          <a:latin typeface="Calibri" panose="020F0502020204030204" pitchFamily="34" charset="0"/>
                        </a:rPr>
                        <a:t>Alexandra "Ali" Martinez </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Crisis Center Director</a:t>
                      </a:r>
                    </a:p>
                  </a:txBody>
                  <a:tcPr marL="6389" marR="6389" marT="6389" marB="0" anchor="ctr">
                    <a:solidFill>
                      <a:schemeClr val="bg1"/>
                    </a:solidFill>
                  </a:tcPr>
                </a:tc>
                <a:tc>
                  <a:txBody>
                    <a:bodyPr/>
                    <a:lstStyle/>
                    <a:p>
                      <a:pPr algn="l" fontAlgn="ctr"/>
                      <a:r>
                        <a:rPr lang="en-US" sz="1600" b="0" i="0" u="none" strike="noStrike" dirty="0">
                          <a:solidFill>
                            <a:srgbClr val="212529"/>
                          </a:solidFill>
                          <a:effectLst/>
                          <a:latin typeface="Calibri" panose="020F0502020204030204" pitchFamily="34" charset="0"/>
                        </a:rPr>
                        <a:t>Alachua County Crisis Center</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427457558"/>
                  </a:ext>
                </a:extLst>
              </a:tr>
              <a:tr h="321353">
                <a:tc>
                  <a:txBody>
                    <a:bodyPr/>
                    <a:lstStyle/>
                    <a:p>
                      <a:pPr algn="l" fontAlgn="ctr"/>
                      <a:r>
                        <a:rPr lang="en-US" sz="1600" b="0" i="0" u="none" strike="noStrike">
                          <a:solidFill>
                            <a:srgbClr val="212529"/>
                          </a:solidFill>
                          <a:effectLst/>
                          <a:latin typeface="Calibri" panose="020F0502020204030204" pitchFamily="34" charset="0"/>
                        </a:rPr>
                        <a:t>Kenneth Gibson</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Senior Director of Marketing &amp; PR</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Crisis Center of Tampa Bay</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750080907"/>
                  </a:ext>
                </a:extLst>
              </a:tr>
              <a:tr h="321353">
                <a:tc>
                  <a:txBody>
                    <a:bodyPr/>
                    <a:lstStyle/>
                    <a:p>
                      <a:pPr algn="l" fontAlgn="ctr"/>
                      <a:r>
                        <a:rPr lang="en-US" sz="1600" b="0" i="0" u="none" strike="noStrike">
                          <a:solidFill>
                            <a:srgbClr val="212529"/>
                          </a:solidFill>
                          <a:effectLst/>
                          <a:latin typeface="Calibri" panose="020F0502020204030204" pitchFamily="34" charset="0"/>
                        </a:rPr>
                        <a:t>John Mikula</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Director of Operations Transcare</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Crisis Center of Tampa Bay</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156706652"/>
                  </a:ext>
                </a:extLst>
              </a:tr>
              <a:tr h="471397">
                <a:tc>
                  <a:txBody>
                    <a:bodyPr/>
                    <a:lstStyle/>
                    <a:p>
                      <a:pPr algn="l" fontAlgn="ctr"/>
                      <a:r>
                        <a:rPr lang="en-US" sz="1600" b="0" i="0" u="none" strike="noStrike">
                          <a:solidFill>
                            <a:srgbClr val="212529"/>
                          </a:solidFill>
                          <a:effectLst/>
                          <a:latin typeface="Calibri" panose="020F0502020204030204" pitchFamily="34" charset="0"/>
                        </a:rPr>
                        <a:t>Amy McClellan</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Family Member and Vice President, Board of Directors</a:t>
                      </a:r>
                    </a:p>
                  </a:txBody>
                  <a:tcPr marL="6389" marR="6389" marT="6389" marB="0" anchor="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Florida Mental Health Advocacy Coalition</a:t>
                      </a:r>
                    </a:p>
                  </a:txBody>
                  <a:tcPr marL="6389" marR="6389" marT="6389"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952855943"/>
                  </a:ext>
                </a:extLst>
              </a:tr>
              <a:tr h="321353">
                <a:tc>
                  <a:txBody>
                    <a:bodyPr/>
                    <a:lstStyle/>
                    <a:p>
                      <a:pPr algn="l" fontAlgn="ctr"/>
                      <a:r>
                        <a:rPr lang="en-US" sz="1600" b="0" i="0" u="none" strike="noStrike" dirty="0">
                          <a:solidFill>
                            <a:srgbClr val="212529"/>
                          </a:solidFill>
                          <a:effectLst/>
                          <a:latin typeface="Calibri" panose="020F0502020204030204" pitchFamily="34" charset="0"/>
                        </a:rPr>
                        <a:t>Gayle Giese </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Board Director </a:t>
                      </a:r>
                    </a:p>
                  </a:txBody>
                  <a:tcPr marL="6389" marR="6389" marT="6389" marB="0" anchor="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NAMI, Florida</a:t>
                      </a:r>
                    </a:p>
                  </a:txBody>
                  <a:tcPr marL="6389" marR="6389" marT="6389"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1220897"/>
                  </a:ext>
                </a:extLst>
              </a:tr>
              <a:tr h="321353">
                <a:tc>
                  <a:txBody>
                    <a:bodyPr/>
                    <a:lstStyle/>
                    <a:p>
                      <a:pPr algn="l" fontAlgn="ctr"/>
                      <a:r>
                        <a:rPr lang="en-US" sz="1600" b="0" i="0" u="none" strike="noStrike">
                          <a:solidFill>
                            <a:srgbClr val="212529"/>
                          </a:solidFill>
                          <a:effectLst/>
                          <a:latin typeface="Calibri" panose="020F0502020204030204" pitchFamily="34" charset="0"/>
                        </a:rPr>
                        <a:t>Trinity Schwab</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Chief Operations Officer</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Central Florida Cares</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270452953"/>
                  </a:ext>
                </a:extLst>
              </a:tr>
              <a:tr h="321353">
                <a:tc>
                  <a:txBody>
                    <a:bodyPr/>
                    <a:lstStyle/>
                    <a:p>
                      <a:pPr algn="l" fontAlgn="ctr"/>
                      <a:r>
                        <a:rPr lang="en-US" sz="1600" b="0" i="0" u="none" strike="noStrike">
                          <a:solidFill>
                            <a:srgbClr val="212529"/>
                          </a:solidFill>
                          <a:effectLst/>
                          <a:latin typeface="Calibri" panose="020F0502020204030204" pitchFamily="34" charset="0"/>
                        </a:rPr>
                        <a:t>Michael Martin</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Director, 2-1-1 Northwest Florida</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United Way of West Florida</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91255252"/>
                  </a:ext>
                </a:extLst>
              </a:tr>
              <a:tr h="321353">
                <a:tc>
                  <a:txBody>
                    <a:bodyPr/>
                    <a:lstStyle/>
                    <a:p>
                      <a:pPr algn="l" fontAlgn="ctr"/>
                      <a:r>
                        <a:rPr lang="en-US" sz="1600" b="0" i="0" u="none" strike="noStrike">
                          <a:solidFill>
                            <a:srgbClr val="212529"/>
                          </a:solidFill>
                          <a:effectLst/>
                          <a:latin typeface="Calibri" panose="020F0502020204030204" pitchFamily="34" charset="0"/>
                        </a:rPr>
                        <a:t>Jennifer Johnson</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Senior Director of Public Policy</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Florida Behavioral Health Association</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15333667"/>
                  </a:ext>
                </a:extLst>
              </a:tr>
              <a:tr h="0">
                <a:tc>
                  <a:txBody>
                    <a:bodyPr/>
                    <a:lstStyle/>
                    <a:p>
                      <a:pPr algn="l" fontAlgn="ctr"/>
                      <a:r>
                        <a:rPr lang="en-US" sz="1600" b="0" i="0" u="none" strike="noStrike">
                          <a:solidFill>
                            <a:srgbClr val="212529"/>
                          </a:solidFill>
                          <a:effectLst/>
                          <a:latin typeface="Calibri" panose="020F0502020204030204" pitchFamily="34" charset="0"/>
                        </a:rPr>
                        <a:t>Melissa Leslie</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SAMH SunCoast Regional Director</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Florida Department of Children and Families</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961522236"/>
                  </a:ext>
                </a:extLst>
              </a:tr>
              <a:tr h="321353">
                <a:tc>
                  <a:txBody>
                    <a:bodyPr/>
                    <a:lstStyle/>
                    <a:p>
                      <a:pPr algn="l" fontAlgn="ctr"/>
                      <a:r>
                        <a:rPr lang="en-US" sz="1600" b="0" i="0" u="none" strike="noStrike" dirty="0">
                          <a:solidFill>
                            <a:srgbClr val="212529"/>
                          </a:solidFill>
                          <a:effectLst/>
                          <a:latin typeface="Calibri" panose="020F0502020204030204" pitchFamily="34" charset="0"/>
                        </a:rPr>
                        <a:t>Charles Whitfield</a:t>
                      </a:r>
                    </a:p>
                  </a:txBody>
                  <a:tcPr marL="6389" marR="6389" marT="6389"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Vice President of Community Care</a:t>
                      </a:r>
                    </a:p>
                  </a:txBody>
                  <a:tcPr marL="6389" marR="6389" marT="6389"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0" i="0" u="none" strike="noStrike" dirty="0" err="1">
                          <a:solidFill>
                            <a:srgbClr val="212529"/>
                          </a:solidFill>
                          <a:effectLst/>
                          <a:latin typeface="Calibri" panose="020F0502020204030204" pitchFamily="34" charset="0"/>
                        </a:rPr>
                        <a:t>CenterStone</a:t>
                      </a:r>
                      <a:endParaRPr lang="en-US" sz="1600" b="0" i="0" u="none" strike="noStrike" dirty="0">
                        <a:solidFill>
                          <a:srgbClr val="212529"/>
                        </a:solidFill>
                        <a:effectLst/>
                        <a:latin typeface="Calibri" panose="020F0502020204030204" pitchFamily="34" charset="0"/>
                      </a:endParaRPr>
                    </a:p>
                  </a:txBody>
                  <a:tcPr marL="6389" marR="6389" marT="6389"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6612953"/>
                  </a:ext>
                </a:extLst>
              </a:tr>
            </a:tbl>
          </a:graphicData>
        </a:graphic>
      </p:graphicFrame>
    </p:spTree>
    <p:extLst>
      <p:ext uri="{BB962C8B-B14F-4D97-AF65-F5344CB8AC3E}">
        <p14:creationId xmlns:p14="http://schemas.microsoft.com/office/powerpoint/2010/main" val="228657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2CD25C-D345-061D-CC51-4FEB3C75ABD0}"/>
              </a:ext>
            </a:extLst>
          </p:cNvPr>
          <p:cNvSpPr>
            <a:spLocks noGrp="1"/>
          </p:cNvSpPr>
          <p:nvPr>
            <p:ph type="title"/>
          </p:nvPr>
        </p:nvSpPr>
        <p:spPr>
          <a:xfrm>
            <a:off x="18684" y="-286135"/>
            <a:ext cx="12154630" cy="1576446"/>
          </a:xfrm>
        </p:spPr>
        <p:txBody>
          <a:bodyPr anchor="ctr">
            <a:normAutofit/>
          </a:bodyPr>
          <a:lstStyle/>
          <a:p>
            <a:pPr algn="ctr"/>
            <a:r>
              <a:rPr lang="en-US" sz="4000" dirty="0">
                <a:solidFill>
                  <a:srgbClr val="FFFFFF"/>
                </a:solidFill>
              </a:rPr>
              <a:t>Priority Area Membership</a:t>
            </a:r>
          </a:p>
        </p:txBody>
      </p:sp>
      <p:graphicFrame>
        <p:nvGraphicFramePr>
          <p:cNvPr id="4" name="Content Placeholder 3">
            <a:extLst>
              <a:ext uri="{FF2B5EF4-FFF2-40B4-BE49-F238E27FC236}">
                <a16:creationId xmlns:a16="http://schemas.microsoft.com/office/drawing/2014/main" id="{F258D61B-DDC9-FC9B-6712-C8A758BF1E49}"/>
              </a:ext>
            </a:extLst>
          </p:cNvPr>
          <p:cNvGraphicFramePr>
            <a:graphicFrameLocks noGrp="1"/>
          </p:cNvGraphicFramePr>
          <p:nvPr>
            <p:ph idx="1"/>
            <p:extLst>
              <p:ext uri="{D42A27DB-BD31-4B8C-83A1-F6EECF244321}">
                <p14:modId xmlns:p14="http://schemas.microsoft.com/office/powerpoint/2010/main" val="2620072959"/>
              </p:ext>
            </p:extLst>
          </p:nvPr>
        </p:nvGraphicFramePr>
        <p:xfrm>
          <a:off x="18685" y="1290311"/>
          <a:ext cx="12154630" cy="5616130"/>
        </p:xfrm>
        <a:graphic>
          <a:graphicData uri="http://schemas.openxmlformats.org/drawingml/2006/table">
            <a:tbl>
              <a:tblPr firstRow="1" bandRow="1">
                <a:tableStyleId>{5C22544A-7EE6-4342-B048-85BDC9FD1C3A}</a:tableStyleId>
              </a:tblPr>
              <a:tblGrid>
                <a:gridCol w="3948252">
                  <a:extLst>
                    <a:ext uri="{9D8B030D-6E8A-4147-A177-3AD203B41FA5}">
                      <a16:colId xmlns:a16="http://schemas.microsoft.com/office/drawing/2014/main" val="827256415"/>
                    </a:ext>
                  </a:extLst>
                </a:gridCol>
                <a:gridCol w="4103189">
                  <a:extLst>
                    <a:ext uri="{9D8B030D-6E8A-4147-A177-3AD203B41FA5}">
                      <a16:colId xmlns:a16="http://schemas.microsoft.com/office/drawing/2014/main" val="597900621"/>
                    </a:ext>
                  </a:extLst>
                </a:gridCol>
                <a:gridCol w="4103189">
                  <a:extLst>
                    <a:ext uri="{9D8B030D-6E8A-4147-A177-3AD203B41FA5}">
                      <a16:colId xmlns:a16="http://schemas.microsoft.com/office/drawing/2014/main" val="2692341338"/>
                    </a:ext>
                  </a:extLst>
                </a:gridCol>
              </a:tblGrid>
              <a:tr h="4551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Barriers to Utilization</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Solutions to Barriers</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rPr>
                        <a:t>Acute Care Transports Options</a:t>
                      </a:r>
                      <a:endParaRPr lang="en-US" sz="2000" dirty="0">
                        <a:solidFill>
                          <a:schemeClr val="tx1"/>
                        </a:solidFill>
                      </a:endParaRP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0654747"/>
                  </a:ext>
                </a:extLst>
              </a:tr>
              <a:tr h="292162">
                <a:tc>
                  <a:txBody>
                    <a:bodyPr/>
                    <a:lstStyle/>
                    <a:p>
                      <a:r>
                        <a:rPr lang="en-US" sz="1600" dirty="0"/>
                        <a:t>Gayle Giese – Subject Matter Expert</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Ken Gibson – Subject Matter Expert</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John Mikula – Subject Matter Expert</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4828537"/>
                  </a:ext>
                </a:extLst>
              </a:tr>
              <a:tr h="517047">
                <a:tc>
                  <a:txBody>
                    <a:bodyPr/>
                    <a:lstStyle/>
                    <a:p>
                      <a:pPr rtl="0" eaLnBrk="1" fontAlgn="auto" latinLnBrk="0" hangingPunct="1"/>
                      <a:r>
                        <a:rPr lang="en-US" sz="1600" b="0" i="0" kern="1200" baseline="0" dirty="0">
                          <a:solidFill>
                            <a:schemeClr val="dk1"/>
                          </a:solidFill>
                          <a:effectLst/>
                          <a:latin typeface="+mn-lt"/>
                          <a:ea typeface="+mn-ea"/>
                          <a:cs typeface="+mn-cs"/>
                        </a:rPr>
                        <a:t>Nicole Friedman -  Footprint to Success Clubhouse</a:t>
                      </a:r>
                      <a:endParaRPr lang="en-US" sz="1600" dirty="0">
                        <a:effectLst/>
                      </a:endParaRP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u="none" strike="noStrike" kern="1200" baseline="0" dirty="0">
                          <a:solidFill>
                            <a:schemeClr val="dk1"/>
                          </a:solidFill>
                          <a:latin typeface="+mn-lt"/>
                          <a:ea typeface="+mn-ea"/>
                          <a:cs typeface="+mn-cs"/>
                        </a:rPr>
                        <a:t>Commissioner Lee Fox - David Lawrence Center</a:t>
                      </a:r>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u="none" strike="noStrike" kern="1200" baseline="0">
                          <a:solidFill>
                            <a:schemeClr val="dk1"/>
                          </a:solidFill>
                          <a:latin typeface="+mn-lt"/>
                          <a:ea typeface="+mn-ea"/>
                          <a:cs typeface="+mn-cs"/>
                        </a:rPr>
                        <a:t>Commissioner William - Prummell Charlotte County Sheriff’s Office</a:t>
                      </a:r>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1567736"/>
                  </a:ext>
                </a:extLst>
              </a:tr>
              <a:tr h="741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Commissioner Lee Fox - David Lawrence Center</a:t>
                      </a:r>
                    </a:p>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u="none" strike="noStrike" kern="1200" baseline="0" dirty="0">
                          <a:solidFill>
                            <a:schemeClr val="dk1"/>
                          </a:solidFill>
                          <a:latin typeface="+mn-lt"/>
                          <a:ea typeface="+mn-ea"/>
                          <a:cs typeface="+mn-cs"/>
                        </a:rPr>
                        <a:t>Richard </a:t>
                      </a:r>
                      <a:r>
                        <a:rPr lang="en-US" sz="1600" b="0" i="0" u="none" strike="noStrike" kern="1200" baseline="0" dirty="0" err="1">
                          <a:solidFill>
                            <a:schemeClr val="dk1"/>
                          </a:solidFill>
                          <a:latin typeface="+mn-lt"/>
                          <a:ea typeface="+mn-ea"/>
                          <a:cs typeface="+mn-cs"/>
                        </a:rPr>
                        <a:t>Shutes</a:t>
                      </a:r>
                      <a:r>
                        <a:rPr lang="en-US" sz="1600" b="0" i="0" u="none" strike="noStrike" kern="1200" baseline="0" dirty="0">
                          <a:solidFill>
                            <a:schemeClr val="dk1"/>
                          </a:solidFill>
                          <a:latin typeface="+mn-lt"/>
                          <a:ea typeface="+mn-ea"/>
                          <a:cs typeface="+mn-cs"/>
                        </a:rPr>
                        <a:t> - Jewish Community Services</a:t>
                      </a:r>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u="none" strike="noStrike" kern="1200" baseline="0">
                          <a:solidFill>
                            <a:schemeClr val="dk1"/>
                          </a:solidFill>
                          <a:latin typeface="+mn-lt"/>
                          <a:ea typeface="+mn-ea"/>
                          <a:cs typeface="+mn-cs"/>
                        </a:rPr>
                        <a:t>Silvia Quintana - Broward Behavioral Health Coalition</a:t>
                      </a:r>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8464494"/>
                  </a:ext>
                </a:extLst>
              </a:tr>
              <a:tr h="741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Jorge </a:t>
                      </a:r>
                      <a:r>
                        <a:rPr lang="en-US" sz="1600" b="0" i="0" u="none" strike="noStrike" kern="1200" baseline="0" dirty="0" err="1">
                          <a:solidFill>
                            <a:schemeClr val="dk1"/>
                          </a:solidFill>
                          <a:latin typeface="+mn-lt"/>
                          <a:ea typeface="+mn-ea"/>
                          <a:cs typeface="+mn-cs"/>
                        </a:rPr>
                        <a:t>Passalacqua</a:t>
                      </a:r>
                      <a:r>
                        <a:rPr lang="en-US" sz="1600" b="0" i="0" u="none" strike="noStrike" kern="1200" baseline="0" dirty="0">
                          <a:solidFill>
                            <a:schemeClr val="dk1"/>
                          </a:solidFill>
                          <a:latin typeface="+mn-lt"/>
                          <a:ea typeface="+mn-ea"/>
                          <a:cs typeface="+mn-cs"/>
                        </a:rPr>
                        <a:t>-Substance Abuse and Mental Health-DCF</a:t>
                      </a:r>
                    </a:p>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u="none" strike="noStrike" kern="1200" baseline="0" dirty="0">
                          <a:solidFill>
                            <a:schemeClr val="dk1"/>
                          </a:solidFill>
                          <a:latin typeface="+mn-lt"/>
                          <a:ea typeface="+mn-ea"/>
                          <a:cs typeface="+mn-cs"/>
                        </a:rPr>
                        <a:t>Kay Meyer - 211 Big Bend</a:t>
                      </a:r>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fr-FR" sz="1600" b="0" i="0" u="none" strike="noStrike" kern="1200" baseline="0" dirty="0">
                          <a:solidFill>
                            <a:schemeClr val="dk1"/>
                          </a:solidFill>
                          <a:latin typeface="+mn-lt"/>
                          <a:ea typeface="+mn-ea"/>
                          <a:cs typeface="+mn-cs"/>
                        </a:rPr>
                        <a:t>Alexandra Martinez -  </a:t>
                      </a:r>
                      <a:r>
                        <a:rPr lang="en-US" sz="1600" b="0" i="0" u="none" strike="noStrike" dirty="0">
                          <a:solidFill>
                            <a:srgbClr val="212529"/>
                          </a:solidFill>
                          <a:effectLst/>
                          <a:latin typeface="Calibri" panose="020F0502020204030204" pitchFamily="34" charset="0"/>
                        </a:rPr>
                        <a:t>Alachua County Crisis Center</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7574577"/>
                  </a:ext>
                </a:extLst>
              </a:tr>
              <a:tr h="741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Nikki </a:t>
                      </a:r>
                      <a:r>
                        <a:rPr lang="en-US" sz="1600" b="0" i="0" u="none" strike="noStrike" kern="1200" baseline="0" dirty="0" err="1">
                          <a:solidFill>
                            <a:schemeClr val="dk1"/>
                          </a:solidFill>
                          <a:latin typeface="+mn-lt"/>
                          <a:ea typeface="+mn-ea"/>
                          <a:cs typeface="+mn-cs"/>
                        </a:rPr>
                        <a:t>Wotherspoon</a:t>
                      </a:r>
                      <a:r>
                        <a:rPr lang="en-US" sz="1600" b="0" i="0" u="none" strike="noStrike" kern="1200" baseline="0" dirty="0">
                          <a:solidFill>
                            <a:schemeClr val="dk1"/>
                          </a:solidFill>
                          <a:latin typeface="+mn-lt"/>
                          <a:ea typeface="+mn-ea"/>
                          <a:cs typeface="+mn-cs"/>
                        </a:rPr>
                        <a:t>- Substance Abuse and Mental Health-DCF</a:t>
                      </a:r>
                    </a:p>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u="none" strike="noStrike" kern="1200" baseline="0" dirty="0">
                          <a:solidFill>
                            <a:schemeClr val="dk1"/>
                          </a:solidFill>
                          <a:latin typeface="+mn-lt"/>
                          <a:ea typeface="+mn-ea"/>
                          <a:cs typeface="+mn-cs"/>
                        </a:rPr>
                        <a:t>Jose Serrano - 211 Broward</a:t>
                      </a:r>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6706652"/>
                  </a:ext>
                </a:extLst>
              </a:tr>
              <a:tr h="517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a:solidFill>
                            <a:schemeClr val="dk1"/>
                          </a:solidFill>
                          <a:latin typeface="+mn-lt"/>
                          <a:ea typeface="+mn-ea"/>
                          <a:cs typeface="+mn-cs"/>
                        </a:rPr>
                        <a:t>Nancy O’Farrell - NAMI Tallahassee/FLMHAC</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err="1">
                          <a:solidFill>
                            <a:schemeClr val="dk1"/>
                          </a:solidFill>
                          <a:latin typeface="+mn-lt"/>
                          <a:ea typeface="+mn-ea"/>
                          <a:cs typeface="+mn-cs"/>
                        </a:rPr>
                        <a:t>Carali</a:t>
                      </a:r>
                      <a:r>
                        <a:rPr lang="en-US" sz="1600" b="0" i="0" u="none" strike="noStrike" kern="1200" baseline="0" dirty="0">
                          <a:solidFill>
                            <a:schemeClr val="dk1"/>
                          </a:solidFill>
                          <a:latin typeface="+mn-lt"/>
                          <a:ea typeface="+mn-ea"/>
                          <a:cs typeface="+mn-cs"/>
                        </a:rPr>
                        <a:t> McLean - NAMI</a:t>
                      </a:r>
                      <a:endParaRPr lang="en-US" sz="1600" dirty="0"/>
                    </a:p>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2855943"/>
                  </a:ext>
                </a:extLst>
              </a:tr>
              <a:tr h="517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a:solidFill>
                            <a:schemeClr val="dk1"/>
                          </a:solidFill>
                          <a:latin typeface="+mn-lt"/>
                          <a:ea typeface="+mn-ea"/>
                          <a:cs typeface="+mn-cs"/>
                        </a:rPr>
                        <a:t>Caren Howard - MHA National/FLMHAC</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Marilyn Ricci – NAMI</a:t>
                      </a:r>
                      <a:endParaRPr lang="en-US" sz="1600" dirty="0"/>
                    </a:p>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88692850"/>
                  </a:ext>
                </a:extLst>
              </a:tr>
              <a:tr h="7489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Mike Martin - 211-NW FL United Way</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Carrie Zeisse-Tampa Bay Thrives</a:t>
                      </a:r>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0174229"/>
                  </a:ext>
                </a:extLst>
              </a:tr>
            </a:tbl>
          </a:graphicData>
        </a:graphic>
      </p:graphicFrame>
    </p:spTree>
    <p:extLst>
      <p:ext uri="{BB962C8B-B14F-4D97-AF65-F5344CB8AC3E}">
        <p14:creationId xmlns:p14="http://schemas.microsoft.com/office/powerpoint/2010/main" val="3350536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2CD25C-D345-061D-CC51-4FEB3C75ABD0}"/>
              </a:ext>
            </a:extLst>
          </p:cNvPr>
          <p:cNvSpPr>
            <a:spLocks noGrp="1"/>
          </p:cNvSpPr>
          <p:nvPr>
            <p:ph type="title"/>
          </p:nvPr>
        </p:nvSpPr>
        <p:spPr>
          <a:xfrm>
            <a:off x="1993164" y="-286135"/>
            <a:ext cx="9718111" cy="1576446"/>
          </a:xfrm>
        </p:spPr>
        <p:txBody>
          <a:bodyPr anchor="ctr">
            <a:normAutofit/>
          </a:bodyPr>
          <a:lstStyle/>
          <a:p>
            <a:r>
              <a:rPr lang="en-US" sz="4000" dirty="0">
                <a:solidFill>
                  <a:srgbClr val="FFFFFF"/>
                </a:solidFill>
              </a:rPr>
              <a:t>Priority Area Membership Continued</a:t>
            </a:r>
          </a:p>
        </p:txBody>
      </p:sp>
      <p:graphicFrame>
        <p:nvGraphicFramePr>
          <p:cNvPr id="4" name="Content Placeholder 3">
            <a:extLst>
              <a:ext uri="{FF2B5EF4-FFF2-40B4-BE49-F238E27FC236}">
                <a16:creationId xmlns:a16="http://schemas.microsoft.com/office/drawing/2014/main" id="{F258D61B-DDC9-FC9B-6712-C8A758BF1E49}"/>
              </a:ext>
            </a:extLst>
          </p:cNvPr>
          <p:cNvGraphicFramePr>
            <a:graphicFrameLocks noGrp="1"/>
          </p:cNvGraphicFramePr>
          <p:nvPr>
            <p:ph idx="1"/>
            <p:extLst>
              <p:ext uri="{D42A27DB-BD31-4B8C-83A1-F6EECF244321}">
                <p14:modId xmlns:p14="http://schemas.microsoft.com/office/powerpoint/2010/main" val="1912682552"/>
              </p:ext>
            </p:extLst>
          </p:nvPr>
        </p:nvGraphicFramePr>
        <p:xfrm>
          <a:off x="11970" y="837568"/>
          <a:ext cx="12180030" cy="5728330"/>
        </p:xfrm>
        <a:graphic>
          <a:graphicData uri="http://schemas.openxmlformats.org/drawingml/2006/table">
            <a:tbl>
              <a:tblPr firstRow="1" bandRow="1">
                <a:tableStyleId>{5C22544A-7EE6-4342-B048-85BDC9FD1C3A}</a:tableStyleId>
              </a:tblPr>
              <a:tblGrid>
                <a:gridCol w="6100072">
                  <a:extLst>
                    <a:ext uri="{9D8B030D-6E8A-4147-A177-3AD203B41FA5}">
                      <a16:colId xmlns:a16="http://schemas.microsoft.com/office/drawing/2014/main" val="827256415"/>
                    </a:ext>
                  </a:extLst>
                </a:gridCol>
                <a:gridCol w="6079958">
                  <a:extLst>
                    <a:ext uri="{9D8B030D-6E8A-4147-A177-3AD203B41FA5}">
                      <a16:colId xmlns:a16="http://schemas.microsoft.com/office/drawing/2014/main" val="597900621"/>
                    </a:ext>
                  </a:extLst>
                </a:gridCol>
              </a:tblGrid>
              <a:tr h="4449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Barriers to Utilization</a:t>
                      </a:r>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rPr>
                        <a:t>Solutions to Barriers</a:t>
                      </a:r>
                      <a:endParaRPr lang="en-US" sz="2000" dirty="0">
                        <a:solidFill>
                          <a:schemeClr val="tx1"/>
                        </a:solidFill>
                      </a:endParaRPr>
                    </a:p>
                  </a:txBody>
                  <a:tcPr marL="72948" marR="72948" marT="36474" marB="36474">
                    <a:solidFill>
                      <a:schemeClr val="bg1"/>
                    </a:solidFill>
                  </a:tcPr>
                </a:tc>
                <a:extLst>
                  <a:ext uri="{0D108BD9-81ED-4DB2-BD59-A6C34878D82A}">
                    <a16:rowId xmlns:a16="http://schemas.microsoft.com/office/drawing/2014/main" val="1620654747"/>
                  </a:ext>
                </a:extLst>
              </a:tr>
              <a:tr h="660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Amy McClellan - Florida Mental Health Advocacy Coalition</a:t>
                      </a:r>
                    </a:p>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err="1">
                          <a:solidFill>
                            <a:schemeClr val="dk1"/>
                          </a:solidFill>
                          <a:latin typeface="+mn-lt"/>
                          <a:ea typeface="+mn-ea"/>
                          <a:cs typeface="+mn-cs"/>
                        </a:rPr>
                        <a:t>Sharanda</a:t>
                      </a:r>
                      <a:r>
                        <a:rPr lang="en-US" sz="1600" b="0" i="0" u="none" strike="noStrike" kern="1200" baseline="0" dirty="0">
                          <a:solidFill>
                            <a:schemeClr val="dk1"/>
                          </a:solidFill>
                          <a:latin typeface="+mn-lt"/>
                          <a:ea typeface="+mn-ea"/>
                          <a:cs typeface="+mn-cs"/>
                        </a:rPr>
                        <a:t> Sipe - Intercoastal Healthcare Consulting/NAMI</a:t>
                      </a:r>
                      <a:endParaRPr lang="en-US" sz="1600" dirty="0"/>
                    </a:p>
                    <a:p>
                      <a:endParaRPr lang="en-US" sz="1600" dirty="0"/>
                    </a:p>
                  </a:txBody>
                  <a:tcPr marL="72948" marR="72948" marT="36474" marB="36474">
                    <a:solidFill>
                      <a:schemeClr val="bg1"/>
                    </a:solidFill>
                  </a:tcPr>
                </a:tc>
                <a:extLst>
                  <a:ext uri="{0D108BD9-81ED-4DB2-BD59-A6C34878D82A}">
                    <a16:rowId xmlns:a16="http://schemas.microsoft.com/office/drawing/2014/main" val="31220897"/>
                  </a:ext>
                </a:extLst>
              </a:tr>
              <a:tr h="660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i="0" u="none" strike="noStrike" kern="1200" baseline="0">
                          <a:solidFill>
                            <a:schemeClr val="dk1"/>
                          </a:solidFill>
                          <a:latin typeface="+mn-lt"/>
                          <a:ea typeface="+mn-ea"/>
                          <a:cs typeface="+mn-cs"/>
                        </a:rPr>
                        <a:t>Emil Caron-  LaAmistad Orlando/FLMHAC</a:t>
                      </a:r>
                    </a:p>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a:solidFill>
                            <a:schemeClr val="dk1"/>
                          </a:solidFill>
                          <a:latin typeface="+mn-lt"/>
                          <a:ea typeface="+mn-ea"/>
                          <a:cs typeface="+mn-cs"/>
                        </a:rPr>
                        <a:t>Jennifer Johnson - Florida Behavioral Health Association</a:t>
                      </a:r>
                      <a:endParaRPr lang="en-US" sz="1600"/>
                    </a:p>
                    <a:p>
                      <a:endParaRPr lang="en-US" sz="1600" dirty="0"/>
                    </a:p>
                  </a:txBody>
                  <a:tcPr marL="72948" marR="72948" marT="36474" marB="36474">
                    <a:solidFill>
                      <a:schemeClr val="bg1"/>
                    </a:solidFill>
                  </a:tcPr>
                </a:tc>
                <a:extLst>
                  <a:ext uri="{0D108BD9-81ED-4DB2-BD59-A6C34878D82A}">
                    <a16:rowId xmlns:a16="http://schemas.microsoft.com/office/drawing/2014/main" val="3270452953"/>
                  </a:ext>
                </a:extLst>
              </a:tr>
              <a:tr h="660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Jennifer Johnson - Florida Behavioral Health Association</a:t>
                      </a:r>
                    </a:p>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a:solidFill>
                            <a:schemeClr val="dk1"/>
                          </a:solidFill>
                          <a:latin typeface="+mn-lt"/>
                          <a:ea typeface="+mn-ea"/>
                          <a:cs typeface="+mn-cs"/>
                        </a:rPr>
                        <a:t>Lindsay Brown - Florida Behavioral Health Association</a:t>
                      </a:r>
                      <a:endParaRPr lang="en-US" sz="1600"/>
                    </a:p>
                    <a:p>
                      <a:endParaRPr lang="en-US" sz="1600" dirty="0"/>
                    </a:p>
                  </a:txBody>
                  <a:tcPr marL="72948" marR="72948" marT="36474" marB="36474">
                    <a:solidFill>
                      <a:schemeClr val="bg1"/>
                    </a:solidFill>
                  </a:tcPr>
                </a:tc>
                <a:extLst>
                  <a:ext uri="{0D108BD9-81ED-4DB2-BD59-A6C34878D82A}">
                    <a16:rowId xmlns:a16="http://schemas.microsoft.com/office/drawing/2014/main" val="3091255252"/>
                  </a:ext>
                </a:extLst>
              </a:tr>
              <a:tr h="660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i="0" u="none" strike="noStrike" kern="1200" baseline="0" dirty="0">
                          <a:solidFill>
                            <a:schemeClr val="dk1"/>
                          </a:solidFill>
                          <a:latin typeface="+mn-lt"/>
                          <a:ea typeface="+mn-ea"/>
                          <a:cs typeface="+mn-cs"/>
                        </a:rPr>
                        <a:t>Alexandra Martinez - Community Support Services Crisis Center</a:t>
                      </a:r>
                    </a:p>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a:solidFill>
                            <a:schemeClr val="dk1"/>
                          </a:solidFill>
                          <a:latin typeface="+mn-lt"/>
                          <a:ea typeface="+mn-ea"/>
                          <a:cs typeface="+mn-cs"/>
                        </a:rPr>
                        <a:t>Trinity Schwab - Central Florida Cares Health System</a:t>
                      </a:r>
                      <a:endParaRPr lang="en-US" sz="1600"/>
                    </a:p>
                    <a:p>
                      <a:endParaRPr lang="en-US" sz="1600" dirty="0"/>
                    </a:p>
                  </a:txBody>
                  <a:tcPr marL="72948" marR="72948" marT="36474" marB="36474">
                    <a:solidFill>
                      <a:schemeClr val="bg1"/>
                    </a:solidFill>
                  </a:tcPr>
                </a:tc>
                <a:extLst>
                  <a:ext uri="{0D108BD9-81ED-4DB2-BD59-A6C34878D82A}">
                    <a16:rowId xmlns:a16="http://schemas.microsoft.com/office/drawing/2014/main" val="3907206186"/>
                  </a:ext>
                </a:extLst>
              </a:tr>
              <a:tr h="660418">
                <a:tc>
                  <a:txBody>
                    <a:bodyPr/>
                    <a:lstStyle/>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a:solidFill>
                            <a:schemeClr val="dk1"/>
                          </a:solidFill>
                          <a:latin typeface="+mn-lt"/>
                          <a:ea typeface="+mn-ea"/>
                          <a:cs typeface="+mn-cs"/>
                        </a:rPr>
                        <a:t>Amy McClellan - Florida Mental Health Advocacy Coalition</a:t>
                      </a:r>
                      <a:endParaRPr lang="en-US" sz="1600"/>
                    </a:p>
                    <a:p>
                      <a:endParaRPr lang="en-US" sz="1600" dirty="0"/>
                    </a:p>
                  </a:txBody>
                  <a:tcPr marL="72948" marR="72948" marT="36474" marB="36474">
                    <a:solidFill>
                      <a:schemeClr val="bg1"/>
                    </a:solidFill>
                  </a:tcPr>
                </a:tc>
                <a:extLst>
                  <a:ext uri="{0D108BD9-81ED-4DB2-BD59-A6C34878D82A}">
                    <a16:rowId xmlns:a16="http://schemas.microsoft.com/office/drawing/2014/main" val="3358528959"/>
                  </a:ext>
                </a:extLst>
              </a:tr>
              <a:tr h="660418">
                <a:tc>
                  <a:txBody>
                    <a:bodyPr/>
                    <a:lstStyle/>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Sgt. Craig Brandon - Charlotte County Sheriff’s Office</a:t>
                      </a:r>
                      <a:endParaRPr lang="en-US" sz="1600" dirty="0"/>
                    </a:p>
                    <a:p>
                      <a:endParaRPr lang="en-US" sz="1600" dirty="0"/>
                    </a:p>
                  </a:txBody>
                  <a:tcPr marL="72948" marR="72948" marT="36474" marB="36474">
                    <a:solidFill>
                      <a:schemeClr val="bg1"/>
                    </a:solidFill>
                  </a:tcPr>
                </a:tc>
                <a:extLst>
                  <a:ext uri="{0D108BD9-81ED-4DB2-BD59-A6C34878D82A}">
                    <a16:rowId xmlns:a16="http://schemas.microsoft.com/office/drawing/2014/main" val="2908108549"/>
                  </a:ext>
                </a:extLst>
              </a:tr>
              <a:tr h="660418">
                <a:tc>
                  <a:txBody>
                    <a:bodyPr/>
                    <a:lstStyle/>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Stephen </a:t>
                      </a:r>
                      <a:r>
                        <a:rPr lang="en-US" sz="1600" b="0" i="0" u="none" strike="noStrike" kern="1200" baseline="0" dirty="0" err="1">
                          <a:solidFill>
                            <a:schemeClr val="dk1"/>
                          </a:solidFill>
                          <a:latin typeface="+mn-lt"/>
                          <a:ea typeface="+mn-ea"/>
                          <a:cs typeface="+mn-cs"/>
                        </a:rPr>
                        <a:t>Prestesater</a:t>
                      </a:r>
                      <a:r>
                        <a:rPr lang="en-US" sz="1600" b="0" i="0" u="none" strike="noStrike" kern="1200" baseline="0" dirty="0">
                          <a:solidFill>
                            <a:schemeClr val="dk1"/>
                          </a:solidFill>
                          <a:latin typeface="+mn-lt"/>
                          <a:ea typeface="+mn-ea"/>
                          <a:cs typeface="+mn-cs"/>
                        </a:rPr>
                        <a:t> - United Way of West Florida</a:t>
                      </a:r>
                      <a:endParaRPr lang="en-US" sz="1600" dirty="0"/>
                    </a:p>
                    <a:p>
                      <a:endParaRPr lang="en-US" sz="1600" dirty="0"/>
                    </a:p>
                  </a:txBody>
                  <a:tcPr marL="72948" marR="72948" marT="36474" marB="36474">
                    <a:solidFill>
                      <a:schemeClr val="bg1"/>
                    </a:solidFill>
                  </a:tcPr>
                </a:tc>
                <a:extLst>
                  <a:ext uri="{0D108BD9-81ED-4DB2-BD59-A6C34878D82A}">
                    <a16:rowId xmlns:a16="http://schemas.microsoft.com/office/drawing/2014/main" val="3836219710"/>
                  </a:ext>
                </a:extLst>
              </a:tr>
              <a:tr h="660418">
                <a:tc>
                  <a:txBody>
                    <a:bodyPr/>
                    <a:lstStyle/>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Amy Hood - Charlotte CBHC</a:t>
                      </a:r>
                      <a:endParaRPr lang="en-US" sz="1600" dirty="0"/>
                    </a:p>
                    <a:p>
                      <a:endParaRPr lang="en-US" sz="1600" dirty="0"/>
                    </a:p>
                  </a:txBody>
                  <a:tcPr marL="72948" marR="72948" marT="36474" marB="36474">
                    <a:solidFill>
                      <a:schemeClr val="bg1"/>
                    </a:solidFill>
                  </a:tcPr>
                </a:tc>
                <a:extLst>
                  <a:ext uri="{0D108BD9-81ED-4DB2-BD59-A6C34878D82A}">
                    <a16:rowId xmlns:a16="http://schemas.microsoft.com/office/drawing/2014/main" val="2967733925"/>
                  </a:ext>
                </a:extLst>
              </a:tr>
            </a:tbl>
          </a:graphicData>
        </a:graphic>
      </p:graphicFrame>
    </p:spTree>
    <p:extLst>
      <p:ext uri="{BB962C8B-B14F-4D97-AF65-F5344CB8AC3E}">
        <p14:creationId xmlns:p14="http://schemas.microsoft.com/office/powerpoint/2010/main" val="379676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11971" y="20813"/>
            <a:ext cx="10328364" cy="2149218"/>
          </a:xfrm>
        </p:spPr>
        <p:txBody>
          <a:bodyPr anchor="ctr">
            <a:normAutofit/>
          </a:bodyPr>
          <a:lstStyle/>
          <a:p>
            <a:r>
              <a:rPr lang="en-US" sz="5400" dirty="0">
                <a:solidFill>
                  <a:srgbClr val="FFFFFF"/>
                </a:solidFill>
              </a:rPr>
              <a:t>Statutory Requirements</a:t>
            </a:r>
          </a:p>
        </p:txBody>
      </p:sp>
      <p:sp>
        <p:nvSpPr>
          <p:cNvPr id="6" name="Rectangle 1">
            <a:extLst>
              <a:ext uri="{FF2B5EF4-FFF2-40B4-BE49-F238E27FC236}">
                <a16:creationId xmlns:a16="http://schemas.microsoft.com/office/drawing/2014/main" id="{242B7A83-1FF5-EC32-4BCF-D21548356B53}"/>
              </a:ext>
            </a:extLst>
          </p:cNvPr>
          <p:cNvSpPr>
            <a:spLocks noGrp="1" noChangeArrowheads="1"/>
          </p:cNvSpPr>
          <p:nvPr>
            <p:ph idx="1"/>
          </p:nvPr>
        </p:nvSpPr>
        <p:spPr bwMode="auto">
          <a:xfrm>
            <a:off x="484239" y="3933767"/>
            <a:ext cx="109310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794BB755-262E-F9AA-6F6F-298C749C286A}"/>
              </a:ext>
            </a:extLst>
          </p:cNvPr>
          <p:cNvSpPr>
            <a:spLocks noChangeArrowheads="1"/>
          </p:cNvSpPr>
          <p:nvPr/>
        </p:nvSpPr>
        <p:spPr bwMode="auto">
          <a:xfrm rot="10800000" flipV="1">
            <a:off x="953728" y="3175578"/>
            <a:ext cx="11061292" cy="2809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894138" lvl="8" indent="-236538" eaLnBrk="0" fontAlgn="base" hangingPunct="0">
              <a:lnSpc>
                <a:spcPct val="150000"/>
              </a:lnSpc>
              <a:spcBef>
                <a:spcPct val="0"/>
              </a:spcBef>
              <a:spcAft>
                <a:spcPct val="0"/>
              </a:spcAft>
              <a:buFontTx/>
              <a:buChar char="•"/>
            </a:pPr>
            <a:r>
              <a:rPr kumimoji="0" lang="en-US" altLang="en-US" sz="2400" i="0" u="none" strike="noStrike" cap="none" normalizeH="0" baseline="0" dirty="0">
                <a:ln>
                  <a:noFill/>
                </a:ln>
                <a:solidFill>
                  <a:schemeClr val="tx1"/>
                </a:solidFill>
                <a:effectLst/>
              </a:rPr>
              <a:t>Conduct an overview of the current infrastructure </a:t>
            </a:r>
          </a:p>
          <a:p>
            <a:pPr marL="3894138" lvl="8" indent="-236538" eaLnBrk="0" fontAlgn="base" hangingPunct="0">
              <a:lnSpc>
                <a:spcPct val="150000"/>
              </a:lnSpc>
              <a:spcBef>
                <a:spcPct val="0"/>
              </a:spcBef>
              <a:spcAft>
                <a:spcPct val="0"/>
              </a:spcAft>
              <a:buFontTx/>
              <a:buChar char="•"/>
            </a:pPr>
            <a:r>
              <a:rPr kumimoji="0" lang="en-US" altLang="en-US" sz="2400" i="0" u="none" strike="noStrike" cap="none" normalizeH="0" baseline="0" dirty="0">
                <a:ln>
                  <a:noFill/>
                </a:ln>
                <a:solidFill>
                  <a:schemeClr val="tx1"/>
                </a:solidFill>
                <a:effectLst/>
              </a:rPr>
              <a:t>Identify barriers </a:t>
            </a:r>
          </a:p>
          <a:p>
            <a:pPr marL="3894138" lvl="8" indent="-236538" eaLnBrk="0" fontAlgn="base" hangingPunct="0">
              <a:lnSpc>
                <a:spcPct val="150000"/>
              </a:lnSpc>
              <a:spcBef>
                <a:spcPct val="0"/>
              </a:spcBef>
              <a:spcAft>
                <a:spcPct val="0"/>
              </a:spcAft>
              <a:buFontTx/>
              <a:buChar char="•"/>
            </a:pPr>
            <a:r>
              <a:rPr kumimoji="0" lang="en-US" altLang="en-US" sz="2400" i="0" u="none" strike="noStrike" cap="none" normalizeH="0" baseline="0" dirty="0">
                <a:ln>
                  <a:noFill/>
                </a:ln>
                <a:solidFill>
                  <a:schemeClr val="tx1"/>
                </a:solidFill>
                <a:effectLst/>
              </a:rPr>
              <a:t>Provide recommendations </a:t>
            </a:r>
          </a:p>
          <a:p>
            <a:pPr marL="3894138" lvl="8" indent="-236538" eaLnBrk="0" fontAlgn="base" hangingPunct="0">
              <a:lnSpc>
                <a:spcPct val="150000"/>
              </a:lnSpc>
              <a:spcBef>
                <a:spcPct val="0"/>
              </a:spcBef>
              <a:spcAft>
                <a:spcPct val="0"/>
              </a:spcAft>
              <a:buFontTx/>
              <a:buChar char="•"/>
            </a:pPr>
            <a:r>
              <a:rPr lang="en-US" sz="2400" dirty="0"/>
              <a:t>Partners to mobilize recommendations</a:t>
            </a:r>
          </a:p>
          <a:p>
            <a:pPr marL="3894138" lvl="8" indent="-236538" eaLnBrk="0" fontAlgn="base" hangingPunct="0">
              <a:lnSpc>
                <a:spcPct val="150000"/>
              </a:lnSpc>
              <a:spcBef>
                <a:spcPct val="0"/>
              </a:spcBef>
              <a:spcAft>
                <a:spcPct val="0"/>
              </a:spcAft>
              <a:buFontTx/>
              <a:buChar char="•"/>
            </a:pPr>
            <a:r>
              <a:rPr lang="en-US" sz="2400" dirty="0"/>
              <a:t>Prospective positive impact</a:t>
            </a:r>
            <a:endParaRPr lang="en-US" altLang="en-US" sz="2400" dirty="0"/>
          </a:p>
        </p:txBody>
      </p:sp>
      <p:sp>
        <p:nvSpPr>
          <p:cNvPr id="13" name="Rectangle: Rounded Corners 12">
            <a:extLst>
              <a:ext uri="{FF2B5EF4-FFF2-40B4-BE49-F238E27FC236}">
                <a16:creationId xmlns:a16="http://schemas.microsoft.com/office/drawing/2014/main" id="{0E694FE2-D880-82FA-2C61-645E6751E9C6}"/>
              </a:ext>
            </a:extLst>
          </p:cNvPr>
          <p:cNvSpPr/>
          <p:nvPr/>
        </p:nvSpPr>
        <p:spPr>
          <a:xfrm>
            <a:off x="176980" y="2298715"/>
            <a:ext cx="3923071" cy="1209367"/>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section 394.9086, Florida Statutes (F.S.)</a:t>
            </a:r>
          </a:p>
        </p:txBody>
      </p:sp>
      <p:pic>
        <p:nvPicPr>
          <p:cNvPr id="3" name="Picture 2">
            <a:extLst>
              <a:ext uri="{FF2B5EF4-FFF2-40B4-BE49-F238E27FC236}">
                <a16:creationId xmlns:a16="http://schemas.microsoft.com/office/drawing/2014/main" id="{1AD57E68-DFE1-F3C1-503C-1585EBC0F890}"/>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ackgroundRemoval t="7278" b="89557" l="9916" r="89662">
                        <a14:foregroundMark x1="34388" y1="8544" x2="43460" y2="18038"/>
                        <a14:foregroundMark x1="43460" y1="18038" x2="41139" y2="34810"/>
                        <a14:foregroundMark x1="41139" y1="34810" x2="85232" y2="44937"/>
                        <a14:foregroundMark x1="85232" y1="44937" x2="86920" y2="49684"/>
                        <a14:foregroundMark x1="87342" y1="45886" x2="89241" y2="51266"/>
                        <a14:foregroundMark x1="84388" y1="45253" x2="89451" y2="46203"/>
                        <a14:foregroundMark x1="34599" y1="9177" x2="25316" y2="9177"/>
                        <a14:foregroundMark x1="37975" y1="9494" x2="31857" y2="9494"/>
                        <a14:foregroundMark x1="29536" y1="7278" x2="40084" y2="11392"/>
                        <a14:foregroundMark x1="40084" y1="11392" x2="43671" y2="15506"/>
                      </a14:backgroundRemoval>
                    </a14:imgEffect>
                  </a14:imgLayer>
                </a14:imgProps>
              </a:ext>
            </a:extLst>
          </a:blip>
          <a:stretch>
            <a:fillRect/>
          </a:stretch>
        </p:blipFill>
        <p:spPr>
          <a:xfrm>
            <a:off x="7840546" y="-127000"/>
            <a:ext cx="4097211" cy="2731474"/>
          </a:xfrm>
          <a:prstGeom prst="rect">
            <a:avLst/>
          </a:prstGeom>
        </p:spPr>
      </p:pic>
    </p:spTree>
    <p:extLst>
      <p:ext uri="{BB962C8B-B14F-4D97-AF65-F5344CB8AC3E}">
        <p14:creationId xmlns:p14="http://schemas.microsoft.com/office/powerpoint/2010/main" val="2715171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531265-8083-332C-3252-D73BAD66C6F5}"/>
              </a:ext>
            </a:extLst>
          </p:cNvPr>
          <p:cNvPicPr>
            <a:picLocks noChangeAspect="1"/>
          </p:cNvPicPr>
          <p:nvPr/>
        </p:nvPicPr>
        <p:blipFill>
          <a:blip r:embed="rId3">
            <a:alphaModFix amt="85000"/>
          </a:blip>
          <a:stretch>
            <a:fillRect/>
          </a:stretch>
        </p:blipFill>
        <p:spPr>
          <a:xfrm>
            <a:off x="-1" y="2170030"/>
            <a:ext cx="12250992" cy="4687368"/>
          </a:xfrm>
          <a:prstGeom prst="rect">
            <a:avLst/>
          </a:prstGeom>
        </p:spPr>
      </p:pic>
      <p:sp>
        <p:nvSpPr>
          <p:cNvPr id="37" name="Rectangle 3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11970" y="0"/>
            <a:ext cx="11089705" cy="2168749"/>
          </a:xfrm>
        </p:spPr>
        <p:txBody>
          <a:bodyPr anchor="ctr">
            <a:normAutofit/>
          </a:bodyPr>
          <a:lstStyle/>
          <a:p>
            <a:r>
              <a:rPr lang="en-US" sz="4000" dirty="0">
                <a:solidFill>
                  <a:srgbClr val="FFFFFF"/>
                </a:solidFill>
              </a:rPr>
              <a:t>Barriers to Utilization</a:t>
            </a:r>
          </a:p>
        </p:txBody>
      </p:sp>
      <p:graphicFrame>
        <p:nvGraphicFramePr>
          <p:cNvPr id="5" name="Content Placeholder 2">
            <a:extLst>
              <a:ext uri="{FF2B5EF4-FFF2-40B4-BE49-F238E27FC236}">
                <a16:creationId xmlns:a16="http://schemas.microsoft.com/office/drawing/2014/main" id="{9B939C6F-2B63-3AD3-0120-AB7EF85B78BA}"/>
              </a:ext>
            </a:extLst>
          </p:cNvPr>
          <p:cNvGraphicFramePr>
            <a:graphicFrameLocks noGrp="1"/>
          </p:cNvGraphicFramePr>
          <p:nvPr>
            <p:ph idx="1"/>
            <p:extLst>
              <p:ext uri="{D42A27DB-BD31-4B8C-83A1-F6EECF244321}">
                <p14:modId xmlns:p14="http://schemas.microsoft.com/office/powerpoint/2010/main" val="84036475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3355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up of hands on top of each other&#10;&#10;Description automatically generated">
            <a:extLst>
              <a:ext uri="{FF2B5EF4-FFF2-40B4-BE49-F238E27FC236}">
                <a16:creationId xmlns:a16="http://schemas.microsoft.com/office/drawing/2014/main" id="{CCB99633-E1C8-8FA3-5507-BE323A577230}"/>
              </a:ext>
            </a:extLst>
          </p:cNvPr>
          <p:cNvPicPr>
            <a:picLocks noChangeAspect="1"/>
          </p:cNvPicPr>
          <p:nvPr/>
        </p:nvPicPr>
        <p:blipFill>
          <a:blip r:embed="rId3"/>
          <a:srcRect r="20689"/>
          <a:stretch/>
        </p:blipFill>
        <p:spPr>
          <a:xfrm>
            <a:off x="1" y="10"/>
            <a:ext cx="9669642" cy="6857990"/>
          </a:xfrm>
          <a:prstGeom prst="rect">
            <a:avLst/>
          </a:prstGeom>
        </p:spPr>
      </p:pic>
      <p:sp>
        <p:nvSpPr>
          <p:cNvPr id="61" name="Rectangle 6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6832600" y="-328341"/>
            <a:ext cx="4914899" cy="1899912"/>
          </a:xfrm>
        </p:spPr>
        <p:txBody>
          <a:bodyPr vert="horz" lIns="91440" tIns="45720" rIns="91440" bIns="45720" rtlCol="0">
            <a:normAutofit/>
          </a:bodyPr>
          <a:lstStyle/>
          <a:p>
            <a:r>
              <a:rPr lang="en-US" sz="4000" kern="1200" dirty="0">
                <a:latin typeface="+mj-lt"/>
                <a:ea typeface="+mj-ea"/>
                <a:cs typeface="+mj-cs"/>
              </a:rPr>
              <a:t>Barriers to Utilization</a:t>
            </a:r>
          </a:p>
        </p:txBody>
      </p:sp>
      <p:graphicFrame>
        <p:nvGraphicFramePr>
          <p:cNvPr id="19" name="Content Placeholder 2">
            <a:extLst>
              <a:ext uri="{FF2B5EF4-FFF2-40B4-BE49-F238E27FC236}">
                <a16:creationId xmlns:a16="http://schemas.microsoft.com/office/drawing/2014/main" id="{BE685771-AB3F-D69A-EF93-E3AD135DE990}"/>
              </a:ext>
            </a:extLst>
          </p:cNvPr>
          <p:cNvGraphicFramePr>
            <a:graphicFrameLocks noGrp="1"/>
          </p:cNvGraphicFramePr>
          <p:nvPr>
            <p:ph idx="1"/>
            <p:extLst>
              <p:ext uri="{D42A27DB-BD31-4B8C-83A1-F6EECF244321}">
                <p14:modId xmlns:p14="http://schemas.microsoft.com/office/powerpoint/2010/main" val="1513915261"/>
              </p:ext>
            </p:extLst>
          </p:nvPr>
        </p:nvGraphicFramePr>
        <p:xfrm>
          <a:off x="5125019" y="1254071"/>
          <a:ext cx="6749798" cy="4892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7726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254310" y="-272346"/>
            <a:ext cx="11203275" cy="1926592"/>
          </a:xfrm>
        </p:spPr>
        <p:txBody>
          <a:bodyPr anchor="ctr">
            <a:normAutofit/>
          </a:bodyPr>
          <a:lstStyle/>
          <a:p>
            <a:r>
              <a:rPr lang="en-US" sz="4000" dirty="0">
                <a:solidFill>
                  <a:srgbClr val="FFFFFF"/>
                </a:solidFill>
              </a:rPr>
              <a:t>Barriers to Utilization</a:t>
            </a:r>
          </a:p>
        </p:txBody>
      </p:sp>
      <p:pic>
        <p:nvPicPr>
          <p:cNvPr id="20" name="Picture 19">
            <a:extLst>
              <a:ext uri="{FF2B5EF4-FFF2-40B4-BE49-F238E27FC236}">
                <a16:creationId xmlns:a16="http://schemas.microsoft.com/office/drawing/2014/main" id="{7555F444-42F0-4085-F436-E3119C4AE7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2386" y1="43791" x2="25000" y2="24837"/>
                        <a14:foregroundMark x1="25000" y1="24837" x2="30719" y2="17647"/>
                        <a14:foregroundMark x1="28758" y1="15904" x2="33497" y2="15686"/>
                        <a14:foregroundMark x1="29085" y1="14815" x2="37255" y2="15251"/>
                      </a14:backgroundRemoval>
                    </a14:imgEffect>
                  </a14:imgLayer>
                </a14:imgProps>
              </a:ext>
            </a:extLst>
          </a:blip>
          <a:stretch>
            <a:fillRect/>
          </a:stretch>
        </p:blipFill>
        <p:spPr>
          <a:xfrm flipH="1">
            <a:off x="6923685" y="-272346"/>
            <a:ext cx="5829300" cy="4371975"/>
          </a:xfrm>
          <a:prstGeom prst="rect">
            <a:avLst/>
          </a:prstGeom>
        </p:spPr>
      </p:pic>
      <p:sp>
        <p:nvSpPr>
          <p:cNvPr id="18" name="Rectangle 8">
            <a:extLst>
              <a:ext uri="{FF2B5EF4-FFF2-40B4-BE49-F238E27FC236}">
                <a16:creationId xmlns:a16="http://schemas.microsoft.com/office/drawing/2014/main" id="{C9F98BBF-7525-2036-9F78-B2A77C022D03}"/>
              </a:ext>
            </a:extLst>
          </p:cNvPr>
          <p:cNvSpPr>
            <a:spLocks noGrp="1" noChangeArrowheads="1"/>
          </p:cNvSpPr>
          <p:nvPr>
            <p:ph idx="1"/>
          </p:nvPr>
        </p:nvSpPr>
        <p:spPr bwMode="auto">
          <a:xfrm>
            <a:off x="153647" y="2657928"/>
            <a:ext cx="11404600" cy="405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Faster early intervention, reducing crises and hospital admissions</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Better understanding of mental health and need for ongoing treatment</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Improved outcomes, lowering risks of homelessness and incarceration</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Reduced trauma and stigma; better crisis management</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Immediate support, de-escalating 95% of crises by phone</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Anonymous, multilingual, veteran-specific support</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Early treatment for youth; fewer Baker Acts and ER visits</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Reduced 911 calls for behavioral health; better provider-patient relationships</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Enhanced staff support and patient recovery </a:t>
            </a:r>
          </a:p>
        </p:txBody>
      </p:sp>
      <p:graphicFrame>
        <p:nvGraphicFramePr>
          <p:cNvPr id="19" name="Table 18">
            <a:extLst>
              <a:ext uri="{FF2B5EF4-FFF2-40B4-BE49-F238E27FC236}">
                <a16:creationId xmlns:a16="http://schemas.microsoft.com/office/drawing/2014/main" id="{5736199D-8D5F-CFFD-0E85-74DD23EAF933}"/>
              </a:ext>
            </a:extLst>
          </p:cNvPr>
          <p:cNvGraphicFramePr>
            <a:graphicFrameLocks noGrp="1"/>
          </p:cNvGraphicFramePr>
          <p:nvPr>
            <p:extLst>
              <p:ext uri="{D42A27DB-BD31-4B8C-83A1-F6EECF244321}">
                <p14:modId xmlns:p14="http://schemas.microsoft.com/office/powerpoint/2010/main" val="1085914037"/>
              </p:ext>
            </p:extLst>
          </p:nvPr>
        </p:nvGraphicFramePr>
        <p:xfrm>
          <a:off x="153646" y="2269744"/>
          <a:ext cx="5067300" cy="504023"/>
        </p:xfrm>
        <a:graphic>
          <a:graphicData uri="http://schemas.openxmlformats.org/drawingml/2006/table">
            <a:tbl>
              <a:tblPr firstRow="1" firstCol="1" bandRow="1">
                <a:tableStyleId>{5C22544A-7EE6-4342-B048-85BDC9FD1C3A}</a:tableStyleId>
              </a:tblPr>
              <a:tblGrid>
                <a:gridCol w="5067300">
                  <a:extLst>
                    <a:ext uri="{9D8B030D-6E8A-4147-A177-3AD203B41FA5}">
                      <a16:colId xmlns:a16="http://schemas.microsoft.com/office/drawing/2014/main" val="3000391403"/>
                    </a:ext>
                  </a:extLst>
                </a:gridCol>
              </a:tblGrid>
              <a:tr h="504023">
                <a:tc>
                  <a:txBody>
                    <a:bodyPr/>
                    <a:lstStyle/>
                    <a:p>
                      <a:pPr marL="0" marR="0" algn="ctr">
                        <a:spcBef>
                          <a:spcPts val="0"/>
                        </a:spcBef>
                        <a:spcAft>
                          <a:spcPts val="0"/>
                        </a:spcAft>
                      </a:pPr>
                      <a:r>
                        <a:rPr lang="en-US" sz="2800" kern="100" dirty="0">
                          <a:effectLst/>
                        </a:rPr>
                        <a:t>Prospective Positive Impact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0126717"/>
                  </a:ext>
                </a:extLst>
              </a:tr>
            </a:tbl>
          </a:graphicData>
        </a:graphic>
      </p:graphicFrame>
    </p:spTree>
    <p:extLst>
      <p:ext uri="{BB962C8B-B14F-4D97-AF65-F5344CB8AC3E}">
        <p14:creationId xmlns:p14="http://schemas.microsoft.com/office/powerpoint/2010/main" val="1821307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617</TotalTime>
  <Words>1848</Words>
  <Application>Microsoft Office PowerPoint</Application>
  <PresentationFormat>Widescreen</PresentationFormat>
  <Paragraphs>233</Paragraphs>
  <Slides>17</Slides>
  <Notes>12</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Commission on Mental Health  and Substance Use Disorder</vt:lpstr>
      <vt:lpstr>Three Priority Areas</vt:lpstr>
      <vt:lpstr>Subcommittee Members</vt:lpstr>
      <vt:lpstr>Priority Area Membership</vt:lpstr>
      <vt:lpstr>Priority Area Membership Continued</vt:lpstr>
      <vt:lpstr>Statutory Requirements</vt:lpstr>
      <vt:lpstr>Barriers to Utilization</vt:lpstr>
      <vt:lpstr>Barriers to Utilization</vt:lpstr>
      <vt:lpstr>Barriers to Utilization</vt:lpstr>
      <vt:lpstr>Solutions to Barriers</vt:lpstr>
      <vt:lpstr>Solutions to Barriers</vt:lpstr>
      <vt:lpstr>Solutions to Barriers</vt:lpstr>
      <vt:lpstr>Acute Care Transports Options</vt:lpstr>
      <vt:lpstr>Acute Care Transport</vt:lpstr>
      <vt:lpstr>Acute Care Transport</vt:lpstr>
      <vt:lpstr>PowerPoint Presentation</vt:lpstr>
      <vt:lpstr>HUGE     TO THE SUBCOMMITTEE MEMBERS!!!!!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 on Mental Health  and Substance Use Disorder</dc:title>
  <dc:creator>Oey</dc:creator>
  <cp:lastModifiedBy>Clara Reynolds</cp:lastModifiedBy>
  <cp:revision>19</cp:revision>
  <cp:lastPrinted>2024-08-08T15:47:36Z</cp:lastPrinted>
  <dcterms:created xsi:type="dcterms:W3CDTF">2024-07-24T18:33:30Z</dcterms:created>
  <dcterms:modified xsi:type="dcterms:W3CDTF">2024-08-15T20:45:26Z</dcterms:modified>
</cp:coreProperties>
</file>