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Lst>
  <p:notesMasterIdLst>
    <p:notesMasterId r:id="rId19"/>
  </p:notesMasterIdLst>
  <p:handoutMasterIdLst>
    <p:handoutMasterId r:id="rId20"/>
  </p:handoutMasterIdLst>
  <p:sldIdLst>
    <p:sldId id="297" r:id="rId5"/>
    <p:sldId id="298" r:id="rId6"/>
    <p:sldId id="289" r:id="rId7"/>
    <p:sldId id="299" r:id="rId8"/>
    <p:sldId id="307" r:id="rId9"/>
    <p:sldId id="308" r:id="rId10"/>
    <p:sldId id="290" r:id="rId11"/>
    <p:sldId id="301" r:id="rId12"/>
    <p:sldId id="302" r:id="rId13"/>
    <p:sldId id="303" r:id="rId14"/>
    <p:sldId id="304" r:id="rId15"/>
    <p:sldId id="305" r:id="rId16"/>
    <p:sldId id="306" r:id="rId17"/>
    <p:sldId id="30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48EFF1-3B71-4E22-9D80-B56E4BBCAB90}" v="8" dt="2024-07-23T20:32:50.9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4" autoAdjust="0"/>
    <p:restoredTop sz="94619" autoAdjust="0"/>
  </p:normalViewPr>
  <p:slideViewPr>
    <p:cSldViewPr snapToGrid="0">
      <p:cViewPr varScale="1">
        <p:scale>
          <a:sx n="121" d="100"/>
          <a:sy n="121" d="100"/>
        </p:scale>
        <p:origin x="461" y="91"/>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902BA6-4325-4140-AD64-F1CA9F0A3D6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A978C9-89B9-4B35-9064-7876961BB46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B94E95-7AA3-474D-9AE0-916CAF76FF44}" type="datetimeFigureOut">
              <a:rPr lang="en-US" smtClean="0"/>
              <a:t>6/3/2025</a:t>
            </a:fld>
            <a:endParaRPr lang="en-US"/>
          </a:p>
        </p:txBody>
      </p:sp>
      <p:sp>
        <p:nvSpPr>
          <p:cNvPr id="4" name="Footer Placeholder 3">
            <a:extLst>
              <a:ext uri="{FF2B5EF4-FFF2-40B4-BE49-F238E27FC236}">
                <a16:creationId xmlns:a16="http://schemas.microsoft.com/office/drawing/2014/main" id="{0EA9FA60-6BD8-480F-98D4-A3DA4A23FA5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ACA373F-FAE3-4E5A-B13B-7F645ECABD1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853FCD3-78A9-4552-9E0D-0E9A084527B4}" type="slidenum">
              <a:rPr lang="en-US" smtClean="0"/>
              <a:t>‹#›</a:t>
            </a:fld>
            <a:endParaRPr lang="en-US"/>
          </a:p>
        </p:txBody>
      </p:sp>
    </p:spTree>
    <p:extLst>
      <p:ext uri="{BB962C8B-B14F-4D97-AF65-F5344CB8AC3E}">
        <p14:creationId xmlns:p14="http://schemas.microsoft.com/office/powerpoint/2010/main" val="1090505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CD909-ECD5-465C-82C8-FCE95B2BCE9B}" type="datetimeFigureOut">
              <a:rPr lang="en-US" smtClean="0"/>
              <a:t>6/3/2025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63E826-96F9-412E-99A9-86A7D24D1AC5}" type="slidenum">
              <a:rPr lang="en-US" smtClean="0"/>
              <a:t>‹#›</a:t>
            </a:fld>
            <a:endParaRPr lang="en-US"/>
          </a:p>
        </p:txBody>
      </p:sp>
    </p:spTree>
    <p:extLst>
      <p:ext uri="{BB962C8B-B14F-4D97-AF65-F5344CB8AC3E}">
        <p14:creationId xmlns:p14="http://schemas.microsoft.com/office/powerpoint/2010/main" val="26435441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8FF996E-61BD-47CB-85A4-D3C26661B80D}"/>
              </a:ext>
            </a:extLst>
          </p:cNvPr>
          <p:cNvSpPr/>
          <p:nvPr/>
        </p:nvSpPr>
        <p:spPr>
          <a:xfrm>
            <a:off x="3209925" y="0"/>
            <a:ext cx="89820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A1F06D-55B0-4F3F-BA8C-D17945BE6C14}"/>
              </a:ext>
            </a:extLst>
          </p:cNvPr>
          <p:cNvSpPr/>
          <p:nvPr/>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096000" y="2621636"/>
            <a:ext cx="5496775" cy="590321"/>
          </a:xfrm>
        </p:spPr>
        <p:txBody>
          <a:bodyPr anchor="t">
            <a:normAutofit/>
          </a:bodyPr>
          <a:lstStyle>
            <a:lvl1pPr marL="0" indent="0" algn="l">
              <a:buNone/>
              <a:defRPr sz="1600"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4">
            <a:extLst>
              <a:ext uri="{FF2B5EF4-FFF2-40B4-BE49-F238E27FC236}">
                <a16:creationId xmlns:a16="http://schemas.microsoft.com/office/drawing/2014/main" id="{32D0517A-8116-47E3-A4A5-4BEA4FC18700}"/>
              </a:ext>
            </a:extLst>
          </p:cNvPr>
          <p:cNvSpPr>
            <a:spLocks noGrp="1"/>
          </p:cNvSpPr>
          <p:nvPr>
            <p:ph type="dt" sz="half" idx="10"/>
          </p:nvPr>
        </p:nvSpPr>
        <p:spPr/>
        <p:txBody>
          <a:bodyPr/>
          <a:lstStyle/>
          <a:p>
            <a:fld id="{52F10993-B037-4440-8A27-81D473ED94D3}" type="datetime1">
              <a:rPr lang="en-US" smtClean="0"/>
              <a:t>6/3/2025</a:t>
            </a:fld>
            <a:endParaRPr lang="en-US" dirty="0"/>
          </a:p>
        </p:txBody>
      </p:sp>
      <p:sp>
        <p:nvSpPr>
          <p:cNvPr id="7" name="Footer Placeholder 6">
            <a:extLst>
              <a:ext uri="{FF2B5EF4-FFF2-40B4-BE49-F238E27FC236}">
                <a16:creationId xmlns:a16="http://schemas.microsoft.com/office/drawing/2014/main" id="{1B3AA27C-00F0-436D-B454-8EAB67454B90}"/>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04EACB6F-CCA4-416F-BAC3-399D824F03C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
        <p:nvSpPr>
          <p:cNvPr id="14" name="Title 13">
            <a:extLst>
              <a:ext uri="{FF2B5EF4-FFF2-40B4-BE49-F238E27FC236}">
                <a16:creationId xmlns:a16="http://schemas.microsoft.com/office/drawing/2014/main" id="{F9120191-8F61-4C4F-B1AC-9AB3611B3525}"/>
              </a:ext>
            </a:extLst>
          </p:cNvPr>
          <p:cNvSpPr>
            <a:spLocks noGrp="1"/>
          </p:cNvSpPr>
          <p:nvPr>
            <p:ph type="title"/>
          </p:nvPr>
        </p:nvSpPr>
        <p:spPr>
          <a:xfrm>
            <a:off x="4998919" y="1197397"/>
            <a:ext cx="6593856" cy="1343034"/>
          </a:xfrm>
        </p:spPr>
        <p:txBody>
          <a:bodyPr anchor="t" anchorCtr="0"/>
          <a:lstStyle>
            <a:lvl1pPr>
              <a:defRPr>
                <a:solidFill>
                  <a:schemeClr val="bg1"/>
                </a:solidFill>
              </a:defRPr>
            </a:lvl1pPr>
          </a:lstStyle>
          <a:p>
            <a:r>
              <a:rPr lang="en-US" dirty="0"/>
              <a:t>Click to edit Master title style</a:t>
            </a:r>
          </a:p>
        </p:txBody>
      </p:sp>
      <p:sp>
        <p:nvSpPr>
          <p:cNvPr id="12" name="Rectangle 11">
            <a:extLst>
              <a:ext uri="{FF2B5EF4-FFF2-40B4-BE49-F238E27FC236}">
                <a16:creationId xmlns:a16="http://schemas.microsoft.com/office/drawing/2014/main" id="{1FB1B7C3-E96A-4B26-9D56-FF994FB599FF}"/>
              </a:ext>
            </a:extLst>
          </p:cNvPr>
          <p:cNvSpPr/>
          <p:nvPr userDrawn="1"/>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567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340864"/>
            <a:ext cx="11029615" cy="3507486"/>
          </a:xfrm>
        </p:spPr>
        <p:txBody>
          <a:bodyPr anchor="t" anchorCtr="0"/>
          <a:lstStyle>
            <a:lvl1pPr>
              <a:defRPr lang="en-US" dirty="0">
                <a:latin typeface="Verdana" panose="020B0604030504040204" pitchFamily="34" charset="0"/>
                <a:ea typeface="Verdana" panose="020B0604030504040204" pitchFamily="34" charset="0"/>
              </a:defRPr>
            </a:lvl1pPr>
            <a:lvl2pPr>
              <a:defRPr>
                <a:latin typeface="Verdana" panose="020B0604030504040204" pitchFamily="34" charset="0"/>
                <a:ea typeface="Verdana" panose="020B0604030504040204" pitchFamily="34" charset="0"/>
              </a:defRPr>
            </a:lvl2pPr>
            <a:lvl3pPr>
              <a:defRPr>
                <a:latin typeface="Verdana" panose="020B0604030504040204" pitchFamily="34" charset="0"/>
                <a:ea typeface="Verdana" panose="020B0604030504040204" pitchFamily="34" charset="0"/>
              </a:defRPr>
            </a:lvl3pPr>
            <a:lvl4pPr>
              <a:defRPr>
                <a:latin typeface="Verdana" panose="020B0604030504040204" pitchFamily="34" charset="0"/>
                <a:ea typeface="Verdana" panose="020B0604030504040204" pitchFamily="34" charset="0"/>
              </a:defRPr>
            </a:lvl4pPr>
            <a:lvl5pPr>
              <a:defRPr>
                <a:latin typeface="Verdana" panose="020B0604030504040204" pitchFamily="34" charset="0"/>
                <a:ea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B119947D-B087-4728-8F6C-D0A1F3898687}"/>
              </a:ext>
            </a:extLst>
          </p:cNvPr>
          <p:cNvSpPr>
            <a:spLocks noGrp="1"/>
          </p:cNvSpPr>
          <p:nvPr>
            <p:ph type="title"/>
          </p:nvPr>
        </p:nvSpPr>
        <p:spPr/>
        <p:txBody>
          <a:bodyPr anchor="t" anchorCtr="0"/>
          <a:lstStyle/>
          <a:p>
            <a:r>
              <a:rPr lang="en-US"/>
              <a:t>Click to edit Master title style</a:t>
            </a:r>
            <a:endParaRPr lang="en-US" dirty="0"/>
          </a:p>
        </p:txBody>
      </p:sp>
      <p:sp>
        <p:nvSpPr>
          <p:cNvPr id="5" name="Date Placeholder 4">
            <a:extLst>
              <a:ext uri="{FF2B5EF4-FFF2-40B4-BE49-F238E27FC236}">
                <a16:creationId xmlns:a16="http://schemas.microsoft.com/office/drawing/2014/main" id="{A5EC1682-4713-4868-B260-A163AA4A1EEA}"/>
              </a:ext>
            </a:extLst>
          </p:cNvPr>
          <p:cNvSpPr>
            <a:spLocks noGrp="1"/>
          </p:cNvSpPr>
          <p:nvPr>
            <p:ph type="dt" sz="half" idx="10"/>
          </p:nvPr>
        </p:nvSpPr>
        <p:spPr/>
        <p:txBody>
          <a:bodyPr/>
          <a:lstStyle/>
          <a:p>
            <a:fld id="{7ABF040F-001C-4673-BF3F-0BE1C9BF40D8}" type="datetime1">
              <a:rPr lang="en-US" smtClean="0"/>
              <a:t>6/3/2025</a:t>
            </a:fld>
            <a:endParaRPr lang="en-US" dirty="0"/>
          </a:p>
        </p:txBody>
      </p:sp>
      <p:sp>
        <p:nvSpPr>
          <p:cNvPr id="6" name="Footer Placeholder 5">
            <a:extLst>
              <a:ext uri="{FF2B5EF4-FFF2-40B4-BE49-F238E27FC236}">
                <a16:creationId xmlns:a16="http://schemas.microsoft.com/office/drawing/2014/main" id="{84EC518E-16C7-41E6-AD28-C433D99E7B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17058F-9EEC-4259-A656-2163AD582F3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44933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46035" y="2828444"/>
            <a:ext cx="6753057"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D2F0AC70-36BD-4A35-AC48-05BA734D1221}" type="datetime1">
              <a:rPr lang="en-US" smtClean="0"/>
              <a:t>6/3/2025</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5" name="Rectangle 14">
            <a:extLst>
              <a:ext uri="{FF2B5EF4-FFF2-40B4-BE49-F238E27FC236}">
                <a16:creationId xmlns:a16="http://schemas.microsoft.com/office/drawing/2014/main" id="{C2489CAD-4DBA-42C4-883B-349B93281BA8}"/>
              </a:ext>
            </a:extLst>
          </p:cNvPr>
          <p:cNvSpPr/>
          <p:nvPr userDrawn="1"/>
        </p:nvSpPr>
        <p:spPr>
          <a:xfrm>
            <a:off x="1" y="1"/>
            <a:ext cx="195262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id="{609057C4-AAE7-490E-AB00-D2943A20FEB2}"/>
              </a:ext>
            </a:extLst>
          </p:cNvPr>
          <p:cNvSpPr>
            <a:spLocks noGrp="1"/>
          </p:cNvSpPr>
          <p:nvPr>
            <p:ph type="title"/>
          </p:nvPr>
        </p:nvSpPr>
        <p:spPr>
          <a:xfrm>
            <a:off x="3634322" y="1568439"/>
            <a:ext cx="7976485" cy="988332"/>
          </a:xfrm>
        </p:spPr>
        <p:txBody>
          <a:bodyPr anchor="t" anchorCtr="0"/>
          <a:lstStyle/>
          <a:p>
            <a:r>
              <a:rPr lang="en-US" dirty="0"/>
              <a:t>Click to edit Master title style</a:t>
            </a:r>
          </a:p>
        </p:txBody>
      </p:sp>
    </p:spTree>
    <p:extLst>
      <p:ext uri="{BB962C8B-B14F-4D97-AF65-F5344CB8AC3E}">
        <p14:creationId xmlns:p14="http://schemas.microsoft.com/office/powerpoint/2010/main" val="162171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A13B724-03D5-4AC4-92F2-90F5BF3B8AE1}" type="datetime1">
              <a:rPr lang="en-US" smtClean="0"/>
              <a:t>6/3/2025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545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278799D-4F11-4C23-9322-E97C9B2E3E2D}" type="datetime1">
              <a:rPr lang="en-US" smtClean="0"/>
              <a:t>6/3/2025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9358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B45D04-FBE4-49CB-AA72-13B16528BC6B}" type="datetime1">
              <a:rPr lang="en-US" smtClean="0"/>
              <a:t>6/3/2025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925843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6C72D-A7DF-4267-B973-01A248C39D2F}" type="datetime1">
              <a:rPr lang="en-US" smtClean="0"/>
              <a:t>6/3/2025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089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1">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59F5720-33C4-4F82-905F-8520628267D3}"/>
              </a:ext>
            </a:extLst>
          </p:cNvPr>
          <p:cNvSpPr>
            <a:spLocks noGrp="1"/>
          </p:cNvSpPr>
          <p:nvPr>
            <p:ph idx="1"/>
          </p:nvPr>
        </p:nvSpPr>
        <p:spPr>
          <a:xfrm>
            <a:off x="4900928" y="1179829"/>
            <a:ext cx="6650991" cy="4658216"/>
          </a:xfrm>
        </p:spPr>
        <p:txBody>
          <a:bodyPr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5D52ABF2-A144-4733-9C41-9F71D25E8116}"/>
              </a:ext>
            </a:extLst>
          </p:cNvPr>
          <p:cNvSpPr>
            <a:spLocks noChangeAspect="1"/>
          </p:cNvSpPr>
          <p:nvPr userDrawn="1"/>
        </p:nvSpPr>
        <p:spPr>
          <a:xfrm>
            <a:off x="447817" y="601200"/>
            <a:ext cx="3682723" cy="5815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57AE0941-A3BC-4273-8CFC-35758DD9FE14}"/>
              </a:ext>
            </a:extLst>
          </p:cNvPr>
          <p:cNvSpPr>
            <a:spLocks noGrp="1"/>
          </p:cNvSpPr>
          <p:nvPr>
            <p:ph type="title"/>
          </p:nvPr>
        </p:nvSpPr>
        <p:spPr>
          <a:xfrm>
            <a:off x="767857" y="933450"/>
            <a:ext cx="3031852" cy="1722419"/>
          </a:xfrm>
        </p:spPr>
        <p:txBody>
          <a:bodyPr anchor="t" anchorCtr="0">
            <a:normAutofit/>
          </a:bodyPr>
          <a:lstStyle>
            <a:lvl1pPr algn="l">
              <a:defRPr sz="2400" b="0">
                <a:solidFill>
                  <a:srgbClr val="FFFFFF"/>
                </a:solidFill>
              </a:defRPr>
            </a:lvl1pPr>
          </a:lstStyle>
          <a:p>
            <a:r>
              <a:rPr lang="en-US" dirty="0"/>
              <a:t>Click to edit Master title style</a:t>
            </a:r>
          </a:p>
        </p:txBody>
      </p:sp>
      <p:sp>
        <p:nvSpPr>
          <p:cNvPr id="9" name="Text Placeholder 3">
            <a:extLst>
              <a:ext uri="{FF2B5EF4-FFF2-40B4-BE49-F238E27FC236}">
                <a16:creationId xmlns:a16="http://schemas.microsoft.com/office/drawing/2014/main" id="{386B1363-9C99-4D6B-B19F-1696ACCCD4C1}"/>
              </a:ext>
            </a:extLst>
          </p:cNvPr>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Date Placeholder 10">
            <a:extLst>
              <a:ext uri="{FF2B5EF4-FFF2-40B4-BE49-F238E27FC236}">
                <a16:creationId xmlns:a16="http://schemas.microsoft.com/office/drawing/2014/main" id="{FF52A4DF-BE01-429D-BF75-4D8987242DE9}"/>
              </a:ext>
            </a:extLst>
          </p:cNvPr>
          <p:cNvSpPr>
            <a:spLocks noGrp="1"/>
          </p:cNvSpPr>
          <p:nvPr>
            <p:ph type="dt" sz="half" idx="10"/>
          </p:nvPr>
        </p:nvSpPr>
        <p:spPr/>
        <p:txBody>
          <a:bodyPr/>
          <a:lstStyle/>
          <a:p>
            <a:fld id="{53D0BD7A-E6C1-49E4-B644-7DEE137733B8}" type="datetime1">
              <a:rPr lang="en-US" smtClean="0"/>
              <a:t>6/3/2025</a:t>
            </a:fld>
            <a:endParaRPr lang="en-US" dirty="0"/>
          </a:p>
        </p:txBody>
      </p:sp>
      <p:sp>
        <p:nvSpPr>
          <p:cNvPr id="12" name="Footer Placeholder 11">
            <a:extLst>
              <a:ext uri="{FF2B5EF4-FFF2-40B4-BE49-F238E27FC236}">
                <a16:creationId xmlns:a16="http://schemas.microsoft.com/office/drawing/2014/main" id="{9F8A4E03-EE12-494D-8257-0589CD6E7A0C}"/>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5B9DD57C-84A3-4E13-A3AB-862F600775B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63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52FD0-FE13-4488-94FB-E9A0C55F1CA9}" type="datetime1">
              <a:rPr lang="en-US" smtClean="0"/>
              <a:t>6/3/2025</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11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774994" y="6423914"/>
            <a:ext cx="165594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53D0BD7A-E6C1-49E4-B644-7DEE137733B8}" type="datetime1">
              <a:rPr lang="en-US" smtClean="0"/>
              <a:t>6/3/2025</a:t>
            </a:fld>
            <a:endParaRPr lang="en-US" dirty="0"/>
          </a:p>
        </p:txBody>
      </p:sp>
      <p:sp>
        <p:nvSpPr>
          <p:cNvPr id="5" name="Footer Placeholder 4"/>
          <p:cNvSpPr>
            <a:spLocks noGrp="1"/>
          </p:cNvSpPr>
          <p:nvPr>
            <p:ph type="ftr" sz="quarter" idx="3"/>
          </p:nvPr>
        </p:nvSpPr>
        <p:spPr>
          <a:xfrm>
            <a:off x="4758078" y="6423914"/>
            <a:ext cx="2749149"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Verdana" panose="020B0604030504040204" pitchFamily="34" charset="0"/>
                <a:ea typeface="Verdan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605747" y="6423914"/>
            <a:ext cx="1052510" cy="365125"/>
          </a:xfrm>
          <a:prstGeom prst="rect">
            <a:avLst/>
          </a:prstGeom>
        </p:spPr>
        <p:txBody>
          <a:bodyPr vert="horz" lIns="91440" tIns="45720" rIns="91440" bIns="45720" rtlCol="0" anchor="ctr"/>
          <a:lstStyle>
            <a:lvl1pPr algn="l">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A98EE3D-8CD1-4C3F-BD1C-C98C9596463C}"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2ADE88B-EB10-486B-9068-46D45F771682}"/>
              </a:ext>
            </a:extLst>
          </p:cNvPr>
          <p:cNvSpPr/>
          <p:nvPr/>
        </p:nvSpPr>
        <p:spPr>
          <a:xfrm>
            <a:off x="10536060" y="5202060"/>
            <a:ext cx="1655940" cy="1655940"/>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2">
            <a:extLst>
              <a:ext uri="{FF2B5EF4-FFF2-40B4-BE49-F238E27FC236}">
                <a16:creationId xmlns:a16="http://schemas.microsoft.com/office/drawing/2014/main" id="{5619B0A6-9F70-46C5-8D3F-B7D572D8C29D}"/>
              </a:ext>
            </a:extLst>
          </p:cNvPr>
          <p:cNvSpPr/>
          <p:nvPr userDrawn="1"/>
        </p:nvSpPr>
        <p:spPr>
          <a:xfrm>
            <a:off x="9442850" y="4886325"/>
            <a:ext cx="2749149" cy="1971675"/>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84136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0" r:id="rId8"/>
    <p:sldLayoutId id="2147483679" r:id="rId9"/>
  </p:sldLayoutIdLst>
  <p:hf hdr="0" ftr="0" dt="0"/>
  <p:txStyles>
    <p:title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userDrawn="1">
          <p15:clr>
            <a:srgbClr val="F26B43"/>
          </p15:clr>
        </p15:guide>
        <p15:guide id="4"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CA465A8-FCD3-44F4-A929-E3E4D759FDB9}"/>
              </a:ext>
            </a:extLst>
          </p:cNvPr>
          <p:cNvSpPr>
            <a:spLocks noGrp="1"/>
          </p:cNvSpPr>
          <p:nvPr>
            <p:ph type="title"/>
          </p:nvPr>
        </p:nvSpPr>
        <p:spPr>
          <a:xfrm>
            <a:off x="3484180" y="1709775"/>
            <a:ext cx="8607972" cy="1343034"/>
          </a:xfrm>
        </p:spPr>
        <p:txBody>
          <a:bodyPr>
            <a:noAutofit/>
          </a:bodyPr>
          <a:lstStyle/>
          <a:p>
            <a:pPr algn="ctr"/>
            <a:r>
              <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on mental health and substance use disorder</a:t>
            </a:r>
            <a:br>
              <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System of Care Subcommittee</a:t>
            </a:r>
            <a:br>
              <a:rPr lang="en-US" sz="2000" cap="none"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b="0" i="1" dirty="0">
                <a:latin typeface="Arial" panose="020B0604020202020204" pitchFamily="34" charset="0"/>
                <a:cs typeface="Arial" panose="020B0604020202020204" pitchFamily="34" charset="0"/>
              </a:rPr>
              <a:t>Individuals with unique needs workgroup</a:t>
            </a:r>
          </a:p>
        </p:txBody>
      </p:sp>
    </p:spTree>
    <p:extLst>
      <p:ext uri="{BB962C8B-B14F-4D97-AF65-F5344CB8AC3E}">
        <p14:creationId xmlns:p14="http://schemas.microsoft.com/office/powerpoint/2010/main" val="3012246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a:xfrm>
            <a:off x="581192" y="705124"/>
            <a:ext cx="11366968" cy="1189554"/>
          </a:xfrm>
        </p:spPr>
        <p:txBody>
          <a:bodyPr>
            <a:normAutofit fontScale="90000"/>
          </a:bodyPr>
          <a:lstStyle/>
          <a:p>
            <a:r>
              <a:rPr lang="en-US" dirty="0">
                <a:latin typeface="Arial" panose="020B0604020202020204" pitchFamily="34" charset="0"/>
                <a:cs typeface="Arial" panose="020B0604020202020204" pitchFamily="34" charset="0"/>
              </a:rPr>
              <a:t>4. </a:t>
            </a:r>
            <a:r>
              <a:rPr lang="en-US" kern="1200" cap="none" dirty="0">
                <a:solidFill>
                  <a:schemeClr val="dk1"/>
                </a:solidFill>
                <a:effectLst/>
                <a:latin typeface="Arial" panose="020B0604020202020204" pitchFamily="34" charset="0"/>
                <a:ea typeface="+mn-ea"/>
                <a:cs typeface="Arial" panose="020B0604020202020204" pitchFamily="34" charset="0"/>
              </a:rPr>
              <a:t>Increase training for healthcare providers on best practice treatment protocols, skill building for working with individuals with disabilities and the senior population, teaching topics including signs and symptoms of dementia, navigating grief and loss, polypharmacy effects, suicide prevention, and other key behavioral health subjects</a:t>
            </a:r>
            <a:br>
              <a:rPr lang="en-US" kern="1200" cap="none" dirty="0">
                <a:solidFill>
                  <a:schemeClr val="dk1"/>
                </a:solidFill>
                <a:effectLst/>
                <a:latin typeface="Arial" panose="020B0604020202020204" pitchFamily="34" charset="0"/>
                <a:ea typeface="+mn-ea"/>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10</a:t>
            </a:fld>
            <a:endParaRPr lang="en-US" dirty="0"/>
          </a:p>
        </p:txBody>
      </p:sp>
      <p:sp>
        <p:nvSpPr>
          <p:cNvPr id="2" name="TextBox 1">
            <a:extLst>
              <a:ext uri="{FF2B5EF4-FFF2-40B4-BE49-F238E27FC236}">
                <a16:creationId xmlns:a16="http://schemas.microsoft.com/office/drawing/2014/main" id="{42EF94AC-A86B-6BA6-D2EB-5B6D8AFDD288}"/>
              </a:ext>
            </a:extLst>
          </p:cNvPr>
          <p:cNvSpPr txBox="1"/>
          <p:nvPr/>
        </p:nvSpPr>
        <p:spPr>
          <a:xfrm>
            <a:off x="847023" y="3089709"/>
            <a:ext cx="9240253" cy="923330"/>
          </a:xfrm>
          <a:prstGeom prst="rect">
            <a:avLst/>
          </a:prstGeom>
          <a:noFill/>
        </p:spPr>
        <p:txBody>
          <a:bodyPr wrap="square" rtlCol="0">
            <a:spAutoFit/>
          </a:bodyPr>
          <a:lstStyle/>
          <a:p>
            <a:r>
              <a:rPr lang="en-US" sz="1800" kern="1200" dirty="0">
                <a:solidFill>
                  <a:schemeClr val="dk1"/>
                </a:solidFill>
                <a:effectLst/>
                <a:latin typeface="Arial" panose="020B0604020202020204" pitchFamily="34" charset="0"/>
                <a:ea typeface="+mn-ea"/>
                <a:cs typeface="Arial" panose="020B0604020202020204" pitchFamily="34" charset="0"/>
              </a:rPr>
              <a:t>This recommendation aims to increase skills and expertise for those working with older adults and those living with disabilities</a:t>
            </a:r>
          </a:p>
          <a:p>
            <a:endParaRPr lang="en-US" dirty="0"/>
          </a:p>
        </p:txBody>
      </p:sp>
    </p:spTree>
    <p:extLst>
      <p:ext uri="{BB962C8B-B14F-4D97-AF65-F5344CB8AC3E}">
        <p14:creationId xmlns:p14="http://schemas.microsoft.com/office/powerpoint/2010/main" val="4292463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5. </a:t>
            </a:r>
            <a:r>
              <a:rPr lang="en-US" sz="2800" kern="1200" dirty="0">
                <a:solidFill>
                  <a:schemeClr val="dk1"/>
                </a:solidFill>
                <a:effectLst/>
                <a:latin typeface="Arial" panose="020B0604020202020204" pitchFamily="34" charset="0"/>
                <a:ea typeface="+mn-ea"/>
                <a:cs typeface="Arial" panose="020B0604020202020204" pitchFamily="34" charset="0"/>
              </a:rPr>
              <a:t>I</a:t>
            </a:r>
            <a:r>
              <a:rPr lang="en-US" cap="none" dirty="0">
                <a:solidFill>
                  <a:schemeClr val="dk1"/>
                </a:solidFill>
                <a:latin typeface="Arial" panose="020B0604020202020204" pitchFamily="34" charset="0"/>
                <a:ea typeface="+mn-ea"/>
                <a:cs typeface="Arial" panose="020B0604020202020204" pitchFamily="34" charset="0"/>
              </a:rPr>
              <a:t>n</a:t>
            </a:r>
            <a:r>
              <a:rPr lang="en-US" sz="2800" kern="1200" cap="none" dirty="0">
                <a:solidFill>
                  <a:schemeClr val="dk1"/>
                </a:solidFill>
                <a:effectLst/>
                <a:latin typeface="Arial" panose="020B0604020202020204" pitchFamily="34" charset="0"/>
                <a:ea typeface="+mn-ea"/>
                <a:cs typeface="Arial" panose="020B0604020202020204" pitchFamily="34" charset="0"/>
              </a:rPr>
              <a:t>crease teaming models to divert individuals from jails, emergency rooms, and crisis stabilization units and provide follow-up to ensure continued stabilization (senior crisis response teams; including behavioral analysts on MRT’s, CAT, </a:t>
            </a:r>
            <a:r>
              <a:rPr lang="en-US" sz="2800" kern="1200" cap="none" dirty="0" err="1">
                <a:solidFill>
                  <a:schemeClr val="dk1"/>
                </a:solidFill>
                <a:effectLst/>
                <a:latin typeface="Arial" panose="020B0604020202020204" pitchFamily="34" charset="0"/>
                <a:ea typeface="+mn-ea"/>
                <a:cs typeface="Arial" panose="020B0604020202020204" pitchFamily="34" charset="0"/>
              </a:rPr>
              <a:t>etc</a:t>
            </a:r>
            <a:r>
              <a:rPr lang="en-US" sz="2800" kern="1200" cap="none" dirty="0">
                <a:solidFill>
                  <a:schemeClr val="dk1"/>
                </a:solidFill>
                <a:effectLst/>
                <a:latin typeface="Arial" panose="020B0604020202020204" pitchFamily="34" charset="0"/>
                <a:ea typeface="+mn-ea"/>
                <a:cs typeface="Arial" panose="020B0604020202020204" pitchFamily="34" charset="0"/>
              </a:rPr>
              <a:t>).</a:t>
            </a:r>
            <a:br>
              <a:rPr lang="en-US" sz="28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11</a:t>
            </a:fld>
            <a:endParaRPr lang="en-US" dirty="0"/>
          </a:p>
        </p:txBody>
      </p:sp>
      <p:sp>
        <p:nvSpPr>
          <p:cNvPr id="2" name="TextBox 1">
            <a:extLst>
              <a:ext uri="{FF2B5EF4-FFF2-40B4-BE49-F238E27FC236}">
                <a16:creationId xmlns:a16="http://schemas.microsoft.com/office/drawing/2014/main" id="{83CF6B18-31BE-AAA8-0C4B-121F05F9ECF1}"/>
              </a:ext>
            </a:extLst>
          </p:cNvPr>
          <p:cNvSpPr txBox="1"/>
          <p:nvPr/>
        </p:nvSpPr>
        <p:spPr>
          <a:xfrm>
            <a:off x="760396" y="2668958"/>
            <a:ext cx="9168333" cy="1107996"/>
          </a:xfrm>
          <a:prstGeom prst="rect">
            <a:avLst/>
          </a:prstGeom>
          <a:noFill/>
        </p:spPr>
        <p:txBody>
          <a:bodyPr wrap="square" rtlCol="0">
            <a:spAutoFit/>
          </a:bodyPr>
          <a:lstStyle/>
          <a:p>
            <a:r>
              <a:rPr lang="en-US" sz="2200" kern="1200" dirty="0">
                <a:solidFill>
                  <a:schemeClr val="dk1"/>
                </a:solidFill>
                <a:effectLst/>
                <a:latin typeface="Arial" panose="020B0604020202020204" pitchFamily="34" charset="0"/>
                <a:ea typeface="+mn-ea"/>
                <a:cs typeface="Arial" panose="020B0604020202020204" pitchFamily="34" charset="0"/>
              </a:rPr>
              <a:t>This recommendation aims to divert individuals from arrests, ER’s, CSU’s; Stabilize with continued follow-up.</a:t>
            </a:r>
          </a:p>
          <a:p>
            <a:endParaRPr lang="en-US" sz="2200" dirty="0"/>
          </a:p>
        </p:txBody>
      </p:sp>
    </p:spTree>
    <p:extLst>
      <p:ext uri="{BB962C8B-B14F-4D97-AF65-F5344CB8AC3E}">
        <p14:creationId xmlns:p14="http://schemas.microsoft.com/office/powerpoint/2010/main" val="2637582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noAutofit/>
          </a:bodyPr>
          <a:lstStyle/>
          <a:p>
            <a:r>
              <a:rPr lang="en-US" sz="2500" cap="none" dirty="0">
                <a:latin typeface="Arial" panose="020B0604020202020204" pitchFamily="34" charset="0"/>
                <a:cs typeface="Arial" panose="020B0604020202020204" pitchFamily="34" charset="0"/>
              </a:rPr>
              <a:t>6. </a:t>
            </a:r>
            <a:r>
              <a:rPr lang="en-US" sz="2500" kern="1200" cap="none" dirty="0">
                <a:solidFill>
                  <a:schemeClr val="dk1"/>
                </a:solidFill>
                <a:effectLst/>
                <a:latin typeface="Arial" panose="020B0604020202020204" pitchFamily="34" charset="0"/>
                <a:ea typeface="+mn-ea"/>
                <a:cs typeface="Arial" panose="020B0604020202020204" pitchFamily="34" charset="0"/>
              </a:rPr>
              <a:t>Increase and fund emergency/respite housing to keep clients safe, provide evaluation and needed services for stabilization while researching appropriate housing placement.</a:t>
            </a:r>
            <a:br>
              <a:rPr lang="en-US" sz="2500" kern="100" cap="none" dirty="0">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en-US" sz="2500" cap="none" dirty="0">
                <a:latin typeface="Arial" panose="020B0604020202020204" pitchFamily="34" charset="0"/>
                <a:cs typeface="Arial" panose="020B0604020202020204" pitchFamily="34" charset="0"/>
              </a:rPr>
              <a:t> </a:t>
            </a: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12</a:t>
            </a:fld>
            <a:endParaRPr lang="en-US" dirty="0"/>
          </a:p>
        </p:txBody>
      </p:sp>
      <p:sp>
        <p:nvSpPr>
          <p:cNvPr id="2" name="TextBox 1">
            <a:extLst>
              <a:ext uri="{FF2B5EF4-FFF2-40B4-BE49-F238E27FC236}">
                <a16:creationId xmlns:a16="http://schemas.microsoft.com/office/drawing/2014/main" id="{609468E9-7402-5CCF-869F-4787359B51D5}"/>
              </a:ext>
            </a:extLst>
          </p:cNvPr>
          <p:cNvSpPr txBox="1"/>
          <p:nvPr/>
        </p:nvSpPr>
        <p:spPr>
          <a:xfrm>
            <a:off x="581192" y="2281187"/>
            <a:ext cx="10231655" cy="707886"/>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This recommendation aims to promote client safety, prioritize Medicaid waiver waitlist, and blend funding.</a:t>
            </a:r>
          </a:p>
        </p:txBody>
      </p:sp>
    </p:spTree>
    <p:extLst>
      <p:ext uri="{BB962C8B-B14F-4D97-AF65-F5344CB8AC3E}">
        <p14:creationId xmlns:p14="http://schemas.microsoft.com/office/powerpoint/2010/main" val="2403694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noAutofit/>
          </a:bodyPr>
          <a:lstStyle/>
          <a:p>
            <a:r>
              <a:rPr lang="en-US" sz="2400" cap="none" dirty="0">
                <a:latin typeface="Arial" panose="020B0604020202020204" pitchFamily="34" charset="0"/>
                <a:cs typeface="Arial" panose="020B0604020202020204" pitchFamily="34" charset="0"/>
              </a:rPr>
              <a:t>7. </a:t>
            </a:r>
            <a:r>
              <a:rPr lang="en-US" sz="2400" kern="1200" cap="none" dirty="0">
                <a:solidFill>
                  <a:schemeClr val="dk1"/>
                </a:solidFill>
                <a:effectLst/>
                <a:latin typeface="Arial" panose="020B0604020202020204" pitchFamily="34" charset="0"/>
                <a:ea typeface="+mn-ea"/>
                <a:cs typeface="Arial" panose="020B0604020202020204" pitchFamily="34" charset="0"/>
              </a:rPr>
              <a:t>Expedite guardianship process and increase the number of guardians to offer improved access for client with guardianship needs; utilize supportive decision-making process in order to ensure client has the opportunity to participate in the process.</a:t>
            </a:r>
            <a:br>
              <a:rPr lang="en-US" sz="2400" kern="100" cap="none" dirty="0">
                <a:solidFill>
                  <a:schemeClr val="tx1"/>
                </a:solidFill>
                <a:effectLst/>
                <a:latin typeface="Arial" panose="020B0604020202020204" pitchFamily="34" charset="0"/>
                <a:ea typeface="Calibri" panose="020F0502020204030204" pitchFamily="34" charset="0"/>
                <a:cs typeface="Arial" panose="020B0604020202020204" pitchFamily="34" charset="0"/>
              </a:rPr>
            </a:br>
            <a:br>
              <a:rPr lang="en-US" sz="2400" kern="100" cap="none" dirty="0">
                <a:solidFill>
                  <a:schemeClr val="tx1"/>
                </a:solidFill>
                <a:effectLst/>
                <a:latin typeface="Arial" panose="020B0604020202020204" pitchFamily="34" charset="0"/>
                <a:ea typeface="Calibri" panose="020F0502020204030204" pitchFamily="34" charset="0"/>
                <a:cs typeface="Arial" panose="020B0604020202020204" pitchFamily="34" charset="0"/>
              </a:rPr>
            </a:br>
            <a:endParaRPr lang="en-US" sz="2400" cap="none"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13</a:t>
            </a:fld>
            <a:endParaRPr lang="en-US" dirty="0"/>
          </a:p>
        </p:txBody>
      </p:sp>
      <p:sp>
        <p:nvSpPr>
          <p:cNvPr id="2" name="TextBox 1">
            <a:extLst>
              <a:ext uri="{FF2B5EF4-FFF2-40B4-BE49-F238E27FC236}">
                <a16:creationId xmlns:a16="http://schemas.microsoft.com/office/drawing/2014/main" id="{C4BAD431-6C6F-D055-3D18-F482A37D5440}"/>
              </a:ext>
            </a:extLst>
          </p:cNvPr>
          <p:cNvSpPr txBox="1"/>
          <p:nvPr/>
        </p:nvSpPr>
        <p:spPr>
          <a:xfrm>
            <a:off x="605747" y="2582658"/>
            <a:ext cx="9519385" cy="646331"/>
          </a:xfrm>
          <a:prstGeom prst="rect">
            <a:avLst/>
          </a:prstGeom>
          <a:noFill/>
        </p:spPr>
        <p:txBody>
          <a:bodyPr wrap="square" rtlCol="0">
            <a:spAutoFit/>
          </a:bodyPr>
          <a:lstStyle/>
          <a:p>
            <a:r>
              <a:rPr lang="en-US" dirty="0"/>
              <a:t>This recommendation aims to </a:t>
            </a:r>
            <a:r>
              <a:rPr lang="en-US" dirty="0">
                <a:solidFill>
                  <a:schemeClr val="dk1"/>
                </a:solidFill>
                <a:latin typeface="Arial" panose="020B0604020202020204" pitchFamily="34" charset="0"/>
                <a:cs typeface="Arial" panose="020B0604020202020204" pitchFamily="34" charset="0"/>
              </a:rPr>
              <a:t>i</a:t>
            </a:r>
            <a:r>
              <a:rPr lang="en-US" sz="1800" kern="1200" dirty="0">
                <a:solidFill>
                  <a:schemeClr val="dk1"/>
                </a:solidFill>
                <a:effectLst/>
                <a:latin typeface="Arial" panose="020B0604020202020204" pitchFamily="34" charset="0"/>
                <a:ea typeface="+mn-ea"/>
                <a:cs typeface="Arial" panose="020B0604020202020204" pitchFamily="34" charset="0"/>
              </a:rPr>
              <a:t>mproved access to guardians for those in need.</a:t>
            </a:r>
            <a:endParaRPr lang="en-US" sz="1800" dirty="0">
              <a:solidFill>
                <a:schemeClr val="tx1"/>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069424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BA1F6780-C391-4897-A0C1-0198BE8D2E9A}"/>
              </a:ext>
            </a:extLst>
          </p:cNvPr>
          <p:cNvSpPr>
            <a:spLocks noGrp="1"/>
          </p:cNvSpPr>
          <p:nvPr>
            <p:ph type="title"/>
          </p:nvPr>
        </p:nvSpPr>
        <p:spPr/>
        <p:txBody>
          <a:bodyPr/>
          <a:lstStyle/>
          <a:p>
            <a:r>
              <a:rPr lang="en-US" dirty="0"/>
              <a:t>questions</a:t>
            </a:r>
          </a:p>
        </p:txBody>
      </p:sp>
      <p:sp>
        <p:nvSpPr>
          <p:cNvPr id="20" name="Slide Number Placeholder 19">
            <a:extLst>
              <a:ext uri="{FF2B5EF4-FFF2-40B4-BE49-F238E27FC236}">
                <a16:creationId xmlns:a16="http://schemas.microsoft.com/office/drawing/2014/main" id="{1DFB1CBA-D748-46AB-884C-AD3FDB945D71}"/>
              </a:ext>
            </a:extLst>
          </p:cNvPr>
          <p:cNvSpPr>
            <a:spLocks noGrp="1"/>
          </p:cNvSpPr>
          <p:nvPr>
            <p:ph type="sldNum" sz="quarter" idx="12"/>
          </p:nvPr>
        </p:nvSpPr>
        <p:spPr/>
        <p:txBody>
          <a:bodyPr/>
          <a:lstStyle/>
          <a:p>
            <a:fld id="{3A98EE3D-8CD1-4C3F-BD1C-C98C9596463C}" type="slidenum">
              <a:rPr lang="en-US" smtClean="0"/>
              <a:pPr/>
              <a:t>14</a:t>
            </a:fld>
            <a:endParaRPr lang="en-US" dirty="0"/>
          </a:p>
        </p:txBody>
      </p:sp>
    </p:spTree>
    <p:extLst>
      <p:ext uri="{BB962C8B-B14F-4D97-AF65-F5344CB8AC3E}">
        <p14:creationId xmlns:p14="http://schemas.microsoft.com/office/powerpoint/2010/main" val="2064641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B31287F1-A54B-4155-81DD-FACF0697CA28}"/>
              </a:ext>
            </a:extLst>
          </p:cNvPr>
          <p:cNvSpPr>
            <a:spLocks noGrp="1"/>
          </p:cNvSpPr>
          <p:nvPr>
            <p:ph type="body" idx="1"/>
          </p:nvPr>
        </p:nvSpPr>
        <p:spPr>
          <a:xfrm>
            <a:off x="2719471" y="2040167"/>
            <a:ext cx="8542087" cy="3370731"/>
          </a:xfrm>
        </p:spPr>
        <p:txBody>
          <a:bodyPr>
            <a:normAutofit/>
          </a:bodyPr>
          <a:lstStyle/>
          <a:p>
            <a:pPr marL="285750" indent="-285750">
              <a:buFont typeface="Arial" panose="020B0604020202020204" pitchFamily="34" charset="0"/>
              <a:buChar char="•"/>
            </a:pPr>
            <a:r>
              <a:rPr lang="en-US" sz="2000" cap="none" dirty="0">
                <a:solidFill>
                  <a:schemeClr val="tx1"/>
                </a:solidFill>
                <a:latin typeface="Arial" panose="020B0604020202020204" pitchFamily="34" charset="0"/>
                <a:cs typeface="Arial" panose="020B0604020202020204" pitchFamily="34" charset="0"/>
              </a:rPr>
              <a:t>Gather data concerning the availability and accessibility of behavioral health services and present data informing recommendations that may be suggested by the Subcommittee to address the needs of elderly population persons with disabilities.</a:t>
            </a:r>
          </a:p>
        </p:txBody>
      </p:sp>
      <p:sp>
        <p:nvSpPr>
          <p:cNvPr id="4" name="Slide Number Placeholder 3">
            <a:extLst>
              <a:ext uri="{FF2B5EF4-FFF2-40B4-BE49-F238E27FC236}">
                <a16:creationId xmlns:a16="http://schemas.microsoft.com/office/drawing/2014/main" id="{F582FCB2-A54E-4CA7-8B46-F340559D126C}"/>
              </a:ext>
            </a:extLst>
          </p:cNvPr>
          <p:cNvSpPr>
            <a:spLocks noGrp="1"/>
          </p:cNvSpPr>
          <p:nvPr>
            <p:ph type="sldNum" sz="quarter" idx="12"/>
          </p:nvPr>
        </p:nvSpPr>
        <p:spPr/>
        <p:txBody>
          <a:bodyPr/>
          <a:lstStyle/>
          <a:p>
            <a:fld id="{3A98EE3D-8CD1-4C3F-BD1C-C98C9596463C}" type="slidenum">
              <a:rPr lang="en-US" smtClean="0"/>
              <a:pPr/>
              <a:t>2</a:t>
            </a:fld>
            <a:endParaRPr lang="en-US" dirty="0"/>
          </a:p>
        </p:txBody>
      </p:sp>
      <p:sp>
        <p:nvSpPr>
          <p:cNvPr id="9" name="Title 8">
            <a:extLst>
              <a:ext uri="{FF2B5EF4-FFF2-40B4-BE49-F238E27FC236}">
                <a16:creationId xmlns:a16="http://schemas.microsoft.com/office/drawing/2014/main" id="{ADA3681A-EFB9-4650-8224-C8CA5D4B853B}"/>
              </a:ext>
            </a:extLst>
          </p:cNvPr>
          <p:cNvSpPr>
            <a:spLocks noGrp="1"/>
          </p:cNvSpPr>
          <p:nvPr>
            <p:ph type="title"/>
          </p:nvPr>
        </p:nvSpPr>
        <p:spPr>
          <a:xfrm>
            <a:off x="2964287" y="945701"/>
            <a:ext cx="7976485" cy="988332"/>
          </a:xfrm>
        </p:spPr>
        <p:txBody>
          <a:bodyPr/>
          <a:lstStyle/>
          <a:p>
            <a:r>
              <a:rPr lang="en-US" dirty="0">
                <a:latin typeface="Arial" panose="020B0604020202020204" pitchFamily="34" charset="0"/>
                <a:cs typeface="Arial" panose="020B0604020202020204" pitchFamily="34" charset="0"/>
              </a:rPr>
              <a:t>Workgroup charge</a:t>
            </a:r>
          </a:p>
        </p:txBody>
      </p:sp>
    </p:spTree>
    <p:extLst>
      <p:ext uri="{BB962C8B-B14F-4D97-AF65-F5344CB8AC3E}">
        <p14:creationId xmlns:p14="http://schemas.microsoft.com/office/powerpoint/2010/main" val="2932153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E07CD0AB-8048-488B-A1C2-D756369C78BA}"/>
              </a:ext>
            </a:extLst>
          </p:cNvPr>
          <p:cNvSpPr>
            <a:spLocks noGrp="1"/>
          </p:cNvSpPr>
          <p:nvPr>
            <p:ph type="title"/>
          </p:nvPr>
        </p:nvSpPr>
        <p:spPr/>
        <p:txBody>
          <a:bodyPr/>
          <a:lstStyle/>
          <a:p>
            <a:r>
              <a:rPr lang="en-US" dirty="0"/>
              <a:t>Key issues discussed</a:t>
            </a:r>
          </a:p>
        </p:txBody>
      </p:sp>
      <p:sp>
        <p:nvSpPr>
          <p:cNvPr id="5" name="Slide Number Placeholder 4">
            <a:extLst>
              <a:ext uri="{FF2B5EF4-FFF2-40B4-BE49-F238E27FC236}">
                <a16:creationId xmlns:a16="http://schemas.microsoft.com/office/drawing/2014/main" id="{DB6F70DE-6D0B-4F92-99FB-0635A18AFB2C}"/>
              </a:ext>
            </a:extLst>
          </p:cNvPr>
          <p:cNvSpPr>
            <a:spLocks noGrp="1"/>
          </p:cNvSpPr>
          <p:nvPr>
            <p:ph type="sldNum" sz="quarter" idx="12"/>
          </p:nvPr>
        </p:nvSpPr>
        <p:spPr/>
        <p:txBody>
          <a:bodyPr/>
          <a:lstStyle/>
          <a:p>
            <a:fld id="{3A98EE3D-8CD1-4C3F-BD1C-C98C9596463C}" type="slidenum">
              <a:rPr lang="en-US" smtClean="0"/>
              <a:pPr/>
              <a:t>3</a:t>
            </a:fld>
            <a:endParaRPr lang="en-US" dirty="0"/>
          </a:p>
        </p:txBody>
      </p:sp>
      <p:sp>
        <p:nvSpPr>
          <p:cNvPr id="3" name="Content Placeholder 2">
            <a:extLst>
              <a:ext uri="{FF2B5EF4-FFF2-40B4-BE49-F238E27FC236}">
                <a16:creationId xmlns:a16="http://schemas.microsoft.com/office/drawing/2014/main" id="{A051FFD8-9927-BAAD-BFEB-8953BFD5B99A}"/>
              </a:ext>
            </a:extLst>
          </p:cNvPr>
          <p:cNvSpPr>
            <a:spLocks noGrp="1"/>
          </p:cNvSpPr>
          <p:nvPr>
            <p:ph idx="1"/>
          </p:nvPr>
        </p:nvSpPr>
        <p:spPr>
          <a:xfrm>
            <a:off x="506762" y="1675257"/>
            <a:ext cx="11029615" cy="3507486"/>
          </a:xfrm>
        </p:spPr>
        <p:txBody>
          <a:bodyPr>
            <a:normAutofit/>
          </a:bodyPr>
          <a:lstStyle/>
          <a:p>
            <a:r>
              <a:rPr lang="en-US" sz="2000" dirty="0">
                <a:solidFill>
                  <a:schemeClr val="tx1"/>
                </a:solidFill>
                <a:latin typeface="Arial" panose="020B0604020202020204" pitchFamily="34" charset="0"/>
                <a:cs typeface="Arial" panose="020B0604020202020204" pitchFamily="34" charset="0"/>
              </a:rPr>
              <a:t>We focused on examining current resources available to both populations as well as gaps.  We researched best practice models/programs to address needs for increasing behavioral health services for our seniors and those living with disabilities.  Based on findings, we developed recommendations for these populations.</a:t>
            </a:r>
          </a:p>
        </p:txBody>
      </p:sp>
    </p:spTree>
    <p:extLst>
      <p:ext uri="{BB962C8B-B14F-4D97-AF65-F5344CB8AC3E}">
        <p14:creationId xmlns:p14="http://schemas.microsoft.com/office/powerpoint/2010/main" val="1164792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51FFD8-9927-BAAD-BFEB-8953BFD5B99A}"/>
              </a:ext>
            </a:extLst>
          </p:cNvPr>
          <p:cNvSpPr>
            <a:spLocks noGrp="1"/>
          </p:cNvSpPr>
          <p:nvPr>
            <p:ph idx="1"/>
          </p:nvPr>
        </p:nvSpPr>
        <p:spPr>
          <a:xfrm>
            <a:off x="112294" y="1299901"/>
            <a:ext cx="12079706" cy="3507486"/>
          </a:xfrm>
        </p:spPr>
        <p:txBody>
          <a:bodyPr>
            <a:noAutofit/>
          </a:bodyPr>
          <a:lstStyle/>
          <a:p>
            <a:pPr marL="324000" lvl="1" indent="0">
              <a:buNone/>
            </a:pPr>
            <a:endParaRPr lang="en-US" sz="2000" dirty="0">
              <a:solidFill>
                <a:schemeClr val="tx1"/>
              </a:solidFill>
              <a:latin typeface="Arial" panose="020B0604020202020204" pitchFamily="34" charset="0"/>
              <a:cs typeface="Arial" panose="020B0604020202020204" pitchFamily="34" charset="0"/>
            </a:endParaRPr>
          </a:p>
          <a:p>
            <a:pPr lvl="2"/>
            <a:r>
              <a:rPr lang="en-US" sz="2000" dirty="0">
                <a:solidFill>
                  <a:schemeClr val="tx1"/>
                </a:solidFill>
                <a:latin typeface="Arial" panose="020B0604020202020204" pitchFamily="34" charset="0"/>
                <a:cs typeface="Arial" panose="020B0604020202020204" pitchFamily="34" charset="0"/>
              </a:rPr>
              <a:t>Existing services available currently provided</a:t>
            </a:r>
          </a:p>
          <a:p>
            <a:pPr lvl="2"/>
            <a:r>
              <a:rPr lang="en-US" sz="2000" dirty="0">
                <a:solidFill>
                  <a:schemeClr val="tx1"/>
                </a:solidFill>
                <a:latin typeface="Arial" panose="020B0604020202020204" pitchFamily="34" charset="0"/>
                <a:cs typeface="Arial" panose="020B0604020202020204" pitchFamily="34" charset="0"/>
              </a:rPr>
              <a:t>Existing services for replication </a:t>
            </a:r>
          </a:p>
          <a:p>
            <a:pPr lvl="2"/>
            <a:r>
              <a:rPr lang="en-US" sz="2000" dirty="0">
                <a:solidFill>
                  <a:schemeClr val="tx1"/>
                </a:solidFill>
                <a:latin typeface="Arial" panose="020B0604020202020204" pitchFamily="34" charset="0"/>
                <a:cs typeface="Arial" panose="020B0604020202020204" pitchFamily="34" charset="0"/>
              </a:rPr>
              <a:t>Resources needed to expand</a:t>
            </a:r>
          </a:p>
          <a:p>
            <a:pPr lvl="2"/>
            <a:r>
              <a:rPr lang="en-US" sz="2000" dirty="0">
                <a:solidFill>
                  <a:schemeClr val="tx1"/>
                </a:solidFill>
                <a:latin typeface="Arial" panose="020B0604020202020204" pitchFamily="34" charset="0"/>
                <a:cs typeface="Arial" panose="020B0604020202020204" pitchFamily="34" charset="0"/>
              </a:rPr>
              <a:t>Model template for CMS Dementia Innovation reviewed as potential treatment protocol </a:t>
            </a:r>
          </a:p>
          <a:p>
            <a:pPr lvl="2"/>
            <a:r>
              <a:rPr lang="en-US" sz="2000" dirty="0">
                <a:solidFill>
                  <a:schemeClr val="tx1"/>
                </a:solidFill>
                <a:latin typeface="Arial" panose="020B0604020202020204" pitchFamily="34" charset="0"/>
                <a:cs typeface="Arial" panose="020B0604020202020204" pitchFamily="34" charset="0"/>
              </a:rPr>
              <a:t>Continuum of care necessary for both populations discussed</a:t>
            </a:r>
          </a:p>
          <a:p>
            <a:pPr lvl="2"/>
            <a:r>
              <a:rPr lang="en-US" sz="2000" dirty="0">
                <a:solidFill>
                  <a:schemeClr val="tx1"/>
                </a:solidFill>
                <a:latin typeface="Arial" panose="020B0604020202020204" pitchFamily="34" charset="0"/>
                <a:cs typeface="Arial" panose="020B0604020202020204" pitchFamily="34" charset="0"/>
              </a:rPr>
              <a:t>Existing/potential funding opportunities</a:t>
            </a:r>
          </a:p>
          <a:p>
            <a:pPr lvl="2"/>
            <a:r>
              <a:rPr lang="en-US" sz="2000" dirty="0">
                <a:solidFill>
                  <a:schemeClr val="tx1"/>
                </a:solidFill>
                <a:latin typeface="Arial" panose="020B0604020202020204" pitchFamily="34" charset="0"/>
                <a:cs typeface="Arial" panose="020B0604020202020204" pitchFamily="34" charset="0"/>
              </a:rPr>
              <a:t>Potential Partners for execution</a:t>
            </a:r>
          </a:p>
        </p:txBody>
      </p:sp>
      <p:sp>
        <p:nvSpPr>
          <p:cNvPr id="2" name="Title 1">
            <a:extLst>
              <a:ext uri="{FF2B5EF4-FFF2-40B4-BE49-F238E27FC236}">
                <a16:creationId xmlns:a16="http://schemas.microsoft.com/office/drawing/2014/main" id="{39AE9DD2-D806-FFB1-4686-BC68BC6B4685}"/>
              </a:ext>
            </a:extLst>
          </p:cNvPr>
          <p:cNvSpPr>
            <a:spLocks noGrp="1"/>
          </p:cNvSpPr>
          <p:nvPr>
            <p:ph type="title"/>
          </p:nvPr>
        </p:nvSpPr>
        <p:spPr/>
        <p:txBody>
          <a:bodyPr/>
          <a:lstStyle/>
          <a:p>
            <a:r>
              <a:rPr lang="en-US" dirty="0"/>
              <a:t>Data reviewed</a:t>
            </a:r>
          </a:p>
        </p:txBody>
      </p:sp>
      <p:sp>
        <p:nvSpPr>
          <p:cNvPr id="5" name="Slide Number Placeholder 4">
            <a:extLst>
              <a:ext uri="{FF2B5EF4-FFF2-40B4-BE49-F238E27FC236}">
                <a16:creationId xmlns:a16="http://schemas.microsoft.com/office/drawing/2014/main" id="{DB6F70DE-6D0B-4F92-99FB-0635A18AFB2C}"/>
              </a:ext>
            </a:extLst>
          </p:cNvPr>
          <p:cNvSpPr>
            <a:spLocks noGrp="1"/>
          </p:cNvSpPr>
          <p:nvPr>
            <p:ph type="sldNum" sz="quarter" idx="12"/>
          </p:nvPr>
        </p:nvSpPr>
        <p:spPr/>
        <p:txBody>
          <a:bodyPr/>
          <a:lstStyle/>
          <a:p>
            <a:fld id="{3A98EE3D-8CD1-4C3F-BD1C-C98C9596463C}" type="slidenum">
              <a:rPr lang="en-US" smtClean="0"/>
              <a:pPr/>
              <a:t>4</a:t>
            </a:fld>
            <a:endParaRPr lang="en-US" dirty="0"/>
          </a:p>
        </p:txBody>
      </p:sp>
    </p:spTree>
    <p:extLst>
      <p:ext uri="{BB962C8B-B14F-4D97-AF65-F5344CB8AC3E}">
        <p14:creationId xmlns:p14="http://schemas.microsoft.com/office/powerpoint/2010/main" val="2450793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B6F70DE-6D0B-4F92-99FB-0635A18AFB2C}"/>
              </a:ext>
            </a:extLst>
          </p:cNvPr>
          <p:cNvSpPr>
            <a:spLocks noGrp="1"/>
          </p:cNvSpPr>
          <p:nvPr>
            <p:ph type="sldNum" sz="quarter" idx="12"/>
          </p:nvPr>
        </p:nvSpPr>
        <p:spPr/>
        <p:txBody>
          <a:bodyPr/>
          <a:lstStyle/>
          <a:p>
            <a:fld id="{3A98EE3D-8CD1-4C3F-BD1C-C98C9596463C}" type="slidenum">
              <a:rPr lang="en-US" smtClean="0"/>
              <a:pPr/>
              <a:t>5</a:t>
            </a:fld>
            <a:endParaRPr lang="en-US" dirty="0"/>
          </a:p>
        </p:txBody>
      </p:sp>
      <p:sp>
        <p:nvSpPr>
          <p:cNvPr id="3" name="Content Placeholder 2">
            <a:extLst>
              <a:ext uri="{FF2B5EF4-FFF2-40B4-BE49-F238E27FC236}">
                <a16:creationId xmlns:a16="http://schemas.microsoft.com/office/drawing/2014/main" id="{A051FFD8-9927-BAAD-BFEB-8953BFD5B99A}"/>
              </a:ext>
            </a:extLst>
          </p:cNvPr>
          <p:cNvSpPr>
            <a:spLocks noGrp="1"/>
          </p:cNvSpPr>
          <p:nvPr>
            <p:ph idx="1"/>
          </p:nvPr>
        </p:nvSpPr>
        <p:spPr>
          <a:xfrm>
            <a:off x="405023" y="679423"/>
            <a:ext cx="11143074" cy="4623568"/>
          </a:xfrm>
        </p:spPr>
        <p:txBody>
          <a:bodyPr>
            <a:normAutofit/>
          </a:bodyPr>
          <a:lstStyle/>
          <a:p>
            <a:pPr marL="0" indent="0">
              <a:buNone/>
            </a:pPr>
            <a:r>
              <a:rPr lang="en-US" sz="2800" b="1" dirty="0">
                <a:solidFill>
                  <a:schemeClr val="accent1"/>
                </a:solidFill>
              </a:rPr>
              <a:t>Data Reviewed</a:t>
            </a:r>
          </a:p>
          <a:p>
            <a:pPr marL="0" indent="0">
              <a:buNone/>
            </a:pPr>
            <a:endParaRPr lang="en-US" sz="2800" b="1" dirty="0">
              <a:solidFill>
                <a:schemeClr val="accent1"/>
              </a:solidFill>
            </a:endParaRPr>
          </a:p>
        </p:txBody>
      </p:sp>
      <p:pic>
        <p:nvPicPr>
          <p:cNvPr id="2" name="Picture 1" descr="A poster of a medical care team&#10;&#10;Description automatically generated with medium confidence">
            <a:extLst>
              <a:ext uri="{FF2B5EF4-FFF2-40B4-BE49-F238E27FC236}">
                <a16:creationId xmlns:a16="http://schemas.microsoft.com/office/drawing/2014/main" id="{2FB620A7-A8AF-1810-79DC-87F7BEB511E2}"/>
              </a:ext>
            </a:extLst>
          </p:cNvPr>
          <p:cNvPicPr>
            <a:picLocks noChangeAspect="1"/>
          </p:cNvPicPr>
          <p:nvPr/>
        </p:nvPicPr>
        <p:blipFill>
          <a:blip r:embed="rId2"/>
          <a:stretch>
            <a:fillRect/>
          </a:stretch>
        </p:blipFill>
        <p:spPr>
          <a:xfrm>
            <a:off x="405023" y="1389601"/>
            <a:ext cx="8210471" cy="5153811"/>
          </a:xfrm>
          <a:prstGeom prst="rect">
            <a:avLst/>
          </a:prstGeom>
        </p:spPr>
      </p:pic>
      <p:sp>
        <p:nvSpPr>
          <p:cNvPr id="4" name="Content Placeholder 3">
            <a:extLst>
              <a:ext uri="{FF2B5EF4-FFF2-40B4-BE49-F238E27FC236}">
                <a16:creationId xmlns:a16="http://schemas.microsoft.com/office/drawing/2014/main" id="{54C688E5-126F-43C0-4FC6-C09EDDB690D6}"/>
              </a:ext>
            </a:extLst>
          </p:cNvPr>
          <p:cNvSpPr txBox="1">
            <a:spLocks/>
          </p:cNvSpPr>
          <p:nvPr/>
        </p:nvSpPr>
        <p:spPr>
          <a:xfrm>
            <a:off x="8749717" y="2050748"/>
            <a:ext cx="3246300" cy="2202470"/>
          </a:xfrm>
          <a:prstGeom prst="rect">
            <a:avLst/>
          </a:prstGeom>
        </p:spPr>
        <p:txBody>
          <a:bodyPr vert="horz" lIns="91440" tIns="45720" rIns="91440" bIns="45720" rtlCol="0" anchor="t" anchorCtr="0">
            <a:no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lang="en-US" sz="1700" kern="1200" dirty="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sz="2000" dirty="0">
                <a:latin typeface="Arial" panose="020B0604020202020204" pitchFamily="34" charset="0"/>
                <a:cs typeface="Arial" panose="020B0604020202020204" pitchFamily="34" charset="0"/>
              </a:rPr>
              <a:t>Adopt model as framework for both unique needs population</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Add themes identified with specific recommendations</a:t>
            </a:r>
          </a:p>
        </p:txBody>
      </p:sp>
    </p:spTree>
    <p:extLst>
      <p:ext uri="{BB962C8B-B14F-4D97-AF65-F5344CB8AC3E}">
        <p14:creationId xmlns:p14="http://schemas.microsoft.com/office/powerpoint/2010/main" val="3676542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38D42E7-C4CC-B0E8-F3A9-DFF0D67101EA}"/>
              </a:ext>
            </a:extLst>
          </p:cNvPr>
          <p:cNvSpPr>
            <a:spLocks noGrp="1"/>
          </p:cNvSpPr>
          <p:nvPr>
            <p:ph idx="1"/>
          </p:nvPr>
        </p:nvSpPr>
        <p:spPr>
          <a:xfrm>
            <a:off x="503838" y="1298402"/>
            <a:ext cx="11338327" cy="3769293"/>
          </a:xfrm>
        </p:spPr>
        <p:txBody>
          <a:bodyPr>
            <a:noAutofit/>
          </a:bodyPr>
          <a:lstStyle/>
          <a:p>
            <a:pPr marL="342900" indent="-342900">
              <a:buFont typeface="+mj-lt"/>
              <a:buAutoNum type="arabicPeriod"/>
            </a:pPr>
            <a:r>
              <a:rPr lang="en-US" sz="1600" dirty="0">
                <a:latin typeface="Arial" panose="020B0604020202020204" pitchFamily="34" charset="0"/>
                <a:cs typeface="Arial" panose="020B0604020202020204" pitchFamily="34" charset="0"/>
              </a:rPr>
              <a:t> </a:t>
            </a:r>
            <a:r>
              <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Expand capability for data </a:t>
            </a:r>
            <a:r>
              <a:rPr lang="en-US" sz="1600" kern="100" dirty="0">
                <a:solidFill>
                  <a:schemeClr val="tx1"/>
                </a:solidFill>
                <a:latin typeface="Arial" panose="020B0604020202020204" pitchFamily="34" charset="0"/>
                <a:ea typeface="Calibri" panose="020F0502020204030204" pitchFamily="34" charset="0"/>
                <a:cs typeface="Arial" panose="020B0604020202020204" pitchFamily="34" charset="0"/>
              </a:rPr>
              <a:t>s</a:t>
            </a:r>
            <a:r>
              <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haring among partner organizations.</a:t>
            </a:r>
          </a:p>
          <a:p>
            <a:pPr marL="342900" indent="-342900">
              <a:buFont typeface="+mj-lt"/>
              <a:buAutoNum type="arabicPeriod"/>
            </a:pPr>
            <a:r>
              <a:rPr lang="en-US" sz="1600" kern="1200" dirty="0">
                <a:solidFill>
                  <a:schemeClr val="dk1"/>
                </a:solidFill>
                <a:effectLst/>
                <a:latin typeface="Arial" panose="020B0604020202020204" pitchFamily="34" charset="0"/>
                <a:ea typeface="+mn-ea"/>
                <a:cs typeface="Arial" panose="020B0604020202020204" pitchFamily="34" charset="0"/>
              </a:rPr>
              <a:t>Increase Care Coordination to reduce recidivism, costly admissions to acute care systems, and ensure clients receive needed community resources for stabilization.</a:t>
            </a:r>
          </a:p>
          <a:p>
            <a:pPr marL="342900" indent="-342900">
              <a:buFont typeface="+mj-lt"/>
              <a:buAutoNum type="arabicPeriod"/>
            </a:pPr>
            <a:r>
              <a:rPr lang="en-US" sz="1600" kern="1200" dirty="0">
                <a:solidFill>
                  <a:schemeClr val="dk1"/>
                </a:solidFill>
                <a:effectLst/>
                <a:latin typeface="Arial" panose="020B0604020202020204" pitchFamily="34" charset="0"/>
                <a:ea typeface="+mn-ea"/>
                <a:cs typeface="Arial" panose="020B0604020202020204" pitchFamily="34" charset="0"/>
              </a:rPr>
              <a:t>Utilize CMS Dementia Guide Innovation model as treatment template.</a:t>
            </a:r>
          </a:p>
          <a:p>
            <a:pPr marL="342900" indent="-342900">
              <a:buFont typeface="+mj-lt"/>
              <a:buAutoNum type="arabicPeriod"/>
            </a:pPr>
            <a:r>
              <a:rPr lang="en-US" sz="1600" kern="1200" dirty="0">
                <a:solidFill>
                  <a:schemeClr val="dk1"/>
                </a:solidFill>
                <a:effectLst/>
                <a:latin typeface="Arial" panose="020B0604020202020204" pitchFamily="34" charset="0"/>
                <a:ea typeface="+mn-ea"/>
                <a:cs typeface="Arial" panose="020B0604020202020204" pitchFamily="34" charset="0"/>
              </a:rPr>
              <a:t>Increase Training for healthcare providers on best practice treatment protocols, skill building for working with individuals with disabilities and the senior population, teaching topics including signs and symptoms of dementia, navigating grief and loss, polypharmacy effects, suicide prevention, and other key behavioral health subjects</a:t>
            </a:r>
          </a:p>
          <a:p>
            <a:pPr marL="342900" indent="-342900">
              <a:buFont typeface="+mj-lt"/>
              <a:buAutoNum type="arabicPeriod"/>
            </a:pPr>
            <a:r>
              <a:rPr lang="en-US" sz="1600" kern="1200" dirty="0">
                <a:solidFill>
                  <a:schemeClr val="dk1"/>
                </a:solidFill>
                <a:effectLst/>
                <a:latin typeface="Arial" panose="020B0604020202020204" pitchFamily="34" charset="0"/>
                <a:ea typeface="+mn-ea"/>
                <a:cs typeface="Arial" panose="020B0604020202020204" pitchFamily="34" charset="0"/>
              </a:rPr>
              <a:t>Increase Teaming models to divert individuals from jails, emergency rooms, and crisis stabilization units and provide follow-up to ensure continued stabilization (Senior Crisis Response teams; Including Behavioral Analysts on MRT’s, CAT, etc.)</a:t>
            </a:r>
          </a:p>
          <a:p>
            <a:pPr marL="342900" indent="-342900">
              <a:buFont typeface="+mj-lt"/>
              <a:buAutoNum type="arabicPeriod"/>
            </a:pPr>
            <a:r>
              <a:rPr lang="en-US" sz="1600" kern="1200" dirty="0">
                <a:solidFill>
                  <a:schemeClr val="dk1"/>
                </a:solidFill>
                <a:effectLst/>
                <a:latin typeface="Arial" panose="020B0604020202020204" pitchFamily="34" charset="0"/>
                <a:ea typeface="+mn-ea"/>
                <a:cs typeface="Arial" panose="020B0604020202020204" pitchFamily="34" charset="0"/>
              </a:rPr>
              <a:t>Increase and Fund Emergency/Respite Housing to keep clients safe, provide evaluation and needed services for stabilization while researching appropriate housing placement.</a:t>
            </a:r>
          </a:p>
          <a:p>
            <a:pPr marL="342900" indent="-342900">
              <a:buFont typeface="+mj-lt"/>
              <a:buAutoNum type="arabicPeriod"/>
            </a:pPr>
            <a:r>
              <a:rPr lang="en-US" sz="1600" kern="1200" dirty="0">
                <a:solidFill>
                  <a:schemeClr val="dk1"/>
                </a:solidFill>
                <a:effectLst/>
                <a:latin typeface="Arial" panose="020B0604020202020204" pitchFamily="34" charset="0"/>
                <a:ea typeface="+mn-ea"/>
                <a:cs typeface="Arial" panose="020B0604020202020204" pitchFamily="34" charset="0"/>
              </a:rPr>
              <a:t>Expedite Guardianship process and increase the number of guardians to offer improved access for client with guardianship needs; Utilize Supportive Decision-Making process in order to ensure client has the opportunity to participate in the process.</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buFont typeface="+mj-lt"/>
              <a:buAutoNum type="arabicPeriod"/>
            </a:pP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buFont typeface="+mj-lt"/>
              <a:buAutoNum type="arabicPeriod"/>
            </a:pP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buFont typeface="+mj-lt"/>
              <a:buAutoNum type="arabicPeriod"/>
            </a:pPr>
            <a:endParaRPr lang="en-US" sz="1600" kern="1200" dirty="0">
              <a:solidFill>
                <a:schemeClr val="dk1"/>
              </a:solidFill>
              <a:effectLst/>
              <a:latin typeface="Arial" panose="020B0604020202020204" pitchFamily="34" charset="0"/>
              <a:ea typeface="+mn-ea"/>
              <a:cs typeface="Arial" panose="020B0604020202020204" pitchFamily="34" charset="0"/>
            </a:endParaRPr>
          </a:p>
          <a:p>
            <a:pPr marL="342900" indent="-342900">
              <a:buFont typeface="+mj-lt"/>
              <a:buAutoNum type="arabicPeriod"/>
            </a:pP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buFont typeface="+mj-lt"/>
              <a:buAutoNum type="arabicPeriod"/>
            </a:pPr>
            <a:endParaRPr lang="en-US" sz="1600"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6248D3A3-3763-FB42-F570-0C4A3D3D9302}"/>
              </a:ext>
            </a:extLst>
          </p:cNvPr>
          <p:cNvSpPr>
            <a:spLocks noGrp="1"/>
          </p:cNvSpPr>
          <p:nvPr>
            <p:ph type="title"/>
          </p:nvPr>
        </p:nvSpPr>
        <p:spPr/>
        <p:txBody>
          <a:bodyPr/>
          <a:lstStyle/>
          <a:p>
            <a:r>
              <a:rPr lang="en-US" dirty="0"/>
              <a:t>recommendations</a:t>
            </a:r>
          </a:p>
        </p:txBody>
      </p:sp>
      <p:sp>
        <p:nvSpPr>
          <p:cNvPr id="4" name="Slide Number Placeholder 3">
            <a:extLst>
              <a:ext uri="{FF2B5EF4-FFF2-40B4-BE49-F238E27FC236}">
                <a16:creationId xmlns:a16="http://schemas.microsoft.com/office/drawing/2014/main" id="{336FD88D-5559-E548-9D65-74CB1F42E86E}"/>
              </a:ext>
            </a:extLst>
          </p:cNvPr>
          <p:cNvSpPr>
            <a:spLocks noGrp="1"/>
          </p:cNvSpPr>
          <p:nvPr>
            <p:ph type="sldNum" sz="quarter" idx="12"/>
          </p:nvPr>
        </p:nvSpPr>
        <p:spPr/>
        <p:txBody>
          <a:bodyPr/>
          <a:lstStyle/>
          <a:p>
            <a:fld id="{3A98EE3D-8CD1-4C3F-BD1C-C98C9596463C}" type="slidenum">
              <a:rPr lang="en-US" smtClean="0"/>
              <a:pPr/>
              <a:t>6</a:t>
            </a:fld>
            <a:endParaRPr lang="en-US" dirty="0"/>
          </a:p>
        </p:txBody>
      </p:sp>
    </p:spTree>
    <p:extLst>
      <p:ext uri="{BB962C8B-B14F-4D97-AF65-F5344CB8AC3E}">
        <p14:creationId xmlns:p14="http://schemas.microsoft.com/office/powerpoint/2010/main" val="104215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noAutofit/>
          </a:bodyPr>
          <a:lstStyle/>
          <a:p>
            <a:r>
              <a:rPr lang="en-US" cap="none" dirty="0">
                <a:latin typeface="Arial" panose="020B0604020202020204" pitchFamily="34" charset="0"/>
                <a:cs typeface="Arial" panose="020B0604020202020204" pitchFamily="34" charset="0"/>
              </a:rPr>
              <a:t>1. </a:t>
            </a:r>
            <a:r>
              <a:rPr lang="en-US" kern="100" cap="none" dirty="0">
                <a:solidFill>
                  <a:schemeClr val="tx1"/>
                </a:solidFill>
                <a:effectLst/>
                <a:latin typeface="Arial" panose="020B0604020202020204" pitchFamily="34" charset="0"/>
                <a:ea typeface="Calibri" panose="020F0502020204030204" pitchFamily="34" charset="0"/>
                <a:cs typeface="Arial" panose="020B0604020202020204" pitchFamily="34" charset="0"/>
              </a:rPr>
              <a:t>Expand capability for data </a:t>
            </a:r>
            <a:r>
              <a:rPr lang="en-US" kern="100" cap="none" dirty="0">
                <a:solidFill>
                  <a:schemeClr val="tx1"/>
                </a:solidFill>
                <a:latin typeface="Arial" panose="020B0604020202020204" pitchFamily="34" charset="0"/>
                <a:ea typeface="Calibri" panose="020F0502020204030204" pitchFamily="34" charset="0"/>
                <a:cs typeface="Arial" panose="020B0604020202020204" pitchFamily="34" charset="0"/>
              </a:rPr>
              <a:t>s</a:t>
            </a:r>
            <a:r>
              <a:rPr lang="en-US" kern="100" cap="none" dirty="0">
                <a:solidFill>
                  <a:schemeClr val="tx1"/>
                </a:solidFill>
                <a:effectLst/>
                <a:latin typeface="Arial" panose="020B0604020202020204" pitchFamily="34" charset="0"/>
                <a:ea typeface="Calibri" panose="020F0502020204030204" pitchFamily="34" charset="0"/>
                <a:cs typeface="Arial" panose="020B0604020202020204" pitchFamily="34" charset="0"/>
              </a:rPr>
              <a:t>haring among partner organizations.</a:t>
            </a:r>
            <a:br>
              <a:rPr lang="en-US" kern="100" cap="none" dirty="0">
                <a:solidFill>
                  <a:schemeClr val="tx1"/>
                </a:solidFill>
                <a:effectLst/>
                <a:latin typeface="Arial" panose="020B0604020202020204" pitchFamily="34" charset="0"/>
                <a:ea typeface="Calibri" panose="020F0502020204030204" pitchFamily="34" charset="0"/>
                <a:cs typeface="Arial" panose="020B0604020202020204" pitchFamily="34" charset="0"/>
              </a:rPr>
            </a:br>
            <a:endParaRPr lang="en-US" cap="none"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7</a:t>
            </a:fld>
            <a:endParaRPr lang="en-US" dirty="0"/>
          </a:p>
        </p:txBody>
      </p:sp>
      <p:sp>
        <p:nvSpPr>
          <p:cNvPr id="4" name="TextBox 3">
            <a:extLst>
              <a:ext uri="{FF2B5EF4-FFF2-40B4-BE49-F238E27FC236}">
                <a16:creationId xmlns:a16="http://schemas.microsoft.com/office/drawing/2014/main" id="{DFCC17CB-B484-6415-752D-C2811334C22B}"/>
              </a:ext>
            </a:extLst>
          </p:cNvPr>
          <p:cNvSpPr txBox="1"/>
          <p:nvPr/>
        </p:nvSpPr>
        <p:spPr>
          <a:xfrm>
            <a:off x="811263" y="2030930"/>
            <a:ext cx="10799545" cy="954107"/>
          </a:xfrm>
          <a:prstGeom prst="rect">
            <a:avLst/>
          </a:prstGeom>
          <a:noFill/>
        </p:spPr>
        <p:txBody>
          <a:bodyPr wrap="square">
            <a:spAutoFit/>
          </a:bodyPr>
          <a:lstStyle/>
          <a:p>
            <a:r>
              <a:rPr lang="en-US" sz="2800" kern="1200" dirty="0">
                <a:solidFill>
                  <a:schemeClr val="dk1"/>
                </a:solidFill>
                <a:effectLst/>
                <a:latin typeface="Arial" panose="020B0604020202020204" pitchFamily="34" charset="0"/>
                <a:ea typeface="+mn-ea"/>
                <a:cs typeface="Arial" panose="020B0604020202020204" pitchFamily="34" charset="0"/>
              </a:rPr>
              <a:t>This recommendation will increase the ability to access all necessary information to best treat client, eliminate silos.</a:t>
            </a:r>
          </a:p>
        </p:txBody>
      </p:sp>
    </p:spTree>
    <p:extLst>
      <p:ext uri="{BB962C8B-B14F-4D97-AF65-F5344CB8AC3E}">
        <p14:creationId xmlns:p14="http://schemas.microsoft.com/office/powerpoint/2010/main" val="3760263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noAutofit/>
          </a:bodyPr>
          <a:lstStyle/>
          <a:p>
            <a:r>
              <a:rPr lang="en-US" sz="2500" kern="1200" dirty="0">
                <a:solidFill>
                  <a:schemeClr val="dk1"/>
                </a:solidFill>
                <a:effectLst/>
                <a:latin typeface="Arial" panose="020B0604020202020204" pitchFamily="34" charset="0"/>
                <a:ea typeface="+mn-ea"/>
                <a:cs typeface="Arial" panose="020B0604020202020204" pitchFamily="34" charset="0"/>
              </a:rPr>
              <a:t>2. </a:t>
            </a:r>
            <a:r>
              <a:rPr lang="en-US" sz="2500" kern="1200" cap="none" dirty="0">
                <a:solidFill>
                  <a:schemeClr val="dk1"/>
                </a:solidFill>
                <a:effectLst/>
                <a:latin typeface="Arial" panose="020B0604020202020204" pitchFamily="34" charset="0"/>
                <a:ea typeface="+mn-ea"/>
                <a:cs typeface="Arial" panose="020B0604020202020204" pitchFamily="34" charset="0"/>
              </a:rPr>
              <a:t>Increase care coordination to reduce recidivism, costly admissions to acute care systems, and ensure clients receive needed community resources for stabilization</a:t>
            </a:r>
            <a:endParaRPr lang="en-US" sz="2500" kern="1200" dirty="0">
              <a:solidFill>
                <a:schemeClr val="dk1"/>
              </a:solidFill>
              <a:effectLst/>
              <a:latin typeface="Arial" panose="020B0604020202020204" pitchFamily="34" charset="0"/>
              <a:ea typeface="+mn-ea"/>
              <a:cs typeface="Arial" panose="020B0604020202020204" pitchFamily="34" charset="0"/>
            </a:endParaRP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8</a:t>
            </a:fld>
            <a:endParaRPr lang="en-US" dirty="0"/>
          </a:p>
        </p:txBody>
      </p:sp>
      <p:sp>
        <p:nvSpPr>
          <p:cNvPr id="2" name="TextBox 1">
            <a:extLst>
              <a:ext uri="{FF2B5EF4-FFF2-40B4-BE49-F238E27FC236}">
                <a16:creationId xmlns:a16="http://schemas.microsoft.com/office/drawing/2014/main" id="{73A523DD-B5E7-0B90-1775-8B554260C4E3}"/>
              </a:ext>
            </a:extLst>
          </p:cNvPr>
          <p:cNvSpPr txBox="1"/>
          <p:nvPr/>
        </p:nvSpPr>
        <p:spPr>
          <a:xfrm>
            <a:off x="731520" y="2512194"/>
            <a:ext cx="8412480" cy="1046440"/>
          </a:xfrm>
          <a:prstGeom prst="rect">
            <a:avLst/>
          </a:prstGeom>
          <a:noFill/>
        </p:spPr>
        <p:txBody>
          <a:bodyPr wrap="square" rtlCol="0">
            <a:spAutoFit/>
          </a:bodyPr>
          <a:lstStyle/>
          <a:p>
            <a:r>
              <a:rPr lang="en-US" sz="2200" kern="1200" dirty="0">
                <a:solidFill>
                  <a:schemeClr val="dk1"/>
                </a:solidFill>
                <a:effectLst/>
                <a:latin typeface="Arial" panose="020B0604020202020204" pitchFamily="34" charset="0"/>
                <a:ea typeface="+mn-ea"/>
                <a:cs typeface="Arial" panose="020B0604020202020204" pitchFamily="34" charset="0"/>
              </a:rPr>
              <a:t>This recommendation aims to reduce recidivism, address Social Determinants of </a:t>
            </a:r>
            <a:r>
              <a:rPr lang="en-US" sz="2200" kern="1200" dirty="0" err="1">
                <a:solidFill>
                  <a:schemeClr val="dk1"/>
                </a:solidFill>
                <a:effectLst/>
                <a:latin typeface="Arial" panose="020B0604020202020204" pitchFamily="34" charset="0"/>
                <a:ea typeface="+mn-ea"/>
                <a:cs typeface="Arial" panose="020B0604020202020204" pitchFamily="34" charset="0"/>
              </a:rPr>
              <a:t>Hea;th</a:t>
            </a:r>
            <a:r>
              <a:rPr lang="en-US" sz="2200" kern="1200" dirty="0">
                <a:solidFill>
                  <a:schemeClr val="dk1"/>
                </a:solidFill>
                <a:effectLst/>
                <a:latin typeface="Arial" panose="020B0604020202020204" pitchFamily="34" charset="0"/>
                <a:ea typeface="+mn-ea"/>
                <a:cs typeface="Arial" panose="020B0604020202020204" pitchFamily="34" charset="0"/>
              </a:rPr>
              <a:t>, and eliminate client falling through cracks.</a:t>
            </a:r>
          </a:p>
          <a:p>
            <a:endParaRPr lang="en-US" dirty="0"/>
          </a:p>
        </p:txBody>
      </p:sp>
    </p:spTree>
    <p:extLst>
      <p:ext uri="{BB962C8B-B14F-4D97-AF65-F5344CB8AC3E}">
        <p14:creationId xmlns:p14="http://schemas.microsoft.com/office/powerpoint/2010/main" val="1292723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3. </a:t>
            </a:r>
            <a:r>
              <a:rPr lang="en-US" sz="2800" kern="1200" cap="none" dirty="0">
                <a:solidFill>
                  <a:schemeClr val="dk1"/>
                </a:solidFill>
                <a:effectLst/>
                <a:latin typeface="Arial" panose="020B0604020202020204" pitchFamily="34" charset="0"/>
                <a:ea typeface="+mn-ea"/>
                <a:cs typeface="Arial" panose="020B0604020202020204" pitchFamily="34" charset="0"/>
              </a:rPr>
              <a:t>Utilize CMS dementia guide innovation model as treatment template.</a:t>
            </a:r>
            <a:br>
              <a:rPr lang="en-US" sz="2800" kern="1200" dirty="0">
                <a:solidFill>
                  <a:schemeClr val="dk1"/>
                </a:solidFill>
                <a:effectLst/>
                <a:latin typeface="Arial" panose="020B0604020202020204" pitchFamily="34" charset="0"/>
                <a:ea typeface="+mn-ea"/>
                <a:cs typeface="Arial" panose="020B0604020202020204" pitchFamily="34" charset="0"/>
              </a:rPr>
            </a:br>
            <a:r>
              <a:rPr lang="en-US" dirty="0">
                <a:latin typeface="Arial" panose="020B0604020202020204" pitchFamily="34" charset="0"/>
                <a:cs typeface="Arial" panose="020B0604020202020204" pitchFamily="34" charset="0"/>
              </a:rPr>
              <a:t> </a:t>
            </a: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9</a:t>
            </a:fld>
            <a:endParaRPr lang="en-US" dirty="0"/>
          </a:p>
        </p:txBody>
      </p:sp>
      <p:pic>
        <p:nvPicPr>
          <p:cNvPr id="2" name="Picture 1" descr="A poster of a medical care team&#10;&#10;Description automatically generated with medium confidence">
            <a:extLst>
              <a:ext uri="{FF2B5EF4-FFF2-40B4-BE49-F238E27FC236}">
                <a16:creationId xmlns:a16="http://schemas.microsoft.com/office/drawing/2014/main" id="{40867110-3A86-C4D9-3D97-A850A46E4D31}"/>
              </a:ext>
            </a:extLst>
          </p:cNvPr>
          <p:cNvPicPr>
            <a:picLocks noChangeAspect="1"/>
          </p:cNvPicPr>
          <p:nvPr/>
        </p:nvPicPr>
        <p:blipFill>
          <a:blip r:embed="rId2"/>
          <a:stretch>
            <a:fillRect/>
          </a:stretch>
        </p:blipFill>
        <p:spPr>
          <a:xfrm>
            <a:off x="2522790" y="2271563"/>
            <a:ext cx="6300508" cy="3954905"/>
          </a:xfrm>
          <a:prstGeom prst="rect">
            <a:avLst/>
          </a:prstGeom>
        </p:spPr>
      </p:pic>
      <p:sp>
        <p:nvSpPr>
          <p:cNvPr id="6" name="TextBox 5">
            <a:extLst>
              <a:ext uri="{FF2B5EF4-FFF2-40B4-BE49-F238E27FC236}">
                <a16:creationId xmlns:a16="http://schemas.microsoft.com/office/drawing/2014/main" id="{9470F8CA-C649-8C36-9958-B8849B5B486A}"/>
              </a:ext>
            </a:extLst>
          </p:cNvPr>
          <p:cNvSpPr txBox="1"/>
          <p:nvPr/>
        </p:nvSpPr>
        <p:spPr>
          <a:xfrm>
            <a:off x="581192" y="1741454"/>
            <a:ext cx="9426884" cy="677108"/>
          </a:xfrm>
          <a:prstGeom prst="rect">
            <a:avLst/>
          </a:prstGeom>
          <a:noFill/>
        </p:spPr>
        <p:txBody>
          <a:bodyPr wrap="square">
            <a:spAutoFit/>
          </a:bodyPr>
          <a:lstStyle/>
          <a:p>
            <a:r>
              <a:rPr lang="en-US" sz="1800" kern="1200" dirty="0">
                <a:solidFill>
                  <a:schemeClr val="dk1"/>
                </a:solidFill>
                <a:effectLst/>
                <a:latin typeface="Arial" panose="020B0604020202020204" pitchFamily="34" charset="0"/>
                <a:ea typeface="+mn-ea"/>
                <a:cs typeface="Arial" panose="020B0604020202020204" pitchFamily="34" charset="0"/>
              </a:rPr>
              <a:t>This </a:t>
            </a:r>
            <a:r>
              <a:rPr lang="en-US" sz="2000" kern="1200" dirty="0">
                <a:solidFill>
                  <a:schemeClr val="dk1"/>
                </a:solidFill>
                <a:effectLst/>
                <a:latin typeface="Arial" panose="020B0604020202020204" pitchFamily="34" charset="0"/>
                <a:ea typeface="+mn-ea"/>
                <a:cs typeface="Arial" panose="020B0604020202020204" pitchFamily="34" charset="0"/>
              </a:rPr>
              <a:t>recommendation</a:t>
            </a:r>
            <a:r>
              <a:rPr lang="en-US" sz="1800" kern="1200" dirty="0">
                <a:solidFill>
                  <a:schemeClr val="dk1"/>
                </a:solidFill>
                <a:effectLst/>
                <a:latin typeface="Arial" panose="020B0604020202020204" pitchFamily="34" charset="0"/>
                <a:ea typeface="+mn-ea"/>
                <a:cs typeface="Arial" panose="020B0604020202020204" pitchFamily="34" charset="0"/>
              </a:rPr>
              <a:t> </a:t>
            </a:r>
            <a:r>
              <a:rPr lang="en-US" dirty="0">
                <a:solidFill>
                  <a:schemeClr val="dk1"/>
                </a:solidFill>
                <a:latin typeface="Arial" panose="020B0604020202020204" pitchFamily="34" charset="0"/>
                <a:cs typeface="Arial" panose="020B0604020202020204" pitchFamily="34" charset="0"/>
              </a:rPr>
              <a:t>focuses on utilizing a b</a:t>
            </a:r>
            <a:r>
              <a:rPr lang="en-US" sz="1800" kern="1200" dirty="0">
                <a:solidFill>
                  <a:schemeClr val="dk1"/>
                </a:solidFill>
                <a:effectLst/>
                <a:latin typeface="Arial" panose="020B0604020202020204" pitchFamily="34" charset="0"/>
                <a:ea typeface="+mn-ea"/>
                <a:cs typeface="Arial" panose="020B0604020202020204" pitchFamily="34" charset="0"/>
              </a:rPr>
              <a:t>est practice model for addressing client and caregiver needs.</a:t>
            </a:r>
          </a:p>
        </p:txBody>
      </p:sp>
    </p:spTree>
    <p:extLst>
      <p:ext uri="{BB962C8B-B14F-4D97-AF65-F5344CB8AC3E}">
        <p14:creationId xmlns:p14="http://schemas.microsoft.com/office/powerpoint/2010/main" val="589190036"/>
      </p:ext>
    </p:extLst>
  </p:cSld>
  <p:clrMapOvr>
    <a:masterClrMapping/>
  </p:clrMapOvr>
</p:sld>
</file>

<file path=ppt/theme/theme1.xml><?xml version="1.0" encoding="utf-8"?>
<a:theme xmlns:a="http://schemas.openxmlformats.org/drawingml/2006/main" name="Theme-DCF">
  <a:themeElements>
    <a:clrScheme name="Custom 4">
      <a:dk1>
        <a:sysClr val="windowText" lastClr="000000"/>
      </a:dk1>
      <a:lt1>
        <a:sysClr val="window" lastClr="FFFFFF"/>
      </a:lt1>
      <a:dk2>
        <a:srgbClr val="242852"/>
      </a:dk2>
      <a:lt2>
        <a:srgbClr val="ACCBF9"/>
      </a:lt2>
      <a:accent1>
        <a:srgbClr val="242852"/>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CF fonts theme">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DCF" id="{0CC2E8E3-3D2F-4D8D-8F65-B598F8B4D10F}" vid="{AFC7F0CF-F8E5-4FB1-B8D9-55FDB44BA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87C6E6D3B96242AB8F20EDD13DCB7A" ma:contentTypeVersion="17" ma:contentTypeDescription="Create a new document." ma:contentTypeScope="" ma:versionID="e154182affe83427e51c9633f2290ddf">
  <xsd:schema xmlns:xsd="http://www.w3.org/2001/XMLSchema" xmlns:xs="http://www.w3.org/2001/XMLSchema" xmlns:p="http://schemas.microsoft.com/office/2006/metadata/properties" xmlns:ns2="377d2592-5041-419b-a5a7-869178a8e937" xmlns:ns3="7532c155-e1cb-42a2-b710-8d3f48b81afc" targetNamespace="http://schemas.microsoft.com/office/2006/metadata/properties" ma:root="true" ma:fieldsID="3326db17ecf75be4104afc8cd3e9dfc4" ns2:_="" ns3:_="">
    <xsd:import namespace="377d2592-5041-419b-a5a7-869178a8e937"/>
    <xsd:import namespace="7532c155-e1cb-42a2-b710-8d3f48b81a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7d2592-5041-419b-a5a7-869178a8e9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7" nillable="true" ma:displayName="Location" ma:description="" ma:indexed="true" ma:internalName="MediaServiceLocation"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532c155-e1cb-42a2-b710-8d3f48b81afc"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608503f-563d-4b54-907b-d19222e839f2}" ma:internalName="TaxCatchAll" ma:showField="CatchAllData" ma:web="7532c155-e1cb-42a2-b710-8d3f48b81afc">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532c155-e1cb-42a2-b710-8d3f48b81af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A33902-831C-437D-AB79-922C336AAF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7d2592-5041-419b-a5a7-869178a8e937"/>
    <ds:schemaRef ds:uri="7532c155-e1cb-42a2-b710-8d3f48b81a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BD2D995-20F0-4C14-BF62-1248AB4B484D}">
  <ds:schemaRefs>
    <ds:schemaRef ds:uri="http://purl.org/dc/dcmitype/"/>
    <ds:schemaRef ds:uri="http://schemas.microsoft.com/office/2006/documentManagement/types"/>
    <ds:schemaRef ds:uri="http://schemas.microsoft.com/office/2006/metadata/properties"/>
    <ds:schemaRef ds:uri="http://purl.org/dc/elements/1.1/"/>
    <ds:schemaRef ds:uri="http://www.w3.org/XML/1998/namespace"/>
    <ds:schemaRef ds:uri="377d2592-5041-419b-a5a7-869178a8e937"/>
    <ds:schemaRef ds:uri="http://purl.org/dc/terms/"/>
    <ds:schemaRef ds:uri="http://schemas.microsoft.com/office/infopath/2007/PartnerControls"/>
    <ds:schemaRef ds:uri="http://schemas.openxmlformats.org/package/2006/metadata/core-properties"/>
    <ds:schemaRef ds:uri="7532c155-e1cb-42a2-b710-8d3f48b81afc"/>
  </ds:schemaRefs>
</ds:datastoreItem>
</file>

<file path=customXml/itemProps3.xml><?xml version="1.0" encoding="utf-8"?>
<ds:datastoreItem xmlns:ds="http://schemas.openxmlformats.org/officeDocument/2006/customXml" ds:itemID="{BB3242A4-1E6A-4E02-809C-4A24066EC0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3260</TotalTime>
  <Words>720</Words>
  <Application>Microsoft Office PowerPoint</Application>
  <PresentationFormat>Widescreen</PresentationFormat>
  <Paragraphs>57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Verdana</vt:lpstr>
      <vt:lpstr>Wingdings 2</vt:lpstr>
      <vt:lpstr>Theme-DCF</vt:lpstr>
      <vt:lpstr>Commission on mental health and substance use disorder  System of Care Subcommittee  Individuals with unique needs workgroup</vt:lpstr>
      <vt:lpstr>Workgroup charge</vt:lpstr>
      <vt:lpstr>Key issues discussed</vt:lpstr>
      <vt:lpstr>Data reviewed</vt:lpstr>
      <vt:lpstr>PowerPoint Presentation</vt:lpstr>
      <vt:lpstr>recommendations</vt:lpstr>
      <vt:lpstr>1. Expand capability for data sharing among partner organizations. </vt:lpstr>
      <vt:lpstr>2. Increase care coordination to reduce recidivism, costly admissions to acute care systems, and ensure clients receive needed community resources for stabilization</vt:lpstr>
      <vt:lpstr>3. Utilize CMS dementia guide innovation model as treatment template.  </vt:lpstr>
      <vt:lpstr>4. Increase training for healthcare providers on best practice treatment protocols, skill building for working with individuals with disabilities and the senior population, teaching topics including signs and symptoms of dementia, navigating grief and loss, polypharmacy effects, suicide prevention, and other key behavioral health subjects </vt:lpstr>
      <vt:lpstr>5. Increase teaming models to divert individuals from jails, emergency rooms, and crisis stabilization units and provide follow-up to ensure continued stabilization (senior crisis response teams; including behavioral analysts on MRT’s, CAT, etc). </vt:lpstr>
      <vt:lpstr>6. Increase and fund emergency/respite housing to keep clients safe, provide evaluation and needed services for stabilization while researching appropriate housing placement.  </vt:lpstr>
      <vt:lpstr>7. Expedite guardianship process and increase the number of guardians to offer improved access for client with guardianship needs; utilize supportive decision-making process in order to ensure client has the opportunity to participate in the process.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on Mental Health and Substance Use Disorder - System of Care Subcommittee - Individuals with Unique Needs Workgroup (July 24 2024)</dc:title>
  <dc:creator>Edwards, Joseph</dc:creator>
  <cp:lastModifiedBy>VanDyke, Misty N</cp:lastModifiedBy>
  <cp:revision>58</cp:revision>
  <dcterms:created xsi:type="dcterms:W3CDTF">2022-01-04T16:51:29Z</dcterms:created>
  <dcterms:modified xsi:type="dcterms:W3CDTF">2025-06-03T19:54:49Z</dcterms:modified>
</cp:coreProperties>
</file>