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1"/>
  </p:notesMasterIdLst>
  <p:handoutMasterIdLst>
    <p:handoutMasterId r:id="rId12"/>
  </p:handoutMasterIdLst>
  <p:sldIdLst>
    <p:sldId id="297" r:id="rId5"/>
    <p:sldId id="298" r:id="rId6"/>
    <p:sldId id="289" r:id="rId7"/>
    <p:sldId id="299" r:id="rId8"/>
    <p:sldId id="290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19" autoAdjust="0"/>
  </p:normalViewPr>
  <p:slideViewPr>
    <p:cSldViewPr snapToGrid="0">
      <p:cViewPr varScale="1">
        <p:scale>
          <a:sx n="121" d="100"/>
          <a:sy n="121" d="100"/>
        </p:scale>
        <p:origin x="46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CA465A8-FCD3-44F4-A929-E3E4D759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4180" y="1709775"/>
            <a:ext cx="8607972" cy="13430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 on mental health and substance use disorder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of Care Subcommittee</a:t>
            </a:r>
            <a:br>
              <a:rPr lang="en-US" cap="none" dirty="0"/>
            </a:br>
            <a:br>
              <a:rPr lang="en-US" dirty="0"/>
            </a:br>
            <a:r>
              <a:rPr lang="en-US" sz="2200" b="0" i="1" dirty="0"/>
              <a:t>Skills Based training workgroup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301224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1287F1-A54B-4155-81DD-FACF0697C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57973" y="1568531"/>
            <a:ext cx="9667728" cy="222322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i="0" u="none" strike="noStrike" cap="none" baseline="0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i="0" u="none" strike="noStrike" cap="none" baseline="0" dirty="0">
                <a:solidFill>
                  <a:schemeClr val="tx2"/>
                </a:solidFill>
                <a:latin typeface="+mj-lt"/>
              </a:rPr>
              <a:t>Gather data that will allow the subcommittee to evaluate and make recommendations regarding skills-based training that teaches participants about mental health and substance use issues, including, but not limited to, mental health first aid models.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b="0" i="0" u="none" strike="noStrike" cap="none" baseline="0" dirty="0">
              <a:solidFill>
                <a:schemeClr val="tx2"/>
              </a:solidFill>
              <a:latin typeface="+mj-lt"/>
            </a:endParaRPr>
          </a:p>
          <a:p>
            <a:r>
              <a:rPr lang="en-US" sz="2400" b="0" i="0" u="none" strike="noStrike" cap="none" baseline="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cap="none" dirty="0">
              <a:solidFill>
                <a:schemeClr val="tx2"/>
              </a:solidFill>
              <a:highlight>
                <a:srgbClr val="FFFF00"/>
              </a:highlight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2FCB2-A54E-4CA7-8B46-F340559D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DA3681A-EFB9-4650-8224-C8CA5D4B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1603" y="859074"/>
            <a:ext cx="7976485" cy="988332"/>
          </a:xfrm>
        </p:spPr>
        <p:txBody>
          <a:bodyPr/>
          <a:lstStyle/>
          <a:p>
            <a:r>
              <a:rPr lang="en-US" dirty="0"/>
              <a:t>Workgroup charge</a:t>
            </a:r>
          </a:p>
        </p:txBody>
      </p:sp>
    </p:spTree>
    <p:extLst>
      <p:ext uri="{BB962C8B-B14F-4D97-AF65-F5344CB8AC3E}">
        <p14:creationId xmlns:p14="http://schemas.microsoft.com/office/powerpoint/2010/main" val="293215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issues discussed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36" y="1455837"/>
            <a:ext cx="11553693" cy="3507486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Workgroup met on April 24 and May 17</a:t>
            </a:r>
            <a:endParaRPr lang="en-US" sz="1600" strike="dblStrike" baseline="300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Discussed potential focus areas for prevention and education including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Mental Health and Substance Use awareness and prevention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Anti Stigma campaigns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Staff training for organizations that interact with the public to provide social services and supports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Increase public awareness of 988</a:t>
            </a:r>
          </a:p>
          <a:p>
            <a:r>
              <a:rPr lang="en-US" sz="1600" dirty="0">
                <a:solidFill>
                  <a:schemeClr val="tx2"/>
                </a:solidFill>
              </a:rPr>
              <a:t>Discussed populations for a targeted approach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Veterans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Parents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Elderly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First Responders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General Public </a:t>
            </a:r>
          </a:p>
          <a:p>
            <a:pPr marL="324000" lvl="1" indent="0">
              <a:buNone/>
            </a:pPr>
            <a:endParaRPr lang="en-US" sz="1600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en-US" sz="1600" dirty="0">
              <a:solidFill>
                <a:schemeClr val="accent1"/>
              </a:solidFill>
            </a:endParaRPr>
          </a:p>
          <a:p>
            <a:pPr lvl="1"/>
            <a:endParaRPr lang="en-US" sz="16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6479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reviewed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75257"/>
            <a:ext cx="11029615" cy="350748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Discussed abbreviated listing of existing trainings/educations</a:t>
            </a:r>
          </a:p>
          <a:p>
            <a:r>
              <a:rPr lang="en-US" sz="1800" dirty="0">
                <a:solidFill>
                  <a:schemeClr val="tx2"/>
                </a:solidFill>
              </a:rPr>
              <a:t>Discussed components essential to recommendations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Virtual and in-person;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Length of training (2 </a:t>
            </a:r>
            <a:r>
              <a:rPr lang="en-US" sz="1800" dirty="0" err="1">
                <a:solidFill>
                  <a:schemeClr val="tx2"/>
                </a:solidFill>
              </a:rPr>
              <a:t>hrs</a:t>
            </a:r>
            <a:r>
              <a:rPr lang="en-US" sz="1800" dirty="0">
                <a:solidFill>
                  <a:schemeClr val="tx2"/>
                </a:solidFill>
              </a:rPr>
              <a:t> to 2 days);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Use of Evidence Based Practice (EBP);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Cost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Access/Availability (e.g., size of classes, location, and trainers available)</a:t>
            </a:r>
          </a:p>
          <a:p>
            <a:pPr lvl="1"/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pPr lvl="1"/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endParaRPr lang="en-US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5079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421D51-D10E-307F-EC9B-205C56D81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188" y="1675257"/>
            <a:ext cx="11029615" cy="3507486"/>
          </a:xfrm>
        </p:spPr>
        <p:txBody>
          <a:bodyPr>
            <a:normAutofit/>
          </a:bodyPr>
          <a:lstStyle/>
          <a:p>
            <a:pPr lvl="1"/>
            <a:r>
              <a:rPr lang="en-US" sz="2000" dirty="0">
                <a:solidFill>
                  <a:schemeClr val="tx2"/>
                </a:solidFill>
              </a:rPr>
              <a:t>Development of recommendations are</a:t>
            </a:r>
            <a:r>
              <a:rPr lang="en-US" sz="2000" i="1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in process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Consideration of a road map of existing resources statewide</a:t>
            </a:r>
          </a:p>
          <a:p>
            <a:pPr lvl="2"/>
            <a:r>
              <a:rPr lang="en-US" sz="2000" dirty="0">
                <a:solidFill>
                  <a:schemeClr val="tx2"/>
                </a:solidFill>
              </a:rPr>
              <a:t>Consideration of increasing public awareness of 988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1876DF9-D7B6-42C0-B634-1290DDCC8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status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927227-6C25-413E-B7B6-9E5B491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6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BA1F6780-C391-4897-A0C1-0198BE8D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1DFB1CBA-D748-46AB-884C-AD3FDB945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26034-3E8F-2A65-51EC-64C81AA3F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76" y="1634796"/>
            <a:ext cx="11029615" cy="3748081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Next meeting is scheduled for Monday, June 10, 11a-12n.</a:t>
            </a:r>
          </a:p>
          <a:p>
            <a:r>
              <a:rPr lang="en-US" sz="1800" dirty="0">
                <a:solidFill>
                  <a:schemeClr val="tx2"/>
                </a:solidFill>
              </a:rPr>
              <a:t>Action items:</a:t>
            </a:r>
          </a:p>
          <a:p>
            <a:r>
              <a:rPr lang="en-US" sz="1800" dirty="0">
                <a:solidFill>
                  <a:schemeClr val="tx2"/>
                </a:solidFill>
              </a:rPr>
              <a:t>Finalize recommendations on Approaches to Resources, Training, and Costs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Develop a comprehensive list of existing training platforms and opportunities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Finalize recommendations for content areas and populations for training/education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Identify existing and potential resources to support the recommendations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Identify potential partners to provide the trainings recommended</a:t>
            </a:r>
          </a:p>
        </p:txBody>
      </p:sp>
    </p:spTree>
    <p:extLst>
      <p:ext uri="{BB962C8B-B14F-4D97-AF65-F5344CB8AC3E}">
        <p14:creationId xmlns:p14="http://schemas.microsoft.com/office/powerpoint/2010/main" val="20646417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Custom 4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242852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schemas.microsoft.com/office/2006/documentManagement/types"/>
    <ds:schemaRef ds:uri="16c05727-aa75-4e4a-9b5f-8a80a1165891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3208</TotalTime>
  <Words>277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 2</vt:lpstr>
      <vt:lpstr>Theme-DCF</vt:lpstr>
      <vt:lpstr>Commission on mental health and substance use disorder  System of Care Subcommittee  Skills Based training workgroup</vt:lpstr>
      <vt:lpstr>Workgroup charge</vt:lpstr>
      <vt:lpstr>Key issues discussed</vt:lpstr>
      <vt:lpstr>Data reviewed</vt:lpstr>
      <vt:lpstr>Recommendation status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Use Disorder - System of Care Subcommittee - Skills Based Training Workgroup (May 29 2024)</dc:title>
  <dc:creator>Edwards, Joseph</dc:creator>
  <cp:lastModifiedBy>VanDyke, Misty N</cp:lastModifiedBy>
  <cp:revision>57</cp:revision>
  <dcterms:created xsi:type="dcterms:W3CDTF">2022-01-04T16:51:29Z</dcterms:created>
  <dcterms:modified xsi:type="dcterms:W3CDTF">2025-06-05T17:17:01Z</dcterms:modified>
</cp:coreProperties>
</file>