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69" r:id="rId4"/>
    <p:sldId id="258" r:id="rId5"/>
    <p:sldId id="259" r:id="rId6"/>
    <p:sldId id="264" r:id="rId7"/>
    <p:sldId id="272" r:id="rId8"/>
    <p:sldId id="270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A99C4-7665-439D-A14B-712C4011E494}" v="420" dt="2023-07-31T18:19:20.732"/>
    <p1510:client id="{8CBCD7E5-8BC1-444C-B8A4-59DF3E87DF02}" v="36" dt="2023-08-01T16:46:32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59195-A8FC-4F1E-AE8F-D5D6B6995EB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3A9C26-EECF-4E69-9023-08757D1F0C02}">
      <dgm:prSet/>
      <dgm:spPr/>
      <dgm:t>
        <a:bodyPr/>
        <a:lstStyle/>
        <a:p>
          <a:r>
            <a:rPr lang="en-US" dirty="0"/>
            <a:t>Funding Sources</a:t>
          </a:r>
        </a:p>
      </dgm:t>
    </dgm:pt>
    <dgm:pt modelId="{75B00C6E-1153-43EB-AA6E-772851394A82}" type="parTrans" cxnId="{03A32972-E681-4193-BDFF-DB7D811F9E1E}">
      <dgm:prSet/>
      <dgm:spPr/>
      <dgm:t>
        <a:bodyPr/>
        <a:lstStyle/>
        <a:p>
          <a:endParaRPr lang="en-US"/>
        </a:p>
      </dgm:t>
    </dgm:pt>
    <dgm:pt modelId="{ED811344-541D-43FA-9EA6-20A716288827}" type="sibTrans" cxnId="{03A32972-E681-4193-BDFF-DB7D811F9E1E}">
      <dgm:prSet/>
      <dgm:spPr/>
      <dgm:t>
        <a:bodyPr/>
        <a:lstStyle/>
        <a:p>
          <a:endParaRPr lang="en-US"/>
        </a:p>
      </dgm:t>
    </dgm:pt>
    <dgm:pt modelId="{0B08E952-B892-4A2B-ADC9-14CC36C13FFD}">
      <dgm:prSet/>
      <dgm:spPr/>
      <dgm:t>
        <a:bodyPr/>
        <a:lstStyle/>
        <a:p>
          <a:r>
            <a:rPr lang="en-US" dirty="0"/>
            <a:t>Medicaid (AHCA) through Managed Care Organizations (MMA)</a:t>
          </a:r>
        </a:p>
      </dgm:t>
    </dgm:pt>
    <dgm:pt modelId="{81D4A02D-B192-451E-BC92-60E00F919A60}" type="parTrans" cxnId="{8A0A43C3-A606-4CAC-A228-44E7500C23FB}">
      <dgm:prSet/>
      <dgm:spPr/>
      <dgm:t>
        <a:bodyPr/>
        <a:lstStyle/>
        <a:p>
          <a:endParaRPr lang="en-US"/>
        </a:p>
      </dgm:t>
    </dgm:pt>
    <dgm:pt modelId="{94E2925B-867C-476A-BE5E-39A68C55B26A}" type="sibTrans" cxnId="{8A0A43C3-A606-4CAC-A228-44E7500C23FB}">
      <dgm:prSet/>
      <dgm:spPr/>
      <dgm:t>
        <a:bodyPr/>
        <a:lstStyle/>
        <a:p>
          <a:endParaRPr lang="en-US"/>
        </a:p>
      </dgm:t>
    </dgm:pt>
    <dgm:pt modelId="{E053A9F5-8A27-4CEF-8073-1DF03DFC02C6}">
      <dgm:prSet/>
      <dgm:spPr/>
      <dgm:t>
        <a:bodyPr/>
        <a:lstStyle/>
        <a:p>
          <a:r>
            <a:rPr lang="en-US" dirty="0"/>
            <a:t>DCF Substance Abuse and Mental Health (SAMH) through Managing Entities (ME)</a:t>
          </a:r>
        </a:p>
      </dgm:t>
    </dgm:pt>
    <dgm:pt modelId="{20BC895F-E6AD-4425-BE98-ED0A122494B2}" type="parTrans" cxnId="{4737F1F7-2F92-44C1-AF10-EF6EC2486730}">
      <dgm:prSet/>
      <dgm:spPr/>
      <dgm:t>
        <a:bodyPr/>
        <a:lstStyle/>
        <a:p>
          <a:endParaRPr lang="en-US"/>
        </a:p>
      </dgm:t>
    </dgm:pt>
    <dgm:pt modelId="{C570274E-7188-4AB0-978B-91D55C6F279E}" type="sibTrans" cxnId="{4737F1F7-2F92-44C1-AF10-EF6EC2486730}">
      <dgm:prSet/>
      <dgm:spPr/>
      <dgm:t>
        <a:bodyPr/>
        <a:lstStyle/>
        <a:p>
          <a:endParaRPr lang="en-US"/>
        </a:p>
      </dgm:t>
    </dgm:pt>
    <dgm:pt modelId="{0507BFB5-FBF5-4E4C-B7BA-98CE4D8FCDD2}">
      <dgm:prSet/>
      <dgm:spPr/>
      <dgm:t>
        <a:bodyPr/>
        <a:lstStyle/>
        <a:p>
          <a:r>
            <a:rPr lang="en-US" dirty="0"/>
            <a:t>Contracting</a:t>
          </a:r>
        </a:p>
      </dgm:t>
    </dgm:pt>
    <dgm:pt modelId="{315D3381-7D9C-4210-AAA2-5089084F651E}" type="parTrans" cxnId="{85730FF4-AFAA-4D69-9F78-25BB710D083D}">
      <dgm:prSet/>
      <dgm:spPr/>
      <dgm:t>
        <a:bodyPr/>
        <a:lstStyle/>
        <a:p>
          <a:endParaRPr lang="en-US"/>
        </a:p>
      </dgm:t>
    </dgm:pt>
    <dgm:pt modelId="{87AF983A-993A-4B6B-820D-36C6ECD0188F}" type="sibTrans" cxnId="{85730FF4-AFAA-4D69-9F78-25BB710D083D}">
      <dgm:prSet/>
      <dgm:spPr/>
      <dgm:t>
        <a:bodyPr/>
        <a:lstStyle/>
        <a:p>
          <a:endParaRPr lang="en-US"/>
        </a:p>
      </dgm:t>
    </dgm:pt>
    <dgm:pt modelId="{7CC2A251-173C-4E7F-A453-2A8FDFADC331}">
      <dgm:prSet/>
      <dgm:spPr/>
      <dgm:t>
        <a:bodyPr/>
        <a:lstStyle/>
        <a:p>
          <a:pPr marL="57150" indent="0"/>
          <a:r>
            <a:rPr lang="en-US" dirty="0"/>
            <a:t>Managed Care Organizations </a:t>
          </a:r>
        </a:p>
      </dgm:t>
    </dgm:pt>
    <dgm:pt modelId="{0C810AD8-9F4B-4938-A383-3BFDA9499781}" type="parTrans" cxnId="{067D22E7-D672-490E-842E-C052637E5915}">
      <dgm:prSet/>
      <dgm:spPr/>
      <dgm:t>
        <a:bodyPr/>
        <a:lstStyle/>
        <a:p>
          <a:endParaRPr lang="en-US"/>
        </a:p>
      </dgm:t>
    </dgm:pt>
    <dgm:pt modelId="{C858C4A9-69AF-4DDA-AE4C-61C7B6205AA8}" type="sibTrans" cxnId="{067D22E7-D672-490E-842E-C052637E5915}">
      <dgm:prSet/>
      <dgm:spPr/>
      <dgm:t>
        <a:bodyPr/>
        <a:lstStyle/>
        <a:p>
          <a:endParaRPr lang="en-US"/>
        </a:p>
      </dgm:t>
    </dgm:pt>
    <dgm:pt modelId="{BECCC6C9-BCA1-4906-A13F-8EE542C46FE1}">
      <dgm:prSet/>
      <dgm:spPr/>
      <dgm:t>
        <a:bodyPr/>
        <a:lstStyle/>
        <a:p>
          <a:pPr marL="573088" indent="-171450"/>
          <a:r>
            <a:rPr lang="en-US" dirty="0"/>
            <a:t>Purchase therapeutic services for Medicaid eligible children</a:t>
          </a:r>
        </a:p>
      </dgm:t>
    </dgm:pt>
    <dgm:pt modelId="{ABB2B487-F314-4738-955D-C7248C3CFC51}" type="parTrans" cxnId="{DD8EC860-01CC-4ED1-ACF5-CD817C1A5902}">
      <dgm:prSet/>
      <dgm:spPr/>
      <dgm:t>
        <a:bodyPr/>
        <a:lstStyle/>
        <a:p>
          <a:endParaRPr lang="en-US"/>
        </a:p>
      </dgm:t>
    </dgm:pt>
    <dgm:pt modelId="{ABC8AD5D-D82B-4714-8CD1-0225AFE1352C}" type="sibTrans" cxnId="{DD8EC860-01CC-4ED1-ACF5-CD817C1A5902}">
      <dgm:prSet/>
      <dgm:spPr/>
      <dgm:t>
        <a:bodyPr/>
        <a:lstStyle/>
        <a:p>
          <a:endParaRPr lang="en-US"/>
        </a:p>
      </dgm:t>
    </dgm:pt>
    <dgm:pt modelId="{DBD75989-1198-452B-968F-DF89F615A1E8}">
      <dgm:prSet/>
      <dgm:spPr/>
      <dgm:t>
        <a:bodyPr/>
        <a:lstStyle/>
        <a:p>
          <a:pPr marL="573088" indent="-171450"/>
          <a:r>
            <a:rPr lang="en-US" dirty="0"/>
            <a:t>Daily rate had remained $180.00 since 2004 until it was increased by $1.58 in 2022</a:t>
          </a:r>
        </a:p>
      </dgm:t>
    </dgm:pt>
    <dgm:pt modelId="{C63E1F39-C836-4673-B4EA-9E04BD5115DE}" type="parTrans" cxnId="{B68DF267-F973-4F5B-B745-89A26FBA64E2}">
      <dgm:prSet/>
      <dgm:spPr/>
      <dgm:t>
        <a:bodyPr/>
        <a:lstStyle/>
        <a:p>
          <a:endParaRPr lang="en-US"/>
        </a:p>
      </dgm:t>
    </dgm:pt>
    <dgm:pt modelId="{4B57351C-D67F-41DB-9659-D98701C7E45F}" type="sibTrans" cxnId="{B68DF267-F973-4F5B-B745-89A26FBA64E2}">
      <dgm:prSet/>
      <dgm:spPr/>
      <dgm:t>
        <a:bodyPr/>
        <a:lstStyle/>
        <a:p>
          <a:endParaRPr lang="en-US"/>
        </a:p>
      </dgm:t>
    </dgm:pt>
    <dgm:pt modelId="{024E9316-565F-46DE-9AA0-C3998BF08DF3}">
      <dgm:prSet/>
      <dgm:spPr/>
      <dgm:t>
        <a:bodyPr/>
        <a:lstStyle/>
        <a:p>
          <a:pPr marL="57150" indent="0"/>
          <a:r>
            <a:rPr lang="en-US" dirty="0"/>
            <a:t>Community Based Care Lead Agencies </a:t>
          </a:r>
        </a:p>
      </dgm:t>
    </dgm:pt>
    <dgm:pt modelId="{516893D9-4D86-49CE-8F62-3D23A4273402}" type="parTrans" cxnId="{85D2DA92-3E04-49F4-BB1C-EC3F126BDB17}">
      <dgm:prSet/>
      <dgm:spPr/>
      <dgm:t>
        <a:bodyPr/>
        <a:lstStyle/>
        <a:p>
          <a:endParaRPr lang="en-US"/>
        </a:p>
      </dgm:t>
    </dgm:pt>
    <dgm:pt modelId="{A691CDEF-E864-4773-B272-E466FC23A67E}" type="sibTrans" cxnId="{85D2DA92-3E04-49F4-BB1C-EC3F126BDB17}">
      <dgm:prSet/>
      <dgm:spPr/>
      <dgm:t>
        <a:bodyPr/>
        <a:lstStyle/>
        <a:p>
          <a:endParaRPr lang="en-US"/>
        </a:p>
      </dgm:t>
    </dgm:pt>
    <dgm:pt modelId="{7F177433-40C2-494C-BCFD-DAE5019940A1}">
      <dgm:prSet/>
      <dgm:spPr/>
      <dgm:t>
        <a:bodyPr/>
        <a:lstStyle/>
        <a:p>
          <a:pPr marL="573088" indent="-171450"/>
          <a:r>
            <a:rPr lang="en-US" dirty="0"/>
            <a:t>Rate has increased from $80.00 in 2004 to a mean of $291.16 in 2023</a:t>
          </a:r>
        </a:p>
      </dgm:t>
    </dgm:pt>
    <dgm:pt modelId="{8B41F1EB-CEA2-4C64-BAD1-59C93A21BD8F}" type="parTrans" cxnId="{CDF276ED-A3B5-4946-A023-A8D2392FB8BB}">
      <dgm:prSet/>
      <dgm:spPr/>
      <dgm:t>
        <a:bodyPr/>
        <a:lstStyle/>
        <a:p>
          <a:endParaRPr lang="en-US"/>
        </a:p>
      </dgm:t>
    </dgm:pt>
    <dgm:pt modelId="{5098DC94-859E-45B8-A2A4-C516576FC583}" type="sibTrans" cxnId="{CDF276ED-A3B5-4946-A023-A8D2392FB8BB}">
      <dgm:prSet/>
      <dgm:spPr/>
      <dgm:t>
        <a:bodyPr/>
        <a:lstStyle/>
        <a:p>
          <a:endParaRPr lang="en-US"/>
        </a:p>
      </dgm:t>
    </dgm:pt>
    <dgm:pt modelId="{C16719BD-E01A-4414-BA0B-FACC723AAC5D}">
      <dgm:prSet/>
      <dgm:spPr/>
      <dgm:t>
        <a:bodyPr/>
        <a:lstStyle/>
        <a:p>
          <a:pPr marL="573088" indent="-171450"/>
          <a:r>
            <a:rPr lang="en-US" dirty="0"/>
            <a:t>Purchase therapeutic services for non-Medicaid eligible dependent children</a:t>
          </a:r>
        </a:p>
      </dgm:t>
    </dgm:pt>
    <dgm:pt modelId="{65DDCE03-E784-443A-90F5-34DBB0BD20E3}" type="parTrans" cxnId="{C2EBA07F-45FD-4D3A-A532-B9DA2613CE89}">
      <dgm:prSet/>
      <dgm:spPr/>
      <dgm:t>
        <a:bodyPr/>
        <a:lstStyle/>
        <a:p>
          <a:endParaRPr lang="en-US"/>
        </a:p>
      </dgm:t>
    </dgm:pt>
    <dgm:pt modelId="{A4344FD5-DBCD-4404-865A-2945193454D2}" type="sibTrans" cxnId="{C2EBA07F-45FD-4D3A-A532-B9DA2613CE89}">
      <dgm:prSet/>
      <dgm:spPr/>
      <dgm:t>
        <a:bodyPr/>
        <a:lstStyle/>
        <a:p>
          <a:endParaRPr lang="en-US"/>
        </a:p>
      </dgm:t>
    </dgm:pt>
    <dgm:pt modelId="{7B27428C-3E11-4369-B9F2-F08928FA033D}">
      <dgm:prSet/>
      <dgm:spPr/>
      <dgm:t>
        <a:bodyPr/>
        <a:lstStyle/>
        <a:p>
          <a:pPr marL="573088" indent="-171450"/>
          <a:endParaRPr lang="en-US" dirty="0"/>
        </a:p>
      </dgm:t>
    </dgm:pt>
    <dgm:pt modelId="{FD479416-A6C5-41AD-940C-E6C79DF12F3F}" type="parTrans" cxnId="{1C2BCB14-6EBA-4F3E-A9B2-FB7FE2313996}">
      <dgm:prSet/>
      <dgm:spPr/>
      <dgm:t>
        <a:bodyPr/>
        <a:lstStyle/>
        <a:p>
          <a:endParaRPr lang="en-US"/>
        </a:p>
      </dgm:t>
    </dgm:pt>
    <dgm:pt modelId="{90AE2179-6765-4742-A33C-34DAEE421CB6}" type="sibTrans" cxnId="{1C2BCB14-6EBA-4F3E-A9B2-FB7FE2313996}">
      <dgm:prSet/>
      <dgm:spPr/>
      <dgm:t>
        <a:bodyPr/>
        <a:lstStyle/>
        <a:p>
          <a:endParaRPr lang="en-US"/>
        </a:p>
      </dgm:t>
    </dgm:pt>
    <dgm:pt modelId="{2A4EA293-E935-4CA0-81AF-4889326AC3FB}">
      <dgm:prSet/>
      <dgm:spPr/>
      <dgm:t>
        <a:bodyPr/>
        <a:lstStyle/>
        <a:p>
          <a:pPr marL="57150" indent="0"/>
          <a:r>
            <a:rPr lang="en-US" dirty="0"/>
            <a:t>Managing Entities</a:t>
          </a:r>
        </a:p>
      </dgm:t>
    </dgm:pt>
    <dgm:pt modelId="{2D57EB7F-BCCD-47A7-8738-0C8BB6812304}" type="sibTrans" cxnId="{B8D23C7D-DEEE-49F9-A6BD-2E7458B9761D}">
      <dgm:prSet/>
      <dgm:spPr/>
      <dgm:t>
        <a:bodyPr/>
        <a:lstStyle/>
        <a:p>
          <a:endParaRPr lang="en-US"/>
        </a:p>
      </dgm:t>
    </dgm:pt>
    <dgm:pt modelId="{1F03CF57-265D-4CC7-9572-BC2932AB3114}" type="parTrans" cxnId="{B8D23C7D-DEEE-49F9-A6BD-2E7458B9761D}">
      <dgm:prSet/>
      <dgm:spPr/>
      <dgm:t>
        <a:bodyPr/>
        <a:lstStyle/>
        <a:p>
          <a:endParaRPr lang="en-US"/>
        </a:p>
      </dgm:t>
    </dgm:pt>
    <dgm:pt modelId="{18B67E51-81EE-47E3-A96A-E36A551E43CF}">
      <dgm:prSet/>
      <dgm:spPr/>
      <dgm:t>
        <a:bodyPr/>
        <a:lstStyle/>
        <a:p>
          <a:pPr marL="573088" indent="-171450"/>
          <a:r>
            <a:rPr lang="en-US" dirty="0"/>
            <a:t>Purchase room and board for Medicaid eligible non-dependent children</a:t>
          </a:r>
        </a:p>
      </dgm:t>
    </dgm:pt>
    <dgm:pt modelId="{BDDF8C87-028A-454E-B615-9137AF632BD0}" type="sibTrans" cxnId="{DFD1B0A3-48CB-4515-9FB7-8F146B8F3FEA}">
      <dgm:prSet/>
      <dgm:spPr/>
      <dgm:t>
        <a:bodyPr/>
        <a:lstStyle/>
        <a:p>
          <a:endParaRPr lang="en-US"/>
        </a:p>
      </dgm:t>
    </dgm:pt>
    <dgm:pt modelId="{A169459A-CE35-4A79-B383-F19AD3C473CC}" type="parTrans" cxnId="{DFD1B0A3-48CB-4515-9FB7-8F146B8F3FEA}">
      <dgm:prSet/>
      <dgm:spPr/>
      <dgm:t>
        <a:bodyPr/>
        <a:lstStyle/>
        <a:p>
          <a:endParaRPr lang="en-US"/>
        </a:p>
      </dgm:t>
    </dgm:pt>
    <dgm:pt modelId="{968A157A-6F88-4C36-8267-8524A36400D4}">
      <dgm:prSet/>
      <dgm:spPr/>
      <dgm:t>
        <a:bodyPr/>
        <a:lstStyle/>
        <a:p>
          <a:r>
            <a:rPr lang="en-US" dirty="0"/>
            <a:t>DCF Child &amp; Family Well-Being through Community Based Care Lead Agencies (CBC)</a:t>
          </a:r>
        </a:p>
      </dgm:t>
    </dgm:pt>
    <dgm:pt modelId="{6B1B6247-D360-4700-89EC-D4B0992A0EE3}" type="parTrans" cxnId="{20E4DFEC-30AA-4C34-858D-38F6405E9824}">
      <dgm:prSet/>
      <dgm:spPr/>
      <dgm:t>
        <a:bodyPr/>
        <a:lstStyle/>
        <a:p>
          <a:endParaRPr lang="en-US"/>
        </a:p>
      </dgm:t>
    </dgm:pt>
    <dgm:pt modelId="{4D0A40D4-DF61-4D06-9B47-3A5A8990B11C}" type="sibTrans" cxnId="{20E4DFEC-30AA-4C34-858D-38F6405E9824}">
      <dgm:prSet/>
      <dgm:spPr/>
      <dgm:t>
        <a:bodyPr/>
        <a:lstStyle/>
        <a:p>
          <a:endParaRPr lang="en-US"/>
        </a:p>
      </dgm:t>
    </dgm:pt>
    <dgm:pt modelId="{5B495DD6-249A-4646-9B45-4F3969CF063F}">
      <dgm:prSet/>
      <dgm:spPr/>
      <dgm:t>
        <a:bodyPr/>
        <a:lstStyle/>
        <a:p>
          <a:pPr marL="573088" indent="-171450"/>
          <a:r>
            <a:rPr lang="en-US" dirty="0"/>
            <a:t>Purchase room and board for dependent children (foster care)</a:t>
          </a:r>
        </a:p>
      </dgm:t>
    </dgm:pt>
    <dgm:pt modelId="{151E3AE7-3B48-464C-841E-3DDC42021637}" type="sibTrans" cxnId="{5A73B743-9B2A-4D13-9F75-A8BF18206F7E}">
      <dgm:prSet/>
      <dgm:spPr/>
      <dgm:t>
        <a:bodyPr/>
        <a:lstStyle/>
        <a:p>
          <a:endParaRPr lang="en-US"/>
        </a:p>
      </dgm:t>
    </dgm:pt>
    <dgm:pt modelId="{A3B62064-4237-4E01-B6C9-800563A68899}" type="parTrans" cxnId="{5A73B743-9B2A-4D13-9F75-A8BF18206F7E}">
      <dgm:prSet/>
      <dgm:spPr/>
      <dgm:t>
        <a:bodyPr/>
        <a:lstStyle/>
        <a:p>
          <a:endParaRPr lang="en-US"/>
        </a:p>
      </dgm:t>
    </dgm:pt>
    <dgm:pt modelId="{8A384C00-08BF-4BF1-8A41-3FC2CDBCE6E6}">
      <dgm:prSet/>
      <dgm:spPr/>
      <dgm:t>
        <a:bodyPr/>
        <a:lstStyle/>
        <a:p>
          <a:pPr marL="573088" indent="-171450"/>
          <a:r>
            <a:rPr lang="en-US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</dgm:t>
    </dgm:pt>
    <dgm:pt modelId="{C97C9302-66B6-4B8A-8FDC-F1BEA88EB976}" type="sibTrans" cxnId="{A96E9278-6117-4C92-B688-1EE5B612DB15}">
      <dgm:prSet/>
      <dgm:spPr/>
      <dgm:t>
        <a:bodyPr/>
        <a:lstStyle/>
        <a:p>
          <a:endParaRPr lang="en-US"/>
        </a:p>
      </dgm:t>
    </dgm:pt>
    <dgm:pt modelId="{AEF9848C-3ACB-4482-B722-86C3DF3518C4}" type="parTrans" cxnId="{A96E9278-6117-4C92-B688-1EE5B612DB15}">
      <dgm:prSet/>
      <dgm:spPr/>
      <dgm:t>
        <a:bodyPr/>
        <a:lstStyle/>
        <a:p>
          <a:endParaRPr lang="en-US"/>
        </a:p>
      </dgm:t>
    </dgm:pt>
    <dgm:pt modelId="{B4ED0A67-0196-437C-B772-ED4EA2FAD12C}" type="pres">
      <dgm:prSet presAssocID="{20B59195-A8FC-4F1E-AE8F-D5D6B6995EB6}" presName="linear" presStyleCnt="0">
        <dgm:presLayoutVars>
          <dgm:dir/>
          <dgm:animLvl val="lvl"/>
          <dgm:resizeHandles val="exact"/>
        </dgm:presLayoutVars>
      </dgm:prSet>
      <dgm:spPr/>
    </dgm:pt>
    <dgm:pt modelId="{87FE3466-5356-4FE6-9ED3-3B56236DA1DB}" type="pres">
      <dgm:prSet presAssocID="{BF3A9C26-EECF-4E69-9023-08757D1F0C02}" presName="parentLin" presStyleCnt="0"/>
      <dgm:spPr/>
    </dgm:pt>
    <dgm:pt modelId="{E5D3E148-BC15-48B9-987E-598E5D51B627}" type="pres">
      <dgm:prSet presAssocID="{BF3A9C26-EECF-4E69-9023-08757D1F0C02}" presName="parentLeftMargin" presStyleLbl="node1" presStyleIdx="0" presStyleCnt="2"/>
      <dgm:spPr/>
    </dgm:pt>
    <dgm:pt modelId="{65791DBD-BC1D-4424-A55F-3456636E5EEB}" type="pres">
      <dgm:prSet presAssocID="{BF3A9C26-EECF-4E69-9023-08757D1F0C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89F051-8DB0-4CC2-9AE3-4DB18CC277EF}" type="pres">
      <dgm:prSet presAssocID="{BF3A9C26-EECF-4E69-9023-08757D1F0C02}" presName="negativeSpace" presStyleCnt="0"/>
      <dgm:spPr/>
    </dgm:pt>
    <dgm:pt modelId="{B2E2C3AA-B501-49E6-A07E-A08DD98D9857}" type="pres">
      <dgm:prSet presAssocID="{BF3A9C26-EECF-4E69-9023-08757D1F0C02}" presName="childText" presStyleLbl="conFgAcc1" presStyleIdx="0" presStyleCnt="2">
        <dgm:presLayoutVars>
          <dgm:bulletEnabled val="1"/>
        </dgm:presLayoutVars>
      </dgm:prSet>
      <dgm:spPr/>
    </dgm:pt>
    <dgm:pt modelId="{483B9B7F-9BE3-4921-87B0-BB0E0C572DA7}" type="pres">
      <dgm:prSet presAssocID="{ED811344-541D-43FA-9EA6-20A716288827}" presName="spaceBetweenRectangles" presStyleCnt="0"/>
      <dgm:spPr/>
    </dgm:pt>
    <dgm:pt modelId="{A1D0BDCC-9D94-4CA1-AFC4-4466E16220AA}" type="pres">
      <dgm:prSet presAssocID="{0507BFB5-FBF5-4E4C-B7BA-98CE4D8FCDD2}" presName="parentLin" presStyleCnt="0"/>
      <dgm:spPr/>
    </dgm:pt>
    <dgm:pt modelId="{785BF486-E869-4699-8CC6-9C3A57F92A0E}" type="pres">
      <dgm:prSet presAssocID="{0507BFB5-FBF5-4E4C-B7BA-98CE4D8FCDD2}" presName="parentLeftMargin" presStyleLbl="node1" presStyleIdx="0" presStyleCnt="2"/>
      <dgm:spPr/>
    </dgm:pt>
    <dgm:pt modelId="{61887A0C-1E91-494F-A8EC-7B36A881F6E6}" type="pres">
      <dgm:prSet presAssocID="{0507BFB5-FBF5-4E4C-B7BA-98CE4D8FCD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BE316A-6353-480E-96F7-B146E104E914}" type="pres">
      <dgm:prSet presAssocID="{0507BFB5-FBF5-4E4C-B7BA-98CE4D8FCDD2}" presName="negativeSpace" presStyleCnt="0"/>
      <dgm:spPr/>
    </dgm:pt>
    <dgm:pt modelId="{49A74614-A91F-42CE-BDAF-B763AAE189E3}" type="pres">
      <dgm:prSet presAssocID="{0507BFB5-FBF5-4E4C-B7BA-98CE4D8FCDD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01ED0C-1818-41A0-BDB9-F41D1D5F6B42}" type="presOf" srcId="{024E9316-565F-46DE-9AA0-C3998BF08DF3}" destId="{49A74614-A91F-42CE-BDAF-B763AAE189E3}" srcOrd="0" destOrd="3" presId="urn:microsoft.com/office/officeart/2005/8/layout/list1"/>
    <dgm:cxn modelId="{1C2BCB14-6EBA-4F3E-A9B2-FB7FE2313996}" srcId="{0507BFB5-FBF5-4E4C-B7BA-98CE4D8FCDD2}" destId="{7B27428C-3E11-4369-B9F2-F08928FA033D}" srcOrd="3" destOrd="0" parTransId="{FD479416-A6C5-41AD-940C-E6C79DF12F3F}" sibTransId="{90AE2179-6765-4742-A33C-34DAEE421CB6}"/>
    <dgm:cxn modelId="{302C8E3D-EC4B-4085-9749-D92700C9D115}" type="presOf" srcId="{C16719BD-E01A-4414-BA0B-FACC723AAC5D}" destId="{49A74614-A91F-42CE-BDAF-B763AAE189E3}" srcOrd="0" destOrd="6" presId="urn:microsoft.com/office/officeart/2005/8/layout/list1"/>
    <dgm:cxn modelId="{DD8EC860-01CC-4ED1-ACF5-CD817C1A5902}" srcId="{7CC2A251-173C-4E7F-A453-2A8FDFADC331}" destId="{BECCC6C9-BCA1-4906-A13F-8EE542C46FE1}" srcOrd="0" destOrd="0" parTransId="{ABB2B487-F314-4738-955D-C7248C3CFC51}" sibTransId="{ABC8AD5D-D82B-4714-8CD1-0225AFE1352C}"/>
    <dgm:cxn modelId="{5A73B743-9B2A-4D13-9F75-A8BF18206F7E}" srcId="{024E9316-565F-46DE-9AA0-C3998BF08DF3}" destId="{5B495DD6-249A-4646-9B45-4F3969CF063F}" srcOrd="0" destOrd="0" parTransId="{A3B62064-4237-4E01-B6C9-800563A68899}" sibTransId="{151E3AE7-3B48-464C-841E-3DDC42021637}"/>
    <dgm:cxn modelId="{B68DF267-F973-4F5B-B745-89A26FBA64E2}" srcId="{7CC2A251-173C-4E7F-A453-2A8FDFADC331}" destId="{DBD75989-1198-452B-968F-DF89F615A1E8}" srcOrd="1" destOrd="0" parTransId="{C63E1F39-C836-4673-B4EA-9E04BD5115DE}" sibTransId="{4B57351C-D67F-41DB-9659-D98701C7E45F}"/>
    <dgm:cxn modelId="{C49BB869-D979-4E25-A487-DF669BDFE041}" type="presOf" srcId="{BECCC6C9-BCA1-4906-A13F-8EE542C46FE1}" destId="{49A74614-A91F-42CE-BDAF-B763AAE189E3}" srcOrd="0" destOrd="1" presId="urn:microsoft.com/office/officeart/2005/8/layout/list1"/>
    <dgm:cxn modelId="{CF328B6E-055C-4A64-9EA3-9C9633799518}" type="presOf" srcId="{BF3A9C26-EECF-4E69-9023-08757D1F0C02}" destId="{65791DBD-BC1D-4424-A55F-3456636E5EEB}" srcOrd="1" destOrd="0" presId="urn:microsoft.com/office/officeart/2005/8/layout/list1"/>
    <dgm:cxn modelId="{03A32972-E681-4193-BDFF-DB7D811F9E1E}" srcId="{20B59195-A8FC-4F1E-AE8F-D5D6B6995EB6}" destId="{BF3A9C26-EECF-4E69-9023-08757D1F0C02}" srcOrd="0" destOrd="0" parTransId="{75B00C6E-1153-43EB-AA6E-772851394A82}" sibTransId="{ED811344-541D-43FA-9EA6-20A716288827}"/>
    <dgm:cxn modelId="{A96E9278-6117-4C92-B688-1EE5B612DB15}" srcId="{2A4EA293-E935-4CA0-81AF-4889326AC3FB}" destId="{8A384C00-08BF-4BF1-8A41-3FC2CDBCE6E6}" srcOrd="0" destOrd="0" parTransId="{AEF9848C-3ACB-4482-B722-86C3DF3518C4}" sibTransId="{C97C9302-66B6-4B8A-8FDC-F1BEA88EB976}"/>
    <dgm:cxn modelId="{F0DEFF59-EEBC-44E5-978F-52D0A3866812}" type="presOf" srcId="{7F177433-40C2-494C-BCFD-DAE5019940A1}" destId="{49A74614-A91F-42CE-BDAF-B763AAE189E3}" srcOrd="0" destOrd="5" presId="urn:microsoft.com/office/officeart/2005/8/layout/list1"/>
    <dgm:cxn modelId="{B8D23C7D-DEEE-49F9-A6BD-2E7458B9761D}" srcId="{0507BFB5-FBF5-4E4C-B7BA-98CE4D8FCDD2}" destId="{2A4EA293-E935-4CA0-81AF-4889326AC3FB}" srcOrd="2" destOrd="0" parTransId="{1F03CF57-265D-4CC7-9572-BC2932AB3114}" sibTransId="{2D57EB7F-BCCD-47A7-8738-0C8BB6812304}"/>
    <dgm:cxn modelId="{C2EBA07F-45FD-4D3A-A532-B9DA2613CE89}" srcId="{024E9316-565F-46DE-9AA0-C3998BF08DF3}" destId="{C16719BD-E01A-4414-BA0B-FACC723AAC5D}" srcOrd="2" destOrd="0" parTransId="{65DDCE03-E784-443A-90F5-34DBB0BD20E3}" sibTransId="{A4344FD5-DBCD-4404-865A-2945193454D2}"/>
    <dgm:cxn modelId="{FEC03582-7E18-4F98-8B8D-697D270C2622}" type="presOf" srcId="{0507BFB5-FBF5-4E4C-B7BA-98CE4D8FCDD2}" destId="{61887A0C-1E91-494F-A8EC-7B36A881F6E6}" srcOrd="1" destOrd="0" presId="urn:microsoft.com/office/officeart/2005/8/layout/list1"/>
    <dgm:cxn modelId="{6E27008F-8822-41A9-9D9E-6F1852A4F8F3}" type="presOf" srcId="{968A157A-6F88-4C36-8267-8524A36400D4}" destId="{B2E2C3AA-B501-49E6-A07E-A08DD98D9857}" srcOrd="0" destOrd="2" presId="urn:microsoft.com/office/officeart/2005/8/layout/list1"/>
    <dgm:cxn modelId="{3D386992-7D41-402E-AE1E-8AFDBF01E3F1}" type="presOf" srcId="{0B08E952-B892-4A2B-ADC9-14CC36C13FFD}" destId="{B2E2C3AA-B501-49E6-A07E-A08DD98D9857}" srcOrd="0" destOrd="0" presId="urn:microsoft.com/office/officeart/2005/8/layout/list1"/>
    <dgm:cxn modelId="{85D2DA92-3E04-49F4-BB1C-EC3F126BDB17}" srcId="{0507BFB5-FBF5-4E4C-B7BA-98CE4D8FCDD2}" destId="{024E9316-565F-46DE-9AA0-C3998BF08DF3}" srcOrd="1" destOrd="0" parTransId="{516893D9-4D86-49CE-8F62-3D23A4273402}" sibTransId="{A691CDEF-E864-4773-B272-E466FC23A67E}"/>
    <dgm:cxn modelId="{3172D495-CACB-4272-B0E7-07B5D654CF60}" type="presOf" srcId="{BF3A9C26-EECF-4E69-9023-08757D1F0C02}" destId="{E5D3E148-BC15-48B9-987E-598E5D51B627}" srcOrd="0" destOrd="0" presId="urn:microsoft.com/office/officeart/2005/8/layout/list1"/>
    <dgm:cxn modelId="{5203259E-4BE3-42E8-8403-BD00CDC02341}" type="presOf" srcId="{5B495DD6-249A-4646-9B45-4F3969CF063F}" destId="{49A74614-A91F-42CE-BDAF-B763AAE189E3}" srcOrd="0" destOrd="4" presId="urn:microsoft.com/office/officeart/2005/8/layout/list1"/>
    <dgm:cxn modelId="{0003C79E-0AA0-4CCB-B02F-E21CABC5B371}" type="presOf" srcId="{7B27428C-3E11-4369-B9F2-F08928FA033D}" destId="{49A74614-A91F-42CE-BDAF-B763AAE189E3}" srcOrd="0" destOrd="10" presId="urn:microsoft.com/office/officeart/2005/8/layout/list1"/>
    <dgm:cxn modelId="{EE8E30A1-E21C-4F8C-96F6-013AE005C231}" type="presOf" srcId="{18B67E51-81EE-47E3-A96A-E36A551E43CF}" destId="{49A74614-A91F-42CE-BDAF-B763AAE189E3}" srcOrd="0" destOrd="9" presId="urn:microsoft.com/office/officeart/2005/8/layout/list1"/>
    <dgm:cxn modelId="{DFD1B0A3-48CB-4515-9FB7-8F146B8F3FEA}" srcId="{2A4EA293-E935-4CA0-81AF-4889326AC3FB}" destId="{18B67E51-81EE-47E3-A96A-E36A551E43CF}" srcOrd="1" destOrd="0" parTransId="{A169459A-CE35-4A79-B383-F19AD3C473CC}" sibTransId="{BDDF8C87-028A-454E-B615-9137AF632BD0}"/>
    <dgm:cxn modelId="{49217BA4-522F-49E8-9C39-602887756D4F}" type="presOf" srcId="{20B59195-A8FC-4F1E-AE8F-D5D6B6995EB6}" destId="{B4ED0A67-0196-437C-B772-ED4EA2FAD12C}" srcOrd="0" destOrd="0" presId="urn:microsoft.com/office/officeart/2005/8/layout/list1"/>
    <dgm:cxn modelId="{2BAF6DAE-C8F0-4C11-B04C-2A3343AC2F82}" type="presOf" srcId="{0507BFB5-FBF5-4E4C-B7BA-98CE4D8FCDD2}" destId="{785BF486-E869-4699-8CC6-9C3A57F92A0E}" srcOrd="0" destOrd="0" presId="urn:microsoft.com/office/officeart/2005/8/layout/list1"/>
    <dgm:cxn modelId="{E56F42BF-2E33-49E7-B992-6517CC8B7884}" type="presOf" srcId="{E053A9F5-8A27-4CEF-8073-1DF03DFC02C6}" destId="{B2E2C3AA-B501-49E6-A07E-A08DD98D9857}" srcOrd="0" destOrd="1" presId="urn:microsoft.com/office/officeart/2005/8/layout/list1"/>
    <dgm:cxn modelId="{8A0A43C3-A606-4CAC-A228-44E7500C23FB}" srcId="{BF3A9C26-EECF-4E69-9023-08757D1F0C02}" destId="{0B08E952-B892-4A2B-ADC9-14CC36C13FFD}" srcOrd="0" destOrd="0" parTransId="{81D4A02D-B192-451E-BC92-60E00F919A60}" sibTransId="{94E2925B-867C-476A-BE5E-39A68C55B26A}"/>
    <dgm:cxn modelId="{F048BAD2-AC71-4D5E-808E-200153EE13E8}" type="presOf" srcId="{DBD75989-1198-452B-968F-DF89F615A1E8}" destId="{49A74614-A91F-42CE-BDAF-B763AAE189E3}" srcOrd="0" destOrd="2" presId="urn:microsoft.com/office/officeart/2005/8/layout/list1"/>
    <dgm:cxn modelId="{100883DD-92D8-4CDE-A972-4A08F3F38708}" type="presOf" srcId="{8A384C00-08BF-4BF1-8A41-3FC2CDBCE6E6}" destId="{49A74614-A91F-42CE-BDAF-B763AAE189E3}" srcOrd="0" destOrd="8" presId="urn:microsoft.com/office/officeart/2005/8/layout/list1"/>
    <dgm:cxn modelId="{067D22E7-D672-490E-842E-C052637E5915}" srcId="{0507BFB5-FBF5-4E4C-B7BA-98CE4D8FCDD2}" destId="{7CC2A251-173C-4E7F-A453-2A8FDFADC331}" srcOrd="0" destOrd="0" parTransId="{0C810AD8-9F4B-4938-A383-3BFDA9499781}" sibTransId="{C858C4A9-69AF-4DDA-AE4C-61C7B6205AA8}"/>
    <dgm:cxn modelId="{B13E7AEC-761A-4E90-A688-D09E5CE50E06}" type="presOf" srcId="{2A4EA293-E935-4CA0-81AF-4889326AC3FB}" destId="{49A74614-A91F-42CE-BDAF-B763AAE189E3}" srcOrd="0" destOrd="7" presId="urn:microsoft.com/office/officeart/2005/8/layout/list1"/>
    <dgm:cxn modelId="{20E4DFEC-30AA-4C34-858D-38F6405E9824}" srcId="{BF3A9C26-EECF-4E69-9023-08757D1F0C02}" destId="{968A157A-6F88-4C36-8267-8524A36400D4}" srcOrd="2" destOrd="0" parTransId="{6B1B6247-D360-4700-89EC-D4B0992A0EE3}" sibTransId="{4D0A40D4-DF61-4D06-9B47-3A5A8990B11C}"/>
    <dgm:cxn modelId="{CDF276ED-A3B5-4946-A023-A8D2392FB8BB}" srcId="{024E9316-565F-46DE-9AA0-C3998BF08DF3}" destId="{7F177433-40C2-494C-BCFD-DAE5019940A1}" srcOrd="1" destOrd="0" parTransId="{8B41F1EB-CEA2-4C64-BAD1-59C93A21BD8F}" sibTransId="{5098DC94-859E-45B8-A2A4-C516576FC583}"/>
    <dgm:cxn modelId="{85730FF4-AFAA-4D69-9F78-25BB710D083D}" srcId="{20B59195-A8FC-4F1E-AE8F-D5D6B6995EB6}" destId="{0507BFB5-FBF5-4E4C-B7BA-98CE4D8FCDD2}" srcOrd="1" destOrd="0" parTransId="{315D3381-7D9C-4210-AAA2-5089084F651E}" sibTransId="{87AF983A-993A-4B6B-820D-36C6ECD0188F}"/>
    <dgm:cxn modelId="{4737F1F7-2F92-44C1-AF10-EF6EC2486730}" srcId="{BF3A9C26-EECF-4E69-9023-08757D1F0C02}" destId="{E053A9F5-8A27-4CEF-8073-1DF03DFC02C6}" srcOrd="1" destOrd="0" parTransId="{20BC895F-E6AD-4425-BE98-ED0A122494B2}" sibTransId="{C570274E-7188-4AB0-978B-91D55C6F279E}"/>
    <dgm:cxn modelId="{E936C6FD-78AD-49A5-AEE0-5D2D383FA51C}" type="presOf" srcId="{7CC2A251-173C-4E7F-A453-2A8FDFADC331}" destId="{49A74614-A91F-42CE-BDAF-B763AAE189E3}" srcOrd="0" destOrd="0" presId="urn:microsoft.com/office/officeart/2005/8/layout/list1"/>
    <dgm:cxn modelId="{B2E856E3-EFF5-4A24-8CCC-532C240A3048}" type="presParOf" srcId="{B4ED0A67-0196-437C-B772-ED4EA2FAD12C}" destId="{87FE3466-5356-4FE6-9ED3-3B56236DA1DB}" srcOrd="0" destOrd="0" presId="urn:microsoft.com/office/officeart/2005/8/layout/list1"/>
    <dgm:cxn modelId="{5004020B-9C83-41CA-BA30-FADFBA24A42D}" type="presParOf" srcId="{87FE3466-5356-4FE6-9ED3-3B56236DA1DB}" destId="{E5D3E148-BC15-48B9-987E-598E5D51B627}" srcOrd="0" destOrd="0" presId="urn:microsoft.com/office/officeart/2005/8/layout/list1"/>
    <dgm:cxn modelId="{2BA86EDD-D580-4D3C-90EA-D243E69A0D2E}" type="presParOf" srcId="{87FE3466-5356-4FE6-9ED3-3B56236DA1DB}" destId="{65791DBD-BC1D-4424-A55F-3456636E5EEB}" srcOrd="1" destOrd="0" presId="urn:microsoft.com/office/officeart/2005/8/layout/list1"/>
    <dgm:cxn modelId="{247AF969-C0A5-447E-A565-4B01DC297357}" type="presParOf" srcId="{B4ED0A67-0196-437C-B772-ED4EA2FAD12C}" destId="{3F89F051-8DB0-4CC2-9AE3-4DB18CC277EF}" srcOrd="1" destOrd="0" presId="urn:microsoft.com/office/officeart/2005/8/layout/list1"/>
    <dgm:cxn modelId="{0102BAD8-1D05-4709-9C9F-39CD2AE59106}" type="presParOf" srcId="{B4ED0A67-0196-437C-B772-ED4EA2FAD12C}" destId="{B2E2C3AA-B501-49E6-A07E-A08DD98D9857}" srcOrd="2" destOrd="0" presId="urn:microsoft.com/office/officeart/2005/8/layout/list1"/>
    <dgm:cxn modelId="{A24D948C-0668-46F8-A43A-A45C14EDFDBA}" type="presParOf" srcId="{B4ED0A67-0196-437C-B772-ED4EA2FAD12C}" destId="{483B9B7F-9BE3-4921-87B0-BB0E0C572DA7}" srcOrd="3" destOrd="0" presId="urn:microsoft.com/office/officeart/2005/8/layout/list1"/>
    <dgm:cxn modelId="{F9885103-1440-42EA-8D76-7DAD17823A2F}" type="presParOf" srcId="{B4ED0A67-0196-437C-B772-ED4EA2FAD12C}" destId="{A1D0BDCC-9D94-4CA1-AFC4-4466E16220AA}" srcOrd="4" destOrd="0" presId="urn:microsoft.com/office/officeart/2005/8/layout/list1"/>
    <dgm:cxn modelId="{FF647778-333E-404C-AC67-C12E3F1D5661}" type="presParOf" srcId="{A1D0BDCC-9D94-4CA1-AFC4-4466E16220AA}" destId="{785BF486-E869-4699-8CC6-9C3A57F92A0E}" srcOrd="0" destOrd="0" presId="urn:microsoft.com/office/officeart/2005/8/layout/list1"/>
    <dgm:cxn modelId="{0685A36A-B9EB-4A46-9770-A62168BDDCB6}" type="presParOf" srcId="{A1D0BDCC-9D94-4CA1-AFC4-4466E16220AA}" destId="{61887A0C-1E91-494F-A8EC-7B36A881F6E6}" srcOrd="1" destOrd="0" presId="urn:microsoft.com/office/officeart/2005/8/layout/list1"/>
    <dgm:cxn modelId="{E854BD30-018A-4FD5-9336-69B715EEEEB2}" type="presParOf" srcId="{B4ED0A67-0196-437C-B772-ED4EA2FAD12C}" destId="{7BBE316A-6353-480E-96F7-B146E104E914}" srcOrd="5" destOrd="0" presId="urn:microsoft.com/office/officeart/2005/8/layout/list1"/>
    <dgm:cxn modelId="{EA00BF1A-BF32-4C23-90C3-065BBAA327EE}" type="presParOf" srcId="{B4ED0A67-0196-437C-B772-ED4EA2FAD12C}" destId="{49A74614-A91F-42CE-BDAF-B763AAE189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C3AA-B501-49E6-A07E-A08DD98D9857}">
      <dsp:nvSpPr>
        <dsp:cNvPr id="0" name=""/>
        <dsp:cNvSpPr/>
      </dsp:nvSpPr>
      <dsp:spPr>
        <a:xfrm>
          <a:off x="0" y="315182"/>
          <a:ext cx="7666892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Medicaid (AHCA) through Managed Care Organizations (MMA)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Substance Abuse and Mental Health (SAMH) through Managing Entities (ME)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Child &amp; Family Well-Being through Community Based Care Lead Agencies (CBC)</a:t>
          </a:r>
        </a:p>
      </dsp:txBody>
      <dsp:txXfrm>
        <a:off x="0" y="315182"/>
        <a:ext cx="7666892" cy="1512000"/>
      </dsp:txXfrm>
    </dsp:sp>
    <dsp:sp modelId="{65791DBD-BC1D-4424-A55F-3456636E5EEB}">
      <dsp:nvSpPr>
        <dsp:cNvPr id="0" name=""/>
        <dsp:cNvSpPr/>
      </dsp:nvSpPr>
      <dsp:spPr>
        <a:xfrm>
          <a:off x="383344" y="93782"/>
          <a:ext cx="5366824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Funding Sources</a:t>
          </a:r>
        </a:p>
      </dsp:txBody>
      <dsp:txXfrm>
        <a:off x="404960" y="115398"/>
        <a:ext cx="5323592" cy="399568"/>
      </dsp:txXfrm>
    </dsp:sp>
    <dsp:sp modelId="{49A74614-A91F-42CE-BDAF-B763AAE189E3}">
      <dsp:nvSpPr>
        <dsp:cNvPr id="0" name=""/>
        <dsp:cNvSpPr/>
      </dsp:nvSpPr>
      <dsp:spPr>
        <a:xfrm>
          <a:off x="0" y="2129582"/>
          <a:ext cx="7666892" cy="425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Managed Care Organizations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Medicaid eligible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Daily rate had remained $180.00 since 2004 until it was increased by $1.58 in 2022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Community Based Care Lead Agencies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dependent children (foster care)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Rate has increased from $80.00 in 2004 to a mean of $291.16 in 2023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non-Medicaid eligible dependent children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Entities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Medicaid eligible non-dependent children</a:t>
          </a:r>
        </a:p>
        <a:p>
          <a:pPr marL="573088" lvl="1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0" y="2129582"/>
        <a:ext cx="7666892" cy="4252500"/>
      </dsp:txXfrm>
    </dsp:sp>
    <dsp:sp modelId="{61887A0C-1E91-494F-A8EC-7B36A881F6E6}">
      <dsp:nvSpPr>
        <dsp:cNvPr id="0" name=""/>
        <dsp:cNvSpPr/>
      </dsp:nvSpPr>
      <dsp:spPr>
        <a:xfrm>
          <a:off x="383344" y="1908182"/>
          <a:ext cx="5366824" cy="4428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Contracting</a:t>
          </a:r>
        </a:p>
      </dsp:txBody>
      <dsp:txXfrm>
        <a:off x="404960" y="1929798"/>
        <a:ext cx="532359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CABC0C-B6DF-45E9-B954-11C99AA62C3E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6/5/2025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F8082C-0922-4249-A612-B415F5231620}" type="datetime1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8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g.state.fl.us/statutes/index.cfm?App_mode=Display_Statute&amp;Search_String=&amp;URL=0300-0399/0394/Sections/0394.45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518562-9F05-4634-4766-A48004E73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0" y="0"/>
            <a:ext cx="12191999" cy="705104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CD60390C-0E4C-4682-8246-AFA2E498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BA87F4-FB8A-4D91-B3F3-DFA78E0CC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3C48E-453F-CD9C-9336-54E33D87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0" y="4277802"/>
            <a:ext cx="6022449" cy="1622451"/>
          </a:xfrm>
        </p:spPr>
        <p:txBody>
          <a:bodyPr>
            <a:normAutofit/>
          </a:bodyPr>
          <a:lstStyle/>
          <a:p>
            <a:pPr algn="r"/>
            <a:r>
              <a:rPr lang="en-US" sz="5100" dirty="0"/>
              <a:t>Therapeutic care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132FA-17EE-5388-F130-85C5DF14D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4190337"/>
            <a:ext cx="3483865" cy="170991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Commission on Mental Health and Substance Misuse Disorder </a:t>
            </a:r>
          </a:p>
          <a:p>
            <a:r>
              <a:rPr lang="en-US" sz="1700" dirty="0"/>
              <a:t>Children and Youth Behavioral Health Sub-Committee </a:t>
            </a:r>
          </a:p>
          <a:p>
            <a:r>
              <a:rPr lang="en-US" sz="1700" dirty="0"/>
              <a:t>August 2023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012A90F-45C2-4C9B-BAF6-9CE1F546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8925A-ACAE-4720-D4BC-397942BA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351-E1F3-CD33-9616-0D9DEC83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2170167"/>
            <a:ext cx="10916529" cy="488147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No single organization responsible to ensure adequate capacity of high quality, innovative therapeutic group care to meet the needs of current complex children in Florida</a:t>
            </a:r>
          </a:p>
          <a:p>
            <a:r>
              <a:rPr lang="en-US" sz="1900" dirty="0"/>
              <a:t>No consistent statewide data on access, utilization, and effectiveness</a:t>
            </a:r>
          </a:p>
          <a:p>
            <a:r>
              <a:rPr lang="en-US" sz="1900" dirty="0"/>
              <a:t>Burdensome licensing restrictions and requirements</a:t>
            </a:r>
          </a:p>
          <a:p>
            <a:r>
              <a:rPr lang="en-US" sz="1900" dirty="0"/>
              <a:t>Loss of capacity </a:t>
            </a:r>
          </a:p>
          <a:p>
            <a:pPr lvl="2"/>
            <a:r>
              <a:rPr lang="en-US" sz="1500" dirty="0"/>
              <a:t>134 beds in 2015 to 112 beds in 2023</a:t>
            </a:r>
          </a:p>
          <a:p>
            <a:pPr lvl="2"/>
            <a:r>
              <a:rPr lang="en-US" sz="1500" dirty="0"/>
              <a:t>8 providers is 2015 to 5 providers in 2023</a:t>
            </a:r>
          </a:p>
          <a:p>
            <a:r>
              <a:rPr lang="en-US" sz="1900" dirty="0"/>
              <a:t>Insufficient and stagnant Medicaid reimbursement rates impede:</a:t>
            </a:r>
          </a:p>
          <a:p>
            <a:pPr lvl="2"/>
            <a:r>
              <a:rPr lang="en-US" sz="1500" dirty="0"/>
              <a:t>Recruiting and retaining psychiatrists, nurses, and other qualified staff due to low wages</a:t>
            </a:r>
          </a:p>
          <a:p>
            <a:pPr lvl="2"/>
            <a:r>
              <a:rPr lang="en-US" sz="1500" dirty="0"/>
              <a:t>Accessing affordable property</a:t>
            </a:r>
          </a:p>
          <a:p>
            <a:pPr lvl="2"/>
            <a:r>
              <a:rPr lang="en-US" sz="1500" dirty="0"/>
              <a:t>Obtaining and maintaining increased liability coverage</a:t>
            </a:r>
          </a:p>
          <a:p>
            <a:pPr lvl="2"/>
            <a:r>
              <a:rPr lang="en-US" sz="1500" dirty="0"/>
              <a:t>Provision of ancillary services (mentoring, equestrian therapy, vocational services)</a:t>
            </a:r>
            <a:endParaRPr lang="en-US" sz="1500" b="0" i="0" dirty="0">
              <a:effectLst/>
            </a:endParaRPr>
          </a:p>
          <a:p>
            <a:r>
              <a:rPr lang="en-US" sz="1900" dirty="0"/>
              <a:t>Lack of specialized services for</a:t>
            </a:r>
          </a:p>
          <a:p>
            <a:pPr lvl="2"/>
            <a:r>
              <a:rPr lang="en-US" sz="1500" dirty="0"/>
              <a:t>Sexually reactive</a:t>
            </a:r>
          </a:p>
          <a:p>
            <a:pPr lvl="2"/>
            <a:r>
              <a:rPr lang="en-US" sz="1500" dirty="0"/>
              <a:t>Developmentally delayed</a:t>
            </a:r>
          </a:p>
          <a:p>
            <a:pPr lvl="2"/>
            <a:r>
              <a:rPr lang="en-US" sz="1500" dirty="0"/>
              <a:t>Aggressive behaviors (Conduct Disorder, Oppositional Defiant Disorder)</a:t>
            </a:r>
          </a:p>
          <a:p>
            <a:pPr lvl="2"/>
            <a:endParaRPr lang="en-US" sz="1500" dirty="0"/>
          </a:p>
          <a:p>
            <a:endParaRPr lang="en-US" sz="1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9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389E-25C9-2C82-FE71-5E338C79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88EA-AE1E-6290-AD01-7F1EDA9F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56935"/>
            <a:ext cx="10345146" cy="4797083"/>
          </a:xfrm>
        </p:spPr>
        <p:txBody>
          <a:bodyPr/>
          <a:lstStyle/>
          <a:p>
            <a:r>
              <a:rPr lang="en-US" dirty="0"/>
              <a:t>Designate one state agency as responsible for documenting, summarizing, and reporting to the legislature annually on statewide access, utilization, and effectiveness</a:t>
            </a:r>
          </a:p>
          <a:p>
            <a:r>
              <a:rPr lang="en-US" dirty="0"/>
              <a:t>Regular review and analysis of reimbursement rates </a:t>
            </a:r>
          </a:p>
          <a:p>
            <a:r>
              <a:rPr lang="en-US" dirty="0"/>
              <a:t>Review and revise rule 65E-9</a:t>
            </a:r>
          </a:p>
          <a:p>
            <a:r>
              <a:rPr lang="en-US" dirty="0"/>
              <a:t>Collaborative effort among AHCA, DCF,  MEs, CBC lead agencies, MMAs and service providers to define and develop an effective and adequate continuum of care</a:t>
            </a:r>
          </a:p>
          <a:p>
            <a:pPr lvl="1"/>
            <a:r>
              <a:rPr lang="en-US" dirty="0"/>
              <a:t>Care coordination to guide families to appropriate, early and non-residential treatment interventions and residential treatment when indicated</a:t>
            </a:r>
          </a:p>
          <a:p>
            <a:pPr lvl="1"/>
            <a:r>
              <a:rPr lang="en-US" dirty="0"/>
              <a:t>Expanded residential options including Respite and Short-term Residential Treatment (SRT) </a:t>
            </a:r>
          </a:p>
          <a:p>
            <a:pPr lvl="1"/>
            <a:r>
              <a:rPr lang="en-US" dirty="0"/>
              <a:t>TGC for specialized targeted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92500"/>
          </a:bodyPr>
          <a:lstStyle/>
          <a:p>
            <a:r>
              <a:rPr lang="en-US" dirty="0"/>
              <a:t>Definition: 2</a:t>
            </a:r>
            <a:r>
              <a:rPr lang="en-US" b="0" i="0" dirty="0">
                <a:effectLst/>
              </a:rPr>
              <a:t>4-hour live-in residential programs providing 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</a:rPr>
              <a:t>Community-based mental health services in a group setting for up to twelve children who may safely attend school and participate in activities in the community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3 state funded residential treatment options for children in the State of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Level of care in terms of structure and security is between specialized therapeutic foster care (STFC) (home environment) and Statewide Inpatient Psychiatric Program (SIPP) (can be a secure residential setting)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Utilized as a less restrictive level of care for children transitioning from SIPP or to intervene prior to SIPP placement and for children who need more intensive services and structure than STFC provides</a:t>
            </a:r>
          </a:p>
          <a:p>
            <a:endParaRPr lang="en-US" dirty="0"/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9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 – Licensing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Department, in consultation with the AHCA, adopted Rule Chapter 65E-9, F.A.C., governing a residential treatment center for children and adolescents which specify licensure standards for: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Admission.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Length of stay.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Program and staffing.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Discharge and discharge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Treatment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Seclusion, restraints, and time-out.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Rights of patients under section 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394.459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F.S.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Use of psychotropic medications; and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Standards for the operation of such centers.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1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0EB7B-78E7-C636-DCC9-6DAE5492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Regulatory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A4C1-CB11-0B67-BA7B-7129B681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04983"/>
            <a:ext cx="5791199" cy="5245619"/>
          </a:xfrm>
        </p:spPr>
        <p:txBody>
          <a:bodyPr anchor="ctr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Shared system of licensing and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of Children and Families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licensing group homes (at-risk, safe houses for victims of sex trafficking, traditional foster care homes, QRTP credential)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Florida Administrative Code 65E-9 – Licensing of Residential Treatment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for Healthcare Administration/Medicaid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Licenses Residential Treatment Centers and SIPPs 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Responsible for implementing  Florida Administrative Code 65E-9 and </a:t>
            </a:r>
            <a:r>
              <a:rPr lang="en-US" dirty="0">
                <a:effectLst/>
              </a:rPr>
              <a:t>59G-4.295 – Therapeutic Group Care Services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3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732C1-F1FB-95BE-63DE-5FA8193B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1" y="639763"/>
            <a:ext cx="3600130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Funding and Contracting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EA99AB5-0739-1098-0D5F-38A6DF31C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140904"/>
              </p:ext>
            </p:extLst>
          </p:nvPr>
        </p:nvGraphicFramePr>
        <p:xfrm>
          <a:off x="0" y="211015"/>
          <a:ext cx="7666892" cy="647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075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Group Care 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(65E-9.008, FAC)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63722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Suitability assessment by a qualified evaluator as defined in Section 39.407(6)(b), F.S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Court order authorizing placement, in accordance with Section 39.407, F.S., and the Amendment to the Rules of Juvenile Procedure, FLA. R. JUV. P. 8.350</a:t>
            </a:r>
            <a:endParaRPr lang="en-US" sz="1600" b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Assessment by a clinical psychologist or by a psychiatrist licensed to practice in the State of Florida, with experience or training in children’s disorders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For children currently in residential placement, recommendations of the facility treatment team may serve as authorization for placement in therapeutic group homes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56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Specialized Therapeutic foster care (STFC)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4998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Definition: </a:t>
            </a:r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Licensed foster home for caregivers who have received specialized training to care for a wide variety of children and adolescents who may have significant emotional, behavioral, or social needs. As a therapeutic foster parent, you will provide individualized care in your home to ensure a child receives the appropriate level of care in the least restrictive setting. </a:t>
            </a:r>
          </a:p>
          <a:p>
            <a:endParaRPr lang="en-US" sz="19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1: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 specialized therapeutic foster care is characterized by close supervision of the recipient within a specialized therapeutic foster home. Services to the recipient must include clinical interventions by the specialized therapeutic foster parent(s), a primary clinician, and a psychiatrist.</a:t>
            </a:r>
          </a:p>
          <a:p>
            <a:pPr marL="0" indent="0">
              <a:buNone/>
            </a:pP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 specialized therapeutic foster care is characterized by the need for more frequent contact between the specialized therapeutic foster parents, the recipient, primary clinician, and the psychiatrist as a result of the recipient exhibiting the maladaptive behaviors listed below.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Destruction of property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aggression toward people or animals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Self-inflicted injuries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Suicidal ideations or gestures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inability to perform activities of daily and community living due to psychiatric symptom</a:t>
            </a:r>
            <a:endParaRPr lang="en-US" sz="17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9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foster care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06853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MDT recommendation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spc="10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specified criteria for Therapeutic Group Care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Approval of the Lead Agency for voluntary foster care utilization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98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BA45-6147-5F27-7366-71ED115F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C5E21-2EC5-556F-E4E1-0A185EF3B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Therapeutic Group Care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DC2BD-E20B-8E00-F1CC-3AC0C9E583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$181.51 Medicaid Daily Rate </a:t>
            </a:r>
          </a:p>
          <a:p>
            <a:r>
              <a:rPr lang="en-US" dirty="0"/>
              <a:t>$261.16 average Lead Agency Board Rate payment (providers estimate requiring up to $500/daily rate to provide the level of care needed for higher end children)</a:t>
            </a:r>
          </a:p>
          <a:p>
            <a:r>
              <a:rPr lang="en-US" dirty="0"/>
              <a:t>$402.93 Managing Entity statewide average services and room and board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Specialized Therapeutic Foster Homes</a:t>
            </a:r>
          </a:p>
          <a:p>
            <a:r>
              <a:rPr lang="en-US" dirty="0"/>
              <a:t>$88.03 Level 1 Medicaid Daily Rate</a:t>
            </a:r>
          </a:p>
          <a:p>
            <a:r>
              <a:rPr lang="en-US" dirty="0"/>
              <a:t>$136.94 Level 2 Medicaid Daily Rate </a:t>
            </a:r>
          </a:p>
          <a:p>
            <a:r>
              <a:rPr lang="en-US" dirty="0"/>
              <a:t>Lead Agency Payment of Daily Board Rates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5AA30-C7DD-9C04-E0CE-98DB990A2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Statewide Inpatient Psychiatric Programs (SIPPs)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7DE67A-6F0E-E96A-71FA-85847198D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5433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$513.31 Medicaid Daily Rate </a:t>
            </a:r>
          </a:p>
          <a:p>
            <a:pPr lvl="1"/>
            <a:r>
              <a:rPr lang="en-US" dirty="0"/>
              <a:t>Inclusive of board rate and all medical, behavioral health needs (bundled rate)</a:t>
            </a:r>
          </a:p>
          <a:p>
            <a:pPr lvl="1"/>
            <a:r>
              <a:rPr lang="en-US" dirty="0"/>
              <a:t>Traditionally no additional board rate enhancement paid by partners (lead agencies for example) </a:t>
            </a:r>
          </a:p>
          <a:p>
            <a:pPr lvl="1"/>
            <a:endParaRPr lang="en-US" dirty="0"/>
          </a:p>
          <a:p>
            <a:r>
              <a:rPr lang="en-US" dirty="0"/>
              <a:t>$574 Managing Entity statewide average daily rate</a:t>
            </a:r>
          </a:p>
          <a:p>
            <a:pPr lvl="1"/>
            <a:r>
              <a:rPr lang="en-US" dirty="0"/>
              <a:t>All inclusive per diem- room and board and services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74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3181</TotalTime>
  <Words>1209</Words>
  <Application>Microsoft Office PowerPoint</Application>
  <PresentationFormat>Widescreen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Courier New</vt:lpstr>
      <vt:lpstr>Rockwell</vt:lpstr>
      <vt:lpstr>Rockwell Condensed</vt:lpstr>
      <vt:lpstr>Rockwell Extra Bold</vt:lpstr>
      <vt:lpstr>Times New Roman</vt:lpstr>
      <vt:lpstr>Wingdings</vt:lpstr>
      <vt:lpstr>Wood Type</vt:lpstr>
      <vt:lpstr>Therapeutic care overview</vt:lpstr>
      <vt:lpstr>Therapeutic group care (TGC)</vt:lpstr>
      <vt:lpstr>Therapeutic group care (TGC) – Licensing Requirements</vt:lpstr>
      <vt:lpstr>Regulatory Oversight</vt:lpstr>
      <vt:lpstr>Funding and Contracting</vt:lpstr>
      <vt:lpstr>Accessing Specialized Therapeutic Group Care  (65E-9.008, FAC)</vt:lpstr>
      <vt:lpstr>Specialized Therapeutic foster care (STFC)</vt:lpstr>
      <vt:lpstr>Accessing Specialized Therapeutic foster care</vt:lpstr>
      <vt:lpstr>Rates </vt:lpstr>
      <vt:lpstr>Challenges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Use Disorder - Children and Youth Subcommittee - Therapeutic Care Overview (September 7 2023)</dc:title>
  <dc:creator>Susan Eby</dc:creator>
  <cp:lastModifiedBy>VanDyke, Misty N</cp:lastModifiedBy>
  <cp:revision>8</cp:revision>
  <dcterms:created xsi:type="dcterms:W3CDTF">2023-07-28T19:52:29Z</dcterms:created>
  <dcterms:modified xsi:type="dcterms:W3CDTF">2025-06-05T19:59:26Z</dcterms:modified>
</cp:coreProperties>
</file>