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14" autoAdjust="0"/>
    <p:restoredTop sz="94660"/>
  </p:normalViewPr>
  <p:slideViewPr>
    <p:cSldViewPr snapToGrid="0">
      <p:cViewPr varScale="1">
        <p:scale>
          <a:sx n="114" d="100"/>
          <a:sy n="114" d="100"/>
        </p:scale>
        <p:origin x="48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20384B-29C6-4B84-88D8-D0F924481DF7}" type="doc">
      <dgm:prSet loTypeId="urn:microsoft.com/office/officeart/2005/8/layout/hierarchy1" loCatId="hierarchy" qsTypeId="urn:microsoft.com/office/officeart/2005/8/quickstyle/simple5" qsCatId="simple" csTypeId="urn:microsoft.com/office/officeart/2005/8/colors/colorful2" csCatId="colorful" phldr="1"/>
      <dgm:spPr/>
      <dgm:t>
        <a:bodyPr/>
        <a:lstStyle/>
        <a:p>
          <a:endParaRPr lang="en-US"/>
        </a:p>
      </dgm:t>
    </dgm:pt>
    <dgm:pt modelId="{B5E1BF69-A25F-430F-B38B-0509ABA1A99B}">
      <dgm:prSet custT="1"/>
      <dgm:spPr/>
      <dgm:t>
        <a:bodyPr/>
        <a:lstStyle/>
        <a:p>
          <a:r>
            <a:rPr lang="en-US" sz="1700" dirty="0"/>
            <a:t>There are 3 component for a system to be Trauma Responsive:</a:t>
          </a:r>
        </a:p>
        <a:p>
          <a:r>
            <a:rPr lang="en-US" sz="1200" i="1" dirty="0"/>
            <a:t>According to Dr. Stephanie Covington</a:t>
          </a:r>
        </a:p>
      </dgm:t>
    </dgm:pt>
    <dgm:pt modelId="{B7AEA326-0DF0-4571-88F5-B0DC918A6837}" type="parTrans" cxnId="{C08B1BDB-1346-4873-9012-A0D871EE767E}">
      <dgm:prSet/>
      <dgm:spPr/>
      <dgm:t>
        <a:bodyPr/>
        <a:lstStyle/>
        <a:p>
          <a:endParaRPr lang="en-US"/>
        </a:p>
      </dgm:t>
    </dgm:pt>
    <dgm:pt modelId="{B6AFDE2C-0771-4BDF-8D85-52CED4E2CBC8}" type="sibTrans" cxnId="{C08B1BDB-1346-4873-9012-A0D871EE767E}">
      <dgm:prSet/>
      <dgm:spPr/>
      <dgm:t>
        <a:bodyPr/>
        <a:lstStyle/>
        <a:p>
          <a:endParaRPr lang="en-US"/>
        </a:p>
      </dgm:t>
    </dgm:pt>
    <dgm:pt modelId="{8247DC23-437D-4538-8160-26ED75BD9ECC}">
      <dgm:prSet/>
      <dgm:spPr/>
      <dgm:t>
        <a:bodyPr/>
        <a:lstStyle/>
        <a:p>
          <a:r>
            <a:rPr lang="en-US" dirty="0"/>
            <a:t>All staff needs to be trained in Trauma Informed Care</a:t>
          </a:r>
        </a:p>
        <a:p>
          <a:r>
            <a:rPr lang="en-US" i="1" dirty="0"/>
            <a:t>What we need to know</a:t>
          </a:r>
        </a:p>
      </dgm:t>
    </dgm:pt>
    <dgm:pt modelId="{17888294-CED6-485A-AA2E-D4221D51D1A2}" type="parTrans" cxnId="{2D387297-DF40-441A-B3CE-1D687863A7EC}">
      <dgm:prSet/>
      <dgm:spPr/>
      <dgm:t>
        <a:bodyPr/>
        <a:lstStyle/>
        <a:p>
          <a:endParaRPr lang="en-US"/>
        </a:p>
      </dgm:t>
    </dgm:pt>
    <dgm:pt modelId="{A699EBE0-57C4-4A36-8B07-BB521992526A}" type="sibTrans" cxnId="{2D387297-DF40-441A-B3CE-1D687863A7EC}">
      <dgm:prSet/>
      <dgm:spPr/>
      <dgm:t>
        <a:bodyPr/>
        <a:lstStyle/>
        <a:p>
          <a:endParaRPr lang="en-US"/>
        </a:p>
      </dgm:t>
    </dgm:pt>
    <dgm:pt modelId="{EEC8220C-E66A-4FE1-AB6A-C95B00C1F5E5}">
      <dgm:prSet/>
      <dgm:spPr/>
      <dgm:t>
        <a:bodyPr/>
        <a:lstStyle/>
        <a:p>
          <a:r>
            <a:rPr lang="en-US" dirty="0"/>
            <a:t>Policies, Procedures, Philosophy and Environmental Changes</a:t>
          </a:r>
        </a:p>
        <a:p>
          <a:r>
            <a:rPr lang="en-US" i="1" dirty="0"/>
            <a:t>What we need to do</a:t>
          </a:r>
        </a:p>
      </dgm:t>
    </dgm:pt>
    <dgm:pt modelId="{38C5D872-5ADE-46AA-9C50-23F3F152852B}" type="parTrans" cxnId="{EF3E20F1-F7BE-4508-BDE3-539AF93ABB1C}">
      <dgm:prSet/>
      <dgm:spPr/>
      <dgm:t>
        <a:bodyPr/>
        <a:lstStyle/>
        <a:p>
          <a:endParaRPr lang="en-US"/>
        </a:p>
      </dgm:t>
    </dgm:pt>
    <dgm:pt modelId="{70AB8C66-69C9-49AE-BDD0-9504DF2E5B45}" type="sibTrans" cxnId="{EF3E20F1-F7BE-4508-BDE3-539AF93ABB1C}">
      <dgm:prSet/>
      <dgm:spPr/>
      <dgm:t>
        <a:bodyPr/>
        <a:lstStyle/>
        <a:p>
          <a:endParaRPr lang="en-US"/>
        </a:p>
      </dgm:t>
    </dgm:pt>
    <dgm:pt modelId="{EA0255A7-8C68-4F9A-A62B-469CF6DD5877}">
      <dgm:prSet/>
      <dgm:spPr/>
      <dgm:t>
        <a:bodyPr/>
        <a:lstStyle/>
        <a:p>
          <a:r>
            <a:rPr lang="en-US" dirty="0"/>
            <a:t>Have Trauma Trained clinicians</a:t>
          </a:r>
        </a:p>
        <a:p>
          <a:endParaRPr lang="en-US" dirty="0"/>
        </a:p>
        <a:p>
          <a:r>
            <a:rPr lang="en-US" i="1" dirty="0"/>
            <a:t>What we need to provide </a:t>
          </a:r>
        </a:p>
      </dgm:t>
    </dgm:pt>
    <dgm:pt modelId="{DFD41DCE-A541-4C15-9C73-A8916BECF8E5}" type="parTrans" cxnId="{8473BED5-6579-460A-A5A2-E59662B1176E}">
      <dgm:prSet/>
      <dgm:spPr/>
      <dgm:t>
        <a:bodyPr/>
        <a:lstStyle/>
        <a:p>
          <a:endParaRPr lang="en-US"/>
        </a:p>
      </dgm:t>
    </dgm:pt>
    <dgm:pt modelId="{FAE59B8F-DF46-4197-A124-F84D55C2B22A}" type="sibTrans" cxnId="{8473BED5-6579-460A-A5A2-E59662B1176E}">
      <dgm:prSet/>
      <dgm:spPr/>
      <dgm:t>
        <a:bodyPr/>
        <a:lstStyle/>
        <a:p>
          <a:endParaRPr lang="en-US"/>
        </a:p>
      </dgm:t>
    </dgm:pt>
    <dgm:pt modelId="{5081E4B2-DD0A-41EC-9980-91F8816D77AA}" type="pres">
      <dgm:prSet presAssocID="{E820384B-29C6-4B84-88D8-D0F924481DF7}" presName="hierChild1" presStyleCnt="0">
        <dgm:presLayoutVars>
          <dgm:chPref val="1"/>
          <dgm:dir/>
          <dgm:animOne val="branch"/>
          <dgm:animLvl val="lvl"/>
          <dgm:resizeHandles/>
        </dgm:presLayoutVars>
      </dgm:prSet>
      <dgm:spPr/>
    </dgm:pt>
    <dgm:pt modelId="{8E482328-971B-47BA-B04D-47AF4F14D131}" type="pres">
      <dgm:prSet presAssocID="{B5E1BF69-A25F-430F-B38B-0509ABA1A99B}" presName="hierRoot1" presStyleCnt="0"/>
      <dgm:spPr/>
    </dgm:pt>
    <dgm:pt modelId="{A5702B71-03F5-4458-AE67-C8AC0DA3328F}" type="pres">
      <dgm:prSet presAssocID="{B5E1BF69-A25F-430F-B38B-0509ABA1A99B}" presName="composite" presStyleCnt="0"/>
      <dgm:spPr/>
    </dgm:pt>
    <dgm:pt modelId="{DEF9FE67-C8B1-4CC4-88EC-0182B3A87328}" type="pres">
      <dgm:prSet presAssocID="{B5E1BF69-A25F-430F-B38B-0509ABA1A99B}" presName="background" presStyleLbl="node0" presStyleIdx="0" presStyleCnt="1"/>
      <dgm:spPr/>
    </dgm:pt>
    <dgm:pt modelId="{F46CA404-F862-4B13-8028-2767B2398F9C}" type="pres">
      <dgm:prSet presAssocID="{B5E1BF69-A25F-430F-B38B-0509ABA1A99B}" presName="text" presStyleLbl="fgAcc0" presStyleIdx="0" presStyleCnt="1">
        <dgm:presLayoutVars>
          <dgm:chPref val="3"/>
        </dgm:presLayoutVars>
      </dgm:prSet>
      <dgm:spPr/>
    </dgm:pt>
    <dgm:pt modelId="{AE3F0EB0-54CE-46DC-95BF-47B93679F041}" type="pres">
      <dgm:prSet presAssocID="{B5E1BF69-A25F-430F-B38B-0509ABA1A99B}" presName="hierChild2" presStyleCnt="0"/>
      <dgm:spPr/>
    </dgm:pt>
    <dgm:pt modelId="{4AAD92FE-3660-4D42-850E-632FC71B77AC}" type="pres">
      <dgm:prSet presAssocID="{17888294-CED6-485A-AA2E-D4221D51D1A2}" presName="Name10" presStyleLbl="parChTrans1D2" presStyleIdx="0" presStyleCnt="3"/>
      <dgm:spPr/>
    </dgm:pt>
    <dgm:pt modelId="{9C96A5ED-B941-4179-85C6-ED89F1CF200B}" type="pres">
      <dgm:prSet presAssocID="{8247DC23-437D-4538-8160-26ED75BD9ECC}" presName="hierRoot2" presStyleCnt="0"/>
      <dgm:spPr/>
    </dgm:pt>
    <dgm:pt modelId="{C06A15F9-DD83-4517-9559-4B027A4C66FE}" type="pres">
      <dgm:prSet presAssocID="{8247DC23-437D-4538-8160-26ED75BD9ECC}" presName="composite2" presStyleCnt="0"/>
      <dgm:spPr/>
    </dgm:pt>
    <dgm:pt modelId="{F7EE2B5A-0CF3-495D-9C92-5665B43F7509}" type="pres">
      <dgm:prSet presAssocID="{8247DC23-437D-4538-8160-26ED75BD9ECC}" presName="background2" presStyleLbl="node2" presStyleIdx="0" presStyleCnt="3"/>
      <dgm:spPr/>
    </dgm:pt>
    <dgm:pt modelId="{850E77CC-DF58-4ED6-A311-B6528C15863E}" type="pres">
      <dgm:prSet presAssocID="{8247DC23-437D-4538-8160-26ED75BD9ECC}" presName="text2" presStyleLbl="fgAcc2" presStyleIdx="0" presStyleCnt="3">
        <dgm:presLayoutVars>
          <dgm:chPref val="3"/>
        </dgm:presLayoutVars>
      </dgm:prSet>
      <dgm:spPr/>
    </dgm:pt>
    <dgm:pt modelId="{7BE66F36-2406-4E03-BE5C-684DA688872C}" type="pres">
      <dgm:prSet presAssocID="{8247DC23-437D-4538-8160-26ED75BD9ECC}" presName="hierChild3" presStyleCnt="0"/>
      <dgm:spPr/>
    </dgm:pt>
    <dgm:pt modelId="{F7134BE2-FF5C-4817-8790-38D16DD3F462}" type="pres">
      <dgm:prSet presAssocID="{38C5D872-5ADE-46AA-9C50-23F3F152852B}" presName="Name10" presStyleLbl="parChTrans1D2" presStyleIdx="1" presStyleCnt="3"/>
      <dgm:spPr/>
    </dgm:pt>
    <dgm:pt modelId="{FE1FE6BC-48ED-45B1-84FF-9EB658AC175D}" type="pres">
      <dgm:prSet presAssocID="{EEC8220C-E66A-4FE1-AB6A-C95B00C1F5E5}" presName="hierRoot2" presStyleCnt="0"/>
      <dgm:spPr/>
    </dgm:pt>
    <dgm:pt modelId="{20CDB30C-1971-4A26-9A64-7AE7A4206E67}" type="pres">
      <dgm:prSet presAssocID="{EEC8220C-E66A-4FE1-AB6A-C95B00C1F5E5}" presName="composite2" presStyleCnt="0"/>
      <dgm:spPr/>
    </dgm:pt>
    <dgm:pt modelId="{5BCB9BC2-2011-45B2-B9C6-B11AC3B6340B}" type="pres">
      <dgm:prSet presAssocID="{EEC8220C-E66A-4FE1-AB6A-C95B00C1F5E5}" presName="background2" presStyleLbl="node2" presStyleIdx="1" presStyleCnt="3"/>
      <dgm:spPr/>
    </dgm:pt>
    <dgm:pt modelId="{8190CFFA-6B14-4D91-A0C2-5E9ECE8D69F8}" type="pres">
      <dgm:prSet presAssocID="{EEC8220C-E66A-4FE1-AB6A-C95B00C1F5E5}" presName="text2" presStyleLbl="fgAcc2" presStyleIdx="1" presStyleCnt="3">
        <dgm:presLayoutVars>
          <dgm:chPref val="3"/>
        </dgm:presLayoutVars>
      </dgm:prSet>
      <dgm:spPr/>
    </dgm:pt>
    <dgm:pt modelId="{DA99EBBF-B7F1-41DB-A6BB-D718ADAA0993}" type="pres">
      <dgm:prSet presAssocID="{EEC8220C-E66A-4FE1-AB6A-C95B00C1F5E5}" presName="hierChild3" presStyleCnt="0"/>
      <dgm:spPr/>
    </dgm:pt>
    <dgm:pt modelId="{20337D3C-DD90-4BDF-9147-23F8FFA1FE7E}" type="pres">
      <dgm:prSet presAssocID="{DFD41DCE-A541-4C15-9C73-A8916BECF8E5}" presName="Name10" presStyleLbl="parChTrans1D2" presStyleIdx="2" presStyleCnt="3"/>
      <dgm:spPr/>
    </dgm:pt>
    <dgm:pt modelId="{763538FB-C896-4BAC-916B-BAC0F5905B2B}" type="pres">
      <dgm:prSet presAssocID="{EA0255A7-8C68-4F9A-A62B-469CF6DD5877}" presName="hierRoot2" presStyleCnt="0"/>
      <dgm:spPr/>
    </dgm:pt>
    <dgm:pt modelId="{10AF40D5-F70E-461E-9E44-0BF608707532}" type="pres">
      <dgm:prSet presAssocID="{EA0255A7-8C68-4F9A-A62B-469CF6DD5877}" presName="composite2" presStyleCnt="0"/>
      <dgm:spPr/>
    </dgm:pt>
    <dgm:pt modelId="{AD61F9EE-9ADF-46D8-8DB1-626BFBAF56C2}" type="pres">
      <dgm:prSet presAssocID="{EA0255A7-8C68-4F9A-A62B-469CF6DD5877}" presName="background2" presStyleLbl="node2" presStyleIdx="2" presStyleCnt="3"/>
      <dgm:spPr/>
    </dgm:pt>
    <dgm:pt modelId="{02A8DC90-D9B5-4BA4-9B07-4AC406FBD485}" type="pres">
      <dgm:prSet presAssocID="{EA0255A7-8C68-4F9A-A62B-469CF6DD5877}" presName="text2" presStyleLbl="fgAcc2" presStyleIdx="2" presStyleCnt="3">
        <dgm:presLayoutVars>
          <dgm:chPref val="3"/>
        </dgm:presLayoutVars>
      </dgm:prSet>
      <dgm:spPr/>
    </dgm:pt>
    <dgm:pt modelId="{6C08083C-2FF3-495B-945C-8C5C26476393}" type="pres">
      <dgm:prSet presAssocID="{EA0255A7-8C68-4F9A-A62B-469CF6DD5877}" presName="hierChild3" presStyleCnt="0"/>
      <dgm:spPr/>
    </dgm:pt>
  </dgm:ptLst>
  <dgm:cxnLst>
    <dgm:cxn modelId="{3584471E-DA3A-4C70-8CDA-ED64C05FBA1F}" type="presOf" srcId="{8247DC23-437D-4538-8160-26ED75BD9ECC}" destId="{850E77CC-DF58-4ED6-A311-B6528C15863E}" srcOrd="0" destOrd="0" presId="urn:microsoft.com/office/officeart/2005/8/layout/hierarchy1"/>
    <dgm:cxn modelId="{A8DB098D-BB4D-44DC-A532-17DE443CC307}" type="presOf" srcId="{EA0255A7-8C68-4F9A-A62B-469CF6DD5877}" destId="{02A8DC90-D9B5-4BA4-9B07-4AC406FBD485}" srcOrd="0" destOrd="0" presId="urn:microsoft.com/office/officeart/2005/8/layout/hierarchy1"/>
    <dgm:cxn modelId="{A79E0A8F-98C3-4EBC-B042-BD2F6571E633}" type="presOf" srcId="{38C5D872-5ADE-46AA-9C50-23F3F152852B}" destId="{F7134BE2-FF5C-4817-8790-38D16DD3F462}" srcOrd="0" destOrd="0" presId="urn:microsoft.com/office/officeart/2005/8/layout/hierarchy1"/>
    <dgm:cxn modelId="{ECB0D692-A221-4FA1-BFA5-DD06F4258DD0}" type="presOf" srcId="{17888294-CED6-485A-AA2E-D4221D51D1A2}" destId="{4AAD92FE-3660-4D42-850E-632FC71B77AC}" srcOrd="0" destOrd="0" presId="urn:microsoft.com/office/officeart/2005/8/layout/hierarchy1"/>
    <dgm:cxn modelId="{2D387297-DF40-441A-B3CE-1D687863A7EC}" srcId="{B5E1BF69-A25F-430F-B38B-0509ABA1A99B}" destId="{8247DC23-437D-4538-8160-26ED75BD9ECC}" srcOrd="0" destOrd="0" parTransId="{17888294-CED6-485A-AA2E-D4221D51D1A2}" sibTransId="{A699EBE0-57C4-4A36-8B07-BB521992526A}"/>
    <dgm:cxn modelId="{236B219B-B84C-4487-B6DC-73801D907560}" type="presOf" srcId="{DFD41DCE-A541-4C15-9C73-A8916BECF8E5}" destId="{20337D3C-DD90-4BDF-9147-23F8FFA1FE7E}" srcOrd="0" destOrd="0" presId="urn:microsoft.com/office/officeart/2005/8/layout/hierarchy1"/>
    <dgm:cxn modelId="{54747A9C-D621-45E9-B62E-F7D159865988}" type="presOf" srcId="{E820384B-29C6-4B84-88D8-D0F924481DF7}" destId="{5081E4B2-DD0A-41EC-9980-91F8816D77AA}" srcOrd="0" destOrd="0" presId="urn:microsoft.com/office/officeart/2005/8/layout/hierarchy1"/>
    <dgm:cxn modelId="{84DFE7BE-AC0E-4BC0-B4A0-36DBD76D05DA}" type="presOf" srcId="{EEC8220C-E66A-4FE1-AB6A-C95B00C1F5E5}" destId="{8190CFFA-6B14-4D91-A0C2-5E9ECE8D69F8}" srcOrd="0" destOrd="0" presId="urn:microsoft.com/office/officeart/2005/8/layout/hierarchy1"/>
    <dgm:cxn modelId="{8473BED5-6579-460A-A5A2-E59662B1176E}" srcId="{B5E1BF69-A25F-430F-B38B-0509ABA1A99B}" destId="{EA0255A7-8C68-4F9A-A62B-469CF6DD5877}" srcOrd="2" destOrd="0" parTransId="{DFD41DCE-A541-4C15-9C73-A8916BECF8E5}" sibTransId="{FAE59B8F-DF46-4197-A124-F84D55C2B22A}"/>
    <dgm:cxn modelId="{C08B1BDB-1346-4873-9012-A0D871EE767E}" srcId="{E820384B-29C6-4B84-88D8-D0F924481DF7}" destId="{B5E1BF69-A25F-430F-B38B-0509ABA1A99B}" srcOrd="0" destOrd="0" parTransId="{B7AEA326-0DF0-4571-88F5-B0DC918A6837}" sibTransId="{B6AFDE2C-0771-4BDF-8D85-52CED4E2CBC8}"/>
    <dgm:cxn modelId="{EF3E20F1-F7BE-4508-BDE3-539AF93ABB1C}" srcId="{B5E1BF69-A25F-430F-B38B-0509ABA1A99B}" destId="{EEC8220C-E66A-4FE1-AB6A-C95B00C1F5E5}" srcOrd="1" destOrd="0" parTransId="{38C5D872-5ADE-46AA-9C50-23F3F152852B}" sibTransId="{70AB8C66-69C9-49AE-BDD0-9504DF2E5B45}"/>
    <dgm:cxn modelId="{73C7A9FB-6D26-4CA7-9834-A385DF006694}" type="presOf" srcId="{B5E1BF69-A25F-430F-B38B-0509ABA1A99B}" destId="{F46CA404-F862-4B13-8028-2767B2398F9C}" srcOrd="0" destOrd="0" presId="urn:microsoft.com/office/officeart/2005/8/layout/hierarchy1"/>
    <dgm:cxn modelId="{26F0A9E6-51B0-4730-80BA-60838BE667C5}" type="presParOf" srcId="{5081E4B2-DD0A-41EC-9980-91F8816D77AA}" destId="{8E482328-971B-47BA-B04D-47AF4F14D131}" srcOrd="0" destOrd="0" presId="urn:microsoft.com/office/officeart/2005/8/layout/hierarchy1"/>
    <dgm:cxn modelId="{A8F98EFD-93BA-4CEB-89DE-B9BC64020426}" type="presParOf" srcId="{8E482328-971B-47BA-B04D-47AF4F14D131}" destId="{A5702B71-03F5-4458-AE67-C8AC0DA3328F}" srcOrd="0" destOrd="0" presId="urn:microsoft.com/office/officeart/2005/8/layout/hierarchy1"/>
    <dgm:cxn modelId="{FF69D1CA-3568-43B3-84C0-02AF2AD2B26C}" type="presParOf" srcId="{A5702B71-03F5-4458-AE67-C8AC0DA3328F}" destId="{DEF9FE67-C8B1-4CC4-88EC-0182B3A87328}" srcOrd="0" destOrd="0" presId="urn:microsoft.com/office/officeart/2005/8/layout/hierarchy1"/>
    <dgm:cxn modelId="{CA9C7047-3B66-4588-82C7-F2D7A0AC3869}" type="presParOf" srcId="{A5702B71-03F5-4458-AE67-C8AC0DA3328F}" destId="{F46CA404-F862-4B13-8028-2767B2398F9C}" srcOrd="1" destOrd="0" presId="urn:microsoft.com/office/officeart/2005/8/layout/hierarchy1"/>
    <dgm:cxn modelId="{E69612A9-4D3F-4C53-B0B5-464AD65D12D4}" type="presParOf" srcId="{8E482328-971B-47BA-B04D-47AF4F14D131}" destId="{AE3F0EB0-54CE-46DC-95BF-47B93679F041}" srcOrd="1" destOrd="0" presId="urn:microsoft.com/office/officeart/2005/8/layout/hierarchy1"/>
    <dgm:cxn modelId="{125B1875-2C7F-4805-AD9D-1CF584CEEB80}" type="presParOf" srcId="{AE3F0EB0-54CE-46DC-95BF-47B93679F041}" destId="{4AAD92FE-3660-4D42-850E-632FC71B77AC}" srcOrd="0" destOrd="0" presId="urn:microsoft.com/office/officeart/2005/8/layout/hierarchy1"/>
    <dgm:cxn modelId="{362C8697-D3FE-48E0-8F9D-EA076D1242F7}" type="presParOf" srcId="{AE3F0EB0-54CE-46DC-95BF-47B93679F041}" destId="{9C96A5ED-B941-4179-85C6-ED89F1CF200B}" srcOrd="1" destOrd="0" presId="urn:microsoft.com/office/officeart/2005/8/layout/hierarchy1"/>
    <dgm:cxn modelId="{AEC0466F-68C2-4820-9AF9-6F42F1EF6A7F}" type="presParOf" srcId="{9C96A5ED-B941-4179-85C6-ED89F1CF200B}" destId="{C06A15F9-DD83-4517-9559-4B027A4C66FE}" srcOrd="0" destOrd="0" presId="urn:microsoft.com/office/officeart/2005/8/layout/hierarchy1"/>
    <dgm:cxn modelId="{6AE117D5-0D2F-4433-BB70-949FC654BB2B}" type="presParOf" srcId="{C06A15F9-DD83-4517-9559-4B027A4C66FE}" destId="{F7EE2B5A-0CF3-495D-9C92-5665B43F7509}" srcOrd="0" destOrd="0" presId="urn:microsoft.com/office/officeart/2005/8/layout/hierarchy1"/>
    <dgm:cxn modelId="{EE1F3722-650E-4B37-925C-547B6B14BF21}" type="presParOf" srcId="{C06A15F9-DD83-4517-9559-4B027A4C66FE}" destId="{850E77CC-DF58-4ED6-A311-B6528C15863E}" srcOrd="1" destOrd="0" presId="urn:microsoft.com/office/officeart/2005/8/layout/hierarchy1"/>
    <dgm:cxn modelId="{A3FBE6E7-00E5-4718-9CD0-27E321896015}" type="presParOf" srcId="{9C96A5ED-B941-4179-85C6-ED89F1CF200B}" destId="{7BE66F36-2406-4E03-BE5C-684DA688872C}" srcOrd="1" destOrd="0" presId="urn:microsoft.com/office/officeart/2005/8/layout/hierarchy1"/>
    <dgm:cxn modelId="{AC287C9C-D25E-4810-A2F5-402C304C7D67}" type="presParOf" srcId="{AE3F0EB0-54CE-46DC-95BF-47B93679F041}" destId="{F7134BE2-FF5C-4817-8790-38D16DD3F462}" srcOrd="2" destOrd="0" presId="urn:microsoft.com/office/officeart/2005/8/layout/hierarchy1"/>
    <dgm:cxn modelId="{37A206E0-7876-4BBE-8A7A-86F7C0FEDC0A}" type="presParOf" srcId="{AE3F0EB0-54CE-46DC-95BF-47B93679F041}" destId="{FE1FE6BC-48ED-45B1-84FF-9EB658AC175D}" srcOrd="3" destOrd="0" presId="urn:microsoft.com/office/officeart/2005/8/layout/hierarchy1"/>
    <dgm:cxn modelId="{ACD88DAD-4F00-4F44-BCA8-0875B932C43C}" type="presParOf" srcId="{FE1FE6BC-48ED-45B1-84FF-9EB658AC175D}" destId="{20CDB30C-1971-4A26-9A64-7AE7A4206E67}" srcOrd="0" destOrd="0" presId="urn:microsoft.com/office/officeart/2005/8/layout/hierarchy1"/>
    <dgm:cxn modelId="{2561367B-255C-4FC0-8526-0FAD4C31F310}" type="presParOf" srcId="{20CDB30C-1971-4A26-9A64-7AE7A4206E67}" destId="{5BCB9BC2-2011-45B2-B9C6-B11AC3B6340B}" srcOrd="0" destOrd="0" presId="urn:microsoft.com/office/officeart/2005/8/layout/hierarchy1"/>
    <dgm:cxn modelId="{2CC823F7-81B4-4A16-9852-2ED403F566F8}" type="presParOf" srcId="{20CDB30C-1971-4A26-9A64-7AE7A4206E67}" destId="{8190CFFA-6B14-4D91-A0C2-5E9ECE8D69F8}" srcOrd="1" destOrd="0" presId="urn:microsoft.com/office/officeart/2005/8/layout/hierarchy1"/>
    <dgm:cxn modelId="{774AD855-4D39-46C7-8761-5CB4C3A64C01}" type="presParOf" srcId="{FE1FE6BC-48ED-45B1-84FF-9EB658AC175D}" destId="{DA99EBBF-B7F1-41DB-A6BB-D718ADAA0993}" srcOrd="1" destOrd="0" presId="urn:microsoft.com/office/officeart/2005/8/layout/hierarchy1"/>
    <dgm:cxn modelId="{90086F1C-EFF7-4BC5-B118-6C5185C8F3B7}" type="presParOf" srcId="{AE3F0EB0-54CE-46DC-95BF-47B93679F041}" destId="{20337D3C-DD90-4BDF-9147-23F8FFA1FE7E}" srcOrd="4" destOrd="0" presId="urn:microsoft.com/office/officeart/2005/8/layout/hierarchy1"/>
    <dgm:cxn modelId="{C4F26BC1-1648-44E9-AC1A-B9F2FF736486}" type="presParOf" srcId="{AE3F0EB0-54CE-46DC-95BF-47B93679F041}" destId="{763538FB-C896-4BAC-916B-BAC0F5905B2B}" srcOrd="5" destOrd="0" presId="urn:microsoft.com/office/officeart/2005/8/layout/hierarchy1"/>
    <dgm:cxn modelId="{AA32A7CE-A2FC-4020-9DA9-DC25E6963531}" type="presParOf" srcId="{763538FB-C896-4BAC-916B-BAC0F5905B2B}" destId="{10AF40D5-F70E-461E-9E44-0BF608707532}" srcOrd="0" destOrd="0" presId="urn:microsoft.com/office/officeart/2005/8/layout/hierarchy1"/>
    <dgm:cxn modelId="{6ADE1309-9D63-4C03-BDC9-6A91140E2985}" type="presParOf" srcId="{10AF40D5-F70E-461E-9E44-0BF608707532}" destId="{AD61F9EE-9ADF-46D8-8DB1-626BFBAF56C2}" srcOrd="0" destOrd="0" presId="urn:microsoft.com/office/officeart/2005/8/layout/hierarchy1"/>
    <dgm:cxn modelId="{02832CE6-62DE-40BA-B64E-5EB02B625362}" type="presParOf" srcId="{10AF40D5-F70E-461E-9E44-0BF608707532}" destId="{02A8DC90-D9B5-4BA4-9B07-4AC406FBD485}" srcOrd="1" destOrd="0" presId="urn:microsoft.com/office/officeart/2005/8/layout/hierarchy1"/>
    <dgm:cxn modelId="{093BC997-7CE7-464F-A3E9-BE41FC198230}" type="presParOf" srcId="{763538FB-C896-4BAC-916B-BAC0F5905B2B}" destId="{6C08083C-2FF3-495B-945C-8C5C2647639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337D3C-DD90-4BDF-9147-23F8FFA1FE7E}">
      <dsp:nvSpPr>
        <dsp:cNvPr id="0" name=""/>
        <dsp:cNvSpPr/>
      </dsp:nvSpPr>
      <dsp:spPr>
        <a:xfrm>
          <a:off x="5484424" y="1576945"/>
          <a:ext cx="3031834" cy="721438"/>
        </a:xfrm>
        <a:custGeom>
          <a:avLst/>
          <a:gdLst/>
          <a:ahLst/>
          <a:cxnLst/>
          <a:rect l="0" t="0" r="0" b="0"/>
          <a:pathLst>
            <a:path>
              <a:moveTo>
                <a:pt x="0" y="0"/>
              </a:moveTo>
              <a:lnTo>
                <a:pt x="0" y="491639"/>
              </a:lnTo>
              <a:lnTo>
                <a:pt x="3031834" y="491639"/>
              </a:lnTo>
              <a:lnTo>
                <a:pt x="3031834" y="721438"/>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134BE2-FF5C-4817-8790-38D16DD3F462}">
      <dsp:nvSpPr>
        <dsp:cNvPr id="0" name=""/>
        <dsp:cNvSpPr/>
      </dsp:nvSpPr>
      <dsp:spPr>
        <a:xfrm>
          <a:off x="5438704" y="1576945"/>
          <a:ext cx="91440" cy="721438"/>
        </a:xfrm>
        <a:custGeom>
          <a:avLst/>
          <a:gdLst/>
          <a:ahLst/>
          <a:cxnLst/>
          <a:rect l="0" t="0" r="0" b="0"/>
          <a:pathLst>
            <a:path>
              <a:moveTo>
                <a:pt x="45720" y="0"/>
              </a:moveTo>
              <a:lnTo>
                <a:pt x="45720" y="721438"/>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AD92FE-3660-4D42-850E-632FC71B77AC}">
      <dsp:nvSpPr>
        <dsp:cNvPr id="0" name=""/>
        <dsp:cNvSpPr/>
      </dsp:nvSpPr>
      <dsp:spPr>
        <a:xfrm>
          <a:off x="2452590" y="1576945"/>
          <a:ext cx="3031834" cy="721438"/>
        </a:xfrm>
        <a:custGeom>
          <a:avLst/>
          <a:gdLst/>
          <a:ahLst/>
          <a:cxnLst/>
          <a:rect l="0" t="0" r="0" b="0"/>
          <a:pathLst>
            <a:path>
              <a:moveTo>
                <a:pt x="3031834" y="0"/>
              </a:moveTo>
              <a:lnTo>
                <a:pt x="3031834" y="491639"/>
              </a:lnTo>
              <a:lnTo>
                <a:pt x="0" y="491639"/>
              </a:lnTo>
              <a:lnTo>
                <a:pt x="0" y="721438"/>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F9FE67-C8B1-4CC4-88EC-0182B3A87328}">
      <dsp:nvSpPr>
        <dsp:cNvPr id="0" name=""/>
        <dsp:cNvSpPr/>
      </dsp:nvSpPr>
      <dsp:spPr>
        <a:xfrm>
          <a:off x="4244128" y="1769"/>
          <a:ext cx="2480591" cy="1575175"/>
        </a:xfrm>
        <a:prstGeom prst="roundRect">
          <a:avLst>
            <a:gd name="adj" fmla="val 1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F46CA404-F862-4B13-8028-2767B2398F9C}">
      <dsp:nvSpPr>
        <dsp:cNvPr id="0" name=""/>
        <dsp:cNvSpPr/>
      </dsp:nvSpPr>
      <dsp:spPr>
        <a:xfrm>
          <a:off x="4519749" y="263610"/>
          <a:ext cx="2480591" cy="15751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There are 3 component for a system to be Trauma Responsive:</a:t>
          </a:r>
        </a:p>
        <a:p>
          <a:pPr marL="0" lvl="0" indent="0" algn="ctr" defTabSz="755650">
            <a:lnSpc>
              <a:spcPct val="90000"/>
            </a:lnSpc>
            <a:spcBef>
              <a:spcPct val="0"/>
            </a:spcBef>
            <a:spcAft>
              <a:spcPct val="35000"/>
            </a:spcAft>
            <a:buNone/>
          </a:pPr>
          <a:r>
            <a:rPr lang="en-US" sz="1200" i="1" kern="1200" dirty="0"/>
            <a:t>According to Dr. Stephanie Covington</a:t>
          </a:r>
        </a:p>
      </dsp:txBody>
      <dsp:txXfrm>
        <a:off x="4565884" y="309745"/>
        <a:ext cx="2388321" cy="1482905"/>
      </dsp:txXfrm>
    </dsp:sp>
    <dsp:sp modelId="{F7EE2B5A-0CF3-495D-9C92-5665B43F7509}">
      <dsp:nvSpPr>
        <dsp:cNvPr id="0" name=""/>
        <dsp:cNvSpPr/>
      </dsp:nvSpPr>
      <dsp:spPr>
        <a:xfrm>
          <a:off x="1212294" y="2298384"/>
          <a:ext cx="2480591" cy="1575175"/>
        </a:xfrm>
        <a:prstGeom prst="roundRect">
          <a:avLst>
            <a:gd name="adj" fmla="val 10000"/>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850E77CC-DF58-4ED6-A311-B6528C15863E}">
      <dsp:nvSpPr>
        <dsp:cNvPr id="0" name=""/>
        <dsp:cNvSpPr/>
      </dsp:nvSpPr>
      <dsp:spPr>
        <a:xfrm>
          <a:off x="1487915" y="2560224"/>
          <a:ext cx="2480591" cy="157517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All staff needs to be trained in Trauma Informed Care</a:t>
          </a:r>
        </a:p>
        <a:p>
          <a:pPr marL="0" lvl="0" indent="0" algn="ctr" defTabSz="755650">
            <a:lnSpc>
              <a:spcPct val="90000"/>
            </a:lnSpc>
            <a:spcBef>
              <a:spcPct val="0"/>
            </a:spcBef>
            <a:spcAft>
              <a:spcPct val="35000"/>
            </a:spcAft>
            <a:buNone/>
          </a:pPr>
          <a:r>
            <a:rPr lang="en-US" sz="1700" i="1" kern="1200" dirty="0"/>
            <a:t>What we need to know</a:t>
          </a:r>
        </a:p>
      </dsp:txBody>
      <dsp:txXfrm>
        <a:off x="1534050" y="2606359"/>
        <a:ext cx="2388321" cy="1482905"/>
      </dsp:txXfrm>
    </dsp:sp>
    <dsp:sp modelId="{5BCB9BC2-2011-45B2-B9C6-B11AC3B6340B}">
      <dsp:nvSpPr>
        <dsp:cNvPr id="0" name=""/>
        <dsp:cNvSpPr/>
      </dsp:nvSpPr>
      <dsp:spPr>
        <a:xfrm>
          <a:off x="4244128" y="2298384"/>
          <a:ext cx="2480591" cy="1575175"/>
        </a:xfrm>
        <a:prstGeom prst="roundRect">
          <a:avLst>
            <a:gd name="adj" fmla="val 10000"/>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8190CFFA-6B14-4D91-A0C2-5E9ECE8D69F8}">
      <dsp:nvSpPr>
        <dsp:cNvPr id="0" name=""/>
        <dsp:cNvSpPr/>
      </dsp:nvSpPr>
      <dsp:spPr>
        <a:xfrm>
          <a:off x="4519749" y="2560224"/>
          <a:ext cx="2480591" cy="157517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Policies, Procedures, Philosophy and Environmental Changes</a:t>
          </a:r>
        </a:p>
        <a:p>
          <a:pPr marL="0" lvl="0" indent="0" algn="ctr" defTabSz="755650">
            <a:lnSpc>
              <a:spcPct val="90000"/>
            </a:lnSpc>
            <a:spcBef>
              <a:spcPct val="0"/>
            </a:spcBef>
            <a:spcAft>
              <a:spcPct val="35000"/>
            </a:spcAft>
            <a:buNone/>
          </a:pPr>
          <a:r>
            <a:rPr lang="en-US" sz="1700" i="1" kern="1200" dirty="0"/>
            <a:t>What we need to do</a:t>
          </a:r>
        </a:p>
      </dsp:txBody>
      <dsp:txXfrm>
        <a:off x="4565884" y="2606359"/>
        <a:ext cx="2388321" cy="1482905"/>
      </dsp:txXfrm>
    </dsp:sp>
    <dsp:sp modelId="{AD61F9EE-9ADF-46D8-8DB1-626BFBAF56C2}">
      <dsp:nvSpPr>
        <dsp:cNvPr id="0" name=""/>
        <dsp:cNvSpPr/>
      </dsp:nvSpPr>
      <dsp:spPr>
        <a:xfrm>
          <a:off x="7275962" y="2298384"/>
          <a:ext cx="2480591" cy="1575175"/>
        </a:xfrm>
        <a:prstGeom prst="roundRect">
          <a:avLst>
            <a:gd name="adj" fmla="val 10000"/>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02A8DC90-D9B5-4BA4-9B07-4AC406FBD485}">
      <dsp:nvSpPr>
        <dsp:cNvPr id="0" name=""/>
        <dsp:cNvSpPr/>
      </dsp:nvSpPr>
      <dsp:spPr>
        <a:xfrm>
          <a:off x="7551584" y="2560224"/>
          <a:ext cx="2480591" cy="157517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Have Trauma Trained clinicians</a:t>
          </a:r>
        </a:p>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r>
            <a:rPr lang="en-US" sz="1700" i="1" kern="1200" dirty="0"/>
            <a:t>What we need to provide </a:t>
          </a:r>
        </a:p>
      </dsp:txBody>
      <dsp:txXfrm>
        <a:off x="7597719" y="2606359"/>
        <a:ext cx="2388321" cy="148290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6E27C6-BFE3-4916-A1BE-E3D28C301719}"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8F2A5-EEB8-4181-AF8F-9CFB20686B4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672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E27C6-BFE3-4916-A1BE-E3D28C301719}"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2976271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E27C6-BFE3-4916-A1BE-E3D28C301719}"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136326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E27C6-BFE3-4916-A1BE-E3D28C301719}"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678825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6E27C6-BFE3-4916-A1BE-E3D28C301719}" type="datetimeFigureOut">
              <a:rPr lang="en-US" smtClean="0"/>
              <a:t>6/22/2023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8F2A5-EEB8-4181-AF8F-9CFB20686B4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4489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6E27C6-BFE3-4916-A1BE-E3D28C301719}" type="datetimeFigureOut">
              <a:rPr lang="en-US" smtClean="0"/>
              <a:t>6/22/2023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3276279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6E27C6-BFE3-4916-A1BE-E3D28C301719}" type="datetimeFigureOut">
              <a:rPr lang="en-US" smtClean="0"/>
              <a:t>6/22/2023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4202534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6E27C6-BFE3-4916-A1BE-E3D28C301719}" type="datetimeFigureOut">
              <a:rPr lang="en-US" smtClean="0"/>
              <a:t>6/22/2023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38305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96E27C6-BFE3-4916-A1BE-E3D28C301719}" type="datetimeFigureOut">
              <a:rPr lang="en-US" smtClean="0"/>
              <a:t>6/22/2023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3776901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96E27C6-BFE3-4916-A1BE-E3D28C301719}" type="datetimeFigureOut">
              <a:rPr lang="en-US" smtClean="0"/>
              <a:t>6/22/2023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1F8F2A5-EEB8-4181-AF8F-9CFB20686B4B}" type="slidenum">
              <a:rPr lang="en-US" smtClean="0"/>
              <a:t>‹#›</a:t>
            </a:fld>
            <a:endParaRPr lang="en-US"/>
          </a:p>
        </p:txBody>
      </p:sp>
    </p:spTree>
    <p:extLst>
      <p:ext uri="{BB962C8B-B14F-4D97-AF65-F5344CB8AC3E}">
        <p14:creationId xmlns:p14="http://schemas.microsoft.com/office/powerpoint/2010/main" val="4153016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6E27C6-BFE3-4916-A1BE-E3D28C301719}" type="datetimeFigureOut">
              <a:rPr lang="en-US" smtClean="0"/>
              <a:t>6/22/2023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2920672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96E27C6-BFE3-4916-A1BE-E3D28C301719}" type="datetimeFigureOut">
              <a:rPr lang="en-US" smtClean="0"/>
              <a:t>6/22/2023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1F8F2A5-EEB8-4181-AF8F-9CFB20686B4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1019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36985-5AA7-73A1-3FD1-44FE58A8E0A9}"/>
              </a:ext>
            </a:extLst>
          </p:cNvPr>
          <p:cNvSpPr>
            <a:spLocks noGrp="1"/>
          </p:cNvSpPr>
          <p:nvPr>
            <p:ph type="ctrTitle"/>
          </p:nvPr>
        </p:nvSpPr>
        <p:spPr/>
        <p:txBody>
          <a:bodyPr>
            <a:normAutofit/>
          </a:bodyPr>
          <a:lstStyle/>
          <a:p>
            <a:pPr algn="ctr"/>
            <a:r>
              <a:rPr lang="en-US" sz="6600" dirty="0"/>
              <a:t>Trauma Responsive System of Care</a:t>
            </a:r>
          </a:p>
        </p:txBody>
      </p:sp>
      <p:sp>
        <p:nvSpPr>
          <p:cNvPr id="3" name="Subtitle 2">
            <a:extLst>
              <a:ext uri="{FF2B5EF4-FFF2-40B4-BE49-F238E27FC236}">
                <a16:creationId xmlns:a16="http://schemas.microsoft.com/office/drawing/2014/main" id="{EA9A068B-2A84-253A-0ED2-66551ACE3279}"/>
              </a:ext>
            </a:extLst>
          </p:cNvPr>
          <p:cNvSpPr>
            <a:spLocks noGrp="1"/>
          </p:cNvSpPr>
          <p:nvPr>
            <p:ph type="subTitle" idx="1"/>
          </p:nvPr>
        </p:nvSpPr>
        <p:spPr/>
        <p:txBody>
          <a:bodyPr>
            <a:normAutofit fontScale="85000" lnSpcReduction="20000"/>
          </a:bodyPr>
          <a:lstStyle/>
          <a:p>
            <a:pPr algn="ctr"/>
            <a:r>
              <a:rPr lang="en-US" dirty="0"/>
              <a:t>BBHC presentation for the children and youth subcommittee</a:t>
            </a:r>
          </a:p>
          <a:p>
            <a:pPr algn="ctr"/>
            <a:r>
              <a:rPr lang="en-US" dirty="0"/>
              <a:t> by Silvia Quintana, LMHC, CAP,</a:t>
            </a:r>
          </a:p>
          <a:p>
            <a:pPr algn="ctr"/>
            <a:r>
              <a:rPr lang="en-US" dirty="0"/>
              <a:t>BBHC CEO</a:t>
            </a:r>
          </a:p>
        </p:txBody>
      </p:sp>
      <p:pic>
        <p:nvPicPr>
          <p:cNvPr id="1026" name="Picture 1" descr="Logo&#10;&#10;Description automatically generated">
            <a:extLst>
              <a:ext uri="{FF2B5EF4-FFF2-40B4-BE49-F238E27FC236}">
                <a16:creationId xmlns:a16="http://schemas.microsoft.com/office/drawing/2014/main" id="{F3B31744-4D13-5B95-FC1B-E6CB77B10A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19621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3923268"/>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E9F7CBA9-9D9B-479F-AAB5-BF785971CD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EDE00CD-6B6E-B7AB-18D2-1E1828A4A0D3}"/>
              </a:ext>
            </a:extLst>
          </p:cNvPr>
          <p:cNvSpPr>
            <a:spLocks noGrp="1"/>
          </p:cNvSpPr>
          <p:nvPr>
            <p:ph type="title"/>
          </p:nvPr>
        </p:nvSpPr>
        <p:spPr>
          <a:xfrm>
            <a:off x="1097280" y="286603"/>
            <a:ext cx="10058400" cy="1450757"/>
          </a:xfrm>
        </p:spPr>
        <p:txBody>
          <a:bodyPr>
            <a:normAutofit/>
          </a:bodyPr>
          <a:lstStyle/>
          <a:p>
            <a:pPr algn="ctr"/>
            <a:r>
              <a:rPr lang="en-US" dirty="0"/>
              <a:t>Trauma Responsive System of Care</a:t>
            </a:r>
          </a:p>
        </p:txBody>
      </p:sp>
      <p:sp>
        <p:nvSpPr>
          <p:cNvPr id="12" name="Rectangle 11">
            <a:extLst>
              <a:ext uri="{FF2B5EF4-FFF2-40B4-BE49-F238E27FC236}">
                <a16:creationId xmlns:a16="http://schemas.microsoft.com/office/drawing/2014/main" id="{154480E5-678B-478F-9170-46502C5FB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B598D875-841B-47A7-B4C8-237DBCE2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2D1C461C-1F2C-EB15-10A9-4464F6FD2AAC}"/>
              </a:ext>
            </a:extLst>
          </p:cNvPr>
          <p:cNvGraphicFramePr>
            <a:graphicFrameLocks noGrp="1"/>
          </p:cNvGraphicFramePr>
          <p:nvPr>
            <p:ph idx="1"/>
            <p:extLst>
              <p:ext uri="{D42A27DB-BD31-4B8C-83A1-F6EECF244321}">
                <p14:modId xmlns:p14="http://schemas.microsoft.com/office/powerpoint/2010/main" val="2240503244"/>
              </p:ext>
            </p:extLst>
          </p:nvPr>
        </p:nvGraphicFramePr>
        <p:xfrm>
          <a:off x="483704" y="1845734"/>
          <a:ext cx="11244470" cy="4137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51818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F8F16-A4D8-1FE6-7037-EB478891E83E}"/>
              </a:ext>
            </a:extLst>
          </p:cNvPr>
          <p:cNvSpPr>
            <a:spLocks noGrp="1"/>
          </p:cNvSpPr>
          <p:nvPr>
            <p:ph type="title"/>
          </p:nvPr>
        </p:nvSpPr>
        <p:spPr/>
        <p:txBody>
          <a:bodyPr/>
          <a:lstStyle/>
          <a:p>
            <a:r>
              <a:rPr lang="en-US" dirty="0"/>
              <a:t>Trauma Care in Broward County</a:t>
            </a:r>
          </a:p>
        </p:txBody>
      </p:sp>
      <p:sp>
        <p:nvSpPr>
          <p:cNvPr id="3" name="Content Placeholder 2">
            <a:extLst>
              <a:ext uri="{FF2B5EF4-FFF2-40B4-BE49-F238E27FC236}">
                <a16:creationId xmlns:a16="http://schemas.microsoft.com/office/drawing/2014/main" id="{1E1E2D0A-2A2D-0078-C1C9-06F361B8FF16}"/>
              </a:ext>
            </a:extLst>
          </p:cNvPr>
          <p:cNvSpPr>
            <a:spLocks noGrp="1"/>
          </p:cNvSpPr>
          <p:nvPr>
            <p:ph idx="1"/>
          </p:nvPr>
        </p:nvSpPr>
        <p:spPr/>
        <p:txBody>
          <a:bodyPr>
            <a:normAutofit/>
          </a:bodyPr>
          <a:lstStyle/>
          <a:p>
            <a:r>
              <a:rPr lang="en-US" dirty="0"/>
              <a:t>Since its inception, BBHC and its Board of Directors have been focused in addressing the trauma generated by experiences of the individuals we serve. </a:t>
            </a:r>
          </a:p>
          <a:p>
            <a:r>
              <a:rPr lang="en-US" dirty="0"/>
              <a:t>Therefore:</a:t>
            </a:r>
          </a:p>
          <a:p>
            <a:pPr>
              <a:buFont typeface="Wingdings" panose="05000000000000000000" pitchFamily="2" charset="2"/>
              <a:buChar char="Ø"/>
            </a:pPr>
            <a:r>
              <a:rPr lang="en-US" dirty="0"/>
              <a:t>In 2014, BBHC brought the Medical University of South Carolina to train the network on Trauma Focused CBT, via a learning collaborative.</a:t>
            </a:r>
          </a:p>
          <a:p>
            <a:pPr lvl="1">
              <a:buFont typeface="Wingdings" panose="05000000000000000000" pitchFamily="2" charset="2"/>
              <a:buChar char="§"/>
            </a:pPr>
            <a:r>
              <a:rPr lang="en-US" dirty="0"/>
              <a:t>Agency Leaders</a:t>
            </a:r>
          </a:p>
          <a:p>
            <a:pPr lvl="1">
              <a:buFont typeface="Wingdings" panose="05000000000000000000" pitchFamily="2" charset="2"/>
              <a:buChar char="§"/>
            </a:pPr>
            <a:r>
              <a:rPr lang="en-US" dirty="0"/>
              <a:t>Case Workers</a:t>
            </a:r>
          </a:p>
          <a:p>
            <a:pPr lvl="1">
              <a:buFont typeface="Wingdings" panose="05000000000000000000" pitchFamily="2" charset="2"/>
              <a:buChar char="§"/>
            </a:pPr>
            <a:r>
              <a:rPr lang="en-US" dirty="0"/>
              <a:t>Clinicians</a:t>
            </a:r>
          </a:p>
          <a:p>
            <a:pPr>
              <a:buFont typeface="Wingdings" panose="05000000000000000000" pitchFamily="2" charset="2"/>
              <a:buChar char="Ø"/>
            </a:pPr>
            <a:endParaRPr lang="en-US" dirty="0"/>
          </a:p>
          <a:p>
            <a:endParaRPr lang="en-US" dirty="0"/>
          </a:p>
          <a:p>
            <a:endParaRPr lang="en-US" dirty="0"/>
          </a:p>
        </p:txBody>
      </p:sp>
    </p:spTree>
    <p:extLst>
      <p:ext uri="{BB962C8B-B14F-4D97-AF65-F5344CB8AC3E}">
        <p14:creationId xmlns:p14="http://schemas.microsoft.com/office/powerpoint/2010/main" val="2544270866"/>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4E3F5-DEBA-CE4D-44D5-FBC43DABFE38}"/>
              </a:ext>
            </a:extLst>
          </p:cNvPr>
          <p:cNvSpPr>
            <a:spLocks noGrp="1"/>
          </p:cNvSpPr>
          <p:nvPr>
            <p:ph type="title"/>
          </p:nvPr>
        </p:nvSpPr>
        <p:spPr/>
        <p:txBody>
          <a:bodyPr/>
          <a:lstStyle/>
          <a:p>
            <a:r>
              <a:rPr lang="en-US" dirty="0"/>
              <a:t>Trauma Care in Broward County</a:t>
            </a:r>
          </a:p>
        </p:txBody>
      </p:sp>
      <p:sp>
        <p:nvSpPr>
          <p:cNvPr id="3" name="Content Placeholder 2">
            <a:extLst>
              <a:ext uri="{FF2B5EF4-FFF2-40B4-BE49-F238E27FC236}">
                <a16:creationId xmlns:a16="http://schemas.microsoft.com/office/drawing/2014/main" id="{0833D653-7977-BF23-222C-8C72CB74C408}"/>
              </a:ext>
            </a:extLst>
          </p:cNvPr>
          <p:cNvSpPr>
            <a:spLocks noGrp="1"/>
          </p:cNvSpPr>
          <p:nvPr>
            <p:ph idx="1"/>
          </p:nvPr>
        </p:nvSpPr>
        <p:spPr>
          <a:xfrm>
            <a:off x="1097280" y="2054740"/>
            <a:ext cx="10058400" cy="4023360"/>
          </a:xfrm>
        </p:spPr>
        <p:txBody>
          <a:bodyPr/>
          <a:lstStyle/>
          <a:p>
            <a:pPr>
              <a:buFont typeface="Wingdings" panose="05000000000000000000" pitchFamily="2" charset="2"/>
              <a:buChar char="Ø"/>
            </a:pPr>
            <a:r>
              <a:rPr lang="en-US" dirty="0"/>
              <a:t> To sustain this effort, we engaged community partners, Children Services Council (CSC), </a:t>
            </a:r>
            <a:r>
              <a:rPr lang="en-US" dirty="0" err="1"/>
              <a:t>ChildNet</a:t>
            </a:r>
            <a:r>
              <a:rPr lang="en-US"/>
              <a:t> and </a:t>
            </a:r>
            <a:r>
              <a:rPr lang="en-US" dirty="0"/>
              <a:t>Broward County to continue funding the learning collaborative for the following 3 years.</a:t>
            </a:r>
          </a:p>
          <a:p>
            <a:pPr marL="0" indent="0">
              <a:buNone/>
            </a:pPr>
            <a:endParaRPr lang="en-US" dirty="0"/>
          </a:p>
          <a:p>
            <a:pPr>
              <a:buFont typeface="Wingdings" panose="05000000000000000000" pitchFamily="2" charset="2"/>
              <a:buChar char="Ø"/>
            </a:pPr>
            <a:r>
              <a:rPr lang="en-US" dirty="0"/>
              <a:t> Additional trauma treatment practices were brought in by the collaborative to work with adolescents and adults, such as Trauma Incident Reduction (TIR), Eye Movement Desensitization &amp; Reprocessing (EMDR), Beat the Odds Drumming, among others.</a:t>
            </a:r>
          </a:p>
          <a:p>
            <a:endParaRPr lang="en-US" dirty="0"/>
          </a:p>
        </p:txBody>
      </p:sp>
    </p:spTree>
    <p:extLst>
      <p:ext uri="{BB962C8B-B14F-4D97-AF65-F5344CB8AC3E}">
        <p14:creationId xmlns:p14="http://schemas.microsoft.com/office/powerpoint/2010/main" val="1213118935"/>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2ABB703-2B0E-4C3B-B4A2-F3973548E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8C9C5C-04D7-C2EE-287F-FF1EF4F31C2D}"/>
              </a:ext>
            </a:extLst>
          </p:cNvPr>
          <p:cNvSpPr>
            <a:spLocks noGrp="1"/>
          </p:cNvSpPr>
          <p:nvPr>
            <p:ph type="title"/>
          </p:nvPr>
        </p:nvSpPr>
        <p:spPr>
          <a:xfrm>
            <a:off x="6411685" y="634946"/>
            <a:ext cx="5127171" cy="1450757"/>
          </a:xfrm>
        </p:spPr>
        <p:txBody>
          <a:bodyPr>
            <a:normAutofit/>
          </a:bodyPr>
          <a:lstStyle/>
          <a:p>
            <a:pPr algn="ctr"/>
            <a:r>
              <a:rPr lang="en-US" dirty="0"/>
              <a:t>BBHC Responsiveness</a:t>
            </a:r>
          </a:p>
        </p:txBody>
      </p:sp>
      <p:pic>
        <p:nvPicPr>
          <p:cNvPr id="7" name="Graphic 6" descr="Fingerprint">
            <a:extLst>
              <a:ext uri="{FF2B5EF4-FFF2-40B4-BE49-F238E27FC236}">
                <a16:creationId xmlns:a16="http://schemas.microsoft.com/office/drawing/2014/main" id="{306FDC6C-AE1A-9DD6-4C51-CDB3135DBF6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5133" y="862151"/>
            <a:ext cx="5030702" cy="5030702"/>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cxnSp>
        <p:nvCxnSpPr>
          <p:cNvPr id="12" name="Straight Connector 11">
            <a:extLst>
              <a:ext uri="{FF2B5EF4-FFF2-40B4-BE49-F238E27FC236}">
                <a16:creationId xmlns:a16="http://schemas.microsoft.com/office/drawing/2014/main" id="{9C21570E-E159-49A6-9891-FA397B7A92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11684" y="2086188"/>
            <a:ext cx="474880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D09FD1F-79FB-06AE-DCF8-255859531BE1}"/>
              </a:ext>
            </a:extLst>
          </p:cNvPr>
          <p:cNvSpPr>
            <a:spLocks noGrp="1"/>
          </p:cNvSpPr>
          <p:nvPr>
            <p:ph idx="1"/>
          </p:nvPr>
        </p:nvSpPr>
        <p:spPr>
          <a:xfrm>
            <a:off x="6165669" y="2198914"/>
            <a:ext cx="5373187" cy="3670180"/>
          </a:xfrm>
        </p:spPr>
        <p:txBody>
          <a:bodyPr>
            <a:normAutofit/>
          </a:bodyPr>
          <a:lstStyle/>
          <a:p>
            <a:pPr algn="ctr"/>
            <a:r>
              <a:rPr lang="en-US" dirty="0"/>
              <a:t>As a result of these efforts, when the Marjorie Stoneman Douglas High School tragedy occurred in 2018, BBHC and partners were prepared to respond with clinicians and crisis counselors already trained and experienced in treating  trauma.</a:t>
            </a:r>
          </a:p>
          <a:p>
            <a:endParaRPr lang="en-US" dirty="0"/>
          </a:p>
        </p:txBody>
      </p:sp>
      <p:sp>
        <p:nvSpPr>
          <p:cNvPr id="14" name="Rectangle 13">
            <a:extLst>
              <a:ext uri="{FF2B5EF4-FFF2-40B4-BE49-F238E27FC236}">
                <a16:creationId xmlns:a16="http://schemas.microsoft.com/office/drawing/2014/main" id="{E95DA498-D9A2-4DA9-B9DA-B3776E08C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82A73093-4B9D-420D-B17E-52293703A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60948096"/>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F536A-EA41-F79C-7D27-1F4D3F174482}"/>
              </a:ext>
            </a:extLst>
          </p:cNvPr>
          <p:cNvSpPr>
            <a:spLocks noGrp="1"/>
          </p:cNvSpPr>
          <p:nvPr>
            <p:ph type="title"/>
          </p:nvPr>
        </p:nvSpPr>
        <p:spPr>
          <a:xfrm>
            <a:off x="1097280" y="286603"/>
            <a:ext cx="10058400" cy="1450757"/>
          </a:xfrm>
        </p:spPr>
        <p:txBody>
          <a:bodyPr>
            <a:normAutofit/>
          </a:bodyPr>
          <a:lstStyle/>
          <a:p>
            <a:r>
              <a:rPr lang="en-US" dirty="0"/>
              <a:t>Gaps to Become Trauma Responsive</a:t>
            </a:r>
          </a:p>
        </p:txBody>
      </p:sp>
      <p:pic>
        <p:nvPicPr>
          <p:cNvPr id="7" name="Graphic 6" descr="Brain in head">
            <a:extLst>
              <a:ext uri="{FF2B5EF4-FFF2-40B4-BE49-F238E27FC236}">
                <a16:creationId xmlns:a16="http://schemas.microsoft.com/office/drawing/2014/main" id="{F23E390E-0247-E11A-A1BE-4D464CF4BEA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76432" y="2104325"/>
            <a:ext cx="3094997" cy="3094997"/>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8" name="Content Placeholder 2">
            <a:extLst>
              <a:ext uri="{FF2B5EF4-FFF2-40B4-BE49-F238E27FC236}">
                <a16:creationId xmlns:a16="http://schemas.microsoft.com/office/drawing/2014/main" id="{0FB0D29D-B91A-419A-1C19-03C494AF21D4}"/>
              </a:ext>
            </a:extLst>
          </p:cNvPr>
          <p:cNvSpPr>
            <a:spLocks noGrp="1"/>
          </p:cNvSpPr>
          <p:nvPr>
            <p:ph idx="1"/>
          </p:nvPr>
        </p:nvSpPr>
        <p:spPr>
          <a:xfrm>
            <a:off x="4639733" y="1845734"/>
            <a:ext cx="6515947" cy="4023360"/>
          </a:xfrm>
        </p:spPr>
        <p:txBody>
          <a:bodyPr>
            <a:normAutofit/>
          </a:bodyPr>
          <a:lstStyle/>
          <a:p>
            <a:r>
              <a:rPr lang="en-US"/>
              <a:t>Despite BBHC having provided multiple opportunities for trauma-informed trainings, our  system is not yet Trauma Responsive. </a:t>
            </a:r>
          </a:p>
          <a:p>
            <a:endParaRPr lang="en-US"/>
          </a:p>
          <a:p>
            <a:r>
              <a:rPr lang="en-US"/>
              <a:t>We are working in becoming a Trauma Responsive System by engaging in a new learning collaborative with our network providers and partners in implementing all three components to become a Trauma Responsive System</a:t>
            </a:r>
          </a:p>
        </p:txBody>
      </p:sp>
    </p:spTree>
    <p:extLst>
      <p:ext uri="{BB962C8B-B14F-4D97-AF65-F5344CB8AC3E}">
        <p14:creationId xmlns:p14="http://schemas.microsoft.com/office/powerpoint/2010/main" val="2190142073"/>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1E9F37-81CD-0F55-D244-EFFC856B38FA}"/>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6100">
                <a:solidFill>
                  <a:schemeClr val="tx1">
                    <a:lumMod val="85000"/>
                    <a:lumOff val="15000"/>
                  </a:schemeClr>
                </a:solidFill>
              </a:rPr>
              <a:t>Questions</a:t>
            </a:r>
          </a:p>
        </p:txBody>
      </p:sp>
      <p:pic>
        <p:nvPicPr>
          <p:cNvPr id="7" name="Graphic 6" descr="Help">
            <a:extLst>
              <a:ext uri="{FF2B5EF4-FFF2-40B4-BE49-F238E27FC236}">
                <a16:creationId xmlns:a16="http://schemas.microsoft.com/office/drawing/2014/main" id="{92329EC0-C272-FEAA-B7F1-F5B2E172231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63029" y="640081"/>
            <a:ext cx="5054156" cy="5054156"/>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cxnSp>
        <p:nvCxnSpPr>
          <p:cNvPr id="18" name="Straight Connector 17">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10630130"/>
      </p:ext>
    </p:extLst>
  </p:cSld>
  <p:clrMapOvr>
    <a:masterClrMapping/>
  </p:clrMapOvr>
  <p:transition spd="med">
    <p:pull/>
  </p:transition>
</p:sld>
</file>

<file path=ppt/theme/theme1.xml><?xml version="1.0" encoding="utf-8"?>
<a:theme xmlns:a="http://schemas.openxmlformats.org/drawingml/2006/main" name="Retrospect">
  <a:themeElements>
    <a:clrScheme name="Custom 1">
      <a:dk1>
        <a:srgbClr val="000000"/>
      </a:dk1>
      <a:lt1>
        <a:sysClr val="window" lastClr="FFFFFF"/>
      </a:lt1>
      <a:dk2>
        <a:srgbClr val="637052"/>
      </a:dk2>
      <a:lt2>
        <a:srgbClr val="CCDDEA"/>
      </a:lt2>
      <a:accent1>
        <a:srgbClr val="E48312"/>
      </a:accent1>
      <a:accent2>
        <a:srgbClr val="1773B1"/>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58</TotalTime>
  <Words>325</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Calibri Light</vt:lpstr>
      <vt:lpstr>Wingdings</vt:lpstr>
      <vt:lpstr>Retrospect</vt:lpstr>
      <vt:lpstr>Trauma Responsive System of Care</vt:lpstr>
      <vt:lpstr>Trauma Responsive System of Care</vt:lpstr>
      <vt:lpstr>Trauma Care in Broward County</vt:lpstr>
      <vt:lpstr>Trauma Care in Broward County</vt:lpstr>
      <vt:lpstr>BBHC Responsiveness</vt:lpstr>
      <vt:lpstr>Gaps to Become Trauma Responsive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Responsive System of Care</dc:title>
  <dc:creator>Elida Segrera</dc:creator>
  <cp:lastModifiedBy>Platt, Aaron</cp:lastModifiedBy>
  <cp:revision>4</cp:revision>
  <dcterms:created xsi:type="dcterms:W3CDTF">2023-06-21T20:25:07Z</dcterms:created>
  <dcterms:modified xsi:type="dcterms:W3CDTF">2023-06-22T19:26:04Z</dcterms:modified>
</cp:coreProperties>
</file>