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2"/>
  </p:notesMasterIdLst>
  <p:sldIdLst>
    <p:sldId id="256" r:id="rId5"/>
    <p:sldId id="257" r:id="rId6"/>
    <p:sldId id="258" r:id="rId7"/>
    <p:sldId id="259" r:id="rId8"/>
    <p:sldId id="266" r:id="rId9"/>
    <p:sldId id="267" r:id="rId10"/>
    <p:sldId id="262" r:id="rId11"/>
    <p:sldId id="261" r:id="rId12"/>
    <p:sldId id="268" r:id="rId13"/>
    <p:sldId id="305" r:id="rId14"/>
    <p:sldId id="303" r:id="rId15"/>
    <p:sldId id="298" r:id="rId16"/>
    <p:sldId id="302" r:id="rId17"/>
    <p:sldId id="299" r:id="rId18"/>
    <p:sldId id="300" r:id="rId19"/>
    <p:sldId id="301"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132DD-D0C8-4B2C-8EB6-6D4343534E4A}" v="26" dt="2023-07-07T21:03:55.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461" y="9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Referrals by City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'[BCOS Referrals 06.12.23.xlsx]Sheet1'!$D$58:$D$85</c:f>
              <c:strCache>
                <c:ptCount val="28"/>
                <c:pt idx="0">
                  <c:v>Boca Raton</c:v>
                </c:pt>
                <c:pt idx="1">
                  <c:v>Coconut Creek</c:v>
                </c:pt>
                <c:pt idx="2">
                  <c:v>Cooper City</c:v>
                </c:pt>
                <c:pt idx="3">
                  <c:v>Coral  Springs</c:v>
                </c:pt>
                <c:pt idx="4">
                  <c:v>Dania</c:v>
                </c:pt>
                <c:pt idx="5">
                  <c:v>Davie</c:v>
                </c:pt>
                <c:pt idx="6">
                  <c:v>Deerfield Beach</c:v>
                </c:pt>
                <c:pt idx="7">
                  <c:v>Fort Lauderdale</c:v>
                </c:pt>
                <c:pt idx="8">
                  <c:v>Hallandale</c:v>
                </c:pt>
                <c:pt idx="9">
                  <c:v>Hollywood</c:v>
                </c:pt>
                <c:pt idx="10">
                  <c:v>Lauderdale Lake</c:v>
                </c:pt>
                <c:pt idx="11">
                  <c:v>Lauderhill</c:v>
                </c:pt>
                <c:pt idx="12">
                  <c:v>Margate</c:v>
                </c:pt>
                <c:pt idx="13">
                  <c:v>Miami</c:v>
                </c:pt>
                <c:pt idx="14">
                  <c:v>Miramar</c:v>
                </c:pt>
                <c:pt idx="15">
                  <c:v>North Lauderdale</c:v>
                </c:pt>
                <c:pt idx="16">
                  <c:v>Oakland Park</c:v>
                </c:pt>
                <c:pt idx="17">
                  <c:v>Parkland</c:v>
                </c:pt>
                <c:pt idx="18">
                  <c:v>Pembroke Park</c:v>
                </c:pt>
                <c:pt idx="19">
                  <c:v>Pembroke Pines</c:v>
                </c:pt>
                <c:pt idx="20">
                  <c:v>Plantation</c:v>
                </c:pt>
                <c:pt idx="21">
                  <c:v>Pompano Beach</c:v>
                </c:pt>
                <c:pt idx="22">
                  <c:v>Southwest Ranches</c:v>
                </c:pt>
                <c:pt idx="23">
                  <c:v>Sunrise</c:v>
                </c:pt>
                <c:pt idx="24">
                  <c:v>Tamarac</c:v>
                </c:pt>
                <c:pt idx="25">
                  <c:v>West Park</c:v>
                </c:pt>
                <c:pt idx="26">
                  <c:v>Weston</c:v>
                </c:pt>
                <c:pt idx="27">
                  <c:v>Wilton  Manors</c:v>
                </c:pt>
              </c:strCache>
            </c:strRef>
          </c:cat>
          <c:val>
            <c:numRef>
              <c:f>'[BCOS Referrals 06.12.23.xlsx]Sheet1'!$E$58:$E$85</c:f>
              <c:numCache>
                <c:formatCode>General</c:formatCode>
                <c:ptCount val="28"/>
                <c:pt idx="0">
                  <c:v>1</c:v>
                </c:pt>
                <c:pt idx="1">
                  <c:v>20</c:v>
                </c:pt>
                <c:pt idx="2">
                  <c:v>28</c:v>
                </c:pt>
                <c:pt idx="3">
                  <c:v>62</c:v>
                </c:pt>
                <c:pt idx="4">
                  <c:v>10</c:v>
                </c:pt>
                <c:pt idx="5">
                  <c:v>30</c:v>
                </c:pt>
                <c:pt idx="6">
                  <c:v>28</c:v>
                </c:pt>
                <c:pt idx="7">
                  <c:v>95</c:v>
                </c:pt>
                <c:pt idx="8">
                  <c:v>4</c:v>
                </c:pt>
                <c:pt idx="9">
                  <c:v>50</c:v>
                </c:pt>
                <c:pt idx="10">
                  <c:v>8</c:v>
                </c:pt>
                <c:pt idx="11">
                  <c:v>41</c:v>
                </c:pt>
                <c:pt idx="12">
                  <c:v>24</c:v>
                </c:pt>
                <c:pt idx="13">
                  <c:v>2</c:v>
                </c:pt>
                <c:pt idx="14">
                  <c:v>73</c:v>
                </c:pt>
                <c:pt idx="15">
                  <c:v>21</c:v>
                </c:pt>
                <c:pt idx="16">
                  <c:v>12</c:v>
                </c:pt>
                <c:pt idx="17">
                  <c:v>17</c:v>
                </c:pt>
                <c:pt idx="18">
                  <c:v>1</c:v>
                </c:pt>
                <c:pt idx="19">
                  <c:v>70</c:v>
                </c:pt>
                <c:pt idx="20">
                  <c:v>24</c:v>
                </c:pt>
                <c:pt idx="21">
                  <c:v>63</c:v>
                </c:pt>
                <c:pt idx="22">
                  <c:v>3</c:v>
                </c:pt>
                <c:pt idx="23">
                  <c:v>37</c:v>
                </c:pt>
                <c:pt idx="24">
                  <c:v>53</c:v>
                </c:pt>
                <c:pt idx="25">
                  <c:v>7</c:v>
                </c:pt>
                <c:pt idx="26">
                  <c:v>28</c:v>
                </c:pt>
                <c:pt idx="27">
                  <c:v>1</c:v>
                </c:pt>
              </c:numCache>
            </c:numRef>
          </c:val>
          <c:extLst>
            <c:ext xmlns:c16="http://schemas.microsoft.com/office/drawing/2014/chart" uri="{C3380CC4-5D6E-409C-BE32-E72D297353CC}">
              <c16:uniqueId val="{00000000-A57B-4052-B65D-8B9A2BC87DD8}"/>
            </c:ext>
          </c:extLst>
        </c:ser>
        <c:dLbls>
          <c:showLegendKey val="0"/>
          <c:showVal val="0"/>
          <c:showCatName val="0"/>
          <c:showSerName val="0"/>
          <c:showPercent val="0"/>
          <c:showBubbleSize val="0"/>
        </c:dLbls>
        <c:gapWidth val="182"/>
        <c:axId val="1122071648"/>
        <c:axId val="1122075008"/>
      </c:barChart>
      <c:catAx>
        <c:axId val="112207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2075008"/>
        <c:crosses val="autoZero"/>
        <c:auto val="1"/>
        <c:lblAlgn val="ctr"/>
        <c:lblOffset val="100"/>
        <c:noMultiLvlLbl val="0"/>
      </c:catAx>
      <c:valAx>
        <c:axId val="112207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207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Age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'[BCOS Referrals 06.12.23.xlsx]Sheet1'!$V$36:$V$54</c:f>
              <c:numCache>
                <c:formatCode>General</c:formatCode>
                <c:ptCount val="19"/>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numCache>
            </c:numRef>
          </c:cat>
          <c:val>
            <c:numRef>
              <c:f>'[BCOS Referrals 06.12.23.xlsx]Sheet1'!$W$36:$W$54</c:f>
              <c:numCache>
                <c:formatCode>General</c:formatCode>
                <c:ptCount val="19"/>
                <c:pt idx="0">
                  <c:v>4</c:v>
                </c:pt>
                <c:pt idx="1">
                  <c:v>12</c:v>
                </c:pt>
                <c:pt idx="2">
                  <c:v>20</c:v>
                </c:pt>
                <c:pt idx="3">
                  <c:v>37</c:v>
                </c:pt>
                <c:pt idx="4">
                  <c:v>39</c:v>
                </c:pt>
                <c:pt idx="5">
                  <c:v>47</c:v>
                </c:pt>
                <c:pt idx="6">
                  <c:v>44</c:v>
                </c:pt>
                <c:pt idx="7">
                  <c:v>75</c:v>
                </c:pt>
                <c:pt idx="8">
                  <c:v>79</c:v>
                </c:pt>
                <c:pt idx="9">
                  <c:v>89</c:v>
                </c:pt>
                <c:pt idx="10">
                  <c:v>75</c:v>
                </c:pt>
                <c:pt idx="11">
                  <c:v>98</c:v>
                </c:pt>
                <c:pt idx="12">
                  <c:v>88</c:v>
                </c:pt>
                <c:pt idx="13">
                  <c:v>71</c:v>
                </c:pt>
                <c:pt idx="14">
                  <c:v>45</c:v>
                </c:pt>
                <c:pt idx="15">
                  <c:v>4</c:v>
                </c:pt>
                <c:pt idx="16">
                  <c:v>1</c:v>
                </c:pt>
                <c:pt idx="17">
                  <c:v>1</c:v>
                </c:pt>
                <c:pt idx="18">
                  <c:v>2</c:v>
                </c:pt>
              </c:numCache>
            </c:numRef>
          </c:val>
          <c:smooth val="0"/>
          <c:extLst>
            <c:ext xmlns:c16="http://schemas.microsoft.com/office/drawing/2014/chart" uri="{C3380CC4-5D6E-409C-BE32-E72D297353CC}">
              <c16:uniqueId val="{00000000-E046-44DE-8327-554675A70C97}"/>
            </c:ext>
          </c:extLst>
        </c:ser>
        <c:dLbls>
          <c:dLblPos val="t"/>
          <c:showLegendKey val="0"/>
          <c:showVal val="1"/>
          <c:showCatName val="0"/>
          <c:showSerName val="0"/>
          <c:showPercent val="0"/>
          <c:showBubbleSize val="0"/>
        </c:dLbls>
        <c:smooth val="0"/>
        <c:axId val="2124772144"/>
        <c:axId val="2124769744"/>
      </c:lineChart>
      <c:catAx>
        <c:axId val="212477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769744"/>
        <c:crosses val="autoZero"/>
        <c:auto val="1"/>
        <c:lblAlgn val="ctr"/>
        <c:lblOffset val="100"/>
        <c:noMultiLvlLbl val="0"/>
      </c:catAx>
      <c:valAx>
        <c:axId val="212476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77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EDF37-1C4C-48FF-A405-8CE684983C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39BC549-94F2-4979-922A-E2715F595FE3}">
      <dgm:prSet/>
      <dgm:spPr/>
      <dgm:t>
        <a:bodyPr/>
        <a:lstStyle/>
        <a:p>
          <a:r>
            <a:rPr lang="en-US"/>
            <a:t>Benefits:</a:t>
          </a:r>
        </a:p>
      </dgm:t>
    </dgm:pt>
    <dgm:pt modelId="{88DD7093-D60A-4FCF-AC4E-5C69ECEDB8C0}" type="parTrans" cxnId="{54085062-196A-40F3-B0C5-23E9E2A54F73}">
      <dgm:prSet/>
      <dgm:spPr/>
      <dgm:t>
        <a:bodyPr/>
        <a:lstStyle/>
        <a:p>
          <a:endParaRPr lang="en-US"/>
        </a:p>
      </dgm:t>
    </dgm:pt>
    <dgm:pt modelId="{5FA904B5-B1C4-48DA-9DF3-FD8839861F88}" type="sibTrans" cxnId="{54085062-196A-40F3-B0C5-23E9E2A54F73}">
      <dgm:prSet/>
      <dgm:spPr/>
      <dgm:t>
        <a:bodyPr/>
        <a:lstStyle/>
        <a:p>
          <a:endParaRPr lang="en-US"/>
        </a:p>
      </dgm:t>
    </dgm:pt>
    <dgm:pt modelId="{934EB82D-951D-4FFC-9A28-8FB5DD2EDDBE}">
      <dgm:prSet/>
      <dgm:spPr/>
      <dgm:t>
        <a:bodyPr/>
        <a:lstStyle/>
        <a:p>
          <a:r>
            <a:rPr lang="en-US" b="0" i="0"/>
            <a:t>Reduced risk of students in need of mental health services falling through the cracks. </a:t>
          </a:r>
          <a:endParaRPr lang="en-US"/>
        </a:p>
      </dgm:t>
    </dgm:pt>
    <dgm:pt modelId="{8D43F856-20B2-4D78-A8E5-66F78DF4FC8E}" type="parTrans" cxnId="{B91091E0-5FDD-411C-8A66-C2ABBBE5207F}">
      <dgm:prSet/>
      <dgm:spPr/>
      <dgm:t>
        <a:bodyPr/>
        <a:lstStyle/>
        <a:p>
          <a:endParaRPr lang="en-US"/>
        </a:p>
      </dgm:t>
    </dgm:pt>
    <dgm:pt modelId="{683BB98D-7306-4BDF-A99F-D482D5F96CF6}" type="sibTrans" cxnId="{B91091E0-5FDD-411C-8A66-C2ABBBE5207F}">
      <dgm:prSet/>
      <dgm:spPr/>
      <dgm:t>
        <a:bodyPr/>
        <a:lstStyle/>
        <a:p>
          <a:endParaRPr lang="en-US"/>
        </a:p>
      </dgm:t>
    </dgm:pt>
    <dgm:pt modelId="{F5521EF0-FF29-496C-ACBA-27DD566FFA2E}">
      <dgm:prSet/>
      <dgm:spPr/>
      <dgm:t>
        <a:bodyPr/>
        <a:lstStyle/>
        <a:p>
          <a:r>
            <a:rPr lang="en-US" b="0" i="0"/>
            <a:t>The close collaboration between BBHC and the School Board ensures that students are promptly connected with the appropriate mental health resources and support. </a:t>
          </a:r>
          <a:endParaRPr lang="en-US"/>
        </a:p>
      </dgm:t>
    </dgm:pt>
    <dgm:pt modelId="{D1A3CC47-4B79-478A-A427-82DE585E7137}" type="parTrans" cxnId="{DD83A64A-118A-42DC-AA82-6A78430E0C3A}">
      <dgm:prSet/>
      <dgm:spPr/>
      <dgm:t>
        <a:bodyPr/>
        <a:lstStyle/>
        <a:p>
          <a:endParaRPr lang="en-US"/>
        </a:p>
      </dgm:t>
    </dgm:pt>
    <dgm:pt modelId="{DF53E0EF-40E7-4B73-8F90-64DF7F55CEAA}" type="sibTrans" cxnId="{DD83A64A-118A-42DC-AA82-6A78430E0C3A}">
      <dgm:prSet/>
      <dgm:spPr/>
      <dgm:t>
        <a:bodyPr/>
        <a:lstStyle/>
        <a:p>
          <a:endParaRPr lang="en-US"/>
        </a:p>
      </dgm:t>
    </dgm:pt>
    <dgm:pt modelId="{3AEBDE42-A29D-4B9B-B814-FA85E815B7D3}">
      <dgm:prSet/>
      <dgm:spPr/>
      <dgm:t>
        <a:bodyPr/>
        <a:lstStyle/>
        <a:p>
          <a:r>
            <a:rPr lang="en-US" b="0" i="0"/>
            <a:t>This proactive approach minimizes the chances of students' mental health needs going unnoticed or unaddressed.</a:t>
          </a:r>
          <a:endParaRPr lang="en-US"/>
        </a:p>
      </dgm:t>
    </dgm:pt>
    <dgm:pt modelId="{11417FED-EC80-4429-B569-EEE3BB1ACE3D}" type="parTrans" cxnId="{0F657C38-E448-4CA1-B221-89A4B9C47A3C}">
      <dgm:prSet/>
      <dgm:spPr/>
      <dgm:t>
        <a:bodyPr/>
        <a:lstStyle/>
        <a:p>
          <a:endParaRPr lang="en-US"/>
        </a:p>
      </dgm:t>
    </dgm:pt>
    <dgm:pt modelId="{53F5D18C-CFDF-4440-8349-318A060DDE90}" type="sibTrans" cxnId="{0F657C38-E448-4CA1-B221-89A4B9C47A3C}">
      <dgm:prSet/>
      <dgm:spPr/>
      <dgm:t>
        <a:bodyPr/>
        <a:lstStyle/>
        <a:p>
          <a:endParaRPr lang="en-US"/>
        </a:p>
      </dgm:t>
    </dgm:pt>
    <dgm:pt modelId="{D4565725-18BB-4D38-A12B-A32FB8CF760C}">
      <dgm:prSet/>
      <dgm:spPr/>
      <dgm:t>
        <a:bodyPr/>
        <a:lstStyle/>
        <a:p>
          <a:r>
            <a:rPr lang="en-US" b="0" i="0"/>
            <a:t>By leveraging the expertise and resources of both organizations, the partnership creates a seamless and comprehensive system of care for students within the district. </a:t>
          </a:r>
          <a:endParaRPr lang="en-US"/>
        </a:p>
      </dgm:t>
    </dgm:pt>
    <dgm:pt modelId="{6727F786-C296-46A2-B9F8-F81E6432EDE7}" type="parTrans" cxnId="{BA6FDE68-6990-4D43-95BD-18E05D4269A9}">
      <dgm:prSet/>
      <dgm:spPr/>
      <dgm:t>
        <a:bodyPr/>
        <a:lstStyle/>
        <a:p>
          <a:endParaRPr lang="en-US"/>
        </a:p>
      </dgm:t>
    </dgm:pt>
    <dgm:pt modelId="{08E4CB1D-8DD4-47C1-92E6-EF90F6291F88}" type="sibTrans" cxnId="{BA6FDE68-6990-4D43-95BD-18E05D4269A9}">
      <dgm:prSet/>
      <dgm:spPr/>
      <dgm:t>
        <a:bodyPr/>
        <a:lstStyle/>
        <a:p>
          <a:endParaRPr lang="en-US"/>
        </a:p>
      </dgm:t>
    </dgm:pt>
    <dgm:pt modelId="{012977DC-8AC4-4AF8-BFF9-B9CE076D0593}">
      <dgm:prSet/>
      <dgm:spPr/>
      <dgm:t>
        <a:bodyPr/>
        <a:lstStyle/>
        <a:p>
          <a:r>
            <a:rPr lang="en-US"/>
            <a:t>Optimizing </a:t>
          </a:r>
          <a:r>
            <a:rPr lang="en-US" b="0" i="0"/>
            <a:t>utilization of available mental health services and promotes a holistic approach to supporting students' mental well-being. </a:t>
          </a:r>
          <a:endParaRPr lang="en-US"/>
        </a:p>
      </dgm:t>
    </dgm:pt>
    <dgm:pt modelId="{6AAE3755-D89A-4409-A082-E143E5C319AF}" type="parTrans" cxnId="{97FD1626-4A40-4657-BAA9-E125446F9585}">
      <dgm:prSet/>
      <dgm:spPr/>
      <dgm:t>
        <a:bodyPr/>
        <a:lstStyle/>
        <a:p>
          <a:endParaRPr lang="en-US"/>
        </a:p>
      </dgm:t>
    </dgm:pt>
    <dgm:pt modelId="{72CFD277-421D-4644-8ADA-475E385E2B1F}" type="sibTrans" cxnId="{97FD1626-4A40-4657-BAA9-E125446F9585}">
      <dgm:prSet/>
      <dgm:spPr/>
      <dgm:t>
        <a:bodyPr/>
        <a:lstStyle/>
        <a:p>
          <a:endParaRPr lang="en-US"/>
        </a:p>
      </dgm:t>
    </dgm:pt>
    <dgm:pt modelId="{DC3FC574-31EB-4823-95B3-53E8795E581D}">
      <dgm:prSet/>
      <dgm:spPr/>
      <dgm:t>
        <a:bodyPr/>
        <a:lstStyle/>
        <a:p>
          <a:r>
            <a:rPr lang="en-US"/>
            <a:t>Development of an Online Portal (LTI) that allows real time monitoring of all referrals</a:t>
          </a:r>
        </a:p>
      </dgm:t>
    </dgm:pt>
    <dgm:pt modelId="{0EFBFD41-0968-489F-ADB3-8054A4C87F73}" type="parTrans" cxnId="{C16146DD-AFD9-4792-ABA9-9E8AB76AB103}">
      <dgm:prSet/>
      <dgm:spPr/>
      <dgm:t>
        <a:bodyPr/>
        <a:lstStyle/>
        <a:p>
          <a:endParaRPr lang="en-US"/>
        </a:p>
      </dgm:t>
    </dgm:pt>
    <dgm:pt modelId="{78FE4C75-F26A-4CAF-9BBB-B831727E493A}" type="sibTrans" cxnId="{C16146DD-AFD9-4792-ABA9-9E8AB76AB103}">
      <dgm:prSet/>
      <dgm:spPr/>
      <dgm:t>
        <a:bodyPr/>
        <a:lstStyle/>
        <a:p>
          <a:endParaRPr lang="en-US"/>
        </a:p>
      </dgm:t>
    </dgm:pt>
    <dgm:pt modelId="{341D81DA-0EFB-4572-8C21-136130EBE71B}" type="pres">
      <dgm:prSet presAssocID="{78CEDF37-1C4C-48FF-A405-8CE684983C90}" presName="linear" presStyleCnt="0">
        <dgm:presLayoutVars>
          <dgm:animLvl val="lvl"/>
          <dgm:resizeHandles val="exact"/>
        </dgm:presLayoutVars>
      </dgm:prSet>
      <dgm:spPr/>
    </dgm:pt>
    <dgm:pt modelId="{3BE05096-C9AD-48AC-B8CE-8218622436B6}" type="pres">
      <dgm:prSet presAssocID="{339BC549-94F2-4979-922A-E2715F595FE3}" presName="parentText" presStyleLbl="node1" presStyleIdx="0" presStyleCnt="1">
        <dgm:presLayoutVars>
          <dgm:chMax val="0"/>
          <dgm:bulletEnabled val="1"/>
        </dgm:presLayoutVars>
      </dgm:prSet>
      <dgm:spPr/>
    </dgm:pt>
    <dgm:pt modelId="{5A4D4F67-85BA-4DF5-B7BB-929D1356D224}" type="pres">
      <dgm:prSet presAssocID="{339BC549-94F2-4979-922A-E2715F595FE3}" presName="childText" presStyleLbl="revTx" presStyleIdx="0" presStyleCnt="1">
        <dgm:presLayoutVars>
          <dgm:bulletEnabled val="1"/>
        </dgm:presLayoutVars>
      </dgm:prSet>
      <dgm:spPr/>
    </dgm:pt>
  </dgm:ptLst>
  <dgm:cxnLst>
    <dgm:cxn modelId="{9ED3AD04-9593-4B14-8E3D-0329DF741081}" type="presOf" srcId="{3AEBDE42-A29D-4B9B-B814-FA85E815B7D3}" destId="{5A4D4F67-85BA-4DF5-B7BB-929D1356D224}" srcOrd="0" destOrd="2" presId="urn:microsoft.com/office/officeart/2005/8/layout/vList2"/>
    <dgm:cxn modelId="{33F3B20C-AC9E-45AF-8009-B9542A7E60F4}" type="presOf" srcId="{339BC549-94F2-4979-922A-E2715F595FE3}" destId="{3BE05096-C9AD-48AC-B8CE-8218622436B6}" srcOrd="0" destOrd="0" presId="urn:microsoft.com/office/officeart/2005/8/layout/vList2"/>
    <dgm:cxn modelId="{698F5E10-01A0-415E-8E75-C9F7A25BED7A}" type="presOf" srcId="{934EB82D-951D-4FFC-9A28-8FB5DD2EDDBE}" destId="{5A4D4F67-85BA-4DF5-B7BB-929D1356D224}" srcOrd="0" destOrd="0" presId="urn:microsoft.com/office/officeart/2005/8/layout/vList2"/>
    <dgm:cxn modelId="{97FD1626-4A40-4657-BAA9-E125446F9585}" srcId="{339BC549-94F2-4979-922A-E2715F595FE3}" destId="{012977DC-8AC4-4AF8-BFF9-B9CE076D0593}" srcOrd="4" destOrd="0" parTransId="{6AAE3755-D89A-4409-A082-E143E5C319AF}" sibTransId="{72CFD277-421D-4644-8ADA-475E385E2B1F}"/>
    <dgm:cxn modelId="{0F657C38-E448-4CA1-B221-89A4B9C47A3C}" srcId="{339BC549-94F2-4979-922A-E2715F595FE3}" destId="{3AEBDE42-A29D-4B9B-B814-FA85E815B7D3}" srcOrd="2" destOrd="0" parTransId="{11417FED-EC80-4429-B569-EEE3BB1ACE3D}" sibTransId="{53F5D18C-CFDF-4440-8349-318A060DDE90}"/>
    <dgm:cxn modelId="{5D1A5740-AC5E-43C2-B190-4DAB7D90B21B}" type="presOf" srcId="{D4565725-18BB-4D38-A12B-A32FB8CF760C}" destId="{5A4D4F67-85BA-4DF5-B7BB-929D1356D224}" srcOrd="0" destOrd="3" presId="urn:microsoft.com/office/officeart/2005/8/layout/vList2"/>
    <dgm:cxn modelId="{54085062-196A-40F3-B0C5-23E9E2A54F73}" srcId="{78CEDF37-1C4C-48FF-A405-8CE684983C90}" destId="{339BC549-94F2-4979-922A-E2715F595FE3}" srcOrd="0" destOrd="0" parTransId="{88DD7093-D60A-4FCF-AC4E-5C69ECEDB8C0}" sibTransId="{5FA904B5-B1C4-48DA-9DF3-FD8839861F88}"/>
    <dgm:cxn modelId="{BA6FDE68-6990-4D43-95BD-18E05D4269A9}" srcId="{339BC549-94F2-4979-922A-E2715F595FE3}" destId="{D4565725-18BB-4D38-A12B-A32FB8CF760C}" srcOrd="3" destOrd="0" parTransId="{6727F786-C296-46A2-B9F8-F81E6432EDE7}" sibTransId="{08E4CB1D-8DD4-47C1-92E6-EF90F6291F88}"/>
    <dgm:cxn modelId="{DD83A64A-118A-42DC-AA82-6A78430E0C3A}" srcId="{339BC549-94F2-4979-922A-E2715F595FE3}" destId="{F5521EF0-FF29-496C-ACBA-27DD566FFA2E}" srcOrd="1" destOrd="0" parTransId="{D1A3CC47-4B79-478A-A427-82DE585E7137}" sibTransId="{DF53E0EF-40E7-4B73-8F90-64DF7F55CEAA}"/>
    <dgm:cxn modelId="{1C79B788-628A-49B8-9AFF-DDE9DF81C76E}" type="presOf" srcId="{012977DC-8AC4-4AF8-BFF9-B9CE076D0593}" destId="{5A4D4F67-85BA-4DF5-B7BB-929D1356D224}" srcOrd="0" destOrd="4" presId="urn:microsoft.com/office/officeart/2005/8/layout/vList2"/>
    <dgm:cxn modelId="{B50623A3-FBB3-4CAE-BF45-810A0FA69923}" type="presOf" srcId="{78CEDF37-1C4C-48FF-A405-8CE684983C90}" destId="{341D81DA-0EFB-4572-8C21-136130EBE71B}" srcOrd="0" destOrd="0" presId="urn:microsoft.com/office/officeart/2005/8/layout/vList2"/>
    <dgm:cxn modelId="{C16146DD-AFD9-4792-ABA9-9E8AB76AB103}" srcId="{339BC549-94F2-4979-922A-E2715F595FE3}" destId="{DC3FC574-31EB-4823-95B3-53E8795E581D}" srcOrd="5" destOrd="0" parTransId="{0EFBFD41-0968-489F-ADB3-8054A4C87F73}" sibTransId="{78FE4C75-F26A-4CAF-9BBB-B831727E493A}"/>
    <dgm:cxn modelId="{B91091E0-5FDD-411C-8A66-C2ABBBE5207F}" srcId="{339BC549-94F2-4979-922A-E2715F595FE3}" destId="{934EB82D-951D-4FFC-9A28-8FB5DD2EDDBE}" srcOrd="0" destOrd="0" parTransId="{8D43F856-20B2-4D78-A8E5-66F78DF4FC8E}" sibTransId="{683BB98D-7306-4BDF-A99F-D482D5F96CF6}"/>
    <dgm:cxn modelId="{674F5EE5-3A2C-42F2-99FF-08A225A8DCB7}" type="presOf" srcId="{DC3FC574-31EB-4823-95B3-53E8795E581D}" destId="{5A4D4F67-85BA-4DF5-B7BB-929D1356D224}" srcOrd="0" destOrd="5" presId="urn:microsoft.com/office/officeart/2005/8/layout/vList2"/>
    <dgm:cxn modelId="{821703F2-9478-4307-B762-6E7895E4545D}" type="presOf" srcId="{F5521EF0-FF29-496C-ACBA-27DD566FFA2E}" destId="{5A4D4F67-85BA-4DF5-B7BB-929D1356D224}" srcOrd="0" destOrd="1" presId="urn:microsoft.com/office/officeart/2005/8/layout/vList2"/>
    <dgm:cxn modelId="{155DAAF9-D6B2-4682-9383-179AE21F5B26}" type="presParOf" srcId="{341D81DA-0EFB-4572-8C21-136130EBE71B}" destId="{3BE05096-C9AD-48AC-B8CE-8218622436B6}" srcOrd="0" destOrd="0" presId="urn:microsoft.com/office/officeart/2005/8/layout/vList2"/>
    <dgm:cxn modelId="{1A1B42CE-95C6-448F-AC8D-956A933F020C}" type="presParOf" srcId="{341D81DA-0EFB-4572-8C21-136130EBE71B}" destId="{5A4D4F67-85BA-4DF5-B7BB-929D1356D2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5096-C9AD-48AC-B8CE-8218622436B6}">
      <dsp:nvSpPr>
        <dsp:cNvPr id="0" name=""/>
        <dsp:cNvSpPr/>
      </dsp:nvSpPr>
      <dsp:spPr>
        <a:xfrm>
          <a:off x="0" y="91251"/>
          <a:ext cx="6797675" cy="6236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Benefits:</a:t>
          </a:r>
        </a:p>
      </dsp:txBody>
      <dsp:txXfrm>
        <a:off x="30442" y="121693"/>
        <a:ext cx="6736791" cy="562726"/>
      </dsp:txXfrm>
    </dsp:sp>
    <dsp:sp modelId="{5A4D4F67-85BA-4DF5-B7BB-929D1356D224}">
      <dsp:nvSpPr>
        <dsp:cNvPr id="0" name=""/>
        <dsp:cNvSpPr/>
      </dsp:nvSpPr>
      <dsp:spPr>
        <a:xfrm>
          <a:off x="0" y="714861"/>
          <a:ext cx="6797675" cy="484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i="0" kern="1200"/>
            <a:t>Reduced risk of students in need of mental health services falling through the cracks. </a:t>
          </a:r>
          <a:endParaRPr lang="en-US" sz="2000" kern="1200"/>
        </a:p>
        <a:p>
          <a:pPr marL="228600" lvl="1" indent="-228600" algn="l" defTabSz="889000">
            <a:lnSpc>
              <a:spcPct val="90000"/>
            </a:lnSpc>
            <a:spcBef>
              <a:spcPct val="0"/>
            </a:spcBef>
            <a:spcAft>
              <a:spcPct val="20000"/>
            </a:spcAft>
            <a:buChar char="•"/>
          </a:pPr>
          <a:r>
            <a:rPr lang="en-US" sz="2000" b="0" i="0" kern="1200"/>
            <a:t>The close collaboration between BBHC and the School Board ensures that students are promptly connected with the appropriate mental health resources and support. </a:t>
          </a:r>
          <a:endParaRPr lang="en-US" sz="2000" kern="1200"/>
        </a:p>
        <a:p>
          <a:pPr marL="228600" lvl="1" indent="-228600" algn="l" defTabSz="889000">
            <a:lnSpc>
              <a:spcPct val="90000"/>
            </a:lnSpc>
            <a:spcBef>
              <a:spcPct val="0"/>
            </a:spcBef>
            <a:spcAft>
              <a:spcPct val="20000"/>
            </a:spcAft>
            <a:buChar char="•"/>
          </a:pPr>
          <a:r>
            <a:rPr lang="en-US" sz="2000" b="0" i="0" kern="1200"/>
            <a:t>This proactive approach minimizes the chances of students' mental health needs going unnoticed or unaddressed.</a:t>
          </a:r>
          <a:endParaRPr lang="en-US" sz="2000" kern="1200"/>
        </a:p>
        <a:p>
          <a:pPr marL="228600" lvl="1" indent="-228600" algn="l" defTabSz="889000">
            <a:lnSpc>
              <a:spcPct val="90000"/>
            </a:lnSpc>
            <a:spcBef>
              <a:spcPct val="0"/>
            </a:spcBef>
            <a:spcAft>
              <a:spcPct val="20000"/>
            </a:spcAft>
            <a:buChar char="•"/>
          </a:pPr>
          <a:r>
            <a:rPr lang="en-US" sz="2000" b="0" i="0" kern="1200"/>
            <a:t>By leveraging the expertise and resources of both organizations, the partnership creates a seamless and comprehensive system of care for students within the district. </a:t>
          </a:r>
          <a:endParaRPr lang="en-US" sz="2000" kern="1200"/>
        </a:p>
        <a:p>
          <a:pPr marL="228600" lvl="1" indent="-228600" algn="l" defTabSz="889000">
            <a:lnSpc>
              <a:spcPct val="90000"/>
            </a:lnSpc>
            <a:spcBef>
              <a:spcPct val="0"/>
            </a:spcBef>
            <a:spcAft>
              <a:spcPct val="20000"/>
            </a:spcAft>
            <a:buChar char="•"/>
          </a:pPr>
          <a:r>
            <a:rPr lang="en-US" sz="2000" kern="1200"/>
            <a:t>Optimizing </a:t>
          </a:r>
          <a:r>
            <a:rPr lang="en-US" sz="2000" b="0" i="0" kern="1200"/>
            <a:t>utilization of available mental health services and promotes a holistic approach to supporting students' mental well-being. </a:t>
          </a:r>
          <a:endParaRPr lang="en-US" sz="2000" kern="1200"/>
        </a:p>
        <a:p>
          <a:pPr marL="228600" lvl="1" indent="-228600" algn="l" defTabSz="889000">
            <a:lnSpc>
              <a:spcPct val="90000"/>
            </a:lnSpc>
            <a:spcBef>
              <a:spcPct val="0"/>
            </a:spcBef>
            <a:spcAft>
              <a:spcPct val="20000"/>
            </a:spcAft>
            <a:buChar char="•"/>
          </a:pPr>
          <a:r>
            <a:rPr lang="en-US" sz="2000" kern="1200"/>
            <a:t>Development of an Online Portal (LTI) that allows real time monitoring of all referrals</a:t>
          </a:r>
        </a:p>
      </dsp:txBody>
      <dsp:txXfrm>
        <a:off x="0" y="714861"/>
        <a:ext cx="6797675" cy="48437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F0920-4956-494A-86D5-A0FEA487AA3D}"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9C6CC-BF66-4BFF-B3D3-F0F14DF39A6A}" type="slidenum">
              <a:rPr lang="en-US" smtClean="0"/>
              <a:t>‹#›</a:t>
            </a:fld>
            <a:endParaRPr lang="en-US"/>
          </a:p>
        </p:txBody>
      </p:sp>
    </p:spTree>
    <p:extLst>
      <p:ext uri="{BB962C8B-B14F-4D97-AF65-F5344CB8AC3E}">
        <p14:creationId xmlns:p14="http://schemas.microsoft.com/office/powerpoint/2010/main" val="393344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16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55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8429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20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Content Slide">
    <p:spTree>
      <p:nvGrpSpPr>
        <p:cNvPr id="1" name=""/>
        <p:cNvGrpSpPr/>
        <p:nvPr/>
      </p:nvGrpSpPr>
      <p:grpSpPr>
        <a:xfrm>
          <a:off x="0" y="0"/>
          <a:ext cx="0" cy="0"/>
          <a:chOff x="0" y="0"/>
          <a:chExt cx="0" cy="0"/>
        </a:xfrm>
      </p:grpSpPr>
      <p:grpSp>
        <p:nvGrpSpPr>
          <p:cNvPr id="50" name="Group 8"/>
          <p:cNvGrpSpPr/>
          <p:nvPr/>
        </p:nvGrpSpPr>
        <p:grpSpPr>
          <a:xfrm>
            <a:off x="-18243" y="2"/>
            <a:ext cx="12210244" cy="1328287"/>
            <a:chOff x="0" y="0"/>
            <a:chExt cx="12210242" cy="1328285"/>
          </a:xfrm>
        </p:grpSpPr>
        <p:sp>
          <p:nvSpPr>
            <p:cNvPr id="48" name="Rectangle: Single Corner Rounded 9"/>
            <p:cNvSpPr/>
            <p:nvPr/>
          </p:nvSpPr>
          <p:spPr>
            <a:xfrm rot="16200000" flipH="1">
              <a:off x="10816015" y="-65943"/>
              <a:ext cx="1328286" cy="14601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166" y="0"/>
                  </a:lnTo>
                  <a:cubicBezTo>
                    <a:pt x="19167" y="0"/>
                    <a:pt x="21600" y="2213"/>
                    <a:pt x="21600" y="4943"/>
                  </a:cubicBezTo>
                  <a:lnTo>
                    <a:pt x="21600" y="21600"/>
                  </a:lnTo>
                  <a:lnTo>
                    <a:pt x="0" y="2160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 name="Rectangle: Single Corner Rounded 10"/>
            <p:cNvSpPr/>
            <p:nvPr/>
          </p:nvSpPr>
          <p:spPr>
            <a:xfrm rot="10800000" flipH="1">
              <a:off x="0" y="0"/>
              <a:ext cx="11693688" cy="1111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83" y="0"/>
                  </a:lnTo>
                  <a:cubicBezTo>
                    <a:pt x="21145" y="0"/>
                    <a:pt x="21600" y="4792"/>
                    <a:pt x="21600" y="10704"/>
                  </a:cubicBez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1" name="Rectangle 11"/>
          <p:cNvSpPr/>
          <p:nvPr/>
        </p:nvSpPr>
        <p:spPr>
          <a:xfrm>
            <a:off x="-18244" y="6728059"/>
            <a:ext cx="12210245" cy="12994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52" name="Picture 12" descr="Picture 12"/>
          <p:cNvPicPr>
            <a:picLocks noChangeAspect="1"/>
          </p:cNvPicPr>
          <p:nvPr/>
        </p:nvPicPr>
        <p:blipFill>
          <a:blip r:embed="rId2"/>
          <a:srcRect b="14416"/>
          <a:stretch>
            <a:fillRect/>
          </a:stretch>
        </p:blipFill>
        <p:spPr>
          <a:xfrm>
            <a:off x="10693327" y="6025413"/>
            <a:ext cx="1460171" cy="620870"/>
          </a:xfrm>
          <a:prstGeom prst="rect">
            <a:avLst/>
          </a:prstGeom>
          <a:ln w="12700">
            <a:miter lim="400000"/>
          </a:ln>
        </p:spPr>
      </p:pic>
      <p:sp>
        <p:nvSpPr>
          <p:cNvPr id="53" name="Body Level One…"/>
          <p:cNvSpPr txBox="1">
            <a:spLocks noGrp="1"/>
          </p:cNvSpPr>
          <p:nvPr>
            <p:ph type="body" sz="quarter" idx="1" hasCustomPrompt="1"/>
          </p:nvPr>
        </p:nvSpPr>
        <p:spPr>
          <a:xfrm>
            <a:off x="338932" y="327754"/>
            <a:ext cx="10392900" cy="381001"/>
          </a:xfrm>
          <a:prstGeom prst="rect">
            <a:avLst/>
          </a:prstGeom>
        </p:spPr>
        <p:txBody>
          <a:bodyPr>
            <a:normAutofit/>
          </a:bodyPr>
          <a:lstStyle>
            <a:lvl1pPr marL="0" indent="0">
              <a:spcBef>
                <a:spcPts val="300"/>
              </a:spcBef>
              <a:buSzTx/>
              <a:buFontTx/>
              <a:buNone/>
              <a:defRPr sz="2600" b="1">
                <a:solidFill>
                  <a:srgbClr val="FFFFFF"/>
                </a:solidFill>
                <a:latin typeface="Raleway ExtraBold"/>
                <a:ea typeface="Raleway ExtraBold"/>
                <a:cs typeface="Raleway ExtraBold"/>
                <a:sym typeface="Raleway ExtraBold"/>
              </a:defRPr>
            </a:lvl1pPr>
            <a:lvl2pPr marL="704850" indent="-247650">
              <a:spcBef>
                <a:spcPts val="300"/>
              </a:spcBef>
              <a:buFontTx/>
              <a:defRPr sz="2600" b="1">
                <a:solidFill>
                  <a:srgbClr val="FFFFFF"/>
                </a:solidFill>
                <a:latin typeface="Raleway ExtraBold"/>
                <a:ea typeface="Raleway ExtraBold"/>
                <a:cs typeface="Raleway ExtraBold"/>
                <a:sym typeface="Raleway ExtraBold"/>
              </a:defRPr>
            </a:lvl2pPr>
            <a:lvl3pPr marL="1211580" indent="-297180">
              <a:spcBef>
                <a:spcPts val="300"/>
              </a:spcBef>
              <a:buFontTx/>
              <a:defRPr sz="2600" b="1">
                <a:solidFill>
                  <a:srgbClr val="FFFFFF"/>
                </a:solidFill>
                <a:latin typeface="Raleway ExtraBold"/>
                <a:ea typeface="Raleway ExtraBold"/>
                <a:cs typeface="Raleway ExtraBold"/>
                <a:sym typeface="Raleway ExtraBold"/>
              </a:defRPr>
            </a:lvl3pPr>
            <a:lvl4pPr marL="1701800" indent="-330200">
              <a:spcBef>
                <a:spcPts val="300"/>
              </a:spcBef>
              <a:buFontTx/>
              <a:defRPr sz="2600" b="1">
                <a:solidFill>
                  <a:srgbClr val="FFFFFF"/>
                </a:solidFill>
                <a:latin typeface="Raleway ExtraBold"/>
                <a:ea typeface="Raleway ExtraBold"/>
                <a:cs typeface="Raleway ExtraBold"/>
                <a:sym typeface="Raleway ExtraBold"/>
              </a:defRPr>
            </a:lvl4pPr>
            <a:lvl5pPr marL="2159000" indent="-330200">
              <a:spcBef>
                <a:spcPts val="300"/>
              </a:spcBef>
              <a:buFontTx/>
              <a:defRPr sz="2600" b="1">
                <a:solidFill>
                  <a:srgbClr val="FFFFFF"/>
                </a:solidFill>
                <a:latin typeface="Raleway ExtraBold"/>
                <a:ea typeface="Raleway ExtraBold"/>
                <a:cs typeface="Raleway ExtraBold"/>
                <a:sym typeface="Raleway ExtraBold"/>
              </a:defRPr>
            </a:lvl5pPr>
          </a:lstStyle>
          <a:p>
            <a:r>
              <a:t>ENTER TITLE HERE</a:t>
            </a:r>
          </a:p>
          <a:p>
            <a:pPr lvl="1"/>
            <a:endParaRPr/>
          </a:p>
          <a:p>
            <a:pPr lvl="2"/>
            <a:endParaRPr/>
          </a:p>
          <a:p>
            <a:pPr lvl="3"/>
            <a:endParaRPr/>
          </a:p>
          <a:p>
            <a:pPr lvl="4"/>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80423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82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22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15836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86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3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6/3/2025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25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6/3/2025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95630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46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6/3/2025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89510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6C72-E9B9-4130-BFF6-799CD438882F}"/>
              </a:ext>
            </a:extLst>
          </p:cNvPr>
          <p:cNvSpPr>
            <a:spLocks noGrp="1"/>
          </p:cNvSpPr>
          <p:nvPr>
            <p:ph type="ctrTitle"/>
          </p:nvPr>
        </p:nvSpPr>
        <p:spPr>
          <a:xfrm>
            <a:off x="827314" y="2089192"/>
            <a:ext cx="10331137" cy="1412241"/>
          </a:xfrm>
        </p:spPr>
        <p:txBody>
          <a:bodyPr>
            <a:normAutofit/>
          </a:bodyPr>
          <a:lstStyle/>
          <a:p>
            <a:pPr algn="ctr" rtl="0" fontAlgn="base"/>
            <a:r>
              <a:rPr lang="en-US" sz="3600" b="1" dirty="0">
                <a:solidFill>
                  <a:schemeClr val="accent2">
                    <a:lumMod val="75000"/>
                  </a:schemeClr>
                </a:solidFill>
              </a:rPr>
              <a:t>Behavioral Health Public Schools Integration Projects </a:t>
            </a:r>
            <a:endParaRPr lang="en-US" sz="2800" b="0" i="0" dirty="0">
              <a:solidFill>
                <a:schemeClr val="accent2">
                  <a:lumMod val="75000"/>
                </a:schemeClr>
              </a:solidFill>
              <a:effectLst/>
              <a:latin typeface="Segoe UI" panose="020B0502040204020203" pitchFamily="34" charset="0"/>
            </a:endParaRPr>
          </a:p>
        </p:txBody>
      </p:sp>
      <p:sp>
        <p:nvSpPr>
          <p:cNvPr id="3" name="Subtitle 2">
            <a:extLst>
              <a:ext uri="{FF2B5EF4-FFF2-40B4-BE49-F238E27FC236}">
                <a16:creationId xmlns:a16="http://schemas.microsoft.com/office/drawing/2014/main" id="{5A802948-206B-4D36-9658-6B576B5789F3}"/>
              </a:ext>
            </a:extLst>
          </p:cNvPr>
          <p:cNvSpPr>
            <a:spLocks noGrp="1"/>
          </p:cNvSpPr>
          <p:nvPr>
            <p:ph type="subTitle" idx="1"/>
          </p:nvPr>
        </p:nvSpPr>
        <p:spPr/>
        <p:txBody>
          <a:bodyPr>
            <a:normAutofit/>
          </a:bodyPr>
          <a:lstStyle/>
          <a:p>
            <a:pPr algn="ctr"/>
            <a:r>
              <a:rPr lang="en-US" sz="2800" b="1" dirty="0"/>
              <a:t>BBHC &amp; CFBHN network Collaboration</a:t>
            </a:r>
          </a:p>
          <a:p>
            <a:pPr algn="ctr"/>
            <a:r>
              <a:rPr lang="en-US" sz="2800" b="1" dirty="0"/>
              <a:t>Broward, Pasco &amp; Hillsborough Counties</a:t>
            </a:r>
          </a:p>
          <a:p>
            <a:pPr algn="ctr"/>
            <a:endParaRPr lang="en-US" sz="2800" b="1" dirty="0">
              <a:solidFill>
                <a:schemeClr val="accent2">
                  <a:lumMod val="75000"/>
                </a:schemeClr>
              </a:solidFill>
            </a:endParaRPr>
          </a:p>
        </p:txBody>
      </p:sp>
      <p:pic>
        <p:nvPicPr>
          <p:cNvPr id="4" name="Picture 3">
            <a:extLst>
              <a:ext uri="{FF2B5EF4-FFF2-40B4-BE49-F238E27FC236}">
                <a16:creationId xmlns:a16="http://schemas.microsoft.com/office/drawing/2014/main" id="{EEA62AB2-0EC8-4C9B-8386-9B076CC3CA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00051" y="498189"/>
            <a:ext cx="1925275" cy="877933"/>
          </a:xfrm>
          <a:prstGeom prst="rect">
            <a:avLst/>
          </a:prstGeom>
          <a:noFill/>
          <a:ln>
            <a:noFill/>
          </a:ln>
        </p:spPr>
      </p:pic>
      <p:pic>
        <p:nvPicPr>
          <p:cNvPr id="6" name="Picture 5">
            <a:extLst>
              <a:ext uri="{FF2B5EF4-FFF2-40B4-BE49-F238E27FC236}">
                <a16:creationId xmlns:a16="http://schemas.microsoft.com/office/drawing/2014/main" id="{34ED7B2F-F6B3-F4F1-7E78-2A1E6CE6B007}"/>
              </a:ext>
            </a:extLst>
          </p:cNvPr>
          <p:cNvPicPr>
            <a:picLocks noChangeAspect="1"/>
          </p:cNvPicPr>
          <p:nvPr/>
        </p:nvPicPr>
        <p:blipFill>
          <a:blip r:embed="rId3"/>
          <a:stretch>
            <a:fillRect/>
          </a:stretch>
        </p:blipFill>
        <p:spPr>
          <a:xfrm>
            <a:off x="7333881" y="498189"/>
            <a:ext cx="2662747" cy="981515"/>
          </a:xfrm>
          <a:prstGeom prst="rect">
            <a:avLst/>
          </a:prstGeom>
        </p:spPr>
      </p:pic>
    </p:spTree>
    <p:extLst>
      <p:ext uri="{BB962C8B-B14F-4D97-AF65-F5344CB8AC3E}">
        <p14:creationId xmlns:p14="http://schemas.microsoft.com/office/powerpoint/2010/main" val="196388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4" descr="Picture 4"/>
          <p:cNvPicPr>
            <a:picLocks noChangeAspect="1"/>
          </p:cNvPicPr>
          <p:nvPr/>
        </p:nvPicPr>
        <p:blipFill>
          <a:blip r:embed="rId2"/>
          <a:stretch>
            <a:fillRect/>
          </a:stretch>
        </p:blipFill>
        <p:spPr>
          <a:xfrm>
            <a:off x="10338816" y="5731440"/>
            <a:ext cx="1853184" cy="921033"/>
          </a:xfrm>
          <a:prstGeom prst="rect">
            <a:avLst/>
          </a:prstGeom>
          <a:ln w="12700">
            <a:miter lim="400000"/>
          </a:ln>
        </p:spPr>
      </p:pic>
      <p:sp>
        <p:nvSpPr>
          <p:cNvPr id="117" name="Text Placeholder 1"/>
          <p:cNvSpPr txBox="1">
            <a:spLocks noGrp="1"/>
          </p:cNvSpPr>
          <p:nvPr>
            <p:ph type="body" sz="quarter" idx="1"/>
          </p:nvPr>
        </p:nvSpPr>
        <p:spPr>
          <a:xfrm>
            <a:off x="201771" y="221074"/>
            <a:ext cx="10392902" cy="617126"/>
          </a:xfrm>
          <a:prstGeom prst="rect">
            <a:avLst/>
          </a:prstGeom>
        </p:spPr>
        <p:txBody>
          <a:bodyPr/>
          <a:lstStyle>
            <a:lvl1pPr algn="ctr" defTabSz="694944">
              <a:spcBef>
                <a:spcPts val="200"/>
              </a:spcBef>
              <a:defRPr sz="3648">
                <a:latin typeface="Arial Narrow"/>
                <a:ea typeface="Arial Narrow"/>
                <a:cs typeface="Arial Narrow"/>
                <a:sym typeface="Arial Narrow"/>
              </a:defRPr>
            </a:lvl1pPr>
          </a:lstStyle>
          <a:p>
            <a:r>
              <a:t>What’s Next?</a:t>
            </a:r>
          </a:p>
        </p:txBody>
      </p:sp>
      <p:sp>
        <p:nvSpPr>
          <p:cNvPr id="118" name="TextBox 2"/>
          <p:cNvSpPr txBox="1"/>
          <p:nvPr/>
        </p:nvSpPr>
        <p:spPr>
          <a:xfrm>
            <a:off x="128549" y="1292403"/>
            <a:ext cx="10817874" cy="43755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Identify gaps to expand and enhance services </a:t>
            </a:r>
            <a:endParaRPr lang="en-US"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lang="en-US" sz="2200" dirty="0"/>
              <a:t>Continue partnership with Carisk on data reporting needs</a:t>
            </a:r>
            <a:endParaRPr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Continue growth of on-site services for high needs schools</a:t>
            </a:r>
            <a:endParaRPr lang="en-US"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Increase community education about the availability of wraparound services</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Identify unique behavioral health services for students and add community providers to deliver appropriate treatment</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Maintain and enhance relationship</a:t>
            </a:r>
            <a:r>
              <a:rPr lang="en-US" sz="2200" dirty="0"/>
              <a:t>-</a:t>
            </a:r>
            <a:r>
              <a:rPr sz="2200" dirty="0"/>
              <a:t>building and communication with school districts and community providers</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Share successes and help replicate project in additional school districts</a:t>
            </a:r>
          </a:p>
          <a:p>
            <a:pPr marL="323999" indent="-323999">
              <a:spcBef>
                <a:spcPts val="1000"/>
              </a:spcBef>
              <a:buClr>
                <a:schemeClr val="accent2"/>
              </a:buClr>
              <a:buSzPct val="100000"/>
              <a:buChar char="✓"/>
              <a:defRPr sz="2400" b="1">
                <a:solidFill>
                  <a:srgbClr val="E8660E"/>
                </a:solidFill>
                <a:latin typeface="Arial Narrow"/>
                <a:ea typeface="Arial Narrow"/>
                <a:cs typeface="Arial Narrow"/>
                <a:sym typeface="Arial Narrow"/>
              </a:defRPr>
            </a:pPr>
            <a:r>
              <a:rPr sz="2200" dirty="0"/>
              <a:t>Health and safety for ALL Florida schools…in partnership with your Managing Entity!</a:t>
            </a:r>
          </a:p>
        </p:txBody>
      </p:sp>
      <p:pic>
        <p:nvPicPr>
          <p:cNvPr id="119" name="Picture 2" descr="Picture 2"/>
          <p:cNvPicPr>
            <a:picLocks noChangeAspect="1"/>
          </p:cNvPicPr>
          <p:nvPr/>
        </p:nvPicPr>
        <p:blipFill>
          <a:blip r:embed="rId3"/>
          <a:stretch>
            <a:fillRect/>
          </a:stretch>
        </p:blipFill>
        <p:spPr>
          <a:xfrm>
            <a:off x="10420133" y="2855396"/>
            <a:ext cx="1572922" cy="1832692"/>
          </a:xfrm>
          <a:prstGeom prst="rect">
            <a:avLst/>
          </a:prstGeom>
          <a:ln w="12700">
            <a:miter lim="400000"/>
          </a:ln>
        </p:spPr>
      </p:pic>
      <p:pic>
        <p:nvPicPr>
          <p:cNvPr id="120" name="Picture 7" descr="Picture 7"/>
          <p:cNvPicPr>
            <a:picLocks noChangeAspect="1"/>
          </p:cNvPicPr>
          <p:nvPr/>
        </p:nvPicPr>
        <p:blipFill>
          <a:blip r:embed="rId4"/>
          <a:stretch>
            <a:fillRect/>
          </a:stretch>
        </p:blipFill>
        <p:spPr>
          <a:xfrm rot="19753202">
            <a:off x="8878105" y="1443901"/>
            <a:ext cx="3433135" cy="1559216"/>
          </a:xfrm>
          <a:prstGeom prst="rect">
            <a:avLst/>
          </a:prstGeom>
          <a:ln w="12700">
            <a:miter lim="400000"/>
          </a:ln>
        </p:spPr>
      </p:pic>
    </p:spTree>
    <p:extLst>
      <p:ext uri="{BB962C8B-B14F-4D97-AF65-F5344CB8AC3E}">
        <p14:creationId xmlns:p14="http://schemas.microsoft.com/office/powerpoint/2010/main" val="84624558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17">
                                            <p:bg/>
                                          </p:spTgt>
                                        </p:tgtEl>
                                        <p:attrNameLst>
                                          <p:attrName>style.visibility</p:attrName>
                                        </p:attrNameLst>
                                      </p:cBhvr>
                                      <p:to>
                                        <p:strVal val="visible"/>
                                      </p:to>
                                    </p:set>
                                    <p:anim calcmode="lin" valueType="num">
                                      <p:cBhvr>
                                        <p:cTn id="7" dur="1000" fill="hold"/>
                                        <p:tgtEl>
                                          <p:spTgt spid="117">
                                            <p:bg/>
                                          </p:spTgt>
                                        </p:tgtEl>
                                        <p:attrNameLst>
                                          <p:attrName>ppt_x</p:attrName>
                                        </p:attrNameLst>
                                      </p:cBhvr>
                                      <p:tavLst>
                                        <p:tav tm="0">
                                          <p:val>
                                            <p:strVal val="#ppt_x"/>
                                          </p:val>
                                        </p:tav>
                                        <p:tav tm="100000">
                                          <p:val>
                                            <p:strVal val="#ppt_x"/>
                                          </p:val>
                                        </p:tav>
                                      </p:tavLst>
                                    </p:anim>
                                    <p:anim calcmode="lin" valueType="num">
                                      <p:cBhvr>
                                        <p:cTn id="8" dur="1000" fill="hold"/>
                                        <p:tgtEl>
                                          <p:spTgt spid="117">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117">
                                            <p:txEl>
                                              <p:pRg st="0" end="0"/>
                                            </p:txEl>
                                          </p:spTgt>
                                        </p:tgtEl>
                                        <p:attrNameLst>
                                          <p:attrName>style.visibility</p:attrName>
                                        </p:attrNameLst>
                                      </p:cBhvr>
                                      <p:to>
                                        <p:strVal val="visible"/>
                                      </p:to>
                                    </p:set>
                                    <p:anim calcmode="lin" valueType="num">
                                      <p:cBhvr>
                                        <p:cTn id="11" dur="1000" fill="hold"/>
                                        <p:tgtEl>
                                          <p:spTgt spid="11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500"/>
                                  </p:stCondLst>
                                  <p:iterate>
                                    <p:tmAbs val="0"/>
                                  </p:iterate>
                                  <p:childTnLst>
                                    <p:set>
                                      <p:cBhvr>
                                        <p:cTn id="15" fill="hold"/>
                                        <p:tgtEl>
                                          <p:spTgt spid="118"/>
                                        </p:tgtEl>
                                        <p:attrNameLst>
                                          <p:attrName>style.visibility</p:attrName>
                                        </p:attrNameLst>
                                      </p:cBhvr>
                                      <p:to>
                                        <p:strVal val="visible"/>
                                      </p:to>
                                    </p:set>
                                    <p:anim calcmode="lin" valueType="num">
                                      <p:cBhvr>
                                        <p:cTn id="16" dur="1000" fill="hold"/>
                                        <p:tgtEl>
                                          <p:spTgt spid="118"/>
                                        </p:tgtEl>
                                        <p:attrNameLst>
                                          <p:attrName>ppt_x</p:attrName>
                                        </p:attrNameLst>
                                      </p:cBhvr>
                                      <p:tavLst>
                                        <p:tav tm="0">
                                          <p:val>
                                            <p:strVal val="#ppt_x"/>
                                          </p:val>
                                        </p:tav>
                                        <p:tav tm="100000">
                                          <p:val>
                                            <p:strVal val="#ppt_x"/>
                                          </p:val>
                                        </p:tav>
                                      </p:tavLst>
                                    </p:anim>
                                    <p:anim calcmode="lin" valueType="num">
                                      <p:cBhvr>
                                        <p:cTn id="17" dur="10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animBg="1" advAuto="0"/>
      <p:bldP spid="118"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0741-9587-8FAE-34D9-AA194EF47B98}"/>
              </a:ext>
            </a:extLst>
          </p:cNvPr>
          <p:cNvSpPr>
            <a:spLocks noGrp="1"/>
          </p:cNvSpPr>
          <p:nvPr>
            <p:ph type="title"/>
          </p:nvPr>
        </p:nvSpPr>
        <p:spPr/>
        <p:txBody>
          <a:bodyPr/>
          <a:lstStyle/>
          <a:p>
            <a:r>
              <a:rPr lang="en-US" dirty="0"/>
              <a:t>History &amp; Background</a:t>
            </a:r>
          </a:p>
        </p:txBody>
      </p:sp>
      <p:sp>
        <p:nvSpPr>
          <p:cNvPr id="3" name="Content Placeholder 2">
            <a:extLst>
              <a:ext uri="{FF2B5EF4-FFF2-40B4-BE49-F238E27FC236}">
                <a16:creationId xmlns:a16="http://schemas.microsoft.com/office/drawing/2014/main" id="{940FA9DB-3B59-1009-BEC5-89AE123F383E}"/>
              </a:ext>
            </a:extLst>
          </p:cNvPr>
          <p:cNvSpPr>
            <a:spLocks noGrp="1"/>
          </p:cNvSpPr>
          <p:nvPr>
            <p:ph idx="1"/>
          </p:nvPr>
        </p:nvSpPr>
        <p:spPr/>
        <p:txBody>
          <a:bodyPr/>
          <a:lstStyle/>
          <a:p>
            <a:pPr>
              <a:buFont typeface="Wingdings" panose="05000000000000000000" pitchFamily="2" charset="2"/>
              <a:buChar char="Ø"/>
            </a:pPr>
            <a:r>
              <a:rPr lang="en-US" dirty="0"/>
              <a:t> Central Florida Behavioral Health Network (CFBHN) received the first contract from Pasco &amp; Hillsborough School Boards for Behavioral Health Services</a:t>
            </a:r>
          </a:p>
          <a:p>
            <a:pPr>
              <a:buFont typeface="Wingdings" panose="05000000000000000000" pitchFamily="2" charset="2"/>
              <a:buChar char="Ø"/>
            </a:pPr>
            <a:r>
              <a:rPr lang="en-US" dirty="0"/>
              <a:t> BBHC invited CFBHN to Broward’s Funders Forum to present on their school integrated initiative</a:t>
            </a:r>
          </a:p>
          <a:p>
            <a:pPr>
              <a:buFont typeface="Wingdings" panose="05000000000000000000" pitchFamily="2" charset="2"/>
              <a:buChar char="Ø"/>
            </a:pPr>
            <a:r>
              <a:rPr lang="en-US" dirty="0"/>
              <a:t> Broward County Public Schools (BCPS) became interested in replicating this initiative with BBHC</a:t>
            </a:r>
          </a:p>
          <a:p>
            <a:pPr>
              <a:buFont typeface="Wingdings" panose="05000000000000000000" pitchFamily="2" charset="2"/>
              <a:buChar char="Ø"/>
            </a:pPr>
            <a:r>
              <a:rPr lang="en-US" dirty="0"/>
              <a:t> BBHC developed an online portal that allows referrals to be submitted electronically. Additionally, this portal allows for BCPS referral sources, BBHC and the treatment provider to have real time information. This information includes statuses on assessments, treatment progress and discharges.</a:t>
            </a:r>
          </a:p>
        </p:txBody>
      </p:sp>
      <p:pic>
        <p:nvPicPr>
          <p:cNvPr id="4" name="Picture 3">
            <a:extLst>
              <a:ext uri="{FF2B5EF4-FFF2-40B4-BE49-F238E27FC236}">
                <a16:creationId xmlns:a16="http://schemas.microsoft.com/office/drawing/2014/main" id="{ACDD1FCE-07EE-341E-BEFA-A6C1247252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54104" y="5869094"/>
            <a:ext cx="994820" cy="429659"/>
          </a:xfrm>
          <a:prstGeom prst="rect">
            <a:avLst/>
          </a:prstGeom>
          <a:noFill/>
          <a:ln>
            <a:noFill/>
          </a:ln>
        </p:spPr>
      </p:pic>
    </p:spTree>
    <p:extLst>
      <p:ext uri="{BB962C8B-B14F-4D97-AF65-F5344CB8AC3E}">
        <p14:creationId xmlns:p14="http://schemas.microsoft.com/office/powerpoint/2010/main" val="94697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877A-032C-82BD-025F-0CAFDA67EC6D}"/>
              </a:ext>
            </a:extLst>
          </p:cNvPr>
          <p:cNvSpPr>
            <a:spLocks noGrp="1"/>
          </p:cNvSpPr>
          <p:nvPr>
            <p:ph type="title"/>
          </p:nvPr>
        </p:nvSpPr>
        <p:spPr>
          <a:xfrm>
            <a:off x="1097280" y="286603"/>
            <a:ext cx="10058400" cy="1450757"/>
          </a:xfrm>
        </p:spPr>
        <p:txBody>
          <a:bodyPr>
            <a:normAutofit/>
          </a:bodyPr>
          <a:lstStyle/>
          <a:p>
            <a:r>
              <a:rPr lang="en-US"/>
              <a:t>BCPS/BBHC Collaboration</a:t>
            </a:r>
          </a:p>
        </p:txBody>
      </p:sp>
      <p:sp>
        <p:nvSpPr>
          <p:cNvPr id="3" name="Content Placeholder 2">
            <a:extLst>
              <a:ext uri="{FF2B5EF4-FFF2-40B4-BE49-F238E27FC236}">
                <a16:creationId xmlns:a16="http://schemas.microsoft.com/office/drawing/2014/main" id="{FE5AB4F9-2013-5EA8-BA38-E8B1508DC79B}"/>
              </a:ext>
            </a:extLst>
          </p:cNvPr>
          <p:cNvSpPr>
            <a:spLocks noGrp="1"/>
          </p:cNvSpPr>
          <p:nvPr>
            <p:ph idx="1"/>
          </p:nvPr>
        </p:nvSpPr>
        <p:spPr>
          <a:xfrm>
            <a:off x="1097279" y="1845734"/>
            <a:ext cx="7428156" cy="4023360"/>
          </a:xfrm>
        </p:spPr>
        <p:txBody>
          <a:bodyPr>
            <a:normAutofit/>
          </a:bodyPr>
          <a:lstStyle/>
          <a:p>
            <a:pPr algn="just">
              <a:lnSpc>
                <a:spcPct val="100000"/>
              </a:lnSpc>
            </a:pPr>
            <a:r>
              <a:rPr lang="en-US" sz="1900" dirty="0"/>
              <a:t>The Broward Behavioral Health Coalition (BBHC) has established a valuable partnership with the School Board of Broward County to effectively address the mental health care needs of students throughout the district. Within this collaborative effort, dedicated school and district-level personnel play a crucial role in identifying and referring students who require mental health services to BBHC. By facilitating the coordination and oversight of mental health services provided by BBHC's network providers, this partnership significantly enhances the overall care coordination between the behavioral health and school systems. </a:t>
            </a:r>
            <a:r>
              <a:rPr lang="en-US" sz="1900" b="0" i="0" dirty="0">
                <a:effectLst/>
                <a:latin typeface="Söhne"/>
              </a:rPr>
              <a:t>The collective efforts of BBHC and the School Board ultimately contribute to creating a nurturing and supportive educational environment that fosters the overall success and well-being of students.</a:t>
            </a:r>
          </a:p>
          <a:p>
            <a:endParaRPr lang="en-US" sz="1900" dirty="0"/>
          </a:p>
          <a:p>
            <a:endParaRPr lang="en-US" sz="1900" dirty="0"/>
          </a:p>
        </p:txBody>
      </p:sp>
      <p:pic>
        <p:nvPicPr>
          <p:cNvPr id="16" name="Graphic 15" descr="Handshake">
            <a:extLst>
              <a:ext uri="{FF2B5EF4-FFF2-40B4-BE49-F238E27FC236}">
                <a16:creationId xmlns:a16="http://schemas.microsoft.com/office/drawing/2014/main" id="{7D404EB5-C894-89DF-F808-6B4E8A2FCB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6036" y="2440617"/>
            <a:ext cx="2615478" cy="2615478"/>
          </a:xfrm>
          <a:prstGeom prst="rect">
            <a:avLst/>
          </a:prstGeom>
        </p:spPr>
      </p:pic>
      <p:pic>
        <p:nvPicPr>
          <p:cNvPr id="4" name="Picture 3">
            <a:extLst>
              <a:ext uri="{FF2B5EF4-FFF2-40B4-BE49-F238E27FC236}">
                <a16:creationId xmlns:a16="http://schemas.microsoft.com/office/drawing/2014/main" id="{8DB385FD-1AA7-069A-4E72-4E6F760444E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954104" y="5869094"/>
            <a:ext cx="994820" cy="429659"/>
          </a:xfrm>
          <a:prstGeom prst="rect">
            <a:avLst/>
          </a:prstGeom>
          <a:noFill/>
          <a:ln>
            <a:noFill/>
          </a:ln>
        </p:spPr>
      </p:pic>
    </p:spTree>
    <p:extLst>
      <p:ext uri="{BB962C8B-B14F-4D97-AF65-F5344CB8AC3E}">
        <p14:creationId xmlns:p14="http://schemas.microsoft.com/office/powerpoint/2010/main" val="54698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D2877A-032C-82BD-025F-0CAFDA67EC6D}"/>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Public Schools Collaboration</a:t>
            </a:r>
          </a:p>
        </p:txBody>
      </p:sp>
      <p:sp>
        <p:nvSpPr>
          <p:cNvPr id="22" name="Rectangle 2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4" name="Content Placeholder 2">
            <a:extLst>
              <a:ext uri="{FF2B5EF4-FFF2-40B4-BE49-F238E27FC236}">
                <a16:creationId xmlns:a16="http://schemas.microsoft.com/office/drawing/2014/main" id="{EBEB6F49-0461-DE6E-2321-71CC17A0920F}"/>
              </a:ext>
            </a:extLst>
          </p:cNvPr>
          <p:cNvGraphicFramePr>
            <a:graphicFrameLocks noGrp="1"/>
          </p:cNvGraphicFramePr>
          <p:nvPr>
            <p:ph idx="1"/>
            <p:extLst>
              <p:ext uri="{D42A27DB-BD31-4B8C-83A1-F6EECF244321}">
                <p14:modId xmlns:p14="http://schemas.microsoft.com/office/powerpoint/2010/main" val="347239694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D2DC5439-244E-9333-A713-F28E3BD3DE9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012977" y="6218237"/>
            <a:ext cx="994820" cy="429659"/>
          </a:xfrm>
          <a:prstGeom prst="rect">
            <a:avLst/>
          </a:prstGeom>
          <a:noFill/>
          <a:ln>
            <a:noFill/>
          </a:ln>
        </p:spPr>
      </p:pic>
    </p:spTree>
    <p:extLst>
      <p:ext uri="{BB962C8B-B14F-4D97-AF65-F5344CB8AC3E}">
        <p14:creationId xmlns:p14="http://schemas.microsoft.com/office/powerpoint/2010/main" val="130642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18E824B-BEEE-6847-4DA9-B1A92C8FEAB3}"/>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Current Status of The Program</a:t>
            </a:r>
          </a:p>
        </p:txBody>
      </p:sp>
      <p:sp>
        <p:nvSpPr>
          <p:cNvPr id="17" name="Rectangle 16">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AA843C4-4ADB-AB8B-EDED-181D67CE43DF}"/>
              </a:ext>
            </a:extLst>
          </p:cNvPr>
          <p:cNvSpPr>
            <a:spLocks noGrp="1"/>
          </p:cNvSpPr>
          <p:nvPr>
            <p:ph idx="1"/>
          </p:nvPr>
        </p:nvSpPr>
        <p:spPr>
          <a:xfrm>
            <a:off x="484094" y="194982"/>
            <a:ext cx="11396381" cy="4558553"/>
          </a:xfrm>
        </p:spPr>
        <p:txBody>
          <a:bodyPr/>
          <a:lstStyle/>
          <a:p>
            <a:pPr marL="81382" indent="-81382" defTabSz="813816">
              <a:spcBef>
                <a:spcPts val="1068"/>
              </a:spcBef>
              <a:spcAft>
                <a:spcPts val="178"/>
              </a:spcAft>
            </a:pPr>
            <a:r>
              <a:rPr lang="en-US" kern="1200" dirty="0">
                <a:solidFill>
                  <a:schemeClr val="tx1">
                    <a:lumMod val="75000"/>
                    <a:lumOff val="25000"/>
                  </a:schemeClr>
                </a:solidFill>
                <a:latin typeface="+mn-lt"/>
                <a:ea typeface="+mn-ea"/>
                <a:cs typeface="+mn-cs"/>
              </a:rPr>
              <a:t>Since October 2022 thru May 2023 the project has received a total of 832 referrals</a:t>
            </a:r>
          </a:p>
          <a:p>
            <a:pPr marL="81382" indent="-81382" defTabSz="813816">
              <a:spcBef>
                <a:spcPts val="1068"/>
              </a:spcBef>
              <a:spcAft>
                <a:spcPts val="178"/>
              </a:spcAft>
            </a:pPr>
            <a:r>
              <a:rPr lang="en-US" sz="1800" kern="1200" dirty="0">
                <a:solidFill>
                  <a:schemeClr val="tx1">
                    <a:lumMod val="75000"/>
                    <a:lumOff val="25000"/>
                  </a:schemeClr>
                </a:solidFill>
                <a:latin typeface="+mn-lt"/>
                <a:ea typeface="+mn-ea"/>
                <a:cs typeface="+mn-cs"/>
              </a:rPr>
              <a:t>Demographic Specifics</a:t>
            </a:r>
          </a:p>
          <a:p>
            <a:pPr marL="81382" indent="-81382" defTabSz="813816">
              <a:spcBef>
                <a:spcPts val="1068"/>
              </a:spcBef>
              <a:spcAft>
                <a:spcPts val="178"/>
              </a:spcAft>
            </a:pPr>
            <a:endParaRPr lang="en-US" sz="1780" kern="1200" dirty="0">
              <a:solidFill>
                <a:schemeClr val="tx1">
                  <a:lumMod val="75000"/>
                  <a:lumOff val="25000"/>
                </a:schemeClr>
              </a:solidFill>
              <a:latin typeface="+mn-lt"/>
              <a:ea typeface="+mn-ea"/>
              <a:cs typeface="+mn-cs"/>
            </a:endParaRPr>
          </a:p>
          <a:p>
            <a:pPr marL="81382" indent="-81382" defTabSz="813816">
              <a:spcBef>
                <a:spcPts val="1068"/>
              </a:spcBef>
              <a:spcAft>
                <a:spcPts val="178"/>
              </a:spcAft>
            </a:pPr>
            <a:endParaRPr lang="en-US" sz="1780" kern="1200" dirty="0">
              <a:solidFill>
                <a:schemeClr val="tx1">
                  <a:lumMod val="75000"/>
                  <a:lumOff val="25000"/>
                </a:schemeClr>
              </a:solidFill>
              <a:latin typeface="+mn-lt"/>
              <a:ea typeface="+mn-ea"/>
              <a:cs typeface="+mn-cs"/>
            </a:endParaRPr>
          </a:p>
          <a:p>
            <a:endParaRPr lang="en-US" dirty="0"/>
          </a:p>
        </p:txBody>
      </p:sp>
      <p:graphicFrame>
        <p:nvGraphicFramePr>
          <p:cNvPr id="5" name="Chart 4">
            <a:extLst>
              <a:ext uri="{FF2B5EF4-FFF2-40B4-BE49-F238E27FC236}">
                <a16:creationId xmlns:a16="http://schemas.microsoft.com/office/drawing/2014/main" id="{BC2CA5B9-9B55-3694-316C-300513FB053B}"/>
              </a:ext>
            </a:extLst>
          </p:cNvPr>
          <p:cNvGraphicFramePr>
            <a:graphicFrameLocks/>
          </p:cNvGraphicFramePr>
          <p:nvPr>
            <p:extLst>
              <p:ext uri="{D42A27DB-BD31-4B8C-83A1-F6EECF244321}">
                <p14:modId xmlns:p14="http://schemas.microsoft.com/office/powerpoint/2010/main" val="279513683"/>
              </p:ext>
            </p:extLst>
          </p:nvPr>
        </p:nvGraphicFramePr>
        <p:xfrm>
          <a:off x="5327600" y="1433085"/>
          <a:ext cx="6183082" cy="2753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8EE4DA0-6185-4B5F-7C61-0BA4154B993A}"/>
              </a:ext>
            </a:extLst>
          </p:cNvPr>
          <p:cNvGraphicFramePr>
            <a:graphicFrameLocks/>
          </p:cNvGraphicFramePr>
          <p:nvPr>
            <p:extLst>
              <p:ext uri="{D42A27DB-BD31-4B8C-83A1-F6EECF244321}">
                <p14:modId xmlns:p14="http://schemas.microsoft.com/office/powerpoint/2010/main" val="4249293159"/>
              </p:ext>
            </p:extLst>
          </p:nvPr>
        </p:nvGraphicFramePr>
        <p:xfrm>
          <a:off x="681318" y="1646389"/>
          <a:ext cx="4531566" cy="246595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333EF5F1-FC0F-4256-1AA9-4BDCD25743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887179" y="4486350"/>
            <a:ext cx="994820" cy="429659"/>
          </a:xfrm>
          <a:prstGeom prst="rect">
            <a:avLst/>
          </a:prstGeom>
          <a:noFill/>
          <a:ln>
            <a:noFill/>
          </a:ln>
        </p:spPr>
      </p:pic>
    </p:spTree>
    <p:extLst>
      <p:ext uri="{BB962C8B-B14F-4D97-AF65-F5344CB8AC3E}">
        <p14:creationId xmlns:p14="http://schemas.microsoft.com/office/powerpoint/2010/main" val="427208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18E824B-BEEE-6847-4DA9-B1A92C8FEAB3}"/>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Current Status of The Program</a:t>
            </a:r>
          </a:p>
        </p:txBody>
      </p:sp>
      <p:sp>
        <p:nvSpPr>
          <p:cNvPr id="17" name="Rectangle 16">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AA843C4-4ADB-AB8B-EDED-181D67CE43DF}"/>
              </a:ext>
            </a:extLst>
          </p:cNvPr>
          <p:cNvSpPr>
            <a:spLocks noGrp="1"/>
          </p:cNvSpPr>
          <p:nvPr>
            <p:ph idx="1"/>
          </p:nvPr>
        </p:nvSpPr>
        <p:spPr>
          <a:xfrm>
            <a:off x="309282" y="154641"/>
            <a:ext cx="11544300" cy="4612341"/>
          </a:xfrm>
        </p:spPr>
        <p:txBody>
          <a:bodyPr/>
          <a:lstStyle/>
          <a:p>
            <a:pPr marL="78638" indent="-78638" defTabSz="786384">
              <a:spcBef>
                <a:spcPts val="1032"/>
              </a:spcBef>
              <a:spcAft>
                <a:spcPts val="172"/>
              </a:spcAft>
            </a:pPr>
            <a:r>
              <a:rPr lang="en-US" kern="1200" dirty="0">
                <a:solidFill>
                  <a:schemeClr val="tx1">
                    <a:lumMod val="75000"/>
                    <a:lumOff val="25000"/>
                  </a:schemeClr>
                </a:solidFill>
                <a:latin typeface="+mn-lt"/>
                <a:ea typeface="+mn-ea"/>
                <a:cs typeface="+mn-cs"/>
              </a:rPr>
              <a:t>Demographic Specifics (cont.)</a:t>
            </a:r>
          </a:p>
          <a:p>
            <a:pPr marL="78638" indent="-78638" defTabSz="786384">
              <a:spcBef>
                <a:spcPts val="1032"/>
              </a:spcBef>
              <a:spcAft>
                <a:spcPts val="172"/>
              </a:spcAft>
            </a:pPr>
            <a:endParaRPr lang="en-US" sz="1720" kern="1200" dirty="0">
              <a:solidFill>
                <a:schemeClr val="tx1">
                  <a:lumMod val="75000"/>
                  <a:lumOff val="25000"/>
                </a:schemeClr>
              </a:solidFill>
              <a:latin typeface="+mn-lt"/>
              <a:ea typeface="+mn-ea"/>
              <a:cs typeface="+mn-cs"/>
            </a:endParaRPr>
          </a:p>
          <a:p>
            <a:pPr marL="78638" indent="-78638" defTabSz="786384">
              <a:spcBef>
                <a:spcPts val="1032"/>
              </a:spcBef>
              <a:spcAft>
                <a:spcPts val="172"/>
              </a:spcAft>
            </a:pPr>
            <a:endParaRPr lang="en-US" sz="1720" kern="1200" dirty="0">
              <a:solidFill>
                <a:schemeClr val="tx1">
                  <a:lumMod val="75000"/>
                  <a:lumOff val="25000"/>
                </a:schemeClr>
              </a:solidFill>
              <a:latin typeface="+mn-lt"/>
              <a:ea typeface="+mn-ea"/>
              <a:cs typeface="+mn-cs"/>
            </a:endParaRPr>
          </a:p>
          <a:p>
            <a:endParaRPr lang="en-US" dirty="0"/>
          </a:p>
        </p:txBody>
      </p:sp>
      <p:graphicFrame>
        <p:nvGraphicFramePr>
          <p:cNvPr id="7" name="Table 6">
            <a:extLst>
              <a:ext uri="{FF2B5EF4-FFF2-40B4-BE49-F238E27FC236}">
                <a16:creationId xmlns:a16="http://schemas.microsoft.com/office/drawing/2014/main" id="{4BD5BDAF-B07F-88BB-F2BD-0F7F0DA59ECA}"/>
              </a:ext>
            </a:extLst>
          </p:cNvPr>
          <p:cNvGraphicFramePr>
            <a:graphicFrameLocks noGrp="1"/>
          </p:cNvGraphicFramePr>
          <p:nvPr>
            <p:extLst>
              <p:ext uri="{D42A27DB-BD31-4B8C-83A1-F6EECF244321}">
                <p14:modId xmlns:p14="http://schemas.microsoft.com/office/powerpoint/2010/main" val="793108409"/>
              </p:ext>
            </p:extLst>
          </p:nvPr>
        </p:nvGraphicFramePr>
        <p:xfrm>
          <a:off x="7617759" y="1755353"/>
          <a:ext cx="3341593" cy="1673648"/>
        </p:xfrm>
        <a:graphic>
          <a:graphicData uri="http://schemas.openxmlformats.org/drawingml/2006/table">
            <a:tbl>
              <a:tblPr/>
              <a:tblGrid>
                <a:gridCol w="2043147">
                  <a:extLst>
                    <a:ext uri="{9D8B030D-6E8A-4147-A177-3AD203B41FA5}">
                      <a16:colId xmlns:a16="http://schemas.microsoft.com/office/drawing/2014/main" val="128460442"/>
                    </a:ext>
                  </a:extLst>
                </a:gridCol>
                <a:gridCol w="1298446">
                  <a:extLst>
                    <a:ext uri="{9D8B030D-6E8A-4147-A177-3AD203B41FA5}">
                      <a16:colId xmlns:a16="http://schemas.microsoft.com/office/drawing/2014/main" val="2040750205"/>
                    </a:ext>
                  </a:extLst>
                </a:gridCol>
              </a:tblGrid>
              <a:tr h="566890">
                <a:tc gridSpan="2">
                  <a:txBody>
                    <a:bodyPr/>
                    <a:lstStyle/>
                    <a:p>
                      <a:pPr algn="ctr" fontAlgn="b"/>
                      <a:r>
                        <a:rPr lang="en-US" sz="1400" b="1" i="0" u="none" strike="noStrike" dirty="0">
                          <a:solidFill>
                            <a:srgbClr val="000000"/>
                          </a:solidFill>
                          <a:effectLst/>
                          <a:latin typeface="Calibri" panose="020F0502020204030204" pitchFamily="34" charset="0"/>
                        </a:rPr>
                        <a:t>Ethnicity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extLst>
                  <a:ext uri="{0D108BD9-81ED-4DB2-BD59-A6C34878D82A}">
                    <a16:rowId xmlns:a16="http://schemas.microsoft.com/office/drawing/2014/main" val="4220016809"/>
                  </a:ext>
                </a:extLst>
              </a:tr>
              <a:tr h="566890">
                <a:tc>
                  <a:txBody>
                    <a:bodyPr/>
                    <a:lstStyle/>
                    <a:p>
                      <a:pPr algn="l" fontAlgn="b"/>
                      <a:r>
                        <a:rPr lang="en-US" sz="1400" b="0" i="0" u="none" strike="noStrike" dirty="0">
                          <a:solidFill>
                            <a:srgbClr val="000000"/>
                          </a:solidFill>
                          <a:effectLst/>
                          <a:latin typeface="Calibri" panose="020F0502020204030204" pitchFamily="34" charset="0"/>
                        </a:rPr>
                        <a:t>Caribbean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5.98%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16526"/>
                  </a:ext>
                </a:extLst>
              </a:tr>
              <a:tr h="539868">
                <a:tc>
                  <a:txBody>
                    <a:bodyPr/>
                    <a:lstStyle/>
                    <a:p>
                      <a:pPr algn="l" fontAlgn="b"/>
                      <a:r>
                        <a:rPr lang="en-US" sz="1400" b="0" i="0" u="none" strike="noStrike" dirty="0">
                          <a:solidFill>
                            <a:srgbClr val="000000"/>
                          </a:solidFill>
                          <a:effectLst/>
                          <a:latin typeface="Calibri" panose="020F0502020204030204" pitchFamily="34" charset="0"/>
                        </a:rPr>
                        <a:t>Hispanic</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44.23%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811425"/>
                  </a:ext>
                </a:extLst>
              </a:tr>
            </a:tbl>
          </a:graphicData>
        </a:graphic>
      </p:graphicFrame>
      <p:pic>
        <p:nvPicPr>
          <p:cNvPr id="8" name="Picture 7">
            <a:extLst>
              <a:ext uri="{FF2B5EF4-FFF2-40B4-BE49-F238E27FC236}">
                <a16:creationId xmlns:a16="http://schemas.microsoft.com/office/drawing/2014/main" id="{F2C2DA44-482B-C0CB-9EAB-54C22AD03708}"/>
              </a:ext>
            </a:extLst>
          </p:cNvPr>
          <p:cNvPicPr>
            <a:picLocks noChangeAspect="1"/>
          </p:cNvPicPr>
          <p:nvPr/>
        </p:nvPicPr>
        <p:blipFill>
          <a:blip r:embed="rId2"/>
          <a:stretch>
            <a:fillRect/>
          </a:stretch>
        </p:blipFill>
        <p:spPr>
          <a:xfrm>
            <a:off x="396688" y="919273"/>
            <a:ext cx="6267345" cy="3530044"/>
          </a:xfrm>
          <a:prstGeom prst="rect">
            <a:avLst/>
          </a:prstGeom>
        </p:spPr>
      </p:pic>
      <p:pic>
        <p:nvPicPr>
          <p:cNvPr id="4" name="Picture 3">
            <a:extLst>
              <a:ext uri="{FF2B5EF4-FFF2-40B4-BE49-F238E27FC236}">
                <a16:creationId xmlns:a16="http://schemas.microsoft.com/office/drawing/2014/main" id="{5AA178C0-23EE-1D58-8A3F-389D7EC46D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87179" y="4486350"/>
            <a:ext cx="994820" cy="429659"/>
          </a:xfrm>
          <a:prstGeom prst="rect">
            <a:avLst/>
          </a:prstGeom>
          <a:noFill/>
          <a:ln>
            <a:noFill/>
          </a:ln>
        </p:spPr>
      </p:pic>
    </p:spTree>
    <p:extLst>
      <p:ext uri="{BB962C8B-B14F-4D97-AF65-F5344CB8AC3E}">
        <p14:creationId xmlns:p14="http://schemas.microsoft.com/office/powerpoint/2010/main" val="240255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8DDCB46-7614-BDA2-3C9E-A80BF1B9D1A3}"/>
              </a:ext>
            </a:extLst>
          </p:cNvPr>
          <p:cNvSpPr>
            <a:spLocks noGrp="1"/>
          </p:cNvSpPr>
          <p:nvPr>
            <p:ph type="title"/>
          </p:nvPr>
        </p:nvSpPr>
        <p:spPr>
          <a:xfrm>
            <a:off x="492370" y="605896"/>
            <a:ext cx="3084844" cy="5646208"/>
          </a:xfrm>
        </p:spPr>
        <p:txBody>
          <a:bodyPr vert="horz" lIns="91440" tIns="45720" rIns="91440" bIns="45720" rtlCol="0" anchor="ctr">
            <a:normAutofit/>
          </a:bodyPr>
          <a:lstStyle/>
          <a:p>
            <a:pPr algn="ctr"/>
            <a:r>
              <a:rPr lang="en-US" sz="2800" b="1" dirty="0">
                <a:solidFill>
                  <a:srgbClr val="FFFFFF"/>
                </a:solidFill>
              </a:rPr>
              <a:t>Success Stories</a:t>
            </a:r>
            <a:br>
              <a:rPr lang="en-US" sz="2800" b="1" dirty="0">
                <a:solidFill>
                  <a:srgbClr val="FFFFFF"/>
                </a:solidFill>
              </a:rPr>
            </a:br>
            <a:br>
              <a:rPr lang="en-US" sz="2800" dirty="0">
                <a:solidFill>
                  <a:srgbClr val="FFFFFF"/>
                </a:solidFill>
              </a:rPr>
            </a:br>
            <a:r>
              <a:rPr lang="en-US" sz="1800" i="1" dirty="0">
                <a:solidFill>
                  <a:srgbClr val="FFFFFF"/>
                </a:solidFill>
                <a:effectLst/>
              </a:rPr>
              <a:t>BBHC and the School Board of Broward County partnership has enhanced care coordination of mental health services for students by ensuring students receive appropriate services and levels of care.</a:t>
            </a:r>
            <a:endParaRPr lang="en-US" sz="2800" i="1" dirty="0">
              <a:solidFill>
                <a:srgbClr val="FFFFFF"/>
              </a:solidFill>
            </a:endParaRPr>
          </a:p>
        </p:txBody>
      </p:sp>
      <p:sp>
        <p:nvSpPr>
          <p:cNvPr id="32" name="Rectangle 3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2755B003-6411-2171-DACA-770E6A08234D}"/>
              </a:ext>
            </a:extLst>
          </p:cNvPr>
          <p:cNvSpPr txBox="1"/>
          <p:nvPr/>
        </p:nvSpPr>
        <p:spPr>
          <a:xfrm>
            <a:off x="4359350" y="241005"/>
            <a:ext cx="7276272" cy="6365358"/>
          </a:xfrm>
          <a:prstGeom prst="rect">
            <a:avLst/>
          </a:prstGeom>
        </p:spPr>
        <p:txBody>
          <a:bodyPr vert="horz" lIns="0" tIns="45720" rIns="0" bIns="45720" rtlCol="0" anchor="ctr">
            <a:normAutofit/>
          </a:bodyPr>
          <a:lstStyle/>
          <a:p>
            <a:pPr marL="0" marR="0" defTabSz="914400">
              <a:lnSpc>
                <a:spcPct val="90000"/>
              </a:lnSpc>
              <a:spcBef>
                <a:spcPts val="0"/>
              </a:spcBef>
              <a:spcAft>
                <a:spcPts val="600"/>
              </a:spcAft>
              <a:buClr>
                <a:schemeClr val="accent1"/>
              </a:buClr>
              <a:buFont typeface="Calibri" panose="020F0502020204030204" pitchFamily="34" charset="0"/>
            </a:pPr>
            <a:r>
              <a:rPr lang="en-US" sz="1400" b="1" dirty="0">
                <a:solidFill>
                  <a:schemeClr val="tx1">
                    <a:lumMod val="75000"/>
                    <a:lumOff val="25000"/>
                  </a:schemeClr>
                </a:solidFill>
                <a:effectLst/>
              </a:rPr>
              <a:t>Success Story 1:</a:t>
            </a:r>
            <a:r>
              <a:rPr lang="en-US" sz="1400" dirty="0">
                <a:solidFill>
                  <a:schemeClr val="tx1">
                    <a:lumMod val="75000"/>
                    <a:lumOff val="25000"/>
                  </a:schemeClr>
                </a:solidFill>
                <a:effectLst/>
              </a:rPr>
              <a:t> One student was thought to have an eating disorder, and school staff asked BBHC to refer them to an eating disorder center. After BBHC’s Care Coordinator further assessed, it was determined that the student did not like the food as she migrated from Cuba and had adjustment challenges. BBHC connected the student and her family to services to assist with the student’s adjustment to the US.</a:t>
            </a:r>
          </a:p>
          <a:p>
            <a:pPr marL="0" marR="0" defTabSz="914400">
              <a:lnSpc>
                <a:spcPct val="90000"/>
              </a:lnSpc>
              <a:spcBef>
                <a:spcPts val="0"/>
              </a:spcBef>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 </a:t>
            </a:r>
          </a:p>
          <a:p>
            <a:pPr marL="0" marR="0" defTabSz="914400">
              <a:lnSpc>
                <a:spcPct val="90000"/>
              </a:lnSpc>
              <a:spcBef>
                <a:spcPts val="0"/>
              </a:spcBef>
              <a:spcAft>
                <a:spcPts val="600"/>
              </a:spcAft>
              <a:buClr>
                <a:schemeClr val="accent1"/>
              </a:buClr>
              <a:buFont typeface="Calibri" panose="020F0502020204030204" pitchFamily="34" charset="0"/>
            </a:pPr>
            <a:r>
              <a:rPr lang="en-US" sz="1400" b="1" dirty="0">
                <a:solidFill>
                  <a:schemeClr val="tx1">
                    <a:lumMod val="75000"/>
                    <a:lumOff val="25000"/>
                  </a:schemeClr>
                </a:solidFill>
                <a:effectLst/>
              </a:rPr>
              <a:t>Success Story 2:</a:t>
            </a:r>
            <a:r>
              <a:rPr lang="en-US" sz="1400" dirty="0">
                <a:solidFill>
                  <a:schemeClr val="tx1">
                    <a:lumMod val="75000"/>
                    <a:lumOff val="25000"/>
                  </a:schemeClr>
                </a:solidFill>
                <a:effectLst/>
              </a:rPr>
              <a:t> A student was referred to BBHC’s network provider for self-harm and suicidality as she experienced bullying in school. Since receiving services, the student and her parents reported that the student no longer engages in self-harm and reported no suicidal ideation. The student and her therapist continue to work on her self-esteem. However, her parents have stated they see a massive change in her mental health.</a:t>
            </a:r>
          </a:p>
          <a:p>
            <a:pPr marL="0" marR="0" defTabSz="914400">
              <a:lnSpc>
                <a:spcPct val="90000"/>
              </a:lnSpc>
              <a:spcBef>
                <a:spcPts val="0"/>
              </a:spcBef>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 </a:t>
            </a:r>
          </a:p>
          <a:p>
            <a:pPr marL="0" marR="0" defTabSz="914400">
              <a:lnSpc>
                <a:spcPct val="90000"/>
              </a:lnSpc>
              <a:spcBef>
                <a:spcPts val="0"/>
              </a:spcBef>
              <a:spcAft>
                <a:spcPts val="600"/>
              </a:spcAft>
              <a:buClr>
                <a:schemeClr val="accent1"/>
              </a:buClr>
              <a:buFont typeface="Calibri" panose="020F0502020204030204" pitchFamily="34" charset="0"/>
            </a:pPr>
            <a:r>
              <a:rPr lang="en-US" sz="1400" b="1" dirty="0">
                <a:solidFill>
                  <a:schemeClr val="tx1">
                    <a:lumMod val="75000"/>
                    <a:lumOff val="25000"/>
                  </a:schemeClr>
                </a:solidFill>
                <a:effectLst/>
              </a:rPr>
              <a:t>Success Story 3:</a:t>
            </a:r>
            <a:r>
              <a:rPr lang="en-US" sz="1400" dirty="0">
                <a:solidFill>
                  <a:schemeClr val="tx1">
                    <a:lumMod val="75000"/>
                    <a:lumOff val="25000"/>
                  </a:schemeClr>
                </a:solidFill>
                <a:effectLst/>
              </a:rPr>
              <a:t> A student was referred to BBHC’s network provider because she experienced panic attacks and high anxiety levels that prevented her from interacting with others and participating in activities. Since the student started therapy, the student has reduced her anxiety levels and the number of panic attacks she experiences. The student has been connected to social activities where she has made new friendships and developed a hobby for gardening and caring for plants.</a:t>
            </a:r>
          </a:p>
          <a:p>
            <a:pPr marL="0" marR="0" defTabSz="914400">
              <a:lnSpc>
                <a:spcPct val="90000"/>
              </a:lnSpc>
              <a:spcBef>
                <a:spcPts val="0"/>
              </a:spcBef>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 </a:t>
            </a:r>
          </a:p>
          <a:p>
            <a:pPr marL="0" marR="0" defTabSz="914400">
              <a:lnSpc>
                <a:spcPct val="90000"/>
              </a:lnSpc>
              <a:spcBef>
                <a:spcPts val="0"/>
              </a:spcBef>
              <a:spcAft>
                <a:spcPts val="600"/>
              </a:spcAft>
              <a:buClr>
                <a:schemeClr val="accent1"/>
              </a:buClr>
              <a:buFont typeface="Calibri" panose="020F0502020204030204" pitchFamily="34" charset="0"/>
            </a:pPr>
            <a:r>
              <a:rPr lang="en-US" sz="1400" b="1" dirty="0">
                <a:solidFill>
                  <a:schemeClr val="tx1">
                    <a:lumMod val="75000"/>
                    <a:lumOff val="25000"/>
                  </a:schemeClr>
                </a:solidFill>
                <a:effectLst/>
              </a:rPr>
              <a:t>Success Story 4:</a:t>
            </a:r>
            <a:r>
              <a:rPr lang="en-US" sz="1400" dirty="0">
                <a:solidFill>
                  <a:schemeClr val="tx1">
                    <a:lumMod val="75000"/>
                    <a:lumOff val="25000"/>
                  </a:schemeClr>
                </a:solidFill>
                <a:effectLst/>
              </a:rPr>
              <a:t> A student was successfully discharged from therapeutic services after being referred for depression and feeling unmotivated. After working with her therapist, she was able to decrease her depression, graduate high school and find a job overseas that would allow her to travel, which was her dream.</a:t>
            </a:r>
          </a:p>
        </p:txBody>
      </p:sp>
      <p:pic>
        <p:nvPicPr>
          <p:cNvPr id="3" name="Picture 2">
            <a:extLst>
              <a:ext uri="{FF2B5EF4-FFF2-40B4-BE49-F238E27FC236}">
                <a16:creationId xmlns:a16="http://schemas.microsoft.com/office/drawing/2014/main" id="{F31618D7-E626-4B3D-F0E2-75F802ED7C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041820" y="6176704"/>
            <a:ext cx="994820" cy="429659"/>
          </a:xfrm>
          <a:prstGeom prst="rect">
            <a:avLst/>
          </a:prstGeom>
          <a:noFill/>
          <a:ln>
            <a:noFill/>
          </a:ln>
        </p:spPr>
      </p:pic>
    </p:spTree>
    <p:extLst>
      <p:ext uri="{BB962C8B-B14F-4D97-AF65-F5344CB8AC3E}">
        <p14:creationId xmlns:p14="http://schemas.microsoft.com/office/powerpoint/2010/main" val="191638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B85CD-8B87-450F-86B8-DAF7B06E78D8}"/>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Comments &amp; Questions</a:t>
            </a:r>
          </a:p>
        </p:txBody>
      </p:sp>
      <p:pic>
        <p:nvPicPr>
          <p:cNvPr id="7" name="Graphic 6" descr="Help">
            <a:extLst>
              <a:ext uri="{FF2B5EF4-FFF2-40B4-BE49-F238E27FC236}">
                <a16:creationId xmlns:a16="http://schemas.microsoft.com/office/drawing/2014/main" id="{E899C359-210B-4CAF-AC7C-B92EA15F4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20" name="Straight Connector 19">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47169A83-468A-3C20-35FA-6A1ECA2D3BE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045661" y="5755074"/>
            <a:ext cx="994820" cy="429659"/>
          </a:xfrm>
          <a:prstGeom prst="rect">
            <a:avLst/>
          </a:prstGeom>
          <a:noFill/>
          <a:ln>
            <a:noFill/>
          </a:ln>
        </p:spPr>
      </p:pic>
    </p:spTree>
    <p:extLst>
      <p:ext uri="{BB962C8B-B14F-4D97-AF65-F5344CB8AC3E}">
        <p14:creationId xmlns:p14="http://schemas.microsoft.com/office/powerpoint/2010/main" val="298361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1"/>
          <p:cNvSpPr txBox="1">
            <a:spLocks noGrp="1"/>
          </p:cNvSpPr>
          <p:nvPr>
            <p:ph type="body" sz="quarter" idx="1"/>
          </p:nvPr>
        </p:nvSpPr>
        <p:spPr>
          <a:xfrm>
            <a:off x="377031" y="188053"/>
            <a:ext cx="10392902" cy="739048"/>
          </a:xfrm>
          <a:prstGeom prst="rect">
            <a:avLst/>
          </a:prstGeom>
        </p:spPr>
        <p:txBody>
          <a:bodyPr/>
          <a:lstStyle>
            <a:lvl1pPr algn="ctr" defTabSz="850391">
              <a:spcBef>
                <a:spcPts val="200"/>
              </a:spcBef>
              <a:defRPr sz="4464">
                <a:latin typeface="Arial Narrow"/>
                <a:ea typeface="Arial Narrow"/>
                <a:cs typeface="Arial Narrow"/>
                <a:sym typeface="Arial Narrow"/>
              </a:defRPr>
            </a:lvl1pPr>
          </a:lstStyle>
          <a:p>
            <a:r>
              <a:t>How it All Began</a:t>
            </a:r>
          </a:p>
        </p:txBody>
      </p:sp>
      <p:sp>
        <p:nvSpPr>
          <p:cNvPr id="82" name="TextBox 5"/>
          <p:cNvSpPr txBox="1"/>
          <p:nvPr/>
        </p:nvSpPr>
        <p:spPr>
          <a:xfrm>
            <a:off x="5214620" y="1434861"/>
            <a:ext cx="6550167" cy="4801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In 2018, the Marjory Stoneman Douglas High School Public Safety Act (Senate Bill 7026) passed the Florida Legislature to make schools safer and to ensure mental health services for students. The Legislature allocate</a:t>
            </a:r>
            <a:r>
              <a:rPr lang="en-US" dirty="0"/>
              <a:t>d</a:t>
            </a:r>
            <a:r>
              <a:rPr dirty="0"/>
              <a:t> $125 million (2021-22) for school mental health.</a:t>
            </a:r>
          </a:p>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Pasco and Hillsborough County School Board Districts use their school mental health funds to contract with local behavioral health managing entity, Central Florida Behavioral Health Network (CFBHN)</a:t>
            </a:r>
          </a:p>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Managing Entities manage state/federal funds </a:t>
            </a:r>
            <a:r>
              <a:rPr lang="en-US" dirty="0"/>
              <a:t>and use </a:t>
            </a:r>
            <a:r>
              <a:rPr dirty="0"/>
              <a:t>a network of local behavioral health organizations </a:t>
            </a:r>
            <a:r>
              <a:rPr lang="en-US" dirty="0"/>
              <a:t>to </a:t>
            </a:r>
            <a:r>
              <a:rPr dirty="0"/>
              <a:t>provid</a:t>
            </a:r>
            <a:r>
              <a:rPr lang="en-US" dirty="0"/>
              <a:t>e</a:t>
            </a:r>
            <a:r>
              <a:rPr dirty="0"/>
              <a:t> mental health, substance use, prevention, family support, and many </a:t>
            </a:r>
            <a:r>
              <a:rPr lang="en-US" dirty="0"/>
              <a:t>other </a:t>
            </a:r>
            <a:r>
              <a:rPr dirty="0"/>
              <a:t>services</a:t>
            </a:r>
          </a:p>
        </p:txBody>
      </p:sp>
      <p:pic>
        <p:nvPicPr>
          <p:cNvPr id="83" name="Picture Placeholder 4" descr="Picture Placeholder 4"/>
          <p:cNvPicPr>
            <a:picLocks noChangeAspect="1"/>
          </p:cNvPicPr>
          <p:nvPr/>
        </p:nvPicPr>
        <p:blipFill>
          <a:blip r:embed="rId2"/>
          <a:srcRect l="49858" r="15416"/>
          <a:stretch>
            <a:fillRect/>
          </a:stretch>
        </p:blipFill>
        <p:spPr>
          <a:xfrm>
            <a:off x="0" y="1434862"/>
            <a:ext cx="5168900" cy="4969339"/>
          </a:xfrm>
          <a:prstGeom prst="rect">
            <a:avLst/>
          </a:prstGeom>
          <a:ln w="12700">
            <a:miter lim="400000"/>
          </a:ln>
        </p:spPr>
      </p:pic>
      <p:pic>
        <p:nvPicPr>
          <p:cNvPr id="84" name="Picture 2" descr="Picture 2"/>
          <p:cNvPicPr>
            <a:picLocks noChangeAspect="1"/>
          </p:cNvPicPr>
          <p:nvPr/>
        </p:nvPicPr>
        <p:blipFill>
          <a:blip r:embed="rId3"/>
          <a:stretch>
            <a:fillRect/>
          </a:stretch>
        </p:blipFill>
        <p:spPr>
          <a:xfrm>
            <a:off x="10679452" y="5908137"/>
            <a:ext cx="1512548" cy="7517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1000" fill="hold"/>
                                        <p:tgtEl>
                                          <p:spTgt spid="81">
                                            <p:bg/>
                                          </p:spTgt>
                                        </p:tgtEl>
                                        <p:attrNameLst>
                                          <p:attrName>ppt_x</p:attrName>
                                        </p:attrNameLst>
                                      </p:cBhvr>
                                      <p:tavLst>
                                        <p:tav tm="0">
                                          <p:val>
                                            <p:strVal val="#ppt_x"/>
                                          </p:val>
                                        </p:tav>
                                        <p:tav tm="100000">
                                          <p:val>
                                            <p:strVal val="#ppt_x"/>
                                          </p:val>
                                        </p:tav>
                                      </p:tavLst>
                                    </p:anim>
                                    <p:anim calcmode="lin" valueType="num">
                                      <p:cBhvr>
                                        <p:cTn id="8" dur="1000" fill="hold"/>
                                        <p:tgtEl>
                                          <p:spTgt spid="81">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10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1">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500"/>
                                  </p:stCondLst>
                                  <p:iterate>
                                    <p:tmAbs val="0"/>
                                  </p:iterate>
                                  <p:childTnLst>
                                    <p:set>
                                      <p:cBhvr>
                                        <p:cTn id="15" fill="hold"/>
                                        <p:tgtEl>
                                          <p:spTgt spid="82"/>
                                        </p:tgtEl>
                                        <p:attrNameLst>
                                          <p:attrName>style.visibility</p:attrName>
                                        </p:attrNameLst>
                                      </p:cBhvr>
                                      <p:to>
                                        <p:strVal val="visible"/>
                                      </p:to>
                                    </p:set>
                                    <p:anim calcmode="lin" valueType="num">
                                      <p:cBhvr>
                                        <p:cTn id="16" dur="1000" fill="hold"/>
                                        <p:tgtEl>
                                          <p:spTgt spid="82"/>
                                        </p:tgtEl>
                                        <p:attrNameLst>
                                          <p:attrName>ppt_x</p:attrName>
                                        </p:attrNameLst>
                                      </p:cBhvr>
                                      <p:tavLst>
                                        <p:tav tm="0">
                                          <p:val>
                                            <p:strVal val="#ppt_x"/>
                                          </p:val>
                                        </p:tav>
                                        <p:tav tm="100000">
                                          <p:val>
                                            <p:strVal val="#ppt_x"/>
                                          </p:val>
                                        </p:tav>
                                      </p:tavLst>
                                    </p:anim>
                                    <p:anim calcmode="lin" valueType="num">
                                      <p:cBhvr>
                                        <p:cTn id="17"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animBg="1" advAuto="0"/>
      <p:bldP spid="8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2"/>
          <p:cNvSpPr txBox="1"/>
          <p:nvPr/>
        </p:nvSpPr>
        <p:spPr>
          <a:xfrm>
            <a:off x="208812" y="2027125"/>
            <a:ext cx="11495087" cy="4031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CFBHN works with school system</a:t>
            </a:r>
            <a:r>
              <a:rPr lang="en-US" dirty="0"/>
              <a:t>s</a:t>
            </a:r>
            <a:r>
              <a:rPr dirty="0"/>
              <a:t> to assess student needs</a:t>
            </a:r>
            <a:r>
              <a:rPr lang="en-US" dirty="0"/>
              <a:t> and service </a:t>
            </a:r>
            <a:r>
              <a:rPr dirty="0"/>
              <a:t>gaps, identify providers</a:t>
            </a:r>
            <a:r>
              <a:rPr lang="en-US" dirty="0"/>
              <a:t> and </a:t>
            </a:r>
            <a:r>
              <a:rPr dirty="0"/>
              <a:t>additional resources, and </a:t>
            </a:r>
            <a:r>
              <a:rPr lang="en-US" dirty="0"/>
              <a:t>meet </a:t>
            </a:r>
            <a:r>
              <a:rPr dirty="0"/>
              <a:t>reporting </a:t>
            </a:r>
            <a:r>
              <a:rPr lang="en-US" dirty="0"/>
              <a:t>requirements</a:t>
            </a:r>
            <a:endParaRPr dirty="0"/>
          </a:p>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CFBHN </a:t>
            </a:r>
            <a:r>
              <a:rPr dirty="0">
                <a:solidFill>
                  <a:srgbClr val="000000"/>
                </a:solidFill>
              </a:rPr>
              <a:t>organizes</a:t>
            </a:r>
            <a:r>
              <a:rPr dirty="0"/>
              <a:t> a system of care t</a:t>
            </a:r>
            <a:r>
              <a:rPr lang="en-US" dirty="0"/>
              <a:t>hat</a:t>
            </a:r>
            <a:r>
              <a:rPr dirty="0"/>
              <a:t> ensure</a:t>
            </a:r>
            <a:r>
              <a:rPr lang="en-US" dirty="0"/>
              <a:t>s</a:t>
            </a:r>
            <a:r>
              <a:rPr dirty="0"/>
              <a:t> mental health services are delivered to children and </a:t>
            </a:r>
            <a:r>
              <a:rPr i="1" u="sng" dirty="0"/>
              <a:t>families</a:t>
            </a:r>
            <a:r>
              <a:rPr lang="en-US" i="1" dirty="0"/>
              <a:t> </a:t>
            </a:r>
            <a:r>
              <a:rPr dirty="0"/>
              <a:t>identified by the school system</a:t>
            </a:r>
          </a:p>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Expands network to include organizations that provide needed services to students</a:t>
            </a:r>
            <a:endParaRPr b="1" i="1" u="sng" dirty="0"/>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Care coordinator is placed in each school district to ensure students are receiving needed services and to guarantee appropriate funds are used (including Medicaid or commercial insurance) prior to accessing the school mental health funds</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In high needs schools, on-site therapists are designated to meet student needs</a:t>
            </a:r>
          </a:p>
        </p:txBody>
      </p:sp>
      <p:pic>
        <p:nvPicPr>
          <p:cNvPr id="87" name="Picture 4" descr="Picture 4"/>
          <p:cNvPicPr>
            <a:picLocks noChangeAspect="1"/>
          </p:cNvPicPr>
          <p:nvPr/>
        </p:nvPicPr>
        <p:blipFill>
          <a:blip r:embed="rId2"/>
          <a:stretch>
            <a:fillRect/>
          </a:stretch>
        </p:blipFill>
        <p:spPr>
          <a:xfrm>
            <a:off x="10406540" y="5744452"/>
            <a:ext cx="1785460" cy="887374"/>
          </a:xfrm>
          <a:prstGeom prst="rect">
            <a:avLst/>
          </a:prstGeom>
          <a:ln w="12700">
            <a:miter lim="400000"/>
          </a:ln>
        </p:spPr>
      </p:pic>
      <p:sp>
        <p:nvSpPr>
          <p:cNvPr id="88" name="Text Placeholder 1"/>
          <p:cNvSpPr txBox="1">
            <a:spLocks noGrp="1"/>
          </p:cNvSpPr>
          <p:nvPr>
            <p:ph type="body" sz="quarter" idx="1"/>
          </p:nvPr>
        </p:nvSpPr>
        <p:spPr>
          <a:xfrm>
            <a:off x="50488" y="188053"/>
            <a:ext cx="10887613" cy="739048"/>
          </a:xfrm>
          <a:prstGeom prst="rect">
            <a:avLst/>
          </a:prstGeom>
        </p:spPr>
        <p:txBody>
          <a:bodyPr/>
          <a:lstStyle>
            <a:lvl1pPr algn="ctr" defTabSz="850391">
              <a:spcBef>
                <a:spcPts val="200"/>
              </a:spcBef>
              <a:defRPr sz="4464">
                <a:latin typeface="Arial Narrow"/>
                <a:ea typeface="Arial Narrow"/>
                <a:cs typeface="Arial Narrow"/>
                <a:sym typeface="Arial Narrow"/>
              </a:defRPr>
            </a:lvl1pPr>
          </a:lstStyle>
          <a:p>
            <a:r>
              <a:t>Merging Two Systems: Schools &amp; Mental Health</a:t>
            </a:r>
          </a:p>
        </p:txBody>
      </p:sp>
      <p:sp>
        <p:nvSpPr>
          <p:cNvPr id="89" name="Text Placeholder 1"/>
          <p:cNvSpPr txBox="1"/>
          <p:nvPr/>
        </p:nvSpPr>
        <p:spPr>
          <a:xfrm>
            <a:off x="297844" y="1152039"/>
            <a:ext cx="10392901" cy="650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740663">
              <a:lnSpc>
                <a:spcPct val="90000"/>
              </a:lnSpc>
              <a:spcBef>
                <a:spcPts val="200"/>
              </a:spcBef>
              <a:defRPr sz="3888" b="1">
                <a:latin typeface="Arial Narrow"/>
                <a:ea typeface="Arial Narrow"/>
                <a:cs typeface="Arial Narrow"/>
                <a:sym typeface="Arial Narrow"/>
              </a:defRPr>
            </a:lvl1pPr>
          </a:lstStyle>
          <a:p>
            <a:r>
              <a:t>Approach</a:t>
            </a:r>
          </a:p>
        </p:txBody>
      </p:sp>
      <p:pic>
        <p:nvPicPr>
          <p:cNvPr id="90" name="Picture 8" descr="Picture 8"/>
          <p:cNvPicPr>
            <a:picLocks noChangeAspect="1"/>
          </p:cNvPicPr>
          <p:nvPr/>
        </p:nvPicPr>
        <p:blipFill>
          <a:blip r:embed="rId3"/>
          <a:stretch>
            <a:fillRect/>
          </a:stretch>
        </p:blipFill>
        <p:spPr>
          <a:xfrm>
            <a:off x="10938102" y="0"/>
            <a:ext cx="1158389" cy="130556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iterate>
                                    <p:tmAbs val="0"/>
                                  </p:iterate>
                                  <p:childTnLst>
                                    <p:set>
                                      <p:cBhvr>
                                        <p:cTn id="6" fill="hold"/>
                                        <p:tgtEl>
                                          <p:spTgt spid="86"/>
                                        </p:tgtEl>
                                        <p:attrNameLst>
                                          <p:attrName>style.visibility</p:attrName>
                                        </p:attrNameLst>
                                      </p:cBhvr>
                                      <p:to>
                                        <p:strVal val="visible"/>
                                      </p:to>
                                    </p:set>
                                    <p:anim calcmode="lin" valueType="num">
                                      <p:cBhvr>
                                        <p:cTn id="7" dur="1000" fill="hold"/>
                                        <p:tgtEl>
                                          <p:spTgt spid="86"/>
                                        </p:tgtEl>
                                        <p:attrNameLst>
                                          <p:attrName>ppt_x</p:attrName>
                                        </p:attrNameLst>
                                      </p:cBhvr>
                                      <p:tavLst>
                                        <p:tav tm="0">
                                          <p:val>
                                            <p:strVal val="#ppt_x"/>
                                          </p:val>
                                        </p:tav>
                                        <p:tav tm="100000">
                                          <p:val>
                                            <p:strVal val="#ppt_x"/>
                                          </p:val>
                                        </p:tav>
                                      </p:tavLst>
                                    </p:anim>
                                    <p:anim calcmode="lin" valueType="num">
                                      <p:cBhvr>
                                        <p:cTn id="8" dur="1000" fill="hold"/>
                                        <p:tgtEl>
                                          <p:spTgt spid="8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1" fill="hold" grpId="0" nodeType="afterEffect">
                                  <p:stCondLst>
                                    <p:cond delay="0"/>
                                  </p:stCondLst>
                                  <p:iterate>
                                    <p:tmAbs val="0"/>
                                  </p:iterate>
                                  <p:childTnLst>
                                    <p:set>
                                      <p:cBhvr>
                                        <p:cTn id="11" fill="hold"/>
                                        <p:tgtEl>
                                          <p:spTgt spid="88">
                                            <p:bg/>
                                          </p:spTgt>
                                        </p:tgtEl>
                                        <p:attrNameLst>
                                          <p:attrName>style.visibility</p:attrName>
                                        </p:attrNameLst>
                                      </p:cBhvr>
                                      <p:to>
                                        <p:strVal val="visible"/>
                                      </p:to>
                                    </p:set>
                                    <p:anim calcmode="lin" valueType="num">
                                      <p:cBhvr>
                                        <p:cTn id="12" dur="1000" fill="hold"/>
                                        <p:tgtEl>
                                          <p:spTgt spid="88">
                                            <p:bg/>
                                          </p:spTgt>
                                        </p:tgtEl>
                                        <p:attrNameLst>
                                          <p:attrName>ppt_x</p:attrName>
                                        </p:attrNameLst>
                                      </p:cBhvr>
                                      <p:tavLst>
                                        <p:tav tm="0">
                                          <p:val>
                                            <p:strVal val="#ppt_x"/>
                                          </p:val>
                                        </p:tav>
                                        <p:tav tm="100000">
                                          <p:val>
                                            <p:strVal val="#ppt_x"/>
                                          </p:val>
                                        </p:tav>
                                      </p:tavLst>
                                    </p:anim>
                                    <p:anim calcmode="lin" valueType="num">
                                      <p:cBhvr>
                                        <p:cTn id="13" dur="1000" fill="hold"/>
                                        <p:tgtEl>
                                          <p:spTgt spid="88">
                                            <p:bg/>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iterate>
                                    <p:tmAbs val="0"/>
                                  </p:iterate>
                                  <p:childTnLst>
                                    <p:set>
                                      <p:cBhvr>
                                        <p:cTn id="15" fill="hold"/>
                                        <p:tgtEl>
                                          <p:spTgt spid="88">
                                            <p:txEl>
                                              <p:pRg st="0" end="0"/>
                                            </p:txEl>
                                          </p:spTgt>
                                        </p:tgtEl>
                                        <p:attrNameLst>
                                          <p:attrName>style.visibility</p:attrName>
                                        </p:attrNameLst>
                                      </p:cBhvr>
                                      <p:to>
                                        <p:strVal val="visible"/>
                                      </p:to>
                                    </p:set>
                                    <p:anim calcmode="lin" valueType="num">
                                      <p:cBhvr>
                                        <p:cTn id="16" dur="100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8">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 fill="hold" grpId="0" nodeType="afterEffect">
                                  <p:stCondLst>
                                    <p:cond delay="0"/>
                                  </p:stCondLst>
                                  <p:iterate>
                                    <p:tmAbs val="0"/>
                                  </p:iterate>
                                  <p:childTnLst>
                                    <p:set>
                                      <p:cBhvr>
                                        <p:cTn id="20" fill="hold"/>
                                        <p:tgtEl>
                                          <p:spTgt spid="89">
                                            <p:bg/>
                                          </p:spTgt>
                                        </p:tgtEl>
                                        <p:attrNameLst>
                                          <p:attrName>style.visibility</p:attrName>
                                        </p:attrNameLst>
                                      </p:cBhvr>
                                      <p:to>
                                        <p:strVal val="visible"/>
                                      </p:to>
                                    </p:set>
                                    <p:anim calcmode="lin" valueType="num">
                                      <p:cBhvr>
                                        <p:cTn id="21" dur="1000" fill="hold"/>
                                        <p:tgtEl>
                                          <p:spTgt spid="89">
                                            <p:bg/>
                                          </p:spTgt>
                                        </p:tgtEl>
                                        <p:attrNameLst>
                                          <p:attrName>ppt_x</p:attrName>
                                        </p:attrNameLst>
                                      </p:cBhvr>
                                      <p:tavLst>
                                        <p:tav tm="0">
                                          <p:val>
                                            <p:strVal val="#ppt_x"/>
                                          </p:val>
                                        </p:tav>
                                        <p:tav tm="100000">
                                          <p:val>
                                            <p:strVal val="#ppt_x"/>
                                          </p:val>
                                        </p:tav>
                                      </p:tavLst>
                                    </p:anim>
                                    <p:anim calcmode="lin" valueType="num">
                                      <p:cBhvr>
                                        <p:cTn id="22" dur="1000" fill="hold"/>
                                        <p:tgtEl>
                                          <p:spTgt spid="89">
                                            <p:bg/>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iterate>
                                    <p:tmAbs val="0"/>
                                  </p:iterate>
                                  <p:childTnLst>
                                    <p:set>
                                      <p:cBhvr>
                                        <p:cTn id="24" fill="hold"/>
                                        <p:tgtEl>
                                          <p:spTgt spid="89">
                                            <p:txEl>
                                              <p:pRg st="0" end="0"/>
                                            </p:txEl>
                                          </p:spTgt>
                                        </p:tgtEl>
                                        <p:attrNameLst>
                                          <p:attrName>style.visibility</p:attrName>
                                        </p:attrNameLst>
                                      </p:cBhvr>
                                      <p:to>
                                        <p:strVal val="visible"/>
                                      </p:to>
                                    </p:set>
                                    <p:anim calcmode="lin" valueType="num">
                                      <p:cBhvr>
                                        <p:cTn id="25"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9">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10" presetClass="entr" fill="hold" grpId="0" nodeType="afterEffect">
                                  <p:stCondLst>
                                    <p:cond delay="500"/>
                                  </p:stCondLst>
                                  <p:iterate>
                                    <p:tmAbs val="0"/>
                                  </p:iterate>
                                  <p:childTnLst>
                                    <p:set>
                                      <p:cBhvr>
                                        <p:cTn id="29" fill="hold"/>
                                        <p:tgtEl>
                                          <p:spTgt spid="90"/>
                                        </p:tgtEl>
                                        <p:attrNameLst>
                                          <p:attrName>style.visibility</p:attrName>
                                        </p:attrNameLst>
                                      </p:cBhvr>
                                      <p:to>
                                        <p:strVal val="visible"/>
                                      </p:to>
                                    </p:set>
                                    <p:animEffect transition="in" filter="fade">
                                      <p:cBhvr>
                                        <p:cTn id="30"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advAuto="0"/>
      <p:bldP spid="88" grpId="0" build="p" animBg="1" advAuto="0"/>
      <p:bldP spid="89" grpId="0" build="p" animBg="1" advAuto="0"/>
      <p:bldP spid="9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5"/>
          <p:cNvSpPr txBox="1"/>
          <p:nvPr/>
        </p:nvSpPr>
        <p:spPr>
          <a:xfrm>
            <a:off x="4940164" y="1176689"/>
            <a:ext cx="6880198" cy="5078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School staff, District Clinician and the School Project Manager identify c</a:t>
            </a:r>
            <a:r>
              <a:rPr dirty="0"/>
              <a:t>hildren and assess using a Multi-Tier approach</a:t>
            </a:r>
          </a:p>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Services are delivered at the </a:t>
            </a:r>
            <a:r>
              <a:rPr i="1" u="sng" dirty="0"/>
              <a:t>lowest possible level </a:t>
            </a:r>
            <a:r>
              <a:rPr dirty="0"/>
              <a:t>that meets child and family needs to prevent progression into higher, more intensive levels of service</a:t>
            </a:r>
          </a:p>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Reporting outcomes include:</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Days in school</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Pre and Post functioning level</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Screening and assessments </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Statutorily required children’s mental health measures </a:t>
            </a:r>
          </a:p>
        </p:txBody>
      </p:sp>
      <p:pic>
        <p:nvPicPr>
          <p:cNvPr id="94" name="Picture 7" descr="Picture 7"/>
          <p:cNvPicPr>
            <a:picLocks noChangeAspect="1"/>
          </p:cNvPicPr>
          <p:nvPr/>
        </p:nvPicPr>
        <p:blipFill>
          <a:blip r:embed="rId2"/>
          <a:stretch>
            <a:fillRect/>
          </a:stretch>
        </p:blipFill>
        <p:spPr>
          <a:xfrm>
            <a:off x="129684" y="1245379"/>
            <a:ext cx="5107462" cy="5202633"/>
          </a:xfrm>
          <a:prstGeom prst="rect">
            <a:avLst/>
          </a:prstGeom>
          <a:ln w="12700">
            <a:miter lim="400000"/>
          </a:ln>
        </p:spPr>
      </p:pic>
      <p:sp>
        <p:nvSpPr>
          <p:cNvPr id="95" name="TextBox 3"/>
          <p:cNvSpPr txBox="1"/>
          <p:nvPr/>
        </p:nvSpPr>
        <p:spPr>
          <a:xfrm>
            <a:off x="2350254" y="1498756"/>
            <a:ext cx="2841172"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b="1">
                <a:latin typeface="Arial Narrow"/>
                <a:ea typeface="Arial Narrow"/>
                <a:cs typeface="Arial Narrow"/>
                <a:sym typeface="Arial Narrow"/>
              </a:defRPr>
            </a:lvl1pPr>
          </a:lstStyle>
          <a:p>
            <a:r>
              <a:t>Multi-Tier Approach</a:t>
            </a:r>
          </a:p>
        </p:txBody>
      </p:sp>
      <p:sp>
        <p:nvSpPr>
          <p:cNvPr id="96" name="TextBox 3"/>
          <p:cNvSpPr txBox="1"/>
          <p:nvPr/>
        </p:nvSpPr>
        <p:spPr>
          <a:xfrm>
            <a:off x="3301212" y="186625"/>
            <a:ext cx="6734848" cy="789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800" b="1">
                <a:solidFill>
                  <a:srgbClr val="FFFFFF"/>
                </a:solidFill>
                <a:latin typeface="Arial Narrow"/>
                <a:ea typeface="Arial Narrow"/>
                <a:cs typeface="Arial Narrow"/>
                <a:sym typeface="Arial Narrow"/>
              </a:defRPr>
            </a:lvl1pPr>
          </a:lstStyle>
          <a:p>
            <a:r>
              <a:t>Multi-Tier Approach</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iterate>
                                    <p:tmAbs val="0"/>
                                  </p:iterate>
                                  <p:childTnLst>
                                    <p:set>
                                      <p:cBhvr>
                                        <p:cTn id="6" fill="hold"/>
                                        <p:tgtEl>
                                          <p:spTgt spid="93"/>
                                        </p:tgtEl>
                                        <p:attrNameLst>
                                          <p:attrName>style.visibility</p:attrName>
                                        </p:attrNameLst>
                                      </p:cBhvr>
                                      <p:to>
                                        <p:strVal val="visible"/>
                                      </p:to>
                                    </p:set>
                                    <p:anim calcmode="lin" valueType="num">
                                      <p:cBhvr>
                                        <p:cTn id="7" dur="1000" fill="hold"/>
                                        <p:tgtEl>
                                          <p:spTgt spid="93"/>
                                        </p:tgtEl>
                                        <p:attrNameLst>
                                          <p:attrName>ppt_x</p:attrName>
                                        </p:attrNameLst>
                                      </p:cBhvr>
                                      <p:tavLst>
                                        <p:tav tm="0">
                                          <p:val>
                                            <p:strVal val="#ppt_x"/>
                                          </p:val>
                                        </p:tav>
                                        <p:tav tm="100000">
                                          <p:val>
                                            <p:strVal val="#ppt_x"/>
                                          </p:val>
                                        </p:tav>
                                      </p:tavLst>
                                    </p:anim>
                                    <p:anim calcmode="lin" valueType="num">
                                      <p:cBhvr>
                                        <p:cTn id="8"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t>Results</a:t>
            </a:r>
          </a:p>
        </p:txBody>
      </p:sp>
      <p:sp>
        <p:nvSpPr>
          <p:cNvPr id="99" name="TextBox 2"/>
          <p:cNvSpPr txBox="1"/>
          <p:nvPr/>
        </p:nvSpPr>
        <p:spPr>
          <a:xfrm>
            <a:off x="144440" y="1254664"/>
            <a:ext cx="11495087"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23999" indent="-323999" algn="just">
              <a:buClr>
                <a:schemeClr val="accent2"/>
              </a:buClr>
              <a:buSzPct val="100000"/>
              <a:buChar char="✓"/>
              <a:defRPr sz="2400">
                <a:solidFill>
                  <a:srgbClr val="181717"/>
                </a:solidFill>
                <a:latin typeface="Arial Narrow"/>
                <a:ea typeface="Arial Narrow"/>
                <a:cs typeface="Arial Narrow"/>
                <a:sym typeface="Arial Narrow"/>
              </a:defRPr>
            </a:pPr>
            <a:r>
              <a:rPr lang="en-US" dirty="0"/>
              <a:t>CFBHN Contracted with community behavioral health providers for each school project:  </a:t>
            </a:r>
          </a:p>
          <a:p>
            <a:pPr algn="just">
              <a:buClr>
                <a:schemeClr val="accent2"/>
              </a:buClr>
              <a:buSzPct val="100000"/>
              <a:defRPr sz="2400">
                <a:solidFill>
                  <a:srgbClr val="181717"/>
                </a:solidFill>
                <a:latin typeface="Arial Narrow"/>
                <a:ea typeface="Arial Narrow"/>
                <a:cs typeface="Arial Narrow"/>
                <a:sym typeface="Arial Narrow"/>
              </a:defRPr>
            </a:pPr>
            <a:r>
              <a:rPr lang="en-US" dirty="0"/>
              <a:t>          Hillsborough County School District (HCSD)–9/Pasco County School District (PCSD)-11</a:t>
            </a:r>
          </a:p>
          <a:p>
            <a:pPr marL="323999" indent="-323999" algn="just">
              <a:spcBef>
                <a:spcPts val="1200"/>
              </a:spcBef>
              <a:buClr>
                <a:schemeClr val="accent2"/>
              </a:buClr>
              <a:buSzPct val="100000"/>
              <a:buFontTx/>
              <a:buChar char="✓"/>
              <a:defRPr sz="2400">
                <a:solidFill>
                  <a:srgbClr val="181717"/>
                </a:solidFill>
                <a:latin typeface="Arial Narrow"/>
                <a:ea typeface="Arial Narrow"/>
                <a:cs typeface="Arial Narrow"/>
                <a:sym typeface="Arial Narrow"/>
              </a:defRPr>
            </a:pPr>
            <a:r>
              <a:rPr lang="en-US" dirty="0"/>
              <a:t>HCSD identified high need schools and 5 Hillsborough contracted providers have therapists placed at those schools for individual and group counseling.  Currently 118 high needs schools have onsite services. </a:t>
            </a:r>
          </a:p>
          <a:p>
            <a:pPr marL="323999" indent="-323999" algn="just">
              <a:spcBef>
                <a:spcPts val="1200"/>
              </a:spcBef>
              <a:buClr>
                <a:schemeClr val="accent2"/>
              </a:buClr>
              <a:buSzPct val="100000"/>
              <a:buFontTx/>
              <a:buChar char="✓"/>
              <a:defRPr sz="2400">
                <a:solidFill>
                  <a:srgbClr val="181717"/>
                </a:solidFill>
                <a:latin typeface="Arial Narrow"/>
                <a:ea typeface="Arial Narrow"/>
                <a:cs typeface="Arial Narrow"/>
                <a:sym typeface="Arial Narrow"/>
              </a:defRPr>
            </a:pPr>
            <a:r>
              <a:rPr lang="en-US" dirty="0">
                <a:cs typeface="Arial"/>
              </a:rPr>
              <a:t>CFBHN has formed a Steering Committee workgroup with contract providers, school district staff and CFBHN to identify barriers to services for student and strategies to mitigate the barriers</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PCSD collaborated with Gulf Coast JFCS (Jewish Family Community Services) to provide intensive behavioral health services to students and families in the district.  Total of 82 students served from the start of this expansion.</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PCSD has formed a workgroup with community behavioral health providers, stakeholders and CFBHN as a community approach to suicide prevention </a:t>
            </a:r>
          </a:p>
          <a:p>
            <a:pPr algn="just">
              <a:spcBef>
                <a:spcPts val="1200"/>
              </a:spcBef>
              <a:buClr>
                <a:schemeClr val="accent2"/>
              </a:buClr>
              <a:buSzPct val="100000"/>
              <a:defRPr sz="2400">
                <a:solidFill>
                  <a:srgbClr val="181717"/>
                </a:solidFill>
                <a:latin typeface="Arial Narrow"/>
                <a:ea typeface="Arial Narrow"/>
                <a:cs typeface="Arial Narrow"/>
                <a:sym typeface="Arial Narrow"/>
              </a:defRPr>
            </a:pPr>
            <a:endParaRPr sz="1200" dirty="0"/>
          </a:p>
        </p:txBody>
      </p:sp>
      <p:pic>
        <p:nvPicPr>
          <p:cNvPr id="100" name="Picture 4" descr="Picture 4"/>
          <p:cNvPicPr>
            <a:picLocks noChangeAspect="1"/>
          </p:cNvPicPr>
          <p:nvPr/>
        </p:nvPicPr>
        <p:blipFill>
          <a:blip r:embed="rId2"/>
          <a:stretch>
            <a:fillRect/>
          </a:stretch>
        </p:blipFill>
        <p:spPr>
          <a:xfrm>
            <a:off x="10667999" y="5871642"/>
            <a:ext cx="1529542" cy="760183"/>
          </a:xfrm>
          <a:prstGeom prst="rect">
            <a:avLst/>
          </a:prstGeom>
          <a:ln w="12700">
            <a:miter lim="400000"/>
          </a:ln>
        </p:spPr>
      </p:pic>
    </p:spTree>
    <p:extLst>
      <p:ext uri="{BB962C8B-B14F-4D97-AF65-F5344CB8AC3E}">
        <p14:creationId xmlns:p14="http://schemas.microsoft.com/office/powerpoint/2010/main" val="2264241633"/>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98">
                                            <p:bg/>
                                          </p:spTgt>
                                        </p:tgtEl>
                                        <p:attrNameLst>
                                          <p:attrName>style.visibility</p:attrName>
                                        </p:attrNameLst>
                                      </p:cBhvr>
                                      <p:to>
                                        <p:strVal val="visible"/>
                                      </p:to>
                                    </p:set>
                                    <p:anim calcmode="lin" valueType="num">
                                      <p:cBhvr>
                                        <p:cTn id="7" dur="1000" fill="hold"/>
                                        <p:tgtEl>
                                          <p:spTgt spid="98">
                                            <p:bg/>
                                          </p:spTgt>
                                        </p:tgtEl>
                                        <p:attrNameLst>
                                          <p:attrName>ppt_x</p:attrName>
                                        </p:attrNameLst>
                                      </p:cBhvr>
                                      <p:tavLst>
                                        <p:tav tm="0">
                                          <p:val>
                                            <p:strVal val="#ppt_x"/>
                                          </p:val>
                                        </p:tav>
                                        <p:tav tm="100000">
                                          <p:val>
                                            <p:strVal val="#ppt_x"/>
                                          </p:val>
                                        </p:tav>
                                      </p:tavLst>
                                    </p:anim>
                                    <p:anim calcmode="lin" valueType="num">
                                      <p:cBhvr>
                                        <p:cTn id="8" dur="1000" fill="hold"/>
                                        <p:tgtEl>
                                          <p:spTgt spid="98">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98">
                                            <p:txEl>
                                              <p:pRg st="0" end="0"/>
                                            </p:txEl>
                                          </p:spTgt>
                                        </p:tgtEl>
                                        <p:attrNameLst>
                                          <p:attrName>style.visibility</p:attrName>
                                        </p:attrNameLst>
                                      </p:cBhvr>
                                      <p:to>
                                        <p:strVal val="visible"/>
                                      </p:to>
                                    </p:set>
                                    <p:anim calcmode="lin" valueType="num">
                                      <p:cBhvr>
                                        <p:cTn id="11" dur="1000" fill="hold"/>
                                        <p:tgtEl>
                                          <p:spTgt spid="9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98">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500"/>
                                  </p:stCondLst>
                                  <p:iterate>
                                    <p:tmAbs val="0"/>
                                  </p:iterate>
                                  <p:childTnLst>
                                    <p:set>
                                      <p:cBhvr>
                                        <p:cTn id="15" fill="hold"/>
                                        <p:tgtEl>
                                          <p:spTgt spid="99"/>
                                        </p:tgtEl>
                                        <p:attrNameLst>
                                          <p:attrName>style.visibility</p:attrName>
                                        </p:attrNameLst>
                                      </p:cBhvr>
                                      <p:to>
                                        <p:strVal val="visible"/>
                                      </p:to>
                                    </p:set>
                                    <p:anim calcmode="lin" valueType="num">
                                      <p:cBhvr>
                                        <p:cTn id="16" dur="1000" fill="hold"/>
                                        <p:tgtEl>
                                          <p:spTgt spid="99"/>
                                        </p:tgtEl>
                                        <p:attrNameLst>
                                          <p:attrName>ppt_x</p:attrName>
                                        </p:attrNameLst>
                                      </p:cBhvr>
                                      <p:tavLst>
                                        <p:tav tm="0">
                                          <p:val>
                                            <p:strVal val="#ppt_x"/>
                                          </p:val>
                                        </p:tav>
                                        <p:tav tm="100000">
                                          <p:val>
                                            <p:strVal val="#ppt_x"/>
                                          </p:val>
                                        </p:tav>
                                      </p:tavLst>
                                    </p:anim>
                                    <p:anim calcmode="lin" valueType="num">
                                      <p:cBhvr>
                                        <p:cTn id="17" dur="10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animBg="1" advAuto="0"/>
      <p:bldP spid="9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normAutofit fontScale="92500" lnSpcReduction="20000"/>
          </a:bodyPr>
          <a:lstStyle/>
          <a:p>
            <a:r>
              <a:rPr lang="en-US" dirty="0"/>
              <a:t>Quotes from the School District</a:t>
            </a:r>
          </a:p>
        </p:txBody>
      </p:sp>
      <p:sp>
        <p:nvSpPr>
          <p:cNvPr id="3" name="Rectangle 2"/>
          <p:cNvSpPr/>
          <p:nvPr/>
        </p:nvSpPr>
        <p:spPr>
          <a:xfrm>
            <a:off x="655781" y="979055"/>
            <a:ext cx="10898909" cy="5386090"/>
          </a:xfrm>
          <a:prstGeom prst="rect">
            <a:avLst/>
          </a:prstGeom>
        </p:spPr>
        <p:txBody>
          <a:bodyPr wrap="square">
            <a:spAutoFit/>
          </a:bodyPr>
          <a:lstStyle/>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sz="1200" i="1" dirty="0">
                <a:solidFill>
                  <a:srgbClr val="181717"/>
                </a:solidFill>
                <a:latin typeface="Arial Narrow"/>
                <a:sym typeface="Arial Narrow"/>
              </a:rPr>
              <a:t>“</a:t>
            </a:r>
          </a:p>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i="1" dirty="0">
                <a:solidFill>
                  <a:srgbClr val="181717"/>
                </a:solidFill>
                <a:latin typeface="Arial Narrow"/>
                <a:sym typeface="Arial Narrow"/>
              </a:rPr>
              <a:t>“I wanted to share a quick testimonial with our first Safe at Home Referral. Today we had our first successful check-in with the student and some of his grades have gone up  that were failing last </a:t>
            </a:r>
            <a:r>
              <a:rPr lang="en-US" i="1" dirty="0" err="1">
                <a:solidFill>
                  <a:srgbClr val="181717"/>
                </a:solidFill>
                <a:latin typeface="Arial Narrow"/>
                <a:sym typeface="Arial Narrow"/>
              </a:rPr>
              <a:t>qrt</a:t>
            </a:r>
            <a:r>
              <a:rPr lang="en-US" i="1" dirty="0">
                <a:solidFill>
                  <a:srgbClr val="181717"/>
                </a:solidFill>
                <a:latin typeface="Arial Narrow"/>
                <a:sym typeface="Arial Narrow"/>
              </a:rPr>
              <a:t> to B's and C's. This progress was surprisingly fast. I also wanted to share the student was able to self-reflect and communicate in a normal and respectful way. I know 	we have an amazing team that offers phenomenal support. Also, wanted to share that he is participating in his FBA self-advocating,  though we have a long way to go we have made positive progress. The student was able to communicate appropriately and use appropriate dialog and self-reflect. I am so proud to be a part of our team and appreciate the small yet huge signs of progress with hopes of future success." -  </a:t>
            </a:r>
            <a:r>
              <a:rPr lang="en-US" dirty="0">
                <a:solidFill>
                  <a:srgbClr val="181717"/>
                </a:solidFill>
                <a:latin typeface="Arial Narrow"/>
                <a:sym typeface="Arial Narrow"/>
              </a:rPr>
              <a:t>T. Vargas, School Social Worker</a:t>
            </a:r>
            <a:r>
              <a:rPr lang="en-US" i="1" dirty="0">
                <a:solidFill>
                  <a:srgbClr val="181717"/>
                </a:solidFill>
                <a:latin typeface="Arial Narrow"/>
                <a:sym typeface="Arial Narrow"/>
              </a:rPr>
              <a:t>​</a:t>
            </a:r>
          </a:p>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i="1" dirty="0">
                <a:solidFill>
                  <a:srgbClr val="181717"/>
                </a:solidFill>
                <a:latin typeface="Arial Narrow"/>
                <a:sym typeface="Arial Narrow"/>
              </a:rPr>
              <a:t>"I have a female 9th grader diagnosed with depression, was skipping classes, and grades were low. Weekly sessions started mid to end of </a:t>
            </a:r>
            <a:r>
              <a:rPr lang="en-US" i="1" dirty="0" err="1">
                <a:solidFill>
                  <a:srgbClr val="181717"/>
                </a:solidFill>
                <a:latin typeface="Arial Narrow"/>
                <a:sym typeface="Arial Narrow"/>
              </a:rPr>
              <a:t>Sem</a:t>
            </a:r>
            <a:r>
              <a:rPr lang="en-US" i="1" dirty="0">
                <a:solidFill>
                  <a:srgbClr val="181717"/>
                </a:solidFill>
                <a:latin typeface="Arial Narrow"/>
                <a:sym typeface="Arial Narrow"/>
              </a:rPr>
              <a:t> 1. As of today zero referrals for skipping, grades have increased, student is doing well. She loves her therapist." - </a:t>
            </a:r>
            <a:r>
              <a:rPr lang="en-US" dirty="0">
                <a:solidFill>
                  <a:srgbClr val="181717"/>
                </a:solidFill>
                <a:latin typeface="Arial Narrow"/>
                <a:sym typeface="Arial Narrow"/>
              </a:rPr>
              <a:t>S. Williams, School Social Worker​</a:t>
            </a:r>
          </a:p>
        </p:txBody>
      </p:sp>
    </p:spTree>
    <p:extLst>
      <p:ext uri="{BB962C8B-B14F-4D97-AF65-F5344CB8AC3E}">
        <p14:creationId xmlns:p14="http://schemas.microsoft.com/office/powerpoint/2010/main" val="16307840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rPr dirty="0"/>
              <a:t>Data – Hillsborough School District</a:t>
            </a:r>
          </a:p>
        </p:txBody>
      </p:sp>
      <p:pic>
        <p:nvPicPr>
          <p:cNvPr id="110" name="Picture 5" descr="Picture 5"/>
          <p:cNvPicPr>
            <a:picLocks noChangeAspect="1"/>
          </p:cNvPicPr>
          <p:nvPr/>
        </p:nvPicPr>
        <p:blipFill>
          <a:blip r:embed="rId3"/>
          <a:srcRect t="1764"/>
          <a:stretch>
            <a:fillRect/>
          </a:stretch>
        </p:blipFill>
        <p:spPr>
          <a:xfrm>
            <a:off x="410094" y="1320458"/>
            <a:ext cx="5702300" cy="3172764"/>
          </a:xfrm>
          <a:prstGeom prst="rect">
            <a:avLst/>
          </a:prstGeom>
          <a:ln>
            <a:solidFill>
              <a:srgbClr val="000000"/>
            </a:solidFill>
          </a:ln>
        </p:spPr>
      </p:pic>
      <p:sp>
        <p:nvSpPr>
          <p:cNvPr id="111" name="TextBox 7"/>
          <p:cNvSpPr txBox="1"/>
          <p:nvPr/>
        </p:nvSpPr>
        <p:spPr>
          <a:xfrm>
            <a:off x="4306415" y="4005039"/>
            <a:ext cx="1395885"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600">
                <a:latin typeface="Arial Narrow"/>
                <a:ea typeface="Arial Narrow"/>
                <a:cs typeface="Arial Narrow"/>
                <a:sym typeface="Arial Narrow"/>
              </a:defRPr>
            </a:lvl1pPr>
          </a:lstStyle>
          <a:p>
            <a:r>
              <a:rPr dirty="0"/>
              <a:t>224,000 Students</a:t>
            </a:r>
          </a:p>
        </p:txBody>
      </p:sp>
      <p:pic>
        <p:nvPicPr>
          <p:cNvPr id="114" name="Picture 4" descr="Picture 4"/>
          <p:cNvPicPr>
            <a:picLocks noChangeAspect="1"/>
          </p:cNvPicPr>
          <p:nvPr/>
        </p:nvPicPr>
        <p:blipFill>
          <a:blip r:embed="rId4"/>
          <a:stretch>
            <a:fillRect/>
          </a:stretch>
        </p:blipFill>
        <p:spPr>
          <a:xfrm>
            <a:off x="10469071" y="88675"/>
            <a:ext cx="1630589" cy="886028"/>
          </a:xfrm>
          <a:prstGeom prst="rect">
            <a:avLst/>
          </a:prstGeom>
          <a:ln w="12700">
            <a:miter lim="400000"/>
          </a:ln>
        </p:spPr>
      </p:pic>
      <p:graphicFrame>
        <p:nvGraphicFramePr>
          <p:cNvPr id="8" name="Table 7"/>
          <p:cNvGraphicFramePr>
            <a:graphicFrameLocks noGrp="1"/>
          </p:cNvGraphicFramePr>
          <p:nvPr/>
        </p:nvGraphicFramePr>
        <p:xfrm>
          <a:off x="6339841" y="1320458"/>
          <a:ext cx="5624945" cy="4707456"/>
        </p:xfrm>
        <a:graphic>
          <a:graphicData uri="http://schemas.openxmlformats.org/drawingml/2006/table">
            <a:tbl>
              <a:tblPr/>
              <a:tblGrid>
                <a:gridCol w="4529753">
                  <a:extLst>
                    <a:ext uri="{9D8B030D-6E8A-4147-A177-3AD203B41FA5}">
                      <a16:colId xmlns:a16="http://schemas.microsoft.com/office/drawing/2014/main" val="1108007357"/>
                    </a:ext>
                  </a:extLst>
                </a:gridCol>
                <a:gridCol w="1095192">
                  <a:extLst>
                    <a:ext uri="{9D8B030D-6E8A-4147-A177-3AD203B41FA5}">
                      <a16:colId xmlns:a16="http://schemas.microsoft.com/office/drawing/2014/main" val="2584485181"/>
                    </a:ext>
                  </a:extLst>
                </a:gridCol>
              </a:tblGrid>
              <a:tr h="1021395">
                <a:tc gridSpan="2">
                  <a:txBody>
                    <a:bodyPr/>
                    <a:lstStyle/>
                    <a:p>
                      <a:pPr algn="ctr" rtl="0" fontAlgn="ctr"/>
                      <a:br>
                        <a:rPr lang="en-US" sz="700" b="1" i="0" u="none" strike="noStrike" dirty="0">
                          <a:solidFill>
                            <a:srgbClr val="FFFFFF"/>
                          </a:solidFill>
                          <a:effectLst/>
                          <a:latin typeface="Calibri" panose="020F0502020204030204" pitchFamily="34" charset="0"/>
                        </a:rPr>
                      </a:br>
                      <a:r>
                        <a:rPr lang="en-US" sz="2000" b="1" i="0" u="none" strike="noStrike" dirty="0">
                          <a:solidFill>
                            <a:srgbClr val="FFFFFF"/>
                          </a:solidFill>
                          <a:effectLst/>
                          <a:latin typeface="Calibri" panose="020F0502020204030204" pitchFamily="34" charset="0"/>
                        </a:rPr>
                        <a:t>Enhanced Outcomes: Collected on all students served by CFBHN contract for</a:t>
                      </a:r>
                      <a:r>
                        <a:rPr lang="en-US" sz="2000" b="1" i="0" u="none" strike="noStrike" baseline="0" dirty="0">
                          <a:solidFill>
                            <a:srgbClr val="FFFFFF"/>
                          </a:solidFill>
                          <a:effectLst/>
                          <a:latin typeface="Calibri" panose="020F0502020204030204" pitchFamily="34" charset="0"/>
                        </a:rPr>
                        <a:t> 2021-2022 Q1 &amp; Q2</a:t>
                      </a:r>
                      <a:endParaRPr lang="en-US" sz="900" b="1" i="0" u="none" strike="noStrike" dirty="0">
                        <a:solidFill>
                          <a:srgbClr val="FFFFFF"/>
                        </a:solidFill>
                        <a:effectLst/>
                        <a:latin typeface="Calibri" panose="020F0502020204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hMerge="1">
                  <a:txBody>
                    <a:bodyPr/>
                    <a:lstStyle/>
                    <a:p>
                      <a:pPr algn="ctr" rtl="0" fontAlgn="b"/>
                      <a:endParaRPr lang="en-US" sz="1300" dirty="0">
                        <a:effectLst/>
                      </a:endParaRPr>
                    </a:p>
                  </a:txBody>
                  <a:tcPr marL="18501" marR="18501" marT="18501" marB="185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0C4DE"/>
                    </a:solidFill>
                  </a:tcPr>
                </a:tc>
                <a:extLst>
                  <a:ext uri="{0D108BD9-81ED-4DB2-BD59-A6C34878D82A}">
                    <a16:rowId xmlns:a16="http://schemas.microsoft.com/office/drawing/2014/main" val="1109640065"/>
                  </a:ext>
                </a:extLst>
              </a:tr>
              <a:tr h="388797">
                <a:tc>
                  <a:txBody>
                    <a:bodyPr/>
                    <a:lstStyle/>
                    <a:p>
                      <a:pPr algn="ctr"/>
                      <a:r>
                        <a:rPr lang="en-US" sz="2400" b="1" i="0" u="none" strike="noStrike" dirty="0">
                          <a:solidFill>
                            <a:srgbClr val="FFFFFF"/>
                          </a:solidFill>
                          <a:effectLst/>
                          <a:latin typeface="Calibri" panose="020F0502020204030204" pitchFamily="34" charset="0"/>
                        </a:rPr>
                        <a:t>Outcomes Description</a:t>
                      </a:r>
                      <a:endParaRPr lang="en-US" sz="2400" dirty="0"/>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a:txBody>
                    <a:bodyPr/>
                    <a:lstStyle/>
                    <a:p>
                      <a:pPr algn="ctr" rtl="0" fontAlgn="t"/>
                      <a:r>
                        <a:rPr lang="en-US" sz="1600" b="0" i="0" u="none" strike="noStrike" baseline="0" dirty="0">
                          <a:solidFill>
                            <a:srgbClr val="000000"/>
                          </a:solidFill>
                          <a:effectLst/>
                          <a:latin typeface="Arial Narrow" panose="020B0606020202030204" pitchFamily="34" charset="0"/>
                        </a:rPr>
                        <a:t>Numbers</a:t>
                      </a:r>
                    </a:p>
                  </a:txBody>
                  <a:tcPr marL="18501" marR="18501" marT="18501" marB="185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0C4DE"/>
                    </a:solidFill>
                  </a:tcPr>
                </a:tc>
                <a:extLst>
                  <a:ext uri="{0D108BD9-81ED-4DB2-BD59-A6C34878D82A}">
                    <a16:rowId xmlns:a16="http://schemas.microsoft.com/office/drawing/2014/main" val="2628032846"/>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Percent of school days students served attended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a:solidFill>
                            <a:srgbClr val="000000"/>
                          </a:solidFill>
                          <a:effectLst/>
                          <a:latin typeface="Arial Narrow" panose="020B0606020202030204" pitchFamily="34" charset="0"/>
                        </a:rPr>
                        <a:t>95.43%</a:t>
                      </a:r>
                      <a:endParaRPr lang="en-US" sz="2400" b="0" i="0" u="none" strike="noStrike" baseline="0"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1725615"/>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Percent of students who maintain or improve their level of functioning</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88.52%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212484"/>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Total number of screenings</a:t>
                      </a:r>
                      <a:r>
                        <a:rPr lang="en-US" sz="2000" b="0" i="0" u="none" strike="noStrike" baseline="0" dirty="0">
                          <a:solidFill>
                            <a:srgbClr val="000000"/>
                          </a:solidFill>
                          <a:effectLst/>
                          <a:latin typeface="Arial Narrow" panose="020B0606020202030204" pitchFamily="34" charset="0"/>
                        </a:rPr>
                        <a:t> and assessments</a:t>
                      </a:r>
                      <a:r>
                        <a:rPr lang="en-US" sz="2000" b="0" i="0" u="none" strike="noStrike" dirty="0">
                          <a:solidFill>
                            <a:srgbClr val="000000"/>
                          </a:solidFill>
                          <a:effectLst/>
                          <a:latin typeface="Arial Narrow" panose="020B0606020202030204" pitchFamily="34" charset="0"/>
                        </a:rPr>
                        <a:t> </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1358</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124651"/>
                  </a:ext>
                </a:extLst>
              </a:tr>
              <a:tr h="741875">
                <a:tc>
                  <a:txBody>
                    <a:bodyPr/>
                    <a:lstStyle/>
                    <a:p>
                      <a:pPr algn="l" rtl="0" fontAlgn="ctr"/>
                      <a:r>
                        <a:rPr lang="en-US" sz="2000" b="0" i="0" u="none" strike="noStrike" dirty="0">
                          <a:solidFill>
                            <a:srgbClr val="000000"/>
                          </a:solidFill>
                          <a:effectLst/>
                          <a:latin typeface="Arial Narrow" panose="020B0606020202030204" pitchFamily="34" charset="0"/>
                        </a:rPr>
                        <a:t>Percent of students</a:t>
                      </a:r>
                      <a:r>
                        <a:rPr lang="en-US" sz="2000" b="0" i="0" u="none" strike="noStrike" baseline="0" dirty="0">
                          <a:solidFill>
                            <a:srgbClr val="000000"/>
                          </a:solidFill>
                          <a:effectLst/>
                          <a:latin typeface="Arial Narrow" panose="020B0606020202030204" pitchFamily="34" charset="0"/>
                        </a:rPr>
                        <a:t> that live in a stable housing environment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99.61%</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007219"/>
                  </a:ext>
                </a:extLst>
              </a:tr>
              <a:tr h="624037">
                <a:tc>
                  <a:txBody>
                    <a:bodyPr/>
                    <a:lstStyle/>
                    <a:p>
                      <a:pPr algn="l" rtl="0" fontAlgn="ctr"/>
                      <a:r>
                        <a:rPr lang="en-US" sz="2000" b="0" i="0" u="none" strike="noStrike" dirty="0">
                          <a:solidFill>
                            <a:srgbClr val="000000"/>
                          </a:solidFill>
                          <a:effectLst/>
                          <a:latin typeface="Arial Narrow" panose="020B0606020202030204" pitchFamily="34" charset="0"/>
                        </a:rPr>
                        <a:t>Average length of days served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67</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908908"/>
                  </a:ext>
                </a:extLst>
              </a:tr>
            </a:tbl>
          </a:graphicData>
        </a:graphic>
      </p:graphicFrame>
      <p:sp>
        <p:nvSpPr>
          <p:cNvPr id="2" name="Rectangle 1"/>
          <p:cNvSpPr/>
          <p:nvPr/>
        </p:nvSpPr>
        <p:spPr>
          <a:xfrm>
            <a:off x="410094" y="5106086"/>
            <a:ext cx="5702300" cy="646329"/>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Program Referrals- FY 22/23       		2,639</a:t>
            </a:r>
          </a:p>
          <a:p>
            <a:pPr marL="0" marR="0" indent="0" algn="l" defTabSz="914400" rtl="0" fontAlgn="auto" latinLnBrk="0" hangingPunct="0">
              <a:lnSpc>
                <a:spcPct val="100000"/>
              </a:lnSpc>
              <a:spcBef>
                <a:spcPts val="0"/>
              </a:spcBef>
              <a:spcAft>
                <a:spcPts val="0"/>
              </a:spcAft>
              <a:buClrTx/>
              <a:buSzTx/>
              <a:buFontTx/>
              <a:buNone/>
              <a:tabLst/>
            </a:pPr>
            <a:r>
              <a:rPr lang="en-US" dirty="0">
                <a:solidFill>
                  <a:srgbClr val="000000"/>
                </a:solidFill>
              </a:rPr>
              <a:t>Total Numbered Served- FY 22/23</a:t>
            </a:r>
            <a:r>
              <a:rPr kumimoji="0" lang="en-US" sz="1800" b="0" i="0" u="none" strike="noStrike" cap="none" spc="0" normalizeH="0" baseline="0" dirty="0">
                <a:ln>
                  <a:noFill/>
                </a:ln>
                <a:solidFill>
                  <a:srgbClr val="000000"/>
                </a:solidFill>
                <a:effectLst/>
                <a:uFillTx/>
                <a:latin typeface="+mn-lt"/>
                <a:ea typeface="+mn-ea"/>
                <a:cs typeface="+mn-cs"/>
                <a:sym typeface="Calibri"/>
              </a:rPr>
              <a:t> 		2,935</a:t>
            </a:r>
          </a:p>
        </p:txBody>
      </p:sp>
    </p:spTree>
    <p:extLst>
      <p:ext uri="{BB962C8B-B14F-4D97-AF65-F5344CB8AC3E}">
        <p14:creationId xmlns:p14="http://schemas.microsoft.com/office/powerpoint/2010/main" val="2073438485"/>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09">
                                            <p:bg/>
                                          </p:spTgt>
                                        </p:tgtEl>
                                        <p:attrNameLst>
                                          <p:attrName>style.visibility</p:attrName>
                                        </p:attrNameLst>
                                      </p:cBhvr>
                                      <p:to>
                                        <p:strVal val="visible"/>
                                      </p:to>
                                    </p:set>
                                    <p:anim calcmode="lin" valueType="num">
                                      <p:cBhvr>
                                        <p:cTn id="7" dur="1000" fill="hold"/>
                                        <p:tgtEl>
                                          <p:spTgt spid="109">
                                            <p:bg/>
                                          </p:spTgt>
                                        </p:tgtEl>
                                        <p:attrNameLst>
                                          <p:attrName>ppt_x</p:attrName>
                                        </p:attrNameLst>
                                      </p:cBhvr>
                                      <p:tavLst>
                                        <p:tav tm="0">
                                          <p:val>
                                            <p:strVal val="#ppt_x"/>
                                          </p:val>
                                        </p:tav>
                                        <p:tav tm="100000">
                                          <p:val>
                                            <p:strVal val="#ppt_x"/>
                                          </p:val>
                                        </p:tav>
                                      </p:tavLst>
                                    </p:anim>
                                    <p:anim calcmode="lin" valueType="num">
                                      <p:cBhvr>
                                        <p:cTn id="8" dur="1000" fill="hold"/>
                                        <p:tgtEl>
                                          <p:spTgt spid="109">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109">
                                            <p:txEl>
                                              <p:pRg st="0" end="0"/>
                                            </p:txEl>
                                          </p:spTgt>
                                        </p:tgtEl>
                                        <p:attrNameLst>
                                          <p:attrName>style.visibility</p:attrName>
                                        </p:attrNameLst>
                                      </p:cBhvr>
                                      <p:to>
                                        <p:strVal val="visible"/>
                                      </p:to>
                                    </p:set>
                                    <p:anim calcmode="lin" valueType="num">
                                      <p:cBhvr>
                                        <p:cTn id="11" dur="1000" fill="hold"/>
                                        <p:tgtEl>
                                          <p:spTgt spid="10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t>Data - Pasco School District</a:t>
            </a:r>
          </a:p>
        </p:txBody>
      </p:sp>
      <p:pic>
        <p:nvPicPr>
          <p:cNvPr id="103" name="Picture 3" descr="Picture 3"/>
          <p:cNvPicPr>
            <a:picLocks noChangeAspect="1"/>
          </p:cNvPicPr>
          <p:nvPr/>
        </p:nvPicPr>
        <p:blipFill>
          <a:blip r:embed="rId2"/>
          <a:srcRect l="1348" t="1909" b="230"/>
          <a:stretch>
            <a:fillRect/>
          </a:stretch>
        </p:blipFill>
        <p:spPr>
          <a:xfrm>
            <a:off x="418319" y="1246714"/>
            <a:ext cx="5655469" cy="3165861"/>
          </a:xfrm>
          <a:prstGeom prst="rect">
            <a:avLst/>
          </a:prstGeom>
          <a:ln>
            <a:solidFill>
              <a:srgbClr val="000000"/>
            </a:solidFill>
          </a:ln>
        </p:spPr>
      </p:pic>
      <p:sp>
        <p:nvSpPr>
          <p:cNvPr id="104" name="TextBox 6"/>
          <p:cNvSpPr txBox="1"/>
          <p:nvPr/>
        </p:nvSpPr>
        <p:spPr>
          <a:xfrm>
            <a:off x="4627530" y="4052000"/>
            <a:ext cx="1027939"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Arial Narrow"/>
                <a:ea typeface="Arial Narrow"/>
                <a:cs typeface="Arial Narrow"/>
                <a:sym typeface="Arial Narrow"/>
              </a:defRPr>
            </a:lvl1pPr>
          </a:lstStyle>
          <a:p>
            <a:r>
              <a:rPr dirty="0"/>
              <a:t>81,641 Students</a:t>
            </a:r>
          </a:p>
        </p:txBody>
      </p:sp>
      <p:pic>
        <p:nvPicPr>
          <p:cNvPr id="106" name="Picture 2" descr="Picture 2"/>
          <p:cNvPicPr>
            <a:picLocks noChangeAspect="1"/>
          </p:cNvPicPr>
          <p:nvPr/>
        </p:nvPicPr>
        <p:blipFill>
          <a:blip r:embed="rId3"/>
          <a:stretch>
            <a:fillRect/>
          </a:stretch>
        </p:blipFill>
        <p:spPr>
          <a:xfrm>
            <a:off x="10731831" y="5973657"/>
            <a:ext cx="1367828" cy="679811"/>
          </a:xfrm>
          <a:prstGeom prst="rect">
            <a:avLst/>
          </a:prstGeom>
          <a:ln w="12700">
            <a:miter lim="400000"/>
          </a:ln>
        </p:spPr>
      </p:pic>
      <p:pic>
        <p:nvPicPr>
          <p:cNvPr id="107" name="Picture 11" descr="Picture 11"/>
          <p:cNvPicPr>
            <a:picLocks noChangeAspect="1"/>
          </p:cNvPicPr>
          <p:nvPr/>
        </p:nvPicPr>
        <p:blipFill>
          <a:blip r:embed="rId4"/>
          <a:stretch>
            <a:fillRect/>
          </a:stretch>
        </p:blipFill>
        <p:spPr>
          <a:xfrm>
            <a:off x="10235383" y="70764"/>
            <a:ext cx="1860401" cy="884725"/>
          </a:xfrm>
          <a:prstGeom prst="rect">
            <a:avLst/>
          </a:prstGeom>
          <a:solidFill>
            <a:schemeClr val="bg1"/>
          </a:solidFill>
          <a:ln w="12700">
            <a:miter lim="400000"/>
          </a:ln>
        </p:spPr>
      </p:pic>
      <p:graphicFrame>
        <p:nvGraphicFramePr>
          <p:cNvPr id="8" name="Table 7"/>
          <p:cNvGraphicFramePr>
            <a:graphicFrameLocks noGrp="1"/>
          </p:cNvGraphicFramePr>
          <p:nvPr/>
        </p:nvGraphicFramePr>
        <p:xfrm>
          <a:off x="6304352" y="1246714"/>
          <a:ext cx="5604279" cy="4640315"/>
        </p:xfrm>
        <a:graphic>
          <a:graphicData uri="http://schemas.openxmlformats.org/drawingml/2006/table">
            <a:tbl>
              <a:tblPr/>
              <a:tblGrid>
                <a:gridCol w="4513112">
                  <a:extLst>
                    <a:ext uri="{9D8B030D-6E8A-4147-A177-3AD203B41FA5}">
                      <a16:colId xmlns:a16="http://schemas.microsoft.com/office/drawing/2014/main" val="1108007357"/>
                    </a:ext>
                  </a:extLst>
                </a:gridCol>
                <a:gridCol w="1091167">
                  <a:extLst>
                    <a:ext uri="{9D8B030D-6E8A-4147-A177-3AD203B41FA5}">
                      <a16:colId xmlns:a16="http://schemas.microsoft.com/office/drawing/2014/main" val="2584485181"/>
                    </a:ext>
                  </a:extLst>
                </a:gridCol>
              </a:tblGrid>
              <a:tr h="1013727">
                <a:tc gridSpan="2">
                  <a:txBody>
                    <a:bodyPr/>
                    <a:lstStyle/>
                    <a:p>
                      <a:pPr algn="ctr" rtl="0" fontAlgn="ctr"/>
                      <a:br>
                        <a:rPr lang="en-US" sz="700" b="1" i="0" u="none" strike="noStrike" dirty="0">
                          <a:solidFill>
                            <a:srgbClr val="FFFFFF"/>
                          </a:solidFill>
                          <a:effectLst/>
                          <a:latin typeface="Calibri" panose="020F0502020204030204" pitchFamily="34" charset="0"/>
                        </a:rPr>
                      </a:br>
                      <a:r>
                        <a:rPr lang="en-US" sz="2000" b="1" i="0" u="none" strike="noStrike" dirty="0">
                          <a:solidFill>
                            <a:srgbClr val="FFFFFF"/>
                          </a:solidFill>
                          <a:effectLst/>
                          <a:latin typeface="Calibri" panose="020F0502020204030204" pitchFamily="34" charset="0"/>
                        </a:rPr>
                        <a:t>Enhanced Outcomes: Collected on all students served by CFBHN contract for</a:t>
                      </a:r>
                      <a:r>
                        <a:rPr lang="en-US" sz="2000" b="1" i="0" u="none" strike="noStrike" baseline="0" dirty="0">
                          <a:solidFill>
                            <a:srgbClr val="FFFFFF"/>
                          </a:solidFill>
                          <a:effectLst/>
                          <a:latin typeface="Calibri" panose="020F0502020204030204" pitchFamily="34" charset="0"/>
                        </a:rPr>
                        <a:t> 2021-2022 Q1 &amp; Q2</a:t>
                      </a:r>
                      <a:endParaRPr lang="en-US" sz="900" b="1" i="0" u="none" strike="noStrike" dirty="0">
                        <a:solidFill>
                          <a:srgbClr val="FFFFFF"/>
                        </a:solidFill>
                        <a:effectLst/>
                        <a:latin typeface="Calibri" panose="020F0502020204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hMerge="1">
                  <a:txBody>
                    <a:bodyPr/>
                    <a:lstStyle/>
                    <a:p>
                      <a:pPr algn="ctr" rtl="0" fontAlgn="b"/>
                      <a:endParaRPr lang="en-US" sz="1300" dirty="0">
                        <a:effectLst/>
                      </a:endParaRPr>
                    </a:p>
                  </a:txBody>
                  <a:tcPr marL="18501" marR="18501" marT="18501" marB="185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0C4DE"/>
                    </a:solidFill>
                  </a:tcPr>
                </a:tc>
                <a:extLst>
                  <a:ext uri="{0D108BD9-81ED-4DB2-BD59-A6C34878D82A}">
                    <a16:rowId xmlns:a16="http://schemas.microsoft.com/office/drawing/2014/main" val="1109640065"/>
                  </a:ext>
                </a:extLst>
              </a:tr>
              <a:tr h="385878">
                <a:tc>
                  <a:txBody>
                    <a:bodyPr/>
                    <a:lstStyle/>
                    <a:p>
                      <a:pPr algn="ctr"/>
                      <a:r>
                        <a:rPr lang="en-US" sz="2400" b="1" i="0" u="none" strike="noStrike" dirty="0">
                          <a:solidFill>
                            <a:srgbClr val="FFFFFF"/>
                          </a:solidFill>
                          <a:effectLst/>
                          <a:latin typeface="Calibri" panose="020F0502020204030204" pitchFamily="34" charset="0"/>
                        </a:rPr>
                        <a:t>Outcomes Description</a:t>
                      </a:r>
                      <a:endParaRPr lang="en-US" sz="2400" dirty="0"/>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a:txBody>
                    <a:bodyPr/>
                    <a:lstStyle/>
                    <a:p>
                      <a:pPr algn="ctr" rtl="0" fontAlgn="t"/>
                      <a:r>
                        <a:rPr lang="en-US" sz="1800" b="0" i="0" u="none" strike="noStrike" baseline="0" dirty="0">
                          <a:solidFill>
                            <a:srgbClr val="000000"/>
                          </a:solidFill>
                          <a:effectLst/>
                          <a:latin typeface="Arial Narrow" panose="020B0606020202030204" pitchFamily="34" charset="0"/>
                        </a:rPr>
                        <a:t>Numbers</a:t>
                      </a:r>
                    </a:p>
                  </a:txBody>
                  <a:tcPr marL="18501" marR="18501" marT="18501" marB="185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0C4DE"/>
                    </a:solidFill>
                  </a:tcPr>
                </a:tc>
                <a:extLst>
                  <a:ext uri="{0D108BD9-81ED-4DB2-BD59-A6C34878D82A}">
                    <a16:rowId xmlns:a16="http://schemas.microsoft.com/office/drawing/2014/main" val="2628032846"/>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school days students served attended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98.53%</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1725615"/>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students who maintain or improve their level of functioning</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chemeClr val="tx1"/>
                          </a:solidFill>
                          <a:effectLst/>
                          <a:latin typeface="Arial Narrow" panose="020B0606020202030204" pitchFamily="34" charset="0"/>
                        </a:rPr>
                        <a:t>88.52%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212484"/>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Total number of screenings</a:t>
                      </a:r>
                      <a:r>
                        <a:rPr lang="en-US" sz="2000" b="0" i="0" u="none" strike="noStrike" baseline="0" dirty="0">
                          <a:solidFill>
                            <a:srgbClr val="000000"/>
                          </a:solidFill>
                          <a:effectLst/>
                          <a:latin typeface="Arial Narrow" panose="020B0606020202030204" pitchFamily="34" charset="0"/>
                        </a:rPr>
                        <a:t> and assessments</a:t>
                      </a:r>
                      <a:r>
                        <a:rPr lang="en-US" sz="2000" b="0" i="0" u="none" strike="noStrike" dirty="0">
                          <a:solidFill>
                            <a:srgbClr val="000000"/>
                          </a:solidFill>
                          <a:effectLst/>
                          <a:latin typeface="Arial Narrow" panose="020B0606020202030204" pitchFamily="34" charset="0"/>
                        </a:rPr>
                        <a:t> </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172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124651"/>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students</a:t>
                      </a:r>
                      <a:r>
                        <a:rPr lang="en-US" sz="2000" b="0" i="0" u="none" strike="noStrike" baseline="0" dirty="0">
                          <a:solidFill>
                            <a:srgbClr val="000000"/>
                          </a:solidFill>
                          <a:effectLst/>
                          <a:latin typeface="Arial Narrow" panose="020B0606020202030204" pitchFamily="34" charset="0"/>
                        </a:rPr>
                        <a:t> that live in a stable housing environment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100%</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007219"/>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Average length</a:t>
                      </a:r>
                      <a:r>
                        <a:rPr lang="en-US" sz="2000" b="0" i="0" u="none" strike="noStrike" baseline="0" dirty="0">
                          <a:solidFill>
                            <a:srgbClr val="000000"/>
                          </a:solidFill>
                          <a:effectLst/>
                          <a:latin typeface="Arial Narrow" panose="020B0606020202030204" pitchFamily="34" charset="0"/>
                        </a:rPr>
                        <a:t> of days served by project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55</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111339"/>
                  </a:ext>
                </a:extLst>
              </a:tr>
            </a:tbl>
          </a:graphicData>
        </a:graphic>
      </p:graphicFrame>
      <p:sp>
        <p:nvSpPr>
          <p:cNvPr id="2" name="Rectangle 1"/>
          <p:cNvSpPr/>
          <p:nvPr/>
        </p:nvSpPr>
        <p:spPr>
          <a:xfrm>
            <a:off x="418320" y="5097294"/>
            <a:ext cx="5655468" cy="646329"/>
          </a:xfrm>
          <a:prstGeom prst="rect">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Program Referrals FY 22/23  			662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Total Number Served FY 22/23		221  </a:t>
            </a:r>
          </a:p>
        </p:txBody>
      </p:sp>
    </p:spTree>
    <p:extLst>
      <p:ext uri="{BB962C8B-B14F-4D97-AF65-F5344CB8AC3E}">
        <p14:creationId xmlns:p14="http://schemas.microsoft.com/office/powerpoint/2010/main" val="338847858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02">
                                            <p:bg/>
                                          </p:spTgt>
                                        </p:tgtEl>
                                        <p:attrNameLst>
                                          <p:attrName>style.visibility</p:attrName>
                                        </p:attrNameLst>
                                      </p:cBhvr>
                                      <p:to>
                                        <p:strVal val="visible"/>
                                      </p:to>
                                    </p:set>
                                    <p:anim calcmode="lin" valueType="num">
                                      <p:cBhvr>
                                        <p:cTn id="7" dur="1000" fill="hold"/>
                                        <p:tgtEl>
                                          <p:spTgt spid="102">
                                            <p:bg/>
                                          </p:spTgt>
                                        </p:tgtEl>
                                        <p:attrNameLst>
                                          <p:attrName>ppt_x</p:attrName>
                                        </p:attrNameLst>
                                      </p:cBhvr>
                                      <p:tavLst>
                                        <p:tav tm="0">
                                          <p:val>
                                            <p:strVal val="#ppt_x"/>
                                          </p:val>
                                        </p:tav>
                                        <p:tav tm="100000">
                                          <p:val>
                                            <p:strVal val="#ppt_x"/>
                                          </p:val>
                                        </p:tav>
                                      </p:tavLst>
                                    </p:anim>
                                    <p:anim calcmode="lin" valueType="num">
                                      <p:cBhvr>
                                        <p:cTn id="8" dur="1000" fill="hold"/>
                                        <p:tgtEl>
                                          <p:spTgt spid="102">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102">
                                            <p:txEl>
                                              <p:pRg st="0" end="0"/>
                                            </p:txEl>
                                          </p:spTgt>
                                        </p:tgtEl>
                                        <p:attrNameLst>
                                          <p:attrName>style.visibility</p:attrName>
                                        </p:attrNameLst>
                                      </p:cBhvr>
                                      <p:to>
                                        <p:strVal val="visible"/>
                                      </p:to>
                                    </p:set>
                                    <p:anim calcmode="lin" valueType="num">
                                      <p:cBhvr>
                                        <p:cTn id="11"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normAutofit fontScale="92500" lnSpcReduction="20000"/>
          </a:bodyPr>
          <a:lstStyle/>
          <a:p>
            <a:r>
              <a:rPr lang="en-US" dirty="0"/>
              <a:t>Program Referrals &amp; Funds Utilized </a:t>
            </a:r>
          </a:p>
        </p:txBody>
      </p:sp>
      <p:graphicFrame>
        <p:nvGraphicFramePr>
          <p:cNvPr id="3" name="Table 2"/>
          <p:cNvGraphicFramePr>
            <a:graphicFrameLocks noGrp="1"/>
          </p:cNvGraphicFramePr>
          <p:nvPr>
            <p:extLst>
              <p:ext uri="{D42A27DB-BD31-4B8C-83A1-F6EECF244321}">
                <p14:modId xmlns:p14="http://schemas.microsoft.com/office/powerpoint/2010/main" val="170899700"/>
              </p:ext>
            </p:extLst>
          </p:nvPr>
        </p:nvGraphicFramePr>
        <p:xfrm>
          <a:off x="1437213" y="1222131"/>
          <a:ext cx="8748346" cy="2206869"/>
        </p:xfrm>
        <a:graphic>
          <a:graphicData uri="http://schemas.openxmlformats.org/drawingml/2006/table">
            <a:tbl>
              <a:tblPr/>
              <a:tblGrid>
                <a:gridCol w="1567066">
                  <a:extLst>
                    <a:ext uri="{9D8B030D-6E8A-4147-A177-3AD203B41FA5}">
                      <a16:colId xmlns:a16="http://schemas.microsoft.com/office/drawing/2014/main" val="3516266829"/>
                    </a:ext>
                  </a:extLst>
                </a:gridCol>
                <a:gridCol w="503950">
                  <a:extLst>
                    <a:ext uri="{9D8B030D-6E8A-4147-A177-3AD203B41FA5}">
                      <a16:colId xmlns:a16="http://schemas.microsoft.com/office/drawing/2014/main" val="328223285"/>
                    </a:ext>
                  </a:extLst>
                </a:gridCol>
                <a:gridCol w="503950">
                  <a:extLst>
                    <a:ext uri="{9D8B030D-6E8A-4147-A177-3AD203B41FA5}">
                      <a16:colId xmlns:a16="http://schemas.microsoft.com/office/drawing/2014/main" val="2937259285"/>
                    </a:ext>
                  </a:extLst>
                </a:gridCol>
                <a:gridCol w="640435">
                  <a:extLst>
                    <a:ext uri="{9D8B030D-6E8A-4147-A177-3AD203B41FA5}">
                      <a16:colId xmlns:a16="http://schemas.microsoft.com/office/drawing/2014/main" val="2130117600"/>
                    </a:ext>
                  </a:extLst>
                </a:gridCol>
                <a:gridCol w="640435">
                  <a:extLst>
                    <a:ext uri="{9D8B030D-6E8A-4147-A177-3AD203B41FA5}">
                      <a16:colId xmlns:a16="http://schemas.microsoft.com/office/drawing/2014/main" val="651596202"/>
                    </a:ext>
                  </a:extLst>
                </a:gridCol>
                <a:gridCol w="661434">
                  <a:extLst>
                    <a:ext uri="{9D8B030D-6E8A-4147-A177-3AD203B41FA5}">
                      <a16:colId xmlns:a16="http://schemas.microsoft.com/office/drawing/2014/main" val="643472814"/>
                    </a:ext>
                  </a:extLst>
                </a:gridCol>
                <a:gridCol w="587941">
                  <a:extLst>
                    <a:ext uri="{9D8B030D-6E8A-4147-A177-3AD203B41FA5}">
                      <a16:colId xmlns:a16="http://schemas.microsoft.com/office/drawing/2014/main" val="2751739315"/>
                    </a:ext>
                  </a:extLst>
                </a:gridCol>
                <a:gridCol w="640435">
                  <a:extLst>
                    <a:ext uri="{9D8B030D-6E8A-4147-A177-3AD203B41FA5}">
                      <a16:colId xmlns:a16="http://schemas.microsoft.com/office/drawing/2014/main" val="2140481027"/>
                    </a:ext>
                  </a:extLst>
                </a:gridCol>
                <a:gridCol w="503950">
                  <a:extLst>
                    <a:ext uri="{9D8B030D-6E8A-4147-A177-3AD203B41FA5}">
                      <a16:colId xmlns:a16="http://schemas.microsoft.com/office/drawing/2014/main" val="2825943505"/>
                    </a:ext>
                  </a:extLst>
                </a:gridCol>
                <a:gridCol w="566944">
                  <a:extLst>
                    <a:ext uri="{9D8B030D-6E8A-4147-A177-3AD203B41FA5}">
                      <a16:colId xmlns:a16="http://schemas.microsoft.com/office/drawing/2014/main" val="9827407"/>
                    </a:ext>
                  </a:extLst>
                </a:gridCol>
                <a:gridCol w="713928">
                  <a:extLst>
                    <a:ext uri="{9D8B030D-6E8A-4147-A177-3AD203B41FA5}">
                      <a16:colId xmlns:a16="http://schemas.microsoft.com/office/drawing/2014/main" val="3212582498"/>
                    </a:ext>
                  </a:extLst>
                </a:gridCol>
                <a:gridCol w="713928">
                  <a:extLst>
                    <a:ext uri="{9D8B030D-6E8A-4147-A177-3AD203B41FA5}">
                      <a16:colId xmlns:a16="http://schemas.microsoft.com/office/drawing/2014/main" val="3477408732"/>
                    </a:ext>
                  </a:extLst>
                </a:gridCol>
                <a:gridCol w="503950">
                  <a:extLst>
                    <a:ext uri="{9D8B030D-6E8A-4147-A177-3AD203B41FA5}">
                      <a16:colId xmlns:a16="http://schemas.microsoft.com/office/drawing/2014/main" val="3381590144"/>
                    </a:ext>
                  </a:extLst>
                </a:gridCol>
              </a:tblGrid>
              <a:tr h="302035">
                <a:tc>
                  <a:txBody>
                    <a:bodyPr/>
                    <a:lstStyle/>
                    <a:p>
                      <a:pPr algn="l" fontAlgn="ctr"/>
                      <a:r>
                        <a:rPr lang="en-US" sz="1800" b="1" i="0" u="none" strike="noStrike" dirty="0">
                          <a:solidFill>
                            <a:srgbClr val="000000"/>
                          </a:solidFill>
                          <a:effectLst/>
                          <a:latin typeface="Calibri" panose="020F0502020204030204" pitchFamily="34" charset="0"/>
                        </a:rPr>
                        <a:t>Hillsborough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286898"/>
                  </a:ext>
                </a:extLst>
              </a:tr>
              <a:tr h="272961">
                <a:tc rowSpan="3" gridSpan="4">
                  <a:txBody>
                    <a:bodyPr/>
                    <a:lstStyle/>
                    <a:p>
                      <a:pPr algn="ctr" fontAlgn="ctr"/>
                      <a:r>
                        <a:rPr lang="en-US" sz="1600" b="1" i="0" u="none" strike="noStrike" dirty="0">
                          <a:solidFill>
                            <a:srgbClr val="FFFFFF"/>
                          </a:solidFill>
                          <a:effectLst/>
                          <a:latin typeface="Calibri" panose="020F0502020204030204" pitchFamily="34" charset="0"/>
                        </a:rPr>
                        <a:t>Program Referrals &amp; Funds Utilized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8">
                  <a:txBody>
                    <a:bodyPr/>
                    <a:lstStyle/>
                    <a:p>
                      <a:pPr algn="ctr" fontAlgn="ctr"/>
                      <a:r>
                        <a:rPr lang="en-US" sz="10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ctr"/>
                      <a:r>
                        <a:rPr lang="en-US" sz="1000" b="1" i="0" u="none" strike="noStrike">
                          <a:solidFill>
                            <a:srgbClr val="FFFFFF"/>
                          </a:solidFill>
                          <a:effectLst/>
                          <a:latin typeface="Calibri" panose="020F0502020204030204" pitchFamily="34" charset="0"/>
                        </a:rPr>
                        <a:t>TOTAL                  (Project-to-Date)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677934018"/>
                  </a:ext>
                </a:extLst>
              </a:tr>
              <a:tr h="294562">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fontAlgn="ctr"/>
                      <a:r>
                        <a:rPr lang="en-US" sz="1100" b="1" i="0" u="none" strike="noStrike">
                          <a:solidFill>
                            <a:srgbClr val="000000"/>
                          </a:solidFill>
                          <a:effectLst/>
                          <a:latin typeface="Calibri" panose="020F0502020204030204" pitchFamily="34" charset="0"/>
                        </a:rPr>
                        <a:t>FY 19-20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US" sz="1100" b="1" i="0" u="none" strike="noStrike">
                          <a:solidFill>
                            <a:srgbClr val="000000"/>
                          </a:solidFill>
                          <a:effectLst/>
                          <a:latin typeface="Calibri" panose="020F0502020204030204" pitchFamily="34" charset="0"/>
                        </a:rPr>
                        <a:t>FY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US" sz="1100" b="1" i="0" u="none" strike="noStrike">
                          <a:solidFill>
                            <a:srgbClr val="000000"/>
                          </a:solidFill>
                          <a:effectLst/>
                          <a:latin typeface="Calibri" panose="020F0502020204030204" pitchFamily="34" charset="0"/>
                        </a:rPr>
                        <a:t>FY 21-22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5">
                  <a:txBody>
                    <a:bodyPr/>
                    <a:lstStyle/>
                    <a:p>
                      <a:pPr algn="ctr" fontAlgn="ctr"/>
                      <a:r>
                        <a:rPr lang="en-US" sz="1100" b="1" i="0" u="none" strike="noStrike">
                          <a:solidFill>
                            <a:srgbClr val="000000"/>
                          </a:solidFill>
                          <a:effectLst/>
                          <a:latin typeface="Calibri" panose="020F0502020204030204" pitchFamily="34" charset="0"/>
                        </a:rPr>
                        <a:t>FY 22-23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626263694"/>
                  </a:ext>
                </a:extLst>
              </a:tr>
              <a:tr h="309290">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Quarter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a:solidFill>
                            <a:srgbClr val="000000"/>
                          </a:solidFill>
                          <a:effectLst/>
                          <a:latin typeface="Calibri" panose="020F0502020204030204" pitchFamily="34" charset="0"/>
                        </a:rPr>
                        <a:t>Quarter 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a:solidFill>
                            <a:srgbClr val="000000"/>
                          </a:solidFill>
                          <a:effectLst/>
                          <a:latin typeface="Calibri" panose="020F0502020204030204" pitchFamily="34" charset="0"/>
                        </a:rPr>
                        <a:t>Quarter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a:solidFill>
                            <a:srgbClr val="000000"/>
                          </a:solidFill>
                          <a:effectLst/>
                          <a:latin typeface="Calibri" panose="020F0502020204030204" pitchFamily="34" charset="0"/>
                        </a:rPr>
                        <a:t>Quarter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n-US"/>
                    </a:p>
                  </a:txBody>
                  <a:tcPr/>
                </a:tc>
                <a:extLst>
                  <a:ext uri="{0D108BD9-81ED-4DB2-BD59-A6C34878D82A}">
                    <a16:rowId xmlns:a16="http://schemas.microsoft.com/office/drawing/2014/main" val="3414795738"/>
                  </a:ext>
                </a:extLst>
              </a:tr>
              <a:tr h="294562">
                <a:tc gridSpan="4">
                  <a:txBody>
                    <a:bodyPr/>
                    <a:lstStyle/>
                    <a:p>
                      <a:pPr algn="ctr" fontAlgn="ctr"/>
                      <a:r>
                        <a:rPr lang="en-US" sz="1100" b="1" i="0" u="none" strike="noStrike">
                          <a:solidFill>
                            <a:srgbClr val="000000"/>
                          </a:solidFill>
                          <a:effectLst/>
                          <a:latin typeface="Calibri" panose="020F0502020204030204" pitchFamily="34" charset="0"/>
                        </a:rPr>
                        <a:t>Count of Referrals to the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1327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effectLst/>
                          <a:latin typeface="Calibri" panose="020F0502020204030204" pitchFamily="34" charset="0"/>
                        </a:rPr>
                        <a:t>5,840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75303404"/>
                  </a:ext>
                </a:extLst>
              </a:tr>
              <a:tr h="294562">
                <a:tc gridSpan="4">
                  <a:txBody>
                    <a:bodyPr/>
                    <a:lstStyle/>
                    <a:p>
                      <a:pPr algn="ctr" fontAlgn="ctr"/>
                      <a:r>
                        <a:rPr lang="en-US" sz="1100" b="1" i="0" u="none" strike="noStrike">
                          <a:solidFill>
                            <a:srgbClr val="000000"/>
                          </a:solidFill>
                          <a:effectLst/>
                          <a:latin typeface="Calibri" panose="020F0502020204030204" pitchFamily="34" charset="0"/>
                        </a:rPr>
                        <a:t>Total Numbered Served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2935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effectLst/>
                          <a:latin typeface="Calibri" panose="020F0502020204030204" pitchFamily="34" charset="0"/>
                        </a:rPr>
                        <a:t>5,386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868578825"/>
                  </a:ext>
                </a:extLst>
              </a:tr>
              <a:tr h="438897">
                <a:tc gridSpan="4">
                  <a:txBody>
                    <a:bodyPr/>
                    <a:lstStyle/>
                    <a:p>
                      <a:pPr algn="ctr" fontAlgn="ctr"/>
                      <a:r>
                        <a:rPr lang="en-US" sz="1100" b="1" i="0" u="none" strike="noStrike">
                          <a:solidFill>
                            <a:srgbClr val="000000"/>
                          </a:solidFill>
                          <a:effectLst/>
                          <a:latin typeface="Calibri" panose="020F0502020204030204" pitchFamily="34" charset="0"/>
                        </a:rPr>
                        <a:t>Funds Utilized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$351,576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$1,572,892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$919,474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$304,135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$435,958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$392,304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$1,132,398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FFFF"/>
                          </a:solidFill>
                          <a:effectLst/>
                          <a:latin typeface="Calibri" panose="020F0502020204030204" pitchFamily="34" charset="0"/>
                        </a:rPr>
                        <a:t>$3,976,340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73807475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94801171"/>
              </p:ext>
            </p:extLst>
          </p:nvPr>
        </p:nvGraphicFramePr>
        <p:xfrm>
          <a:off x="1437216" y="3601704"/>
          <a:ext cx="8748343" cy="2259624"/>
        </p:xfrm>
        <a:graphic>
          <a:graphicData uri="http://schemas.openxmlformats.org/drawingml/2006/table">
            <a:tbl>
              <a:tblPr/>
              <a:tblGrid>
                <a:gridCol w="767973">
                  <a:extLst>
                    <a:ext uri="{9D8B030D-6E8A-4147-A177-3AD203B41FA5}">
                      <a16:colId xmlns:a16="http://schemas.microsoft.com/office/drawing/2014/main" val="3146526763"/>
                    </a:ext>
                  </a:extLst>
                </a:gridCol>
                <a:gridCol w="513102">
                  <a:extLst>
                    <a:ext uri="{9D8B030D-6E8A-4147-A177-3AD203B41FA5}">
                      <a16:colId xmlns:a16="http://schemas.microsoft.com/office/drawing/2014/main" val="2613640048"/>
                    </a:ext>
                  </a:extLst>
                </a:gridCol>
                <a:gridCol w="524019">
                  <a:extLst>
                    <a:ext uri="{9D8B030D-6E8A-4147-A177-3AD203B41FA5}">
                      <a16:colId xmlns:a16="http://schemas.microsoft.com/office/drawing/2014/main" val="3138024985"/>
                    </a:ext>
                  </a:extLst>
                </a:gridCol>
                <a:gridCol w="524019">
                  <a:extLst>
                    <a:ext uri="{9D8B030D-6E8A-4147-A177-3AD203B41FA5}">
                      <a16:colId xmlns:a16="http://schemas.microsoft.com/office/drawing/2014/main" val="3563389138"/>
                    </a:ext>
                  </a:extLst>
                </a:gridCol>
                <a:gridCol w="665940">
                  <a:extLst>
                    <a:ext uri="{9D8B030D-6E8A-4147-A177-3AD203B41FA5}">
                      <a16:colId xmlns:a16="http://schemas.microsoft.com/office/drawing/2014/main" val="1179836694"/>
                    </a:ext>
                  </a:extLst>
                </a:gridCol>
                <a:gridCol w="665940">
                  <a:extLst>
                    <a:ext uri="{9D8B030D-6E8A-4147-A177-3AD203B41FA5}">
                      <a16:colId xmlns:a16="http://schemas.microsoft.com/office/drawing/2014/main" val="1357503066"/>
                    </a:ext>
                  </a:extLst>
                </a:gridCol>
                <a:gridCol w="687775">
                  <a:extLst>
                    <a:ext uri="{9D8B030D-6E8A-4147-A177-3AD203B41FA5}">
                      <a16:colId xmlns:a16="http://schemas.microsoft.com/office/drawing/2014/main" val="577819350"/>
                    </a:ext>
                  </a:extLst>
                </a:gridCol>
                <a:gridCol w="611355">
                  <a:extLst>
                    <a:ext uri="{9D8B030D-6E8A-4147-A177-3AD203B41FA5}">
                      <a16:colId xmlns:a16="http://schemas.microsoft.com/office/drawing/2014/main" val="3200212440"/>
                    </a:ext>
                  </a:extLst>
                </a:gridCol>
                <a:gridCol w="665940">
                  <a:extLst>
                    <a:ext uri="{9D8B030D-6E8A-4147-A177-3AD203B41FA5}">
                      <a16:colId xmlns:a16="http://schemas.microsoft.com/office/drawing/2014/main" val="1018223601"/>
                    </a:ext>
                  </a:extLst>
                </a:gridCol>
                <a:gridCol w="524019">
                  <a:extLst>
                    <a:ext uri="{9D8B030D-6E8A-4147-A177-3AD203B41FA5}">
                      <a16:colId xmlns:a16="http://schemas.microsoft.com/office/drawing/2014/main" val="1852933456"/>
                    </a:ext>
                  </a:extLst>
                </a:gridCol>
                <a:gridCol w="589522">
                  <a:extLst>
                    <a:ext uri="{9D8B030D-6E8A-4147-A177-3AD203B41FA5}">
                      <a16:colId xmlns:a16="http://schemas.microsoft.com/office/drawing/2014/main" val="3419049064"/>
                    </a:ext>
                  </a:extLst>
                </a:gridCol>
                <a:gridCol w="742360">
                  <a:extLst>
                    <a:ext uri="{9D8B030D-6E8A-4147-A177-3AD203B41FA5}">
                      <a16:colId xmlns:a16="http://schemas.microsoft.com/office/drawing/2014/main" val="136915750"/>
                    </a:ext>
                  </a:extLst>
                </a:gridCol>
                <a:gridCol w="742360">
                  <a:extLst>
                    <a:ext uri="{9D8B030D-6E8A-4147-A177-3AD203B41FA5}">
                      <a16:colId xmlns:a16="http://schemas.microsoft.com/office/drawing/2014/main" val="2845350745"/>
                    </a:ext>
                  </a:extLst>
                </a:gridCol>
                <a:gridCol w="524019">
                  <a:extLst>
                    <a:ext uri="{9D8B030D-6E8A-4147-A177-3AD203B41FA5}">
                      <a16:colId xmlns:a16="http://schemas.microsoft.com/office/drawing/2014/main" val="3302128443"/>
                    </a:ext>
                  </a:extLst>
                </a:gridCol>
              </a:tblGrid>
              <a:tr h="335815">
                <a:tc>
                  <a:txBody>
                    <a:bodyPr/>
                    <a:lstStyle/>
                    <a:p>
                      <a:pPr algn="l" fontAlgn="ctr"/>
                      <a:r>
                        <a:rPr lang="en-US" sz="1800" b="1" i="0" u="none" strike="noStrike" dirty="0">
                          <a:solidFill>
                            <a:srgbClr val="000000"/>
                          </a:solidFill>
                          <a:effectLst/>
                          <a:latin typeface="Calibri" panose="020F0502020204030204" pitchFamily="34" charset="0"/>
                        </a:rPr>
                        <a:t>Pasco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752166"/>
                  </a:ext>
                </a:extLst>
              </a:tr>
              <a:tr h="323200">
                <a:tc rowSpan="3" gridSpan="5">
                  <a:txBody>
                    <a:bodyPr/>
                    <a:lstStyle/>
                    <a:p>
                      <a:pPr algn="ctr" fontAlgn="ctr"/>
                      <a:r>
                        <a:rPr lang="en-US" sz="1600" b="1" i="0" u="none" strike="noStrike" dirty="0">
                          <a:solidFill>
                            <a:srgbClr val="FFFFFF"/>
                          </a:solidFill>
                          <a:effectLst/>
                          <a:latin typeface="Calibri" panose="020F0502020204030204" pitchFamily="34" charset="0"/>
                        </a:rPr>
                        <a:t>Program Referrals &amp; Funds Utilized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8">
                  <a:txBody>
                    <a:bodyPr/>
                    <a:lstStyle/>
                    <a:p>
                      <a:pPr algn="ctr" fontAlgn="ctr"/>
                      <a:r>
                        <a:rPr lang="en-US" sz="10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ctr"/>
                      <a:r>
                        <a:rPr lang="en-US" sz="1000" b="1" i="0" u="none" strike="noStrike">
                          <a:solidFill>
                            <a:srgbClr val="FFFFFF"/>
                          </a:solidFill>
                          <a:effectLst/>
                          <a:latin typeface="Calibri" panose="020F0502020204030204" pitchFamily="34" charset="0"/>
                        </a:rPr>
                        <a:t>TOTAL                  (Project-to-Date)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620798573"/>
                  </a:ext>
                </a:extLst>
              </a:tr>
              <a:tr h="32320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fontAlgn="ctr"/>
                      <a:r>
                        <a:rPr lang="en-US" sz="1100" b="1" i="0" u="none" strike="noStrike">
                          <a:solidFill>
                            <a:srgbClr val="000000"/>
                          </a:solidFill>
                          <a:effectLst/>
                          <a:latin typeface="Calibri" panose="020F0502020204030204" pitchFamily="34" charset="0"/>
                        </a:rPr>
                        <a:t>FY 19-20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US" sz="1100" b="1" i="0" u="none" strike="noStrike">
                          <a:solidFill>
                            <a:srgbClr val="000000"/>
                          </a:solidFill>
                          <a:effectLst/>
                          <a:latin typeface="Calibri" panose="020F0502020204030204" pitchFamily="34" charset="0"/>
                        </a:rPr>
                        <a:t>FY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US" sz="1100" b="1" i="0" u="none" strike="noStrike">
                          <a:solidFill>
                            <a:srgbClr val="000000"/>
                          </a:solidFill>
                          <a:effectLst/>
                          <a:latin typeface="Calibri" panose="020F0502020204030204" pitchFamily="34" charset="0"/>
                        </a:rPr>
                        <a:t>FY 21-22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5">
                  <a:txBody>
                    <a:bodyPr/>
                    <a:lstStyle/>
                    <a:p>
                      <a:pPr algn="ctr" fontAlgn="ctr"/>
                      <a:r>
                        <a:rPr lang="en-US" sz="1100" b="1" i="0" u="none" strike="noStrike" dirty="0">
                          <a:solidFill>
                            <a:srgbClr val="000000"/>
                          </a:solidFill>
                          <a:effectLst/>
                          <a:latin typeface="Calibri" panose="020F0502020204030204" pitchFamily="34" charset="0"/>
                        </a:rPr>
                        <a:t>FY 22-23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998614200"/>
                  </a:ext>
                </a:extLst>
              </a:tr>
              <a:tr h="30780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Quarter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a:solidFill>
                            <a:srgbClr val="000000"/>
                          </a:solidFill>
                          <a:effectLst/>
                          <a:latin typeface="Calibri" panose="020F0502020204030204" pitchFamily="34" charset="0"/>
                        </a:rPr>
                        <a:t>Quarter 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a:solidFill>
                            <a:srgbClr val="000000"/>
                          </a:solidFill>
                          <a:effectLst/>
                          <a:latin typeface="Calibri" panose="020F0502020204030204" pitchFamily="34" charset="0"/>
                        </a:rPr>
                        <a:t>Quarter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a:solidFill>
                            <a:srgbClr val="000000"/>
                          </a:solidFill>
                          <a:effectLst/>
                          <a:latin typeface="Calibri" panose="020F0502020204030204" pitchFamily="34" charset="0"/>
                        </a:rPr>
                        <a:t>Quarter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dirty="0">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n-US"/>
                    </a:p>
                  </a:txBody>
                  <a:tcPr/>
                </a:tc>
                <a:extLst>
                  <a:ext uri="{0D108BD9-81ED-4DB2-BD59-A6C34878D82A}">
                    <a16:rowId xmlns:a16="http://schemas.microsoft.com/office/drawing/2014/main" val="2493247135"/>
                  </a:ext>
                </a:extLst>
              </a:tr>
              <a:tr h="323200">
                <a:tc gridSpan="5">
                  <a:txBody>
                    <a:bodyPr/>
                    <a:lstStyle/>
                    <a:p>
                      <a:pPr algn="ctr" fontAlgn="ctr"/>
                      <a:r>
                        <a:rPr lang="en-US" sz="1100" b="1" i="0" u="none" strike="noStrike">
                          <a:solidFill>
                            <a:srgbClr val="000000"/>
                          </a:solidFill>
                          <a:effectLst/>
                          <a:latin typeface="Calibri" panose="020F0502020204030204" pitchFamily="34" charset="0"/>
                        </a:rPr>
                        <a:t>Count of Referrals to the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effectLst/>
                          <a:latin typeface="Calibri" panose="020F0502020204030204" pitchFamily="34" charset="0"/>
                        </a:rPr>
                        <a:t>1,429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759956365"/>
                  </a:ext>
                </a:extLst>
              </a:tr>
              <a:tr h="323200">
                <a:tc gridSpan="5">
                  <a:txBody>
                    <a:bodyPr/>
                    <a:lstStyle/>
                    <a:p>
                      <a:pPr algn="ctr" fontAlgn="ctr"/>
                      <a:r>
                        <a:rPr lang="en-US" sz="1100" b="1" i="0" u="none" strike="noStrike">
                          <a:solidFill>
                            <a:srgbClr val="000000"/>
                          </a:solidFill>
                          <a:effectLst/>
                          <a:latin typeface="Calibri" panose="020F0502020204030204" pitchFamily="34" charset="0"/>
                        </a:rPr>
                        <a:t>Total Numbered Served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effectLst/>
                          <a:latin typeface="Calibri" panose="020F0502020204030204" pitchFamily="34" charset="0"/>
                        </a:rPr>
                        <a:t>875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800969456"/>
                  </a:ext>
                </a:extLst>
              </a:tr>
              <a:tr h="323200">
                <a:tc gridSpan="5">
                  <a:txBody>
                    <a:bodyPr/>
                    <a:lstStyle/>
                    <a:p>
                      <a:pPr algn="ctr" fontAlgn="ctr"/>
                      <a:r>
                        <a:rPr lang="en-US" sz="1100" b="1" i="0" u="none" strike="noStrike" dirty="0">
                          <a:solidFill>
                            <a:srgbClr val="000000"/>
                          </a:solidFill>
                          <a:effectLst/>
                          <a:latin typeface="Calibri" panose="020F0502020204030204" pitchFamily="34" charset="0"/>
                        </a:rPr>
                        <a:t>Funds Utilized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$24,790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$116,107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$218,273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$30,761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$26,346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$41,137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$98,244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FFFFFF"/>
                          </a:solidFill>
                          <a:effectLst/>
                          <a:latin typeface="Calibri" panose="020F0502020204030204" pitchFamily="34" charset="0"/>
                        </a:rPr>
                        <a:t>$457,414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146618473"/>
                  </a:ext>
                </a:extLst>
              </a:tr>
            </a:tbl>
          </a:graphicData>
        </a:graphic>
      </p:graphicFrame>
    </p:spTree>
    <p:extLst>
      <p:ext uri="{BB962C8B-B14F-4D97-AF65-F5344CB8AC3E}">
        <p14:creationId xmlns:p14="http://schemas.microsoft.com/office/powerpoint/2010/main" val="476135256"/>
      </p:ext>
    </p:extLst>
  </p:cSld>
  <p:clrMapOvr>
    <a:masterClrMapping/>
  </p:clrMapOvr>
  <p:transition spd="med"/>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E48312"/>
      </a:accent1>
      <a:accent2>
        <a:srgbClr val="1773B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A37BF093EB294B848D5AC431993365" ma:contentTypeVersion="12" ma:contentTypeDescription="Create a new document." ma:contentTypeScope="" ma:versionID="15078bdf351126d850ada23d0d2a2031">
  <xsd:schema xmlns:xsd="http://www.w3.org/2001/XMLSchema" xmlns:xs="http://www.w3.org/2001/XMLSchema" xmlns:p="http://schemas.microsoft.com/office/2006/metadata/properties" xmlns:ns3="5230995d-4e11-4608-80f7-372cf1e3581c" xmlns:ns4="7da411f5-2d6d-4a6c-bfb7-2c7273c157e7" targetNamespace="http://schemas.microsoft.com/office/2006/metadata/properties" ma:root="true" ma:fieldsID="4d9e1beb4bd9502b67d7dc3adb23dd33" ns3:_="" ns4:_="">
    <xsd:import namespace="5230995d-4e11-4608-80f7-372cf1e3581c"/>
    <xsd:import namespace="7da411f5-2d6d-4a6c-bfb7-2c7273c157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0995d-4e11-4608-80f7-372cf1e358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a411f5-2d6d-4a6c-bfb7-2c7273c157e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298234-D64E-47E0-B30D-B6548D2BAE23}">
  <ds:schemaRefs>
    <ds:schemaRef ds:uri="http://schemas.microsoft.com/sharepoint/v3/contenttype/forms"/>
  </ds:schemaRefs>
</ds:datastoreItem>
</file>

<file path=customXml/itemProps2.xml><?xml version="1.0" encoding="utf-8"?>
<ds:datastoreItem xmlns:ds="http://schemas.openxmlformats.org/officeDocument/2006/customXml" ds:itemID="{9A4FDF67-2315-4789-A5CA-E9F936FF8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30995d-4e11-4608-80f7-372cf1e3581c"/>
    <ds:schemaRef ds:uri="7da411f5-2d6d-4a6c-bfb7-2c7273c15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887E6-9C24-4E73-9D45-AB7A193ACFD0}">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7da411f5-2d6d-4a6c-bfb7-2c7273c157e7"/>
    <ds:schemaRef ds:uri="5230995d-4e11-4608-80f7-372cf1e3581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1434</TotalTime>
  <Words>1843</Words>
  <Application>Microsoft Office PowerPoint</Application>
  <PresentationFormat>Widescreen</PresentationFormat>
  <Paragraphs>202</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Calibri</vt:lpstr>
      <vt:lpstr>Calibri Light</vt:lpstr>
      <vt:lpstr>Raleway ExtraBold</vt:lpstr>
      <vt:lpstr>Segoe UI</vt:lpstr>
      <vt:lpstr>Söhne</vt:lpstr>
      <vt:lpstr>Wingdings</vt:lpstr>
      <vt:lpstr>Retrospect</vt:lpstr>
      <vt:lpstr>Behavioral Health Public Schools Integration Projects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&amp; Background</vt:lpstr>
      <vt:lpstr>BCPS/BBHC Collaboration</vt:lpstr>
      <vt:lpstr>Public Schools Collaboration</vt:lpstr>
      <vt:lpstr>Current Status of The Program</vt:lpstr>
      <vt:lpstr>Current Status of The Program</vt:lpstr>
      <vt:lpstr>Success Stories  BBHC and the School Board of Broward County partnership has enhanced care coordination of mental health services for students by ensuring students receive appropriate services and levels of care.</vt:lpstr>
      <vt:lpstr>Comments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Use Disorder - Children and Youth Subcommittee - Behavioral Health Public Schools Integration Projects (July 12 2023)</dc:title>
  <dc:creator>Elida Segrera</dc:creator>
  <cp:lastModifiedBy>VanDyke, Misty N</cp:lastModifiedBy>
  <cp:revision>19</cp:revision>
  <dcterms:created xsi:type="dcterms:W3CDTF">2021-03-17T20:42:53Z</dcterms:created>
  <dcterms:modified xsi:type="dcterms:W3CDTF">2025-06-03T20:14:46Z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0x0101000FA37BF093EB294B848D5AC431993365</vt:lpwstr>
  </property>
</Properties>
</file>