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2" r:id="rId1"/>
  </p:sldMasterIdLst>
  <p:notesMasterIdLst>
    <p:notesMasterId r:id="rId8"/>
  </p:notesMasterIdLst>
  <p:sldIdLst>
    <p:sldId id="256" r:id="rId2"/>
    <p:sldId id="274" r:id="rId3"/>
    <p:sldId id="276" r:id="rId4"/>
    <p:sldId id="293" r:id="rId5"/>
    <p:sldId id="294" r:id="rId6"/>
    <p:sldId id="29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E59D7-7DF2-4185-90DE-2207771C259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81F17-A606-42F2-910F-F78794D3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6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B7172D2-5900-4A08-ACA7-C0363CE0E0E0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42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1B1-CCC2-4101-BB7B-B479CFD547D4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6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1C2E-8343-4E6E-8082-E5D735F12B53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39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464E-3D07-45F9-BD4C-9E2C7E99AB5E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846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66DB-6A68-457F-A3B9-C249C51DF653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0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07CC-23D7-4EA1-A776-0715A40CFB6E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40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BCD7-A546-43E3-8B97-53A4F363D290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879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7C3E-1E5A-4944-B8F0-6AB853E73E8C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502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A153-F198-4FD5-A8C9-2CCECA4BED20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59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9D08-0787-4BC5-B981-1A5F3E58E151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5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12A8-9EB4-4B7B-A9C3-C3FBF7100F1D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91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852B-AE21-4F4E-8207-22B8AB3E3725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0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330BD-A5A0-4FFD-8987-BBD7AFA3946A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08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9168-D955-42E0-8062-C2C013173673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60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0FE5-FD93-4BB9-8ABD-5BDC7729F3B9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77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7AB4-3691-4245-BAC5-365C91B0EE33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13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BEBF-EC65-448D-B2E1-01BB93E2C323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0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7491E4-39D4-4C13-9F3B-066300DE20E1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0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mentalhealthfirstaid.org/wp-content/uploads/2023/03/2023.03.01_MHFA_Research-Summary_infographic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theiacp.org/projects/one-mind-campaig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45">
            <a:extLst>
              <a:ext uri="{FF2B5EF4-FFF2-40B4-BE49-F238E27FC236}">
                <a16:creationId xmlns:a16="http://schemas.microsoft.com/office/drawing/2014/main" id="{5B425702-CD17-4DFD-864D-DD4FBAE97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47">
            <a:extLst>
              <a:ext uri="{FF2B5EF4-FFF2-40B4-BE49-F238E27FC236}">
                <a16:creationId xmlns:a16="http://schemas.microsoft.com/office/drawing/2014/main" id="{5D14E13E-A389-44C3-A94E-FA42B11B4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A699B41-9234-473F-A1D2-7C86FE87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0" name="Rectangle 49">
              <a:extLst>
                <a:ext uri="{FF2B5EF4-FFF2-40B4-BE49-F238E27FC236}">
                  <a16:creationId xmlns:a16="http://schemas.microsoft.com/office/drawing/2014/main" id="{7DA72246-AAC3-48C9-A90F-7F6283750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CFF4BE9-9E8E-4597-A012-7021EDBC9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67BA945-49E2-41B4-8B33-6AEADBCC5F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1623" y="1041401"/>
            <a:ext cx="6528018" cy="2345264"/>
          </a:xfrm>
        </p:spPr>
        <p:txBody>
          <a:bodyPr>
            <a:normAutofit/>
          </a:bodyPr>
          <a:lstStyle/>
          <a:p>
            <a:r>
              <a:rPr lang="en-US" dirty="0"/>
              <a:t>System of Care Subcommittee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1623" y="3657597"/>
            <a:ext cx="6528018" cy="2079174"/>
          </a:xfrm>
        </p:spPr>
        <p:txBody>
          <a:bodyPr>
            <a:normAutofit/>
          </a:bodyPr>
          <a:lstStyle/>
          <a:p>
            <a:r>
              <a:rPr lang="en-US" dirty="0"/>
              <a:t>Mental Health First Aid Presentation</a:t>
            </a:r>
          </a:p>
          <a:p>
            <a:r>
              <a:rPr lang="en-US" dirty="0"/>
              <a:t>Marc D. Hopin, CEO, Alpert Jewish Family Service</a:t>
            </a:r>
          </a:p>
          <a:p>
            <a:r>
              <a:rPr lang="en-US" dirty="0"/>
              <a:t>April Lott, President &amp; CEO, Directions for Living</a:t>
            </a:r>
          </a:p>
          <a:p>
            <a:r>
              <a:rPr lang="en-US" dirty="0"/>
              <a:t>September 22, 2023</a:t>
            </a:r>
          </a:p>
        </p:txBody>
      </p:sp>
      <p:pic>
        <p:nvPicPr>
          <p:cNvPr id="5" name="Picture 4" descr="A puzzle pieces in a square shape&#10;&#10;Description automatically generated">
            <a:extLst>
              <a:ext uri="{FF2B5EF4-FFF2-40B4-BE49-F238E27FC236}">
                <a16:creationId xmlns:a16="http://schemas.microsoft.com/office/drawing/2014/main" id="{B816375F-2BDE-0CC5-0D1C-D1B195FC1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263" y="3760257"/>
            <a:ext cx="2760452" cy="219456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cxnSp>
        <p:nvCxnSpPr>
          <p:cNvPr id="61" name="Straight Connector 53">
            <a:extLst>
              <a:ext uri="{FF2B5EF4-FFF2-40B4-BE49-F238E27FC236}">
                <a16:creationId xmlns:a16="http://schemas.microsoft.com/office/drawing/2014/main" id="{84BA6AA5-D422-44B4-B296-96BB35FA36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28112" y="3522131"/>
            <a:ext cx="6035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logo with text and people in the middle&#10;&#10;Description automatically generated with medium confidence">
            <a:extLst>
              <a:ext uri="{FF2B5EF4-FFF2-40B4-BE49-F238E27FC236}">
                <a16:creationId xmlns:a16="http://schemas.microsoft.com/office/drawing/2014/main" id="{61CA6777-440A-AE53-B3E7-3C3575B908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8263" y="1193910"/>
            <a:ext cx="2760453" cy="1959922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52130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21B2-7D97-205B-1720-9CE6FCE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E4F5F-8585-7D53-841A-5F006911E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Presenters</a:t>
            </a:r>
          </a:p>
          <a:p>
            <a:pPr lvl="1"/>
            <a:r>
              <a:rPr lang="en-US" dirty="0"/>
              <a:t>Marc D. Hopin – CEO – Ferd &amp; Gladys Alpert Jewish Family Service of Palm Beach County – Serving Boynton Beach to Vero Beach</a:t>
            </a:r>
          </a:p>
          <a:p>
            <a:pPr lvl="1"/>
            <a:r>
              <a:rPr lang="en-US" dirty="0"/>
              <a:t>April Lott – President &amp; CEO - Directions for Living – Serving Pinellas County</a:t>
            </a:r>
          </a:p>
          <a:p>
            <a:r>
              <a:rPr lang="en-US" dirty="0"/>
              <a:t>MHFA Overview – Marc D. Hopin</a:t>
            </a:r>
          </a:p>
          <a:p>
            <a:r>
              <a:rPr lang="en-US" dirty="0"/>
              <a:t>How and Why MHFA Works – April Lott</a:t>
            </a:r>
          </a:p>
          <a:p>
            <a:r>
              <a:rPr lang="en-US" dirty="0"/>
              <a:t>Call to Action – Marc D. Hopin</a:t>
            </a:r>
          </a:p>
          <a:p>
            <a:r>
              <a:rPr lang="en-US" dirty="0"/>
              <a:t>Questions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08616-5DB3-8F70-4189-F523814B7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7E8BDB-F6DA-BFAB-AE3B-288083A6E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3891212"/>
            <a:ext cx="1232049" cy="8882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F1523E-0CCA-9208-3D89-1232B6EEB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4825999"/>
            <a:ext cx="1232049" cy="98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10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21B2-7D97-205B-1720-9CE6FCE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E4F5F-8585-7D53-841A-5F006911E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734812"/>
            <a:ext cx="9375395" cy="3141056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Mental Health First Aid® (MHFA™) courses are a suite of internationally acclaimed and </a:t>
            </a:r>
            <a:r>
              <a:rPr lang="en-US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  <a:hlinkClick r:id="rId2"/>
              </a:rPr>
              <a:t>evidence-based</a:t>
            </a:r>
            <a:r>
              <a:rPr lang="en-US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, accredited training programs that empower and equip individuals with the knowledge, skills and confidence needed to support a friend, family member or co-worker showing signs of a mental health problem, substance use disorder or experiencing a mental health crisis such as being suicidal. 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9FA8-29C7-8355-BFD5-F722B122B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F9F056-C59A-7080-DC8A-E111E4EA0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4968" y="3797559"/>
            <a:ext cx="1292273" cy="215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E9BA2-1588-73E1-E8CB-5A928EBA8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032" y="1021364"/>
            <a:ext cx="6437934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32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21B2-7D97-205B-1720-9CE6FCE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E4F5F-8585-7D53-841A-5F006911E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734812"/>
            <a:ext cx="9375395" cy="314105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666666"/>
                </a:solidFill>
                <a:latin typeface="Open Sans" panose="020B0606030504020204" pitchFamily="34" charset="0"/>
              </a:rPr>
              <a:t>MHFA founded in Australia in 2001</a:t>
            </a:r>
          </a:p>
          <a:p>
            <a:r>
              <a:rPr lang="en-US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Over 3 million people have been trained in the USA</a:t>
            </a:r>
          </a:p>
          <a:p>
            <a:r>
              <a:rPr lang="en-US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Alpert JFS brought MHFA to Palm Beach County in 2014</a:t>
            </a:r>
          </a:p>
          <a:p>
            <a:pPr lvl="1"/>
            <a:r>
              <a:rPr lang="en-US" dirty="0">
                <a:solidFill>
                  <a:srgbClr val="666666"/>
                </a:solidFill>
                <a:latin typeface="Open Sans" panose="020B0606030504020204" pitchFamily="34" charset="0"/>
              </a:rPr>
              <a:t>Coalition of 16 agencies – 100 trainers – 10,500 </a:t>
            </a:r>
            <a:r>
              <a:rPr lang="en-US" dirty="0" err="1">
                <a:solidFill>
                  <a:srgbClr val="666666"/>
                </a:solidFill>
                <a:latin typeface="Open Sans" panose="020B0606030504020204" pitchFamily="34" charset="0"/>
              </a:rPr>
              <a:t>MHFAiders</a:t>
            </a:r>
            <a:endParaRPr lang="en-US" dirty="0">
              <a:solidFill>
                <a:srgbClr val="666666"/>
              </a:solidFill>
              <a:latin typeface="Open Sans" panose="020B0606030504020204" pitchFamily="34" charset="0"/>
            </a:endParaRPr>
          </a:p>
          <a:p>
            <a:r>
              <a:rPr lang="en-US" dirty="0">
                <a:solidFill>
                  <a:srgbClr val="666666"/>
                </a:solidFill>
                <a:latin typeface="Open Sans" panose="020B0606030504020204" pitchFamily="34" charset="0"/>
              </a:rPr>
              <a:t>Issue – Florida has not identified a standard for Mental Health Awareness Training. </a:t>
            </a:r>
          </a:p>
          <a:p>
            <a:r>
              <a:rPr lang="en-US" dirty="0">
                <a:solidFill>
                  <a:srgbClr val="666666"/>
                </a:solidFill>
                <a:latin typeface="Open Sans" panose="020B0606030504020204" pitchFamily="34" charset="0"/>
              </a:rPr>
              <a:t>MHFA Training = American Red Cross CPR Training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9FA8-29C7-8355-BFD5-F722B122B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F9F056-C59A-7080-DC8A-E111E4EA0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4968" y="3797559"/>
            <a:ext cx="1292273" cy="215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E9BA2-1588-73E1-E8CB-5A928EBA8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032" y="1021364"/>
            <a:ext cx="6437934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1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21B2-7D97-205B-1720-9CE6FCE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E4F5F-8585-7D53-841A-5F006911E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734812"/>
            <a:ext cx="9375395" cy="31410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66666"/>
                </a:solidFill>
                <a:latin typeface="Open Sans" panose="020B0606030504020204" pitchFamily="34" charset="0"/>
              </a:rPr>
              <a:t>Directions for Living MHFA Experience</a:t>
            </a:r>
          </a:p>
          <a:p>
            <a:r>
              <a:rPr lang="en-US" dirty="0">
                <a:solidFill>
                  <a:srgbClr val="666666"/>
                </a:solidFill>
                <a:latin typeface="Open Sans" panose="020B0606030504020204" pitchFamily="34" charset="0"/>
              </a:rPr>
              <a:t>Adult, Teen, Youth, Law Enforcement</a:t>
            </a:r>
          </a:p>
          <a:p>
            <a:r>
              <a:rPr lang="en-US" dirty="0">
                <a:solidFill>
                  <a:srgbClr val="666666"/>
                </a:solidFill>
                <a:latin typeface="Open Sans" panose="020B0606030504020204" pitchFamily="34" charset="0"/>
              </a:rPr>
              <a:t>Baker Acts in Pinellas County</a:t>
            </a:r>
          </a:p>
          <a:p>
            <a:r>
              <a:rPr lang="en-US" dirty="0">
                <a:solidFill>
                  <a:srgbClr val="666666"/>
                </a:solidFill>
                <a:latin typeface="Open Sans" panose="020B0606030504020204" pitchFamily="34" charset="0"/>
                <a:hlinkClick r:id="rId2"/>
              </a:rPr>
              <a:t>International Association of Chiefs of Police</a:t>
            </a:r>
            <a:endParaRPr lang="en-US" dirty="0">
              <a:solidFill>
                <a:srgbClr val="666666"/>
              </a:solidFill>
              <a:latin typeface="Open Sans" panose="020B0606030504020204" pitchFamily="34" charset="0"/>
            </a:endParaRPr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9FA8-29C7-8355-BFD5-F722B122B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F9F056-C59A-7080-DC8A-E111E4EA0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4968" y="3797559"/>
            <a:ext cx="1292273" cy="215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E9BA2-1588-73E1-E8CB-5A928EBA8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032" y="1021364"/>
            <a:ext cx="6437934" cy="1225402"/>
          </a:xfrm>
          <a:prstGeom prst="rect">
            <a:avLst/>
          </a:prstGeom>
        </p:spPr>
      </p:pic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F9B38715-364D-88FC-2274-68F924B7D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5013" y="4826323"/>
            <a:ext cx="889764" cy="969615"/>
          </a:xfrm>
          <a:prstGeom prst="rect">
            <a:avLst/>
          </a:prstGeom>
        </p:spPr>
      </p:pic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id="{22CDC087-3FCB-4388-EC79-65F8D97E2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375" y="4826323"/>
            <a:ext cx="4410026" cy="9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9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21B2-7D97-205B-1720-9CE6FCE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E4F5F-8585-7D53-841A-5F006911E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734812"/>
            <a:ext cx="9375395" cy="31410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66666"/>
                </a:solidFill>
                <a:latin typeface="Open Sans" panose="020B0606030504020204" pitchFamily="34" charset="0"/>
              </a:rPr>
              <a:t>Call to action:</a:t>
            </a:r>
          </a:p>
          <a:p>
            <a:pPr lvl="1"/>
            <a:r>
              <a:rPr lang="en-US" dirty="0">
                <a:solidFill>
                  <a:srgbClr val="666666"/>
                </a:solidFill>
                <a:latin typeface="Open Sans" panose="020B0606030504020204" pitchFamily="34" charset="0"/>
              </a:rPr>
              <a:t>Establish MHFA as the statewide mental health and substance use disorder training program.</a:t>
            </a:r>
          </a:p>
          <a:p>
            <a:pPr lvl="1"/>
            <a:r>
              <a:rPr lang="en-US" dirty="0">
                <a:solidFill>
                  <a:srgbClr val="666666"/>
                </a:solidFill>
                <a:latin typeface="Open Sans" panose="020B0606030504020204" pitchFamily="34" charset="0"/>
              </a:rPr>
              <a:t>Support the Alpert JFS bill</a:t>
            </a:r>
          </a:p>
          <a:p>
            <a:pPr lvl="1"/>
            <a:endParaRPr lang="en-US" dirty="0">
              <a:solidFill>
                <a:srgbClr val="666666"/>
              </a:solidFill>
              <a:latin typeface="Open Sans" panose="020B0606030504020204" pitchFamily="34" charset="0"/>
            </a:endParaRPr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9FA8-29C7-8355-BFD5-F722B122B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F9F056-C59A-7080-DC8A-E111E4EA0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4968" y="3797559"/>
            <a:ext cx="1292273" cy="215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E9BA2-1588-73E1-E8CB-5A928EBA8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032" y="1021364"/>
            <a:ext cx="6437934" cy="1225402"/>
          </a:xfrm>
          <a:prstGeom prst="rect">
            <a:avLst/>
          </a:prstGeom>
        </p:spPr>
      </p:pic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3986E76-47CE-C5F2-F8E7-51CEA6A32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038" y="4437508"/>
            <a:ext cx="3657924" cy="16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39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967</TotalTime>
  <Words>276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Open Sans</vt:lpstr>
      <vt:lpstr>Organic</vt:lpstr>
      <vt:lpstr>System of Care Subcommittee </vt:lpstr>
      <vt:lpstr>Agenda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Orientation</dc:title>
  <dc:creator>Marc Hopin</dc:creator>
  <cp:lastModifiedBy>Marc Hopin</cp:lastModifiedBy>
  <cp:revision>33</cp:revision>
  <dcterms:created xsi:type="dcterms:W3CDTF">2022-06-24T21:35:41Z</dcterms:created>
  <dcterms:modified xsi:type="dcterms:W3CDTF">2023-09-21T13:14:16Z</dcterms:modified>
</cp:coreProperties>
</file>