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8.jpg" ContentType="image/png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66" r:id="rId3"/>
    <p:sldMasterId id="2147483668" r:id="rId4"/>
    <p:sldMasterId id="2147483670" r:id="rId5"/>
    <p:sldMasterId id="2147483672" r:id="rId6"/>
    <p:sldMasterId id="2147483674" r:id="rId7"/>
  </p:sldMasterIdLst>
  <p:notesMasterIdLst>
    <p:notesMasterId r:id="rId39"/>
  </p:notesMasterIdLst>
  <p:sldIdLst>
    <p:sldId id="256" r:id="rId8"/>
    <p:sldId id="257" r:id="rId9"/>
    <p:sldId id="259" r:id="rId10"/>
    <p:sldId id="258" r:id="rId11"/>
    <p:sldId id="260" r:id="rId12"/>
    <p:sldId id="265" r:id="rId13"/>
    <p:sldId id="261" r:id="rId14"/>
    <p:sldId id="262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316" r:id="rId32"/>
    <p:sldId id="317" r:id="rId33"/>
    <p:sldId id="319" r:id="rId34"/>
    <p:sldId id="320" r:id="rId35"/>
    <p:sldId id="321" r:id="rId36"/>
    <p:sldId id="322" r:id="rId37"/>
    <p:sldId id="318" r:id="rId38"/>
  </p:sldIdLst>
  <p:sldSz cx="12192000" cy="6858000"/>
  <p:notesSz cx="6858000" cy="9144000"/>
  <p:custDataLst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98A9"/>
    <a:srgbClr val="F6AB8A"/>
    <a:srgbClr val="96B3C0"/>
    <a:srgbClr val="F78471"/>
    <a:srgbClr val="8FAE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523" y="9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heme" Target="theme/theme1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20B01B-6A2F-4777-BB67-D4826E8D80D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0BF72A-7511-4D9E-86FA-A64F0D98C6F3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2400" dirty="0">
              <a:latin typeface="+mn-lt"/>
            </a:rPr>
            <a:t>Prepare foster parents</a:t>
          </a:r>
        </a:p>
      </dgm:t>
    </dgm:pt>
    <dgm:pt modelId="{DCE08698-567D-4CFE-A6A2-E6EEAB8A4745}" type="parTrans" cxnId="{5C7E0D7B-9B02-4930-B350-0CCBDDF5DA55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030F7347-6DCC-430E-998C-5267748D4C46}" type="sibTrans" cxnId="{5C7E0D7B-9B02-4930-B350-0CCBDDF5DA55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B5615AA0-5CAF-4882-9654-06A78BA106B3}">
      <dgm:prSet custT="1"/>
      <dgm:spPr>
        <a:solidFill>
          <a:srgbClr val="96B3C0"/>
        </a:solidFill>
      </dgm:spPr>
      <dgm:t>
        <a:bodyPr/>
        <a:lstStyle/>
        <a:p>
          <a:r>
            <a:rPr lang="en-US" sz="2400" dirty="0">
              <a:latin typeface="+mn-lt"/>
            </a:rPr>
            <a:t>Partner with CPI</a:t>
          </a:r>
        </a:p>
      </dgm:t>
    </dgm:pt>
    <dgm:pt modelId="{BEBB0507-3286-42F8-87E7-51E24BA7511E}" type="parTrans" cxnId="{B2E698B6-BEAF-46D2-B5DC-A4B03FEA0A59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EB2D3DD3-B036-49B4-8CAE-AA1FF2AB5C1F}" type="sibTrans" cxnId="{B2E698B6-BEAF-46D2-B5DC-A4B03FEA0A59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567438C9-CC93-481B-9E39-E5EE53774DD4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400" dirty="0">
              <a:latin typeface="+mn-lt"/>
            </a:rPr>
            <a:t>Use assessment tools</a:t>
          </a:r>
        </a:p>
      </dgm:t>
    </dgm:pt>
    <dgm:pt modelId="{F50C6511-C4A5-4B2A-A3A4-005FE8737DF2}" type="parTrans" cxnId="{5AFFC1BE-02E0-4C2D-AA01-891D4D08179A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AD4FD3A4-C7C9-416D-9905-B2F24CBC05CB}" type="sibTrans" cxnId="{5AFFC1BE-02E0-4C2D-AA01-891D4D08179A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DD803CAD-61CC-4F08-8A3E-F247ADB0ADEC}">
      <dgm:prSet custT="1"/>
      <dgm:spPr>
        <a:solidFill>
          <a:srgbClr val="F78471"/>
        </a:solidFill>
      </dgm:spPr>
      <dgm:t>
        <a:bodyPr/>
        <a:lstStyle/>
        <a:p>
          <a:r>
            <a:rPr lang="en-US" sz="2400">
              <a:latin typeface="+mn-lt"/>
            </a:rPr>
            <a:t>Participate in staffings</a:t>
          </a:r>
          <a:endParaRPr lang="en-US" sz="2400" dirty="0">
            <a:latin typeface="+mn-lt"/>
          </a:endParaRPr>
        </a:p>
      </dgm:t>
    </dgm:pt>
    <dgm:pt modelId="{A7A416C2-5596-4B51-9CE6-398231844758}" type="parTrans" cxnId="{3D913698-7AEB-4FCD-848C-D7D0B5C90193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4BAC34AC-4F5D-4099-B4C8-C90BD8A46984}" type="sibTrans" cxnId="{3D913698-7AEB-4FCD-848C-D7D0B5C90193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FADF1A0B-B444-4F0A-B63A-E97304D316D0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2400" dirty="0">
              <a:latin typeface="+mn-lt"/>
            </a:rPr>
            <a:t>Develop Corrective Action Plan if needed</a:t>
          </a:r>
        </a:p>
      </dgm:t>
    </dgm:pt>
    <dgm:pt modelId="{1136E72C-29E9-4177-BAE5-1B77996046C3}" type="parTrans" cxnId="{E223581E-F5F9-41F5-B383-F73E03641236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869A93E9-3AE0-49CF-BAD2-B45EBC71DBE3}" type="sibTrans" cxnId="{E223581E-F5F9-41F5-B383-F73E03641236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5E82DFD1-1920-4DDE-885E-5D52CE6D07A3}" type="pres">
      <dgm:prSet presAssocID="{4C20B01B-6A2F-4777-BB67-D4826E8D80D6}" presName="linear" presStyleCnt="0">
        <dgm:presLayoutVars>
          <dgm:animLvl val="lvl"/>
          <dgm:resizeHandles val="exact"/>
        </dgm:presLayoutVars>
      </dgm:prSet>
      <dgm:spPr/>
    </dgm:pt>
    <dgm:pt modelId="{CDF86487-C8E8-4A0D-8D63-150934B53029}" type="pres">
      <dgm:prSet presAssocID="{1F0BF72A-7511-4D9E-86FA-A64F0D98C6F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0FB8403-F2DC-4CE8-89B9-6BFB1C9CCE73}" type="pres">
      <dgm:prSet presAssocID="{030F7347-6DCC-430E-998C-5267748D4C46}" presName="spacer" presStyleCnt="0"/>
      <dgm:spPr/>
    </dgm:pt>
    <dgm:pt modelId="{CFCEA4C9-C07F-47D4-A5FF-A83B2EB13B72}" type="pres">
      <dgm:prSet presAssocID="{B5615AA0-5CAF-4882-9654-06A78BA106B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1987A3F-7802-46E7-BBE2-B92BA005D0B6}" type="pres">
      <dgm:prSet presAssocID="{EB2D3DD3-B036-49B4-8CAE-AA1FF2AB5C1F}" presName="spacer" presStyleCnt="0"/>
      <dgm:spPr/>
    </dgm:pt>
    <dgm:pt modelId="{3EFDC1BD-70C3-4DD7-A5E4-D93C8EFCB7E6}" type="pres">
      <dgm:prSet presAssocID="{567438C9-CC93-481B-9E39-E5EE53774DD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80F6FF7-8D70-4402-86FA-6C756D347EDC}" type="pres">
      <dgm:prSet presAssocID="{AD4FD3A4-C7C9-416D-9905-B2F24CBC05CB}" presName="spacer" presStyleCnt="0"/>
      <dgm:spPr/>
    </dgm:pt>
    <dgm:pt modelId="{C051C101-282E-4239-8480-FAF64BE01A06}" type="pres">
      <dgm:prSet presAssocID="{DD803CAD-61CC-4F08-8A3E-F247ADB0ADE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A4F30B3-70F6-4316-B6FF-8F21FC0218FC}" type="pres">
      <dgm:prSet presAssocID="{4BAC34AC-4F5D-4099-B4C8-C90BD8A46984}" presName="spacer" presStyleCnt="0"/>
      <dgm:spPr/>
    </dgm:pt>
    <dgm:pt modelId="{AB697823-B280-47D1-AC89-8C70CF2297E2}" type="pres">
      <dgm:prSet presAssocID="{FADF1A0B-B444-4F0A-B63A-E97304D316D0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53501012-74BE-43F7-8F2D-FFCE2A16719A}" type="presOf" srcId="{567438C9-CC93-481B-9E39-E5EE53774DD4}" destId="{3EFDC1BD-70C3-4DD7-A5E4-D93C8EFCB7E6}" srcOrd="0" destOrd="0" presId="urn:microsoft.com/office/officeart/2005/8/layout/vList2"/>
    <dgm:cxn modelId="{E223581E-F5F9-41F5-B383-F73E03641236}" srcId="{4C20B01B-6A2F-4777-BB67-D4826E8D80D6}" destId="{FADF1A0B-B444-4F0A-B63A-E97304D316D0}" srcOrd="4" destOrd="0" parTransId="{1136E72C-29E9-4177-BAE5-1B77996046C3}" sibTransId="{869A93E9-3AE0-49CF-BAD2-B45EBC71DBE3}"/>
    <dgm:cxn modelId="{65B66B5C-1866-468D-B599-CB9480A52BE7}" type="presOf" srcId="{1F0BF72A-7511-4D9E-86FA-A64F0D98C6F3}" destId="{CDF86487-C8E8-4A0D-8D63-150934B53029}" srcOrd="0" destOrd="0" presId="urn:microsoft.com/office/officeart/2005/8/layout/vList2"/>
    <dgm:cxn modelId="{E3E99447-FB23-47EF-BC5B-C0B0B6C9A86F}" type="presOf" srcId="{DD803CAD-61CC-4F08-8A3E-F247ADB0ADEC}" destId="{C051C101-282E-4239-8480-FAF64BE01A06}" srcOrd="0" destOrd="0" presId="urn:microsoft.com/office/officeart/2005/8/layout/vList2"/>
    <dgm:cxn modelId="{76F10452-F26C-4F9C-ABA6-C88D6B4D6C3F}" type="presOf" srcId="{FADF1A0B-B444-4F0A-B63A-E97304D316D0}" destId="{AB697823-B280-47D1-AC89-8C70CF2297E2}" srcOrd="0" destOrd="0" presId="urn:microsoft.com/office/officeart/2005/8/layout/vList2"/>
    <dgm:cxn modelId="{5C7E0D7B-9B02-4930-B350-0CCBDDF5DA55}" srcId="{4C20B01B-6A2F-4777-BB67-D4826E8D80D6}" destId="{1F0BF72A-7511-4D9E-86FA-A64F0D98C6F3}" srcOrd="0" destOrd="0" parTransId="{DCE08698-567D-4CFE-A6A2-E6EEAB8A4745}" sibTransId="{030F7347-6DCC-430E-998C-5267748D4C46}"/>
    <dgm:cxn modelId="{2657278D-DFBC-4463-8E42-1B5DB15177D2}" type="presOf" srcId="{B5615AA0-5CAF-4882-9654-06A78BA106B3}" destId="{CFCEA4C9-C07F-47D4-A5FF-A83B2EB13B72}" srcOrd="0" destOrd="0" presId="urn:microsoft.com/office/officeart/2005/8/layout/vList2"/>
    <dgm:cxn modelId="{3D913698-7AEB-4FCD-848C-D7D0B5C90193}" srcId="{4C20B01B-6A2F-4777-BB67-D4826E8D80D6}" destId="{DD803CAD-61CC-4F08-8A3E-F247ADB0ADEC}" srcOrd="3" destOrd="0" parTransId="{A7A416C2-5596-4B51-9CE6-398231844758}" sibTransId="{4BAC34AC-4F5D-4099-B4C8-C90BD8A46984}"/>
    <dgm:cxn modelId="{B2E698B6-BEAF-46D2-B5DC-A4B03FEA0A59}" srcId="{4C20B01B-6A2F-4777-BB67-D4826E8D80D6}" destId="{B5615AA0-5CAF-4882-9654-06A78BA106B3}" srcOrd="1" destOrd="0" parTransId="{BEBB0507-3286-42F8-87E7-51E24BA7511E}" sibTransId="{EB2D3DD3-B036-49B4-8CAE-AA1FF2AB5C1F}"/>
    <dgm:cxn modelId="{5AFFC1BE-02E0-4C2D-AA01-891D4D08179A}" srcId="{4C20B01B-6A2F-4777-BB67-D4826E8D80D6}" destId="{567438C9-CC93-481B-9E39-E5EE53774DD4}" srcOrd="2" destOrd="0" parTransId="{F50C6511-C4A5-4B2A-A3A4-005FE8737DF2}" sibTransId="{AD4FD3A4-C7C9-416D-9905-B2F24CBC05CB}"/>
    <dgm:cxn modelId="{132D4BCE-EF9A-40C1-A1C3-1B74CE785975}" type="presOf" srcId="{4C20B01B-6A2F-4777-BB67-D4826E8D80D6}" destId="{5E82DFD1-1920-4DDE-885E-5D52CE6D07A3}" srcOrd="0" destOrd="0" presId="urn:microsoft.com/office/officeart/2005/8/layout/vList2"/>
    <dgm:cxn modelId="{54407F92-444A-446F-83CE-6BA52F207CDA}" type="presParOf" srcId="{5E82DFD1-1920-4DDE-885E-5D52CE6D07A3}" destId="{CDF86487-C8E8-4A0D-8D63-150934B53029}" srcOrd="0" destOrd="0" presId="urn:microsoft.com/office/officeart/2005/8/layout/vList2"/>
    <dgm:cxn modelId="{F350A738-C9BD-40A6-9FAE-443BD73E6478}" type="presParOf" srcId="{5E82DFD1-1920-4DDE-885E-5D52CE6D07A3}" destId="{50FB8403-F2DC-4CE8-89B9-6BFB1C9CCE73}" srcOrd="1" destOrd="0" presId="urn:microsoft.com/office/officeart/2005/8/layout/vList2"/>
    <dgm:cxn modelId="{1B38169B-C00B-445E-ACC6-4D0DA272575F}" type="presParOf" srcId="{5E82DFD1-1920-4DDE-885E-5D52CE6D07A3}" destId="{CFCEA4C9-C07F-47D4-A5FF-A83B2EB13B72}" srcOrd="2" destOrd="0" presId="urn:microsoft.com/office/officeart/2005/8/layout/vList2"/>
    <dgm:cxn modelId="{DB8B9AF9-8FA0-454F-AB59-16BB30B6DD33}" type="presParOf" srcId="{5E82DFD1-1920-4DDE-885E-5D52CE6D07A3}" destId="{31987A3F-7802-46E7-BBE2-B92BA005D0B6}" srcOrd="3" destOrd="0" presId="urn:microsoft.com/office/officeart/2005/8/layout/vList2"/>
    <dgm:cxn modelId="{C1219B04-6047-4230-85EB-32702A9E20FB}" type="presParOf" srcId="{5E82DFD1-1920-4DDE-885E-5D52CE6D07A3}" destId="{3EFDC1BD-70C3-4DD7-A5E4-D93C8EFCB7E6}" srcOrd="4" destOrd="0" presId="urn:microsoft.com/office/officeart/2005/8/layout/vList2"/>
    <dgm:cxn modelId="{8AEE312B-BBB8-4FCF-97B8-F80384D1F388}" type="presParOf" srcId="{5E82DFD1-1920-4DDE-885E-5D52CE6D07A3}" destId="{180F6FF7-8D70-4402-86FA-6C756D347EDC}" srcOrd="5" destOrd="0" presId="urn:microsoft.com/office/officeart/2005/8/layout/vList2"/>
    <dgm:cxn modelId="{30A19464-EC2E-4022-A5CF-DBA91DE5884E}" type="presParOf" srcId="{5E82DFD1-1920-4DDE-885E-5D52CE6D07A3}" destId="{C051C101-282E-4239-8480-FAF64BE01A06}" srcOrd="6" destOrd="0" presId="urn:microsoft.com/office/officeart/2005/8/layout/vList2"/>
    <dgm:cxn modelId="{51237C24-65F3-40DC-853C-135FA248F6E7}" type="presParOf" srcId="{5E82DFD1-1920-4DDE-885E-5D52CE6D07A3}" destId="{EA4F30B3-70F6-4316-B6FF-8F21FC0218FC}" srcOrd="7" destOrd="0" presId="urn:microsoft.com/office/officeart/2005/8/layout/vList2"/>
    <dgm:cxn modelId="{E7287855-52F2-4443-BB3A-02D9B0C15C1E}" type="presParOf" srcId="{5E82DFD1-1920-4DDE-885E-5D52CE6D07A3}" destId="{AB697823-B280-47D1-AC89-8C70CF2297E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20B01B-6A2F-4777-BB67-D4826E8D80D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0BF72A-7511-4D9E-86FA-A64F0D98C6F3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2400" dirty="0">
              <a:latin typeface="+mn-lt"/>
            </a:rPr>
            <a:t>Cooperating and Investigating</a:t>
          </a:r>
        </a:p>
      </dgm:t>
    </dgm:pt>
    <dgm:pt modelId="{DCE08698-567D-4CFE-A6A2-E6EEAB8A4745}" type="parTrans" cxnId="{5C7E0D7B-9B02-4930-B350-0CCBDDF5DA55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030F7347-6DCC-430E-998C-5267748D4C46}" type="sibTrans" cxnId="{5C7E0D7B-9B02-4930-B350-0CCBDDF5DA55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B5615AA0-5CAF-4882-9654-06A78BA106B3}">
      <dgm:prSet custT="1"/>
      <dgm:spPr>
        <a:solidFill>
          <a:srgbClr val="96B3C0"/>
        </a:solidFill>
      </dgm:spPr>
      <dgm:t>
        <a:bodyPr/>
        <a:lstStyle/>
        <a:p>
          <a:r>
            <a:rPr lang="en-US" sz="2400" dirty="0">
              <a:latin typeface="+mn-lt"/>
            </a:rPr>
            <a:t>Interviewing and Contacts</a:t>
          </a:r>
        </a:p>
      </dgm:t>
    </dgm:pt>
    <dgm:pt modelId="{BEBB0507-3286-42F8-87E7-51E24BA7511E}" type="parTrans" cxnId="{B2E698B6-BEAF-46D2-B5DC-A4B03FEA0A59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EB2D3DD3-B036-49B4-8CAE-AA1FF2AB5C1F}" type="sibTrans" cxnId="{B2E698B6-BEAF-46D2-B5DC-A4B03FEA0A59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567438C9-CC93-481B-9E39-E5EE53774DD4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400" dirty="0">
              <a:latin typeface="+mn-lt"/>
            </a:rPr>
            <a:t>Staffing</a:t>
          </a:r>
        </a:p>
      </dgm:t>
    </dgm:pt>
    <dgm:pt modelId="{F50C6511-C4A5-4B2A-A3A4-005FE8737DF2}" type="parTrans" cxnId="{5AFFC1BE-02E0-4C2D-AA01-891D4D08179A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AD4FD3A4-C7C9-416D-9905-B2F24CBC05CB}" type="sibTrans" cxnId="{5AFFC1BE-02E0-4C2D-AA01-891D4D08179A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DD803CAD-61CC-4F08-8A3E-F247ADB0ADEC}">
      <dgm:prSet custT="1"/>
      <dgm:spPr>
        <a:solidFill>
          <a:srgbClr val="F78471"/>
        </a:solidFill>
      </dgm:spPr>
      <dgm:t>
        <a:bodyPr/>
        <a:lstStyle/>
        <a:p>
          <a:r>
            <a:rPr lang="en-US" sz="2400" dirty="0">
              <a:latin typeface="+mn-lt"/>
            </a:rPr>
            <a:t>Assessing and Corrective Action</a:t>
          </a:r>
        </a:p>
      </dgm:t>
    </dgm:pt>
    <dgm:pt modelId="{A7A416C2-5596-4B51-9CE6-398231844758}" type="parTrans" cxnId="{3D913698-7AEB-4FCD-848C-D7D0B5C90193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4BAC34AC-4F5D-4099-B4C8-C90BD8A46984}" type="sibTrans" cxnId="{3D913698-7AEB-4FCD-848C-D7D0B5C90193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5E82DFD1-1920-4DDE-885E-5D52CE6D07A3}" type="pres">
      <dgm:prSet presAssocID="{4C20B01B-6A2F-4777-BB67-D4826E8D80D6}" presName="linear" presStyleCnt="0">
        <dgm:presLayoutVars>
          <dgm:animLvl val="lvl"/>
          <dgm:resizeHandles val="exact"/>
        </dgm:presLayoutVars>
      </dgm:prSet>
      <dgm:spPr/>
    </dgm:pt>
    <dgm:pt modelId="{CDF86487-C8E8-4A0D-8D63-150934B53029}" type="pres">
      <dgm:prSet presAssocID="{1F0BF72A-7511-4D9E-86FA-A64F0D98C6F3}" presName="parentText" presStyleLbl="node1" presStyleIdx="0" presStyleCnt="4" custLinFactNeighborX="-1987" custLinFactNeighborY="-82253">
        <dgm:presLayoutVars>
          <dgm:chMax val="0"/>
          <dgm:bulletEnabled val="1"/>
        </dgm:presLayoutVars>
      </dgm:prSet>
      <dgm:spPr/>
    </dgm:pt>
    <dgm:pt modelId="{50FB8403-F2DC-4CE8-89B9-6BFB1C9CCE73}" type="pres">
      <dgm:prSet presAssocID="{030F7347-6DCC-430E-998C-5267748D4C46}" presName="spacer" presStyleCnt="0"/>
      <dgm:spPr/>
    </dgm:pt>
    <dgm:pt modelId="{CFCEA4C9-C07F-47D4-A5FF-A83B2EB13B72}" type="pres">
      <dgm:prSet presAssocID="{B5615AA0-5CAF-4882-9654-06A78BA106B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1987A3F-7802-46E7-BBE2-B92BA005D0B6}" type="pres">
      <dgm:prSet presAssocID="{EB2D3DD3-B036-49B4-8CAE-AA1FF2AB5C1F}" presName="spacer" presStyleCnt="0"/>
      <dgm:spPr/>
    </dgm:pt>
    <dgm:pt modelId="{3EFDC1BD-70C3-4DD7-A5E4-D93C8EFCB7E6}" type="pres">
      <dgm:prSet presAssocID="{567438C9-CC93-481B-9E39-E5EE53774DD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80F6FF7-8D70-4402-86FA-6C756D347EDC}" type="pres">
      <dgm:prSet presAssocID="{AD4FD3A4-C7C9-416D-9905-B2F24CBC05CB}" presName="spacer" presStyleCnt="0"/>
      <dgm:spPr/>
    </dgm:pt>
    <dgm:pt modelId="{C051C101-282E-4239-8480-FAF64BE01A06}" type="pres">
      <dgm:prSet presAssocID="{DD803CAD-61CC-4F08-8A3E-F247ADB0ADE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3501012-74BE-43F7-8F2D-FFCE2A16719A}" type="presOf" srcId="{567438C9-CC93-481B-9E39-E5EE53774DD4}" destId="{3EFDC1BD-70C3-4DD7-A5E4-D93C8EFCB7E6}" srcOrd="0" destOrd="0" presId="urn:microsoft.com/office/officeart/2005/8/layout/vList2"/>
    <dgm:cxn modelId="{65B66B5C-1866-468D-B599-CB9480A52BE7}" type="presOf" srcId="{1F0BF72A-7511-4D9E-86FA-A64F0D98C6F3}" destId="{CDF86487-C8E8-4A0D-8D63-150934B53029}" srcOrd="0" destOrd="0" presId="urn:microsoft.com/office/officeart/2005/8/layout/vList2"/>
    <dgm:cxn modelId="{E3E99447-FB23-47EF-BC5B-C0B0B6C9A86F}" type="presOf" srcId="{DD803CAD-61CC-4F08-8A3E-F247ADB0ADEC}" destId="{C051C101-282E-4239-8480-FAF64BE01A06}" srcOrd="0" destOrd="0" presId="urn:microsoft.com/office/officeart/2005/8/layout/vList2"/>
    <dgm:cxn modelId="{5C7E0D7B-9B02-4930-B350-0CCBDDF5DA55}" srcId="{4C20B01B-6A2F-4777-BB67-D4826E8D80D6}" destId="{1F0BF72A-7511-4D9E-86FA-A64F0D98C6F3}" srcOrd="0" destOrd="0" parTransId="{DCE08698-567D-4CFE-A6A2-E6EEAB8A4745}" sibTransId="{030F7347-6DCC-430E-998C-5267748D4C46}"/>
    <dgm:cxn modelId="{2657278D-DFBC-4463-8E42-1B5DB15177D2}" type="presOf" srcId="{B5615AA0-5CAF-4882-9654-06A78BA106B3}" destId="{CFCEA4C9-C07F-47D4-A5FF-A83B2EB13B72}" srcOrd="0" destOrd="0" presId="urn:microsoft.com/office/officeart/2005/8/layout/vList2"/>
    <dgm:cxn modelId="{3D913698-7AEB-4FCD-848C-D7D0B5C90193}" srcId="{4C20B01B-6A2F-4777-BB67-D4826E8D80D6}" destId="{DD803CAD-61CC-4F08-8A3E-F247ADB0ADEC}" srcOrd="3" destOrd="0" parTransId="{A7A416C2-5596-4B51-9CE6-398231844758}" sibTransId="{4BAC34AC-4F5D-4099-B4C8-C90BD8A46984}"/>
    <dgm:cxn modelId="{B2E698B6-BEAF-46D2-B5DC-A4B03FEA0A59}" srcId="{4C20B01B-6A2F-4777-BB67-D4826E8D80D6}" destId="{B5615AA0-5CAF-4882-9654-06A78BA106B3}" srcOrd="1" destOrd="0" parTransId="{BEBB0507-3286-42F8-87E7-51E24BA7511E}" sibTransId="{EB2D3DD3-B036-49B4-8CAE-AA1FF2AB5C1F}"/>
    <dgm:cxn modelId="{5AFFC1BE-02E0-4C2D-AA01-891D4D08179A}" srcId="{4C20B01B-6A2F-4777-BB67-D4826E8D80D6}" destId="{567438C9-CC93-481B-9E39-E5EE53774DD4}" srcOrd="2" destOrd="0" parTransId="{F50C6511-C4A5-4B2A-A3A4-005FE8737DF2}" sibTransId="{AD4FD3A4-C7C9-416D-9905-B2F24CBC05CB}"/>
    <dgm:cxn modelId="{132D4BCE-EF9A-40C1-A1C3-1B74CE785975}" type="presOf" srcId="{4C20B01B-6A2F-4777-BB67-D4826E8D80D6}" destId="{5E82DFD1-1920-4DDE-885E-5D52CE6D07A3}" srcOrd="0" destOrd="0" presId="urn:microsoft.com/office/officeart/2005/8/layout/vList2"/>
    <dgm:cxn modelId="{54407F92-444A-446F-83CE-6BA52F207CDA}" type="presParOf" srcId="{5E82DFD1-1920-4DDE-885E-5D52CE6D07A3}" destId="{CDF86487-C8E8-4A0D-8D63-150934B53029}" srcOrd="0" destOrd="0" presId="urn:microsoft.com/office/officeart/2005/8/layout/vList2"/>
    <dgm:cxn modelId="{F350A738-C9BD-40A6-9FAE-443BD73E6478}" type="presParOf" srcId="{5E82DFD1-1920-4DDE-885E-5D52CE6D07A3}" destId="{50FB8403-F2DC-4CE8-89B9-6BFB1C9CCE73}" srcOrd="1" destOrd="0" presId="urn:microsoft.com/office/officeart/2005/8/layout/vList2"/>
    <dgm:cxn modelId="{1B38169B-C00B-445E-ACC6-4D0DA272575F}" type="presParOf" srcId="{5E82DFD1-1920-4DDE-885E-5D52CE6D07A3}" destId="{CFCEA4C9-C07F-47D4-A5FF-A83B2EB13B72}" srcOrd="2" destOrd="0" presId="urn:microsoft.com/office/officeart/2005/8/layout/vList2"/>
    <dgm:cxn modelId="{DB8B9AF9-8FA0-454F-AB59-16BB30B6DD33}" type="presParOf" srcId="{5E82DFD1-1920-4DDE-885E-5D52CE6D07A3}" destId="{31987A3F-7802-46E7-BBE2-B92BA005D0B6}" srcOrd="3" destOrd="0" presId="urn:microsoft.com/office/officeart/2005/8/layout/vList2"/>
    <dgm:cxn modelId="{C1219B04-6047-4230-85EB-32702A9E20FB}" type="presParOf" srcId="{5E82DFD1-1920-4DDE-885E-5D52CE6D07A3}" destId="{3EFDC1BD-70C3-4DD7-A5E4-D93C8EFCB7E6}" srcOrd="4" destOrd="0" presId="urn:microsoft.com/office/officeart/2005/8/layout/vList2"/>
    <dgm:cxn modelId="{8AEE312B-BBB8-4FCF-97B8-F80384D1F388}" type="presParOf" srcId="{5E82DFD1-1920-4DDE-885E-5D52CE6D07A3}" destId="{180F6FF7-8D70-4402-86FA-6C756D347EDC}" srcOrd="5" destOrd="0" presId="urn:microsoft.com/office/officeart/2005/8/layout/vList2"/>
    <dgm:cxn modelId="{30A19464-EC2E-4022-A5CF-DBA91DE5884E}" type="presParOf" srcId="{5E82DFD1-1920-4DDE-885E-5D52CE6D07A3}" destId="{C051C101-282E-4239-8480-FAF64BE01A0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97CE34-F176-45B4-BAB1-09820F9F76F5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340D4C-2D44-4205-918A-6F82D36079B6}">
      <dgm:prSet phldrT="[Text]" custT="1"/>
      <dgm:spPr>
        <a:solidFill>
          <a:srgbClr val="7198A9"/>
        </a:solidFill>
      </dgm:spPr>
      <dgm:t>
        <a:bodyPr/>
        <a:lstStyle/>
        <a:p>
          <a:r>
            <a:rPr lang="en-US" sz="2200" dirty="0">
              <a:latin typeface="+mn-lt"/>
            </a:rPr>
            <a:t>Reasons</a:t>
          </a:r>
        </a:p>
      </dgm:t>
    </dgm:pt>
    <dgm:pt modelId="{23D4EC08-0ECA-42B1-888E-2E108BEE2B89}" type="parTrans" cxnId="{812EC698-77A0-4945-AFF5-9C3085D79102}">
      <dgm:prSet/>
      <dgm:spPr/>
      <dgm:t>
        <a:bodyPr/>
        <a:lstStyle/>
        <a:p>
          <a:endParaRPr lang="en-US" sz="2200">
            <a:latin typeface="+mn-lt"/>
          </a:endParaRPr>
        </a:p>
      </dgm:t>
    </dgm:pt>
    <dgm:pt modelId="{E4B2DEC0-D3AB-4478-8B1B-1405E2E495A1}" type="sibTrans" cxnId="{812EC698-77A0-4945-AFF5-9C3085D79102}">
      <dgm:prSet/>
      <dgm:spPr/>
      <dgm:t>
        <a:bodyPr/>
        <a:lstStyle/>
        <a:p>
          <a:endParaRPr lang="en-US" sz="2200">
            <a:latin typeface="+mn-lt"/>
          </a:endParaRPr>
        </a:p>
      </dgm:t>
    </dgm:pt>
    <dgm:pt modelId="{065FE2F5-3A52-4120-AF83-94ECD2AAF2D0}">
      <dgm:prSet custT="1"/>
      <dgm:spPr>
        <a:solidFill>
          <a:srgbClr val="F6AB8A"/>
        </a:solidFill>
      </dgm:spPr>
      <dgm:t>
        <a:bodyPr/>
        <a:lstStyle/>
        <a:p>
          <a:r>
            <a:rPr lang="en-US" sz="2200" dirty="0">
              <a:latin typeface="+mn-lt"/>
            </a:rPr>
            <a:t>Proper and Reasonable Deadlines</a:t>
          </a:r>
        </a:p>
      </dgm:t>
    </dgm:pt>
    <dgm:pt modelId="{63F80D9D-B96D-4C7A-AA11-012881FBAE84}" type="parTrans" cxnId="{C0DCB045-9F8B-4BAD-B455-87869E81581E}">
      <dgm:prSet/>
      <dgm:spPr/>
      <dgm:t>
        <a:bodyPr/>
        <a:lstStyle/>
        <a:p>
          <a:endParaRPr lang="en-US" sz="2200">
            <a:latin typeface="+mn-lt"/>
          </a:endParaRPr>
        </a:p>
      </dgm:t>
    </dgm:pt>
    <dgm:pt modelId="{3E3A8574-DC80-4C10-A68B-95FA58576745}" type="sibTrans" cxnId="{C0DCB045-9F8B-4BAD-B455-87869E81581E}">
      <dgm:prSet/>
      <dgm:spPr/>
      <dgm:t>
        <a:bodyPr/>
        <a:lstStyle/>
        <a:p>
          <a:endParaRPr lang="en-US" sz="2200">
            <a:latin typeface="+mn-lt"/>
          </a:endParaRPr>
        </a:p>
      </dgm:t>
    </dgm:pt>
    <dgm:pt modelId="{7751AEB2-DBCE-4916-9160-17C7C1605FAC}">
      <dgm:prSet phldrT="[Text]" custT="1"/>
      <dgm:spPr>
        <a:solidFill>
          <a:srgbClr val="F78471"/>
        </a:solidFill>
      </dgm:spPr>
      <dgm:t>
        <a:bodyPr/>
        <a:lstStyle/>
        <a:p>
          <a:r>
            <a:rPr lang="en-US" sz="2200" dirty="0">
              <a:latin typeface="+mn-lt"/>
            </a:rPr>
            <a:t>Specific and Observable Tasks</a:t>
          </a:r>
        </a:p>
      </dgm:t>
    </dgm:pt>
    <dgm:pt modelId="{E2736925-C3EA-4A7A-A4FA-062B851C52B0}" type="parTrans" cxnId="{ACFC989B-26F1-413C-B7D8-C2C66E9329DE}">
      <dgm:prSet/>
      <dgm:spPr/>
      <dgm:t>
        <a:bodyPr/>
        <a:lstStyle/>
        <a:p>
          <a:endParaRPr lang="en-US" sz="2200">
            <a:latin typeface="+mn-lt"/>
          </a:endParaRPr>
        </a:p>
      </dgm:t>
    </dgm:pt>
    <dgm:pt modelId="{F945CD4C-873D-4A8D-982B-AA9984C2565E}" type="sibTrans" cxnId="{ACFC989B-26F1-413C-B7D8-C2C66E9329DE}">
      <dgm:prSet/>
      <dgm:spPr/>
      <dgm:t>
        <a:bodyPr/>
        <a:lstStyle/>
        <a:p>
          <a:endParaRPr lang="en-US" sz="2200">
            <a:latin typeface="+mn-lt"/>
          </a:endParaRPr>
        </a:p>
      </dgm:t>
    </dgm:pt>
    <dgm:pt modelId="{8B444D48-477E-4348-8B88-7083CCC80B8D}">
      <dgm:prSet custT="1"/>
      <dgm:spPr>
        <a:solidFill>
          <a:srgbClr val="96B3C0"/>
        </a:solidFill>
      </dgm:spPr>
      <dgm:t>
        <a:bodyPr/>
        <a:lstStyle/>
        <a:p>
          <a:r>
            <a:rPr lang="en-US" sz="2200" dirty="0">
              <a:latin typeface="+mn-lt"/>
            </a:rPr>
            <a:t>Documentation</a:t>
          </a:r>
        </a:p>
      </dgm:t>
    </dgm:pt>
    <dgm:pt modelId="{F252ED99-D6F8-4F15-B204-4A6E3A89F7DE}" type="parTrans" cxnId="{43BBA9F0-75B0-41DF-BBAF-0939C039CE31}">
      <dgm:prSet/>
      <dgm:spPr/>
      <dgm:t>
        <a:bodyPr/>
        <a:lstStyle/>
        <a:p>
          <a:endParaRPr lang="en-US" sz="2200">
            <a:latin typeface="+mn-lt"/>
          </a:endParaRPr>
        </a:p>
      </dgm:t>
    </dgm:pt>
    <dgm:pt modelId="{2903863A-E51B-422D-9264-C1C779FFDEF5}" type="sibTrans" cxnId="{43BBA9F0-75B0-41DF-BBAF-0939C039CE31}">
      <dgm:prSet/>
      <dgm:spPr/>
      <dgm:t>
        <a:bodyPr/>
        <a:lstStyle/>
        <a:p>
          <a:endParaRPr lang="en-US" sz="2200">
            <a:latin typeface="+mn-lt"/>
          </a:endParaRPr>
        </a:p>
      </dgm:t>
    </dgm:pt>
    <dgm:pt modelId="{C20A3F1A-43FB-4A45-8D20-527570146B87}" type="pres">
      <dgm:prSet presAssocID="{1697CE34-F176-45B4-BAB1-09820F9F76F5}" presName="matrix" presStyleCnt="0">
        <dgm:presLayoutVars>
          <dgm:chMax val="1"/>
          <dgm:dir/>
          <dgm:resizeHandles val="exact"/>
        </dgm:presLayoutVars>
      </dgm:prSet>
      <dgm:spPr/>
    </dgm:pt>
    <dgm:pt modelId="{C7A80B8C-ECE1-4601-8B77-6DEF529D5FB5}" type="pres">
      <dgm:prSet presAssocID="{1697CE34-F176-45B4-BAB1-09820F9F76F5}" presName="diamond" presStyleLbl="bgShp" presStyleIdx="0" presStyleCnt="1"/>
      <dgm:spPr/>
    </dgm:pt>
    <dgm:pt modelId="{7E140275-AC65-4E65-8B0A-A0C00BFCAF29}" type="pres">
      <dgm:prSet presAssocID="{1697CE34-F176-45B4-BAB1-09820F9F76F5}" presName="quad1" presStyleLbl="node1" presStyleIdx="0" presStyleCnt="4" custScaleX="107659" custLinFactNeighborX="-6664">
        <dgm:presLayoutVars>
          <dgm:chMax val="0"/>
          <dgm:chPref val="0"/>
          <dgm:bulletEnabled val="1"/>
        </dgm:presLayoutVars>
      </dgm:prSet>
      <dgm:spPr/>
    </dgm:pt>
    <dgm:pt modelId="{CA63F1A8-88EC-4C98-A9F9-469FE21EB470}" type="pres">
      <dgm:prSet presAssocID="{1697CE34-F176-45B4-BAB1-09820F9F76F5}" presName="quad2" presStyleLbl="node1" presStyleIdx="1" presStyleCnt="4" custScaleX="107659" custLinFactNeighborX="6664">
        <dgm:presLayoutVars>
          <dgm:chMax val="0"/>
          <dgm:chPref val="0"/>
          <dgm:bulletEnabled val="1"/>
        </dgm:presLayoutVars>
      </dgm:prSet>
      <dgm:spPr/>
    </dgm:pt>
    <dgm:pt modelId="{4AB3DEC7-6C68-411B-BD34-646E5A65EBDC}" type="pres">
      <dgm:prSet presAssocID="{1697CE34-F176-45B4-BAB1-09820F9F76F5}" presName="quad3" presStyleLbl="node1" presStyleIdx="2" presStyleCnt="4" custScaleX="107659" custLinFactNeighborX="-6664">
        <dgm:presLayoutVars>
          <dgm:chMax val="0"/>
          <dgm:chPref val="0"/>
          <dgm:bulletEnabled val="1"/>
        </dgm:presLayoutVars>
      </dgm:prSet>
      <dgm:spPr/>
    </dgm:pt>
    <dgm:pt modelId="{8E5268E0-9890-4DFB-BDA9-E4F258C2BC15}" type="pres">
      <dgm:prSet presAssocID="{1697CE34-F176-45B4-BAB1-09820F9F76F5}" presName="quad4" presStyleLbl="node1" presStyleIdx="3" presStyleCnt="4" custScaleX="107659" custLinFactNeighborX="6664">
        <dgm:presLayoutVars>
          <dgm:chMax val="0"/>
          <dgm:chPref val="0"/>
          <dgm:bulletEnabled val="1"/>
        </dgm:presLayoutVars>
      </dgm:prSet>
      <dgm:spPr/>
    </dgm:pt>
  </dgm:ptLst>
  <dgm:cxnLst>
    <dgm:cxn modelId="{F0B37911-94D7-4037-AA34-E5A155C0BC07}" type="presOf" srcId="{1697CE34-F176-45B4-BAB1-09820F9F76F5}" destId="{C20A3F1A-43FB-4A45-8D20-527570146B87}" srcOrd="0" destOrd="0" presId="urn:microsoft.com/office/officeart/2005/8/layout/matrix3"/>
    <dgm:cxn modelId="{C0DCB045-9F8B-4BAD-B455-87869E81581E}" srcId="{1697CE34-F176-45B4-BAB1-09820F9F76F5}" destId="{065FE2F5-3A52-4120-AF83-94ECD2AAF2D0}" srcOrd="2" destOrd="0" parTransId="{63F80D9D-B96D-4C7A-AA11-012881FBAE84}" sibTransId="{3E3A8574-DC80-4C10-A68B-95FA58576745}"/>
    <dgm:cxn modelId="{0150946A-73F4-4491-B891-9FFA78884E88}" type="presOf" srcId="{065FE2F5-3A52-4120-AF83-94ECD2AAF2D0}" destId="{4AB3DEC7-6C68-411B-BD34-646E5A65EBDC}" srcOrd="0" destOrd="0" presId="urn:microsoft.com/office/officeart/2005/8/layout/matrix3"/>
    <dgm:cxn modelId="{50E2B56B-BE2A-4AFE-B5B2-A8B9AB899989}" type="presOf" srcId="{52340D4C-2D44-4205-918A-6F82D36079B6}" destId="{7E140275-AC65-4E65-8B0A-A0C00BFCAF29}" srcOrd="0" destOrd="0" presId="urn:microsoft.com/office/officeart/2005/8/layout/matrix3"/>
    <dgm:cxn modelId="{CFC18295-B288-44F5-A746-3B4307F0C7D4}" type="presOf" srcId="{7751AEB2-DBCE-4916-9160-17C7C1605FAC}" destId="{CA63F1A8-88EC-4C98-A9F9-469FE21EB470}" srcOrd="0" destOrd="0" presId="urn:microsoft.com/office/officeart/2005/8/layout/matrix3"/>
    <dgm:cxn modelId="{812EC698-77A0-4945-AFF5-9C3085D79102}" srcId="{1697CE34-F176-45B4-BAB1-09820F9F76F5}" destId="{52340D4C-2D44-4205-918A-6F82D36079B6}" srcOrd="0" destOrd="0" parTransId="{23D4EC08-0ECA-42B1-888E-2E108BEE2B89}" sibTransId="{E4B2DEC0-D3AB-4478-8B1B-1405E2E495A1}"/>
    <dgm:cxn modelId="{ACFC989B-26F1-413C-B7D8-C2C66E9329DE}" srcId="{1697CE34-F176-45B4-BAB1-09820F9F76F5}" destId="{7751AEB2-DBCE-4916-9160-17C7C1605FAC}" srcOrd="1" destOrd="0" parTransId="{E2736925-C3EA-4A7A-A4FA-062B851C52B0}" sibTransId="{F945CD4C-873D-4A8D-982B-AA9984C2565E}"/>
    <dgm:cxn modelId="{487B1BC5-5AFE-4633-88A1-0959E6C9DD07}" type="presOf" srcId="{8B444D48-477E-4348-8B88-7083CCC80B8D}" destId="{8E5268E0-9890-4DFB-BDA9-E4F258C2BC15}" srcOrd="0" destOrd="0" presId="urn:microsoft.com/office/officeart/2005/8/layout/matrix3"/>
    <dgm:cxn modelId="{43BBA9F0-75B0-41DF-BBAF-0939C039CE31}" srcId="{1697CE34-F176-45B4-BAB1-09820F9F76F5}" destId="{8B444D48-477E-4348-8B88-7083CCC80B8D}" srcOrd="3" destOrd="0" parTransId="{F252ED99-D6F8-4F15-B204-4A6E3A89F7DE}" sibTransId="{2903863A-E51B-422D-9264-C1C779FFDEF5}"/>
    <dgm:cxn modelId="{55B30C5D-4956-4A3A-8935-B62767B367D3}" type="presParOf" srcId="{C20A3F1A-43FB-4A45-8D20-527570146B87}" destId="{C7A80B8C-ECE1-4601-8B77-6DEF529D5FB5}" srcOrd="0" destOrd="0" presId="urn:microsoft.com/office/officeart/2005/8/layout/matrix3"/>
    <dgm:cxn modelId="{3D9DCF27-9567-40E6-9F7D-0CA25A577035}" type="presParOf" srcId="{C20A3F1A-43FB-4A45-8D20-527570146B87}" destId="{7E140275-AC65-4E65-8B0A-A0C00BFCAF29}" srcOrd="1" destOrd="0" presId="urn:microsoft.com/office/officeart/2005/8/layout/matrix3"/>
    <dgm:cxn modelId="{2C720A00-D362-496F-A4E2-9B599D12EBBE}" type="presParOf" srcId="{C20A3F1A-43FB-4A45-8D20-527570146B87}" destId="{CA63F1A8-88EC-4C98-A9F9-469FE21EB470}" srcOrd="2" destOrd="0" presId="urn:microsoft.com/office/officeart/2005/8/layout/matrix3"/>
    <dgm:cxn modelId="{A13CB09B-5C78-452C-980B-D85384FF8022}" type="presParOf" srcId="{C20A3F1A-43FB-4A45-8D20-527570146B87}" destId="{4AB3DEC7-6C68-411B-BD34-646E5A65EBDC}" srcOrd="3" destOrd="0" presId="urn:microsoft.com/office/officeart/2005/8/layout/matrix3"/>
    <dgm:cxn modelId="{CABBE75D-79C2-44D3-BCF8-107E5391DFB1}" type="presParOf" srcId="{C20A3F1A-43FB-4A45-8D20-527570146B87}" destId="{8E5268E0-9890-4DFB-BDA9-E4F258C2BC1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29A82F-CEF7-46D6-90B2-3EAF2CAF774D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5F9FDA-0EB2-4E3C-9A83-EB23466F9D8B}">
      <dgm:prSet phldrT="[Text]"/>
      <dgm:spPr>
        <a:solidFill>
          <a:srgbClr val="F78471"/>
        </a:solidFill>
      </dgm:spPr>
      <dgm:t>
        <a:bodyPr/>
        <a:lstStyle/>
        <a:p>
          <a:r>
            <a:rPr lang="en-US" dirty="0"/>
            <a:t>Notification of right to appeal</a:t>
          </a:r>
        </a:p>
      </dgm:t>
    </dgm:pt>
    <dgm:pt modelId="{D18CE68F-6043-4E7F-905A-F8D0FFB0CDEF}" type="parTrans" cxnId="{DAD6CF33-1C96-411D-8A88-AFBC75EFDEB4}">
      <dgm:prSet/>
      <dgm:spPr/>
      <dgm:t>
        <a:bodyPr/>
        <a:lstStyle/>
        <a:p>
          <a:endParaRPr lang="en-US"/>
        </a:p>
      </dgm:t>
    </dgm:pt>
    <dgm:pt modelId="{5951ACFA-1337-4C28-83BF-4BDB650395B7}" type="sibTrans" cxnId="{DAD6CF33-1C96-411D-8A88-AFBC75EFDEB4}">
      <dgm:prSet/>
      <dgm:spPr/>
      <dgm:t>
        <a:bodyPr/>
        <a:lstStyle/>
        <a:p>
          <a:endParaRPr lang="en-US"/>
        </a:p>
      </dgm:t>
    </dgm:pt>
    <dgm:pt modelId="{BCB12665-8035-4A14-B6C7-687550B9E8EC}">
      <dgm:prSet phldrT="[Text]"/>
      <dgm:spPr>
        <a:solidFill>
          <a:srgbClr val="F6AB8A"/>
        </a:solidFill>
      </dgm:spPr>
      <dgm:t>
        <a:bodyPr/>
        <a:lstStyle/>
        <a:p>
          <a:r>
            <a:rPr lang="en-US" dirty="0"/>
            <a:t>Letter of recommendation for revocation</a:t>
          </a:r>
        </a:p>
      </dgm:t>
    </dgm:pt>
    <dgm:pt modelId="{26ACBEB1-4466-4423-A8E5-34C13DF5CDA5}" type="parTrans" cxnId="{FE02F902-54C6-41DF-B589-D317B1BFF437}">
      <dgm:prSet/>
      <dgm:spPr/>
      <dgm:t>
        <a:bodyPr/>
        <a:lstStyle/>
        <a:p>
          <a:endParaRPr lang="en-US"/>
        </a:p>
      </dgm:t>
    </dgm:pt>
    <dgm:pt modelId="{680521A6-EF6F-47EC-B07D-2E0EB408D478}" type="sibTrans" cxnId="{FE02F902-54C6-41DF-B589-D317B1BFF437}">
      <dgm:prSet/>
      <dgm:spPr/>
      <dgm:t>
        <a:bodyPr/>
        <a:lstStyle/>
        <a:p>
          <a:endParaRPr lang="en-US"/>
        </a:p>
      </dgm:t>
    </dgm:pt>
    <dgm:pt modelId="{65FEF76F-27C0-4A27-AC3A-3B83E83FB4FC}">
      <dgm:prSet phldrT="[Text]"/>
      <dgm:spPr>
        <a:solidFill>
          <a:srgbClr val="96B3C0"/>
        </a:solidFill>
      </dgm:spPr>
      <dgm:t>
        <a:bodyPr/>
        <a:lstStyle/>
        <a:p>
          <a:r>
            <a:rPr lang="en-US" dirty="0"/>
            <a:t>Notifications sent on time</a:t>
          </a:r>
        </a:p>
      </dgm:t>
    </dgm:pt>
    <dgm:pt modelId="{048E110F-1236-4F6B-820F-7E45C345DB44}" type="parTrans" cxnId="{49371A62-7BFD-47C4-82C5-6E40C7A7FC20}">
      <dgm:prSet/>
      <dgm:spPr/>
      <dgm:t>
        <a:bodyPr/>
        <a:lstStyle/>
        <a:p>
          <a:endParaRPr lang="en-US"/>
        </a:p>
      </dgm:t>
    </dgm:pt>
    <dgm:pt modelId="{898A4582-EBAD-47EF-AB57-5798C60779B1}" type="sibTrans" cxnId="{49371A62-7BFD-47C4-82C5-6E40C7A7FC20}">
      <dgm:prSet/>
      <dgm:spPr/>
      <dgm:t>
        <a:bodyPr/>
        <a:lstStyle/>
        <a:p>
          <a:endParaRPr lang="en-US"/>
        </a:p>
      </dgm:t>
    </dgm:pt>
    <dgm:pt modelId="{1A7CBA6A-6BEA-44FC-8A9E-4225D9E3F8EB}">
      <dgm:prSet/>
      <dgm:spPr>
        <a:solidFill>
          <a:srgbClr val="F78471"/>
        </a:solidFill>
      </dgm:spPr>
      <dgm:t>
        <a:bodyPr/>
        <a:lstStyle/>
        <a:p>
          <a:r>
            <a:rPr lang="en-US" dirty="0"/>
            <a:t>Documentation of actions</a:t>
          </a:r>
        </a:p>
      </dgm:t>
    </dgm:pt>
    <dgm:pt modelId="{893B55F6-DEAA-46CC-B086-0A61CD5AE118}" type="parTrans" cxnId="{20292B36-4254-450B-9B12-E6BF9082475B}">
      <dgm:prSet/>
      <dgm:spPr/>
      <dgm:t>
        <a:bodyPr/>
        <a:lstStyle/>
        <a:p>
          <a:endParaRPr lang="en-US"/>
        </a:p>
      </dgm:t>
    </dgm:pt>
    <dgm:pt modelId="{B94FA2A7-46D9-47CA-87D1-8F7432010FEE}" type="sibTrans" cxnId="{20292B36-4254-450B-9B12-E6BF9082475B}">
      <dgm:prSet/>
      <dgm:spPr/>
      <dgm:t>
        <a:bodyPr/>
        <a:lstStyle/>
        <a:p>
          <a:endParaRPr lang="en-US"/>
        </a:p>
      </dgm:t>
    </dgm:pt>
    <dgm:pt modelId="{EA406BE8-BF53-4AA7-B4AA-BDDDC2E070F7}">
      <dgm:prSet/>
      <dgm:spPr>
        <a:solidFill>
          <a:srgbClr val="7198A9"/>
        </a:solidFill>
      </dgm:spPr>
      <dgm:t>
        <a:bodyPr/>
        <a:lstStyle/>
        <a:p>
          <a:r>
            <a:rPr lang="en-US" dirty="0"/>
            <a:t>Hearing attendance</a:t>
          </a:r>
        </a:p>
      </dgm:t>
    </dgm:pt>
    <dgm:pt modelId="{1046CC00-D8F7-4C61-957D-511E6299B754}" type="parTrans" cxnId="{05DFE622-9C35-4ED1-B065-F9287686061D}">
      <dgm:prSet/>
      <dgm:spPr/>
      <dgm:t>
        <a:bodyPr/>
        <a:lstStyle/>
        <a:p>
          <a:endParaRPr lang="en-US"/>
        </a:p>
      </dgm:t>
    </dgm:pt>
    <dgm:pt modelId="{0CCF5364-229E-4BEA-B027-A9391E4CAA8B}" type="sibTrans" cxnId="{05DFE622-9C35-4ED1-B065-F9287686061D}">
      <dgm:prSet/>
      <dgm:spPr/>
      <dgm:t>
        <a:bodyPr/>
        <a:lstStyle/>
        <a:p>
          <a:endParaRPr lang="en-US"/>
        </a:p>
      </dgm:t>
    </dgm:pt>
    <dgm:pt modelId="{6C2BB555-07ED-4174-9016-9906AE9C12DC}" type="pres">
      <dgm:prSet presAssocID="{5E29A82F-CEF7-46D6-90B2-3EAF2CAF774D}" presName="outerComposite" presStyleCnt="0">
        <dgm:presLayoutVars>
          <dgm:chMax val="5"/>
          <dgm:dir/>
          <dgm:resizeHandles val="exact"/>
        </dgm:presLayoutVars>
      </dgm:prSet>
      <dgm:spPr/>
    </dgm:pt>
    <dgm:pt modelId="{35C089D6-6E0A-459C-8740-783F6D8A5608}" type="pres">
      <dgm:prSet presAssocID="{5E29A82F-CEF7-46D6-90B2-3EAF2CAF774D}" presName="dummyMaxCanvas" presStyleCnt="0">
        <dgm:presLayoutVars/>
      </dgm:prSet>
      <dgm:spPr/>
    </dgm:pt>
    <dgm:pt modelId="{2401C63D-E5D1-4E4E-A9B5-1D4C17BDEF13}" type="pres">
      <dgm:prSet presAssocID="{5E29A82F-CEF7-46D6-90B2-3EAF2CAF774D}" presName="FiveNodes_1" presStyleLbl="node1" presStyleIdx="0" presStyleCnt="5">
        <dgm:presLayoutVars>
          <dgm:bulletEnabled val="1"/>
        </dgm:presLayoutVars>
      </dgm:prSet>
      <dgm:spPr/>
    </dgm:pt>
    <dgm:pt modelId="{46715F97-9E1D-4B2B-B39F-FCF062CFEB09}" type="pres">
      <dgm:prSet presAssocID="{5E29A82F-CEF7-46D6-90B2-3EAF2CAF774D}" presName="FiveNodes_2" presStyleLbl="node1" presStyleIdx="1" presStyleCnt="5">
        <dgm:presLayoutVars>
          <dgm:bulletEnabled val="1"/>
        </dgm:presLayoutVars>
      </dgm:prSet>
      <dgm:spPr/>
    </dgm:pt>
    <dgm:pt modelId="{993DAB4D-2228-470E-B4E8-C3E98D870F8A}" type="pres">
      <dgm:prSet presAssocID="{5E29A82F-CEF7-46D6-90B2-3EAF2CAF774D}" presName="FiveNodes_3" presStyleLbl="node1" presStyleIdx="2" presStyleCnt="5">
        <dgm:presLayoutVars>
          <dgm:bulletEnabled val="1"/>
        </dgm:presLayoutVars>
      </dgm:prSet>
      <dgm:spPr/>
    </dgm:pt>
    <dgm:pt modelId="{AFE672CB-A46B-449A-B771-6E5E94655527}" type="pres">
      <dgm:prSet presAssocID="{5E29A82F-CEF7-46D6-90B2-3EAF2CAF774D}" presName="FiveNodes_4" presStyleLbl="node1" presStyleIdx="3" presStyleCnt="5">
        <dgm:presLayoutVars>
          <dgm:bulletEnabled val="1"/>
        </dgm:presLayoutVars>
      </dgm:prSet>
      <dgm:spPr/>
    </dgm:pt>
    <dgm:pt modelId="{9155B4EA-6BF2-4967-BD50-12E1EF08A0FB}" type="pres">
      <dgm:prSet presAssocID="{5E29A82F-CEF7-46D6-90B2-3EAF2CAF774D}" presName="FiveNodes_5" presStyleLbl="node1" presStyleIdx="4" presStyleCnt="5">
        <dgm:presLayoutVars>
          <dgm:bulletEnabled val="1"/>
        </dgm:presLayoutVars>
      </dgm:prSet>
      <dgm:spPr/>
    </dgm:pt>
    <dgm:pt modelId="{7C0CACCD-B5CF-46FE-A6AD-65E30B5DE715}" type="pres">
      <dgm:prSet presAssocID="{5E29A82F-CEF7-46D6-90B2-3EAF2CAF774D}" presName="FiveConn_1-2" presStyleLbl="fgAccFollowNode1" presStyleIdx="0" presStyleCnt="4">
        <dgm:presLayoutVars>
          <dgm:bulletEnabled val="1"/>
        </dgm:presLayoutVars>
      </dgm:prSet>
      <dgm:spPr/>
    </dgm:pt>
    <dgm:pt modelId="{0D04378D-6572-48D8-B4BD-111DCA10268A}" type="pres">
      <dgm:prSet presAssocID="{5E29A82F-CEF7-46D6-90B2-3EAF2CAF774D}" presName="FiveConn_2-3" presStyleLbl="fgAccFollowNode1" presStyleIdx="1" presStyleCnt="4">
        <dgm:presLayoutVars>
          <dgm:bulletEnabled val="1"/>
        </dgm:presLayoutVars>
      </dgm:prSet>
      <dgm:spPr/>
    </dgm:pt>
    <dgm:pt modelId="{835B37F3-4943-421C-9069-0523C3141AF7}" type="pres">
      <dgm:prSet presAssocID="{5E29A82F-CEF7-46D6-90B2-3EAF2CAF774D}" presName="FiveConn_3-4" presStyleLbl="fgAccFollowNode1" presStyleIdx="2" presStyleCnt="4">
        <dgm:presLayoutVars>
          <dgm:bulletEnabled val="1"/>
        </dgm:presLayoutVars>
      </dgm:prSet>
      <dgm:spPr/>
    </dgm:pt>
    <dgm:pt modelId="{C2B23DEB-6627-4CCB-868F-AA296CBD12A0}" type="pres">
      <dgm:prSet presAssocID="{5E29A82F-CEF7-46D6-90B2-3EAF2CAF774D}" presName="FiveConn_4-5" presStyleLbl="fgAccFollowNode1" presStyleIdx="3" presStyleCnt="4">
        <dgm:presLayoutVars>
          <dgm:bulletEnabled val="1"/>
        </dgm:presLayoutVars>
      </dgm:prSet>
      <dgm:spPr/>
    </dgm:pt>
    <dgm:pt modelId="{E6E83A6A-E0F1-43A8-91ED-F738386B110F}" type="pres">
      <dgm:prSet presAssocID="{5E29A82F-CEF7-46D6-90B2-3EAF2CAF774D}" presName="FiveNodes_1_text" presStyleLbl="node1" presStyleIdx="4" presStyleCnt="5">
        <dgm:presLayoutVars>
          <dgm:bulletEnabled val="1"/>
        </dgm:presLayoutVars>
      </dgm:prSet>
      <dgm:spPr/>
    </dgm:pt>
    <dgm:pt modelId="{97BBEB67-20D6-45F6-9CCF-F65F5F01FF3B}" type="pres">
      <dgm:prSet presAssocID="{5E29A82F-CEF7-46D6-90B2-3EAF2CAF774D}" presName="FiveNodes_2_text" presStyleLbl="node1" presStyleIdx="4" presStyleCnt="5">
        <dgm:presLayoutVars>
          <dgm:bulletEnabled val="1"/>
        </dgm:presLayoutVars>
      </dgm:prSet>
      <dgm:spPr/>
    </dgm:pt>
    <dgm:pt modelId="{D2F14B8B-B5E8-49AC-A41D-790682D24967}" type="pres">
      <dgm:prSet presAssocID="{5E29A82F-CEF7-46D6-90B2-3EAF2CAF774D}" presName="FiveNodes_3_text" presStyleLbl="node1" presStyleIdx="4" presStyleCnt="5">
        <dgm:presLayoutVars>
          <dgm:bulletEnabled val="1"/>
        </dgm:presLayoutVars>
      </dgm:prSet>
      <dgm:spPr/>
    </dgm:pt>
    <dgm:pt modelId="{60D2E760-5B39-4954-852E-6C9871AB514C}" type="pres">
      <dgm:prSet presAssocID="{5E29A82F-CEF7-46D6-90B2-3EAF2CAF774D}" presName="FiveNodes_4_text" presStyleLbl="node1" presStyleIdx="4" presStyleCnt="5">
        <dgm:presLayoutVars>
          <dgm:bulletEnabled val="1"/>
        </dgm:presLayoutVars>
      </dgm:prSet>
      <dgm:spPr/>
    </dgm:pt>
    <dgm:pt modelId="{ABAAF3E2-AF8F-4407-BE25-878C5E158276}" type="pres">
      <dgm:prSet presAssocID="{5E29A82F-CEF7-46D6-90B2-3EAF2CAF774D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FE02F902-54C6-41DF-B589-D317B1BFF437}" srcId="{5E29A82F-CEF7-46D6-90B2-3EAF2CAF774D}" destId="{BCB12665-8035-4A14-B6C7-687550B9E8EC}" srcOrd="1" destOrd="0" parTransId="{26ACBEB1-4466-4423-A8E5-34C13DF5CDA5}" sibTransId="{680521A6-EF6F-47EC-B07D-2E0EB408D478}"/>
    <dgm:cxn modelId="{94A1DF10-19B7-4ACE-BB8B-B108EBE01F86}" type="presOf" srcId="{5951ACFA-1337-4C28-83BF-4BDB650395B7}" destId="{7C0CACCD-B5CF-46FE-A6AD-65E30B5DE715}" srcOrd="0" destOrd="0" presId="urn:microsoft.com/office/officeart/2005/8/layout/vProcess5"/>
    <dgm:cxn modelId="{48722F11-37C7-4533-B415-F13EBFEBEC2F}" type="presOf" srcId="{898A4582-EBAD-47EF-AB57-5798C60779B1}" destId="{835B37F3-4943-421C-9069-0523C3141AF7}" srcOrd="0" destOrd="0" presId="urn:microsoft.com/office/officeart/2005/8/layout/vProcess5"/>
    <dgm:cxn modelId="{05DFE622-9C35-4ED1-B065-F9287686061D}" srcId="{5E29A82F-CEF7-46D6-90B2-3EAF2CAF774D}" destId="{EA406BE8-BF53-4AA7-B4AA-BDDDC2E070F7}" srcOrd="4" destOrd="0" parTransId="{1046CC00-D8F7-4C61-957D-511E6299B754}" sibTransId="{0CCF5364-229E-4BEA-B027-A9391E4CAA8B}"/>
    <dgm:cxn modelId="{B18DAB2F-414E-48FB-8E80-4334116E7700}" type="presOf" srcId="{65FEF76F-27C0-4A27-AC3A-3B83E83FB4FC}" destId="{993DAB4D-2228-470E-B4E8-C3E98D870F8A}" srcOrd="0" destOrd="0" presId="urn:microsoft.com/office/officeart/2005/8/layout/vProcess5"/>
    <dgm:cxn modelId="{DAD6CF33-1C96-411D-8A88-AFBC75EFDEB4}" srcId="{5E29A82F-CEF7-46D6-90B2-3EAF2CAF774D}" destId="{295F9FDA-0EB2-4E3C-9A83-EB23466F9D8B}" srcOrd="0" destOrd="0" parTransId="{D18CE68F-6043-4E7F-905A-F8D0FFB0CDEF}" sibTransId="{5951ACFA-1337-4C28-83BF-4BDB650395B7}"/>
    <dgm:cxn modelId="{20292B36-4254-450B-9B12-E6BF9082475B}" srcId="{5E29A82F-CEF7-46D6-90B2-3EAF2CAF774D}" destId="{1A7CBA6A-6BEA-44FC-8A9E-4225D9E3F8EB}" srcOrd="3" destOrd="0" parTransId="{893B55F6-DEAA-46CC-B086-0A61CD5AE118}" sibTransId="{B94FA2A7-46D9-47CA-87D1-8F7432010FEE}"/>
    <dgm:cxn modelId="{A9DB2041-9E61-4549-A3A9-AC95376C247E}" type="presOf" srcId="{295F9FDA-0EB2-4E3C-9A83-EB23466F9D8B}" destId="{E6E83A6A-E0F1-43A8-91ED-F738386B110F}" srcOrd="1" destOrd="0" presId="urn:microsoft.com/office/officeart/2005/8/layout/vProcess5"/>
    <dgm:cxn modelId="{49371A62-7BFD-47C4-82C5-6E40C7A7FC20}" srcId="{5E29A82F-CEF7-46D6-90B2-3EAF2CAF774D}" destId="{65FEF76F-27C0-4A27-AC3A-3B83E83FB4FC}" srcOrd="2" destOrd="0" parTransId="{048E110F-1236-4F6B-820F-7E45C345DB44}" sibTransId="{898A4582-EBAD-47EF-AB57-5798C60779B1}"/>
    <dgm:cxn modelId="{F3139E49-80A3-4B16-9AFB-72CFA1077C90}" type="presOf" srcId="{BCB12665-8035-4A14-B6C7-687550B9E8EC}" destId="{46715F97-9E1D-4B2B-B39F-FCF062CFEB09}" srcOrd="0" destOrd="0" presId="urn:microsoft.com/office/officeart/2005/8/layout/vProcess5"/>
    <dgm:cxn modelId="{33C1486D-8A46-43C4-B376-4F2E5175C39C}" type="presOf" srcId="{295F9FDA-0EB2-4E3C-9A83-EB23466F9D8B}" destId="{2401C63D-E5D1-4E4E-A9B5-1D4C17BDEF13}" srcOrd="0" destOrd="0" presId="urn:microsoft.com/office/officeart/2005/8/layout/vProcess5"/>
    <dgm:cxn modelId="{C0618471-156C-4B0D-8315-DE5569EB1AB8}" type="presOf" srcId="{1A7CBA6A-6BEA-44FC-8A9E-4225D9E3F8EB}" destId="{AFE672CB-A46B-449A-B771-6E5E94655527}" srcOrd="0" destOrd="0" presId="urn:microsoft.com/office/officeart/2005/8/layout/vProcess5"/>
    <dgm:cxn modelId="{40ABFF83-66A0-4463-933F-7600D94E3718}" type="presOf" srcId="{1A7CBA6A-6BEA-44FC-8A9E-4225D9E3F8EB}" destId="{60D2E760-5B39-4954-852E-6C9871AB514C}" srcOrd="1" destOrd="0" presId="urn:microsoft.com/office/officeart/2005/8/layout/vProcess5"/>
    <dgm:cxn modelId="{5FC3AF88-3590-46E5-AE31-157544C567F7}" type="presOf" srcId="{65FEF76F-27C0-4A27-AC3A-3B83E83FB4FC}" destId="{D2F14B8B-B5E8-49AC-A41D-790682D24967}" srcOrd="1" destOrd="0" presId="urn:microsoft.com/office/officeart/2005/8/layout/vProcess5"/>
    <dgm:cxn modelId="{232A7899-8261-43A5-8D6A-83DFF2907602}" type="presOf" srcId="{BCB12665-8035-4A14-B6C7-687550B9E8EC}" destId="{97BBEB67-20D6-45F6-9CCF-F65F5F01FF3B}" srcOrd="1" destOrd="0" presId="urn:microsoft.com/office/officeart/2005/8/layout/vProcess5"/>
    <dgm:cxn modelId="{80A06C9D-E923-448B-9ECD-9E50F9AF8F8E}" type="presOf" srcId="{5E29A82F-CEF7-46D6-90B2-3EAF2CAF774D}" destId="{6C2BB555-07ED-4174-9016-9906AE9C12DC}" srcOrd="0" destOrd="0" presId="urn:microsoft.com/office/officeart/2005/8/layout/vProcess5"/>
    <dgm:cxn modelId="{A127B7BF-938B-4DBC-8250-9464382467F0}" type="presOf" srcId="{EA406BE8-BF53-4AA7-B4AA-BDDDC2E070F7}" destId="{ABAAF3E2-AF8F-4407-BE25-878C5E158276}" srcOrd="1" destOrd="0" presId="urn:microsoft.com/office/officeart/2005/8/layout/vProcess5"/>
    <dgm:cxn modelId="{A86EFECE-49B8-4F09-B006-C52E3A7A64E1}" type="presOf" srcId="{B94FA2A7-46D9-47CA-87D1-8F7432010FEE}" destId="{C2B23DEB-6627-4CCB-868F-AA296CBD12A0}" srcOrd="0" destOrd="0" presId="urn:microsoft.com/office/officeart/2005/8/layout/vProcess5"/>
    <dgm:cxn modelId="{5AA4F2DD-B42C-48A3-B6DF-7B1C6B46F154}" type="presOf" srcId="{EA406BE8-BF53-4AA7-B4AA-BDDDC2E070F7}" destId="{9155B4EA-6BF2-4967-BD50-12E1EF08A0FB}" srcOrd="0" destOrd="0" presId="urn:microsoft.com/office/officeart/2005/8/layout/vProcess5"/>
    <dgm:cxn modelId="{B5D5A7E7-CBBE-487E-B55F-7D6D4F8F0ECC}" type="presOf" srcId="{680521A6-EF6F-47EC-B07D-2E0EB408D478}" destId="{0D04378D-6572-48D8-B4BD-111DCA10268A}" srcOrd="0" destOrd="0" presId="urn:microsoft.com/office/officeart/2005/8/layout/vProcess5"/>
    <dgm:cxn modelId="{B574ADD9-9464-44B7-978E-58D30563042F}" type="presParOf" srcId="{6C2BB555-07ED-4174-9016-9906AE9C12DC}" destId="{35C089D6-6E0A-459C-8740-783F6D8A5608}" srcOrd="0" destOrd="0" presId="urn:microsoft.com/office/officeart/2005/8/layout/vProcess5"/>
    <dgm:cxn modelId="{1D16D3FD-5106-4E9E-AF6A-1A450EE522A1}" type="presParOf" srcId="{6C2BB555-07ED-4174-9016-9906AE9C12DC}" destId="{2401C63D-E5D1-4E4E-A9B5-1D4C17BDEF13}" srcOrd="1" destOrd="0" presId="urn:microsoft.com/office/officeart/2005/8/layout/vProcess5"/>
    <dgm:cxn modelId="{4B472949-74C1-40EC-B192-45347B64861A}" type="presParOf" srcId="{6C2BB555-07ED-4174-9016-9906AE9C12DC}" destId="{46715F97-9E1D-4B2B-B39F-FCF062CFEB09}" srcOrd="2" destOrd="0" presId="urn:microsoft.com/office/officeart/2005/8/layout/vProcess5"/>
    <dgm:cxn modelId="{D51A31CD-019B-43C3-B98C-60F228757C2D}" type="presParOf" srcId="{6C2BB555-07ED-4174-9016-9906AE9C12DC}" destId="{993DAB4D-2228-470E-B4E8-C3E98D870F8A}" srcOrd="3" destOrd="0" presId="urn:microsoft.com/office/officeart/2005/8/layout/vProcess5"/>
    <dgm:cxn modelId="{03171ADB-E9B9-4B86-ABBC-C8DE8541D78A}" type="presParOf" srcId="{6C2BB555-07ED-4174-9016-9906AE9C12DC}" destId="{AFE672CB-A46B-449A-B771-6E5E94655527}" srcOrd="4" destOrd="0" presId="urn:microsoft.com/office/officeart/2005/8/layout/vProcess5"/>
    <dgm:cxn modelId="{A6E6C583-CF3F-42BD-A70B-90416D05771B}" type="presParOf" srcId="{6C2BB555-07ED-4174-9016-9906AE9C12DC}" destId="{9155B4EA-6BF2-4967-BD50-12E1EF08A0FB}" srcOrd="5" destOrd="0" presId="urn:microsoft.com/office/officeart/2005/8/layout/vProcess5"/>
    <dgm:cxn modelId="{28BEDD47-08A1-4D84-A880-431DDFD57850}" type="presParOf" srcId="{6C2BB555-07ED-4174-9016-9906AE9C12DC}" destId="{7C0CACCD-B5CF-46FE-A6AD-65E30B5DE715}" srcOrd="6" destOrd="0" presId="urn:microsoft.com/office/officeart/2005/8/layout/vProcess5"/>
    <dgm:cxn modelId="{177F0744-ECE9-424F-AAE0-A8078F819F53}" type="presParOf" srcId="{6C2BB555-07ED-4174-9016-9906AE9C12DC}" destId="{0D04378D-6572-48D8-B4BD-111DCA10268A}" srcOrd="7" destOrd="0" presId="urn:microsoft.com/office/officeart/2005/8/layout/vProcess5"/>
    <dgm:cxn modelId="{A11CC2F3-C664-4DD4-BCC1-7438A99B424C}" type="presParOf" srcId="{6C2BB555-07ED-4174-9016-9906AE9C12DC}" destId="{835B37F3-4943-421C-9069-0523C3141AF7}" srcOrd="8" destOrd="0" presId="urn:microsoft.com/office/officeart/2005/8/layout/vProcess5"/>
    <dgm:cxn modelId="{156066A4-5D9E-4E01-A0A2-93AD53CCCD20}" type="presParOf" srcId="{6C2BB555-07ED-4174-9016-9906AE9C12DC}" destId="{C2B23DEB-6627-4CCB-868F-AA296CBD12A0}" srcOrd="9" destOrd="0" presId="urn:microsoft.com/office/officeart/2005/8/layout/vProcess5"/>
    <dgm:cxn modelId="{F226DAE3-70CF-41F1-89A9-868C07083A36}" type="presParOf" srcId="{6C2BB555-07ED-4174-9016-9906AE9C12DC}" destId="{E6E83A6A-E0F1-43A8-91ED-F738386B110F}" srcOrd="10" destOrd="0" presId="urn:microsoft.com/office/officeart/2005/8/layout/vProcess5"/>
    <dgm:cxn modelId="{7CC9073C-B6C6-47FE-9B3C-B98EB353487B}" type="presParOf" srcId="{6C2BB555-07ED-4174-9016-9906AE9C12DC}" destId="{97BBEB67-20D6-45F6-9CCF-F65F5F01FF3B}" srcOrd="11" destOrd="0" presId="urn:microsoft.com/office/officeart/2005/8/layout/vProcess5"/>
    <dgm:cxn modelId="{57924F92-F1C6-4CE6-86C0-361B388053E9}" type="presParOf" srcId="{6C2BB555-07ED-4174-9016-9906AE9C12DC}" destId="{D2F14B8B-B5E8-49AC-A41D-790682D24967}" srcOrd="12" destOrd="0" presId="urn:microsoft.com/office/officeart/2005/8/layout/vProcess5"/>
    <dgm:cxn modelId="{2DC77997-77F2-4406-98DA-30CD00EB865D}" type="presParOf" srcId="{6C2BB555-07ED-4174-9016-9906AE9C12DC}" destId="{60D2E760-5B39-4954-852E-6C9871AB514C}" srcOrd="13" destOrd="0" presId="urn:microsoft.com/office/officeart/2005/8/layout/vProcess5"/>
    <dgm:cxn modelId="{06D7BCD8-DF14-4AD4-BDEA-1E497EA1376B}" type="presParOf" srcId="{6C2BB555-07ED-4174-9016-9906AE9C12DC}" destId="{ABAAF3E2-AF8F-4407-BE25-878C5E158276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F86487-C8E8-4A0D-8D63-150934B53029}">
      <dsp:nvSpPr>
        <dsp:cNvPr id="0" name=""/>
        <dsp:cNvSpPr/>
      </dsp:nvSpPr>
      <dsp:spPr>
        <a:xfrm>
          <a:off x="0" y="4081"/>
          <a:ext cx="6818380" cy="80496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+mn-lt"/>
            </a:rPr>
            <a:t>Prepare foster parents</a:t>
          </a:r>
        </a:p>
      </dsp:txBody>
      <dsp:txXfrm>
        <a:off x="39295" y="43376"/>
        <a:ext cx="6739790" cy="726370"/>
      </dsp:txXfrm>
    </dsp:sp>
    <dsp:sp modelId="{CFCEA4C9-C07F-47D4-A5FF-A83B2EB13B72}">
      <dsp:nvSpPr>
        <dsp:cNvPr id="0" name=""/>
        <dsp:cNvSpPr/>
      </dsp:nvSpPr>
      <dsp:spPr>
        <a:xfrm>
          <a:off x="0" y="932881"/>
          <a:ext cx="6818380" cy="804960"/>
        </a:xfrm>
        <a:prstGeom prst="roundRect">
          <a:avLst/>
        </a:prstGeom>
        <a:solidFill>
          <a:srgbClr val="96B3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+mn-lt"/>
            </a:rPr>
            <a:t>Partner with CPI</a:t>
          </a:r>
        </a:p>
      </dsp:txBody>
      <dsp:txXfrm>
        <a:off x="39295" y="972176"/>
        <a:ext cx="6739790" cy="726370"/>
      </dsp:txXfrm>
    </dsp:sp>
    <dsp:sp modelId="{3EFDC1BD-70C3-4DD7-A5E4-D93C8EFCB7E6}">
      <dsp:nvSpPr>
        <dsp:cNvPr id="0" name=""/>
        <dsp:cNvSpPr/>
      </dsp:nvSpPr>
      <dsp:spPr>
        <a:xfrm>
          <a:off x="0" y="1861681"/>
          <a:ext cx="6818380" cy="804960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+mn-lt"/>
            </a:rPr>
            <a:t>Use assessment tools</a:t>
          </a:r>
        </a:p>
      </dsp:txBody>
      <dsp:txXfrm>
        <a:off x="39295" y="1900976"/>
        <a:ext cx="6739790" cy="726370"/>
      </dsp:txXfrm>
    </dsp:sp>
    <dsp:sp modelId="{C051C101-282E-4239-8480-FAF64BE01A06}">
      <dsp:nvSpPr>
        <dsp:cNvPr id="0" name=""/>
        <dsp:cNvSpPr/>
      </dsp:nvSpPr>
      <dsp:spPr>
        <a:xfrm>
          <a:off x="0" y="2790481"/>
          <a:ext cx="6818380" cy="804960"/>
        </a:xfrm>
        <a:prstGeom prst="roundRect">
          <a:avLst/>
        </a:prstGeom>
        <a:solidFill>
          <a:srgbClr val="F7847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+mn-lt"/>
            </a:rPr>
            <a:t>Participate in staffings</a:t>
          </a:r>
          <a:endParaRPr lang="en-US" sz="2400" kern="1200" dirty="0">
            <a:latin typeface="+mn-lt"/>
          </a:endParaRPr>
        </a:p>
      </dsp:txBody>
      <dsp:txXfrm>
        <a:off x="39295" y="2829776"/>
        <a:ext cx="6739790" cy="726370"/>
      </dsp:txXfrm>
    </dsp:sp>
    <dsp:sp modelId="{AB697823-B280-47D1-AC89-8C70CF2297E2}">
      <dsp:nvSpPr>
        <dsp:cNvPr id="0" name=""/>
        <dsp:cNvSpPr/>
      </dsp:nvSpPr>
      <dsp:spPr>
        <a:xfrm>
          <a:off x="0" y="3719281"/>
          <a:ext cx="6818380" cy="804960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+mn-lt"/>
            </a:rPr>
            <a:t>Develop Corrective Action Plan if needed</a:t>
          </a:r>
        </a:p>
      </dsp:txBody>
      <dsp:txXfrm>
        <a:off x="39295" y="3758576"/>
        <a:ext cx="6739790" cy="7263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F86487-C8E8-4A0D-8D63-150934B53029}">
      <dsp:nvSpPr>
        <dsp:cNvPr id="0" name=""/>
        <dsp:cNvSpPr/>
      </dsp:nvSpPr>
      <dsp:spPr>
        <a:xfrm>
          <a:off x="0" y="0"/>
          <a:ext cx="6818380" cy="101088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+mn-lt"/>
            </a:rPr>
            <a:t>Cooperating and Investigating</a:t>
          </a:r>
        </a:p>
      </dsp:txBody>
      <dsp:txXfrm>
        <a:off x="49347" y="49347"/>
        <a:ext cx="6719686" cy="912186"/>
      </dsp:txXfrm>
    </dsp:sp>
    <dsp:sp modelId="{CFCEA4C9-C07F-47D4-A5FF-A83B2EB13B72}">
      <dsp:nvSpPr>
        <dsp:cNvPr id="0" name=""/>
        <dsp:cNvSpPr/>
      </dsp:nvSpPr>
      <dsp:spPr>
        <a:xfrm>
          <a:off x="0" y="1175521"/>
          <a:ext cx="6818380" cy="1010880"/>
        </a:xfrm>
        <a:prstGeom prst="roundRect">
          <a:avLst/>
        </a:prstGeom>
        <a:solidFill>
          <a:srgbClr val="96B3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+mn-lt"/>
            </a:rPr>
            <a:t>Interviewing and Contacts</a:t>
          </a:r>
        </a:p>
      </dsp:txBody>
      <dsp:txXfrm>
        <a:off x="49347" y="1224868"/>
        <a:ext cx="6719686" cy="912186"/>
      </dsp:txXfrm>
    </dsp:sp>
    <dsp:sp modelId="{3EFDC1BD-70C3-4DD7-A5E4-D93C8EFCB7E6}">
      <dsp:nvSpPr>
        <dsp:cNvPr id="0" name=""/>
        <dsp:cNvSpPr/>
      </dsp:nvSpPr>
      <dsp:spPr>
        <a:xfrm>
          <a:off x="0" y="2341921"/>
          <a:ext cx="6818380" cy="1010880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+mn-lt"/>
            </a:rPr>
            <a:t>Staffing</a:t>
          </a:r>
        </a:p>
      </dsp:txBody>
      <dsp:txXfrm>
        <a:off x="49347" y="2391268"/>
        <a:ext cx="6719686" cy="912186"/>
      </dsp:txXfrm>
    </dsp:sp>
    <dsp:sp modelId="{C051C101-282E-4239-8480-FAF64BE01A06}">
      <dsp:nvSpPr>
        <dsp:cNvPr id="0" name=""/>
        <dsp:cNvSpPr/>
      </dsp:nvSpPr>
      <dsp:spPr>
        <a:xfrm>
          <a:off x="0" y="3508321"/>
          <a:ext cx="6818380" cy="1010880"/>
        </a:xfrm>
        <a:prstGeom prst="roundRect">
          <a:avLst/>
        </a:prstGeom>
        <a:solidFill>
          <a:srgbClr val="F7847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+mn-lt"/>
            </a:rPr>
            <a:t>Assessing and Corrective Action</a:t>
          </a:r>
        </a:p>
      </dsp:txBody>
      <dsp:txXfrm>
        <a:off x="49347" y="3557668"/>
        <a:ext cx="6719686" cy="9121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A80B8C-ECE1-4601-8B77-6DEF529D5FB5}">
      <dsp:nvSpPr>
        <dsp:cNvPr id="0" name=""/>
        <dsp:cNvSpPr/>
      </dsp:nvSpPr>
      <dsp:spPr>
        <a:xfrm>
          <a:off x="2024062" y="0"/>
          <a:ext cx="5076826" cy="5076826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140275-AC65-4E65-8B0A-A0C00BFCAF29}">
      <dsp:nvSpPr>
        <dsp:cNvPr id="0" name=""/>
        <dsp:cNvSpPr/>
      </dsp:nvSpPr>
      <dsp:spPr>
        <a:xfrm>
          <a:off x="2298593" y="482298"/>
          <a:ext cx="2131607" cy="1979962"/>
        </a:xfrm>
        <a:prstGeom prst="roundRect">
          <a:avLst/>
        </a:prstGeom>
        <a:solidFill>
          <a:srgbClr val="7198A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+mn-lt"/>
            </a:rPr>
            <a:t>Reasons</a:t>
          </a:r>
        </a:p>
      </dsp:txBody>
      <dsp:txXfrm>
        <a:off x="2395247" y="578952"/>
        <a:ext cx="1938299" cy="1786654"/>
      </dsp:txXfrm>
    </dsp:sp>
    <dsp:sp modelId="{CA63F1A8-88EC-4C98-A9F9-469FE21EB470}">
      <dsp:nvSpPr>
        <dsp:cNvPr id="0" name=""/>
        <dsp:cNvSpPr/>
      </dsp:nvSpPr>
      <dsp:spPr>
        <a:xfrm>
          <a:off x="4694749" y="482298"/>
          <a:ext cx="2131607" cy="1979962"/>
        </a:xfrm>
        <a:prstGeom prst="roundRect">
          <a:avLst/>
        </a:prstGeom>
        <a:solidFill>
          <a:srgbClr val="F7847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+mn-lt"/>
            </a:rPr>
            <a:t>Specific and Observable Tasks</a:t>
          </a:r>
        </a:p>
      </dsp:txBody>
      <dsp:txXfrm>
        <a:off x="4791403" y="578952"/>
        <a:ext cx="1938299" cy="1786654"/>
      </dsp:txXfrm>
    </dsp:sp>
    <dsp:sp modelId="{4AB3DEC7-6C68-411B-BD34-646E5A65EBDC}">
      <dsp:nvSpPr>
        <dsp:cNvPr id="0" name=""/>
        <dsp:cNvSpPr/>
      </dsp:nvSpPr>
      <dsp:spPr>
        <a:xfrm>
          <a:off x="2298593" y="2614565"/>
          <a:ext cx="2131607" cy="1979962"/>
        </a:xfrm>
        <a:prstGeom prst="roundRect">
          <a:avLst/>
        </a:prstGeom>
        <a:solidFill>
          <a:srgbClr val="F6AB8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+mn-lt"/>
            </a:rPr>
            <a:t>Proper and Reasonable Deadlines</a:t>
          </a:r>
        </a:p>
      </dsp:txBody>
      <dsp:txXfrm>
        <a:off x="2395247" y="2711219"/>
        <a:ext cx="1938299" cy="1786654"/>
      </dsp:txXfrm>
    </dsp:sp>
    <dsp:sp modelId="{8E5268E0-9890-4DFB-BDA9-E4F258C2BC15}">
      <dsp:nvSpPr>
        <dsp:cNvPr id="0" name=""/>
        <dsp:cNvSpPr/>
      </dsp:nvSpPr>
      <dsp:spPr>
        <a:xfrm>
          <a:off x="4694749" y="2614565"/>
          <a:ext cx="2131607" cy="1979962"/>
        </a:xfrm>
        <a:prstGeom prst="roundRect">
          <a:avLst/>
        </a:prstGeom>
        <a:solidFill>
          <a:srgbClr val="96B3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+mn-lt"/>
            </a:rPr>
            <a:t>Documentation</a:t>
          </a:r>
        </a:p>
      </dsp:txBody>
      <dsp:txXfrm>
        <a:off x="4791403" y="2711219"/>
        <a:ext cx="1938299" cy="17866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01C63D-E5D1-4E4E-A9B5-1D4C17BDEF13}">
      <dsp:nvSpPr>
        <dsp:cNvPr id="0" name=""/>
        <dsp:cNvSpPr/>
      </dsp:nvSpPr>
      <dsp:spPr>
        <a:xfrm>
          <a:off x="0" y="0"/>
          <a:ext cx="6258560" cy="975360"/>
        </a:xfrm>
        <a:prstGeom prst="roundRect">
          <a:avLst>
            <a:gd name="adj" fmla="val 10000"/>
          </a:avLst>
        </a:prstGeom>
        <a:solidFill>
          <a:srgbClr val="F7847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Notification of right to appeal</a:t>
          </a:r>
        </a:p>
      </dsp:txBody>
      <dsp:txXfrm>
        <a:off x="28567" y="28567"/>
        <a:ext cx="5091953" cy="918226"/>
      </dsp:txXfrm>
    </dsp:sp>
    <dsp:sp modelId="{46715F97-9E1D-4B2B-B39F-FCF062CFEB09}">
      <dsp:nvSpPr>
        <dsp:cNvPr id="0" name=""/>
        <dsp:cNvSpPr/>
      </dsp:nvSpPr>
      <dsp:spPr>
        <a:xfrm>
          <a:off x="467360" y="1110826"/>
          <a:ext cx="6258560" cy="975360"/>
        </a:xfrm>
        <a:prstGeom prst="roundRect">
          <a:avLst>
            <a:gd name="adj" fmla="val 10000"/>
          </a:avLst>
        </a:prstGeom>
        <a:solidFill>
          <a:srgbClr val="F6AB8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Letter of recommendation for revocation</a:t>
          </a:r>
        </a:p>
      </dsp:txBody>
      <dsp:txXfrm>
        <a:off x="495927" y="1139393"/>
        <a:ext cx="5100081" cy="918226"/>
      </dsp:txXfrm>
    </dsp:sp>
    <dsp:sp modelId="{993DAB4D-2228-470E-B4E8-C3E98D870F8A}">
      <dsp:nvSpPr>
        <dsp:cNvPr id="0" name=""/>
        <dsp:cNvSpPr/>
      </dsp:nvSpPr>
      <dsp:spPr>
        <a:xfrm>
          <a:off x="934719" y="2221653"/>
          <a:ext cx="6258560" cy="975360"/>
        </a:xfrm>
        <a:prstGeom prst="roundRect">
          <a:avLst>
            <a:gd name="adj" fmla="val 10000"/>
          </a:avLst>
        </a:prstGeom>
        <a:solidFill>
          <a:srgbClr val="96B3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Notifications sent on time</a:t>
          </a:r>
        </a:p>
      </dsp:txBody>
      <dsp:txXfrm>
        <a:off x="963286" y="2250220"/>
        <a:ext cx="5100081" cy="918226"/>
      </dsp:txXfrm>
    </dsp:sp>
    <dsp:sp modelId="{AFE672CB-A46B-449A-B771-6E5E94655527}">
      <dsp:nvSpPr>
        <dsp:cNvPr id="0" name=""/>
        <dsp:cNvSpPr/>
      </dsp:nvSpPr>
      <dsp:spPr>
        <a:xfrm>
          <a:off x="1402079" y="3332480"/>
          <a:ext cx="6258560" cy="975360"/>
        </a:xfrm>
        <a:prstGeom prst="roundRect">
          <a:avLst>
            <a:gd name="adj" fmla="val 10000"/>
          </a:avLst>
        </a:prstGeom>
        <a:solidFill>
          <a:srgbClr val="F7847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Documentation of actions</a:t>
          </a:r>
        </a:p>
      </dsp:txBody>
      <dsp:txXfrm>
        <a:off x="1430646" y="3361047"/>
        <a:ext cx="5100081" cy="918226"/>
      </dsp:txXfrm>
    </dsp:sp>
    <dsp:sp modelId="{9155B4EA-6BF2-4967-BD50-12E1EF08A0FB}">
      <dsp:nvSpPr>
        <dsp:cNvPr id="0" name=""/>
        <dsp:cNvSpPr/>
      </dsp:nvSpPr>
      <dsp:spPr>
        <a:xfrm>
          <a:off x="1869439" y="4443306"/>
          <a:ext cx="6258560" cy="975360"/>
        </a:xfrm>
        <a:prstGeom prst="roundRect">
          <a:avLst>
            <a:gd name="adj" fmla="val 10000"/>
          </a:avLst>
        </a:prstGeom>
        <a:solidFill>
          <a:srgbClr val="7198A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Hearing attendance</a:t>
          </a:r>
        </a:p>
      </dsp:txBody>
      <dsp:txXfrm>
        <a:off x="1898006" y="4471873"/>
        <a:ext cx="5100081" cy="918226"/>
      </dsp:txXfrm>
    </dsp:sp>
    <dsp:sp modelId="{7C0CACCD-B5CF-46FE-A6AD-65E30B5DE715}">
      <dsp:nvSpPr>
        <dsp:cNvPr id="0" name=""/>
        <dsp:cNvSpPr/>
      </dsp:nvSpPr>
      <dsp:spPr>
        <a:xfrm>
          <a:off x="5624575" y="712554"/>
          <a:ext cx="633984" cy="63398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5767221" y="712554"/>
        <a:ext cx="348692" cy="477073"/>
      </dsp:txXfrm>
    </dsp:sp>
    <dsp:sp modelId="{0D04378D-6572-48D8-B4BD-111DCA10268A}">
      <dsp:nvSpPr>
        <dsp:cNvPr id="0" name=""/>
        <dsp:cNvSpPr/>
      </dsp:nvSpPr>
      <dsp:spPr>
        <a:xfrm>
          <a:off x="6091935" y="1823381"/>
          <a:ext cx="633984" cy="63398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6234581" y="1823381"/>
        <a:ext cx="348692" cy="477073"/>
      </dsp:txXfrm>
    </dsp:sp>
    <dsp:sp modelId="{835B37F3-4943-421C-9069-0523C3141AF7}">
      <dsp:nvSpPr>
        <dsp:cNvPr id="0" name=""/>
        <dsp:cNvSpPr/>
      </dsp:nvSpPr>
      <dsp:spPr>
        <a:xfrm>
          <a:off x="6559295" y="2917952"/>
          <a:ext cx="633984" cy="63398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6701941" y="2917952"/>
        <a:ext cx="348692" cy="477073"/>
      </dsp:txXfrm>
    </dsp:sp>
    <dsp:sp modelId="{C2B23DEB-6627-4CCB-868F-AA296CBD12A0}">
      <dsp:nvSpPr>
        <dsp:cNvPr id="0" name=""/>
        <dsp:cNvSpPr/>
      </dsp:nvSpPr>
      <dsp:spPr>
        <a:xfrm>
          <a:off x="7026655" y="4039616"/>
          <a:ext cx="633984" cy="63398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7169301" y="4039616"/>
        <a:ext cx="348692" cy="4770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01DE1E-7210-412B-9EE4-C41A6010737A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258498-6E2A-4CC3-857B-DC7FD9221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655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23068-E112-483F-A12B-5A408EFC22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F56389-E404-42AF-B76B-34FF1D619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61428B-DD2A-4BAC-8463-647CDC6B0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1D9EE-2A7C-4CF4-A2F3-5F6F1FCBD4BF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459E0F-765D-4902-B695-92C09B4C0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1A00E6-9785-43A7-833F-1D646026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BAA1-B7E9-4673-94F9-00FADC52B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266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813BCF-6586-4091-A8F8-F4CFE2842B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295" y="1327832"/>
            <a:ext cx="1347704" cy="2196260"/>
          </a:xfrm>
          <a:prstGeom prst="rect">
            <a:avLst/>
          </a:prstGeom>
        </p:spPr>
      </p:pic>
      <p:sp>
        <p:nvSpPr>
          <p:cNvPr id="15" name="Google Shape;120;p6">
            <a:extLst>
              <a:ext uri="{FF2B5EF4-FFF2-40B4-BE49-F238E27FC236}">
                <a16:creationId xmlns:a16="http://schemas.microsoft.com/office/drawing/2014/main" id="{171D2C5B-401D-4911-9C05-CA287C47E953}"/>
              </a:ext>
            </a:extLst>
          </p:cNvPr>
          <p:cNvSpPr/>
          <p:nvPr userDrawn="1"/>
        </p:nvSpPr>
        <p:spPr>
          <a:xfrm>
            <a:off x="10844296" y="0"/>
            <a:ext cx="1347703" cy="1327832"/>
          </a:xfrm>
          <a:prstGeom prst="rect">
            <a:avLst/>
          </a:prstGeom>
          <a:solidFill>
            <a:srgbClr val="F6AB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" name="Google Shape;27;p2">
            <a:extLst>
              <a:ext uri="{FF2B5EF4-FFF2-40B4-BE49-F238E27FC236}">
                <a16:creationId xmlns:a16="http://schemas.microsoft.com/office/drawing/2014/main" id="{59B58CA8-9402-4D08-9D82-F62F30D8B5EB}"/>
              </a:ext>
            </a:extLst>
          </p:cNvPr>
          <p:cNvSpPr/>
          <p:nvPr userDrawn="1"/>
        </p:nvSpPr>
        <p:spPr>
          <a:xfrm flipH="1">
            <a:off x="10844297" y="3524441"/>
            <a:ext cx="1347703" cy="1327483"/>
          </a:xfrm>
          <a:prstGeom prst="rect">
            <a:avLst/>
          </a:prstGeom>
          <a:solidFill>
            <a:srgbClr val="96B3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" name="Google Shape;25;p2">
            <a:extLst>
              <a:ext uri="{FF2B5EF4-FFF2-40B4-BE49-F238E27FC236}">
                <a16:creationId xmlns:a16="http://schemas.microsoft.com/office/drawing/2014/main" id="{1FC054DE-F1E8-480D-9297-DFF85ACF2B2B}"/>
              </a:ext>
            </a:extLst>
          </p:cNvPr>
          <p:cNvSpPr/>
          <p:nvPr userDrawn="1"/>
        </p:nvSpPr>
        <p:spPr>
          <a:xfrm flipH="1">
            <a:off x="0" y="5530168"/>
            <a:ext cx="1347703" cy="1327832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99;p5">
            <a:extLst>
              <a:ext uri="{FF2B5EF4-FFF2-40B4-BE49-F238E27FC236}">
                <a16:creationId xmlns:a16="http://schemas.microsoft.com/office/drawing/2014/main" id="{4D471203-0BC5-4C6B-AD33-F95A6B0783DD}"/>
              </a:ext>
            </a:extLst>
          </p:cNvPr>
          <p:cNvSpPr/>
          <p:nvPr userDrawn="1"/>
        </p:nvSpPr>
        <p:spPr>
          <a:xfrm>
            <a:off x="0" y="4964816"/>
            <a:ext cx="606943" cy="565352"/>
          </a:xfrm>
          <a:prstGeom prst="rect">
            <a:avLst/>
          </a:prstGeom>
          <a:solidFill>
            <a:srgbClr val="F6AB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100;p5">
            <a:extLst>
              <a:ext uri="{FF2B5EF4-FFF2-40B4-BE49-F238E27FC236}">
                <a16:creationId xmlns:a16="http://schemas.microsoft.com/office/drawing/2014/main" id="{5232C89C-98EA-401D-B6DA-A16A8AA61677}"/>
              </a:ext>
            </a:extLst>
          </p:cNvPr>
          <p:cNvSpPr/>
          <p:nvPr userDrawn="1"/>
        </p:nvSpPr>
        <p:spPr>
          <a:xfrm>
            <a:off x="705179" y="5530168"/>
            <a:ext cx="642524" cy="582555"/>
          </a:xfrm>
          <a:prstGeom prst="rect">
            <a:avLst/>
          </a:prstGeom>
          <a:solidFill>
            <a:srgbClr val="F78471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7925817A-E3A0-4790-B863-B560C4DBCA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611" y="138056"/>
            <a:ext cx="9334984" cy="621900"/>
          </a:xfrm>
        </p:spPr>
        <p:txBody>
          <a:bodyPr>
            <a:noAutofit/>
          </a:bodyPr>
          <a:lstStyle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 lang="en-US" sz="3600" b="1" i="0" u="none" strike="noStrike" cap="none" dirty="0">
                <a:solidFill>
                  <a:srgbClr val="3B5763"/>
                </a:solidFill>
                <a:latin typeface="Arvo"/>
                <a:ea typeface="Arvo"/>
                <a:cs typeface="Arvo"/>
                <a:sym typeface="Arvo"/>
              </a:defRPr>
            </a:lvl1pPr>
          </a:lstStyle>
          <a:p>
            <a:r>
              <a:rPr lang="en-US" b="1" dirty="0"/>
              <a:t>Small Header Title</a:t>
            </a:r>
          </a:p>
        </p:txBody>
      </p:sp>
      <p:sp>
        <p:nvSpPr>
          <p:cNvPr id="17" name="Google Shape;202;p10">
            <a:extLst>
              <a:ext uri="{FF2B5EF4-FFF2-40B4-BE49-F238E27FC236}">
                <a16:creationId xmlns:a16="http://schemas.microsoft.com/office/drawing/2014/main" id="{65101D2C-F2BA-47B0-B0E1-123B33E35F8B}"/>
              </a:ext>
            </a:extLst>
          </p:cNvPr>
          <p:cNvSpPr/>
          <p:nvPr userDrawn="1"/>
        </p:nvSpPr>
        <p:spPr>
          <a:xfrm>
            <a:off x="10844295" y="4286572"/>
            <a:ext cx="606943" cy="565352"/>
          </a:xfrm>
          <a:prstGeom prst="rect">
            <a:avLst/>
          </a:prstGeom>
          <a:solidFill>
            <a:srgbClr val="F784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8C3C2168-6F1F-4A07-AF35-86D335AEA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63906" y="1562424"/>
            <a:ext cx="6594268" cy="3967744"/>
          </a:xfrm>
        </p:spPr>
        <p:txBody>
          <a:bodyPr>
            <a:normAutofit/>
          </a:bodyPr>
          <a:lstStyle>
            <a:lvl1pPr>
              <a:defRPr lang="en-US" sz="2400" b="0" i="0" u="none" strike="noStrike" kern="1200" cap="none" dirty="0">
                <a:solidFill>
                  <a:srgbClr val="3B5763"/>
                </a:solidFill>
                <a:latin typeface="Arvo"/>
                <a:ea typeface="Arvo"/>
                <a:cs typeface="Arvo"/>
                <a:sym typeface="Arvo"/>
              </a:defRPr>
            </a:lvl1pPr>
          </a:lstStyle>
          <a:p>
            <a:pPr>
              <a:buClr>
                <a:srgbClr val="F6AB8A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71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5;p2">
            <a:extLst>
              <a:ext uri="{FF2B5EF4-FFF2-40B4-BE49-F238E27FC236}">
                <a16:creationId xmlns:a16="http://schemas.microsoft.com/office/drawing/2014/main" id="{AB0343E5-8506-4DB0-94FB-7CE560BA0365}"/>
              </a:ext>
            </a:extLst>
          </p:cNvPr>
          <p:cNvSpPr/>
          <p:nvPr userDrawn="1"/>
        </p:nvSpPr>
        <p:spPr>
          <a:xfrm flipH="1">
            <a:off x="0" y="5530168"/>
            <a:ext cx="1347703" cy="1327832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99;p5">
            <a:extLst>
              <a:ext uri="{FF2B5EF4-FFF2-40B4-BE49-F238E27FC236}">
                <a16:creationId xmlns:a16="http://schemas.microsoft.com/office/drawing/2014/main" id="{44C30494-77D0-42EE-B7B0-4A13D37DFD8D}"/>
              </a:ext>
            </a:extLst>
          </p:cNvPr>
          <p:cNvSpPr/>
          <p:nvPr userDrawn="1"/>
        </p:nvSpPr>
        <p:spPr>
          <a:xfrm>
            <a:off x="0" y="4964816"/>
            <a:ext cx="606943" cy="565352"/>
          </a:xfrm>
          <a:prstGeom prst="rect">
            <a:avLst/>
          </a:prstGeom>
          <a:solidFill>
            <a:srgbClr val="F6AB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100;p5">
            <a:extLst>
              <a:ext uri="{FF2B5EF4-FFF2-40B4-BE49-F238E27FC236}">
                <a16:creationId xmlns:a16="http://schemas.microsoft.com/office/drawing/2014/main" id="{8FFEC124-4297-4C29-B62F-9BDE5FDB82BE}"/>
              </a:ext>
            </a:extLst>
          </p:cNvPr>
          <p:cNvSpPr/>
          <p:nvPr userDrawn="1"/>
        </p:nvSpPr>
        <p:spPr>
          <a:xfrm>
            <a:off x="705179" y="5530168"/>
            <a:ext cx="642524" cy="582555"/>
          </a:xfrm>
          <a:prstGeom prst="rect">
            <a:avLst/>
          </a:prstGeom>
          <a:solidFill>
            <a:srgbClr val="F78471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4;p2">
            <a:extLst>
              <a:ext uri="{FF2B5EF4-FFF2-40B4-BE49-F238E27FC236}">
                <a16:creationId xmlns:a16="http://schemas.microsoft.com/office/drawing/2014/main" id="{F4D93DE1-ECAD-44AA-9CB7-051FABD56491}"/>
              </a:ext>
            </a:extLst>
          </p:cNvPr>
          <p:cNvSpPr/>
          <p:nvPr userDrawn="1"/>
        </p:nvSpPr>
        <p:spPr>
          <a:xfrm flipH="1">
            <a:off x="10832124" y="0"/>
            <a:ext cx="1359876" cy="1336207"/>
          </a:xfrm>
          <a:prstGeom prst="rect">
            <a:avLst/>
          </a:prstGeom>
          <a:solidFill>
            <a:srgbClr val="F784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72;p4">
            <a:extLst>
              <a:ext uri="{FF2B5EF4-FFF2-40B4-BE49-F238E27FC236}">
                <a16:creationId xmlns:a16="http://schemas.microsoft.com/office/drawing/2014/main" id="{4F39A887-98A1-434C-82C5-028C6BD16C66}"/>
              </a:ext>
            </a:extLst>
          </p:cNvPr>
          <p:cNvSpPr/>
          <p:nvPr userDrawn="1"/>
        </p:nvSpPr>
        <p:spPr>
          <a:xfrm>
            <a:off x="10833966" y="-1"/>
            <a:ext cx="607451" cy="565352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" name="Google Shape;101;p5">
            <a:extLst>
              <a:ext uri="{FF2B5EF4-FFF2-40B4-BE49-F238E27FC236}">
                <a16:creationId xmlns:a16="http://schemas.microsoft.com/office/drawing/2014/main" id="{33FCD3CA-D887-4E61-BD1F-EFF9B0C34EFB}"/>
              </a:ext>
            </a:extLst>
          </p:cNvPr>
          <p:cNvSpPr/>
          <p:nvPr userDrawn="1"/>
        </p:nvSpPr>
        <p:spPr>
          <a:xfrm>
            <a:off x="11584550" y="1336207"/>
            <a:ext cx="607450" cy="565353"/>
          </a:xfrm>
          <a:prstGeom prst="rect">
            <a:avLst/>
          </a:prstGeom>
          <a:solidFill>
            <a:srgbClr val="96B3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C5C7914-ACB5-4BB6-96E0-B732C677C6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610" y="138056"/>
            <a:ext cx="10193969" cy="621900"/>
          </a:xfrm>
        </p:spPr>
        <p:txBody>
          <a:bodyPr>
            <a:noAutofit/>
          </a:bodyPr>
          <a:lstStyle>
            <a:lvl1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 lang="en-US" sz="3600" b="1" i="0" u="none" strike="noStrike" cap="none" dirty="0">
                <a:solidFill>
                  <a:srgbClr val="3B5763"/>
                </a:solidFill>
                <a:latin typeface="Arvo"/>
                <a:ea typeface="Arvo"/>
                <a:cs typeface="Arvo"/>
                <a:sym typeface="Arvo"/>
              </a:defRPr>
            </a:lvl1pPr>
          </a:lstStyle>
          <a:p>
            <a:r>
              <a:rPr lang="en-US" b="1" dirty="0"/>
              <a:t>Content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193AF5F-76DF-4C20-86F7-BAFF68460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86486" y="1853701"/>
            <a:ext cx="6594268" cy="3967744"/>
          </a:xfrm>
        </p:spPr>
        <p:txBody>
          <a:bodyPr>
            <a:normAutofit/>
          </a:bodyPr>
          <a:lstStyle>
            <a:lvl1pPr>
              <a:defRPr lang="en-US" sz="2400" b="0" i="0" u="none" strike="noStrike" kern="1200" cap="none" dirty="0">
                <a:solidFill>
                  <a:srgbClr val="3B5763"/>
                </a:solidFill>
                <a:latin typeface="Arvo"/>
                <a:ea typeface="Arvo"/>
                <a:cs typeface="Arvo"/>
                <a:sym typeface="Arvo"/>
              </a:defRPr>
            </a:lvl1pPr>
          </a:lstStyle>
          <a:p>
            <a:pPr>
              <a:buClr>
                <a:srgbClr val="F6AB8A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272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or Uni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 b="1">
                <a:solidFill>
                  <a:srgbClr val="0070C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95753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26783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97532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15688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030483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Preservice #.#.#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644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3;p2">
            <a:extLst>
              <a:ext uri="{FF2B5EF4-FFF2-40B4-BE49-F238E27FC236}">
                <a16:creationId xmlns:a16="http://schemas.microsoft.com/office/drawing/2014/main" id="{7279C88F-7588-4F34-8317-6DFFD7AEC823}"/>
              </a:ext>
            </a:extLst>
          </p:cNvPr>
          <p:cNvSpPr/>
          <p:nvPr userDrawn="1"/>
        </p:nvSpPr>
        <p:spPr>
          <a:xfrm flipH="1">
            <a:off x="2023284" y="5526749"/>
            <a:ext cx="1351760" cy="1327831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3F4BE0-AB0C-4D5A-AD4B-8DFB8D5F39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30" y="5530167"/>
            <a:ext cx="2213053" cy="1327832"/>
          </a:xfrm>
          <a:prstGeom prst="rect">
            <a:avLst/>
          </a:prstGeom>
        </p:spPr>
      </p:pic>
      <p:sp>
        <p:nvSpPr>
          <p:cNvPr id="9" name="Google Shape;24;p2">
            <a:extLst>
              <a:ext uri="{FF2B5EF4-FFF2-40B4-BE49-F238E27FC236}">
                <a16:creationId xmlns:a16="http://schemas.microsoft.com/office/drawing/2014/main" id="{ABE18729-3DA7-4495-A556-0318A98F6047}"/>
              </a:ext>
            </a:extLst>
          </p:cNvPr>
          <p:cNvSpPr/>
          <p:nvPr userDrawn="1"/>
        </p:nvSpPr>
        <p:spPr>
          <a:xfrm flipH="1">
            <a:off x="-4058" y="-5719"/>
            <a:ext cx="1359876" cy="1341950"/>
          </a:xfrm>
          <a:prstGeom prst="rect">
            <a:avLst/>
          </a:prstGeom>
          <a:solidFill>
            <a:srgbClr val="F784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" name="Google Shape;14;p2">
            <a:extLst>
              <a:ext uri="{FF2B5EF4-FFF2-40B4-BE49-F238E27FC236}">
                <a16:creationId xmlns:a16="http://schemas.microsoft.com/office/drawing/2014/main" id="{7165F51A-F736-4DA0-8D12-B85002C13133}"/>
              </a:ext>
            </a:extLst>
          </p:cNvPr>
          <p:cNvPicPr preferRelativeResize="0"/>
          <p:nvPr userDrawn="1"/>
        </p:nvPicPr>
        <p:blipFill>
          <a:blip r:embed="rId3"/>
          <a:stretch>
            <a:fillRect/>
          </a:stretch>
        </p:blipFill>
        <p:spPr>
          <a:xfrm>
            <a:off x="-4058" y="1329324"/>
            <a:ext cx="1359877" cy="218063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6;p2">
            <a:extLst>
              <a:ext uri="{FF2B5EF4-FFF2-40B4-BE49-F238E27FC236}">
                <a16:creationId xmlns:a16="http://schemas.microsoft.com/office/drawing/2014/main" id="{DC4F6B8B-D601-40D2-9F24-A99AE292551A}"/>
              </a:ext>
            </a:extLst>
          </p:cNvPr>
          <p:cNvSpPr/>
          <p:nvPr userDrawn="1"/>
        </p:nvSpPr>
        <p:spPr>
          <a:xfrm>
            <a:off x="-4058" y="4240329"/>
            <a:ext cx="1355818" cy="1335043"/>
          </a:xfrm>
          <a:prstGeom prst="rect">
            <a:avLst/>
          </a:prstGeom>
          <a:solidFill>
            <a:srgbClr val="7198A9">
              <a:alpha val="3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Google Shape;12;p2">
            <a:extLst>
              <a:ext uri="{FF2B5EF4-FFF2-40B4-BE49-F238E27FC236}">
                <a16:creationId xmlns:a16="http://schemas.microsoft.com/office/drawing/2014/main" id="{9EFC2FA5-9464-43C6-B934-AEC0A9617FAB}"/>
              </a:ext>
            </a:extLst>
          </p:cNvPr>
          <p:cNvPicPr preferRelativeResize="0"/>
          <p:nvPr userDrawn="1"/>
        </p:nvPicPr>
        <p:blipFill>
          <a:blip r:embed="rId4"/>
          <a:stretch>
            <a:fillRect/>
          </a:stretch>
        </p:blipFill>
        <p:spPr>
          <a:xfrm>
            <a:off x="-4504" y="5527914"/>
            <a:ext cx="2063262" cy="133620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6;p2">
            <a:extLst>
              <a:ext uri="{FF2B5EF4-FFF2-40B4-BE49-F238E27FC236}">
                <a16:creationId xmlns:a16="http://schemas.microsoft.com/office/drawing/2014/main" id="{789A5285-B506-4BE4-94C3-344CB9CFF815}"/>
              </a:ext>
            </a:extLst>
          </p:cNvPr>
          <p:cNvSpPr/>
          <p:nvPr userDrawn="1"/>
        </p:nvSpPr>
        <p:spPr>
          <a:xfrm>
            <a:off x="-4058" y="2905286"/>
            <a:ext cx="1355818" cy="1335043"/>
          </a:xfrm>
          <a:prstGeom prst="rect">
            <a:avLst/>
          </a:prstGeom>
          <a:solidFill>
            <a:srgbClr val="7198A9">
              <a:alpha val="3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22;p2">
            <a:extLst>
              <a:ext uri="{FF2B5EF4-FFF2-40B4-BE49-F238E27FC236}">
                <a16:creationId xmlns:a16="http://schemas.microsoft.com/office/drawing/2014/main" id="{CCB9DDB3-B55D-427A-83EF-B17863E06BFB}"/>
              </a:ext>
            </a:extLst>
          </p:cNvPr>
          <p:cNvSpPr/>
          <p:nvPr userDrawn="1"/>
        </p:nvSpPr>
        <p:spPr>
          <a:xfrm flipH="1">
            <a:off x="1351760" y="-5719"/>
            <a:ext cx="1351760" cy="1341950"/>
          </a:xfrm>
          <a:prstGeom prst="rect">
            <a:avLst/>
          </a:prstGeom>
          <a:solidFill>
            <a:srgbClr val="D1EF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32;p2">
            <a:extLst>
              <a:ext uri="{FF2B5EF4-FFF2-40B4-BE49-F238E27FC236}">
                <a16:creationId xmlns:a16="http://schemas.microsoft.com/office/drawing/2014/main" id="{3A3BA75E-A3C6-4BE1-B4F0-A4C5785507B2}"/>
              </a:ext>
            </a:extLst>
          </p:cNvPr>
          <p:cNvSpPr/>
          <p:nvPr userDrawn="1"/>
        </p:nvSpPr>
        <p:spPr>
          <a:xfrm flipH="1">
            <a:off x="2703519" y="810511"/>
            <a:ext cx="1350701" cy="516971"/>
          </a:xfrm>
          <a:prstGeom prst="rect">
            <a:avLst/>
          </a:prstGeom>
          <a:solidFill>
            <a:srgbClr val="FAA99C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" name="Google Shape;10;p2">
            <a:extLst>
              <a:ext uri="{FF2B5EF4-FFF2-40B4-BE49-F238E27FC236}">
                <a16:creationId xmlns:a16="http://schemas.microsoft.com/office/drawing/2014/main" id="{AFC31E26-3F3A-4193-80BB-10622F638E1F}"/>
              </a:ext>
            </a:extLst>
          </p:cNvPr>
          <p:cNvPicPr preferRelativeResize="0"/>
          <p:nvPr userDrawn="1"/>
        </p:nvPicPr>
        <p:blipFill>
          <a:blip r:embed="rId5"/>
          <a:stretch>
            <a:fillRect/>
          </a:stretch>
        </p:blipFill>
        <p:spPr>
          <a:xfrm>
            <a:off x="2711636" y="0"/>
            <a:ext cx="1339586" cy="93337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28;p2">
            <a:extLst>
              <a:ext uri="{FF2B5EF4-FFF2-40B4-BE49-F238E27FC236}">
                <a16:creationId xmlns:a16="http://schemas.microsoft.com/office/drawing/2014/main" id="{0FB14AA5-CEE3-4303-AC57-4259A915A7B4}"/>
              </a:ext>
            </a:extLst>
          </p:cNvPr>
          <p:cNvSpPr/>
          <p:nvPr userDrawn="1"/>
        </p:nvSpPr>
        <p:spPr>
          <a:xfrm flipH="1">
            <a:off x="5401923" y="2"/>
            <a:ext cx="1367992" cy="1324062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32;p2">
            <a:extLst>
              <a:ext uri="{FF2B5EF4-FFF2-40B4-BE49-F238E27FC236}">
                <a16:creationId xmlns:a16="http://schemas.microsoft.com/office/drawing/2014/main" id="{6790A1F9-3C4C-469A-834A-514C6A8AA9FA}"/>
              </a:ext>
            </a:extLst>
          </p:cNvPr>
          <p:cNvSpPr/>
          <p:nvPr userDrawn="1"/>
        </p:nvSpPr>
        <p:spPr>
          <a:xfrm flipH="1">
            <a:off x="6761798" y="1467"/>
            <a:ext cx="1342585" cy="447251"/>
          </a:xfrm>
          <a:prstGeom prst="rect">
            <a:avLst/>
          </a:prstGeom>
          <a:solidFill>
            <a:srgbClr val="96B3C0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" name="Google Shape;20;p2">
            <a:extLst>
              <a:ext uri="{FF2B5EF4-FFF2-40B4-BE49-F238E27FC236}">
                <a16:creationId xmlns:a16="http://schemas.microsoft.com/office/drawing/2014/main" id="{C0B1F873-7C73-4DC3-AF04-3F12D85144E4}"/>
              </a:ext>
            </a:extLst>
          </p:cNvPr>
          <p:cNvPicPr preferRelativeResize="0"/>
          <p:nvPr userDrawn="1"/>
        </p:nvPicPr>
        <p:blipFill>
          <a:blip r:embed="rId6"/>
          <a:stretch>
            <a:fillRect/>
          </a:stretch>
        </p:blipFill>
        <p:spPr>
          <a:xfrm>
            <a:off x="6769915" y="448718"/>
            <a:ext cx="1334469" cy="881317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7;p2">
            <a:extLst>
              <a:ext uri="{FF2B5EF4-FFF2-40B4-BE49-F238E27FC236}">
                <a16:creationId xmlns:a16="http://schemas.microsoft.com/office/drawing/2014/main" id="{316EEA42-D474-4C52-BDF9-E60D78398302}"/>
              </a:ext>
            </a:extLst>
          </p:cNvPr>
          <p:cNvSpPr/>
          <p:nvPr userDrawn="1"/>
        </p:nvSpPr>
        <p:spPr>
          <a:xfrm flipH="1">
            <a:off x="8104384" y="1841"/>
            <a:ext cx="1331470" cy="1322222"/>
          </a:xfrm>
          <a:prstGeom prst="rect">
            <a:avLst/>
          </a:prstGeom>
          <a:solidFill>
            <a:srgbClr val="96B3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" name="Google Shape;13;p2">
            <a:extLst>
              <a:ext uri="{FF2B5EF4-FFF2-40B4-BE49-F238E27FC236}">
                <a16:creationId xmlns:a16="http://schemas.microsoft.com/office/drawing/2014/main" id="{765A0FD9-4086-49D9-89D4-8210AB20276F}"/>
              </a:ext>
            </a:extLst>
          </p:cNvPr>
          <p:cNvPicPr preferRelativeResize="0"/>
          <p:nvPr userDrawn="1"/>
        </p:nvPicPr>
        <p:blipFill>
          <a:blip r:embed="rId7"/>
          <a:stretch>
            <a:fillRect/>
          </a:stretch>
        </p:blipFill>
        <p:spPr>
          <a:xfrm>
            <a:off x="9435854" y="0"/>
            <a:ext cx="2756146" cy="132748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7;p2">
            <a:extLst>
              <a:ext uri="{FF2B5EF4-FFF2-40B4-BE49-F238E27FC236}">
                <a16:creationId xmlns:a16="http://schemas.microsoft.com/office/drawing/2014/main" id="{2535E148-54E0-4228-9625-C48C8EE5C78D}"/>
              </a:ext>
            </a:extLst>
          </p:cNvPr>
          <p:cNvSpPr/>
          <p:nvPr userDrawn="1"/>
        </p:nvSpPr>
        <p:spPr>
          <a:xfrm flipH="1">
            <a:off x="9435854" y="1327482"/>
            <a:ext cx="2756146" cy="978396"/>
          </a:xfrm>
          <a:prstGeom prst="rect">
            <a:avLst/>
          </a:prstGeom>
          <a:solidFill>
            <a:srgbClr val="F784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31;p2">
            <a:extLst>
              <a:ext uri="{FF2B5EF4-FFF2-40B4-BE49-F238E27FC236}">
                <a16:creationId xmlns:a16="http://schemas.microsoft.com/office/drawing/2014/main" id="{69DC0031-30E3-467B-A8E3-9D700E6889F5}"/>
              </a:ext>
            </a:extLst>
          </p:cNvPr>
          <p:cNvSpPr/>
          <p:nvPr userDrawn="1"/>
        </p:nvSpPr>
        <p:spPr>
          <a:xfrm flipH="1">
            <a:off x="9435854" y="1736035"/>
            <a:ext cx="609294" cy="569843"/>
          </a:xfrm>
          <a:prstGeom prst="rect">
            <a:avLst/>
          </a:prstGeom>
          <a:solidFill>
            <a:srgbClr val="7198A9">
              <a:alpha val="4078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3164B34-092B-46F1-A8EB-C8FE5270C41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435855" y="2305877"/>
            <a:ext cx="2756146" cy="1837431"/>
          </a:xfrm>
          <a:prstGeom prst="rect">
            <a:avLst/>
          </a:prstGeom>
        </p:spPr>
      </p:pic>
      <p:sp>
        <p:nvSpPr>
          <p:cNvPr id="26" name="Google Shape;36;p2">
            <a:extLst>
              <a:ext uri="{FF2B5EF4-FFF2-40B4-BE49-F238E27FC236}">
                <a16:creationId xmlns:a16="http://schemas.microsoft.com/office/drawing/2014/main" id="{EA31F81D-37C9-4C25-9168-3AE32EA5BFD2}"/>
              </a:ext>
            </a:extLst>
          </p:cNvPr>
          <p:cNvSpPr/>
          <p:nvPr userDrawn="1"/>
        </p:nvSpPr>
        <p:spPr>
          <a:xfrm>
            <a:off x="9431796" y="3685244"/>
            <a:ext cx="2756146" cy="1335043"/>
          </a:xfrm>
          <a:prstGeom prst="rect">
            <a:avLst/>
          </a:prstGeom>
          <a:solidFill>
            <a:srgbClr val="96B3C0">
              <a:alpha val="4078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" name="Google Shape;18;p2">
            <a:extLst>
              <a:ext uri="{FF2B5EF4-FFF2-40B4-BE49-F238E27FC236}">
                <a16:creationId xmlns:a16="http://schemas.microsoft.com/office/drawing/2014/main" id="{112A9237-972F-4256-8BE5-F426C5256916}"/>
              </a:ext>
            </a:extLst>
          </p:cNvPr>
          <p:cNvPicPr preferRelativeResize="0"/>
          <p:nvPr userDrawn="1"/>
        </p:nvPicPr>
        <p:blipFill>
          <a:blip r:embed="rId9"/>
          <a:stretch>
            <a:fillRect/>
          </a:stretch>
        </p:blipFill>
        <p:spPr>
          <a:xfrm>
            <a:off x="9435854" y="5020287"/>
            <a:ext cx="2756146" cy="1837713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37;p2">
            <a:extLst>
              <a:ext uri="{FF2B5EF4-FFF2-40B4-BE49-F238E27FC236}">
                <a16:creationId xmlns:a16="http://schemas.microsoft.com/office/drawing/2014/main" id="{372E351B-8996-4384-A668-F9A6CF1052B5}"/>
              </a:ext>
            </a:extLst>
          </p:cNvPr>
          <p:cNvSpPr/>
          <p:nvPr userDrawn="1"/>
        </p:nvSpPr>
        <p:spPr>
          <a:xfrm flipH="1">
            <a:off x="6720726" y="5533977"/>
            <a:ext cx="1398841" cy="1327082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" name="Google Shape;17;p2">
            <a:extLst>
              <a:ext uri="{FF2B5EF4-FFF2-40B4-BE49-F238E27FC236}">
                <a16:creationId xmlns:a16="http://schemas.microsoft.com/office/drawing/2014/main" id="{2219388E-9C58-4960-B1B2-F779434394D3}"/>
              </a:ext>
            </a:extLst>
          </p:cNvPr>
          <p:cNvPicPr preferRelativeResize="0"/>
          <p:nvPr userDrawn="1"/>
        </p:nvPicPr>
        <p:blipFill>
          <a:blip r:embed="rId10"/>
          <a:stretch>
            <a:fillRect/>
          </a:stretch>
        </p:blipFill>
        <p:spPr>
          <a:xfrm>
            <a:off x="6580066" y="5533976"/>
            <a:ext cx="983850" cy="1327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21;p2">
            <a:extLst>
              <a:ext uri="{FF2B5EF4-FFF2-40B4-BE49-F238E27FC236}">
                <a16:creationId xmlns:a16="http://schemas.microsoft.com/office/drawing/2014/main" id="{1C5A75B9-6188-4F98-86F1-AE030E5B5772}"/>
              </a:ext>
            </a:extLst>
          </p:cNvPr>
          <p:cNvPicPr preferRelativeResize="0"/>
          <p:nvPr userDrawn="1"/>
        </p:nvPicPr>
        <p:blipFill>
          <a:blip r:embed="rId11"/>
          <a:stretch>
            <a:fillRect/>
          </a:stretch>
        </p:blipFill>
        <p:spPr>
          <a:xfrm>
            <a:off x="3240496" y="5533976"/>
            <a:ext cx="1796477" cy="1324023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61;p3">
            <a:extLst>
              <a:ext uri="{FF2B5EF4-FFF2-40B4-BE49-F238E27FC236}">
                <a16:creationId xmlns:a16="http://schemas.microsoft.com/office/drawing/2014/main" id="{4F00AD6E-8749-4957-AF56-AF8EF23D119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861864" y="2427425"/>
            <a:ext cx="5114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4400" b="1">
                <a:solidFill>
                  <a:srgbClr val="4D778A"/>
                </a:solidFill>
                <a:latin typeface="Arv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9pPr>
          </a:lstStyle>
          <a:p>
            <a:endParaRPr dirty="0"/>
          </a:p>
        </p:txBody>
      </p:sp>
      <p:sp>
        <p:nvSpPr>
          <p:cNvPr id="34" name="Google Shape;62;p3">
            <a:extLst>
              <a:ext uri="{FF2B5EF4-FFF2-40B4-BE49-F238E27FC236}">
                <a16:creationId xmlns:a16="http://schemas.microsoft.com/office/drawing/2014/main" id="{63625B3D-162B-4465-A269-570F44ABBB0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861864" y="3455529"/>
            <a:ext cx="5114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3600" b="1">
                <a:solidFill>
                  <a:srgbClr val="7198A9"/>
                </a:solidFill>
                <a:latin typeface="Arv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9pPr>
          </a:lstStyle>
          <a:p>
            <a:endParaRPr dirty="0"/>
          </a:p>
        </p:txBody>
      </p:sp>
      <p:sp>
        <p:nvSpPr>
          <p:cNvPr id="36" name="Google Shape;24;p2">
            <a:extLst>
              <a:ext uri="{FF2B5EF4-FFF2-40B4-BE49-F238E27FC236}">
                <a16:creationId xmlns:a16="http://schemas.microsoft.com/office/drawing/2014/main" id="{DB010895-A76F-41A8-BF02-DA6FCDD34294}"/>
              </a:ext>
            </a:extLst>
          </p:cNvPr>
          <p:cNvSpPr/>
          <p:nvPr userDrawn="1"/>
        </p:nvSpPr>
        <p:spPr>
          <a:xfrm flipH="1">
            <a:off x="4046635" y="1841"/>
            <a:ext cx="1367992" cy="1325641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25;p2">
            <a:extLst>
              <a:ext uri="{FF2B5EF4-FFF2-40B4-BE49-F238E27FC236}">
                <a16:creationId xmlns:a16="http://schemas.microsoft.com/office/drawing/2014/main" id="{BB1138D7-976F-4E30-B866-5F5899AE3D7C}"/>
              </a:ext>
            </a:extLst>
          </p:cNvPr>
          <p:cNvSpPr/>
          <p:nvPr userDrawn="1"/>
        </p:nvSpPr>
        <p:spPr>
          <a:xfrm flipH="1">
            <a:off x="8084091" y="5533600"/>
            <a:ext cx="1363363" cy="1327832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4;p2">
            <a:extLst>
              <a:ext uri="{FF2B5EF4-FFF2-40B4-BE49-F238E27FC236}">
                <a16:creationId xmlns:a16="http://schemas.microsoft.com/office/drawing/2014/main" id="{868EE5B8-B328-4963-B03D-6FD8569E8CE7}"/>
              </a:ext>
            </a:extLst>
          </p:cNvPr>
          <p:cNvSpPr/>
          <p:nvPr userDrawn="1"/>
        </p:nvSpPr>
        <p:spPr>
          <a:xfrm>
            <a:off x="8838160" y="6289228"/>
            <a:ext cx="609294" cy="565352"/>
          </a:xfrm>
          <a:prstGeom prst="rect">
            <a:avLst/>
          </a:prstGeom>
          <a:solidFill>
            <a:srgbClr val="CEDBE0">
              <a:alpha val="3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1966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010AED-F4E8-4632-A7FD-0D26A4CA8C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347" y="5537959"/>
            <a:ext cx="2200068" cy="1320041"/>
          </a:xfrm>
          <a:prstGeom prst="rect">
            <a:avLst/>
          </a:prstGeom>
        </p:spPr>
      </p:pic>
      <p:sp>
        <p:nvSpPr>
          <p:cNvPr id="6" name="Google Shape;24;p2">
            <a:extLst>
              <a:ext uri="{FF2B5EF4-FFF2-40B4-BE49-F238E27FC236}">
                <a16:creationId xmlns:a16="http://schemas.microsoft.com/office/drawing/2014/main" id="{1C69229E-AA15-4C52-93DA-CAE422663072}"/>
              </a:ext>
            </a:extLst>
          </p:cNvPr>
          <p:cNvSpPr/>
          <p:nvPr userDrawn="1"/>
        </p:nvSpPr>
        <p:spPr>
          <a:xfrm flipH="1">
            <a:off x="-4058" y="-5719"/>
            <a:ext cx="1359876" cy="1326925"/>
          </a:xfrm>
          <a:prstGeom prst="rect">
            <a:avLst/>
          </a:prstGeom>
          <a:solidFill>
            <a:srgbClr val="F784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Google Shape;27;p2">
            <a:extLst>
              <a:ext uri="{FF2B5EF4-FFF2-40B4-BE49-F238E27FC236}">
                <a16:creationId xmlns:a16="http://schemas.microsoft.com/office/drawing/2014/main" id="{A9693FD4-CC71-4BEA-840A-1C0D424D8BAB}"/>
              </a:ext>
            </a:extLst>
          </p:cNvPr>
          <p:cNvSpPr/>
          <p:nvPr userDrawn="1"/>
        </p:nvSpPr>
        <p:spPr>
          <a:xfrm flipH="1">
            <a:off x="1355818" y="3006"/>
            <a:ext cx="1331470" cy="1318202"/>
          </a:xfrm>
          <a:prstGeom prst="rect">
            <a:avLst/>
          </a:prstGeom>
          <a:solidFill>
            <a:srgbClr val="96B3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B9B909-D45B-4BF5-978D-4310B84851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87288" y="3005"/>
            <a:ext cx="1520630" cy="13200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E126B9-5D06-4CFF-B027-EDB11280B94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91148" y="1165"/>
            <a:ext cx="883576" cy="1312668"/>
          </a:xfrm>
          <a:prstGeom prst="rect">
            <a:avLst/>
          </a:prstGeom>
        </p:spPr>
      </p:pic>
      <p:sp>
        <p:nvSpPr>
          <p:cNvPr id="12" name="Google Shape;28;p2">
            <a:extLst>
              <a:ext uri="{FF2B5EF4-FFF2-40B4-BE49-F238E27FC236}">
                <a16:creationId xmlns:a16="http://schemas.microsoft.com/office/drawing/2014/main" id="{7C281379-A51C-4434-BEF9-A04B44F8A162}"/>
              </a:ext>
            </a:extLst>
          </p:cNvPr>
          <p:cNvSpPr/>
          <p:nvPr userDrawn="1"/>
        </p:nvSpPr>
        <p:spPr>
          <a:xfrm flipH="1">
            <a:off x="7774724" y="-10633"/>
            <a:ext cx="1367992" cy="1327483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A292688-381B-453C-BC02-B8C5CA5AAA2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142716" y="1351"/>
            <a:ext cx="1956050" cy="1312482"/>
          </a:xfrm>
          <a:prstGeom prst="rect">
            <a:avLst/>
          </a:prstGeom>
        </p:spPr>
      </p:pic>
      <p:sp>
        <p:nvSpPr>
          <p:cNvPr id="14" name="Google Shape;22;p2">
            <a:extLst>
              <a:ext uri="{FF2B5EF4-FFF2-40B4-BE49-F238E27FC236}">
                <a16:creationId xmlns:a16="http://schemas.microsoft.com/office/drawing/2014/main" id="{82E20035-3CD8-4876-98B5-6C2F3432F57B}"/>
              </a:ext>
            </a:extLst>
          </p:cNvPr>
          <p:cNvSpPr/>
          <p:nvPr userDrawn="1"/>
        </p:nvSpPr>
        <p:spPr>
          <a:xfrm flipH="1">
            <a:off x="11074718" y="1351"/>
            <a:ext cx="1117282" cy="1312482"/>
          </a:xfrm>
          <a:prstGeom prst="rect">
            <a:avLst/>
          </a:prstGeom>
          <a:solidFill>
            <a:srgbClr val="D1EF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35;p2">
            <a:extLst>
              <a:ext uri="{FF2B5EF4-FFF2-40B4-BE49-F238E27FC236}">
                <a16:creationId xmlns:a16="http://schemas.microsoft.com/office/drawing/2014/main" id="{CF15CE14-5455-4EF0-B172-04B87ABB468F}"/>
              </a:ext>
            </a:extLst>
          </p:cNvPr>
          <p:cNvSpPr/>
          <p:nvPr userDrawn="1"/>
        </p:nvSpPr>
        <p:spPr>
          <a:xfrm flipH="1">
            <a:off x="746525" y="-5719"/>
            <a:ext cx="609293" cy="562144"/>
          </a:xfrm>
          <a:prstGeom prst="rect">
            <a:avLst/>
          </a:prstGeom>
          <a:solidFill>
            <a:srgbClr val="CEDBE0">
              <a:alpha val="4078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28;p2">
            <a:extLst>
              <a:ext uri="{FF2B5EF4-FFF2-40B4-BE49-F238E27FC236}">
                <a16:creationId xmlns:a16="http://schemas.microsoft.com/office/drawing/2014/main" id="{AF3F5EF4-A24C-4B3F-85B4-D2E209451EAA}"/>
              </a:ext>
            </a:extLst>
          </p:cNvPr>
          <p:cNvSpPr/>
          <p:nvPr userDrawn="1"/>
        </p:nvSpPr>
        <p:spPr>
          <a:xfrm flipH="1">
            <a:off x="1997964" y="5528678"/>
            <a:ext cx="1367992" cy="1329322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E9A52B0-994C-4BAE-9FEA-C2D94392CA2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365956" y="5528677"/>
            <a:ext cx="880027" cy="1320041"/>
          </a:xfrm>
          <a:prstGeom prst="rect">
            <a:avLst/>
          </a:prstGeom>
        </p:spPr>
      </p:pic>
      <p:sp>
        <p:nvSpPr>
          <p:cNvPr id="19" name="Google Shape;15;p2">
            <a:extLst>
              <a:ext uri="{FF2B5EF4-FFF2-40B4-BE49-F238E27FC236}">
                <a16:creationId xmlns:a16="http://schemas.microsoft.com/office/drawing/2014/main" id="{58D60E35-8164-4EC0-A2CB-8866FDEE27F7}"/>
              </a:ext>
            </a:extLst>
          </p:cNvPr>
          <p:cNvSpPr/>
          <p:nvPr userDrawn="1"/>
        </p:nvSpPr>
        <p:spPr>
          <a:xfrm>
            <a:off x="4245983" y="5530519"/>
            <a:ext cx="747334" cy="1327481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24;p2">
            <a:extLst>
              <a:ext uri="{FF2B5EF4-FFF2-40B4-BE49-F238E27FC236}">
                <a16:creationId xmlns:a16="http://schemas.microsoft.com/office/drawing/2014/main" id="{40B8B0AA-7EAC-4BB1-AAC5-541AF69E88E5}"/>
              </a:ext>
            </a:extLst>
          </p:cNvPr>
          <p:cNvSpPr/>
          <p:nvPr userDrawn="1"/>
        </p:nvSpPr>
        <p:spPr>
          <a:xfrm flipH="1">
            <a:off x="6461760" y="5521793"/>
            <a:ext cx="1222904" cy="1336207"/>
          </a:xfrm>
          <a:prstGeom prst="rect">
            <a:avLst/>
          </a:prstGeom>
          <a:solidFill>
            <a:srgbClr val="F784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" name="Google Shape;22;p2">
            <a:extLst>
              <a:ext uri="{FF2B5EF4-FFF2-40B4-BE49-F238E27FC236}">
                <a16:creationId xmlns:a16="http://schemas.microsoft.com/office/drawing/2014/main" id="{E08D9815-F689-493D-96C1-111F0C127FA0}"/>
              </a:ext>
            </a:extLst>
          </p:cNvPr>
          <p:cNvSpPr/>
          <p:nvPr userDrawn="1"/>
        </p:nvSpPr>
        <p:spPr>
          <a:xfrm flipH="1">
            <a:off x="7684664" y="5527500"/>
            <a:ext cx="1379916" cy="1320052"/>
          </a:xfrm>
          <a:prstGeom prst="rect">
            <a:avLst/>
          </a:prstGeom>
          <a:solidFill>
            <a:srgbClr val="D1EF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7;p2">
            <a:extLst>
              <a:ext uri="{FF2B5EF4-FFF2-40B4-BE49-F238E27FC236}">
                <a16:creationId xmlns:a16="http://schemas.microsoft.com/office/drawing/2014/main" id="{8EA4A6C9-BE63-4140-A3DF-044048C0B4A6}"/>
              </a:ext>
            </a:extLst>
          </p:cNvPr>
          <p:cNvSpPr/>
          <p:nvPr userDrawn="1"/>
        </p:nvSpPr>
        <p:spPr>
          <a:xfrm flipH="1">
            <a:off x="8845712" y="5530517"/>
            <a:ext cx="1331470" cy="1327483"/>
          </a:xfrm>
          <a:prstGeom prst="rect">
            <a:avLst/>
          </a:prstGeom>
          <a:solidFill>
            <a:srgbClr val="96B3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7CF94D7-8415-48ED-9FD8-73FC99157EF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177182" y="5530516"/>
            <a:ext cx="2011098" cy="1327484"/>
          </a:xfrm>
          <a:prstGeom prst="rect">
            <a:avLst/>
          </a:prstGeom>
        </p:spPr>
      </p:pic>
      <p:sp>
        <p:nvSpPr>
          <p:cNvPr id="24" name="Google Shape;24;p2">
            <a:extLst>
              <a:ext uri="{FF2B5EF4-FFF2-40B4-BE49-F238E27FC236}">
                <a16:creationId xmlns:a16="http://schemas.microsoft.com/office/drawing/2014/main" id="{B2C89A6D-F696-43B8-9AFF-BC5ED3147AB9}"/>
              </a:ext>
            </a:extLst>
          </p:cNvPr>
          <p:cNvSpPr/>
          <p:nvPr userDrawn="1"/>
        </p:nvSpPr>
        <p:spPr>
          <a:xfrm flipH="1">
            <a:off x="4191686" y="1165"/>
            <a:ext cx="1367992" cy="1318202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22;p2">
            <a:extLst>
              <a:ext uri="{FF2B5EF4-FFF2-40B4-BE49-F238E27FC236}">
                <a16:creationId xmlns:a16="http://schemas.microsoft.com/office/drawing/2014/main" id="{A624B12A-882A-4B61-96B7-FCCF3BCC68FC}"/>
              </a:ext>
            </a:extLst>
          </p:cNvPr>
          <p:cNvSpPr/>
          <p:nvPr userDrawn="1"/>
        </p:nvSpPr>
        <p:spPr>
          <a:xfrm flipH="1">
            <a:off x="5494750" y="-10634"/>
            <a:ext cx="1396398" cy="1333679"/>
          </a:xfrm>
          <a:prstGeom prst="rect">
            <a:avLst/>
          </a:prstGeom>
          <a:solidFill>
            <a:srgbClr val="D1EF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61;p3">
            <a:extLst>
              <a:ext uri="{FF2B5EF4-FFF2-40B4-BE49-F238E27FC236}">
                <a16:creationId xmlns:a16="http://schemas.microsoft.com/office/drawing/2014/main" id="{C6E3B4B0-BACD-490C-B509-1994BF17908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462755" y="2340339"/>
            <a:ext cx="5114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4400" b="1">
                <a:solidFill>
                  <a:srgbClr val="4D778A"/>
                </a:solidFill>
                <a:latin typeface="Arv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9pPr>
          </a:lstStyle>
          <a:p>
            <a:endParaRPr dirty="0"/>
          </a:p>
        </p:txBody>
      </p:sp>
      <p:sp>
        <p:nvSpPr>
          <p:cNvPr id="26" name="Google Shape;62;p3">
            <a:extLst>
              <a:ext uri="{FF2B5EF4-FFF2-40B4-BE49-F238E27FC236}">
                <a16:creationId xmlns:a16="http://schemas.microsoft.com/office/drawing/2014/main" id="{2DB747EC-14F0-4CC6-A5C4-6782DE18516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462755" y="3368443"/>
            <a:ext cx="5114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3600" b="1">
                <a:solidFill>
                  <a:srgbClr val="7198A9"/>
                </a:solidFill>
                <a:latin typeface="Arv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9pPr>
          </a:lstStyle>
          <a:p>
            <a:endParaRPr dirty="0"/>
          </a:p>
        </p:txBody>
      </p:sp>
      <p:sp>
        <p:nvSpPr>
          <p:cNvPr id="29" name="Google Shape;122;p6">
            <a:extLst>
              <a:ext uri="{FF2B5EF4-FFF2-40B4-BE49-F238E27FC236}">
                <a16:creationId xmlns:a16="http://schemas.microsoft.com/office/drawing/2014/main" id="{4B7A04E8-4E70-472B-AA89-5EB80218F9B4}"/>
              </a:ext>
            </a:extLst>
          </p:cNvPr>
          <p:cNvSpPr/>
          <p:nvPr userDrawn="1"/>
        </p:nvSpPr>
        <p:spPr>
          <a:xfrm>
            <a:off x="9567888" y="6299970"/>
            <a:ext cx="609294" cy="565352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C39CED-2F9B-490D-951C-4B4AF999BF4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720" y="5526838"/>
            <a:ext cx="2011098" cy="131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325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5;p2">
            <a:extLst>
              <a:ext uri="{FF2B5EF4-FFF2-40B4-BE49-F238E27FC236}">
                <a16:creationId xmlns:a16="http://schemas.microsoft.com/office/drawing/2014/main" id="{4FE461BC-5DB0-40BD-8BDB-A56932B18FED}"/>
              </a:ext>
            </a:extLst>
          </p:cNvPr>
          <p:cNvSpPr/>
          <p:nvPr userDrawn="1"/>
        </p:nvSpPr>
        <p:spPr>
          <a:xfrm>
            <a:off x="10843976" y="0"/>
            <a:ext cx="1367992" cy="1329321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Google Shape;24;p2">
            <a:extLst>
              <a:ext uri="{FF2B5EF4-FFF2-40B4-BE49-F238E27FC236}">
                <a16:creationId xmlns:a16="http://schemas.microsoft.com/office/drawing/2014/main" id="{23882A48-D6DE-4E43-89F3-868600508C49}"/>
              </a:ext>
            </a:extLst>
          </p:cNvPr>
          <p:cNvSpPr/>
          <p:nvPr userDrawn="1"/>
        </p:nvSpPr>
        <p:spPr>
          <a:xfrm flipH="1">
            <a:off x="10847794" y="4168231"/>
            <a:ext cx="1347341" cy="1380143"/>
          </a:xfrm>
          <a:prstGeom prst="rect">
            <a:avLst/>
          </a:prstGeom>
          <a:solidFill>
            <a:srgbClr val="96B3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24;p2">
            <a:extLst>
              <a:ext uri="{FF2B5EF4-FFF2-40B4-BE49-F238E27FC236}">
                <a16:creationId xmlns:a16="http://schemas.microsoft.com/office/drawing/2014/main" id="{9A437E18-7F18-4225-BF77-C77FDBC4B75F}"/>
              </a:ext>
            </a:extLst>
          </p:cNvPr>
          <p:cNvSpPr/>
          <p:nvPr userDrawn="1"/>
        </p:nvSpPr>
        <p:spPr>
          <a:xfrm flipH="1">
            <a:off x="0" y="5528677"/>
            <a:ext cx="1359876" cy="1329323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28;p2">
            <a:extLst>
              <a:ext uri="{FF2B5EF4-FFF2-40B4-BE49-F238E27FC236}">
                <a16:creationId xmlns:a16="http://schemas.microsoft.com/office/drawing/2014/main" id="{B60C28C0-3200-445E-A8CD-28C9A77D960F}"/>
              </a:ext>
            </a:extLst>
          </p:cNvPr>
          <p:cNvSpPr/>
          <p:nvPr userDrawn="1"/>
        </p:nvSpPr>
        <p:spPr>
          <a:xfrm flipH="1">
            <a:off x="-8116" y="4199355"/>
            <a:ext cx="1367992" cy="1329322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31;p2">
            <a:extLst>
              <a:ext uri="{FF2B5EF4-FFF2-40B4-BE49-F238E27FC236}">
                <a16:creationId xmlns:a16="http://schemas.microsoft.com/office/drawing/2014/main" id="{802F279A-42AC-48D1-BEEF-1472FF9AA94F}"/>
              </a:ext>
            </a:extLst>
          </p:cNvPr>
          <p:cNvSpPr/>
          <p:nvPr userDrawn="1"/>
        </p:nvSpPr>
        <p:spPr>
          <a:xfrm flipH="1">
            <a:off x="-8116" y="4199354"/>
            <a:ext cx="609294" cy="569843"/>
          </a:xfrm>
          <a:prstGeom prst="rect">
            <a:avLst/>
          </a:prstGeom>
          <a:solidFill>
            <a:srgbClr val="7198A9">
              <a:alpha val="4078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202;p10">
            <a:extLst>
              <a:ext uri="{FF2B5EF4-FFF2-40B4-BE49-F238E27FC236}">
                <a16:creationId xmlns:a16="http://schemas.microsoft.com/office/drawing/2014/main" id="{B050B4D8-E0C3-45E5-B4E8-770018ADF244}"/>
              </a:ext>
            </a:extLst>
          </p:cNvPr>
          <p:cNvSpPr/>
          <p:nvPr userDrawn="1"/>
        </p:nvSpPr>
        <p:spPr>
          <a:xfrm>
            <a:off x="0" y="3629510"/>
            <a:ext cx="601178" cy="569843"/>
          </a:xfrm>
          <a:prstGeom prst="rect">
            <a:avLst/>
          </a:prstGeom>
          <a:solidFill>
            <a:srgbClr val="F784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2" name="Google Shape;553;p42">
            <a:extLst>
              <a:ext uri="{FF2B5EF4-FFF2-40B4-BE49-F238E27FC236}">
                <a16:creationId xmlns:a16="http://schemas.microsoft.com/office/drawing/2014/main" id="{1692198C-F215-4919-BDB8-DBAA2D9C71D0}"/>
              </a:ext>
            </a:extLst>
          </p:cNvPr>
          <p:cNvGrpSpPr/>
          <p:nvPr userDrawn="1"/>
        </p:nvGrpSpPr>
        <p:grpSpPr>
          <a:xfrm>
            <a:off x="11188016" y="228881"/>
            <a:ext cx="679912" cy="871558"/>
            <a:chOff x="596350" y="929175"/>
            <a:chExt cx="407950" cy="497475"/>
          </a:xfrm>
        </p:grpSpPr>
        <p:sp>
          <p:nvSpPr>
            <p:cNvPr id="13" name="Google Shape;554;p42">
              <a:extLst>
                <a:ext uri="{FF2B5EF4-FFF2-40B4-BE49-F238E27FC236}">
                  <a16:creationId xmlns:a16="http://schemas.microsoft.com/office/drawing/2014/main" id="{3C1C807B-9911-4443-818B-2A4DC838FA9D}"/>
                </a:ext>
              </a:extLst>
            </p:cNvPr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285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55;p42">
              <a:extLst>
                <a:ext uri="{FF2B5EF4-FFF2-40B4-BE49-F238E27FC236}">
                  <a16:creationId xmlns:a16="http://schemas.microsoft.com/office/drawing/2014/main" id="{B9BC27E2-1BB0-45AC-BA9E-B8F0E88504E3}"/>
                </a:ext>
              </a:extLst>
            </p:cNvPr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285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556;p42">
              <a:extLst>
                <a:ext uri="{FF2B5EF4-FFF2-40B4-BE49-F238E27FC236}">
                  <a16:creationId xmlns:a16="http://schemas.microsoft.com/office/drawing/2014/main" id="{73E4094E-6B4A-42A1-8C99-16442EE0B465}"/>
                </a:ext>
              </a:extLst>
            </p:cNvPr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57;p42">
              <a:extLst>
                <a:ext uri="{FF2B5EF4-FFF2-40B4-BE49-F238E27FC236}">
                  <a16:creationId xmlns:a16="http://schemas.microsoft.com/office/drawing/2014/main" id="{FF909F31-9357-4C7A-AF6B-F545DA5D93FA}"/>
                </a:ext>
              </a:extLst>
            </p:cNvPr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58;p42">
              <a:extLst>
                <a:ext uri="{FF2B5EF4-FFF2-40B4-BE49-F238E27FC236}">
                  <a16:creationId xmlns:a16="http://schemas.microsoft.com/office/drawing/2014/main" id="{880BA7EC-DA68-4E3D-9AC9-2B2CFB1BBECF}"/>
                </a:ext>
              </a:extLst>
            </p:cNvPr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59;p42">
              <a:extLst>
                <a:ext uri="{FF2B5EF4-FFF2-40B4-BE49-F238E27FC236}">
                  <a16:creationId xmlns:a16="http://schemas.microsoft.com/office/drawing/2014/main" id="{75E46DEF-7643-49A2-8C35-39225143D10A}"/>
                </a:ext>
              </a:extLst>
            </p:cNvPr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60;p42">
              <a:extLst>
                <a:ext uri="{FF2B5EF4-FFF2-40B4-BE49-F238E27FC236}">
                  <a16:creationId xmlns:a16="http://schemas.microsoft.com/office/drawing/2014/main" id="{F4D189CE-3ECE-4A73-8514-FDFC57340BAE}"/>
                </a:ext>
              </a:extLst>
            </p:cNvPr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285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8;p2">
            <a:extLst>
              <a:ext uri="{FF2B5EF4-FFF2-40B4-BE49-F238E27FC236}">
                <a16:creationId xmlns:a16="http://schemas.microsoft.com/office/drawing/2014/main" id="{584914CE-4ACD-403F-BCC5-DAF29580469A}"/>
              </a:ext>
            </a:extLst>
          </p:cNvPr>
          <p:cNvSpPr/>
          <p:nvPr userDrawn="1"/>
        </p:nvSpPr>
        <p:spPr>
          <a:xfrm flipH="1">
            <a:off x="10847794" y="1329321"/>
            <a:ext cx="1364174" cy="1329322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B6C8EBA-9E4A-41D9-8F61-FA1234DEF7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43976" y="2658642"/>
            <a:ext cx="1347341" cy="2021012"/>
          </a:xfrm>
          <a:prstGeom prst="rect">
            <a:avLst/>
          </a:prstGeom>
        </p:spPr>
      </p:pic>
      <p:sp>
        <p:nvSpPr>
          <p:cNvPr id="22" name="Google Shape;202;p10">
            <a:extLst>
              <a:ext uri="{FF2B5EF4-FFF2-40B4-BE49-F238E27FC236}">
                <a16:creationId xmlns:a16="http://schemas.microsoft.com/office/drawing/2014/main" id="{DF6C205A-502D-4861-AA62-8B28D918D145}"/>
              </a:ext>
            </a:extLst>
          </p:cNvPr>
          <p:cNvSpPr/>
          <p:nvPr userDrawn="1"/>
        </p:nvSpPr>
        <p:spPr>
          <a:xfrm>
            <a:off x="11610790" y="2088800"/>
            <a:ext cx="601178" cy="569843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" name="Google Shape;24;p2">
            <a:extLst>
              <a:ext uri="{FF2B5EF4-FFF2-40B4-BE49-F238E27FC236}">
                <a16:creationId xmlns:a16="http://schemas.microsoft.com/office/drawing/2014/main" id="{3DA3D4DD-8019-4671-AF3C-A85F63E5E92C}"/>
              </a:ext>
            </a:extLst>
          </p:cNvPr>
          <p:cNvSpPr/>
          <p:nvPr userDrawn="1"/>
        </p:nvSpPr>
        <p:spPr>
          <a:xfrm flipH="1">
            <a:off x="10852092" y="5528677"/>
            <a:ext cx="1339225" cy="1332764"/>
          </a:xfrm>
          <a:prstGeom prst="rect">
            <a:avLst/>
          </a:prstGeom>
          <a:solidFill>
            <a:srgbClr val="F784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31;p2">
            <a:extLst>
              <a:ext uri="{FF2B5EF4-FFF2-40B4-BE49-F238E27FC236}">
                <a16:creationId xmlns:a16="http://schemas.microsoft.com/office/drawing/2014/main" id="{9D5B92D7-293B-4D52-B262-A60C5D67A931}"/>
              </a:ext>
            </a:extLst>
          </p:cNvPr>
          <p:cNvSpPr/>
          <p:nvPr userDrawn="1"/>
        </p:nvSpPr>
        <p:spPr>
          <a:xfrm flipH="1">
            <a:off x="10852090" y="6291599"/>
            <a:ext cx="599575" cy="566402"/>
          </a:xfrm>
          <a:prstGeom prst="rect">
            <a:avLst/>
          </a:prstGeom>
          <a:solidFill>
            <a:srgbClr val="7198A9">
              <a:alpha val="4078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9C3E0159-4CB0-44F7-850C-C5060FB36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10" y="138056"/>
            <a:ext cx="10346441" cy="621900"/>
          </a:xfrm>
        </p:spPr>
        <p:txBody>
          <a:bodyPr>
            <a:noAutofit/>
          </a:bodyPr>
          <a:lstStyle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 lang="en-US" sz="3600" b="1" i="0" u="none" strike="noStrike" cap="none" dirty="0">
                <a:solidFill>
                  <a:srgbClr val="3B5763"/>
                </a:solidFill>
                <a:latin typeface="Arvo"/>
                <a:ea typeface="Arvo"/>
                <a:cs typeface="Arvo"/>
                <a:sym typeface="Arvo"/>
              </a:defRPr>
            </a:lvl1pPr>
          </a:lstStyle>
          <a:p>
            <a:r>
              <a:rPr lang="en-US" b="1" dirty="0">
                <a:solidFill>
                  <a:srgbClr val="3B5763"/>
                </a:solidFill>
              </a:rPr>
              <a:t>Agenda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BC27C69B-48C5-4B72-A209-F0B6EA761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45292" y="2088800"/>
            <a:ext cx="6594268" cy="3967744"/>
          </a:xfrm>
        </p:spPr>
        <p:txBody>
          <a:bodyPr>
            <a:normAutofit/>
          </a:bodyPr>
          <a:lstStyle>
            <a:lvl1pPr>
              <a:defRPr lang="en-US" sz="2400" b="0" i="0" u="none" strike="noStrike" kern="1200" cap="none" dirty="0">
                <a:solidFill>
                  <a:srgbClr val="3B5763"/>
                </a:solidFill>
                <a:latin typeface="Arvo"/>
                <a:ea typeface="Arvo"/>
                <a:cs typeface="Arvo"/>
                <a:sym typeface="Arvo"/>
              </a:defRPr>
            </a:lvl1pPr>
          </a:lstStyle>
          <a:p>
            <a:pPr>
              <a:buClr>
                <a:srgbClr val="F6AB8A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509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13AAEF68-BF44-4D46-BB0B-9BABE47D10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83209" y="0"/>
            <a:ext cx="1808791" cy="1205861"/>
          </a:xfrm>
          <a:prstGeom prst="rect">
            <a:avLst/>
          </a:prstGeom>
        </p:spPr>
      </p:pic>
      <p:sp>
        <p:nvSpPr>
          <p:cNvPr id="26" name="Google Shape;24;p2">
            <a:extLst>
              <a:ext uri="{FF2B5EF4-FFF2-40B4-BE49-F238E27FC236}">
                <a16:creationId xmlns:a16="http://schemas.microsoft.com/office/drawing/2014/main" id="{0A5AAE57-331C-42F0-B450-286D22407E2A}"/>
              </a:ext>
            </a:extLst>
          </p:cNvPr>
          <p:cNvSpPr/>
          <p:nvPr userDrawn="1"/>
        </p:nvSpPr>
        <p:spPr>
          <a:xfrm flipH="1">
            <a:off x="10844296" y="1205861"/>
            <a:ext cx="1347703" cy="1336207"/>
          </a:xfrm>
          <a:prstGeom prst="rect">
            <a:avLst/>
          </a:prstGeom>
          <a:solidFill>
            <a:srgbClr val="F784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" name="Google Shape;25;p2">
            <a:extLst>
              <a:ext uri="{FF2B5EF4-FFF2-40B4-BE49-F238E27FC236}">
                <a16:creationId xmlns:a16="http://schemas.microsoft.com/office/drawing/2014/main" id="{9483A898-D243-4322-99AB-DBF907AF930D}"/>
              </a:ext>
            </a:extLst>
          </p:cNvPr>
          <p:cNvSpPr/>
          <p:nvPr userDrawn="1"/>
        </p:nvSpPr>
        <p:spPr>
          <a:xfrm flipH="1">
            <a:off x="10844297" y="2542068"/>
            <a:ext cx="1347703" cy="1327832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122;p6">
            <a:extLst>
              <a:ext uri="{FF2B5EF4-FFF2-40B4-BE49-F238E27FC236}">
                <a16:creationId xmlns:a16="http://schemas.microsoft.com/office/drawing/2014/main" id="{524C5A20-B561-4833-9690-2A1648396A06}"/>
              </a:ext>
            </a:extLst>
          </p:cNvPr>
          <p:cNvSpPr/>
          <p:nvPr userDrawn="1"/>
        </p:nvSpPr>
        <p:spPr>
          <a:xfrm>
            <a:off x="10844296" y="3304548"/>
            <a:ext cx="597122" cy="565352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27;p2">
            <a:extLst>
              <a:ext uri="{FF2B5EF4-FFF2-40B4-BE49-F238E27FC236}">
                <a16:creationId xmlns:a16="http://schemas.microsoft.com/office/drawing/2014/main" id="{87F50549-76B8-4374-978F-F46C891869AA}"/>
              </a:ext>
            </a:extLst>
          </p:cNvPr>
          <p:cNvSpPr/>
          <p:nvPr userDrawn="1"/>
        </p:nvSpPr>
        <p:spPr>
          <a:xfrm flipH="1">
            <a:off x="0" y="5530517"/>
            <a:ext cx="1331470" cy="1327483"/>
          </a:xfrm>
          <a:prstGeom prst="rect">
            <a:avLst/>
          </a:prstGeom>
          <a:solidFill>
            <a:srgbClr val="96B3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122;p6">
            <a:extLst>
              <a:ext uri="{FF2B5EF4-FFF2-40B4-BE49-F238E27FC236}">
                <a16:creationId xmlns:a16="http://schemas.microsoft.com/office/drawing/2014/main" id="{F48E99D5-3496-474B-A7D6-6AB95EAA1D0E}"/>
              </a:ext>
            </a:extLst>
          </p:cNvPr>
          <p:cNvSpPr/>
          <p:nvPr userDrawn="1"/>
        </p:nvSpPr>
        <p:spPr>
          <a:xfrm>
            <a:off x="722176" y="5530517"/>
            <a:ext cx="609294" cy="565352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122;p6">
            <a:extLst>
              <a:ext uri="{FF2B5EF4-FFF2-40B4-BE49-F238E27FC236}">
                <a16:creationId xmlns:a16="http://schemas.microsoft.com/office/drawing/2014/main" id="{644E351C-64EA-45AB-83A4-34CD1AD8384C}"/>
              </a:ext>
            </a:extLst>
          </p:cNvPr>
          <p:cNvSpPr/>
          <p:nvPr userDrawn="1"/>
        </p:nvSpPr>
        <p:spPr>
          <a:xfrm>
            <a:off x="0" y="4965165"/>
            <a:ext cx="609294" cy="565352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Chevron 7">
            <a:extLst>
              <a:ext uri="{FF2B5EF4-FFF2-40B4-BE49-F238E27FC236}">
                <a16:creationId xmlns:a16="http://schemas.microsoft.com/office/drawing/2014/main" id="{198C9D00-96EB-4826-829D-4C0689AB219B}"/>
              </a:ext>
            </a:extLst>
          </p:cNvPr>
          <p:cNvSpPr/>
          <p:nvPr userDrawn="1"/>
        </p:nvSpPr>
        <p:spPr>
          <a:xfrm>
            <a:off x="1452" y="0"/>
            <a:ext cx="664283" cy="696585"/>
          </a:xfrm>
          <a:prstGeom prst="chevron">
            <a:avLst/>
          </a:prstGeom>
          <a:solidFill>
            <a:srgbClr val="F78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1" name="Google Shape;613;p42">
            <a:extLst>
              <a:ext uri="{FF2B5EF4-FFF2-40B4-BE49-F238E27FC236}">
                <a16:creationId xmlns:a16="http://schemas.microsoft.com/office/drawing/2014/main" id="{7B993F3E-1F45-4FB7-A4BC-0D49026E8E04}"/>
              </a:ext>
            </a:extLst>
          </p:cNvPr>
          <p:cNvGrpSpPr/>
          <p:nvPr userDrawn="1"/>
        </p:nvGrpSpPr>
        <p:grpSpPr>
          <a:xfrm>
            <a:off x="11178335" y="1515291"/>
            <a:ext cx="682740" cy="713295"/>
            <a:chOff x="5961125" y="1623900"/>
            <a:chExt cx="427450" cy="448175"/>
          </a:xfrm>
        </p:grpSpPr>
        <p:sp>
          <p:nvSpPr>
            <p:cNvPr id="12" name="Google Shape;614;p42">
              <a:extLst>
                <a:ext uri="{FF2B5EF4-FFF2-40B4-BE49-F238E27FC236}">
                  <a16:creationId xmlns:a16="http://schemas.microsoft.com/office/drawing/2014/main" id="{3D1FB582-0432-4150-8EB1-099250864A3E}"/>
                </a:ext>
              </a:extLst>
            </p:cNvPr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285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615;p42">
              <a:extLst>
                <a:ext uri="{FF2B5EF4-FFF2-40B4-BE49-F238E27FC236}">
                  <a16:creationId xmlns:a16="http://schemas.microsoft.com/office/drawing/2014/main" id="{9625461F-8A0C-48B2-8751-96E378A74E4E}"/>
                </a:ext>
              </a:extLst>
            </p:cNvPr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285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616;p42">
              <a:extLst>
                <a:ext uri="{FF2B5EF4-FFF2-40B4-BE49-F238E27FC236}">
                  <a16:creationId xmlns:a16="http://schemas.microsoft.com/office/drawing/2014/main" id="{4CA2680B-AB44-4A8C-BF85-FB231197D01E}"/>
                </a:ext>
              </a:extLst>
            </p:cNvPr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285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617;p42">
              <a:extLst>
                <a:ext uri="{FF2B5EF4-FFF2-40B4-BE49-F238E27FC236}">
                  <a16:creationId xmlns:a16="http://schemas.microsoft.com/office/drawing/2014/main" id="{76E0E0DF-6EB9-442B-AA0A-771510CDC596}"/>
                </a:ext>
              </a:extLst>
            </p:cNvPr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285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618;p42">
              <a:extLst>
                <a:ext uri="{FF2B5EF4-FFF2-40B4-BE49-F238E27FC236}">
                  <a16:creationId xmlns:a16="http://schemas.microsoft.com/office/drawing/2014/main" id="{92AB7CA8-A688-4D40-9016-15AAF527FEAB}"/>
                </a:ext>
              </a:extLst>
            </p:cNvPr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285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619;p42">
              <a:extLst>
                <a:ext uri="{FF2B5EF4-FFF2-40B4-BE49-F238E27FC236}">
                  <a16:creationId xmlns:a16="http://schemas.microsoft.com/office/drawing/2014/main" id="{ED3CAC9D-32C8-4C62-A74A-8D01DBEBF1A2}"/>
                </a:ext>
              </a:extLst>
            </p:cNvPr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285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620;p42">
              <a:extLst>
                <a:ext uri="{FF2B5EF4-FFF2-40B4-BE49-F238E27FC236}">
                  <a16:creationId xmlns:a16="http://schemas.microsoft.com/office/drawing/2014/main" id="{522860DD-3C6C-4C54-B16C-2203D731E6AA}"/>
                </a:ext>
              </a:extLst>
            </p:cNvPr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285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" name="Title 3">
            <a:extLst>
              <a:ext uri="{FF2B5EF4-FFF2-40B4-BE49-F238E27FC236}">
                <a16:creationId xmlns:a16="http://schemas.microsoft.com/office/drawing/2014/main" id="{8B245293-3ED7-4638-8A35-F0A5FB97B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714" y="129518"/>
            <a:ext cx="9188546" cy="621900"/>
          </a:xfrm>
        </p:spPr>
        <p:txBody>
          <a:bodyPr>
            <a:noAutofit/>
          </a:bodyPr>
          <a:lstStyle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 lang="en-US" sz="3600" b="1" i="0" u="none" strike="noStrike" cap="none" dirty="0">
                <a:solidFill>
                  <a:srgbClr val="3B5763"/>
                </a:solidFill>
                <a:latin typeface="Arvo"/>
                <a:ea typeface="Arvo"/>
                <a:cs typeface="Arvo"/>
                <a:sym typeface="Arvo"/>
              </a:defRPr>
            </a:lvl1pPr>
          </a:lstStyle>
          <a:p>
            <a:r>
              <a:rPr lang="en-US" b="1" dirty="0">
                <a:solidFill>
                  <a:srgbClr val="3B5763"/>
                </a:solidFill>
              </a:rPr>
              <a:t>Learning Objectives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C9794E0C-436B-441C-9E4A-7EEC4204A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45292" y="2088800"/>
            <a:ext cx="6594268" cy="3967744"/>
          </a:xfrm>
        </p:spPr>
        <p:txBody>
          <a:bodyPr>
            <a:normAutofit/>
          </a:bodyPr>
          <a:lstStyle>
            <a:lvl1pPr>
              <a:defRPr lang="en-US" sz="2400" b="0" i="0" u="none" strike="noStrike" kern="1200" cap="none" dirty="0">
                <a:solidFill>
                  <a:srgbClr val="3B5763"/>
                </a:solidFill>
                <a:latin typeface="Arvo"/>
                <a:ea typeface="Arvo"/>
                <a:cs typeface="Arvo"/>
                <a:sym typeface="Arvo"/>
              </a:defRPr>
            </a:lvl1pPr>
          </a:lstStyle>
          <a:p>
            <a:pPr>
              <a:buClr>
                <a:srgbClr val="F6AB8A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201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hevron 7">
            <a:extLst>
              <a:ext uri="{FF2B5EF4-FFF2-40B4-BE49-F238E27FC236}">
                <a16:creationId xmlns:a16="http://schemas.microsoft.com/office/drawing/2014/main" id="{DC122E1C-D4A1-4EC4-B6F8-F55C85D6631C}"/>
              </a:ext>
            </a:extLst>
          </p:cNvPr>
          <p:cNvSpPr/>
          <p:nvPr userDrawn="1"/>
        </p:nvSpPr>
        <p:spPr>
          <a:xfrm>
            <a:off x="0" y="1"/>
            <a:ext cx="664283" cy="696585"/>
          </a:xfrm>
          <a:prstGeom prst="chevron">
            <a:avLst/>
          </a:prstGeom>
          <a:solidFill>
            <a:srgbClr val="FAA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Google Shape;24;p2">
            <a:extLst>
              <a:ext uri="{FF2B5EF4-FFF2-40B4-BE49-F238E27FC236}">
                <a16:creationId xmlns:a16="http://schemas.microsoft.com/office/drawing/2014/main" id="{19C4DC4E-5E7D-4A33-9DBD-6784E55F74CC}"/>
              </a:ext>
            </a:extLst>
          </p:cNvPr>
          <p:cNvSpPr/>
          <p:nvPr userDrawn="1"/>
        </p:nvSpPr>
        <p:spPr>
          <a:xfrm flipH="1">
            <a:off x="10827420" y="0"/>
            <a:ext cx="1366705" cy="1336207"/>
          </a:xfrm>
          <a:prstGeom prst="rect">
            <a:avLst/>
          </a:prstGeom>
          <a:solidFill>
            <a:srgbClr val="F784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588;p42">
            <a:extLst>
              <a:ext uri="{FF2B5EF4-FFF2-40B4-BE49-F238E27FC236}">
                <a16:creationId xmlns:a16="http://schemas.microsoft.com/office/drawing/2014/main" id="{E7C2004D-D0AA-4910-AF3C-5F853B23EF02}"/>
              </a:ext>
            </a:extLst>
          </p:cNvPr>
          <p:cNvGrpSpPr/>
          <p:nvPr userDrawn="1"/>
        </p:nvGrpSpPr>
        <p:grpSpPr>
          <a:xfrm>
            <a:off x="11150832" y="306607"/>
            <a:ext cx="713054" cy="722991"/>
            <a:chOff x="1923675" y="1633650"/>
            <a:chExt cx="436000" cy="435975"/>
          </a:xfrm>
        </p:grpSpPr>
        <p:sp>
          <p:nvSpPr>
            <p:cNvPr id="14" name="Google Shape;589;p42">
              <a:extLst>
                <a:ext uri="{FF2B5EF4-FFF2-40B4-BE49-F238E27FC236}">
                  <a16:creationId xmlns:a16="http://schemas.microsoft.com/office/drawing/2014/main" id="{81EB95B5-AABB-4E5E-86E2-A9DCB27491A2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285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90;p42">
              <a:extLst>
                <a:ext uri="{FF2B5EF4-FFF2-40B4-BE49-F238E27FC236}">
                  <a16:creationId xmlns:a16="http://schemas.microsoft.com/office/drawing/2014/main" id="{0E83AD7D-9DDF-4A4F-A299-9138CB80123E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285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591;p42">
              <a:extLst>
                <a:ext uri="{FF2B5EF4-FFF2-40B4-BE49-F238E27FC236}">
                  <a16:creationId xmlns:a16="http://schemas.microsoft.com/office/drawing/2014/main" id="{17B730AC-FDE7-4977-85EE-9E96E2FD5FE1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285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92;p42">
              <a:extLst>
                <a:ext uri="{FF2B5EF4-FFF2-40B4-BE49-F238E27FC236}">
                  <a16:creationId xmlns:a16="http://schemas.microsoft.com/office/drawing/2014/main" id="{FD8BD936-4FD8-4887-A782-1A994A3F17DD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285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593;p42">
              <a:extLst>
                <a:ext uri="{FF2B5EF4-FFF2-40B4-BE49-F238E27FC236}">
                  <a16:creationId xmlns:a16="http://schemas.microsoft.com/office/drawing/2014/main" id="{8D488783-86E2-4755-8CF1-4CFE21AD5FE6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94;p42">
              <a:extLst>
                <a:ext uri="{FF2B5EF4-FFF2-40B4-BE49-F238E27FC236}">
                  <a16:creationId xmlns:a16="http://schemas.microsoft.com/office/drawing/2014/main" id="{E399CFB1-79FA-4F6D-AA40-8E467945E815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285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" name="Google Shape;114;p6">
            <a:extLst>
              <a:ext uri="{FF2B5EF4-FFF2-40B4-BE49-F238E27FC236}">
                <a16:creationId xmlns:a16="http://schemas.microsoft.com/office/drawing/2014/main" id="{3AA79896-EA53-4D72-9789-8CC2440B9BA8}"/>
              </a:ext>
            </a:extLst>
          </p:cNvPr>
          <p:cNvPicPr preferRelativeResize="0"/>
          <p:nvPr userDrawn="1"/>
        </p:nvPicPr>
        <p:blipFill>
          <a:blip r:embed="rId2"/>
          <a:stretch>
            <a:fillRect/>
          </a:stretch>
        </p:blipFill>
        <p:spPr>
          <a:xfrm>
            <a:off x="-1" y="3839935"/>
            <a:ext cx="1343227" cy="1717222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5;p2">
            <a:extLst>
              <a:ext uri="{FF2B5EF4-FFF2-40B4-BE49-F238E27FC236}">
                <a16:creationId xmlns:a16="http://schemas.microsoft.com/office/drawing/2014/main" id="{5AB3723F-F569-4C9A-A4D8-7C5DEC39A369}"/>
              </a:ext>
            </a:extLst>
          </p:cNvPr>
          <p:cNvSpPr/>
          <p:nvPr userDrawn="1"/>
        </p:nvSpPr>
        <p:spPr>
          <a:xfrm flipH="1">
            <a:off x="10846423" y="3080400"/>
            <a:ext cx="1347703" cy="1327832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34;p2">
            <a:extLst>
              <a:ext uri="{FF2B5EF4-FFF2-40B4-BE49-F238E27FC236}">
                <a16:creationId xmlns:a16="http://schemas.microsoft.com/office/drawing/2014/main" id="{C8A40F3A-E3B2-4D61-A775-AD1C43988C72}"/>
              </a:ext>
            </a:extLst>
          </p:cNvPr>
          <p:cNvSpPr/>
          <p:nvPr userDrawn="1"/>
        </p:nvSpPr>
        <p:spPr>
          <a:xfrm>
            <a:off x="10839594" y="3839934"/>
            <a:ext cx="609294" cy="565352"/>
          </a:xfrm>
          <a:prstGeom prst="rect">
            <a:avLst/>
          </a:prstGeom>
          <a:solidFill>
            <a:srgbClr val="CEDBE0">
              <a:alpha val="3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123;p6">
            <a:extLst>
              <a:ext uri="{FF2B5EF4-FFF2-40B4-BE49-F238E27FC236}">
                <a16:creationId xmlns:a16="http://schemas.microsoft.com/office/drawing/2014/main" id="{2BDBB5A0-7379-4152-8AEE-3C07B1FCDFAA}"/>
              </a:ext>
            </a:extLst>
          </p:cNvPr>
          <p:cNvSpPr/>
          <p:nvPr userDrawn="1"/>
        </p:nvSpPr>
        <p:spPr>
          <a:xfrm>
            <a:off x="11582706" y="4405286"/>
            <a:ext cx="609294" cy="565352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120;p6">
            <a:extLst>
              <a:ext uri="{FF2B5EF4-FFF2-40B4-BE49-F238E27FC236}">
                <a16:creationId xmlns:a16="http://schemas.microsoft.com/office/drawing/2014/main" id="{7EE4245F-C096-47FF-9CB2-BB76E5F4B1C6}"/>
              </a:ext>
            </a:extLst>
          </p:cNvPr>
          <p:cNvSpPr/>
          <p:nvPr userDrawn="1"/>
        </p:nvSpPr>
        <p:spPr>
          <a:xfrm>
            <a:off x="0" y="5557156"/>
            <a:ext cx="1350068" cy="1300843"/>
          </a:xfrm>
          <a:prstGeom prst="rect">
            <a:avLst/>
          </a:prstGeom>
          <a:solidFill>
            <a:srgbClr val="F6AB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121;p6">
            <a:extLst>
              <a:ext uri="{FF2B5EF4-FFF2-40B4-BE49-F238E27FC236}">
                <a16:creationId xmlns:a16="http://schemas.microsoft.com/office/drawing/2014/main" id="{11D52116-11FF-4805-9774-6734A7861094}"/>
              </a:ext>
            </a:extLst>
          </p:cNvPr>
          <p:cNvSpPr/>
          <p:nvPr userDrawn="1"/>
        </p:nvSpPr>
        <p:spPr>
          <a:xfrm>
            <a:off x="0" y="5557156"/>
            <a:ext cx="606943" cy="565352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202;p10">
            <a:extLst>
              <a:ext uri="{FF2B5EF4-FFF2-40B4-BE49-F238E27FC236}">
                <a16:creationId xmlns:a16="http://schemas.microsoft.com/office/drawing/2014/main" id="{8313BD2E-D091-425E-93A0-5D9D5E86E734}"/>
              </a:ext>
            </a:extLst>
          </p:cNvPr>
          <p:cNvSpPr/>
          <p:nvPr userDrawn="1"/>
        </p:nvSpPr>
        <p:spPr>
          <a:xfrm>
            <a:off x="5765" y="3274584"/>
            <a:ext cx="601178" cy="569843"/>
          </a:xfrm>
          <a:prstGeom prst="rect">
            <a:avLst/>
          </a:prstGeom>
          <a:solidFill>
            <a:srgbClr val="F784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9856D2E6-1F32-4FB7-A034-BA4C9439DE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800" y="43300"/>
            <a:ext cx="8923890" cy="1945519"/>
          </a:xfrm>
        </p:spPr>
        <p:txBody>
          <a:bodyPr>
            <a:normAutofit/>
          </a:bodyPr>
          <a:lstStyle>
            <a:lvl1pPr>
              <a:defRPr lang="en-US" sz="3600" b="1" i="0" u="none" strike="noStrike" cap="none" dirty="0">
                <a:solidFill>
                  <a:srgbClr val="3B5763"/>
                </a:solidFill>
                <a:latin typeface="Arvo"/>
                <a:ea typeface="Arvo"/>
                <a:cs typeface="Arvo"/>
                <a:sym typeface="Arvo"/>
              </a:defRPr>
            </a:lvl1pPr>
          </a:lstStyle>
          <a:p>
            <a:pPr algn="ctr"/>
            <a:r>
              <a:rPr lang="en-US" b="1" dirty="0">
                <a:solidFill>
                  <a:srgbClr val="3B5763"/>
                </a:solidFill>
              </a:rPr>
              <a:t>Activity</a:t>
            </a:r>
          </a:p>
        </p:txBody>
      </p:sp>
      <p:pic>
        <p:nvPicPr>
          <p:cNvPr id="26" name="Google Shape;65;p4">
            <a:extLst>
              <a:ext uri="{FF2B5EF4-FFF2-40B4-BE49-F238E27FC236}">
                <a16:creationId xmlns:a16="http://schemas.microsoft.com/office/drawing/2014/main" id="{DFC69ECB-16CB-4580-84C1-4C54653B1D7E}"/>
              </a:ext>
            </a:extLst>
          </p:cNvPr>
          <p:cNvPicPr preferRelativeResize="0"/>
          <p:nvPr userDrawn="1"/>
        </p:nvPicPr>
        <p:blipFill>
          <a:blip r:embed="rId3"/>
          <a:stretch>
            <a:fillRect/>
          </a:stretch>
        </p:blipFill>
        <p:spPr>
          <a:xfrm>
            <a:off x="10839594" y="1336206"/>
            <a:ext cx="1347703" cy="1744194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B667675A-27D7-4044-B1A5-145054514D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45292" y="2088800"/>
            <a:ext cx="6594268" cy="3967744"/>
          </a:xfrm>
        </p:spPr>
        <p:txBody>
          <a:bodyPr>
            <a:normAutofit/>
          </a:bodyPr>
          <a:lstStyle>
            <a:lvl1pPr>
              <a:defRPr lang="en-US" sz="2400" b="0" i="0" u="none" strike="noStrike" kern="1200" cap="none" dirty="0">
                <a:solidFill>
                  <a:srgbClr val="3B5763"/>
                </a:solidFill>
                <a:latin typeface="Arvo"/>
                <a:ea typeface="Arvo"/>
                <a:cs typeface="Arvo"/>
                <a:sym typeface="Arvo"/>
              </a:defRPr>
            </a:lvl1pPr>
          </a:lstStyle>
          <a:p>
            <a:pPr>
              <a:buClr>
                <a:srgbClr val="F6AB8A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223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/Arti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B667675A-27D7-4044-B1A5-145054514D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45292" y="2088800"/>
            <a:ext cx="6594268" cy="3967744"/>
          </a:xfrm>
        </p:spPr>
        <p:txBody>
          <a:bodyPr>
            <a:normAutofit/>
          </a:bodyPr>
          <a:lstStyle>
            <a:lvl1pPr>
              <a:defRPr lang="en-US" sz="2400" b="0" i="0" u="none" strike="noStrike" kern="1200" cap="none" dirty="0">
                <a:solidFill>
                  <a:srgbClr val="3B5763"/>
                </a:solidFill>
                <a:latin typeface="Arvo"/>
                <a:ea typeface="Arvo"/>
                <a:cs typeface="Arvo"/>
                <a:sym typeface="Arvo"/>
              </a:defRPr>
            </a:lvl1pPr>
          </a:lstStyle>
          <a:p>
            <a:pPr>
              <a:buClr>
                <a:srgbClr val="F6AB8A"/>
              </a:buClr>
            </a:pPr>
            <a:endParaRPr lang="en-US" dirty="0"/>
          </a:p>
        </p:txBody>
      </p:sp>
      <p:sp>
        <p:nvSpPr>
          <p:cNvPr id="11" name="Chevron 7">
            <a:extLst>
              <a:ext uri="{FF2B5EF4-FFF2-40B4-BE49-F238E27FC236}">
                <a16:creationId xmlns:a16="http://schemas.microsoft.com/office/drawing/2014/main" id="{DC122E1C-D4A1-4EC4-B6F8-F55C85D6631C}"/>
              </a:ext>
            </a:extLst>
          </p:cNvPr>
          <p:cNvSpPr/>
          <p:nvPr userDrawn="1"/>
        </p:nvSpPr>
        <p:spPr>
          <a:xfrm>
            <a:off x="0" y="1"/>
            <a:ext cx="664283" cy="696585"/>
          </a:xfrm>
          <a:prstGeom prst="chevron">
            <a:avLst/>
          </a:prstGeom>
          <a:solidFill>
            <a:srgbClr val="FAA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Google Shape;24;p2">
            <a:extLst>
              <a:ext uri="{FF2B5EF4-FFF2-40B4-BE49-F238E27FC236}">
                <a16:creationId xmlns:a16="http://schemas.microsoft.com/office/drawing/2014/main" id="{19C4DC4E-5E7D-4A33-9DBD-6784E55F74CC}"/>
              </a:ext>
            </a:extLst>
          </p:cNvPr>
          <p:cNvSpPr/>
          <p:nvPr userDrawn="1"/>
        </p:nvSpPr>
        <p:spPr>
          <a:xfrm flipH="1">
            <a:off x="-4355" y="4266993"/>
            <a:ext cx="1366705" cy="1336207"/>
          </a:xfrm>
          <a:prstGeom prst="rect">
            <a:avLst/>
          </a:prstGeom>
          <a:solidFill>
            <a:srgbClr val="F784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123;p6">
            <a:extLst>
              <a:ext uri="{FF2B5EF4-FFF2-40B4-BE49-F238E27FC236}">
                <a16:creationId xmlns:a16="http://schemas.microsoft.com/office/drawing/2014/main" id="{2BDBB5A0-7379-4152-8AEE-3C07B1FCDFAA}"/>
              </a:ext>
            </a:extLst>
          </p:cNvPr>
          <p:cNvSpPr/>
          <p:nvPr userDrawn="1"/>
        </p:nvSpPr>
        <p:spPr>
          <a:xfrm>
            <a:off x="1362350" y="5037848"/>
            <a:ext cx="609294" cy="565352"/>
          </a:xfrm>
          <a:prstGeom prst="rect">
            <a:avLst/>
          </a:prstGeom>
          <a:solidFill>
            <a:srgbClr val="96B3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120;p6">
            <a:extLst>
              <a:ext uri="{FF2B5EF4-FFF2-40B4-BE49-F238E27FC236}">
                <a16:creationId xmlns:a16="http://schemas.microsoft.com/office/drawing/2014/main" id="{7EE4245F-C096-47FF-9CB2-BB76E5F4B1C6}"/>
              </a:ext>
            </a:extLst>
          </p:cNvPr>
          <p:cNvSpPr/>
          <p:nvPr userDrawn="1"/>
        </p:nvSpPr>
        <p:spPr>
          <a:xfrm>
            <a:off x="10841932" y="0"/>
            <a:ext cx="1350068" cy="1300843"/>
          </a:xfrm>
          <a:prstGeom prst="rect">
            <a:avLst/>
          </a:prstGeom>
          <a:solidFill>
            <a:srgbClr val="F6AB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121;p6">
            <a:extLst>
              <a:ext uri="{FF2B5EF4-FFF2-40B4-BE49-F238E27FC236}">
                <a16:creationId xmlns:a16="http://schemas.microsoft.com/office/drawing/2014/main" id="{11D52116-11FF-4805-9774-6734A7861094}"/>
              </a:ext>
            </a:extLst>
          </p:cNvPr>
          <p:cNvSpPr/>
          <p:nvPr userDrawn="1"/>
        </p:nvSpPr>
        <p:spPr>
          <a:xfrm>
            <a:off x="11585057" y="1986"/>
            <a:ext cx="606943" cy="565352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9856D2E6-1F32-4FB7-A034-BA4C9439DE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0480" y="84647"/>
            <a:ext cx="9726559" cy="696585"/>
          </a:xfrm>
        </p:spPr>
        <p:txBody>
          <a:bodyPr>
            <a:normAutofit/>
          </a:bodyPr>
          <a:lstStyle>
            <a:lvl1pPr>
              <a:defRPr lang="en-US" sz="3600" b="1" i="0" u="none" strike="noStrike" cap="none" dirty="0">
                <a:solidFill>
                  <a:srgbClr val="3B5763"/>
                </a:solidFill>
                <a:latin typeface="Arvo"/>
                <a:ea typeface="Arvo"/>
                <a:cs typeface="Arvo"/>
                <a:sym typeface="Arvo"/>
              </a:defRPr>
            </a:lvl1pPr>
          </a:lstStyle>
          <a:p>
            <a:pPr algn="ctr"/>
            <a:r>
              <a:rPr lang="en-US" b="1" dirty="0">
                <a:solidFill>
                  <a:srgbClr val="3B5763"/>
                </a:solidFill>
              </a:rPr>
              <a:t>Video/Article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90F2ED-0669-4A9D-80AC-00521DAC5A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5" y="5603200"/>
            <a:ext cx="1961352" cy="13075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982076-19C2-481F-A20F-5263A8059C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39594" y="1300843"/>
            <a:ext cx="1352405" cy="2042839"/>
          </a:xfrm>
          <a:prstGeom prst="rect">
            <a:avLst/>
          </a:prstGeom>
        </p:spPr>
      </p:pic>
      <p:sp>
        <p:nvSpPr>
          <p:cNvPr id="29" name="Google Shape;34;p2">
            <a:extLst>
              <a:ext uri="{FF2B5EF4-FFF2-40B4-BE49-F238E27FC236}">
                <a16:creationId xmlns:a16="http://schemas.microsoft.com/office/drawing/2014/main" id="{2038A0FD-6A9C-4C11-9AEF-52DCD5FE7000}"/>
              </a:ext>
            </a:extLst>
          </p:cNvPr>
          <p:cNvSpPr/>
          <p:nvPr userDrawn="1"/>
        </p:nvSpPr>
        <p:spPr>
          <a:xfrm>
            <a:off x="-4355" y="4266993"/>
            <a:ext cx="609294" cy="565352"/>
          </a:xfrm>
          <a:prstGeom prst="rect">
            <a:avLst/>
          </a:prstGeom>
          <a:solidFill>
            <a:srgbClr val="CEDBE0">
              <a:alpha val="3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092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66;p4">
            <a:extLst>
              <a:ext uri="{FF2B5EF4-FFF2-40B4-BE49-F238E27FC236}">
                <a16:creationId xmlns:a16="http://schemas.microsoft.com/office/drawing/2014/main" id="{531F3E09-AB84-4A21-B421-C1B1F7097727}"/>
              </a:ext>
            </a:extLst>
          </p:cNvPr>
          <p:cNvPicPr preferRelativeResize="0"/>
          <p:nvPr userDrawn="1"/>
        </p:nvPicPr>
        <p:blipFill>
          <a:blip r:embed="rId2"/>
          <a:stretch>
            <a:fillRect/>
          </a:stretch>
        </p:blipFill>
        <p:spPr>
          <a:xfrm>
            <a:off x="0" y="5530168"/>
            <a:ext cx="1920240" cy="1327832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4;p2">
            <a:extLst>
              <a:ext uri="{FF2B5EF4-FFF2-40B4-BE49-F238E27FC236}">
                <a16:creationId xmlns:a16="http://schemas.microsoft.com/office/drawing/2014/main" id="{E81142F6-B153-4884-8992-7B5DAD814681}"/>
              </a:ext>
            </a:extLst>
          </p:cNvPr>
          <p:cNvSpPr/>
          <p:nvPr userDrawn="1"/>
        </p:nvSpPr>
        <p:spPr>
          <a:xfrm flipH="1">
            <a:off x="10832124" y="0"/>
            <a:ext cx="1359876" cy="1336207"/>
          </a:xfrm>
          <a:prstGeom prst="rect">
            <a:avLst/>
          </a:prstGeom>
          <a:solidFill>
            <a:srgbClr val="F784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751258F-F573-45CC-AFA5-8DC6AAA75B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32125" y="1336206"/>
            <a:ext cx="1359876" cy="2194345"/>
          </a:xfrm>
          <a:prstGeom prst="rect">
            <a:avLst/>
          </a:prstGeom>
        </p:spPr>
      </p:pic>
      <p:sp>
        <p:nvSpPr>
          <p:cNvPr id="28" name="Google Shape;25;p2">
            <a:extLst>
              <a:ext uri="{FF2B5EF4-FFF2-40B4-BE49-F238E27FC236}">
                <a16:creationId xmlns:a16="http://schemas.microsoft.com/office/drawing/2014/main" id="{863A3A87-064D-4D83-A0B9-8816C1E5EF31}"/>
              </a:ext>
            </a:extLst>
          </p:cNvPr>
          <p:cNvSpPr/>
          <p:nvPr userDrawn="1"/>
        </p:nvSpPr>
        <p:spPr>
          <a:xfrm flipH="1">
            <a:off x="10832122" y="3530551"/>
            <a:ext cx="1359878" cy="1327832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34;p2">
            <a:extLst>
              <a:ext uri="{FF2B5EF4-FFF2-40B4-BE49-F238E27FC236}">
                <a16:creationId xmlns:a16="http://schemas.microsoft.com/office/drawing/2014/main" id="{5C003DDA-B0E6-4D31-BBFA-779A84570436}"/>
              </a:ext>
            </a:extLst>
          </p:cNvPr>
          <p:cNvSpPr/>
          <p:nvPr userDrawn="1"/>
        </p:nvSpPr>
        <p:spPr>
          <a:xfrm>
            <a:off x="10832123" y="4293031"/>
            <a:ext cx="609294" cy="565352"/>
          </a:xfrm>
          <a:prstGeom prst="rect">
            <a:avLst/>
          </a:prstGeom>
          <a:solidFill>
            <a:srgbClr val="CEDBE0">
              <a:alpha val="3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76;p4">
            <a:extLst>
              <a:ext uri="{FF2B5EF4-FFF2-40B4-BE49-F238E27FC236}">
                <a16:creationId xmlns:a16="http://schemas.microsoft.com/office/drawing/2014/main" id="{FE006560-2A34-4162-8ED0-A13087040FAF}"/>
              </a:ext>
            </a:extLst>
          </p:cNvPr>
          <p:cNvSpPr/>
          <p:nvPr userDrawn="1"/>
        </p:nvSpPr>
        <p:spPr>
          <a:xfrm flipH="1">
            <a:off x="-1" y="5530168"/>
            <a:ext cx="1920238" cy="1327832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120;p6">
            <a:extLst>
              <a:ext uri="{FF2B5EF4-FFF2-40B4-BE49-F238E27FC236}">
                <a16:creationId xmlns:a16="http://schemas.microsoft.com/office/drawing/2014/main" id="{E16AB046-1C5A-402F-8B91-A154B8DE4BA3}"/>
              </a:ext>
            </a:extLst>
          </p:cNvPr>
          <p:cNvSpPr/>
          <p:nvPr userDrawn="1"/>
        </p:nvSpPr>
        <p:spPr>
          <a:xfrm>
            <a:off x="0" y="4202336"/>
            <a:ext cx="1347703" cy="1327832"/>
          </a:xfrm>
          <a:prstGeom prst="rect">
            <a:avLst/>
          </a:prstGeom>
          <a:solidFill>
            <a:srgbClr val="F6AB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202;p10">
            <a:extLst>
              <a:ext uri="{FF2B5EF4-FFF2-40B4-BE49-F238E27FC236}">
                <a16:creationId xmlns:a16="http://schemas.microsoft.com/office/drawing/2014/main" id="{36193964-627E-426F-98B9-6AA133DB2B7B}"/>
              </a:ext>
            </a:extLst>
          </p:cNvPr>
          <p:cNvSpPr/>
          <p:nvPr userDrawn="1"/>
        </p:nvSpPr>
        <p:spPr>
          <a:xfrm>
            <a:off x="1347701" y="4202335"/>
            <a:ext cx="572535" cy="674713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" name="Google Shape;202;p10">
            <a:extLst>
              <a:ext uri="{FF2B5EF4-FFF2-40B4-BE49-F238E27FC236}">
                <a16:creationId xmlns:a16="http://schemas.microsoft.com/office/drawing/2014/main" id="{32BB36DA-1125-45AC-A76A-19A9E4282EF9}"/>
              </a:ext>
            </a:extLst>
          </p:cNvPr>
          <p:cNvSpPr/>
          <p:nvPr userDrawn="1"/>
        </p:nvSpPr>
        <p:spPr>
          <a:xfrm>
            <a:off x="1347704" y="4877049"/>
            <a:ext cx="572534" cy="653119"/>
          </a:xfrm>
          <a:prstGeom prst="rect">
            <a:avLst/>
          </a:prstGeom>
          <a:solidFill>
            <a:srgbClr val="F784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72;p4">
            <a:extLst>
              <a:ext uri="{FF2B5EF4-FFF2-40B4-BE49-F238E27FC236}">
                <a16:creationId xmlns:a16="http://schemas.microsoft.com/office/drawing/2014/main" id="{1BA54397-17BF-44C8-8DE2-A56A326EAF6C}"/>
              </a:ext>
            </a:extLst>
          </p:cNvPr>
          <p:cNvSpPr/>
          <p:nvPr userDrawn="1"/>
        </p:nvSpPr>
        <p:spPr>
          <a:xfrm>
            <a:off x="10833966" y="-1"/>
            <a:ext cx="607451" cy="565352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42AC9634-6D0A-40C6-9225-11BBCFBC69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610" y="138056"/>
            <a:ext cx="10193969" cy="621900"/>
          </a:xfrm>
        </p:spPr>
        <p:txBody>
          <a:bodyPr>
            <a:noAutofit/>
          </a:bodyPr>
          <a:lstStyle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 lang="en-US" sz="3600" b="1" i="0" u="none" strike="noStrike" cap="none" dirty="0">
                <a:solidFill>
                  <a:srgbClr val="3B5763"/>
                </a:solidFill>
                <a:latin typeface="Arvo"/>
                <a:ea typeface="Arvo"/>
                <a:cs typeface="Arvo"/>
                <a:sym typeface="Arvo"/>
              </a:defRPr>
            </a:lvl1pPr>
          </a:lstStyle>
          <a:p>
            <a:r>
              <a:rPr lang="en-US" b="1" dirty="0"/>
              <a:t>Large Header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F25007-DA94-4512-BCC5-E9C896F1608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3062867"/>
            <a:ext cx="1930330" cy="1139467"/>
          </a:xfrm>
          <a:prstGeom prst="rect">
            <a:avLst/>
          </a:prstGeom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914B87A-0893-44C5-B537-6F71BAD00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1465" y="1562424"/>
            <a:ext cx="6594268" cy="3967744"/>
          </a:xfrm>
        </p:spPr>
        <p:txBody>
          <a:bodyPr>
            <a:normAutofit/>
          </a:bodyPr>
          <a:lstStyle>
            <a:lvl1pPr>
              <a:defRPr lang="en-US" sz="2400" b="0" i="0" u="none" strike="noStrike" kern="1200" cap="none" dirty="0">
                <a:solidFill>
                  <a:srgbClr val="3B5763"/>
                </a:solidFill>
                <a:latin typeface="Arvo"/>
                <a:ea typeface="Arvo"/>
                <a:cs typeface="Arvo"/>
                <a:sym typeface="Arvo"/>
              </a:defRPr>
            </a:lvl1pPr>
          </a:lstStyle>
          <a:p>
            <a:pPr>
              <a:buClr>
                <a:srgbClr val="F6AB8A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384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02;p10">
            <a:extLst>
              <a:ext uri="{FF2B5EF4-FFF2-40B4-BE49-F238E27FC236}">
                <a16:creationId xmlns:a16="http://schemas.microsoft.com/office/drawing/2014/main" id="{DED082DE-2F9E-4B58-88C8-456F7878FCCF}"/>
              </a:ext>
            </a:extLst>
          </p:cNvPr>
          <p:cNvSpPr/>
          <p:nvPr userDrawn="1"/>
        </p:nvSpPr>
        <p:spPr>
          <a:xfrm>
            <a:off x="1347702" y="5964418"/>
            <a:ext cx="606943" cy="565352"/>
          </a:xfrm>
          <a:prstGeom prst="rect">
            <a:avLst/>
          </a:prstGeom>
          <a:solidFill>
            <a:srgbClr val="96B3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3" name="Google Shape;94;p5">
            <a:extLst>
              <a:ext uri="{FF2B5EF4-FFF2-40B4-BE49-F238E27FC236}">
                <a16:creationId xmlns:a16="http://schemas.microsoft.com/office/drawing/2014/main" id="{FA0EF90B-3B3F-4BFC-8B6E-66D3DE3274A1}"/>
              </a:ext>
            </a:extLst>
          </p:cNvPr>
          <p:cNvPicPr preferRelativeResize="0"/>
          <p:nvPr userDrawn="1"/>
        </p:nvPicPr>
        <p:blipFill>
          <a:blip r:embed="rId2"/>
          <a:stretch>
            <a:fillRect/>
          </a:stretch>
        </p:blipFill>
        <p:spPr>
          <a:xfrm>
            <a:off x="9496594" y="6062"/>
            <a:ext cx="2695406" cy="150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97;p5">
            <a:extLst>
              <a:ext uri="{FF2B5EF4-FFF2-40B4-BE49-F238E27FC236}">
                <a16:creationId xmlns:a16="http://schemas.microsoft.com/office/drawing/2014/main" id="{47FCDA9D-BD66-40F1-BAEE-8724972CB189}"/>
              </a:ext>
            </a:extLst>
          </p:cNvPr>
          <p:cNvSpPr/>
          <p:nvPr userDrawn="1"/>
        </p:nvSpPr>
        <p:spPr>
          <a:xfrm>
            <a:off x="9496594" y="1"/>
            <a:ext cx="2695406" cy="1507262"/>
          </a:xfrm>
          <a:prstGeom prst="rect">
            <a:avLst/>
          </a:prstGeom>
          <a:solidFill>
            <a:srgbClr val="D1EFEE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0;p6">
            <a:extLst>
              <a:ext uri="{FF2B5EF4-FFF2-40B4-BE49-F238E27FC236}">
                <a16:creationId xmlns:a16="http://schemas.microsoft.com/office/drawing/2014/main" id="{171D2C5B-401D-4911-9C05-CA287C47E953}"/>
              </a:ext>
            </a:extLst>
          </p:cNvPr>
          <p:cNvSpPr/>
          <p:nvPr userDrawn="1"/>
        </p:nvSpPr>
        <p:spPr>
          <a:xfrm>
            <a:off x="10844297" y="1507262"/>
            <a:ext cx="1347703" cy="1327832"/>
          </a:xfrm>
          <a:prstGeom prst="rect">
            <a:avLst/>
          </a:prstGeom>
          <a:solidFill>
            <a:srgbClr val="F6AB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95;p5">
            <a:extLst>
              <a:ext uri="{FF2B5EF4-FFF2-40B4-BE49-F238E27FC236}">
                <a16:creationId xmlns:a16="http://schemas.microsoft.com/office/drawing/2014/main" id="{CB3BD247-DE35-41D8-98B2-AB3D5CAE7BA2}"/>
              </a:ext>
            </a:extLst>
          </p:cNvPr>
          <p:cNvSpPr/>
          <p:nvPr userDrawn="1"/>
        </p:nvSpPr>
        <p:spPr>
          <a:xfrm>
            <a:off x="9496594" y="1507262"/>
            <a:ext cx="1347703" cy="1327832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202;p10">
            <a:extLst>
              <a:ext uri="{FF2B5EF4-FFF2-40B4-BE49-F238E27FC236}">
                <a16:creationId xmlns:a16="http://schemas.microsoft.com/office/drawing/2014/main" id="{65101D2C-F2BA-47B0-B0E1-123B33E35F8B}"/>
              </a:ext>
            </a:extLst>
          </p:cNvPr>
          <p:cNvSpPr/>
          <p:nvPr userDrawn="1"/>
        </p:nvSpPr>
        <p:spPr>
          <a:xfrm>
            <a:off x="9496594" y="1507261"/>
            <a:ext cx="606943" cy="565352"/>
          </a:xfrm>
          <a:prstGeom prst="rect">
            <a:avLst/>
          </a:prstGeom>
          <a:solidFill>
            <a:srgbClr val="F784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" name="Google Shape;27;p2">
            <a:extLst>
              <a:ext uri="{FF2B5EF4-FFF2-40B4-BE49-F238E27FC236}">
                <a16:creationId xmlns:a16="http://schemas.microsoft.com/office/drawing/2014/main" id="{59B58CA8-9402-4D08-9D82-F62F30D8B5EB}"/>
              </a:ext>
            </a:extLst>
          </p:cNvPr>
          <p:cNvSpPr/>
          <p:nvPr userDrawn="1"/>
        </p:nvSpPr>
        <p:spPr>
          <a:xfrm flipH="1">
            <a:off x="10852412" y="2835094"/>
            <a:ext cx="1347703" cy="1327483"/>
          </a:xfrm>
          <a:prstGeom prst="rect">
            <a:avLst/>
          </a:prstGeom>
          <a:solidFill>
            <a:srgbClr val="96B3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" name="Google Shape;102;p5">
            <a:extLst>
              <a:ext uri="{FF2B5EF4-FFF2-40B4-BE49-F238E27FC236}">
                <a16:creationId xmlns:a16="http://schemas.microsoft.com/office/drawing/2014/main" id="{C972D3B7-267D-4539-BAB6-FB2FC0566306}"/>
              </a:ext>
            </a:extLst>
          </p:cNvPr>
          <p:cNvSpPr/>
          <p:nvPr userDrawn="1"/>
        </p:nvSpPr>
        <p:spPr>
          <a:xfrm>
            <a:off x="11585057" y="2835093"/>
            <a:ext cx="606942" cy="565352"/>
          </a:xfrm>
          <a:prstGeom prst="rect">
            <a:avLst/>
          </a:prstGeom>
          <a:solidFill>
            <a:srgbClr val="CEDBE0">
              <a:alpha val="4078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" name="Google Shape;25;p2">
            <a:extLst>
              <a:ext uri="{FF2B5EF4-FFF2-40B4-BE49-F238E27FC236}">
                <a16:creationId xmlns:a16="http://schemas.microsoft.com/office/drawing/2014/main" id="{1FC054DE-F1E8-480D-9297-DFF85ACF2B2B}"/>
              </a:ext>
            </a:extLst>
          </p:cNvPr>
          <p:cNvSpPr/>
          <p:nvPr userDrawn="1"/>
        </p:nvSpPr>
        <p:spPr>
          <a:xfrm flipH="1">
            <a:off x="0" y="5530168"/>
            <a:ext cx="1347703" cy="1327832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99;p5">
            <a:extLst>
              <a:ext uri="{FF2B5EF4-FFF2-40B4-BE49-F238E27FC236}">
                <a16:creationId xmlns:a16="http://schemas.microsoft.com/office/drawing/2014/main" id="{4D471203-0BC5-4C6B-AD33-F95A6B0783DD}"/>
              </a:ext>
            </a:extLst>
          </p:cNvPr>
          <p:cNvSpPr/>
          <p:nvPr userDrawn="1"/>
        </p:nvSpPr>
        <p:spPr>
          <a:xfrm>
            <a:off x="1347703" y="6292648"/>
            <a:ext cx="606943" cy="565352"/>
          </a:xfrm>
          <a:prstGeom prst="rect">
            <a:avLst/>
          </a:prstGeom>
          <a:solidFill>
            <a:srgbClr val="F6AB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7925817A-E3A0-4790-B863-B560C4DBCA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611" y="138056"/>
            <a:ext cx="9165270" cy="621900"/>
          </a:xfrm>
        </p:spPr>
        <p:txBody>
          <a:bodyPr>
            <a:noAutofit/>
          </a:bodyPr>
          <a:lstStyle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 lang="en-US" sz="3600" b="1" i="0" u="none" strike="noStrike" cap="none" dirty="0">
                <a:solidFill>
                  <a:srgbClr val="3B5763"/>
                </a:solidFill>
                <a:latin typeface="Arvo"/>
                <a:ea typeface="Arvo"/>
                <a:cs typeface="Arvo"/>
                <a:sym typeface="Arvo"/>
              </a:defRPr>
            </a:lvl1pPr>
          </a:lstStyle>
          <a:p>
            <a:r>
              <a:rPr lang="en-US" b="1" dirty="0"/>
              <a:t>Medium Header Title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20F6025-640D-4333-8223-4D0E8194B8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3091"/>
            <a:ext cx="1954646" cy="1303097"/>
          </a:xfrm>
          <a:prstGeom prst="rect">
            <a:avLst/>
          </a:prstGeom>
        </p:spPr>
      </p:pic>
      <p:sp>
        <p:nvSpPr>
          <p:cNvPr id="26" name="Google Shape;202;p10">
            <a:extLst>
              <a:ext uri="{FF2B5EF4-FFF2-40B4-BE49-F238E27FC236}">
                <a16:creationId xmlns:a16="http://schemas.microsoft.com/office/drawing/2014/main" id="{527A0931-E98D-487D-BA47-7C26305AAA2B}"/>
              </a:ext>
            </a:extLst>
          </p:cNvPr>
          <p:cNvSpPr/>
          <p:nvPr userDrawn="1"/>
        </p:nvSpPr>
        <p:spPr>
          <a:xfrm>
            <a:off x="1347702" y="5637334"/>
            <a:ext cx="606943" cy="565352"/>
          </a:xfrm>
          <a:prstGeom prst="rect">
            <a:avLst/>
          </a:prstGeom>
          <a:solidFill>
            <a:srgbClr val="F784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8B459F19-19D8-4353-9135-8989BB0D3E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27429" y="1774443"/>
            <a:ext cx="6594268" cy="3967744"/>
          </a:xfrm>
        </p:spPr>
        <p:txBody>
          <a:bodyPr>
            <a:normAutofit/>
          </a:bodyPr>
          <a:lstStyle>
            <a:lvl1pPr>
              <a:defRPr lang="en-US" sz="2400" b="0" i="0" u="none" strike="noStrike" kern="1200" cap="none" dirty="0">
                <a:solidFill>
                  <a:srgbClr val="3B5763"/>
                </a:solidFill>
                <a:latin typeface="Arvo"/>
                <a:ea typeface="Arvo"/>
                <a:cs typeface="Arvo"/>
                <a:sym typeface="Arvo"/>
              </a:defRPr>
            </a:lvl1pPr>
          </a:lstStyle>
          <a:p>
            <a:pPr>
              <a:buClr>
                <a:srgbClr val="F6AB8A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854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586334-9C77-4F8F-8FAA-25602C2EB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435349-98F8-4949-BA57-8FA3453BC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CB454-36DA-49E4-9C64-C929081F7C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1D9EE-2A7C-4CF4-A2F3-5F6F1FCBD4BF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136F9-0264-46F1-B113-EB72509A5D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3E5ED-D2B4-4587-9FED-EDDF462B6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DBAA1-B7E9-4673-94F9-00FADC52B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34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7" r:id="rId5"/>
    <p:sldLayoutId id="2147483658" r:id="rId6"/>
    <p:sldLayoutId id="2147483663" r:id="rId7"/>
    <p:sldLayoutId id="2147483659" r:id="rId8"/>
    <p:sldLayoutId id="2147483660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990725"/>
            <a:ext cx="12192000" cy="16700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0"/>
            <a:ext cx="12192000" cy="19907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prstClr val="white"/>
                </a:solidFill>
              </a:rPr>
              <a:t>	</a:t>
            </a:r>
            <a:r>
              <a:rPr lang="en-US" dirty="0">
                <a:solidFill>
                  <a:prstClr val="black"/>
                </a:solidFill>
              </a:rPr>
              <a:t>	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 or Unit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#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2055813"/>
            <a:ext cx="12192000" cy="1604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75" y="5553074"/>
            <a:ext cx="204787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386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54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27259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081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Agenda  </a:t>
            </a:r>
          </a:p>
        </p:txBody>
      </p:sp>
    </p:spTree>
    <p:extLst>
      <p:ext uri="{BB962C8B-B14F-4D97-AF65-F5344CB8AC3E}">
        <p14:creationId xmlns:p14="http://schemas.microsoft.com/office/powerpoint/2010/main" val="4126562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 baseline="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11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Sub-Topic Heading</a:t>
            </a:r>
          </a:p>
        </p:txBody>
      </p:sp>
      <p:sp>
        <p:nvSpPr>
          <p:cNvPr id="8" name="Chevron 7"/>
          <p:cNvSpPr/>
          <p:nvPr userDrawn="1"/>
        </p:nvSpPr>
        <p:spPr>
          <a:xfrm>
            <a:off x="0" y="1"/>
            <a:ext cx="1856480" cy="1326524"/>
          </a:xfrm>
          <a:prstGeom prst="chevron">
            <a:avLst/>
          </a:prstGeom>
          <a:solidFill>
            <a:srgbClr val="A9D18E"/>
          </a:solidFill>
          <a:ln>
            <a:solidFill>
              <a:srgbClr val="A9D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Preservice #.#.#</a:t>
            </a:r>
          </a:p>
        </p:txBody>
      </p:sp>
    </p:spTree>
    <p:extLst>
      <p:ext uri="{BB962C8B-B14F-4D97-AF65-F5344CB8AC3E}">
        <p14:creationId xmlns:p14="http://schemas.microsoft.com/office/powerpoint/2010/main" val="2217945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b="1" kern="1200" baseline="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0" y="0"/>
            <a:ext cx="375285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99213"/>
            <a:ext cx="3752850" cy="41672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Major Topics Heading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Preservice #.#.#</a:t>
            </a:r>
          </a:p>
        </p:txBody>
      </p:sp>
    </p:spTree>
    <p:extLst>
      <p:ext uri="{BB962C8B-B14F-4D97-AF65-F5344CB8AC3E}">
        <p14:creationId xmlns:p14="http://schemas.microsoft.com/office/powerpoint/2010/main" val="1843425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16700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11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Activity Header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Preservice #.#.#</a:t>
            </a:r>
          </a:p>
        </p:txBody>
      </p:sp>
    </p:spTree>
    <p:extLst>
      <p:ext uri="{BB962C8B-B14F-4D97-AF65-F5344CB8AC3E}">
        <p14:creationId xmlns:p14="http://schemas.microsoft.com/office/powerpoint/2010/main" val="3692617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00324" y="365125"/>
            <a:ext cx="91344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0"/>
            <a:ext cx="2219325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prstClr val="white"/>
                </a:solidFill>
              </a:rPr>
              <a:t>	</a:t>
            </a:r>
            <a:r>
              <a:rPr lang="en-US" dirty="0">
                <a:solidFill>
                  <a:prstClr val="black"/>
                </a:solidFill>
              </a:rPr>
              <a:t>	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Preservice #.#.#</a:t>
            </a:r>
          </a:p>
        </p:txBody>
      </p:sp>
    </p:spTree>
    <p:extLst>
      <p:ext uri="{BB962C8B-B14F-4D97-AF65-F5344CB8AC3E}">
        <p14:creationId xmlns:p14="http://schemas.microsoft.com/office/powerpoint/2010/main" val="1404696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2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0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7ADD4-FCA0-46AA-9263-01E78765EE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Module 7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A0F5D2-107C-437E-AD76-DEAA549782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61864" y="3455529"/>
            <a:ext cx="5685236" cy="7848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Resolving Foster Parent Concerns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7271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EEC54-B796-439E-A494-04307442D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11" y="421160"/>
            <a:ext cx="9165270" cy="621900"/>
          </a:xfrm>
        </p:spPr>
        <p:txBody>
          <a:bodyPr/>
          <a:lstStyle/>
          <a:p>
            <a:r>
              <a:rPr lang="en-US" dirty="0"/>
              <a:t>The Licensing Specialist’s Role During</a:t>
            </a:r>
            <a:br>
              <a:rPr lang="en-US" dirty="0"/>
            </a:br>
            <a:r>
              <a:rPr lang="en-US" dirty="0"/>
              <a:t>CPI Intake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AD8C51-B7C1-4ED4-AD67-A7F99BF1A6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84A9705-8A03-4BA8-BD86-0D7052CA39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0081679"/>
              </p:ext>
            </p:extLst>
          </p:nvPr>
        </p:nvGraphicFramePr>
        <p:xfrm>
          <a:off x="2315373" y="1494154"/>
          <a:ext cx="6818380" cy="4528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1E04B4C7-F1BD-4D6D-9D53-7C4DE14AC862}"/>
              </a:ext>
            </a:extLst>
          </p:cNvPr>
          <p:cNvSpPr txBox="1">
            <a:spLocks noChangeArrowheads="1"/>
          </p:cNvSpPr>
          <p:nvPr/>
        </p:nvSpPr>
        <p:spPr>
          <a:xfrm>
            <a:off x="10789920" y="6553200"/>
            <a:ext cx="140208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7.1.8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5887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9672B-31DC-4509-B761-034043B64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Foster Care Referral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974E987-0C81-4174-BDC1-74D815E65A63}"/>
              </a:ext>
            </a:extLst>
          </p:cNvPr>
          <p:cNvGrpSpPr/>
          <p:nvPr/>
        </p:nvGrpSpPr>
        <p:grpSpPr>
          <a:xfrm>
            <a:off x="351711" y="2118128"/>
            <a:ext cx="8975170" cy="1975520"/>
            <a:chOff x="1636709" y="2283228"/>
            <a:chExt cx="8975170" cy="1975520"/>
          </a:xfrm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4066548A-C411-4DCE-A0AF-F11D8B2713C1}"/>
                </a:ext>
              </a:extLst>
            </p:cNvPr>
            <p:cNvSpPr/>
            <p:nvPr/>
          </p:nvSpPr>
          <p:spPr>
            <a:xfrm>
              <a:off x="1636709" y="2283228"/>
              <a:ext cx="1911325" cy="1908043"/>
            </a:xfrm>
            <a:prstGeom prst="roundRect">
              <a:avLst/>
            </a:prstGeom>
            <a:solidFill>
              <a:srgbClr val="F7847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0904" tIns="120904" rIns="120904" bIns="120904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/>
                <a:t>Referral received</a:t>
              </a: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1DE2DA6D-A018-40B3-A526-71874561CFD4}"/>
                </a:ext>
              </a:extLst>
            </p:cNvPr>
            <p:cNvSpPr/>
            <p:nvPr/>
          </p:nvSpPr>
          <p:spPr>
            <a:xfrm>
              <a:off x="3997147" y="2350705"/>
              <a:ext cx="1911325" cy="1908043"/>
            </a:xfrm>
            <a:prstGeom prst="roundRect">
              <a:avLst/>
            </a:prstGeom>
            <a:solidFill>
              <a:srgbClr val="96B3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-485121"/>
                <a:satOff val="-27976"/>
                <a:lumOff val="287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0904" tIns="120904" rIns="120904" bIns="120904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/>
                <a:t>Respond and document within 48 hours</a:t>
              </a:r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BF32A19B-6C3F-48F2-89FD-F3907129AE86}"/>
                </a:ext>
              </a:extLst>
            </p:cNvPr>
            <p:cNvSpPr/>
            <p:nvPr/>
          </p:nvSpPr>
          <p:spPr>
            <a:xfrm>
              <a:off x="6343296" y="2350705"/>
              <a:ext cx="1911325" cy="1908043"/>
            </a:xfrm>
            <a:prstGeom prst="roundRect">
              <a:avLst/>
            </a:prstGeom>
            <a:solidFill>
              <a:srgbClr val="F6AB8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-970242"/>
                <a:satOff val="-55952"/>
                <a:lumOff val="575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0904" tIns="120904" rIns="120904" bIns="120904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/>
                <a:t>Prepare Corrective Action Plan</a:t>
              </a:r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DC917600-515C-4C02-8A03-8B583E0DC7A9}"/>
                </a:ext>
              </a:extLst>
            </p:cNvPr>
            <p:cNvSpPr/>
            <p:nvPr/>
          </p:nvSpPr>
          <p:spPr>
            <a:xfrm>
              <a:off x="8700554" y="2350705"/>
              <a:ext cx="1911325" cy="1908043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0904" tIns="120904" rIns="120904" bIns="120904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>
                  <a:latin typeface="Arvo"/>
                </a:rPr>
                <a:t>Call </a:t>
              </a:r>
              <a:r>
                <a:rPr lang="en-US" sz="2400" kern="1200" dirty="0"/>
                <a:t>Abuse Hotline if needed</a:t>
              </a:r>
            </a:p>
          </p:txBody>
        </p:sp>
        <p:sp>
          <p:nvSpPr>
            <p:cNvPr id="9" name="Freeform 4">
              <a:extLst>
                <a:ext uri="{FF2B5EF4-FFF2-40B4-BE49-F238E27FC236}">
                  <a16:creationId xmlns:a16="http://schemas.microsoft.com/office/drawing/2014/main" id="{AA67964B-6D87-4BA6-A294-E52A7B0FE8F1}"/>
                </a:ext>
              </a:extLst>
            </p:cNvPr>
            <p:cNvSpPr/>
            <p:nvPr/>
          </p:nvSpPr>
          <p:spPr>
            <a:xfrm>
              <a:off x="3554917" y="3244256"/>
              <a:ext cx="442230" cy="120944"/>
            </a:xfrm>
            <a:prstGeom prst="rightArrow">
              <a:avLst/>
            </a:prstGeom>
            <a:noFill/>
            <a:ln>
              <a:tailEnd type="arrow"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0638" tIns="43475" rIns="210638" bIns="43476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 dirty="0"/>
            </a:p>
          </p:txBody>
        </p:sp>
        <p:sp>
          <p:nvSpPr>
            <p:cNvPr id="10" name="Freeform 4">
              <a:extLst>
                <a:ext uri="{FF2B5EF4-FFF2-40B4-BE49-F238E27FC236}">
                  <a16:creationId xmlns:a16="http://schemas.microsoft.com/office/drawing/2014/main" id="{DCCBA0C0-CDA2-4B37-BBC9-DED08C2B7C2E}"/>
                </a:ext>
              </a:extLst>
            </p:cNvPr>
            <p:cNvSpPr/>
            <p:nvPr/>
          </p:nvSpPr>
          <p:spPr>
            <a:xfrm>
              <a:off x="5908472" y="3237252"/>
              <a:ext cx="442230" cy="120944"/>
            </a:xfrm>
            <a:prstGeom prst="rightArrow">
              <a:avLst/>
            </a:prstGeom>
            <a:noFill/>
            <a:ln>
              <a:tailEnd type="arrow"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0638" tIns="43475" rIns="210638" bIns="43476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 dirty="0"/>
            </a:p>
          </p:txBody>
        </p:sp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id="{262B0A20-A589-4047-88B6-EFDB4F16A276}"/>
                </a:ext>
              </a:extLst>
            </p:cNvPr>
            <p:cNvSpPr/>
            <p:nvPr/>
          </p:nvSpPr>
          <p:spPr>
            <a:xfrm>
              <a:off x="8258324" y="3237250"/>
              <a:ext cx="442230" cy="120944"/>
            </a:xfrm>
            <a:prstGeom prst="rightArrow">
              <a:avLst/>
            </a:prstGeom>
            <a:noFill/>
            <a:ln>
              <a:tailEnd type="arrow"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0638" tIns="43475" rIns="210638" bIns="43476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 dirty="0"/>
            </a:p>
          </p:txBody>
        </p:sp>
      </p:grp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D97F4D8-4C48-4CA5-B524-957211734F16}"/>
              </a:ext>
            </a:extLst>
          </p:cNvPr>
          <p:cNvSpPr txBox="1">
            <a:spLocks noChangeArrowheads="1"/>
          </p:cNvSpPr>
          <p:nvPr/>
        </p:nvSpPr>
        <p:spPr>
          <a:xfrm>
            <a:off x="10789920" y="6553200"/>
            <a:ext cx="140208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7.1.9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3502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2791F-5DF8-47EE-A4F1-BD5068806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11" y="392056"/>
            <a:ext cx="9165270" cy="621900"/>
          </a:xfrm>
        </p:spPr>
        <p:txBody>
          <a:bodyPr/>
          <a:lstStyle/>
          <a:p>
            <a:r>
              <a:rPr lang="en-US" dirty="0"/>
              <a:t>The Licensing Specialist’s Role during Investigation (Assessment) or Referral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C1E0411F-6342-475B-B311-93210C5A55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4624680"/>
              </p:ext>
            </p:extLst>
          </p:nvPr>
        </p:nvGraphicFramePr>
        <p:xfrm>
          <a:off x="2281506" y="1937622"/>
          <a:ext cx="6818380" cy="4528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58F0D101-6F64-452D-BE20-9AD3C5D3FC88}"/>
              </a:ext>
            </a:extLst>
          </p:cNvPr>
          <p:cNvSpPr txBox="1">
            <a:spLocks noChangeArrowheads="1"/>
          </p:cNvSpPr>
          <p:nvPr/>
        </p:nvSpPr>
        <p:spPr>
          <a:xfrm>
            <a:off x="10789920" y="6553200"/>
            <a:ext cx="140208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7.1.10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9970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2D41A-D3AB-4F67-98D7-F65EFD96F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Activity A:</a:t>
            </a:r>
            <a:br>
              <a:rPr lang="en-US" dirty="0"/>
            </a:br>
            <a:r>
              <a:rPr lang="en-US" dirty="0"/>
              <a:t>Referral or Abuse Report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C5821F-2DC8-41A7-BA8B-B4B33D8F5D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F78471"/>
              </a:buClr>
              <a:buFont typeface="Wingdings" panose="05000000000000000000" pitchFamily="2" charset="2"/>
              <a:buChar char="§"/>
            </a:pPr>
            <a:r>
              <a:rPr lang="en-US" dirty="0"/>
              <a:t>Review the scenarios to determine if the act should/would result in a referral or an abuse/neglect report.</a:t>
            </a:r>
          </a:p>
          <a:p>
            <a:pPr>
              <a:buClr>
                <a:srgbClr val="F78471"/>
              </a:buClr>
              <a:buFont typeface="Wingdings" panose="05000000000000000000" pitchFamily="2" charset="2"/>
              <a:buChar char="§"/>
            </a:pPr>
            <a:r>
              <a:rPr lang="en-US" dirty="0"/>
              <a:t>Be prepared to discuss with the class.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9DCFAB8D-D175-42D9-BC51-437358DC600C}"/>
              </a:ext>
            </a:extLst>
          </p:cNvPr>
          <p:cNvSpPr txBox="1">
            <a:spLocks noChangeArrowheads="1"/>
          </p:cNvSpPr>
          <p:nvPr/>
        </p:nvSpPr>
        <p:spPr>
          <a:xfrm>
            <a:off x="10789920" y="6553200"/>
            <a:ext cx="140208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7.1.11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7210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CAE74-8A2C-4E58-9592-897BA7CE8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Foster Allegation Support Team (FAST)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2093F09-5B81-4642-856F-1F84879A9EB0}"/>
              </a:ext>
            </a:extLst>
          </p:cNvPr>
          <p:cNvGrpSpPr/>
          <p:nvPr/>
        </p:nvGrpSpPr>
        <p:grpSpPr>
          <a:xfrm>
            <a:off x="2559051" y="1412936"/>
            <a:ext cx="7532128" cy="4518754"/>
            <a:chOff x="4229538" y="438132"/>
            <a:chExt cx="6931615" cy="424544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4B73715-493B-4D60-B6D2-744DA492BAA8}"/>
                </a:ext>
              </a:extLst>
            </p:cNvPr>
            <p:cNvSpPr/>
            <p:nvPr/>
          </p:nvSpPr>
          <p:spPr>
            <a:xfrm>
              <a:off x="5883645" y="1010358"/>
              <a:ext cx="3848100" cy="3673220"/>
            </a:xfrm>
            <a:prstGeom prst="ellipse">
              <a:avLst/>
            </a:prstGeom>
            <a:noFill/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6" name="Rounded Rectangle 4">
              <a:extLst>
                <a:ext uri="{FF2B5EF4-FFF2-40B4-BE49-F238E27FC236}">
                  <a16:creationId xmlns:a16="http://schemas.microsoft.com/office/drawing/2014/main" id="{4D9FECF9-A564-49D1-A4B4-42A5F9AC7395}"/>
                </a:ext>
              </a:extLst>
            </p:cNvPr>
            <p:cNvSpPr/>
            <p:nvPr/>
          </p:nvSpPr>
          <p:spPr>
            <a:xfrm>
              <a:off x="4229538" y="3175940"/>
              <a:ext cx="3732924" cy="5061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201" tIns="0" rIns="128201" bIns="0" numCol="1" spcCol="1270" anchor="ctr" anchorCtr="0">
              <a:noAutofit/>
            </a:bodyPr>
            <a:lstStyle/>
            <a:p>
              <a:pPr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Staffing</a:t>
              </a:r>
            </a:p>
          </p:txBody>
        </p:sp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24CFFA73-8CA3-42BB-B629-65DAAA17948B}"/>
                </a:ext>
              </a:extLst>
            </p:cNvPr>
            <p:cNvSpPr/>
            <p:nvPr/>
          </p:nvSpPr>
          <p:spPr>
            <a:xfrm>
              <a:off x="6671879" y="438132"/>
              <a:ext cx="2129307" cy="940296"/>
            </a:xfrm>
            <a:custGeom>
              <a:avLst/>
              <a:gdLst>
                <a:gd name="connsiteX0" fmla="*/ 0 w 2129307"/>
                <a:gd name="connsiteY0" fmla="*/ 156719 h 940296"/>
                <a:gd name="connsiteX1" fmla="*/ 156719 w 2129307"/>
                <a:gd name="connsiteY1" fmla="*/ 0 h 940296"/>
                <a:gd name="connsiteX2" fmla="*/ 1972588 w 2129307"/>
                <a:gd name="connsiteY2" fmla="*/ 0 h 940296"/>
                <a:gd name="connsiteX3" fmla="*/ 2129307 w 2129307"/>
                <a:gd name="connsiteY3" fmla="*/ 156719 h 940296"/>
                <a:gd name="connsiteX4" fmla="*/ 2129307 w 2129307"/>
                <a:gd name="connsiteY4" fmla="*/ 783577 h 940296"/>
                <a:gd name="connsiteX5" fmla="*/ 1972588 w 2129307"/>
                <a:gd name="connsiteY5" fmla="*/ 940296 h 940296"/>
                <a:gd name="connsiteX6" fmla="*/ 156719 w 2129307"/>
                <a:gd name="connsiteY6" fmla="*/ 940296 h 940296"/>
                <a:gd name="connsiteX7" fmla="*/ 0 w 2129307"/>
                <a:gd name="connsiteY7" fmla="*/ 783577 h 940296"/>
                <a:gd name="connsiteX8" fmla="*/ 0 w 2129307"/>
                <a:gd name="connsiteY8" fmla="*/ 156719 h 940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9307" h="940296">
                  <a:moveTo>
                    <a:pt x="0" y="156719"/>
                  </a:moveTo>
                  <a:cubicBezTo>
                    <a:pt x="0" y="70165"/>
                    <a:pt x="70165" y="0"/>
                    <a:pt x="156719" y="0"/>
                  </a:cubicBezTo>
                  <a:lnTo>
                    <a:pt x="1972588" y="0"/>
                  </a:lnTo>
                  <a:cubicBezTo>
                    <a:pt x="2059142" y="0"/>
                    <a:pt x="2129307" y="70165"/>
                    <a:pt x="2129307" y="156719"/>
                  </a:cubicBezTo>
                  <a:lnTo>
                    <a:pt x="2129307" y="783577"/>
                  </a:lnTo>
                  <a:cubicBezTo>
                    <a:pt x="2129307" y="870131"/>
                    <a:pt x="2059142" y="940296"/>
                    <a:pt x="1972588" y="940296"/>
                  </a:cubicBezTo>
                  <a:lnTo>
                    <a:pt x="156719" y="940296"/>
                  </a:lnTo>
                  <a:cubicBezTo>
                    <a:pt x="70165" y="940296"/>
                    <a:pt x="0" y="870131"/>
                    <a:pt x="0" y="783577"/>
                  </a:cubicBezTo>
                  <a:lnTo>
                    <a:pt x="0" y="156719"/>
                  </a:lnTo>
                  <a:close/>
                </a:path>
              </a:pathLst>
            </a:custGeom>
            <a:solidFill>
              <a:srgbClr val="F6AB8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481" tIns="114481" rIns="114481" bIns="114481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/>
                <a:t>Supports foster parents through the allegation</a:t>
              </a: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ED5B3D98-46FB-4974-AC33-BD3DECD4B3D9}"/>
                </a:ext>
              </a:extLst>
            </p:cNvPr>
            <p:cNvSpPr/>
            <p:nvPr/>
          </p:nvSpPr>
          <p:spPr>
            <a:xfrm>
              <a:off x="9031846" y="1617771"/>
              <a:ext cx="2129307" cy="940296"/>
            </a:xfrm>
            <a:custGeom>
              <a:avLst/>
              <a:gdLst>
                <a:gd name="connsiteX0" fmla="*/ 0 w 2129307"/>
                <a:gd name="connsiteY0" fmla="*/ 156719 h 940296"/>
                <a:gd name="connsiteX1" fmla="*/ 156719 w 2129307"/>
                <a:gd name="connsiteY1" fmla="*/ 0 h 940296"/>
                <a:gd name="connsiteX2" fmla="*/ 1972588 w 2129307"/>
                <a:gd name="connsiteY2" fmla="*/ 0 h 940296"/>
                <a:gd name="connsiteX3" fmla="*/ 2129307 w 2129307"/>
                <a:gd name="connsiteY3" fmla="*/ 156719 h 940296"/>
                <a:gd name="connsiteX4" fmla="*/ 2129307 w 2129307"/>
                <a:gd name="connsiteY4" fmla="*/ 783577 h 940296"/>
                <a:gd name="connsiteX5" fmla="*/ 1972588 w 2129307"/>
                <a:gd name="connsiteY5" fmla="*/ 940296 h 940296"/>
                <a:gd name="connsiteX6" fmla="*/ 156719 w 2129307"/>
                <a:gd name="connsiteY6" fmla="*/ 940296 h 940296"/>
                <a:gd name="connsiteX7" fmla="*/ 0 w 2129307"/>
                <a:gd name="connsiteY7" fmla="*/ 783577 h 940296"/>
                <a:gd name="connsiteX8" fmla="*/ 0 w 2129307"/>
                <a:gd name="connsiteY8" fmla="*/ 156719 h 940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9307" h="940296">
                  <a:moveTo>
                    <a:pt x="0" y="156719"/>
                  </a:moveTo>
                  <a:cubicBezTo>
                    <a:pt x="0" y="70165"/>
                    <a:pt x="70165" y="0"/>
                    <a:pt x="156719" y="0"/>
                  </a:cubicBezTo>
                  <a:lnTo>
                    <a:pt x="1972588" y="0"/>
                  </a:lnTo>
                  <a:cubicBezTo>
                    <a:pt x="2059142" y="0"/>
                    <a:pt x="2129307" y="70165"/>
                    <a:pt x="2129307" y="156719"/>
                  </a:cubicBezTo>
                  <a:lnTo>
                    <a:pt x="2129307" y="783577"/>
                  </a:lnTo>
                  <a:cubicBezTo>
                    <a:pt x="2129307" y="870131"/>
                    <a:pt x="2059142" y="940296"/>
                    <a:pt x="1972588" y="940296"/>
                  </a:cubicBezTo>
                  <a:lnTo>
                    <a:pt x="156719" y="940296"/>
                  </a:lnTo>
                  <a:cubicBezTo>
                    <a:pt x="70165" y="940296"/>
                    <a:pt x="0" y="870131"/>
                    <a:pt x="0" y="783577"/>
                  </a:cubicBezTo>
                  <a:lnTo>
                    <a:pt x="0" y="156719"/>
                  </a:lnTo>
                  <a:close/>
                </a:path>
              </a:pathLst>
            </a:custGeom>
            <a:solidFill>
              <a:srgbClr val="96B3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481" tIns="114481" rIns="114481" bIns="114481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/>
                <a:t>Clarifies the process</a:t>
              </a:r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B3CBB099-31FC-4435-AB39-8A92110BD363}"/>
                </a:ext>
              </a:extLst>
            </p:cNvPr>
            <p:cNvSpPr/>
            <p:nvPr/>
          </p:nvSpPr>
          <p:spPr>
            <a:xfrm>
              <a:off x="5376393" y="3590511"/>
              <a:ext cx="2129307" cy="940296"/>
            </a:xfrm>
            <a:custGeom>
              <a:avLst/>
              <a:gdLst>
                <a:gd name="connsiteX0" fmla="*/ 0 w 2129307"/>
                <a:gd name="connsiteY0" fmla="*/ 156719 h 940296"/>
                <a:gd name="connsiteX1" fmla="*/ 156719 w 2129307"/>
                <a:gd name="connsiteY1" fmla="*/ 0 h 940296"/>
                <a:gd name="connsiteX2" fmla="*/ 1972588 w 2129307"/>
                <a:gd name="connsiteY2" fmla="*/ 0 h 940296"/>
                <a:gd name="connsiteX3" fmla="*/ 2129307 w 2129307"/>
                <a:gd name="connsiteY3" fmla="*/ 156719 h 940296"/>
                <a:gd name="connsiteX4" fmla="*/ 2129307 w 2129307"/>
                <a:gd name="connsiteY4" fmla="*/ 783577 h 940296"/>
                <a:gd name="connsiteX5" fmla="*/ 1972588 w 2129307"/>
                <a:gd name="connsiteY5" fmla="*/ 940296 h 940296"/>
                <a:gd name="connsiteX6" fmla="*/ 156719 w 2129307"/>
                <a:gd name="connsiteY6" fmla="*/ 940296 h 940296"/>
                <a:gd name="connsiteX7" fmla="*/ 0 w 2129307"/>
                <a:gd name="connsiteY7" fmla="*/ 783577 h 940296"/>
                <a:gd name="connsiteX8" fmla="*/ 0 w 2129307"/>
                <a:gd name="connsiteY8" fmla="*/ 156719 h 940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9307" h="940296">
                  <a:moveTo>
                    <a:pt x="0" y="156719"/>
                  </a:moveTo>
                  <a:cubicBezTo>
                    <a:pt x="0" y="70165"/>
                    <a:pt x="70165" y="0"/>
                    <a:pt x="156719" y="0"/>
                  </a:cubicBezTo>
                  <a:lnTo>
                    <a:pt x="1972588" y="0"/>
                  </a:lnTo>
                  <a:cubicBezTo>
                    <a:pt x="2059142" y="0"/>
                    <a:pt x="2129307" y="70165"/>
                    <a:pt x="2129307" y="156719"/>
                  </a:cubicBezTo>
                  <a:lnTo>
                    <a:pt x="2129307" y="783577"/>
                  </a:lnTo>
                  <a:cubicBezTo>
                    <a:pt x="2129307" y="870131"/>
                    <a:pt x="2059142" y="940296"/>
                    <a:pt x="1972588" y="940296"/>
                  </a:cubicBezTo>
                  <a:lnTo>
                    <a:pt x="156719" y="940296"/>
                  </a:lnTo>
                  <a:cubicBezTo>
                    <a:pt x="70165" y="940296"/>
                    <a:pt x="0" y="870131"/>
                    <a:pt x="0" y="783577"/>
                  </a:cubicBezTo>
                  <a:lnTo>
                    <a:pt x="0" y="156719"/>
                  </a:lnTo>
                  <a:close/>
                </a:path>
              </a:pathLst>
            </a:custGeom>
            <a:solidFill>
              <a:srgbClr val="8FAEB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481" tIns="114481" rIns="114481" bIns="114481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/>
                <a:t>Helps the children avoid the trauma</a:t>
              </a:r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115EFD79-0B23-4C32-8F91-DF8B9CA87FAE}"/>
                </a:ext>
              </a:extLst>
            </p:cNvPr>
            <p:cNvSpPr/>
            <p:nvPr/>
          </p:nvSpPr>
          <p:spPr>
            <a:xfrm>
              <a:off x="4565366" y="1857044"/>
              <a:ext cx="2129307" cy="940296"/>
            </a:xfrm>
            <a:custGeom>
              <a:avLst/>
              <a:gdLst>
                <a:gd name="connsiteX0" fmla="*/ 0 w 2129307"/>
                <a:gd name="connsiteY0" fmla="*/ 156719 h 940296"/>
                <a:gd name="connsiteX1" fmla="*/ 156719 w 2129307"/>
                <a:gd name="connsiteY1" fmla="*/ 0 h 940296"/>
                <a:gd name="connsiteX2" fmla="*/ 1972588 w 2129307"/>
                <a:gd name="connsiteY2" fmla="*/ 0 h 940296"/>
                <a:gd name="connsiteX3" fmla="*/ 2129307 w 2129307"/>
                <a:gd name="connsiteY3" fmla="*/ 156719 h 940296"/>
                <a:gd name="connsiteX4" fmla="*/ 2129307 w 2129307"/>
                <a:gd name="connsiteY4" fmla="*/ 783577 h 940296"/>
                <a:gd name="connsiteX5" fmla="*/ 1972588 w 2129307"/>
                <a:gd name="connsiteY5" fmla="*/ 940296 h 940296"/>
                <a:gd name="connsiteX6" fmla="*/ 156719 w 2129307"/>
                <a:gd name="connsiteY6" fmla="*/ 940296 h 940296"/>
                <a:gd name="connsiteX7" fmla="*/ 0 w 2129307"/>
                <a:gd name="connsiteY7" fmla="*/ 783577 h 940296"/>
                <a:gd name="connsiteX8" fmla="*/ 0 w 2129307"/>
                <a:gd name="connsiteY8" fmla="*/ 156719 h 940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9307" h="940296">
                  <a:moveTo>
                    <a:pt x="0" y="156719"/>
                  </a:moveTo>
                  <a:cubicBezTo>
                    <a:pt x="0" y="70165"/>
                    <a:pt x="70165" y="0"/>
                    <a:pt x="156719" y="0"/>
                  </a:cubicBezTo>
                  <a:lnTo>
                    <a:pt x="1972588" y="0"/>
                  </a:lnTo>
                  <a:cubicBezTo>
                    <a:pt x="2059142" y="0"/>
                    <a:pt x="2129307" y="70165"/>
                    <a:pt x="2129307" y="156719"/>
                  </a:cubicBezTo>
                  <a:lnTo>
                    <a:pt x="2129307" y="783577"/>
                  </a:lnTo>
                  <a:cubicBezTo>
                    <a:pt x="2129307" y="870131"/>
                    <a:pt x="2059142" y="940296"/>
                    <a:pt x="1972588" y="940296"/>
                  </a:cubicBezTo>
                  <a:lnTo>
                    <a:pt x="156719" y="940296"/>
                  </a:lnTo>
                  <a:cubicBezTo>
                    <a:pt x="70165" y="940296"/>
                    <a:pt x="0" y="870131"/>
                    <a:pt x="0" y="783577"/>
                  </a:cubicBezTo>
                  <a:lnTo>
                    <a:pt x="0" y="156719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481" tIns="114481" rIns="114481" bIns="114481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/>
                <a:t>Helps retain foster homes</a:t>
              </a:r>
            </a:p>
          </p:txBody>
        </p:sp>
        <p:sp>
          <p:nvSpPr>
            <p:cNvPr id="11" name="Freeform 16">
              <a:extLst>
                <a:ext uri="{FF2B5EF4-FFF2-40B4-BE49-F238E27FC236}">
                  <a16:creationId xmlns:a16="http://schemas.microsoft.com/office/drawing/2014/main" id="{AF4BB32E-C202-4348-A852-5D1E72E357A9}"/>
                </a:ext>
              </a:extLst>
            </p:cNvPr>
            <p:cNvSpPr/>
            <p:nvPr/>
          </p:nvSpPr>
          <p:spPr>
            <a:xfrm>
              <a:off x="8395289" y="3294766"/>
              <a:ext cx="2129307" cy="940296"/>
            </a:xfrm>
            <a:custGeom>
              <a:avLst/>
              <a:gdLst>
                <a:gd name="connsiteX0" fmla="*/ 0 w 2129307"/>
                <a:gd name="connsiteY0" fmla="*/ 156719 h 940296"/>
                <a:gd name="connsiteX1" fmla="*/ 156719 w 2129307"/>
                <a:gd name="connsiteY1" fmla="*/ 0 h 940296"/>
                <a:gd name="connsiteX2" fmla="*/ 1972588 w 2129307"/>
                <a:gd name="connsiteY2" fmla="*/ 0 h 940296"/>
                <a:gd name="connsiteX3" fmla="*/ 2129307 w 2129307"/>
                <a:gd name="connsiteY3" fmla="*/ 156719 h 940296"/>
                <a:gd name="connsiteX4" fmla="*/ 2129307 w 2129307"/>
                <a:gd name="connsiteY4" fmla="*/ 783577 h 940296"/>
                <a:gd name="connsiteX5" fmla="*/ 1972588 w 2129307"/>
                <a:gd name="connsiteY5" fmla="*/ 940296 h 940296"/>
                <a:gd name="connsiteX6" fmla="*/ 156719 w 2129307"/>
                <a:gd name="connsiteY6" fmla="*/ 940296 h 940296"/>
                <a:gd name="connsiteX7" fmla="*/ 0 w 2129307"/>
                <a:gd name="connsiteY7" fmla="*/ 783577 h 940296"/>
                <a:gd name="connsiteX8" fmla="*/ 0 w 2129307"/>
                <a:gd name="connsiteY8" fmla="*/ 156719 h 940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9307" h="940296">
                  <a:moveTo>
                    <a:pt x="0" y="156719"/>
                  </a:moveTo>
                  <a:cubicBezTo>
                    <a:pt x="0" y="70165"/>
                    <a:pt x="70165" y="0"/>
                    <a:pt x="156719" y="0"/>
                  </a:cubicBezTo>
                  <a:lnTo>
                    <a:pt x="1972588" y="0"/>
                  </a:lnTo>
                  <a:cubicBezTo>
                    <a:pt x="2059142" y="0"/>
                    <a:pt x="2129307" y="70165"/>
                    <a:pt x="2129307" y="156719"/>
                  </a:cubicBezTo>
                  <a:lnTo>
                    <a:pt x="2129307" y="783577"/>
                  </a:lnTo>
                  <a:cubicBezTo>
                    <a:pt x="2129307" y="870131"/>
                    <a:pt x="2059142" y="940296"/>
                    <a:pt x="1972588" y="940296"/>
                  </a:cubicBezTo>
                  <a:lnTo>
                    <a:pt x="156719" y="940296"/>
                  </a:lnTo>
                  <a:cubicBezTo>
                    <a:pt x="70165" y="940296"/>
                    <a:pt x="0" y="870131"/>
                    <a:pt x="0" y="783577"/>
                  </a:cubicBezTo>
                  <a:lnTo>
                    <a:pt x="0" y="156719"/>
                  </a:lnTo>
                  <a:close/>
                </a:path>
              </a:pathLst>
            </a:custGeom>
            <a:solidFill>
              <a:srgbClr val="F7847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481" tIns="114481" rIns="114481" bIns="114481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/>
                <a:t>Provides clearer communication</a:t>
              </a:r>
            </a:p>
          </p:txBody>
        </p:sp>
      </p:grp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8B4A1448-306E-4A43-85D7-27A5ACD8C555}"/>
              </a:ext>
            </a:extLst>
          </p:cNvPr>
          <p:cNvSpPr txBox="1">
            <a:spLocks noChangeArrowheads="1"/>
          </p:cNvSpPr>
          <p:nvPr/>
        </p:nvSpPr>
        <p:spPr>
          <a:xfrm>
            <a:off x="10972800" y="6553200"/>
            <a:ext cx="12192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7.1.12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1132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97E0F-A00D-4820-B883-04DF3B7E4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33"/>
            <a:ext cx="5120114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Consequences of Abuse/Neglect Reports and Referrals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9FD37694-B1B3-4CFC-BB4D-68E9E1A67D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47" r="21036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1FF9BDB6-F06C-41C9-AB60-E80B9CE6DADF}"/>
              </a:ext>
            </a:extLst>
          </p:cNvPr>
          <p:cNvSpPr txBox="1">
            <a:spLocks noChangeArrowheads="1"/>
          </p:cNvSpPr>
          <p:nvPr/>
        </p:nvSpPr>
        <p:spPr>
          <a:xfrm>
            <a:off x="10789920" y="6553200"/>
            <a:ext cx="140208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7.1.13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1713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28A6A-AE8B-4E25-828E-694A6A841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Allegations Against Foster Parents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E93C5E7-BB73-4085-ADE7-EA0AA5359F88}"/>
              </a:ext>
            </a:extLst>
          </p:cNvPr>
          <p:cNvGrpSpPr/>
          <p:nvPr/>
        </p:nvGrpSpPr>
        <p:grpSpPr>
          <a:xfrm>
            <a:off x="584297" y="1730858"/>
            <a:ext cx="4159949" cy="1029600"/>
            <a:chOff x="0" y="1191170"/>
            <a:chExt cx="4159949" cy="1029600"/>
          </a:xfrm>
          <a:solidFill>
            <a:srgbClr val="96B3C0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473C773-955F-4BFC-957A-F2BD0DC7EFEA}"/>
                </a:ext>
              </a:extLst>
            </p:cNvPr>
            <p:cNvSpPr/>
            <p:nvPr/>
          </p:nvSpPr>
          <p:spPr>
            <a:xfrm>
              <a:off x="0" y="1191170"/>
              <a:ext cx="4159949" cy="1029600"/>
            </a:xfrm>
            <a:prstGeom prst="rect">
              <a:avLst/>
            </a:prstGeom>
            <a:grpFill/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49CD454-0915-419F-94B7-78A9318DCE4E}"/>
                </a:ext>
              </a:extLst>
            </p:cNvPr>
            <p:cNvSpPr txBox="1"/>
            <p:nvPr/>
          </p:nvSpPr>
          <p:spPr>
            <a:xfrm>
              <a:off x="0" y="1191170"/>
              <a:ext cx="4159949" cy="10296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b="0" kern="1200" dirty="0">
                  <a:solidFill>
                    <a:sysClr val="window" lastClr="FFFFFF"/>
                  </a:solidFill>
                  <a:latin typeface="Arvo"/>
                  <a:ea typeface="+mn-ea"/>
                  <a:cs typeface="+mn-cs"/>
                </a:rPr>
                <a:t>Trauma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EA5A7B5-DA12-46E9-88F6-168AD889B674}"/>
              </a:ext>
            </a:extLst>
          </p:cNvPr>
          <p:cNvGrpSpPr/>
          <p:nvPr/>
        </p:nvGrpSpPr>
        <p:grpSpPr>
          <a:xfrm>
            <a:off x="4984051" y="1760207"/>
            <a:ext cx="4159949" cy="1029600"/>
            <a:chOff x="0" y="2379170"/>
            <a:chExt cx="4159949" cy="10296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E634A6F-4525-438C-B0B5-91BB24045C5E}"/>
                </a:ext>
              </a:extLst>
            </p:cNvPr>
            <p:cNvSpPr/>
            <p:nvPr/>
          </p:nvSpPr>
          <p:spPr>
            <a:xfrm>
              <a:off x="0" y="2379170"/>
              <a:ext cx="4159949" cy="1029600"/>
            </a:xfrm>
            <a:prstGeom prst="rect">
              <a:avLst/>
            </a:prstGeom>
            <a:solidFill>
              <a:srgbClr val="F6AB8A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22CB5D6-4EBA-49E9-82CA-9DB8C5A3F6C4}"/>
                </a:ext>
              </a:extLst>
            </p:cNvPr>
            <p:cNvSpPr txBox="1"/>
            <p:nvPr/>
          </p:nvSpPr>
          <p:spPr>
            <a:xfrm>
              <a:off x="0" y="2379170"/>
              <a:ext cx="4159949" cy="1029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b="0" kern="1200" dirty="0">
                  <a:solidFill>
                    <a:sysClr val="window" lastClr="FFFFFF"/>
                  </a:solidFill>
                  <a:latin typeface="Arvo"/>
                  <a:ea typeface="+mn-ea"/>
                  <a:cs typeface="+mn-cs"/>
                </a:rPr>
                <a:t>Betrayal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6A0A2F3-0E2F-4A6C-BB4F-832E51113A47}"/>
              </a:ext>
            </a:extLst>
          </p:cNvPr>
          <p:cNvGrpSpPr/>
          <p:nvPr/>
        </p:nvGrpSpPr>
        <p:grpSpPr>
          <a:xfrm>
            <a:off x="2359310" y="3216113"/>
            <a:ext cx="4159949" cy="1059396"/>
            <a:chOff x="0" y="0"/>
            <a:chExt cx="4159949" cy="105939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7BF8E4B-D582-4B77-8455-A0983C75EA60}"/>
                </a:ext>
              </a:extLst>
            </p:cNvPr>
            <p:cNvSpPr/>
            <p:nvPr/>
          </p:nvSpPr>
          <p:spPr>
            <a:xfrm>
              <a:off x="0" y="0"/>
              <a:ext cx="4159949" cy="1029600"/>
            </a:xfrm>
            <a:prstGeom prst="rect">
              <a:avLst/>
            </a:prstGeom>
            <a:solidFill>
              <a:srgbClr val="FAA99C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C2906F0-3227-4F74-B3C5-1F55DC62E5CA}"/>
                </a:ext>
              </a:extLst>
            </p:cNvPr>
            <p:cNvSpPr txBox="1"/>
            <p:nvPr/>
          </p:nvSpPr>
          <p:spPr>
            <a:xfrm>
              <a:off x="0" y="29796"/>
              <a:ext cx="4159949" cy="1029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b="0" kern="1200" dirty="0">
                  <a:solidFill>
                    <a:sysClr val="window" lastClr="FFFFFF"/>
                  </a:solidFill>
                  <a:latin typeface="Arvo"/>
                  <a:ea typeface="+mn-ea"/>
                  <a:cs typeface="+mn-cs"/>
                </a:rPr>
                <a:t>Stigma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52B1AE6B-18C0-42B1-89B6-496E7675EDE2}"/>
              </a:ext>
            </a:extLst>
          </p:cNvPr>
          <p:cNvSpPr txBox="1"/>
          <p:nvPr/>
        </p:nvSpPr>
        <p:spPr>
          <a:xfrm>
            <a:off x="2359311" y="4630034"/>
            <a:ext cx="4159949" cy="1029600"/>
          </a:xfrm>
          <a:prstGeom prst="rect">
            <a:avLst/>
          </a:prstGeom>
          <a:solidFill>
            <a:srgbClr val="F7847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0" kern="1200" dirty="0">
                <a:solidFill>
                  <a:sysClr val="window" lastClr="FFFFFF"/>
                </a:solidFill>
                <a:latin typeface="Arvo"/>
                <a:ea typeface="+mn-ea"/>
                <a:cs typeface="+mn-cs"/>
              </a:rPr>
              <a:t>Powerlessness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AD4CF4B-8CA0-412A-8D91-C4136ABBF4E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260" y="3114983"/>
            <a:ext cx="3826195" cy="3743017"/>
          </a:xfrm>
          <a:prstGeom prst="rect">
            <a:avLst/>
          </a:prstGeom>
        </p:spPr>
      </p:pic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F6B24ECF-B750-48B5-A4C3-4718088C10FC}"/>
              </a:ext>
            </a:extLst>
          </p:cNvPr>
          <p:cNvSpPr txBox="1">
            <a:spLocks noChangeArrowheads="1"/>
          </p:cNvSpPr>
          <p:nvPr/>
        </p:nvSpPr>
        <p:spPr>
          <a:xfrm>
            <a:off x="10789920" y="6553200"/>
            <a:ext cx="140208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7.1.14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4190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404A4-370D-4BFA-AC96-F99EAD6D4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Allegation Prevention Strategies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D330717-9866-4080-9A73-C3EA7BE756C8}"/>
              </a:ext>
            </a:extLst>
          </p:cNvPr>
          <p:cNvGrpSpPr/>
          <p:nvPr/>
        </p:nvGrpSpPr>
        <p:grpSpPr>
          <a:xfrm>
            <a:off x="673707" y="1449294"/>
            <a:ext cx="9790535" cy="4710090"/>
            <a:chOff x="1157801" y="1584348"/>
            <a:chExt cx="9790535" cy="4553737"/>
          </a:xfrm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6311165A-EF5B-4092-93BD-707BC0903A5E}"/>
                </a:ext>
              </a:extLst>
            </p:cNvPr>
            <p:cNvSpPr/>
            <p:nvPr/>
          </p:nvSpPr>
          <p:spPr>
            <a:xfrm>
              <a:off x="1157801" y="1584348"/>
              <a:ext cx="2276868" cy="1366121"/>
            </a:xfrm>
            <a:prstGeom prst="roundRect">
              <a:avLst/>
            </a:prstGeom>
            <a:solidFill>
              <a:srgbClr val="F6AB8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0" kern="1200" dirty="0"/>
                <a:t>Know your limits</a:t>
              </a:r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4ED06E19-590D-4CBB-8F2F-BD1C3ECFEFE6}"/>
                </a:ext>
              </a:extLst>
            </p:cNvPr>
            <p:cNvSpPr/>
            <p:nvPr/>
          </p:nvSpPr>
          <p:spPr>
            <a:xfrm>
              <a:off x="3662357" y="1584348"/>
              <a:ext cx="2276868" cy="1366121"/>
            </a:xfrm>
            <a:prstGeom prst="roundRect">
              <a:avLst/>
            </a:prstGeom>
            <a:solidFill>
              <a:srgbClr val="96B3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0" kern="1200" dirty="0"/>
                <a:t>Learn all you can about each child before placement</a:t>
              </a: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555B2792-4502-4BBC-9C06-6274A37DD386}"/>
                </a:ext>
              </a:extLst>
            </p:cNvPr>
            <p:cNvSpPr/>
            <p:nvPr/>
          </p:nvSpPr>
          <p:spPr>
            <a:xfrm>
              <a:off x="6166912" y="1584348"/>
              <a:ext cx="2276868" cy="1366121"/>
            </a:xfrm>
            <a:prstGeom prst="roundRect">
              <a:avLst/>
            </a:prstGeom>
            <a:solidFill>
              <a:srgbClr val="F7847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0" kern="1200" dirty="0"/>
                <a:t>Men and boys in the house should never be alone with a girl who has been sexually abused </a:t>
              </a: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E8E3EEB9-97E2-4D48-8237-66FCCDC01551}"/>
                </a:ext>
              </a:extLst>
            </p:cNvPr>
            <p:cNvSpPr/>
            <p:nvPr/>
          </p:nvSpPr>
          <p:spPr>
            <a:xfrm>
              <a:off x="8671468" y="1584348"/>
              <a:ext cx="2276868" cy="1366121"/>
            </a:xfrm>
            <a:prstGeom prst="roundRect">
              <a:avLst/>
            </a:prstGeom>
            <a:solidFill>
              <a:srgbClr val="7198A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0" kern="1200" dirty="0"/>
                <a:t>Give each sexually abused child his or her own bedroom</a:t>
              </a: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434F1C36-F143-4F11-9825-E644517D2FEE}"/>
                </a:ext>
              </a:extLst>
            </p:cNvPr>
            <p:cNvSpPr/>
            <p:nvPr/>
          </p:nvSpPr>
          <p:spPr>
            <a:xfrm>
              <a:off x="1157801" y="3178156"/>
              <a:ext cx="2276868" cy="1366121"/>
            </a:xfrm>
            <a:prstGeom prst="roundRect">
              <a:avLst/>
            </a:prstGeom>
            <a:solidFill>
              <a:srgbClr val="F7847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0" kern="1200" dirty="0"/>
                <a:t>Be crystal clear about rules for dress, privacy, touching, etc</a:t>
              </a:r>
              <a:r>
                <a:rPr lang="en-US" dirty="0"/>
                <a:t>.</a:t>
              </a:r>
              <a:endParaRPr lang="en-US" sz="1800" b="0" kern="1200" dirty="0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A420B8B0-F628-4512-9F18-9ED6E8C93291}"/>
                </a:ext>
              </a:extLst>
            </p:cNvPr>
            <p:cNvSpPr/>
            <p:nvPr/>
          </p:nvSpPr>
          <p:spPr>
            <a:xfrm>
              <a:off x="3662357" y="3178156"/>
              <a:ext cx="2276868" cy="1366121"/>
            </a:xfrm>
            <a:prstGeom prst="roundRect">
              <a:avLst/>
            </a:prstGeom>
            <a:solidFill>
              <a:srgbClr val="F6AB8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0" kern="1200" dirty="0"/>
                <a:t>Never use physical discipline</a:t>
              </a: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4110C3BD-00A6-4C38-982B-861CBBE7DF76}"/>
                </a:ext>
              </a:extLst>
            </p:cNvPr>
            <p:cNvSpPr/>
            <p:nvPr/>
          </p:nvSpPr>
          <p:spPr>
            <a:xfrm>
              <a:off x="6166912" y="3178156"/>
              <a:ext cx="2276868" cy="1366121"/>
            </a:xfrm>
            <a:prstGeom prst="roundRect">
              <a:avLst/>
            </a:prstGeom>
            <a:solidFill>
              <a:srgbClr val="7198A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0" kern="1200" dirty="0"/>
                <a:t>Avoid teasing, horseplay, wrestling, and suggestive language</a:t>
              </a: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AFEA5574-080E-4695-9D9D-EE4EC101D73A}"/>
                </a:ext>
              </a:extLst>
            </p:cNvPr>
            <p:cNvSpPr/>
            <p:nvPr/>
          </p:nvSpPr>
          <p:spPr>
            <a:xfrm>
              <a:off x="8671468" y="3178156"/>
              <a:ext cx="2276868" cy="1366121"/>
            </a:xfrm>
            <a:prstGeom prst="roundRect">
              <a:avLst/>
            </a:prstGeom>
            <a:solidFill>
              <a:srgbClr val="96B3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0" kern="1200" dirty="0"/>
                <a:t>Document sexual acting out in writing</a:t>
              </a: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D1E45FB8-70B8-4F83-AD18-6D3E6612A273}"/>
                </a:ext>
              </a:extLst>
            </p:cNvPr>
            <p:cNvSpPr/>
            <p:nvPr/>
          </p:nvSpPr>
          <p:spPr>
            <a:xfrm>
              <a:off x="2410079" y="4771964"/>
              <a:ext cx="2276868" cy="1366121"/>
            </a:xfrm>
            <a:prstGeom prst="roundRect">
              <a:avLst/>
            </a:prstGeom>
            <a:solidFill>
              <a:srgbClr val="96B3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0" kern="1200" dirty="0"/>
                <a:t>Document behavior patterns</a:t>
              </a: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421E6BBB-07BC-49FA-B205-92F5AD128A56}"/>
                </a:ext>
              </a:extLst>
            </p:cNvPr>
            <p:cNvSpPr/>
            <p:nvPr/>
          </p:nvSpPr>
          <p:spPr>
            <a:xfrm>
              <a:off x="4914635" y="4771964"/>
              <a:ext cx="2276868" cy="1366121"/>
            </a:xfrm>
            <a:prstGeom prst="roundRect">
              <a:avLst/>
            </a:prstGeom>
            <a:solidFill>
              <a:srgbClr val="F7847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0" kern="1200" dirty="0"/>
                <a:t>Participate in a support group</a:t>
              </a:r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E039E24B-6B98-4251-8953-73918E0F08A1}"/>
                </a:ext>
              </a:extLst>
            </p:cNvPr>
            <p:cNvSpPr/>
            <p:nvPr/>
          </p:nvSpPr>
          <p:spPr>
            <a:xfrm>
              <a:off x="7419190" y="4771964"/>
              <a:ext cx="2276868" cy="1366121"/>
            </a:xfrm>
            <a:prstGeom prst="roundRect">
              <a:avLst/>
            </a:prstGeom>
            <a:solidFill>
              <a:srgbClr val="F6AB8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0" kern="1200" dirty="0"/>
                <a:t>Reserve personal time to reduce stress</a:t>
              </a:r>
            </a:p>
          </p:txBody>
        </p:sp>
      </p:grp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A8932F5D-BF88-4D1B-9317-D5CF3167E09E}"/>
              </a:ext>
            </a:extLst>
          </p:cNvPr>
          <p:cNvSpPr txBox="1">
            <a:spLocks noChangeArrowheads="1"/>
          </p:cNvSpPr>
          <p:nvPr/>
        </p:nvSpPr>
        <p:spPr>
          <a:xfrm>
            <a:off x="10789920" y="6553200"/>
            <a:ext cx="140208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7.1.15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7167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5971F-2089-4448-A57D-4F4F42264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Activity B:</a:t>
            </a:r>
            <a:br>
              <a:rPr lang="en-US" dirty="0"/>
            </a:br>
            <a:r>
              <a:rPr lang="en-US" dirty="0"/>
              <a:t>Foster Parent Perspective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6543B7-8C60-40FB-B644-A949A0FB5E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F78471"/>
              </a:buClr>
              <a:buFont typeface="Wingdings" panose="05000000000000000000" pitchFamily="2" charset="2"/>
              <a:buChar char="§"/>
            </a:pPr>
            <a:r>
              <a:rPr lang="en-US" dirty="0"/>
              <a:t>Based on listening to the speaker and class discussions, answer the questions from your own perspective.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39C5660A-B8DF-41C6-9ADA-C4E9E4066B85}"/>
              </a:ext>
            </a:extLst>
          </p:cNvPr>
          <p:cNvSpPr txBox="1">
            <a:spLocks noChangeArrowheads="1"/>
          </p:cNvSpPr>
          <p:nvPr/>
        </p:nvSpPr>
        <p:spPr>
          <a:xfrm>
            <a:off x="10789920" y="6553200"/>
            <a:ext cx="140208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7.1.16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793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41985-EC64-48B7-AA48-DF5FF230B2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Unit 7.2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2AA414-5A97-4B00-8939-D137C0656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2755" y="3368442"/>
            <a:ext cx="5114700" cy="100035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Techniques to Manage Challenges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B7EC3E4C-9256-44C9-BAA7-CBA3150AEBC2}"/>
              </a:ext>
            </a:extLst>
          </p:cNvPr>
          <p:cNvSpPr txBox="1">
            <a:spLocks noChangeArrowheads="1"/>
          </p:cNvSpPr>
          <p:nvPr/>
        </p:nvSpPr>
        <p:spPr>
          <a:xfrm>
            <a:off x="10789920" y="6553200"/>
            <a:ext cx="140208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7.2.1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5992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C7B2AD-2C1A-4E2E-BA9B-5875E9F6C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D3F613-82DC-4BBB-80A4-403ECF4AA4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F78471"/>
              </a:buClr>
              <a:buFont typeface="Wingdings" panose="05000000000000000000" pitchFamily="2" charset="2"/>
              <a:buChar char="§"/>
            </a:pPr>
            <a:r>
              <a:rPr lang="en-US" dirty="0"/>
              <a:t>7.1  Reporting and Responding to Concerns in Foster Homes</a:t>
            </a:r>
          </a:p>
          <a:p>
            <a:pPr>
              <a:buClr>
                <a:srgbClr val="F78471"/>
              </a:buClr>
              <a:buFont typeface="Wingdings" panose="05000000000000000000" pitchFamily="2" charset="2"/>
              <a:buChar char="§"/>
            </a:pPr>
            <a:r>
              <a:rPr lang="en-US" dirty="0"/>
              <a:t>7.2  Techniques to Manage Concerns 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9945F184-605D-4525-9073-E35DAF3E6330}"/>
              </a:ext>
            </a:extLst>
          </p:cNvPr>
          <p:cNvSpPr txBox="1">
            <a:spLocks noChangeArrowheads="1"/>
          </p:cNvSpPr>
          <p:nvPr/>
        </p:nvSpPr>
        <p:spPr>
          <a:xfrm>
            <a:off x="10789920" y="6553200"/>
            <a:ext cx="140208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7.0.2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67186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4D921-4E57-4E1B-A06A-2E71E0662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6B0035-59A6-4A1A-9D58-24718D9FF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45292" y="1316736"/>
            <a:ext cx="8035968" cy="5050704"/>
          </a:xfrm>
        </p:spPr>
        <p:txBody>
          <a:bodyPr>
            <a:noAutofit/>
          </a:bodyPr>
          <a:lstStyle/>
          <a:p>
            <a:pPr>
              <a:buClr>
                <a:srgbClr val="F78471"/>
              </a:buClr>
            </a:pPr>
            <a:r>
              <a:rPr lang="en-US" dirty="0"/>
              <a:t>Determine how to recognize when a foster parent’s motivation is lacking or questionable and explain how to handle this.</a:t>
            </a:r>
          </a:p>
          <a:p>
            <a:pPr>
              <a:buClr>
                <a:srgbClr val="F78471"/>
              </a:buClr>
            </a:pPr>
            <a:r>
              <a:rPr lang="en-US" dirty="0"/>
              <a:t>Define and explain the purpose of a corrective action plan.</a:t>
            </a:r>
          </a:p>
          <a:p>
            <a:pPr>
              <a:buClr>
                <a:srgbClr val="F78471"/>
              </a:buClr>
            </a:pPr>
            <a:r>
              <a:rPr lang="en-US" dirty="0"/>
              <a:t>List and explain each element of a corrective action plan.</a:t>
            </a:r>
          </a:p>
          <a:p>
            <a:pPr>
              <a:buClr>
                <a:srgbClr val="F78471"/>
              </a:buClr>
            </a:pPr>
            <a:r>
              <a:rPr lang="en-US" dirty="0"/>
              <a:t>Write a corrective action plan.</a:t>
            </a:r>
          </a:p>
          <a:p>
            <a:pPr>
              <a:buClr>
                <a:srgbClr val="F78471"/>
              </a:buClr>
            </a:pPr>
            <a:r>
              <a:rPr lang="en-US" dirty="0"/>
              <a:t>List possible concerns a foster parent might express, and ways to address each type of concern.</a:t>
            </a:r>
          </a:p>
          <a:p>
            <a:pPr>
              <a:buClr>
                <a:srgbClr val="F78471"/>
              </a:buClr>
            </a:pPr>
            <a:r>
              <a:rPr lang="en-US" dirty="0"/>
              <a:t>List and describe each step required for license revocation.</a:t>
            </a:r>
          </a:p>
          <a:p>
            <a:pPr>
              <a:buClr>
                <a:srgbClr val="F78471"/>
              </a:buClr>
            </a:pPr>
            <a:r>
              <a:rPr lang="en-US" dirty="0"/>
              <a:t>List and explain the best procedures of a Chapter 120 hearing pursuant to Florida Statutes.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78D23A74-83EA-4FC8-BF59-3F734333DF6D}"/>
              </a:ext>
            </a:extLst>
          </p:cNvPr>
          <p:cNvSpPr txBox="1">
            <a:spLocks noChangeArrowheads="1"/>
          </p:cNvSpPr>
          <p:nvPr/>
        </p:nvSpPr>
        <p:spPr>
          <a:xfrm>
            <a:off x="10789920" y="6553200"/>
            <a:ext cx="140208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7.2.2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36417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202D3-DA8F-454E-AA35-B445684DC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10" y="138056"/>
            <a:ext cx="10193969" cy="621900"/>
          </a:xfrm>
        </p:spPr>
        <p:txBody>
          <a:bodyPr/>
          <a:lstStyle/>
          <a:p>
            <a:r>
              <a:rPr lang="en-US"/>
              <a:t>Foster Parent Motivation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43F260-E648-44CD-9160-CCEFCC6C7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4589" y="4610709"/>
            <a:ext cx="1592403" cy="21092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D4BC38-7D07-49EA-ADB3-B4BB6E5AB6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88182">
            <a:off x="2762020" y="1200266"/>
            <a:ext cx="5638099" cy="4181591"/>
          </a:xfrm>
          <a:prstGeom prst="rect">
            <a:avLst/>
          </a:prstGeom>
          <a:ln w="38100">
            <a:solidFill>
              <a:srgbClr val="4472C4"/>
            </a:solidFill>
          </a:ln>
          <a:effectLst>
            <a:softEdge rad="317500"/>
          </a:effec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55EB47-FAE9-46C4-8046-C5C5DF7F608C}"/>
              </a:ext>
            </a:extLst>
          </p:cNvPr>
          <p:cNvSpPr txBox="1">
            <a:spLocks noChangeArrowheads="1"/>
          </p:cNvSpPr>
          <p:nvPr/>
        </p:nvSpPr>
        <p:spPr>
          <a:xfrm>
            <a:off x="10789920" y="6553200"/>
            <a:ext cx="140208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7.2.3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64256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89A07-D065-4528-9350-3F6EAF0E6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Corrective Action Plan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34F12C3-FB52-462B-B3E0-E58333AF50BC}"/>
              </a:ext>
            </a:extLst>
          </p:cNvPr>
          <p:cNvGrpSpPr/>
          <p:nvPr/>
        </p:nvGrpSpPr>
        <p:grpSpPr>
          <a:xfrm>
            <a:off x="3525577" y="2113147"/>
            <a:ext cx="5855490" cy="4050586"/>
            <a:chOff x="5520058" y="191735"/>
            <a:chExt cx="5140845" cy="3182429"/>
          </a:xfrm>
        </p:grpSpPr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5CC3B9FC-D2BC-420F-91C7-4327590AE214}"/>
                </a:ext>
              </a:extLst>
            </p:cNvPr>
            <p:cNvSpPr/>
            <p:nvPr/>
          </p:nvSpPr>
          <p:spPr>
            <a:xfrm>
              <a:off x="5520058" y="191735"/>
              <a:ext cx="2448021" cy="1468813"/>
            </a:xfrm>
            <a:prstGeom prst="roundRect">
              <a:avLst/>
            </a:prstGeom>
            <a:solidFill>
              <a:srgbClr val="F7847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/>
                <a:t>Written with and </a:t>
              </a:r>
              <a:br>
                <a:rPr lang="en-US" sz="2300" kern="1200" dirty="0"/>
              </a:br>
              <a:r>
                <a:rPr lang="en-US" sz="2300" kern="1200" dirty="0"/>
                <a:t>signed by foster parents</a:t>
              </a: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744F16B9-5D78-4AE6-B4E1-66F856A7BE2B}"/>
                </a:ext>
              </a:extLst>
            </p:cNvPr>
            <p:cNvSpPr/>
            <p:nvPr/>
          </p:nvSpPr>
          <p:spPr>
            <a:xfrm>
              <a:off x="8212882" y="191735"/>
              <a:ext cx="2448021" cy="1468813"/>
            </a:xfrm>
            <a:prstGeom prst="roundRect">
              <a:avLst/>
            </a:prstGeom>
            <a:solidFill>
              <a:srgbClr val="7198A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/>
                <a:t>Approved by DCF Regional Licensing</a:t>
              </a: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BCCFE40F-5A42-49D2-8A87-C6F19B53C6AB}"/>
                </a:ext>
              </a:extLst>
            </p:cNvPr>
            <p:cNvSpPr/>
            <p:nvPr/>
          </p:nvSpPr>
          <p:spPr>
            <a:xfrm>
              <a:off x="5520058" y="1905351"/>
              <a:ext cx="2448021" cy="1468813"/>
            </a:xfrm>
            <a:prstGeom prst="roundRect">
              <a:avLst/>
            </a:prstGeom>
            <a:solidFill>
              <a:srgbClr val="96B3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/>
                <a:t>Includes tasks </a:t>
              </a:r>
              <a:br>
                <a:rPr lang="en-US" sz="2300" kern="1200" dirty="0"/>
              </a:br>
              <a:r>
                <a:rPr lang="en-US" sz="2300" kern="1200" dirty="0"/>
                <a:t>and timeframes</a:t>
              </a: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CB5A2B4A-58B7-4C28-BA18-1DAC1DBCC921}"/>
                </a:ext>
              </a:extLst>
            </p:cNvPr>
            <p:cNvSpPr/>
            <p:nvPr/>
          </p:nvSpPr>
          <p:spPr>
            <a:xfrm>
              <a:off x="8212882" y="1905351"/>
              <a:ext cx="2448021" cy="1468813"/>
            </a:xfrm>
            <a:prstGeom prst="roundRect">
              <a:avLst/>
            </a:prstGeom>
            <a:solidFill>
              <a:srgbClr val="F6AB8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/>
                <a:t>NOT for foster parents with previous violations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3CE42CD-6716-4195-A8C7-98737CEC08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2828">
            <a:off x="8089020" y="113542"/>
            <a:ext cx="2584093" cy="2584093"/>
          </a:xfrm>
          <a:prstGeom prst="rect">
            <a:avLst/>
          </a:prstGeom>
        </p:spPr>
      </p:pic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158427CF-C6E1-4F95-B8F8-03F59B5A51C2}"/>
              </a:ext>
            </a:extLst>
          </p:cNvPr>
          <p:cNvSpPr txBox="1">
            <a:spLocks noChangeArrowheads="1"/>
          </p:cNvSpPr>
          <p:nvPr/>
        </p:nvSpPr>
        <p:spPr>
          <a:xfrm>
            <a:off x="10789920" y="6553200"/>
            <a:ext cx="140208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7.2.4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2677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9CEDC-DEFB-4DBB-8333-0A849C806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Write a Corrective Action Plan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5384506-6CE4-4AE1-BEBD-ABF51EB2A5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5408809"/>
              </p:ext>
            </p:extLst>
          </p:nvPr>
        </p:nvGraphicFramePr>
        <p:xfrm>
          <a:off x="1533525" y="1459440"/>
          <a:ext cx="9124950" cy="5076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AC8A7F73-CDDE-40AC-80FF-7C447A4AC40A}"/>
              </a:ext>
            </a:extLst>
          </p:cNvPr>
          <p:cNvSpPr txBox="1">
            <a:spLocks noChangeArrowheads="1"/>
          </p:cNvSpPr>
          <p:nvPr/>
        </p:nvSpPr>
        <p:spPr>
          <a:xfrm>
            <a:off x="10789920" y="6553200"/>
            <a:ext cx="140208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7.2.5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93166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C802B-EA87-4635-899D-209DCF412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Activity C:</a:t>
            </a:r>
            <a:br>
              <a:rPr lang="en-US" dirty="0"/>
            </a:br>
            <a:r>
              <a:rPr lang="en-US" dirty="0"/>
              <a:t>Developing a Corrective Action Plan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EFEC95-EBD9-4986-BE5C-DA7106F3C8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F78471"/>
              </a:buClr>
              <a:buFont typeface="Wingdings" panose="05000000000000000000" pitchFamily="2" charset="2"/>
              <a:buChar char="§"/>
            </a:pPr>
            <a:r>
              <a:rPr lang="en-US" dirty="0"/>
              <a:t>Working in pairs, use your assigned scenario.</a:t>
            </a:r>
          </a:p>
          <a:p>
            <a:pPr>
              <a:buClr>
                <a:srgbClr val="F78471"/>
              </a:buClr>
              <a:buFont typeface="Wingdings" panose="05000000000000000000" pitchFamily="2" charset="2"/>
              <a:buChar char="§"/>
            </a:pPr>
            <a:r>
              <a:rPr lang="en-US" dirty="0"/>
              <a:t>Select one person to be the foster parent and the other to be the Licensing Specialist.</a:t>
            </a:r>
          </a:p>
          <a:p>
            <a:pPr>
              <a:buClr>
                <a:srgbClr val="F78471"/>
              </a:buClr>
              <a:buFont typeface="Wingdings" panose="05000000000000000000" pitchFamily="2" charset="2"/>
              <a:buChar char="§"/>
            </a:pPr>
            <a:r>
              <a:rPr lang="en-US" dirty="0"/>
              <a:t>Present and debrief a five minute role-play.</a:t>
            </a:r>
          </a:p>
          <a:p>
            <a:pPr>
              <a:buClr>
                <a:srgbClr val="F78471"/>
              </a:buClr>
              <a:buFont typeface="Wingdings" panose="05000000000000000000" pitchFamily="2" charset="2"/>
              <a:buChar char="§"/>
            </a:pPr>
            <a:r>
              <a:rPr lang="en-US" dirty="0"/>
              <a:t>Write the Corrective Action Plan.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143792A0-473F-474F-9347-8F8B7A2DBCCF}"/>
              </a:ext>
            </a:extLst>
          </p:cNvPr>
          <p:cNvSpPr txBox="1">
            <a:spLocks noChangeArrowheads="1"/>
          </p:cNvSpPr>
          <p:nvPr/>
        </p:nvSpPr>
        <p:spPr>
          <a:xfrm>
            <a:off x="10789920" y="6553200"/>
            <a:ext cx="140208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7.2.6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90024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7F4C7-1FF9-48A6-A2BD-F82C17765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76" y="138056"/>
            <a:ext cx="10193969" cy="621900"/>
          </a:xfrm>
        </p:spPr>
        <p:txBody>
          <a:bodyPr/>
          <a:lstStyle/>
          <a:p>
            <a:r>
              <a:rPr lang="en-US" dirty="0"/>
              <a:t>License Revocation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085FF-8504-42E9-ADEE-8F6CEA93A6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1465" y="1613224"/>
            <a:ext cx="6594268" cy="396774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Team Decision: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Must be done with legal counsel and the supervising and lead agencies through a Chapter 120 Administrative Hearing.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84B328A7-529F-481C-BADA-A5DF25BA63B9}"/>
              </a:ext>
            </a:extLst>
          </p:cNvPr>
          <p:cNvSpPr txBox="1">
            <a:spLocks noChangeArrowheads="1"/>
          </p:cNvSpPr>
          <p:nvPr/>
        </p:nvSpPr>
        <p:spPr>
          <a:xfrm>
            <a:off x="10789920" y="6553200"/>
            <a:ext cx="140208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7.2.7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88583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2E250-05A7-4C18-BDFB-EE3533C60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545" y="493913"/>
            <a:ext cx="9165270" cy="621900"/>
          </a:xfrm>
        </p:spPr>
        <p:txBody>
          <a:bodyPr/>
          <a:lstStyle/>
          <a:p>
            <a:r>
              <a:rPr lang="en-US" dirty="0"/>
              <a:t>Problem Situations Leading to License Revocation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01BD202-216C-4EAE-836D-85A985C55122}"/>
              </a:ext>
            </a:extLst>
          </p:cNvPr>
          <p:cNvGrpSpPr/>
          <p:nvPr/>
        </p:nvGrpSpPr>
        <p:grpSpPr>
          <a:xfrm>
            <a:off x="1494053" y="2693085"/>
            <a:ext cx="7849762" cy="1471830"/>
            <a:chOff x="4043965" y="1094362"/>
            <a:chExt cx="7849762" cy="1471830"/>
          </a:xfrm>
        </p:grpSpPr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D0F655CC-30FF-435F-AFD9-DE4FAA2BF74D}"/>
                </a:ext>
              </a:extLst>
            </p:cNvPr>
            <p:cNvSpPr/>
            <p:nvPr/>
          </p:nvSpPr>
          <p:spPr>
            <a:xfrm>
              <a:off x="4043965" y="1094362"/>
              <a:ext cx="2453050" cy="1471830"/>
            </a:xfrm>
            <a:prstGeom prst="roundRect">
              <a:avLst/>
            </a:prstGeom>
            <a:solidFill>
              <a:srgbClr val="7198A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/>
                <a:t>Verified finding</a:t>
              </a: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9B7D3BFA-1B19-4FA0-B4A0-A2E07DAE8BF7}"/>
                </a:ext>
              </a:extLst>
            </p:cNvPr>
            <p:cNvSpPr/>
            <p:nvPr/>
          </p:nvSpPr>
          <p:spPr>
            <a:xfrm>
              <a:off x="6742321" y="1094362"/>
              <a:ext cx="2453050" cy="1471830"/>
            </a:xfrm>
            <a:prstGeom prst="roundRect">
              <a:avLst/>
            </a:prstGeom>
            <a:solidFill>
              <a:srgbClr val="F7847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/>
                <a:t>Non-compliance</a:t>
              </a: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CBFC12E7-5F23-4E1B-BD93-6B0C61F93E7C}"/>
                </a:ext>
              </a:extLst>
            </p:cNvPr>
            <p:cNvSpPr/>
            <p:nvPr/>
          </p:nvSpPr>
          <p:spPr>
            <a:xfrm>
              <a:off x="9440677" y="1094362"/>
              <a:ext cx="2453050" cy="1471830"/>
            </a:xfrm>
            <a:prstGeom prst="roundRect">
              <a:avLst/>
            </a:prstGeom>
            <a:solidFill>
              <a:srgbClr val="F6AB8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/>
                <a:t>No improvement</a:t>
              </a:r>
            </a:p>
          </p:txBody>
        </p:sp>
      </p:grp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0884D640-CE73-4999-8066-DB88FD39AE49}"/>
              </a:ext>
            </a:extLst>
          </p:cNvPr>
          <p:cNvSpPr txBox="1">
            <a:spLocks noChangeArrowheads="1"/>
          </p:cNvSpPr>
          <p:nvPr/>
        </p:nvSpPr>
        <p:spPr>
          <a:xfrm>
            <a:off x="10789920" y="6553200"/>
            <a:ext cx="140208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7.2.8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03262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AF9F-4F4B-4F02-8AC8-D66204327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License Revocation:  Notification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30CFCF9-EDD7-4AD3-9352-4D0F03346550}"/>
              </a:ext>
            </a:extLst>
          </p:cNvPr>
          <p:cNvGrpSpPr/>
          <p:nvPr/>
        </p:nvGrpSpPr>
        <p:grpSpPr>
          <a:xfrm>
            <a:off x="3284022" y="2113491"/>
            <a:ext cx="3675577" cy="4321176"/>
            <a:chOff x="2532317" y="2125700"/>
            <a:chExt cx="2025000" cy="3720878"/>
          </a:xfrm>
          <a:solidFill>
            <a:srgbClr val="43BEB9"/>
          </a:solidFill>
        </p:grpSpPr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089B3321-8680-465E-AFBE-6D71479704FA}"/>
                </a:ext>
              </a:extLst>
            </p:cNvPr>
            <p:cNvSpPr/>
            <p:nvPr/>
          </p:nvSpPr>
          <p:spPr>
            <a:xfrm>
              <a:off x="2532317" y="2125700"/>
              <a:ext cx="2025000" cy="1164995"/>
            </a:xfrm>
            <a:prstGeom prst="roundRect">
              <a:avLst/>
            </a:prstGeom>
            <a:solidFill>
              <a:srgbClr val="F7847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/>
                <a:t>Identification of violations</a:t>
              </a:r>
            </a:p>
          </p:txBody>
        </p:sp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1A6E2EF0-11F1-4D8E-872D-0C667E013F2F}"/>
                </a:ext>
              </a:extLst>
            </p:cNvPr>
            <p:cNvSpPr/>
            <p:nvPr/>
          </p:nvSpPr>
          <p:spPr>
            <a:xfrm>
              <a:off x="2858567" y="3348945"/>
              <a:ext cx="1372500" cy="1164995"/>
            </a:xfrm>
            <a:prstGeom prst="roundRect">
              <a:avLst/>
            </a:prstGeom>
            <a:solidFill>
              <a:srgbClr val="7198A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/>
                <a:t>Actions to be taken</a:t>
              </a:r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E53C7B91-F411-4317-82B7-D4659C77C58C}"/>
                </a:ext>
              </a:extLst>
            </p:cNvPr>
            <p:cNvSpPr/>
            <p:nvPr/>
          </p:nvSpPr>
          <p:spPr>
            <a:xfrm>
              <a:off x="2892317" y="4572191"/>
              <a:ext cx="1338750" cy="1274387"/>
            </a:xfrm>
            <a:prstGeom prst="roundRect">
              <a:avLst/>
            </a:prstGeom>
            <a:solidFill>
              <a:srgbClr val="F6AB8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/>
                <a:t>Rights to challenge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1C3E8C66-C3D9-4D1B-BF52-97BDBB80EC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74058">
            <a:off x="8168497" y="3679434"/>
            <a:ext cx="2316768" cy="2316768"/>
          </a:xfrm>
          <a:prstGeom prst="rect">
            <a:avLst/>
          </a:prstGeom>
        </p:spPr>
      </p:pic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6C7B2495-923A-4D1A-AA6F-6C5D486A8262}"/>
              </a:ext>
            </a:extLst>
          </p:cNvPr>
          <p:cNvSpPr txBox="1">
            <a:spLocks noChangeArrowheads="1"/>
          </p:cNvSpPr>
          <p:nvPr/>
        </p:nvSpPr>
        <p:spPr>
          <a:xfrm>
            <a:off x="10789920" y="6553200"/>
            <a:ext cx="140208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7.2.9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07099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E9680-99CF-41A0-BCAC-C041962AA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License Revocation:  Licensing File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FDBBDE5-527E-47BA-BEF6-892AF606E61F}"/>
              </a:ext>
            </a:extLst>
          </p:cNvPr>
          <p:cNvGrpSpPr/>
          <p:nvPr/>
        </p:nvGrpSpPr>
        <p:grpSpPr>
          <a:xfrm>
            <a:off x="2090072" y="2360830"/>
            <a:ext cx="7453055" cy="3468253"/>
            <a:chOff x="2395795" y="2499159"/>
            <a:chExt cx="7051248" cy="2864569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11F6497A-2C15-4FB1-B731-D764A9AC37C0}"/>
                </a:ext>
              </a:extLst>
            </p:cNvPr>
            <p:cNvSpPr/>
            <p:nvPr/>
          </p:nvSpPr>
          <p:spPr>
            <a:xfrm>
              <a:off x="2395795" y="2499159"/>
              <a:ext cx="2203515" cy="1322109"/>
            </a:xfrm>
            <a:prstGeom prst="roundRect">
              <a:avLst/>
            </a:prstGeom>
            <a:solidFill>
              <a:srgbClr val="F6AB8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/>
                <a:t>Abuse </a:t>
              </a:r>
              <a:r>
                <a:rPr lang="en-US" sz="2400" dirty="0"/>
                <a:t>r</a:t>
              </a:r>
              <a:r>
                <a:rPr lang="en-US" sz="2400" kern="1200" dirty="0"/>
                <a:t>eports and licensing violations</a:t>
              </a:r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CB7014E6-DB88-4585-82D2-929E463FE737}"/>
                </a:ext>
              </a:extLst>
            </p:cNvPr>
            <p:cNvSpPr/>
            <p:nvPr/>
          </p:nvSpPr>
          <p:spPr>
            <a:xfrm>
              <a:off x="4819661" y="2499159"/>
              <a:ext cx="2203515" cy="1322109"/>
            </a:xfrm>
            <a:prstGeom prst="roundRect">
              <a:avLst/>
            </a:prstGeom>
            <a:solidFill>
              <a:srgbClr val="F7847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/>
                <a:t>List of deficiencies or conditions</a:t>
              </a:r>
            </a:p>
          </p:txBody>
        </p:sp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id="{104738AD-CA7D-44E2-877C-C1FB0E18B88C}"/>
                </a:ext>
              </a:extLst>
            </p:cNvPr>
            <p:cNvSpPr/>
            <p:nvPr/>
          </p:nvSpPr>
          <p:spPr>
            <a:xfrm>
              <a:off x="7243528" y="2499159"/>
              <a:ext cx="2203515" cy="1322109"/>
            </a:xfrm>
            <a:prstGeom prst="roundRect">
              <a:avLst/>
            </a:prstGeom>
            <a:solidFill>
              <a:srgbClr val="7198A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/>
                <a:t>Length of </a:t>
              </a:r>
              <a:r>
                <a:rPr lang="en-US" sz="2400" dirty="0"/>
                <a:t>t</a:t>
              </a:r>
              <a:r>
                <a:rPr lang="en-US" sz="2400" kern="1200" dirty="0"/>
                <a:t>ime and frequency of non-compliance</a:t>
              </a:r>
            </a:p>
          </p:txBody>
        </p:sp>
        <p:sp>
          <p:nvSpPr>
            <p:cNvPr id="8" name="Freeform 15">
              <a:extLst>
                <a:ext uri="{FF2B5EF4-FFF2-40B4-BE49-F238E27FC236}">
                  <a16:creationId xmlns:a16="http://schemas.microsoft.com/office/drawing/2014/main" id="{2EE0E820-F86D-43F1-A4D7-C3CF1A013A84}"/>
                </a:ext>
              </a:extLst>
            </p:cNvPr>
            <p:cNvSpPr/>
            <p:nvPr/>
          </p:nvSpPr>
          <p:spPr>
            <a:xfrm>
              <a:off x="2395795" y="4041619"/>
              <a:ext cx="2203515" cy="1322109"/>
            </a:xfrm>
            <a:prstGeom prst="roundRect">
              <a:avLst/>
            </a:prstGeom>
            <a:solidFill>
              <a:srgbClr val="70AD4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/>
                <a:t>Date of written notification as to the deficiency</a:t>
              </a:r>
            </a:p>
          </p:txBody>
        </p:sp>
        <p:sp>
          <p:nvSpPr>
            <p:cNvPr id="9" name="Freeform 16">
              <a:extLst>
                <a:ext uri="{FF2B5EF4-FFF2-40B4-BE49-F238E27FC236}">
                  <a16:creationId xmlns:a16="http://schemas.microsoft.com/office/drawing/2014/main" id="{598EA391-DEE8-4E6F-8688-A7AB1E0F5F5D}"/>
                </a:ext>
              </a:extLst>
            </p:cNvPr>
            <p:cNvSpPr/>
            <p:nvPr/>
          </p:nvSpPr>
          <p:spPr>
            <a:xfrm>
              <a:off x="4819661" y="4041619"/>
              <a:ext cx="2203515" cy="1322109"/>
            </a:xfrm>
            <a:prstGeom prst="roundRect">
              <a:avLst/>
            </a:prstGeom>
            <a:solidFill>
              <a:srgbClr val="7198A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/>
                <a:t>Efforts to help to come into compliance</a:t>
              </a:r>
            </a:p>
          </p:txBody>
        </p:sp>
        <p:sp>
          <p:nvSpPr>
            <p:cNvPr id="10" name="Freeform 17">
              <a:extLst>
                <a:ext uri="{FF2B5EF4-FFF2-40B4-BE49-F238E27FC236}">
                  <a16:creationId xmlns:a16="http://schemas.microsoft.com/office/drawing/2014/main" id="{A2C4C744-CFB9-498D-876D-837C3424EEE4}"/>
                </a:ext>
              </a:extLst>
            </p:cNvPr>
            <p:cNvSpPr/>
            <p:nvPr/>
          </p:nvSpPr>
          <p:spPr>
            <a:xfrm>
              <a:off x="7243528" y="4041619"/>
              <a:ext cx="2203515" cy="1322109"/>
            </a:xfrm>
            <a:prstGeom prst="roundRect">
              <a:avLst/>
            </a:prstGeom>
            <a:solidFill>
              <a:srgbClr val="F6AB8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/>
                <a:t>Barriers to correcting deficiencies</a:t>
              </a:r>
            </a:p>
          </p:txBody>
        </p:sp>
      </p:grp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946AC8E7-32FC-44C9-BE27-4DCFDDBD4351}"/>
              </a:ext>
            </a:extLst>
          </p:cNvPr>
          <p:cNvSpPr txBox="1">
            <a:spLocks noChangeArrowheads="1"/>
          </p:cNvSpPr>
          <p:nvPr/>
        </p:nvSpPr>
        <p:spPr>
          <a:xfrm>
            <a:off x="10789920" y="6553200"/>
            <a:ext cx="140208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7.2.10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01141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C1618-57BF-489F-B5BF-86C034220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License Revocation:  Chapter 120 Hearings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B57C227-D7F5-4F65-ADFC-F03E828962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0592958"/>
              </p:ext>
            </p:extLst>
          </p:nvPr>
        </p:nvGraphicFramePr>
        <p:xfrm>
          <a:off x="1198881" y="130127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1070AAEE-8455-47BC-95BF-1001DF37AC1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715" y="3933825"/>
            <a:ext cx="3150527" cy="2924175"/>
          </a:xfrm>
          <a:prstGeom prst="rect">
            <a:avLst/>
          </a:prstGeom>
        </p:spPr>
      </p:pic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F357479A-CDDB-4A8A-BB90-3DB2F1EF9A24}"/>
              </a:ext>
            </a:extLst>
          </p:cNvPr>
          <p:cNvSpPr txBox="1">
            <a:spLocks noChangeArrowheads="1"/>
          </p:cNvSpPr>
          <p:nvPr/>
        </p:nvSpPr>
        <p:spPr>
          <a:xfrm>
            <a:off x="10789920" y="6553200"/>
            <a:ext cx="140208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7.2.11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7447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81AF6FD-39F0-4CAD-AB74-C8ECE15AEC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Unit 7.1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CC25A92-5C65-4AFF-9243-988FDC3B4E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Reporting and Responding to Concerns in Foster Homes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D2FD3A04-D1FF-4778-9250-43A85632EC99}"/>
              </a:ext>
            </a:extLst>
          </p:cNvPr>
          <p:cNvSpPr txBox="1">
            <a:spLocks noChangeArrowheads="1"/>
          </p:cNvSpPr>
          <p:nvPr/>
        </p:nvSpPr>
        <p:spPr>
          <a:xfrm>
            <a:off x="10789920" y="6553200"/>
            <a:ext cx="140208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Licensing 7.1.1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63129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F9A64-DC4C-42CE-8C90-317D69E89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Activity D:</a:t>
            </a:r>
            <a:br>
              <a:rPr lang="en-US" dirty="0"/>
            </a:br>
            <a:r>
              <a:rPr lang="en-US" dirty="0"/>
              <a:t>Endings and Beginnings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41C6E0-C8C3-4C37-A76C-5B1693A449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F78471"/>
              </a:buClr>
              <a:buFont typeface="Wingdings" panose="05000000000000000000" pitchFamily="2" charset="2"/>
              <a:buChar char="§"/>
            </a:pPr>
            <a:r>
              <a:rPr lang="en-US" dirty="0"/>
              <a:t>Respond to the questions related to transitioning from the trainee role to the Licensing Specialist/trainer role.</a:t>
            </a:r>
          </a:p>
          <a:p>
            <a:pPr>
              <a:buClr>
                <a:srgbClr val="F78471"/>
              </a:buClr>
              <a:buFont typeface="Wingdings" panose="05000000000000000000" pitchFamily="2" charset="2"/>
              <a:buChar char="§"/>
            </a:pPr>
            <a:r>
              <a:rPr lang="en-US" dirty="0"/>
              <a:t>Discuss as a group.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FA2614-5C86-4587-8287-02211B97BC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59105" flipH="1">
            <a:off x="6748357" y="3591051"/>
            <a:ext cx="2963333" cy="2465493"/>
          </a:xfrm>
          <a:prstGeom prst="rect">
            <a:avLst/>
          </a:prstGeom>
        </p:spPr>
      </p:pic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E77DB617-2510-4DA9-B874-806ABA6E231B}"/>
              </a:ext>
            </a:extLst>
          </p:cNvPr>
          <p:cNvSpPr txBox="1">
            <a:spLocks noChangeArrowheads="1"/>
          </p:cNvSpPr>
          <p:nvPr/>
        </p:nvSpPr>
        <p:spPr>
          <a:xfrm>
            <a:off x="10789920" y="6553200"/>
            <a:ext cx="140208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7.2.12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02512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5861C-6117-42AE-B948-F348EBDF7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Serving Children and Families is a Privilege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F5835-90D3-4FB4-9BBE-6F00B4879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1465" y="1562423"/>
            <a:ext cx="8234268" cy="50246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Because every child deserves excellent care and foster parents deserve to be in full partnership with supportive professionals,  Licensing Specialists remain engaged in the following ways:</a:t>
            </a:r>
          </a:p>
          <a:p>
            <a:endParaRPr lang="en-US" dirty="0"/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F78471"/>
              </a:buClr>
              <a:buFont typeface="Symbol" panose="05050102010706020507" pitchFamily="18" charset="2"/>
              <a:buChar char=""/>
            </a:pPr>
            <a:r>
              <a:rPr lang="en-US" dirty="0"/>
              <a:t>Attending foster/adoptive parent meetings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F78471"/>
              </a:buClr>
              <a:buFont typeface="Symbol" panose="05050102010706020507" pitchFamily="18" charset="2"/>
              <a:buChar char=""/>
            </a:pPr>
            <a:r>
              <a:rPr lang="en-US" dirty="0"/>
              <a:t>Attending permanency staffing’s with foster parents, especially when they need additional support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F78471"/>
              </a:buClr>
              <a:buFont typeface="Symbol" panose="05050102010706020507" pitchFamily="18" charset="2"/>
              <a:buChar char=""/>
            </a:pPr>
            <a:r>
              <a:rPr lang="en-US" dirty="0"/>
              <a:t>Sharing knowledge about children with others on the team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F78471"/>
              </a:buClr>
              <a:buFont typeface="Symbol" panose="05050102010706020507" pitchFamily="18" charset="2"/>
              <a:buChar char=""/>
            </a:pPr>
            <a:r>
              <a:rPr lang="en-US" dirty="0"/>
              <a:t>Connecting foster parents with each other during transitions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F78471"/>
              </a:buClr>
              <a:buFont typeface="Symbol" panose="05050102010706020507" pitchFamily="18" charset="2"/>
              <a:buChar char=""/>
            </a:pPr>
            <a:r>
              <a:rPr lang="en-US" dirty="0"/>
              <a:t>Supporting foster parents during the adoption process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F78471"/>
              </a:buClr>
              <a:buFont typeface="Symbol" panose="05050102010706020507" pitchFamily="18" charset="2"/>
              <a:buChar char=""/>
            </a:pPr>
            <a:r>
              <a:rPr lang="en-US" dirty="0"/>
              <a:t>Participating in adoption activities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F78471"/>
              </a:buClr>
              <a:buFont typeface="Symbol" panose="05050102010706020507" pitchFamily="18" charset="2"/>
              <a:buChar char=""/>
            </a:pPr>
            <a:r>
              <a:rPr lang="en-US" dirty="0"/>
              <a:t>Co-training the parenting pre-service course with Adoptions Specialists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F78471"/>
              </a:buClr>
              <a:buFont typeface="Symbol" panose="05050102010706020507" pitchFamily="18" charset="2"/>
              <a:buChar char=""/>
            </a:pPr>
            <a:r>
              <a:rPr lang="en-US" dirty="0"/>
              <a:t>Making an ongoing investment in outcomes for children and families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87A15CF3-179C-43B3-95A8-DDF003627B7A}"/>
              </a:ext>
            </a:extLst>
          </p:cNvPr>
          <p:cNvSpPr txBox="1">
            <a:spLocks noChangeArrowheads="1"/>
          </p:cNvSpPr>
          <p:nvPr/>
        </p:nvSpPr>
        <p:spPr>
          <a:xfrm>
            <a:off x="10789920" y="6553200"/>
            <a:ext cx="140208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7.2.13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5750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DDF7D6-E592-453C-B5E4-0F8763ADD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92813F-A654-40B5-8AFC-51223308F9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F78471"/>
              </a:buClr>
              <a:buFont typeface="Wingdings" panose="05000000000000000000" pitchFamily="2" charset="2"/>
              <a:buChar char="§"/>
            </a:pPr>
            <a:r>
              <a:rPr lang="en-US" dirty="0"/>
              <a:t>Distinguish between a report of abuse/neglect and a foster care referral.</a:t>
            </a:r>
          </a:p>
          <a:p>
            <a:pPr>
              <a:buClr>
                <a:srgbClr val="F78471"/>
              </a:buClr>
              <a:buFont typeface="Wingdings" panose="05000000000000000000" pitchFamily="2" charset="2"/>
              <a:buChar char="§"/>
            </a:pPr>
            <a:r>
              <a:rPr lang="en-US" dirty="0"/>
              <a:t>List and explain the steps professionals must take when a report to the Abuse Hotline results in a foster care investigation.</a:t>
            </a:r>
          </a:p>
          <a:p>
            <a:pPr>
              <a:buClr>
                <a:srgbClr val="F78471"/>
              </a:buClr>
              <a:buFont typeface="Wingdings" panose="05000000000000000000" pitchFamily="2" charset="2"/>
              <a:buChar char="§"/>
            </a:pPr>
            <a:r>
              <a:rPr lang="en-US" dirty="0"/>
              <a:t>List and explain types of problem situations that may need to be resolved.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A0DFDB87-37F7-43DB-8E90-BAED19D96C66}"/>
              </a:ext>
            </a:extLst>
          </p:cNvPr>
          <p:cNvSpPr txBox="1">
            <a:spLocks noChangeArrowheads="1"/>
          </p:cNvSpPr>
          <p:nvPr/>
        </p:nvSpPr>
        <p:spPr>
          <a:xfrm>
            <a:off x="10789920" y="6553200"/>
            <a:ext cx="140208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7.1.2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9834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DF2438-049F-41E2-A661-C28496760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210" y="303156"/>
            <a:ext cx="10193969" cy="621900"/>
          </a:xfrm>
        </p:spPr>
        <p:txBody>
          <a:bodyPr/>
          <a:lstStyle/>
          <a:p>
            <a:r>
              <a:rPr lang="en-US"/>
              <a:t>Foster Care Referrals and Abuse/Neglect Investigations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50AE91-5491-4A0A-9962-5CB68D8920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82" b="2"/>
          <a:stretch/>
        </p:blipFill>
        <p:spPr>
          <a:xfrm flipH="1">
            <a:off x="3614933" y="1327832"/>
            <a:ext cx="4699334" cy="504022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94354ED6-99F6-49F7-9543-724CA20ABD78}"/>
              </a:ext>
            </a:extLst>
          </p:cNvPr>
          <p:cNvSpPr txBox="1">
            <a:spLocks noChangeArrowheads="1"/>
          </p:cNvSpPr>
          <p:nvPr/>
        </p:nvSpPr>
        <p:spPr>
          <a:xfrm>
            <a:off x="10789920" y="6553200"/>
            <a:ext cx="140208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7.1.3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1188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1EEBFF-57FF-49C1-A640-61C46E0AD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Benefits of the Process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4374DDA-3D94-436E-9F7C-38E3F150F914}"/>
              </a:ext>
            </a:extLst>
          </p:cNvPr>
          <p:cNvGrpSpPr/>
          <p:nvPr/>
        </p:nvGrpSpPr>
        <p:grpSpPr>
          <a:xfrm>
            <a:off x="3237602" y="1402795"/>
            <a:ext cx="5716794" cy="4677631"/>
            <a:chOff x="3237600" y="1562416"/>
            <a:chExt cx="5716794" cy="467763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854483D-E909-4E87-8C7D-CADF07924E92}"/>
                </a:ext>
              </a:extLst>
            </p:cNvPr>
            <p:cNvSpPr/>
            <p:nvPr/>
          </p:nvSpPr>
          <p:spPr>
            <a:xfrm>
              <a:off x="3237600" y="1562416"/>
              <a:ext cx="5716789" cy="572162"/>
            </a:xfrm>
            <a:custGeom>
              <a:avLst/>
              <a:gdLst>
                <a:gd name="connsiteX0" fmla="*/ 0 w 5716789"/>
                <a:gd name="connsiteY0" fmla="*/ 95362 h 572162"/>
                <a:gd name="connsiteX1" fmla="*/ 95362 w 5716789"/>
                <a:gd name="connsiteY1" fmla="*/ 0 h 572162"/>
                <a:gd name="connsiteX2" fmla="*/ 5621427 w 5716789"/>
                <a:gd name="connsiteY2" fmla="*/ 0 h 572162"/>
                <a:gd name="connsiteX3" fmla="*/ 5716789 w 5716789"/>
                <a:gd name="connsiteY3" fmla="*/ 95362 h 572162"/>
                <a:gd name="connsiteX4" fmla="*/ 5716789 w 5716789"/>
                <a:gd name="connsiteY4" fmla="*/ 476800 h 572162"/>
                <a:gd name="connsiteX5" fmla="*/ 5621427 w 5716789"/>
                <a:gd name="connsiteY5" fmla="*/ 572162 h 572162"/>
                <a:gd name="connsiteX6" fmla="*/ 95362 w 5716789"/>
                <a:gd name="connsiteY6" fmla="*/ 572162 h 572162"/>
                <a:gd name="connsiteX7" fmla="*/ 0 w 5716789"/>
                <a:gd name="connsiteY7" fmla="*/ 476800 h 572162"/>
                <a:gd name="connsiteX8" fmla="*/ 0 w 5716789"/>
                <a:gd name="connsiteY8" fmla="*/ 95362 h 572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16789" h="572162">
                  <a:moveTo>
                    <a:pt x="0" y="95362"/>
                  </a:moveTo>
                  <a:cubicBezTo>
                    <a:pt x="0" y="42695"/>
                    <a:pt x="42695" y="0"/>
                    <a:pt x="95362" y="0"/>
                  </a:cubicBezTo>
                  <a:lnTo>
                    <a:pt x="5621427" y="0"/>
                  </a:lnTo>
                  <a:cubicBezTo>
                    <a:pt x="5674094" y="0"/>
                    <a:pt x="5716789" y="42695"/>
                    <a:pt x="5716789" y="95362"/>
                  </a:cubicBezTo>
                  <a:lnTo>
                    <a:pt x="5716789" y="476800"/>
                  </a:lnTo>
                  <a:cubicBezTo>
                    <a:pt x="5716789" y="529467"/>
                    <a:pt x="5674094" y="572162"/>
                    <a:pt x="5621427" y="572162"/>
                  </a:cubicBezTo>
                  <a:lnTo>
                    <a:pt x="95362" y="572162"/>
                  </a:lnTo>
                  <a:cubicBezTo>
                    <a:pt x="42695" y="572162"/>
                    <a:pt x="0" y="529467"/>
                    <a:pt x="0" y="476800"/>
                  </a:cubicBezTo>
                  <a:lnTo>
                    <a:pt x="0" y="95362"/>
                  </a:lnTo>
                  <a:close/>
                </a:path>
              </a:pathLst>
            </a:custGeom>
            <a:solidFill>
              <a:srgbClr val="4D778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>
                  <a:latin typeface="Arvo"/>
                </a:rPr>
                <a:t>Less trauma</a:t>
              </a: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A027A38F-5B69-4DB0-8A81-5573AD42EB04}"/>
                </a:ext>
              </a:extLst>
            </p:cNvPr>
            <p:cNvSpPr/>
            <p:nvPr/>
          </p:nvSpPr>
          <p:spPr>
            <a:xfrm>
              <a:off x="3237605" y="2148515"/>
              <a:ext cx="5716789" cy="572162"/>
            </a:xfrm>
            <a:custGeom>
              <a:avLst/>
              <a:gdLst>
                <a:gd name="connsiteX0" fmla="*/ 0 w 5716789"/>
                <a:gd name="connsiteY0" fmla="*/ 95362 h 572162"/>
                <a:gd name="connsiteX1" fmla="*/ 95362 w 5716789"/>
                <a:gd name="connsiteY1" fmla="*/ 0 h 572162"/>
                <a:gd name="connsiteX2" fmla="*/ 5621427 w 5716789"/>
                <a:gd name="connsiteY2" fmla="*/ 0 h 572162"/>
                <a:gd name="connsiteX3" fmla="*/ 5716789 w 5716789"/>
                <a:gd name="connsiteY3" fmla="*/ 95362 h 572162"/>
                <a:gd name="connsiteX4" fmla="*/ 5716789 w 5716789"/>
                <a:gd name="connsiteY4" fmla="*/ 476800 h 572162"/>
                <a:gd name="connsiteX5" fmla="*/ 5621427 w 5716789"/>
                <a:gd name="connsiteY5" fmla="*/ 572162 h 572162"/>
                <a:gd name="connsiteX6" fmla="*/ 95362 w 5716789"/>
                <a:gd name="connsiteY6" fmla="*/ 572162 h 572162"/>
                <a:gd name="connsiteX7" fmla="*/ 0 w 5716789"/>
                <a:gd name="connsiteY7" fmla="*/ 476800 h 572162"/>
                <a:gd name="connsiteX8" fmla="*/ 0 w 5716789"/>
                <a:gd name="connsiteY8" fmla="*/ 95362 h 572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16789" h="572162">
                  <a:moveTo>
                    <a:pt x="0" y="95362"/>
                  </a:moveTo>
                  <a:cubicBezTo>
                    <a:pt x="0" y="42695"/>
                    <a:pt x="42695" y="0"/>
                    <a:pt x="95362" y="0"/>
                  </a:cubicBezTo>
                  <a:lnTo>
                    <a:pt x="5621427" y="0"/>
                  </a:lnTo>
                  <a:cubicBezTo>
                    <a:pt x="5674094" y="0"/>
                    <a:pt x="5716789" y="42695"/>
                    <a:pt x="5716789" y="95362"/>
                  </a:cubicBezTo>
                  <a:lnTo>
                    <a:pt x="5716789" y="476800"/>
                  </a:lnTo>
                  <a:cubicBezTo>
                    <a:pt x="5716789" y="529467"/>
                    <a:pt x="5674094" y="572162"/>
                    <a:pt x="5621427" y="572162"/>
                  </a:cubicBezTo>
                  <a:lnTo>
                    <a:pt x="95362" y="572162"/>
                  </a:lnTo>
                  <a:cubicBezTo>
                    <a:pt x="42695" y="572162"/>
                    <a:pt x="0" y="529467"/>
                    <a:pt x="0" y="476800"/>
                  </a:cubicBezTo>
                  <a:lnTo>
                    <a:pt x="0" y="95362"/>
                  </a:lnTo>
                  <a:close/>
                </a:path>
              </a:pathLst>
            </a:custGeom>
            <a:solidFill>
              <a:srgbClr val="F7847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>
                  <a:latin typeface="Arvo"/>
                </a:rPr>
                <a:t>Familiar with child/parents</a:t>
              </a: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EB26D6B0-6400-4EB9-9079-A3B6AF14C239}"/>
                </a:ext>
              </a:extLst>
            </p:cNvPr>
            <p:cNvSpPr/>
            <p:nvPr/>
          </p:nvSpPr>
          <p:spPr>
            <a:xfrm>
              <a:off x="3237605" y="2734613"/>
              <a:ext cx="5716789" cy="572162"/>
            </a:xfrm>
            <a:custGeom>
              <a:avLst/>
              <a:gdLst>
                <a:gd name="connsiteX0" fmla="*/ 0 w 5716789"/>
                <a:gd name="connsiteY0" fmla="*/ 95362 h 572162"/>
                <a:gd name="connsiteX1" fmla="*/ 95362 w 5716789"/>
                <a:gd name="connsiteY1" fmla="*/ 0 h 572162"/>
                <a:gd name="connsiteX2" fmla="*/ 5621427 w 5716789"/>
                <a:gd name="connsiteY2" fmla="*/ 0 h 572162"/>
                <a:gd name="connsiteX3" fmla="*/ 5716789 w 5716789"/>
                <a:gd name="connsiteY3" fmla="*/ 95362 h 572162"/>
                <a:gd name="connsiteX4" fmla="*/ 5716789 w 5716789"/>
                <a:gd name="connsiteY4" fmla="*/ 476800 h 572162"/>
                <a:gd name="connsiteX5" fmla="*/ 5621427 w 5716789"/>
                <a:gd name="connsiteY5" fmla="*/ 572162 h 572162"/>
                <a:gd name="connsiteX6" fmla="*/ 95362 w 5716789"/>
                <a:gd name="connsiteY6" fmla="*/ 572162 h 572162"/>
                <a:gd name="connsiteX7" fmla="*/ 0 w 5716789"/>
                <a:gd name="connsiteY7" fmla="*/ 476800 h 572162"/>
                <a:gd name="connsiteX8" fmla="*/ 0 w 5716789"/>
                <a:gd name="connsiteY8" fmla="*/ 95362 h 572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16789" h="572162">
                  <a:moveTo>
                    <a:pt x="0" y="95362"/>
                  </a:moveTo>
                  <a:cubicBezTo>
                    <a:pt x="0" y="42695"/>
                    <a:pt x="42695" y="0"/>
                    <a:pt x="95362" y="0"/>
                  </a:cubicBezTo>
                  <a:lnTo>
                    <a:pt x="5621427" y="0"/>
                  </a:lnTo>
                  <a:cubicBezTo>
                    <a:pt x="5674094" y="0"/>
                    <a:pt x="5716789" y="42695"/>
                    <a:pt x="5716789" y="95362"/>
                  </a:cubicBezTo>
                  <a:lnTo>
                    <a:pt x="5716789" y="476800"/>
                  </a:lnTo>
                  <a:cubicBezTo>
                    <a:pt x="5716789" y="529467"/>
                    <a:pt x="5674094" y="572162"/>
                    <a:pt x="5621427" y="572162"/>
                  </a:cubicBezTo>
                  <a:lnTo>
                    <a:pt x="95362" y="572162"/>
                  </a:lnTo>
                  <a:cubicBezTo>
                    <a:pt x="42695" y="572162"/>
                    <a:pt x="0" y="529467"/>
                    <a:pt x="0" y="476800"/>
                  </a:cubicBezTo>
                  <a:lnTo>
                    <a:pt x="0" y="95362"/>
                  </a:lnTo>
                  <a:close/>
                </a:path>
              </a:pathLst>
            </a:custGeom>
            <a:solidFill>
              <a:srgbClr val="7198A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>
                  <a:latin typeface="Arvo"/>
                </a:rPr>
                <a:t>Less threatening</a:t>
              </a: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F0C838E-EAF5-4B9D-B580-1E781ECCDCCC}"/>
                </a:ext>
              </a:extLst>
            </p:cNvPr>
            <p:cNvSpPr/>
            <p:nvPr/>
          </p:nvSpPr>
          <p:spPr>
            <a:xfrm>
              <a:off x="3237605" y="3320712"/>
              <a:ext cx="5716789" cy="572162"/>
            </a:xfrm>
            <a:custGeom>
              <a:avLst/>
              <a:gdLst>
                <a:gd name="connsiteX0" fmla="*/ 0 w 5716789"/>
                <a:gd name="connsiteY0" fmla="*/ 95362 h 572162"/>
                <a:gd name="connsiteX1" fmla="*/ 95362 w 5716789"/>
                <a:gd name="connsiteY1" fmla="*/ 0 h 572162"/>
                <a:gd name="connsiteX2" fmla="*/ 5621427 w 5716789"/>
                <a:gd name="connsiteY2" fmla="*/ 0 h 572162"/>
                <a:gd name="connsiteX3" fmla="*/ 5716789 w 5716789"/>
                <a:gd name="connsiteY3" fmla="*/ 95362 h 572162"/>
                <a:gd name="connsiteX4" fmla="*/ 5716789 w 5716789"/>
                <a:gd name="connsiteY4" fmla="*/ 476800 h 572162"/>
                <a:gd name="connsiteX5" fmla="*/ 5621427 w 5716789"/>
                <a:gd name="connsiteY5" fmla="*/ 572162 h 572162"/>
                <a:gd name="connsiteX6" fmla="*/ 95362 w 5716789"/>
                <a:gd name="connsiteY6" fmla="*/ 572162 h 572162"/>
                <a:gd name="connsiteX7" fmla="*/ 0 w 5716789"/>
                <a:gd name="connsiteY7" fmla="*/ 476800 h 572162"/>
                <a:gd name="connsiteX8" fmla="*/ 0 w 5716789"/>
                <a:gd name="connsiteY8" fmla="*/ 95362 h 572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16789" h="572162">
                  <a:moveTo>
                    <a:pt x="0" y="95362"/>
                  </a:moveTo>
                  <a:cubicBezTo>
                    <a:pt x="0" y="42695"/>
                    <a:pt x="42695" y="0"/>
                    <a:pt x="95362" y="0"/>
                  </a:cubicBezTo>
                  <a:lnTo>
                    <a:pt x="5621427" y="0"/>
                  </a:lnTo>
                  <a:cubicBezTo>
                    <a:pt x="5674094" y="0"/>
                    <a:pt x="5716789" y="42695"/>
                    <a:pt x="5716789" y="95362"/>
                  </a:cubicBezTo>
                  <a:lnTo>
                    <a:pt x="5716789" y="476800"/>
                  </a:lnTo>
                  <a:cubicBezTo>
                    <a:pt x="5716789" y="529467"/>
                    <a:pt x="5674094" y="572162"/>
                    <a:pt x="5621427" y="572162"/>
                  </a:cubicBezTo>
                  <a:lnTo>
                    <a:pt x="95362" y="572162"/>
                  </a:lnTo>
                  <a:cubicBezTo>
                    <a:pt x="42695" y="572162"/>
                    <a:pt x="0" y="529467"/>
                    <a:pt x="0" y="476800"/>
                  </a:cubicBezTo>
                  <a:lnTo>
                    <a:pt x="0" y="95362"/>
                  </a:lnTo>
                  <a:close/>
                </a:path>
              </a:pathLst>
            </a:custGeom>
            <a:solidFill>
              <a:srgbClr val="FAA99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>
                  <a:latin typeface="Arvo"/>
                </a:rPr>
                <a:t>Law enforcement only when required</a:t>
              </a: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60D76F2A-AC29-4DBD-AE7F-945822792AAA}"/>
                </a:ext>
              </a:extLst>
            </p:cNvPr>
            <p:cNvSpPr/>
            <p:nvPr/>
          </p:nvSpPr>
          <p:spPr>
            <a:xfrm>
              <a:off x="3237605" y="3906811"/>
              <a:ext cx="5716789" cy="572162"/>
            </a:xfrm>
            <a:custGeom>
              <a:avLst/>
              <a:gdLst>
                <a:gd name="connsiteX0" fmla="*/ 0 w 5716789"/>
                <a:gd name="connsiteY0" fmla="*/ 95362 h 572162"/>
                <a:gd name="connsiteX1" fmla="*/ 95362 w 5716789"/>
                <a:gd name="connsiteY1" fmla="*/ 0 h 572162"/>
                <a:gd name="connsiteX2" fmla="*/ 5621427 w 5716789"/>
                <a:gd name="connsiteY2" fmla="*/ 0 h 572162"/>
                <a:gd name="connsiteX3" fmla="*/ 5716789 w 5716789"/>
                <a:gd name="connsiteY3" fmla="*/ 95362 h 572162"/>
                <a:gd name="connsiteX4" fmla="*/ 5716789 w 5716789"/>
                <a:gd name="connsiteY4" fmla="*/ 476800 h 572162"/>
                <a:gd name="connsiteX5" fmla="*/ 5621427 w 5716789"/>
                <a:gd name="connsiteY5" fmla="*/ 572162 h 572162"/>
                <a:gd name="connsiteX6" fmla="*/ 95362 w 5716789"/>
                <a:gd name="connsiteY6" fmla="*/ 572162 h 572162"/>
                <a:gd name="connsiteX7" fmla="*/ 0 w 5716789"/>
                <a:gd name="connsiteY7" fmla="*/ 476800 h 572162"/>
                <a:gd name="connsiteX8" fmla="*/ 0 w 5716789"/>
                <a:gd name="connsiteY8" fmla="*/ 95362 h 572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16789" h="572162">
                  <a:moveTo>
                    <a:pt x="0" y="95362"/>
                  </a:moveTo>
                  <a:cubicBezTo>
                    <a:pt x="0" y="42695"/>
                    <a:pt x="42695" y="0"/>
                    <a:pt x="95362" y="0"/>
                  </a:cubicBezTo>
                  <a:lnTo>
                    <a:pt x="5621427" y="0"/>
                  </a:lnTo>
                  <a:cubicBezTo>
                    <a:pt x="5674094" y="0"/>
                    <a:pt x="5716789" y="42695"/>
                    <a:pt x="5716789" y="95362"/>
                  </a:cubicBezTo>
                  <a:lnTo>
                    <a:pt x="5716789" y="476800"/>
                  </a:lnTo>
                  <a:cubicBezTo>
                    <a:pt x="5716789" y="529467"/>
                    <a:pt x="5674094" y="572162"/>
                    <a:pt x="5621427" y="572162"/>
                  </a:cubicBezTo>
                  <a:lnTo>
                    <a:pt x="95362" y="572162"/>
                  </a:lnTo>
                  <a:cubicBezTo>
                    <a:pt x="42695" y="572162"/>
                    <a:pt x="0" y="529467"/>
                    <a:pt x="0" y="476800"/>
                  </a:cubicBezTo>
                  <a:lnTo>
                    <a:pt x="0" y="95362"/>
                  </a:lnTo>
                  <a:close/>
                </a:path>
              </a:pathLst>
            </a:custGeom>
            <a:solidFill>
              <a:srgbClr val="4D778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>
                  <a:latin typeface="Arvo"/>
                </a:rPr>
                <a:t>More effective use of staff resources</a:t>
              </a: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831EADC7-CD76-4F9E-B0F9-037FE75D5D89}"/>
                </a:ext>
              </a:extLst>
            </p:cNvPr>
            <p:cNvSpPr/>
            <p:nvPr/>
          </p:nvSpPr>
          <p:spPr>
            <a:xfrm>
              <a:off x="3237605" y="4492910"/>
              <a:ext cx="5716789" cy="572162"/>
            </a:xfrm>
            <a:custGeom>
              <a:avLst/>
              <a:gdLst>
                <a:gd name="connsiteX0" fmla="*/ 0 w 5716789"/>
                <a:gd name="connsiteY0" fmla="*/ 95362 h 572162"/>
                <a:gd name="connsiteX1" fmla="*/ 95362 w 5716789"/>
                <a:gd name="connsiteY1" fmla="*/ 0 h 572162"/>
                <a:gd name="connsiteX2" fmla="*/ 5621427 w 5716789"/>
                <a:gd name="connsiteY2" fmla="*/ 0 h 572162"/>
                <a:gd name="connsiteX3" fmla="*/ 5716789 w 5716789"/>
                <a:gd name="connsiteY3" fmla="*/ 95362 h 572162"/>
                <a:gd name="connsiteX4" fmla="*/ 5716789 w 5716789"/>
                <a:gd name="connsiteY4" fmla="*/ 476800 h 572162"/>
                <a:gd name="connsiteX5" fmla="*/ 5621427 w 5716789"/>
                <a:gd name="connsiteY5" fmla="*/ 572162 h 572162"/>
                <a:gd name="connsiteX6" fmla="*/ 95362 w 5716789"/>
                <a:gd name="connsiteY6" fmla="*/ 572162 h 572162"/>
                <a:gd name="connsiteX7" fmla="*/ 0 w 5716789"/>
                <a:gd name="connsiteY7" fmla="*/ 476800 h 572162"/>
                <a:gd name="connsiteX8" fmla="*/ 0 w 5716789"/>
                <a:gd name="connsiteY8" fmla="*/ 95362 h 572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16789" h="572162">
                  <a:moveTo>
                    <a:pt x="0" y="95362"/>
                  </a:moveTo>
                  <a:cubicBezTo>
                    <a:pt x="0" y="42695"/>
                    <a:pt x="42695" y="0"/>
                    <a:pt x="95362" y="0"/>
                  </a:cubicBezTo>
                  <a:lnTo>
                    <a:pt x="5621427" y="0"/>
                  </a:lnTo>
                  <a:cubicBezTo>
                    <a:pt x="5674094" y="0"/>
                    <a:pt x="5716789" y="42695"/>
                    <a:pt x="5716789" y="95362"/>
                  </a:cubicBezTo>
                  <a:lnTo>
                    <a:pt x="5716789" y="476800"/>
                  </a:lnTo>
                  <a:cubicBezTo>
                    <a:pt x="5716789" y="529467"/>
                    <a:pt x="5674094" y="572162"/>
                    <a:pt x="5621427" y="572162"/>
                  </a:cubicBezTo>
                  <a:lnTo>
                    <a:pt x="95362" y="572162"/>
                  </a:lnTo>
                  <a:cubicBezTo>
                    <a:pt x="42695" y="572162"/>
                    <a:pt x="0" y="529467"/>
                    <a:pt x="0" y="476800"/>
                  </a:cubicBezTo>
                  <a:lnTo>
                    <a:pt x="0" y="95362"/>
                  </a:lnTo>
                  <a:close/>
                </a:path>
              </a:pathLst>
            </a:custGeom>
            <a:solidFill>
              <a:srgbClr val="F7847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>
                  <a:latin typeface="Arvo"/>
                </a:rPr>
                <a:t>Foster parents as partners</a:t>
              </a: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06BC5801-26A3-4C0B-9345-F0A64C720F95}"/>
                </a:ext>
              </a:extLst>
            </p:cNvPr>
            <p:cNvSpPr/>
            <p:nvPr/>
          </p:nvSpPr>
          <p:spPr>
            <a:xfrm>
              <a:off x="3237601" y="5667885"/>
              <a:ext cx="5716789" cy="572162"/>
            </a:xfrm>
            <a:custGeom>
              <a:avLst/>
              <a:gdLst>
                <a:gd name="connsiteX0" fmla="*/ 0 w 5716789"/>
                <a:gd name="connsiteY0" fmla="*/ 95362 h 572162"/>
                <a:gd name="connsiteX1" fmla="*/ 95362 w 5716789"/>
                <a:gd name="connsiteY1" fmla="*/ 0 h 572162"/>
                <a:gd name="connsiteX2" fmla="*/ 5621427 w 5716789"/>
                <a:gd name="connsiteY2" fmla="*/ 0 h 572162"/>
                <a:gd name="connsiteX3" fmla="*/ 5716789 w 5716789"/>
                <a:gd name="connsiteY3" fmla="*/ 95362 h 572162"/>
                <a:gd name="connsiteX4" fmla="*/ 5716789 w 5716789"/>
                <a:gd name="connsiteY4" fmla="*/ 476800 h 572162"/>
                <a:gd name="connsiteX5" fmla="*/ 5621427 w 5716789"/>
                <a:gd name="connsiteY5" fmla="*/ 572162 h 572162"/>
                <a:gd name="connsiteX6" fmla="*/ 95362 w 5716789"/>
                <a:gd name="connsiteY6" fmla="*/ 572162 h 572162"/>
                <a:gd name="connsiteX7" fmla="*/ 0 w 5716789"/>
                <a:gd name="connsiteY7" fmla="*/ 476800 h 572162"/>
                <a:gd name="connsiteX8" fmla="*/ 0 w 5716789"/>
                <a:gd name="connsiteY8" fmla="*/ 95362 h 572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16789" h="572162">
                  <a:moveTo>
                    <a:pt x="0" y="95362"/>
                  </a:moveTo>
                  <a:cubicBezTo>
                    <a:pt x="0" y="42695"/>
                    <a:pt x="42695" y="0"/>
                    <a:pt x="95362" y="0"/>
                  </a:cubicBezTo>
                  <a:lnTo>
                    <a:pt x="5621427" y="0"/>
                  </a:lnTo>
                  <a:cubicBezTo>
                    <a:pt x="5674094" y="0"/>
                    <a:pt x="5716789" y="42695"/>
                    <a:pt x="5716789" y="95362"/>
                  </a:cubicBezTo>
                  <a:lnTo>
                    <a:pt x="5716789" y="476800"/>
                  </a:lnTo>
                  <a:cubicBezTo>
                    <a:pt x="5716789" y="529467"/>
                    <a:pt x="5674094" y="572162"/>
                    <a:pt x="5621427" y="572162"/>
                  </a:cubicBezTo>
                  <a:lnTo>
                    <a:pt x="95362" y="572162"/>
                  </a:lnTo>
                  <a:cubicBezTo>
                    <a:pt x="42695" y="572162"/>
                    <a:pt x="0" y="529467"/>
                    <a:pt x="0" y="476800"/>
                  </a:cubicBezTo>
                  <a:lnTo>
                    <a:pt x="0" y="95362"/>
                  </a:lnTo>
                  <a:close/>
                </a:path>
              </a:pathLst>
            </a:custGeom>
            <a:solidFill>
              <a:srgbClr val="FAA99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>
                  <a:latin typeface="Arvo"/>
                </a:rPr>
                <a:t>Less attrition</a:t>
              </a: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65537E97-D173-464F-A6B5-CF17E8A5CFA1}"/>
                </a:ext>
              </a:extLst>
            </p:cNvPr>
            <p:cNvSpPr/>
            <p:nvPr/>
          </p:nvSpPr>
          <p:spPr>
            <a:xfrm>
              <a:off x="3237602" y="5079009"/>
              <a:ext cx="5716789" cy="572162"/>
            </a:xfrm>
            <a:custGeom>
              <a:avLst/>
              <a:gdLst>
                <a:gd name="connsiteX0" fmla="*/ 0 w 5716789"/>
                <a:gd name="connsiteY0" fmla="*/ 95362 h 572162"/>
                <a:gd name="connsiteX1" fmla="*/ 95362 w 5716789"/>
                <a:gd name="connsiteY1" fmla="*/ 0 h 572162"/>
                <a:gd name="connsiteX2" fmla="*/ 5621427 w 5716789"/>
                <a:gd name="connsiteY2" fmla="*/ 0 h 572162"/>
                <a:gd name="connsiteX3" fmla="*/ 5716789 w 5716789"/>
                <a:gd name="connsiteY3" fmla="*/ 95362 h 572162"/>
                <a:gd name="connsiteX4" fmla="*/ 5716789 w 5716789"/>
                <a:gd name="connsiteY4" fmla="*/ 476800 h 572162"/>
                <a:gd name="connsiteX5" fmla="*/ 5621427 w 5716789"/>
                <a:gd name="connsiteY5" fmla="*/ 572162 h 572162"/>
                <a:gd name="connsiteX6" fmla="*/ 95362 w 5716789"/>
                <a:gd name="connsiteY6" fmla="*/ 572162 h 572162"/>
                <a:gd name="connsiteX7" fmla="*/ 0 w 5716789"/>
                <a:gd name="connsiteY7" fmla="*/ 476800 h 572162"/>
                <a:gd name="connsiteX8" fmla="*/ 0 w 5716789"/>
                <a:gd name="connsiteY8" fmla="*/ 95362 h 572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16789" h="572162">
                  <a:moveTo>
                    <a:pt x="0" y="95362"/>
                  </a:moveTo>
                  <a:cubicBezTo>
                    <a:pt x="0" y="42695"/>
                    <a:pt x="42695" y="0"/>
                    <a:pt x="95362" y="0"/>
                  </a:cubicBezTo>
                  <a:lnTo>
                    <a:pt x="5621427" y="0"/>
                  </a:lnTo>
                  <a:cubicBezTo>
                    <a:pt x="5674094" y="0"/>
                    <a:pt x="5716789" y="42695"/>
                    <a:pt x="5716789" y="95362"/>
                  </a:cubicBezTo>
                  <a:lnTo>
                    <a:pt x="5716789" y="476800"/>
                  </a:lnTo>
                  <a:cubicBezTo>
                    <a:pt x="5716789" y="529467"/>
                    <a:pt x="5674094" y="572162"/>
                    <a:pt x="5621427" y="572162"/>
                  </a:cubicBezTo>
                  <a:lnTo>
                    <a:pt x="95362" y="572162"/>
                  </a:lnTo>
                  <a:cubicBezTo>
                    <a:pt x="42695" y="572162"/>
                    <a:pt x="0" y="529467"/>
                    <a:pt x="0" y="476800"/>
                  </a:cubicBezTo>
                  <a:lnTo>
                    <a:pt x="0" y="95362"/>
                  </a:lnTo>
                  <a:close/>
                </a:path>
              </a:pathLst>
            </a:custGeom>
            <a:solidFill>
              <a:srgbClr val="7198A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>
                  <a:latin typeface="Arvo"/>
                </a:rPr>
                <a:t>More satisfaction</a:t>
              </a:r>
            </a:p>
          </p:txBody>
        </p:sp>
      </p:grp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C7518D11-D46A-4C63-90D6-D2397ED2DE12}"/>
              </a:ext>
            </a:extLst>
          </p:cNvPr>
          <p:cNvSpPr txBox="1">
            <a:spLocks noChangeArrowheads="1"/>
          </p:cNvSpPr>
          <p:nvPr/>
        </p:nvSpPr>
        <p:spPr>
          <a:xfrm>
            <a:off x="10789920" y="6553200"/>
            <a:ext cx="140208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7.1.4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237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D0B2E3-7887-4873-AA1E-FFFE850F1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910" y="290456"/>
            <a:ext cx="10193969" cy="621900"/>
          </a:xfrm>
        </p:spPr>
        <p:txBody>
          <a:bodyPr/>
          <a:lstStyle/>
          <a:p>
            <a:r>
              <a:rPr lang="en-US" dirty="0"/>
              <a:t>Abuse/Neglect Investigations or </a:t>
            </a:r>
            <a:br>
              <a:rPr lang="en-US" dirty="0"/>
            </a:br>
            <a:r>
              <a:rPr lang="en-US" dirty="0"/>
              <a:t>Foster Care Referrals</a:t>
            </a:r>
          </a:p>
        </p:txBody>
      </p:sp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73E96777-2D96-4F85-9B73-B2DF85EA5D81}"/>
              </a:ext>
            </a:extLst>
          </p:cNvPr>
          <p:cNvSpPr/>
          <p:nvPr/>
        </p:nvSpPr>
        <p:spPr>
          <a:xfrm>
            <a:off x="3791642" y="5684432"/>
            <a:ext cx="5736338" cy="88311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dirty="0"/>
              <a:t>Abuse Hotline Counselors are trained to ask questions to determine the difference.</a:t>
            </a:r>
          </a:p>
        </p:txBody>
      </p:sp>
      <p:sp>
        <p:nvSpPr>
          <p:cNvPr id="12" name="Rounded Rectangle 15">
            <a:extLst>
              <a:ext uri="{FF2B5EF4-FFF2-40B4-BE49-F238E27FC236}">
                <a16:creationId xmlns:a16="http://schemas.microsoft.com/office/drawing/2014/main" id="{970C55A3-8BD0-4AAE-A9A5-F180B8E4776D}"/>
              </a:ext>
            </a:extLst>
          </p:cNvPr>
          <p:cNvSpPr/>
          <p:nvPr/>
        </p:nvSpPr>
        <p:spPr>
          <a:xfrm>
            <a:off x="2326776" y="1466593"/>
            <a:ext cx="3779590" cy="3765807"/>
          </a:xfrm>
          <a:prstGeom prst="roundRect">
            <a:avLst/>
          </a:prstGeom>
          <a:solidFill>
            <a:srgbClr val="F78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Abuse/Neglect Investigations:</a:t>
            </a:r>
          </a:p>
          <a:p>
            <a:pPr algn="ctr"/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Must meet criteria specified by law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Handled by CPIs</a:t>
            </a:r>
          </a:p>
        </p:txBody>
      </p:sp>
      <p:sp>
        <p:nvSpPr>
          <p:cNvPr id="13" name="Rounded Rectangle 16">
            <a:extLst>
              <a:ext uri="{FF2B5EF4-FFF2-40B4-BE49-F238E27FC236}">
                <a16:creationId xmlns:a16="http://schemas.microsoft.com/office/drawing/2014/main" id="{39F1D585-6CD5-48C1-9977-55CE46A7DD1E}"/>
              </a:ext>
            </a:extLst>
          </p:cNvPr>
          <p:cNvSpPr/>
          <p:nvPr/>
        </p:nvSpPr>
        <p:spPr>
          <a:xfrm>
            <a:off x="6659811" y="1466592"/>
            <a:ext cx="3779590" cy="3765807"/>
          </a:xfrm>
          <a:prstGeom prst="roundRect">
            <a:avLst/>
          </a:prstGeom>
          <a:solidFill>
            <a:srgbClr val="96B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Foster Care Referrals:</a:t>
            </a:r>
            <a:br>
              <a:rPr lang="en-US" sz="2400" dirty="0"/>
            </a:b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Do not meet the criteria for abuse/neglect investigations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Handled by Licensing Specialists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Most often licensing violations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D89D39B8-B5EA-4B70-A1BE-2BB90E9E31F2}"/>
              </a:ext>
            </a:extLst>
          </p:cNvPr>
          <p:cNvSpPr txBox="1">
            <a:spLocks noChangeArrowheads="1"/>
          </p:cNvSpPr>
          <p:nvPr/>
        </p:nvSpPr>
        <p:spPr>
          <a:xfrm>
            <a:off x="10789920" y="6553200"/>
            <a:ext cx="140208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7.1.5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8234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B8447-4401-434B-A616-A79393AD8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Ways to Respond:  Response Tips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6C028-8590-4180-B64D-11261F076A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F4EFB70-F402-4BC0-B24D-4CA64C2BF007}"/>
              </a:ext>
            </a:extLst>
          </p:cNvPr>
          <p:cNvGrpSpPr/>
          <p:nvPr/>
        </p:nvGrpSpPr>
        <p:grpSpPr>
          <a:xfrm>
            <a:off x="2059213" y="1431871"/>
            <a:ext cx="7434911" cy="4652888"/>
            <a:chOff x="2632415" y="1767133"/>
            <a:chExt cx="6768499" cy="3992693"/>
          </a:xfrm>
        </p:grpSpPr>
        <p:sp>
          <p:nvSpPr>
            <p:cNvPr id="5" name="Rounded Rectangle 2">
              <a:extLst>
                <a:ext uri="{FF2B5EF4-FFF2-40B4-BE49-F238E27FC236}">
                  <a16:creationId xmlns:a16="http://schemas.microsoft.com/office/drawing/2014/main" id="{C2F96593-986F-442C-B7B4-5BFF4634C64C}"/>
                </a:ext>
              </a:extLst>
            </p:cNvPr>
            <p:cNvSpPr/>
            <p:nvPr/>
          </p:nvSpPr>
          <p:spPr>
            <a:xfrm>
              <a:off x="2632415" y="2094695"/>
              <a:ext cx="3137792" cy="3665131"/>
            </a:xfrm>
            <a:prstGeom prst="roundRect">
              <a:avLst/>
            </a:prstGeom>
            <a:solidFill>
              <a:srgbClr val="F7847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lvl="1" indent="-171450" defTabSz="800100">
                <a:spcBef>
                  <a:spcPct val="0"/>
                </a:spcBef>
                <a:spcAft>
                  <a:spcPts val="600"/>
                </a:spcAft>
                <a:buChar char="••"/>
              </a:pPr>
              <a:endParaRPr lang="en-US" sz="1200" dirty="0"/>
            </a:p>
            <a:p>
              <a:pPr marL="171450" lvl="1" indent="-171450" defTabSz="800100">
                <a:spcBef>
                  <a:spcPct val="0"/>
                </a:spcBef>
                <a:spcAft>
                  <a:spcPts val="600"/>
                </a:spcAft>
                <a:buChar char="••"/>
              </a:pPr>
              <a:endParaRPr lang="fr-FR" sz="2000" dirty="0">
                <a:solidFill>
                  <a:schemeClr val="bg1"/>
                </a:solidFill>
              </a:endParaRPr>
            </a:p>
            <a:p>
              <a:pPr marL="171450" lvl="1" indent="-171450" defTabSz="800100">
                <a:spcBef>
                  <a:spcPct val="0"/>
                </a:spcBef>
                <a:spcAft>
                  <a:spcPts val="600"/>
                </a:spcAft>
                <a:buChar char="••"/>
              </a:pPr>
              <a:r>
                <a:rPr lang="fr-FR" sz="2000" dirty="0">
                  <a:solidFill>
                    <a:schemeClr val="bg1"/>
                  </a:solidFill>
                </a:rPr>
                <a:t>Communicate - Explain time frames, outcomes, etc.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marL="171450" lvl="1" indent="-171450" defTabSz="800100">
                <a:spcBef>
                  <a:spcPct val="0"/>
                </a:spcBef>
                <a:spcAft>
                  <a:spcPts val="600"/>
                </a:spcAft>
                <a:buChar char="••"/>
              </a:pPr>
              <a:r>
                <a:rPr lang="en-US" sz="2000" dirty="0">
                  <a:solidFill>
                    <a:schemeClr val="bg1"/>
                  </a:solidFill>
                </a:rPr>
                <a:t>Use the approach warranted for the situation.</a:t>
              </a:r>
            </a:p>
            <a:p>
              <a:pPr marL="171450" lvl="1" indent="-171450" defTabSz="800100">
                <a:spcBef>
                  <a:spcPct val="0"/>
                </a:spcBef>
                <a:spcAft>
                  <a:spcPts val="600"/>
                </a:spcAft>
                <a:buChar char="••"/>
              </a:pPr>
              <a:r>
                <a:rPr lang="en-US" sz="2000" dirty="0">
                  <a:solidFill>
                    <a:schemeClr val="bg1"/>
                  </a:solidFill>
                </a:rPr>
                <a:t>Ensure foster parent knows how to get follow-up information.</a:t>
              </a:r>
              <a:endParaRPr lang="en-US" sz="2000" dirty="0">
                <a:solidFill>
                  <a:srgbClr val="56944F"/>
                </a:solidFill>
              </a:endParaRPr>
            </a:p>
            <a:p>
              <a:pPr algn="ctr"/>
              <a:endParaRPr lang="en-US" dirty="0"/>
            </a:p>
          </p:txBody>
        </p:sp>
        <p:sp>
          <p:nvSpPr>
            <p:cNvPr id="6" name="Rounded Rectangle 15">
              <a:extLst>
                <a:ext uri="{FF2B5EF4-FFF2-40B4-BE49-F238E27FC236}">
                  <a16:creationId xmlns:a16="http://schemas.microsoft.com/office/drawing/2014/main" id="{B34752E5-6A36-4C19-A673-EA7D26C2369A}"/>
                </a:ext>
              </a:extLst>
            </p:cNvPr>
            <p:cNvSpPr/>
            <p:nvPr/>
          </p:nvSpPr>
          <p:spPr>
            <a:xfrm>
              <a:off x="6263122" y="2124355"/>
              <a:ext cx="3137792" cy="3635471"/>
            </a:xfrm>
            <a:prstGeom prst="roundRect">
              <a:avLst/>
            </a:prstGeom>
            <a:solidFill>
              <a:srgbClr val="F784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lvl="1" indent="-171450" defTabSz="800100">
                <a:spcBef>
                  <a:spcPts val="600"/>
                </a:spcBef>
                <a:spcAft>
                  <a:spcPts val="600"/>
                </a:spcAft>
                <a:buChar char="••"/>
              </a:pPr>
              <a:endParaRPr lang="en-US" dirty="0">
                <a:solidFill>
                  <a:schemeClr val="bg1"/>
                </a:solidFill>
              </a:endParaRPr>
            </a:p>
            <a:p>
              <a:pPr marL="171450" lvl="1" indent="-171450" defTabSz="800100">
                <a:spcBef>
                  <a:spcPts val="600"/>
                </a:spcBef>
                <a:spcAft>
                  <a:spcPts val="600"/>
                </a:spcAft>
                <a:buChar char="••"/>
              </a:pPr>
              <a:endParaRPr lang="en-US" dirty="0">
                <a:solidFill>
                  <a:schemeClr val="bg1"/>
                </a:solidFill>
              </a:endParaRPr>
            </a:p>
            <a:p>
              <a:pPr marL="171450" lvl="1" indent="-171450" defTabSz="800100">
                <a:spcBef>
                  <a:spcPts val="600"/>
                </a:spcBef>
                <a:spcAft>
                  <a:spcPts val="600"/>
                </a:spcAft>
                <a:buChar char="••"/>
              </a:pPr>
              <a:r>
                <a:rPr lang="en-US" sz="2000" dirty="0">
                  <a:solidFill>
                    <a:schemeClr val="bg1"/>
                  </a:solidFill>
                </a:rPr>
                <a:t>Determine if additional services are needed.</a:t>
              </a:r>
            </a:p>
            <a:p>
              <a:pPr marL="171450" lvl="1" indent="-171450" defTabSz="80010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har char="••"/>
              </a:pPr>
              <a:r>
                <a:rPr lang="en-US" sz="2000" dirty="0">
                  <a:solidFill>
                    <a:schemeClr val="bg1"/>
                  </a:solidFill>
                </a:rPr>
                <a:t>Connect foster parents with other training and supports.</a:t>
              </a:r>
            </a:p>
            <a:p>
              <a:pPr marL="171450" lvl="1" indent="-171450" defTabSz="80010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har char="••"/>
              </a:pPr>
              <a:r>
                <a:rPr lang="en-US" sz="2000" dirty="0">
                  <a:solidFill>
                    <a:schemeClr val="bg1"/>
                  </a:solidFill>
                </a:rPr>
                <a:t>Use the opportunity to teach/inform/mentor.</a:t>
              </a:r>
            </a:p>
            <a:p>
              <a:pPr marL="171450" lvl="1" indent="-171450" defTabSz="80010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har char="••"/>
              </a:pPr>
              <a:r>
                <a:rPr lang="en-US" sz="2000" dirty="0">
                  <a:solidFill>
                    <a:schemeClr val="bg1"/>
                  </a:solidFill>
                </a:rPr>
                <a:t>Coordinate with the Case Manager, GAL, and CLS as needed.</a:t>
              </a:r>
            </a:p>
            <a:p>
              <a:pPr algn="ctr"/>
              <a:endParaRPr lang="en-US" sz="2000" dirty="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3DF762E-D440-446A-BA87-DBEFF079E724}"/>
                </a:ext>
              </a:extLst>
            </p:cNvPr>
            <p:cNvGrpSpPr/>
            <p:nvPr/>
          </p:nvGrpSpPr>
          <p:grpSpPr>
            <a:xfrm>
              <a:off x="2632416" y="1819881"/>
              <a:ext cx="3137792" cy="874144"/>
              <a:chOff x="0" y="545631"/>
              <a:chExt cx="3137792" cy="1088273"/>
            </a:xfrm>
            <a:solidFill>
              <a:srgbClr val="43BEB9"/>
            </a:solidFill>
          </p:grpSpPr>
          <p:sp>
            <p:nvSpPr>
              <p:cNvPr id="13" name="Rectangle 11">
                <a:extLst>
                  <a:ext uri="{FF2B5EF4-FFF2-40B4-BE49-F238E27FC236}">
                    <a16:creationId xmlns:a16="http://schemas.microsoft.com/office/drawing/2014/main" id="{842839C4-EB07-4979-B73F-6638D3064635}"/>
                  </a:ext>
                </a:extLst>
              </p:cNvPr>
              <p:cNvSpPr/>
              <p:nvPr/>
            </p:nvSpPr>
            <p:spPr>
              <a:xfrm>
                <a:off x="0" y="545631"/>
                <a:ext cx="3137792" cy="1088273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Rectangle 12">
                <a:extLst>
                  <a:ext uri="{FF2B5EF4-FFF2-40B4-BE49-F238E27FC236}">
                    <a16:creationId xmlns:a16="http://schemas.microsoft.com/office/drawing/2014/main" id="{89C2F7C6-7111-4774-895F-73D2963EBEB6}"/>
                  </a:ext>
                </a:extLst>
              </p:cNvPr>
              <p:cNvSpPr/>
              <p:nvPr/>
            </p:nvSpPr>
            <p:spPr>
              <a:xfrm>
                <a:off x="0" y="545631"/>
                <a:ext cx="3137792" cy="1088273"/>
              </a:xfrm>
              <a:prstGeom prst="roundRect">
                <a:avLst/>
              </a:prstGeom>
              <a:solidFill>
                <a:srgbClr val="96B3C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0688" tIns="97536" rIns="170688" bIns="97536" numCol="1" spcCol="1270" anchor="t" anchorCtr="0">
                <a:noAutofit/>
              </a:bodyPr>
              <a:lstStyle/>
              <a:p>
                <a:pPr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200" dirty="0"/>
                  <a:t>Tips for Investigations </a:t>
                </a:r>
                <a:br>
                  <a:rPr lang="en-US" sz="2200" dirty="0"/>
                </a:br>
                <a:r>
                  <a:rPr lang="en-US" sz="2200" dirty="0"/>
                  <a:t>and CPIs</a:t>
                </a:r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03FA411-DDAA-4412-AD40-505F61AE3198}"/>
                </a:ext>
              </a:extLst>
            </p:cNvPr>
            <p:cNvSpPr/>
            <p:nvPr/>
          </p:nvSpPr>
          <p:spPr>
            <a:xfrm>
              <a:off x="2632416" y="2694025"/>
              <a:ext cx="3137792" cy="2998878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128016" bIns="144018" numCol="1" spcCol="1270" anchor="t" anchorCtr="0">
              <a:noAutofit/>
            </a:bodyPr>
            <a:lstStyle/>
            <a:p>
              <a:pPr marL="171450" lvl="1" indent="-171450" defTabSz="800100">
                <a:spcBef>
                  <a:spcPct val="0"/>
                </a:spcBef>
                <a:spcAft>
                  <a:spcPts val="600"/>
                </a:spcAft>
                <a:buChar char="••"/>
              </a:pPr>
              <a:endParaRPr lang="en-US" sz="2200" dirty="0">
                <a:solidFill>
                  <a:srgbClr val="56944F"/>
                </a:solidFill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3CA919E-4FC7-41CE-ACC4-AFA21AE0BAC7}"/>
                </a:ext>
              </a:extLst>
            </p:cNvPr>
            <p:cNvGrpSpPr/>
            <p:nvPr/>
          </p:nvGrpSpPr>
          <p:grpSpPr>
            <a:xfrm>
              <a:off x="6263122" y="1767133"/>
              <a:ext cx="3137792" cy="980684"/>
              <a:chOff x="0" y="310363"/>
              <a:chExt cx="3061975" cy="1209600"/>
            </a:xfrm>
          </p:grpSpPr>
          <p:sp>
            <p:nvSpPr>
              <p:cNvPr id="11" name="Rectangle 17">
                <a:extLst>
                  <a:ext uri="{FF2B5EF4-FFF2-40B4-BE49-F238E27FC236}">
                    <a16:creationId xmlns:a16="http://schemas.microsoft.com/office/drawing/2014/main" id="{93458ECA-EA6A-44EF-A2E3-603F3F20AD9C}"/>
                  </a:ext>
                </a:extLst>
              </p:cNvPr>
              <p:cNvSpPr/>
              <p:nvPr/>
            </p:nvSpPr>
            <p:spPr>
              <a:xfrm>
                <a:off x="0" y="375423"/>
                <a:ext cx="3061975" cy="1078191"/>
              </a:xfrm>
              <a:prstGeom prst="roundRect">
                <a:avLst/>
              </a:prstGeom>
              <a:solidFill>
                <a:srgbClr val="43BEB9"/>
              </a:solidFill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Rounded Rectangle 18">
                <a:extLst>
                  <a:ext uri="{FF2B5EF4-FFF2-40B4-BE49-F238E27FC236}">
                    <a16:creationId xmlns:a16="http://schemas.microsoft.com/office/drawing/2014/main" id="{197E5C94-273E-49DE-B8A8-11EF84082F71}"/>
                  </a:ext>
                </a:extLst>
              </p:cNvPr>
              <p:cNvSpPr/>
              <p:nvPr/>
            </p:nvSpPr>
            <p:spPr>
              <a:xfrm>
                <a:off x="0" y="310363"/>
                <a:ext cx="3040103" cy="1209600"/>
              </a:xfrm>
              <a:prstGeom prst="roundRect">
                <a:avLst/>
              </a:prstGeom>
              <a:solidFill>
                <a:srgbClr val="96B3C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0688" tIns="97536" rIns="170688" bIns="97536" numCol="1" spcCol="1270" anchor="ctr" anchorCtr="0">
                <a:noAutofit/>
              </a:bodyPr>
              <a:lstStyle/>
              <a:p>
                <a:pPr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200" dirty="0"/>
                  <a:t>Tips for Referrals </a:t>
                </a:r>
                <a:br>
                  <a:rPr lang="en-US" sz="2200" dirty="0"/>
                </a:br>
                <a:r>
                  <a:rPr lang="en-US" sz="2200" dirty="0"/>
                  <a:t> and Licensing Specialists</a:t>
                </a:r>
              </a:p>
            </p:txBody>
          </p:sp>
        </p:grp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B7678D1-94CB-4A5E-BEA3-FC10C822DDC9}"/>
                </a:ext>
              </a:extLst>
            </p:cNvPr>
            <p:cNvCxnSpPr/>
            <p:nvPr/>
          </p:nvCxnSpPr>
          <p:spPr>
            <a:xfrm>
              <a:off x="5993934" y="1819880"/>
              <a:ext cx="22413" cy="3895651"/>
            </a:xfrm>
            <a:prstGeom prst="line">
              <a:avLst/>
            </a:prstGeom>
            <a:ln w="38100" cap="rnd">
              <a:solidFill>
                <a:srgbClr val="5B9BD5"/>
              </a:solidFill>
              <a:round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37C3F4FB-3375-4DFB-B8EF-B16CFEAF0B57}"/>
              </a:ext>
            </a:extLst>
          </p:cNvPr>
          <p:cNvSpPr txBox="1">
            <a:spLocks noChangeArrowheads="1"/>
          </p:cNvSpPr>
          <p:nvPr/>
        </p:nvSpPr>
        <p:spPr>
          <a:xfrm>
            <a:off x="10789920" y="6553200"/>
            <a:ext cx="140208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7.1.6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9972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B8447-4401-434B-A616-A79393AD8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Ways to Respond:  Response Tips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EA76400-68E7-43D5-B030-8FAB5010F903}"/>
              </a:ext>
            </a:extLst>
          </p:cNvPr>
          <p:cNvGrpSpPr/>
          <p:nvPr/>
        </p:nvGrpSpPr>
        <p:grpSpPr>
          <a:xfrm>
            <a:off x="5475293" y="3606617"/>
            <a:ext cx="4429027" cy="1854150"/>
            <a:chOff x="8114721" y="1952264"/>
            <a:chExt cx="4845242" cy="2021871"/>
          </a:xfrm>
        </p:grpSpPr>
        <p:sp>
          <p:nvSpPr>
            <p:cNvPr id="16" name="Freeform 4">
              <a:extLst>
                <a:ext uri="{FF2B5EF4-FFF2-40B4-BE49-F238E27FC236}">
                  <a16:creationId xmlns:a16="http://schemas.microsoft.com/office/drawing/2014/main" id="{5344144F-F304-44F6-99C3-DF0B57337986}"/>
                </a:ext>
              </a:extLst>
            </p:cNvPr>
            <p:cNvSpPr/>
            <p:nvPr/>
          </p:nvSpPr>
          <p:spPr>
            <a:xfrm rot="5400000" flipV="1">
              <a:off x="8975061" y="2129132"/>
              <a:ext cx="467458" cy="113721"/>
            </a:xfrm>
            <a:prstGeom prst="rightArrow">
              <a:avLst/>
            </a:prstGeom>
            <a:noFill/>
            <a:ln>
              <a:tailEnd type="arrow"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0638" tIns="43475" rIns="210638" bIns="43476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 dirty="0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79734F6A-AC9F-4BA6-A8FB-CD6B5B3005CE}"/>
                </a:ext>
              </a:extLst>
            </p:cNvPr>
            <p:cNvSpPr/>
            <p:nvPr/>
          </p:nvSpPr>
          <p:spPr>
            <a:xfrm>
              <a:off x="8114721" y="2522342"/>
              <a:ext cx="2188138" cy="1451793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/>
                <a:t>Staffing’s must occur</a:t>
              </a:r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709A0E94-41C4-415A-A2C6-75C1541DE5DA}"/>
                </a:ext>
              </a:extLst>
            </p:cNvPr>
            <p:cNvSpPr/>
            <p:nvPr/>
          </p:nvSpPr>
          <p:spPr>
            <a:xfrm>
              <a:off x="10771825" y="2522341"/>
              <a:ext cx="2188138" cy="1451793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/>
                <a:t>Closure</a:t>
              </a:r>
            </a:p>
          </p:txBody>
        </p:sp>
        <p:sp>
          <p:nvSpPr>
            <p:cNvPr id="24" name="Freeform 4">
              <a:extLst>
                <a:ext uri="{FF2B5EF4-FFF2-40B4-BE49-F238E27FC236}">
                  <a16:creationId xmlns:a16="http://schemas.microsoft.com/office/drawing/2014/main" id="{E0241107-FF96-4641-A261-2EC35618CC92}"/>
                </a:ext>
              </a:extLst>
            </p:cNvPr>
            <p:cNvSpPr/>
            <p:nvPr/>
          </p:nvSpPr>
          <p:spPr>
            <a:xfrm>
              <a:off x="10302859" y="3134882"/>
              <a:ext cx="468966" cy="113356"/>
            </a:xfrm>
            <a:prstGeom prst="rightArrow">
              <a:avLst/>
            </a:prstGeom>
            <a:noFill/>
            <a:ln>
              <a:tailEnd type="arrow"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0638" tIns="43475" rIns="210638" bIns="43476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B622FDA-3814-404F-A498-8EA1E105890E}"/>
              </a:ext>
            </a:extLst>
          </p:cNvPr>
          <p:cNvGrpSpPr/>
          <p:nvPr/>
        </p:nvGrpSpPr>
        <p:grpSpPr>
          <a:xfrm>
            <a:off x="640036" y="1649046"/>
            <a:ext cx="9692965" cy="1800218"/>
            <a:chOff x="167970" y="2465667"/>
            <a:chExt cx="10603855" cy="1963061"/>
          </a:xfrm>
        </p:grpSpPr>
        <p:sp>
          <p:nvSpPr>
            <p:cNvPr id="26" name="Freeform 4">
              <a:extLst>
                <a:ext uri="{FF2B5EF4-FFF2-40B4-BE49-F238E27FC236}">
                  <a16:creationId xmlns:a16="http://schemas.microsoft.com/office/drawing/2014/main" id="{CB029E55-217C-4A27-BF13-22F67B0E97B3}"/>
                </a:ext>
              </a:extLst>
            </p:cNvPr>
            <p:cNvSpPr/>
            <p:nvPr/>
          </p:nvSpPr>
          <p:spPr>
            <a:xfrm>
              <a:off x="2317364" y="3134885"/>
              <a:ext cx="468966" cy="113356"/>
            </a:xfrm>
            <a:prstGeom prst="rightArrow">
              <a:avLst/>
            </a:prstGeom>
            <a:noFill/>
            <a:ln>
              <a:tailEnd type="arrow"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0638" tIns="43475" rIns="210638" bIns="43476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 dirty="0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93095B24-D3C2-4403-839A-268DBB584F1A}"/>
                </a:ext>
              </a:extLst>
            </p:cNvPr>
            <p:cNvSpPr/>
            <p:nvPr/>
          </p:nvSpPr>
          <p:spPr>
            <a:xfrm>
              <a:off x="167970" y="2465667"/>
              <a:ext cx="2188138" cy="1451793"/>
            </a:xfrm>
            <a:prstGeom prst="roundRect">
              <a:avLst/>
            </a:prstGeom>
            <a:solidFill>
              <a:srgbClr val="F7847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/>
                <a:t>Hotline Report</a:t>
              </a:r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D0F07D88-E2D6-4ECC-AEE3-5DADD086EB9F}"/>
                </a:ext>
              </a:extLst>
            </p:cNvPr>
            <p:cNvSpPr/>
            <p:nvPr/>
          </p:nvSpPr>
          <p:spPr>
            <a:xfrm>
              <a:off x="2800513" y="2522342"/>
              <a:ext cx="2188138" cy="1451791"/>
            </a:xfrm>
            <a:prstGeom prst="roundRect">
              <a:avLst/>
            </a:prstGeom>
            <a:solidFill>
              <a:srgbClr val="96B3C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/>
                <a:t>CPI Notifies and Coordinates </a:t>
              </a:r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6D5D9F5B-784B-4754-8844-97966D04B795}"/>
                </a:ext>
              </a:extLst>
            </p:cNvPr>
            <p:cNvSpPr/>
            <p:nvPr/>
          </p:nvSpPr>
          <p:spPr>
            <a:xfrm>
              <a:off x="5457617" y="2522343"/>
              <a:ext cx="2188138" cy="1451793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/>
                <a:t>Home visit</a:t>
              </a:r>
            </a:p>
          </p:txBody>
        </p:sp>
        <p:sp>
          <p:nvSpPr>
            <p:cNvPr id="32" name="Freeform 4">
              <a:extLst>
                <a:ext uri="{FF2B5EF4-FFF2-40B4-BE49-F238E27FC236}">
                  <a16:creationId xmlns:a16="http://schemas.microsoft.com/office/drawing/2014/main" id="{4A94ACA0-5020-468B-AF53-C99ED0054317}"/>
                </a:ext>
              </a:extLst>
            </p:cNvPr>
            <p:cNvSpPr/>
            <p:nvPr/>
          </p:nvSpPr>
          <p:spPr>
            <a:xfrm>
              <a:off x="4988651" y="3134885"/>
              <a:ext cx="468966" cy="113356"/>
            </a:xfrm>
            <a:prstGeom prst="rightArrow">
              <a:avLst/>
            </a:prstGeom>
            <a:noFill/>
            <a:ln>
              <a:tailEnd type="arrow"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0638" tIns="43475" rIns="210638" bIns="43476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 dirty="0"/>
            </a:p>
          </p:txBody>
        </p:sp>
        <p:sp>
          <p:nvSpPr>
            <p:cNvPr id="33" name="Freeform 4">
              <a:extLst>
                <a:ext uri="{FF2B5EF4-FFF2-40B4-BE49-F238E27FC236}">
                  <a16:creationId xmlns:a16="http://schemas.microsoft.com/office/drawing/2014/main" id="{A4EB9F34-1810-46DC-8009-5707995074D1}"/>
                </a:ext>
              </a:extLst>
            </p:cNvPr>
            <p:cNvSpPr/>
            <p:nvPr/>
          </p:nvSpPr>
          <p:spPr>
            <a:xfrm rot="5400000">
              <a:off x="6317956" y="4138138"/>
              <a:ext cx="467458" cy="113722"/>
            </a:xfrm>
            <a:prstGeom prst="rightArrow">
              <a:avLst/>
            </a:prstGeom>
            <a:noFill/>
            <a:ln>
              <a:tailEnd type="arrow"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0638" tIns="43475" rIns="210638" bIns="43476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 dirty="0"/>
            </a:p>
          </p:txBody>
        </p:sp>
        <p:sp>
          <p:nvSpPr>
            <p:cNvPr id="34" name="Freeform 4">
              <a:extLst>
                <a:ext uri="{FF2B5EF4-FFF2-40B4-BE49-F238E27FC236}">
                  <a16:creationId xmlns:a16="http://schemas.microsoft.com/office/drawing/2014/main" id="{2D4D1BE3-6FA8-4CDD-B1EC-A4AEAF03CF54}"/>
                </a:ext>
              </a:extLst>
            </p:cNvPr>
            <p:cNvSpPr/>
            <p:nvPr/>
          </p:nvSpPr>
          <p:spPr>
            <a:xfrm>
              <a:off x="10302859" y="3134882"/>
              <a:ext cx="468966" cy="113356"/>
            </a:xfrm>
            <a:prstGeom prst="rightArrow">
              <a:avLst/>
            </a:prstGeom>
            <a:noFill/>
            <a:ln>
              <a:tailEnd type="arrow"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0638" tIns="43475" rIns="210638" bIns="43476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 dirty="0"/>
            </a:p>
          </p:txBody>
        </p:sp>
      </p:grpSp>
      <p:sp>
        <p:nvSpPr>
          <p:cNvPr id="17" name="Slide Number Placeholder 6">
            <a:extLst>
              <a:ext uri="{FF2B5EF4-FFF2-40B4-BE49-F238E27FC236}">
                <a16:creationId xmlns:a16="http://schemas.microsoft.com/office/drawing/2014/main" id="{EBFF8698-D248-4015-A9D1-845536DAB199}"/>
              </a:ext>
            </a:extLst>
          </p:cNvPr>
          <p:cNvSpPr txBox="1">
            <a:spLocks noChangeArrowheads="1"/>
          </p:cNvSpPr>
          <p:nvPr/>
        </p:nvSpPr>
        <p:spPr>
          <a:xfrm>
            <a:off x="10789920" y="6553200"/>
            <a:ext cx="140208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7.1.7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64788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NSVxV7fG"/>
  <p:tag name="ARTICULATE_PROJECT_OPEN" val="0"/>
  <p:tag name="ARTICULATE_SLIDE_COUNT" val="3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dule or Unit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Agenda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ub-topic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ajor Topic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Activity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ustom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1063</Words>
  <Application>Microsoft Office PowerPoint</Application>
  <PresentationFormat>Widescreen</PresentationFormat>
  <Paragraphs>192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31</vt:i4>
      </vt:variant>
    </vt:vector>
  </HeadingPairs>
  <TitlesOfParts>
    <vt:vector size="44" baseType="lpstr">
      <vt:lpstr>Arial</vt:lpstr>
      <vt:lpstr>Arvo</vt:lpstr>
      <vt:lpstr>Calibri</vt:lpstr>
      <vt:lpstr>Calibri Light</vt:lpstr>
      <vt:lpstr>Symbol</vt:lpstr>
      <vt:lpstr>Wingdings</vt:lpstr>
      <vt:lpstr>Office Theme</vt:lpstr>
      <vt:lpstr>Module or Unit Slide</vt:lpstr>
      <vt:lpstr>Agenda Slide</vt:lpstr>
      <vt:lpstr>Sub-topic Slide</vt:lpstr>
      <vt:lpstr>Major Topic Slide</vt:lpstr>
      <vt:lpstr>Activity Slide</vt:lpstr>
      <vt:lpstr>Custom Slide</vt:lpstr>
      <vt:lpstr>Module 7</vt:lpstr>
      <vt:lpstr>Agenda</vt:lpstr>
      <vt:lpstr>Unit 7.1</vt:lpstr>
      <vt:lpstr>Learning Objectives</vt:lpstr>
      <vt:lpstr>Foster Care Referrals and Abuse/Neglect Investigations</vt:lpstr>
      <vt:lpstr>The Benefits of the Process</vt:lpstr>
      <vt:lpstr>Abuse/Neglect Investigations or  Foster Care Referrals</vt:lpstr>
      <vt:lpstr>Two Ways to Respond:  Response Tips</vt:lpstr>
      <vt:lpstr>Two Ways to Respond:  Response Tips</vt:lpstr>
      <vt:lpstr>The Licensing Specialist’s Role During CPI Intake</vt:lpstr>
      <vt:lpstr>Foster Care Referral</vt:lpstr>
      <vt:lpstr>The Licensing Specialist’s Role during Investigation (Assessment) or Referral</vt:lpstr>
      <vt:lpstr>Activity A: Referral or Abuse Report</vt:lpstr>
      <vt:lpstr>Foster Allegation Support Team (FAST)</vt:lpstr>
      <vt:lpstr>Consequences of Abuse/Neglect Reports and Referrals</vt:lpstr>
      <vt:lpstr>Impact of Allegations Against Foster Parents</vt:lpstr>
      <vt:lpstr>Allegation Prevention Strategies</vt:lpstr>
      <vt:lpstr>Activity B: Foster Parent Perspective</vt:lpstr>
      <vt:lpstr>Unit 7.2</vt:lpstr>
      <vt:lpstr>Learning Objectives</vt:lpstr>
      <vt:lpstr>Foster Parent Motivation</vt:lpstr>
      <vt:lpstr>Corrective Action Plan</vt:lpstr>
      <vt:lpstr>How to Write a Corrective Action Plan</vt:lpstr>
      <vt:lpstr>Activity C: Developing a Corrective Action Plan</vt:lpstr>
      <vt:lpstr>License Revocation</vt:lpstr>
      <vt:lpstr>Problem Situations Leading to License Revocation</vt:lpstr>
      <vt:lpstr>License Revocation:  Notification</vt:lpstr>
      <vt:lpstr>License Revocation:  Licensing File</vt:lpstr>
      <vt:lpstr>License Revocation:  Chapter 120 Hearings</vt:lpstr>
      <vt:lpstr>Activity D: Endings and Beginnings</vt:lpstr>
      <vt:lpstr>Serving Children and Families is a Privilege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Foster Care Licensing Module 7 - Resolving Foster Parent Concerns PowerPoint</dc:title>
  <dc:creator>Carnett, Valerie</dc:creator>
  <cp:lastModifiedBy>VanDyke, Misty N</cp:lastModifiedBy>
  <cp:revision>7</cp:revision>
  <dcterms:created xsi:type="dcterms:W3CDTF">2019-08-26T16:38:56Z</dcterms:created>
  <dcterms:modified xsi:type="dcterms:W3CDTF">2025-05-07T20:09:04Z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636FD5F5-E6B4-42BA-BAB1-8A50F00020F5</vt:lpwstr>
  </property>
  <property fmtid="{D5CDD505-2E9C-101B-9397-08002B2CF9AE}" pid="3" name="ArticulatePath">
    <vt:lpwstr>FCL M7</vt:lpwstr>
  </property>
</Properties>
</file>