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image28.jpg" ContentType="image/png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73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400" r:id="rId18"/>
    <p:sldId id="399" r:id="rId19"/>
    <p:sldId id="401" r:id="rId20"/>
    <p:sldId id="402" r:id="rId21"/>
    <p:sldId id="403" r:id="rId22"/>
    <p:sldId id="404" r:id="rId23"/>
    <p:sldId id="405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8A"/>
    <a:srgbClr val="7198A9"/>
    <a:srgbClr val="4D778A"/>
    <a:srgbClr val="FAA99C"/>
    <a:srgbClr val="3B5763"/>
    <a:srgbClr val="96B3C0"/>
    <a:srgbClr val="CEDBE0"/>
    <a:srgbClr val="F78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068-E112-483F-A12B-5A408EFC2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56389-E404-42AF-B76B-34FF1D619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1428B-DD2A-4BAC-8463-647CDC6B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1D9EE-2A7C-4CF4-A2F3-5F6F1FCBD4B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59E0F-765D-4902-B695-92C09B4C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A00E6-9785-43A7-833F-1D646026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BAA1-B7E9-4673-94F9-00FADC52B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6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13BCF-6586-4091-A8F8-F4CFE2842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295" y="1327832"/>
            <a:ext cx="1347704" cy="2196260"/>
          </a:xfrm>
          <a:prstGeom prst="rect">
            <a:avLst/>
          </a:prstGeom>
        </p:spPr>
      </p:pic>
      <p:sp>
        <p:nvSpPr>
          <p:cNvPr id="15" name="Google Shape;120;p6">
            <a:extLst>
              <a:ext uri="{FF2B5EF4-FFF2-40B4-BE49-F238E27FC236}">
                <a16:creationId xmlns:a16="http://schemas.microsoft.com/office/drawing/2014/main" id="{171D2C5B-401D-4911-9C05-CA287C47E953}"/>
              </a:ext>
            </a:extLst>
          </p:cNvPr>
          <p:cNvSpPr/>
          <p:nvPr userDrawn="1"/>
        </p:nvSpPr>
        <p:spPr>
          <a:xfrm>
            <a:off x="10844296" y="0"/>
            <a:ext cx="1347703" cy="132783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7;p2">
            <a:extLst>
              <a:ext uri="{FF2B5EF4-FFF2-40B4-BE49-F238E27FC236}">
                <a16:creationId xmlns:a16="http://schemas.microsoft.com/office/drawing/2014/main" id="{59B58CA8-9402-4D08-9D82-F62F30D8B5EB}"/>
              </a:ext>
            </a:extLst>
          </p:cNvPr>
          <p:cNvSpPr/>
          <p:nvPr userDrawn="1"/>
        </p:nvSpPr>
        <p:spPr>
          <a:xfrm flipH="1">
            <a:off x="10844297" y="3524441"/>
            <a:ext cx="1347703" cy="132748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5;p2">
            <a:extLst>
              <a:ext uri="{FF2B5EF4-FFF2-40B4-BE49-F238E27FC236}">
                <a16:creationId xmlns:a16="http://schemas.microsoft.com/office/drawing/2014/main" id="{1FC054DE-F1E8-480D-9297-DFF85ACF2B2B}"/>
              </a:ext>
            </a:extLst>
          </p:cNvPr>
          <p:cNvSpPr/>
          <p:nvPr userDrawn="1"/>
        </p:nvSpPr>
        <p:spPr>
          <a:xfrm flipH="1">
            <a:off x="0" y="5530168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99;p5">
            <a:extLst>
              <a:ext uri="{FF2B5EF4-FFF2-40B4-BE49-F238E27FC236}">
                <a16:creationId xmlns:a16="http://schemas.microsoft.com/office/drawing/2014/main" id="{4D471203-0BC5-4C6B-AD33-F95A6B0783DD}"/>
              </a:ext>
            </a:extLst>
          </p:cNvPr>
          <p:cNvSpPr/>
          <p:nvPr userDrawn="1"/>
        </p:nvSpPr>
        <p:spPr>
          <a:xfrm>
            <a:off x="0" y="4964816"/>
            <a:ext cx="606943" cy="56535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0;p5">
            <a:extLst>
              <a:ext uri="{FF2B5EF4-FFF2-40B4-BE49-F238E27FC236}">
                <a16:creationId xmlns:a16="http://schemas.microsoft.com/office/drawing/2014/main" id="{5232C89C-98EA-401D-B6DA-A16A8AA61677}"/>
              </a:ext>
            </a:extLst>
          </p:cNvPr>
          <p:cNvSpPr/>
          <p:nvPr userDrawn="1"/>
        </p:nvSpPr>
        <p:spPr>
          <a:xfrm>
            <a:off x="705179" y="5530168"/>
            <a:ext cx="642524" cy="582555"/>
          </a:xfrm>
          <a:prstGeom prst="rect">
            <a:avLst/>
          </a:prstGeom>
          <a:solidFill>
            <a:srgbClr val="F78471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925817A-E3A0-4790-B863-B560C4DBC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11" y="138056"/>
            <a:ext cx="9334984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/>
              <a:t>Small Header Title</a:t>
            </a:r>
          </a:p>
        </p:txBody>
      </p:sp>
      <p:sp>
        <p:nvSpPr>
          <p:cNvPr id="17" name="Google Shape;202;p10">
            <a:extLst>
              <a:ext uri="{FF2B5EF4-FFF2-40B4-BE49-F238E27FC236}">
                <a16:creationId xmlns:a16="http://schemas.microsoft.com/office/drawing/2014/main" id="{65101D2C-F2BA-47B0-B0E1-123B33E35F8B}"/>
              </a:ext>
            </a:extLst>
          </p:cNvPr>
          <p:cNvSpPr/>
          <p:nvPr userDrawn="1"/>
        </p:nvSpPr>
        <p:spPr>
          <a:xfrm>
            <a:off x="10844295" y="4286572"/>
            <a:ext cx="606943" cy="565352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C3C2168-6F1F-4A07-AF35-86D335AEA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3906" y="1562424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71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5;p2">
            <a:extLst>
              <a:ext uri="{FF2B5EF4-FFF2-40B4-BE49-F238E27FC236}">
                <a16:creationId xmlns:a16="http://schemas.microsoft.com/office/drawing/2014/main" id="{AB0343E5-8506-4DB0-94FB-7CE560BA0365}"/>
              </a:ext>
            </a:extLst>
          </p:cNvPr>
          <p:cNvSpPr/>
          <p:nvPr userDrawn="1"/>
        </p:nvSpPr>
        <p:spPr>
          <a:xfrm flipH="1">
            <a:off x="0" y="5530168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99;p5">
            <a:extLst>
              <a:ext uri="{FF2B5EF4-FFF2-40B4-BE49-F238E27FC236}">
                <a16:creationId xmlns:a16="http://schemas.microsoft.com/office/drawing/2014/main" id="{44C30494-77D0-42EE-B7B0-4A13D37DFD8D}"/>
              </a:ext>
            </a:extLst>
          </p:cNvPr>
          <p:cNvSpPr/>
          <p:nvPr userDrawn="1"/>
        </p:nvSpPr>
        <p:spPr>
          <a:xfrm>
            <a:off x="0" y="4964816"/>
            <a:ext cx="606943" cy="56535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0;p5">
            <a:extLst>
              <a:ext uri="{FF2B5EF4-FFF2-40B4-BE49-F238E27FC236}">
                <a16:creationId xmlns:a16="http://schemas.microsoft.com/office/drawing/2014/main" id="{8FFEC124-4297-4C29-B62F-9BDE5FDB82BE}"/>
              </a:ext>
            </a:extLst>
          </p:cNvPr>
          <p:cNvSpPr/>
          <p:nvPr userDrawn="1"/>
        </p:nvSpPr>
        <p:spPr>
          <a:xfrm>
            <a:off x="705179" y="5530168"/>
            <a:ext cx="642524" cy="582555"/>
          </a:xfrm>
          <a:prstGeom prst="rect">
            <a:avLst/>
          </a:prstGeom>
          <a:solidFill>
            <a:srgbClr val="F78471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4;p2">
            <a:extLst>
              <a:ext uri="{FF2B5EF4-FFF2-40B4-BE49-F238E27FC236}">
                <a16:creationId xmlns:a16="http://schemas.microsoft.com/office/drawing/2014/main" id="{F4D93DE1-ECAD-44AA-9CB7-051FABD56491}"/>
              </a:ext>
            </a:extLst>
          </p:cNvPr>
          <p:cNvSpPr/>
          <p:nvPr userDrawn="1"/>
        </p:nvSpPr>
        <p:spPr>
          <a:xfrm flipH="1">
            <a:off x="10832124" y="0"/>
            <a:ext cx="1359876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72;p4">
            <a:extLst>
              <a:ext uri="{FF2B5EF4-FFF2-40B4-BE49-F238E27FC236}">
                <a16:creationId xmlns:a16="http://schemas.microsoft.com/office/drawing/2014/main" id="{4F39A887-98A1-434C-82C5-028C6BD16C66}"/>
              </a:ext>
            </a:extLst>
          </p:cNvPr>
          <p:cNvSpPr/>
          <p:nvPr userDrawn="1"/>
        </p:nvSpPr>
        <p:spPr>
          <a:xfrm>
            <a:off x="10833966" y="-1"/>
            <a:ext cx="607451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101;p5">
            <a:extLst>
              <a:ext uri="{FF2B5EF4-FFF2-40B4-BE49-F238E27FC236}">
                <a16:creationId xmlns:a16="http://schemas.microsoft.com/office/drawing/2014/main" id="{33FCD3CA-D887-4E61-BD1F-EFF9B0C34EFB}"/>
              </a:ext>
            </a:extLst>
          </p:cNvPr>
          <p:cNvSpPr/>
          <p:nvPr userDrawn="1"/>
        </p:nvSpPr>
        <p:spPr>
          <a:xfrm>
            <a:off x="11584550" y="1336207"/>
            <a:ext cx="607450" cy="56535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C5C7914-ACB5-4BB6-96E0-B732C677C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10" y="138056"/>
            <a:ext cx="10193969" cy="621900"/>
          </a:xfrm>
        </p:spPr>
        <p:txBody>
          <a:bodyPr>
            <a:noAutofit/>
          </a:bodyPr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/>
              <a:t>Content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93AF5F-76DF-4C20-86F7-BAFF68460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6486" y="1853701"/>
            <a:ext cx="6594268" cy="3967744"/>
          </a:xfrm>
        </p:spPr>
        <p:txBody>
          <a:bodyPr>
            <a:normAutofit/>
          </a:bodyPr>
          <a:lstStyle>
            <a:lvl1pPr marL="228600" indent="-228600">
              <a:buClr>
                <a:srgbClr val="F78471"/>
              </a:buClr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27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;p2">
            <a:extLst>
              <a:ext uri="{FF2B5EF4-FFF2-40B4-BE49-F238E27FC236}">
                <a16:creationId xmlns:a16="http://schemas.microsoft.com/office/drawing/2014/main" id="{7279C88F-7588-4F34-8317-6DFFD7AEC823}"/>
              </a:ext>
            </a:extLst>
          </p:cNvPr>
          <p:cNvSpPr/>
          <p:nvPr userDrawn="1"/>
        </p:nvSpPr>
        <p:spPr>
          <a:xfrm flipH="1">
            <a:off x="2023284" y="5526749"/>
            <a:ext cx="1351760" cy="1327831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3F4BE0-AB0C-4D5A-AD4B-8DFB8D5F3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30" y="5530167"/>
            <a:ext cx="2213053" cy="1327832"/>
          </a:xfrm>
          <a:prstGeom prst="rect">
            <a:avLst/>
          </a:prstGeom>
        </p:spPr>
      </p:pic>
      <p:sp>
        <p:nvSpPr>
          <p:cNvPr id="9" name="Google Shape;24;p2">
            <a:extLst>
              <a:ext uri="{FF2B5EF4-FFF2-40B4-BE49-F238E27FC236}">
                <a16:creationId xmlns:a16="http://schemas.microsoft.com/office/drawing/2014/main" id="{ABE18729-3DA7-4495-A556-0318A98F6047}"/>
              </a:ext>
            </a:extLst>
          </p:cNvPr>
          <p:cNvSpPr/>
          <p:nvPr userDrawn="1"/>
        </p:nvSpPr>
        <p:spPr>
          <a:xfrm flipH="1">
            <a:off x="-4058" y="-5719"/>
            <a:ext cx="1359876" cy="1341950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4;p2">
            <a:extLst>
              <a:ext uri="{FF2B5EF4-FFF2-40B4-BE49-F238E27FC236}">
                <a16:creationId xmlns:a16="http://schemas.microsoft.com/office/drawing/2014/main" id="{7165F51A-F736-4DA0-8D12-B85002C13133}"/>
              </a:ext>
            </a:extLst>
          </p:cNvPr>
          <p:cNvPicPr preferRelativeResize="0"/>
          <p:nvPr userDrawn="1"/>
        </p:nvPicPr>
        <p:blipFill>
          <a:blip r:embed="rId4"/>
          <a:stretch>
            <a:fillRect/>
          </a:stretch>
        </p:blipFill>
        <p:spPr>
          <a:xfrm>
            <a:off x="-4058" y="1329324"/>
            <a:ext cx="1359877" cy="21806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;p2">
            <a:extLst>
              <a:ext uri="{FF2B5EF4-FFF2-40B4-BE49-F238E27FC236}">
                <a16:creationId xmlns:a16="http://schemas.microsoft.com/office/drawing/2014/main" id="{DC4F6B8B-D601-40D2-9F24-A99AE292551A}"/>
              </a:ext>
            </a:extLst>
          </p:cNvPr>
          <p:cNvSpPr/>
          <p:nvPr userDrawn="1"/>
        </p:nvSpPr>
        <p:spPr>
          <a:xfrm>
            <a:off x="-4058" y="4240329"/>
            <a:ext cx="1355818" cy="1335043"/>
          </a:xfrm>
          <a:prstGeom prst="rect">
            <a:avLst/>
          </a:prstGeom>
          <a:solidFill>
            <a:srgbClr val="7198A9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>
            <a:extLst>
              <a:ext uri="{FF2B5EF4-FFF2-40B4-BE49-F238E27FC236}">
                <a16:creationId xmlns:a16="http://schemas.microsoft.com/office/drawing/2014/main" id="{9EFC2FA5-9464-43C6-B934-AEC0A9617FAB}"/>
              </a:ext>
            </a:extLst>
          </p:cNvPr>
          <p:cNvPicPr preferRelativeResize="0"/>
          <p:nvPr userDrawn="1"/>
        </p:nvPicPr>
        <p:blipFill>
          <a:blip r:embed="rId5"/>
          <a:stretch>
            <a:fillRect/>
          </a:stretch>
        </p:blipFill>
        <p:spPr>
          <a:xfrm>
            <a:off x="-4504" y="5527914"/>
            <a:ext cx="2063262" cy="13362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6;p2">
            <a:extLst>
              <a:ext uri="{FF2B5EF4-FFF2-40B4-BE49-F238E27FC236}">
                <a16:creationId xmlns:a16="http://schemas.microsoft.com/office/drawing/2014/main" id="{789A5285-B506-4BE4-94C3-344CB9CFF815}"/>
              </a:ext>
            </a:extLst>
          </p:cNvPr>
          <p:cNvSpPr/>
          <p:nvPr userDrawn="1"/>
        </p:nvSpPr>
        <p:spPr>
          <a:xfrm>
            <a:off x="-4058" y="2905286"/>
            <a:ext cx="1355818" cy="1335043"/>
          </a:xfrm>
          <a:prstGeom prst="rect">
            <a:avLst/>
          </a:prstGeom>
          <a:solidFill>
            <a:srgbClr val="7198A9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CCB9DDB3-B55D-427A-83EF-B17863E06BFB}"/>
              </a:ext>
            </a:extLst>
          </p:cNvPr>
          <p:cNvSpPr/>
          <p:nvPr userDrawn="1"/>
        </p:nvSpPr>
        <p:spPr>
          <a:xfrm flipH="1">
            <a:off x="1351760" y="-5719"/>
            <a:ext cx="1351760" cy="1341950"/>
          </a:xfrm>
          <a:prstGeom prst="rect">
            <a:avLst/>
          </a:prstGeom>
          <a:solidFill>
            <a:srgbClr val="D1EF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3A3BA75E-A3C6-4BE1-B4F0-A4C5785507B2}"/>
              </a:ext>
            </a:extLst>
          </p:cNvPr>
          <p:cNvSpPr/>
          <p:nvPr userDrawn="1"/>
        </p:nvSpPr>
        <p:spPr>
          <a:xfrm flipH="1">
            <a:off x="2703519" y="810511"/>
            <a:ext cx="1350701" cy="516971"/>
          </a:xfrm>
          <a:prstGeom prst="rect">
            <a:avLst/>
          </a:prstGeom>
          <a:solidFill>
            <a:srgbClr val="FAA99C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0;p2">
            <a:extLst>
              <a:ext uri="{FF2B5EF4-FFF2-40B4-BE49-F238E27FC236}">
                <a16:creationId xmlns:a16="http://schemas.microsoft.com/office/drawing/2014/main" id="{AFC31E26-3F3A-4193-80BB-10622F638E1F}"/>
              </a:ext>
            </a:extLst>
          </p:cNvPr>
          <p:cNvPicPr preferRelativeResize="0"/>
          <p:nvPr userDrawn="1"/>
        </p:nvPicPr>
        <p:blipFill>
          <a:blip r:embed="rId6"/>
          <a:stretch>
            <a:fillRect/>
          </a:stretch>
        </p:blipFill>
        <p:spPr>
          <a:xfrm>
            <a:off x="2711636" y="0"/>
            <a:ext cx="1339586" cy="9333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;p2">
            <a:extLst>
              <a:ext uri="{FF2B5EF4-FFF2-40B4-BE49-F238E27FC236}">
                <a16:creationId xmlns:a16="http://schemas.microsoft.com/office/drawing/2014/main" id="{0FB14AA5-CEE3-4303-AC57-4259A915A7B4}"/>
              </a:ext>
            </a:extLst>
          </p:cNvPr>
          <p:cNvSpPr/>
          <p:nvPr userDrawn="1"/>
        </p:nvSpPr>
        <p:spPr>
          <a:xfrm flipH="1">
            <a:off x="5401923" y="2"/>
            <a:ext cx="1367992" cy="132406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2;p2">
            <a:extLst>
              <a:ext uri="{FF2B5EF4-FFF2-40B4-BE49-F238E27FC236}">
                <a16:creationId xmlns:a16="http://schemas.microsoft.com/office/drawing/2014/main" id="{6790A1F9-3C4C-469A-834A-514C6A8AA9FA}"/>
              </a:ext>
            </a:extLst>
          </p:cNvPr>
          <p:cNvSpPr/>
          <p:nvPr userDrawn="1"/>
        </p:nvSpPr>
        <p:spPr>
          <a:xfrm flipH="1">
            <a:off x="6761798" y="1467"/>
            <a:ext cx="1342585" cy="447251"/>
          </a:xfrm>
          <a:prstGeom prst="rect">
            <a:avLst/>
          </a:prstGeom>
          <a:solidFill>
            <a:srgbClr val="96B3C0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C0B1F873-7C73-4DC3-AF04-3F12D85144E4}"/>
              </a:ext>
            </a:extLst>
          </p:cNvPr>
          <p:cNvPicPr preferRelativeResize="0"/>
          <p:nvPr userDrawn="1"/>
        </p:nvPicPr>
        <p:blipFill>
          <a:blip r:embed="rId7"/>
          <a:stretch>
            <a:fillRect/>
          </a:stretch>
        </p:blipFill>
        <p:spPr>
          <a:xfrm>
            <a:off x="6769915" y="448718"/>
            <a:ext cx="1334469" cy="88131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7;p2">
            <a:extLst>
              <a:ext uri="{FF2B5EF4-FFF2-40B4-BE49-F238E27FC236}">
                <a16:creationId xmlns:a16="http://schemas.microsoft.com/office/drawing/2014/main" id="{316EEA42-D474-4C52-BDF9-E60D78398302}"/>
              </a:ext>
            </a:extLst>
          </p:cNvPr>
          <p:cNvSpPr/>
          <p:nvPr userDrawn="1"/>
        </p:nvSpPr>
        <p:spPr>
          <a:xfrm flipH="1">
            <a:off x="8104384" y="1841"/>
            <a:ext cx="1331470" cy="1322222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13;p2">
            <a:extLst>
              <a:ext uri="{FF2B5EF4-FFF2-40B4-BE49-F238E27FC236}">
                <a16:creationId xmlns:a16="http://schemas.microsoft.com/office/drawing/2014/main" id="{765A0FD9-4086-49D9-89D4-8210AB20276F}"/>
              </a:ext>
            </a:extLst>
          </p:cNvPr>
          <p:cNvPicPr preferRelativeResize="0"/>
          <p:nvPr userDrawn="1"/>
        </p:nvPicPr>
        <p:blipFill>
          <a:blip r:embed="rId8"/>
          <a:stretch>
            <a:fillRect/>
          </a:stretch>
        </p:blipFill>
        <p:spPr>
          <a:xfrm>
            <a:off x="9435854" y="0"/>
            <a:ext cx="2756146" cy="132748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7;p2">
            <a:extLst>
              <a:ext uri="{FF2B5EF4-FFF2-40B4-BE49-F238E27FC236}">
                <a16:creationId xmlns:a16="http://schemas.microsoft.com/office/drawing/2014/main" id="{2535E148-54E0-4228-9625-C48C8EE5C78D}"/>
              </a:ext>
            </a:extLst>
          </p:cNvPr>
          <p:cNvSpPr/>
          <p:nvPr userDrawn="1"/>
        </p:nvSpPr>
        <p:spPr>
          <a:xfrm flipH="1">
            <a:off x="9435854" y="1327482"/>
            <a:ext cx="2756146" cy="978396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1;p2">
            <a:extLst>
              <a:ext uri="{FF2B5EF4-FFF2-40B4-BE49-F238E27FC236}">
                <a16:creationId xmlns:a16="http://schemas.microsoft.com/office/drawing/2014/main" id="{69DC0031-30E3-467B-A8E3-9D700E6889F5}"/>
              </a:ext>
            </a:extLst>
          </p:cNvPr>
          <p:cNvSpPr/>
          <p:nvPr userDrawn="1"/>
        </p:nvSpPr>
        <p:spPr>
          <a:xfrm flipH="1">
            <a:off x="9435854" y="1736035"/>
            <a:ext cx="609294" cy="569843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3164B34-092B-46F1-A8EB-C8FE5270C41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435855" y="2305877"/>
            <a:ext cx="2756146" cy="1837431"/>
          </a:xfrm>
          <a:prstGeom prst="rect">
            <a:avLst/>
          </a:prstGeom>
        </p:spPr>
      </p:pic>
      <p:sp>
        <p:nvSpPr>
          <p:cNvPr id="26" name="Google Shape;36;p2">
            <a:extLst>
              <a:ext uri="{FF2B5EF4-FFF2-40B4-BE49-F238E27FC236}">
                <a16:creationId xmlns:a16="http://schemas.microsoft.com/office/drawing/2014/main" id="{EA31F81D-37C9-4C25-9168-3AE32EA5BFD2}"/>
              </a:ext>
            </a:extLst>
          </p:cNvPr>
          <p:cNvSpPr/>
          <p:nvPr userDrawn="1"/>
        </p:nvSpPr>
        <p:spPr>
          <a:xfrm>
            <a:off x="9431796" y="3685244"/>
            <a:ext cx="2756146" cy="1335043"/>
          </a:xfrm>
          <a:prstGeom prst="rect">
            <a:avLst/>
          </a:prstGeom>
          <a:solidFill>
            <a:srgbClr val="96B3C0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18;p2">
            <a:extLst>
              <a:ext uri="{FF2B5EF4-FFF2-40B4-BE49-F238E27FC236}">
                <a16:creationId xmlns:a16="http://schemas.microsoft.com/office/drawing/2014/main" id="{112A9237-972F-4256-8BE5-F426C5256916}"/>
              </a:ext>
            </a:extLst>
          </p:cNvPr>
          <p:cNvPicPr preferRelativeResize="0"/>
          <p:nvPr userDrawn="1"/>
        </p:nvPicPr>
        <p:blipFill>
          <a:blip r:embed="rId10"/>
          <a:stretch>
            <a:fillRect/>
          </a:stretch>
        </p:blipFill>
        <p:spPr>
          <a:xfrm>
            <a:off x="9435854" y="5020287"/>
            <a:ext cx="2756146" cy="183771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37;p2">
            <a:extLst>
              <a:ext uri="{FF2B5EF4-FFF2-40B4-BE49-F238E27FC236}">
                <a16:creationId xmlns:a16="http://schemas.microsoft.com/office/drawing/2014/main" id="{372E351B-8996-4384-A668-F9A6CF1052B5}"/>
              </a:ext>
            </a:extLst>
          </p:cNvPr>
          <p:cNvSpPr/>
          <p:nvPr userDrawn="1"/>
        </p:nvSpPr>
        <p:spPr>
          <a:xfrm flipH="1">
            <a:off x="6720726" y="5533977"/>
            <a:ext cx="1398841" cy="1327082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17;p2">
            <a:extLst>
              <a:ext uri="{FF2B5EF4-FFF2-40B4-BE49-F238E27FC236}">
                <a16:creationId xmlns:a16="http://schemas.microsoft.com/office/drawing/2014/main" id="{2219388E-9C58-4960-B1B2-F779434394D3}"/>
              </a:ext>
            </a:extLst>
          </p:cNvPr>
          <p:cNvPicPr preferRelativeResize="0"/>
          <p:nvPr userDrawn="1"/>
        </p:nvPicPr>
        <p:blipFill>
          <a:blip r:embed="rId11"/>
          <a:stretch>
            <a:fillRect/>
          </a:stretch>
        </p:blipFill>
        <p:spPr>
          <a:xfrm>
            <a:off x="6580066" y="5533976"/>
            <a:ext cx="983850" cy="132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;p2">
            <a:extLst>
              <a:ext uri="{FF2B5EF4-FFF2-40B4-BE49-F238E27FC236}">
                <a16:creationId xmlns:a16="http://schemas.microsoft.com/office/drawing/2014/main" id="{1C5A75B9-6188-4F98-86F1-AE030E5B5772}"/>
              </a:ext>
            </a:extLst>
          </p:cNvPr>
          <p:cNvPicPr preferRelativeResize="0"/>
          <p:nvPr userDrawn="1"/>
        </p:nvPicPr>
        <p:blipFill>
          <a:blip r:embed="rId12"/>
          <a:stretch>
            <a:fillRect/>
          </a:stretch>
        </p:blipFill>
        <p:spPr>
          <a:xfrm>
            <a:off x="3240496" y="5533976"/>
            <a:ext cx="1796477" cy="132402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61;p3">
            <a:extLst>
              <a:ext uri="{FF2B5EF4-FFF2-40B4-BE49-F238E27FC236}">
                <a16:creationId xmlns:a16="http://schemas.microsoft.com/office/drawing/2014/main" id="{4F00AD6E-8749-4957-AF56-AF8EF23D119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61864" y="2427425"/>
            <a:ext cx="51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4400" b="1">
                <a:solidFill>
                  <a:srgbClr val="4D778A"/>
                </a:solidFill>
                <a:latin typeface="Ar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62;p3">
            <a:extLst>
              <a:ext uri="{FF2B5EF4-FFF2-40B4-BE49-F238E27FC236}">
                <a16:creationId xmlns:a16="http://schemas.microsoft.com/office/drawing/2014/main" id="{63625B3D-162B-4465-A269-570F44ABBB0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61864" y="3455529"/>
            <a:ext cx="51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3600" b="1">
                <a:solidFill>
                  <a:srgbClr val="7198A9"/>
                </a:solidFill>
                <a:latin typeface="Ar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9pPr>
          </a:lstStyle>
          <a:p>
            <a:endParaRPr dirty="0"/>
          </a:p>
        </p:txBody>
      </p:sp>
      <p:sp>
        <p:nvSpPr>
          <p:cNvPr id="36" name="Google Shape;24;p2">
            <a:extLst>
              <a:ext uri="{FF2B5EF4-FFF2-40B4-BE49-F238E27FC236}">
                <a16:creationId xmlns:a16="http://schemas.microsoft.com/office/drawing/2014/main" id="{DB010895-A76F-41A8-BF02-DA6FCDD34294}"/>
              </a:ext>
            </a:extLst>
          </p:cNvPr>
          <p:cNvSpPr/>
          <p:nvPr userDrawn="1"/>
        </p:nvSpPr>
        <p:spPr>
          <a:xfrm flipH="1">
            <a:off x="4046635" y="1841"/>
            <a:ext cx="1367992" cy="1325641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5;p2">
            <a:extLst>
              <a:ext uri="{FF2B5EF4-FFF2-40B4-BE49-F238E27FC236}">
                <a16:creationId xmlns:a16="http://schemas.microsoft.com/office/drawing/2014/main" id="{BB1138D7-976F-4E30-B866-5F5899AE3D7C}"/>
              </a:ext>
            </a:extLst>
          </p:cNvPr>
          <p:cNvSpPr/>
          <p:nvPr userDrawn="1"/>
        </p:nvSpPr>
        <p:spPr>
          <a:xfrm flipH="1">
            <a:off x="8084091" y="5533600"/>
            <a:ext cx="136336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4;p2">
            <a:extLst>
              <a:ext uri="{FF2B5EF4-FFF2-40B4-BE49-F238E27FC236}">
                <a16:creationId xmlns:a16="http://schemas.microsoft.com/office/drawing/2014/main" id="{868EE5B8-B328-4963-B03D-6FD8569E8CE7}"/>
              </a:ext>
            </a:extLst>
          </p:cNvPr>
          <p:cNvSpPr/>
          <p:nvPr userDrawn="1"/>
        </p:nvSpPr>
        <p:spPr>
          <a:xfrm>
            <a:off x="8838160" y="6289228"/>
            <a:ext cx="609294" cy="56535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96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010AED-F4E8-4632-A7FD-0D26A4CA8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47" y="5537959"/>
            <a:ext cx="2200068" cy="1320041"/>
          </a:xfrm>
          <a:prstGeom prst="rect">
            <a:avLst/>
          </a:prstGeom>
        </p:spPr>
      </p:pic>
      <p:sp>
        <p:nvSpPr>
          <p:cNvPr id="6" name="Google Shape;24;p2">
            <a:extLst>
              <a:ext uri="{FF2B5EF4-FFF2-40B4-BE49-F238E27FC236}">
                <a16:creationId xmlns:a16="http://schemas.microsoft.com/office/drawing/2014/main" id="{1C69229E-AA15-4C52-93DA-CAE422663072}"/>
              </a:ext>
            </a:extLst>
          </p:cNvPr>
          <p:cNvSpPr/>
          <p:nvPr userDrawn="1"/>
        </p:nvSpPr>
        <p:spPr>
          <a:xfrm flipH="1">
            <a:off x="-4058" y="-5719"/>
            <a:ext cx="1359876" cy="1326925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27;p2">
            <a:extLst>
              <a:ext uri="{FF2B5EF4-FFF2-40B4-BE49-F238E27FC236}">
                <a16:creationId xmlns:a16="http://schemas.microsoft.com/office/drawing/2014/main" id="{A9693FD4-CC71-4BEA-840A-1C0D424D8BAB}"/>
              </a:ext>
            </a:extLst>
          </p:cNvPr>
          <p:cNvSpPr/>
          <p:nvPr userDrawn="1"/>
        </p:nvSpPr>
        <p:spPr>
          <a:xfrm flipH="1">
            <a:off x="1355818" y="3006"/>
            <a:ext cx="1331470" cy="1318202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9B909-D45B-4BF5-978D-4310B84851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87288" y="3005"/>
            <a:ext cx="1520630" cy="1320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126B9-5D06-4CFF-B027-EDB11280B9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91148" y="1165"/>
            <a:ext cx="883576" cy="1312668"/>
          </a:xfrm>
          <a:prstGeom prst="rect">
            <a:avLst/>
          </a:prstGeom>
        </p:spPr>
      </p:pic>
      <p:sp>
        <p:nvSpPr>
          <p:cNvPr id="12" name="Google Shape;28;p2">
            <a:extLst>
              <a:ext uri="{FF2B5EF4-FFF2-40B4-BE49-F238E27FC236}">
                <a16:creationId xmlns:a16="http://schemas.microsoft.com/office/drawing/2014/main" id="{7C281379-A51C-4434-BEF9-A04B44F8A162}"/>
              </a:ext>
            </a:extLst>
          </p:cNvPr>
          <p:cNvSpPr/>
          <p:nvPr userDrawn="1"/>
        </p:nvSpPr>
        <p:spPr>
          <a:xfrm flipH="1">
            <a:off x="7774724" y="-10633"/>
            <a:ext cx="1367992" cy="1327483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292688-381B-453C-BC02-B8C5CA5AAA2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42716" y="1351"/>
            <a:ext cx="1956050" cy="1312482"/>
          </a:xfrm>
          <a:prstGeom prst="rect">
            <a:avLst/>
          </a:prstGeom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82E20035-3CD8-4876-98B5-6C2F3432F57B}"/>
              </a:ext>
            </a:extLst>
          </p:cNvPr>
          <p:cNvSpPr/>
          <p:nvPr userDrawn="1"/>
        </p:nvSpPr>
        <p:spPr>
          <a:xfrm flipH="1">
            <a:off x="11074718" y="1351"/>
            <a:ext cx="1117282" cy="1312482"/>
          </a:xfrm>
          <a:prstGeom prst="rect">
            <a:avLst/>
          </a:prstGeom>
          <a:solidFill>
            <a:srgbClr val="D1EF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5;p2">
            <a:extLst>
              <a:ext uri="{FF2B5EF4-FFF2-40B4-BE49-F238E27FC236}">
                <a16:creationId xmlns:a16="http://schemas.microsoft.com/office/drawing/2014/main" id="{CF15CE14-5455-4EF0-B172-04B87ABB468F}"/>
              </a:ext>
            </a:extLst>
          </p:cNvPr>
          <p:cNvSpPr/>
          <p:nvPr userDrawn="1"/>
        </p:nvSpPr>
        <p:spPr>
          <a:xfrm flipH="1">
            <a:off x="746525" y="-5719"/>
            <a:ext cx="609293" cy="562144"/>
          </a:xfrm>
          <a:prstGeom prst="rect">
            <a:avLst/>
          </a:prstGeom>
          <a:solidFill>
            <a:srgbClr val="CEDBE0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28;p2">
            <a:extLst>
              <a:ext uri="{FF2B5EF4-FFF2-40B4-BE49-F238E27FC236}">
                <a16:creationId xmlns:a16="http://schemas.microsoft.com/office/drawing/2014/main" id="{AF3F5EF4-A24C-4B3F-85B4-D2E209451EAA}"/>
              </a:ext>
            </a:extLst>
          </p:cNvPr>
          <p:cNvSpPr/>
          <p:nvPr userDrawn="1"/>
        </p:nvSpPr>
        <p:spPr>
          <a:xfrm flipH="1">
            <a:off x="1997964" y="5528678"/>
            <a:ext cx="1367992" cy="132932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9A52B0-994C-4BAE-9FEA-C2D94392CA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65956" y="5528677"/>
            <a:ext cx="880027" cy="1320041"/>
          </a:xfrm>
          <a:prstGeom prst="rect">
            <a:avLst/>
          </a:prstGeom>
        </p:spPr>
      </p:pic>
      <p:sp>
        <p:nvSpPr>
          <p:cNvPr id="19" name="Google Shape;15;p2">
            <a:extLst>
              <a:ext uri="{FF2B5EF4-FFF2-40B4-BE49-F238E27FC236}">
                <a16:creationId xmlns:a16="http://schemas.microsoft.com/office/drawing/2014/main" id="{58D60E35-8164-4EC0-A2CB-8866FDEE27F7}"/>
              </a:ext>
            </a:extLst>
          </p:cNvPr>
          <p:cNvSpPr/>
          <p:nvPr userDrawn="1"/>
        </p:nvSpPr>
        <p:spPr>
          <a:xfrm>
            <a:off x="4245983" y="5530519"/>
            <a:ext cx="747334" cy="1327481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4;p2">
            <a:extLst>
              <a:ext uri="{FF2B5EF4-FFF2-40B4-BE49-F238E27FC236}">
                <a16:creationId xmlns:a16="http://schemas.microsoft.com/office/drawing/2014/main" id="{40B8B0AA-7EAC-4BB1-AAC5-541AF69E88E5}"/>
              </a:ext>
            </a:extLst>
          </p:cNvPr>
          <p:cNvSpPr/>
          <p:nvPr userDrawn="1"/>
        </p:nvSpPr>
        <p:spPr>
          <a:xfrm flipH="1">
            <a:off x="6461760" y="5521793"/>
            <a:ext cx="1222904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E08D9815-F689-493D-96C1-111F0C127FA0}"/>
              </a:ext>
            </a:extLst>
          </p:cNvPr>
          <p:cNvSpPr/>
          <p:nvPr userDrawn="1"/>
        </p:nvSpPr>
        <p:spPr>
          <a:xfrm flipH="1">
            <a:off x="7684664" y="5527500"/>
            <a:ext cx="1379916" cy="1320052"/>
          </a:xfrm>
          <a:prstGeom prst="rect">
            <a:avLst/>
          </a:prstGeom>
          <a:solidFill>
            <a:srgbClr val="D1EF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7;p2">
            <a:extLst>
              <a:ext uri="{FF2B5EF4-FFF2-40B4-BE49-F238E27FC236}">
                <a16:creationId xmlns:a16="http://schemas.microsoft.com/office/drawing/2014/main" id="{8EA4A6C9-BE63-4140-A3DF-044048C0B4A6}"/>
              </a:ext>
            </a:extLst>
          </p:cNvPr>
          <p:cNvSpPr/>
          <p:nvPr userDrawn="1"/>
        </p:nvSpPr>
        <p:spPr>
          <a:xfrm flipH="1">
            <a:off x="8845712" y="5530517"/>
            <a:ext cx="1331470" cy="132748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CF94D7-8415-48ED-9FD8-73FC99157E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77182" y="5530516"/>
            <a:ext cx="2011098" cy="1327484"/>
          </a:xfrm>
          <a:prstGeom prst="rect">
            <a:avLst/>
          </a:prstGeom>
        </p:spPr>
      </p:pic>
      <p:sp>
        <p:nvSpPr>
          <p:cNvPr id="24" name="Google Shape;24;p2">
            <a:extLst>
              <a:ext uri="{FF2B5EF4-FFF2-40B4-BE49-F238E27FC236}">
                <a16:creationId xmlns:a16="http://schemas.microsoft.com/office/drawing/2014/main" id="{B2C89A6D-F696-43B8-9AFF-BC5ED3147AB9}"/>
              </a:ext>
            </a:extLst>
          </p:cNvPr>
          <p:cNvSpPr/>
          <p:nvPr userDrawn="1"/>
        </p:nvSpPr>
        <p:spPr>
          <a:xfrm flipH="1">
            <a:off x="4191686" y="1165"/>
            <a:ext cx="1367992" cy="131820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24B12A-882A-4B61-96B7-FCCF3BCC68FC}"/>
              </a:ext>
            </a:extLst>
          </p:cNvPr>
          <p:cNvSpPr/>
          <p:nvPr userDrawn="1"/>
        </p:nvSpPr>
        <p:spPr>
          <a:xfrm flipH="1">
            <a:off x="5494750" y="-10634"/>
            <a:ext cx="1396398" cy="1333679"/>
          </a:xfrm>
          <a:prstGeom prst="rect">
            <a:avLst/>
          </a:prstGeom>
          <a:solidFill>
            <a:srgbClr val="D1EF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61;p3">
            <a:extLst>
              <a:ext uri="{FF2B5EF4-FFF2-40B4-BE49-F238E27FC236}">
                <a16:creationId xmlns:a16="http://schemas.microsoft.com/office/drawing/2014/main" id="{C6E3B4B0-BACD-490C-B509-1994BF17908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62755" y="2340339"/>
            <a:ext cx="51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4400" b="1">
                <a:solidFill>
                  <a:srgbClr val="4D778A"/>
                </a:solidFill>
                <a:latin typeface="Ar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62;p3">
            <a:extLst>
              <a:ext uri="{FF2B5EF4-FFF2-40B4-BE49-F238E27FC236}">
                <a16:creationId xmlns:a16="http://schemas.microsoft.com/office/drawing/2014/main" id="{2DB747EC-14F0-4CC6-A5C4-6782DE18516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62755" y="3368443"/>
            <a:ext cx="51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3600" b="1">
                <a:solidFill>
                  <a:srgbClr val="7198A9"/>
                </a:solidFill>
                <a:latin typeface="Ar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122;p6">
            <a:extLst>
              <a:ext uri="{FF2B5EF4-FFF2-40B4-BE49-F238E27FC236}">
                <a16:creationId xmlns:a16="http://schemas.microsoft.com/office/drawing/2014/main" id="{4B7A04E8-4E70-472B-AA89-5EB80218F9B4}"/>
              </a:ext>
            </a:extLst>
          </p:cNvPr>
          <p:cNvSpPr/>
          <p:nvPr userDrawn="1"/>
        </p:nvSpPr>
        <p:spPr>
          <a:xfrm>
            <a:off x="9567888" y="6299970"/>
            <a:ext cx="609294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C39CED-2F9B-490D-951C-4B4AF999BF4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20" y="5526838"/>
            <a:ext cx="2011098" cy="1318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32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;p2">
            <a:extLst>
              <a:ext uri="{FF2B5EF4-FFF2-40B4-BE49-F238E27FC236}">
                <a16:creationId xmlns:a16="http://schemas.microsoft.com/office/drawing/2014/main" id="{4FE461BC-5DB0-40BD-8BDB-A56932B18FED}"/>
              </a:ext>
            </a:extLst>
          </p:cNvPr>
          <p:cNvSpPr/>
          <p:nvPr userDrawn="1"/>
        </p:nvSpPr>
        <p:spPr>
          <a:xfrm>
            <a:off x="10843976" y="0"/>
            <a:ext cx="1367992" cy="1329321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4;p2">
            <a:extLst>
              <a:ext uri="{FF2B5EF4-FFF2-40B4-BE49-F238E27FC236}">
                <a16:creationId xmlns:a16="http://schemas.microsoft.com/office/drawing/2014/main" id="{23882A48-D6DE-4E43-89F3-868600508C49}"/>
              </a:ext>
            </a:extLst>
          </p:cNvPr>
          <p:cNvSpPr/>
          <p:nvPr userDrawn="1"/>
        </p:nvSpPr>
        <p:spPr>
          <a:xfrm flipH="1">
            <a:off x="10852089" y="4168231"/>
            <a:ext cx="1343043" cy="1360445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;p2">
            <a:extLst>
              <a:ext uri="{FF2B5EF4-FFF2-40B4-BE49-F238E27FC236}">
                <a16:creationId xmlns:a16="http://schemas.microsoft.com/office/drawing/2014/main" id="{9A437E18-7F18-4225-BF77-C77FDBC4B75F}"/>
              </a:ext>
            </a:extLst>
          </p:cNvPr>
          <p:cNvSpPr/>
          <p:nvPr userDrawn="1"/>
        </p:nvSpPr>
        <p:spPr>
          <a:xfrm flipH="1">
            <a:off x="0" y="5528677"/>
            <a:ext cx="1359876" cy="1329323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2">
            <a:extLst>
              <a:ext uri="{FF2B5EF4-FFF2-40B4-BE49-F238E27FC236}">
                <a16:creationId xmlns:a16="http://schemas.microsoft.com/office/drawing/2014/main" id="{B60C28C0-3200-445E-A8CD-28C9A77D960F}"/>
              </a:ext>
            </a:extLst>
          </p:cNvPr>
          <p:cNvSpPr/>
          <p:nvPr userDrawn="1"/>
        </p:nvSpPr>
        <p:spPr>
          <a:xfrm flipH="1">
            <a:off x="-8116" y="4199355"/>
            <a:ext cx="1367992" cy="132932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2">
            <a:extLst>
              <a:ext uri="{FF2B5EF4-FFF2-40B4-BE49-F238E27FC236}">
                <a16:creationId xmlns:a16="http://schemas.microsoft.com/office/drawing/2014/main" id="{802F279A-42AC-48D1-BEEF-1472FF9AA94F}"/>
              </a:ext>
            </a:extLst>
          </p:cNvPr>
          <p:cNvSpPr/>
          <p:nvPr userDrawn="1"/>
        </p:nvSpPr>
        <p:spPr>
          <a:xfrm flipH="1">
            <a:off x="-8116" y="4199354"/>
            <a:ext cx="609294" cy="569843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02;p10">
            <a:extLst>
              <a:ext uri="{FF2B5EF4-FFF2-40B4-BE49-F238E27FC236}">
                <a16:creationId xmlns:a16="http://schemas.microsoft.com/office/drawing/2014/main" id="{B050B4D8-E0C3-45E5-B4E8-770018ADF244}"/>
              </a:ext>
            </a:extLst>
          </p:cNvPr>
          <p:cNvSpPr/>
          <p:nvPr userDrawn="1"/>
        </p:nvSpPr>
        <p:spPr>
          <a:xfrm>
            <a:off x="0" y="3629510"/>
            <a:ext cx="601178" cy="569843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553;p42">
            <a:extLst>
              <a:ext uri="{FF2B5EF4-FFF2-40B4-BE49-F238E27FC236}">
                <a16:creationId xmlns:a16="http://schemas.microsoft.com/office/drawing/2014/main" id="{1692198C-F215-4919-BDB8-DBAA2D9C71D0}"/>
              </a:ext>
            </a:extLst>
          </p:cNvPr>
          <p:cNvGrpSpPr/>
          <p:nvPr userDrawn="1"/>
        </p:nvGrpSpPr>
        <p:grpSpPr>
          <a:xfrm>
            <a:off x="11188016" y="228881"/>
            <a:ext cx="679912" cy="871558"/>
            <a:chOff x="596350" y="929175"/>
            <a:chExt cx="407950" cy="497475"/>
          </a:xfrm>
        </p:grpSpPr>
        <p:sp>
          <p:nvSpPr>
            <p:cNvPr id="13" name="Google Shape;554;p42">
              <a:extLst>
                <a:ext uri="{FF2B5EF4-FFF2-40B4-BE49-F238E27FC236}">
                  <a16:creationId xmlns:a16="http://schemas.microsoft.com/office/drawing/2014/main" id="{3C1C807B-9911-4443-818B-2A4DC838FA9D}"/>
                </a:ext>
              </a:extLst>
            </p:cNvPr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5;p42">
              <a:extLst>
                <a:ext uri="{FF2B5EF4-FFF2-40B4-BE49-F238E27FC236}">
                  <a16:creationId xmlns:a16="http://schemas.microsoft.com/office/drawing/2014/main" id="{B9BC27E2-1BB0-45AC-BA9E-B8F0E88504E3}"/>
                </a:ext>
              </a:extLst>
            </p:cNvPr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556;p42">
              <a:extLst>
                <a:ext uri="{FF2B5EF4-FFF2-40B4-BE49-F238E27FC236}">
                  <a16:creationId xmlns:a16="http://schemas.microsoft.com/office/drawing/2014/main" id="{73E4094E-6B4A-42A1-8C99-16442EE0B465}"/>
                </a:ext>
              </a:extLst>
            </p:cNvPr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7;p42">
              <a:extLst>
                <a:ext uri="{FF2B5EF4-FFF2-40B4-BE49-F238E27FC236}">
                  <a16:creationId xmlns:a16="http://schemas.microsoft.com/office/drawing/2014/main" id="{FF909F31-9357-4C7A-AF6B-F545DA5D93FA}"/>
                </a:ext>
              </a:extLst>
            </p:cNvPr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8;p42">
              <a:extLst>
                <a:ext uri="{FF2B5EF4-FFF2-40B4-BE49-F238E27FC236}">
                  <a16:creationId xmlns:a16="http://schemas.microsoft.com/office/drawing/2014/main" id="{880BA7EC-DA68-4E3D-9AC9-2B2CFB1BBECF}"/>
                </a:ext>
              </a:extLst>
            </p:cNvPr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9;p42">
              <a:extLst>
                <a:ext uri="{FF2B5EF4-FFF2-40B4-BE49-F238E27FC236}">
                  <a16:creationId xmlns:a16="http://schemas.microsoft.com/office/drawing/2014/main" id="{75E46DEF-7643-49A2-8C35-39225143D10A}"/>
                </a:ext>
              </a:extLst>
            </p:cNvPr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60;p42">
              <a:extLst>
                <a:ext uri="{FF2B5EF4-FFF2-40B4-BE49-F238E27FC236}">
                  <a16:creationId xmlns:a16="http://schemas.microsoft.com/office/drawing/2014/main" id="{F4D189CE-3ECE-4A73-8514-FDFC57340BAE}"/>
                </a:ext>
              </a:extLst>
            </p:cNvPr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8;p2">
            <a:extLst>
              <a:ext uri="{FF2B5EF4-FFF2-40B4-BE49-F238E27FC236}">
                <a16:creationId xmlns:a16="http://schemas.microsoft.com/office/drawing/2014/main" id="{584914CE-4ACD-403F-BCC5-DAF29580469A}"/>
              </a:ext>
            </a:extLst>
          </p:cNvPr>
          <p:cNvSpPr/>
          <p:nvPr userDrawn="1"/>
        </p:nvSpPr>
        <p:spPr>
          <a:xfrm flipH="1">
            <a:off x="10847794" y="1329321"/>
            <a:ext cx="1364174" cy="132932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6C8EBA-9E4A-41D9-8F61-FA1234DEF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2089" y="2658642"/>
            <a:ext cx="1339228" cy="2021012"/>
          </a:xfrm>
          <a:prstGeom prst="rect">
            <a:avLst/>
          </a:prstGeom>
        </p:spPr>
      </p:pic>
      <p:sp>
        <p:nvSpPr>
          <p:cNvPr id="22" name="Google Shape;202;p10">
            <a:extLst>
              <a:ext uri="{FF2B5EF4-FFF2-40B4-BE49-F238E27FC236}">
                <a16:creationId xmlns:a16="http://schemas.microsoft.com/office/drawing/2014/main" id="{DF6C205A-502D-4861-AA62-8B28D918D145}"/>
              </a:ext>
            </a:extLst>
          </p:cNvPr>
          <p:cNvSpPr/>
          <p:nvPr userDrawn="1"/>
        </p:nvSpPr>
        <p:spPr>
          <a:xfrm>
            <a:off x="11610790" y="2088800"/>
            <a:ext cx="601178" cy="569843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24;p2">
            <a:extLst>
              <a:ext uri="{FF2B5EF4-FFF2-40B4-BE49-F238E27FC236}">
                <a16:creationId xmlns:a16="http://schemas.microsoft.com/office/drawing/2014/main" id="{3DA3D4DD-8019-4671-AF3C-A85F63E5E92C}"/>
              </a:ext>
            </a:extLst>
          </p:cNvPr>
          <p:cNvSpPr/>
          <p:nvPr userDrawn="1"/>
        </p:nvSpPr>
        <p:spPr>
          <a:xfrm flipH="1">
            <a:off x="10852092" y="5528677"/>
            <a:ext cx="1339225" cy="1332764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1;p2">
            <a:extLst>
              <a:ext uri="{FF2B5EF4-FFF2-40B4-BE49-F238E27FC236}">
                <a16:creationId xmlns:a16="http://schemas.microsoft.com/office/drawing/2014/main" id="{9D5B92D7-293B-4D52-B262-A60C5D67A931}"/>
              </a:ext>
            </a:extLst>
          </p:cNvPr>
          <p:cNvSpPr/>
          <p:nvPr userDrawn="1"/>
        </p:nvSpPr>
        <p:spPr>
          <a:xfrm flipH="1">
            <a:off x="10852090" y="6291599"/>
            <a:ext cx="599575" cy="566402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C3E0159-4CB0-44F7-850C-C5060FB3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0" y="138056"/>
            <a:ext cx="10346441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>
                <a:solidFill>
                  <a:srgbClr val="3B5763"/>
                </a:solidFill>
              </a:rPr>
              <a:t>Agenda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C27C69B-48C5-4B72-A209-F0B6EA761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5292" y="2088800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50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3AAEF68-BF44-4D46-BB0B-9BABE47D1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3209" y="0"/>
            <a:ext cx="1808791" cy="1205861"/>
          </a:xfrm>
          <a:prstGeom prst="rect">
            <a:avLst/>
          </a:prstGeom>
        </p:spPr>
      </p:pic>
      <p:sp>
        <p:nvSpPr>
          <p:cNvPr id="26" name="Google Shape;24;p2">
            <a:extLst>
              <a:ext uri="{FF2B5EF4-FFF2-40B4-BE49-F238E27FC236}">
                <a16:creationId xmlns:a16="http://schemas.microsoft.com/office/drawing/2014/main" id="{0A5AAE57-331C-42F0-B450-286D22407E2A}"/>
              </a:ext>
            </a:extLst>
          </p:cNvPr>
          <p:cNvSpPr/>
          <p:nvPr userDrawn="1"/>
        </p:nvSpPr>
        <p:spPr>
          <a:xfrm flipH="1">
            <a:off x="10844296" y="1205861"/>
            <a:ext cx="1347703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25;p2">
            <a:extLst>
              <a:ext uri="{FF2B5EF4-FFF2-40B4-BE49-F238E27FC236}">
                <a16:creationId xmlns:a16="http://schemas.microsoft.com/office/drawing/2014/main" id="{9483A898-D243-4322-99AB-DBF907AF930D}"/>
              </a:ext>
            </a:extLst>
          </p:cNvPr>
          <p:cNvSpPr/>
          <p:nvPr userDrawn="1"/>
        </p:nvSpPr>
        <p:spPr>
          <a:xfrm flipH="1">
            <a:off x="10844297" y="2542068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22;p6">
            <a:extLst>
              <a:ext uri="{FF2B5EF4-FFF2-40B4-BE49-F238E27FC236}">
                <a16:creationId xmlns:a16="http://schemas.microsoft.com/office/drawing/2014/main" id="{524C5A20-B561-4833-9690-2A1648396A06}"/>
              </a:ext>
            </a:extLst>
          </p:cNvPr>
          <p:cNvSpPr/>
          <p:nvPr userDrawn="1"/>
        </p:nvSpPr>
        <p:spPr>
          <a:xfrm>
            <a:off x="10844296" y="3304548"/>
            <a:ext cx="597122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7;p2">
            <a:extLst>
              <a:ext uri="{FF2B5EF4-FFF2-40B4-BE49-F238E27FC236}">
                <a16:creationId xmlns:a16="http://schemas.microsoft.com/office/drawing/2014/main" id="{87F50549-76B8-4374-978F-F46C891869AA}"/>
              </a:ext>
            </a:extLst>
          </p:cNvPr>
          <p:cNvSpPr/>
          <p:nvPr userDrawn="1"/>
        </p:nvSpPr>
        <p:spPr>
          <a:xfrm flipH="1">
            <a:off x="0" y="5530517"/>
            <a:ext cx="1331470" cy="132748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22;p6">
            <a:extLst>
              <a:ext uri="{FF2B5EF4-FFF2-40B4-BE49-F238E27FC236}">
                <a16:creationId xmlns:a16="http://schemas.microsoft.com/office/drawing/2014/main" id="{F48E99D5-3496-474B-A7D6-6AB95EAA1D0E}"/>
              </a:ext>
            </a:extLst>
          </p:cNvPr>
          <p:cNvSpPr/>
          <p:nvPr userDrawn="1"/>
        </p:nvSpPr>
        <p:spPr>
          <a:xfrm>
            <a:off x="722176" y="5530517"/>
            <a:ext cx="609294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2;p6">
            <a:extLst>
              <a:ext uri="{FF2B5EF4-FFF2-40B4-BE49-F238E27FC236}">
                <a16:creationId xmlns:a16="http://schemas.microsoft.com/office/drawing/2014/main" id="{644E351C-64EA-45AB-83A4-34CD1AD8384C}"/>
              </a:ext>
            </a:extLst>
          </p:cNvPr>
          <p:cNvSpPr/>
          <p:nvPr userDrawn="1"/>
        </p:nvSpPr>
        <p:spPr>
          <a:xfrm>
            <a:off x="0" y="4965165"/>
            <a:ext cx="609294" cy="56535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Chevron 7">
            <a:extLst>
              <a:ext uri="{FF2B5EF4-FFF2-40B4-BE49-F238E27FC236}">
                <a16:creationId xmlns:a16="http://schemas.microsoft.com/office/drawing/2014/main" id="{198C9D00-96EB-4826-829D-4C0689AB219B}"/>
              </a:ext>
            </a:extLst>
          </p:cNvPr>
          <p:cNvSpPr/>
          <p:nvPr userDrawn="1"/>
        </p:nvSpPr>
        <p:spPr>
          <a:xfrm>
            <a:off x="1452" y="0"/>
            <a:ext cx="664283" cy="696585"/>
          </a:xfrm>
          <a:prstGeom prst="chevron">
            <a:avLst/>
          </a:prstGeom>
          <a:solidFill>
            <a:srgbClr val="F78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oogle Shape;613;p42">
            <a:extLst>
              <a:ext uri="{FF2B5EF4-FFF2-40B4-BE49-F238E27FC236}">
                <a16:creationId xmlns:a16="http://schemas.microsoft.com/office/drawing/2014/main" id="{7B993F3E-1F45-4FB7-A4BC-0D49026E8E04}"/>
              </a:ext>
            </a:extLst>
          </p:cNvPr>
          <p:cNvGrpSpPr/>
          <p:nvPr userDrawn="1"/>
        </p:nvGrpSpPr>
        <p:grpSpPr>
          <a:xfrm>
            <a:off x="11178335" y="1515291"/>
            <a:ext cx="682740" cy="713295"/>
            <a:chOff x="5961125" y="1623900"/>
            <a:chExt cx="427450" cy="448175"/>
          </a:xfrm>
        </p:grpSpPr>
        <p:sp>
          <p:nvSpPr>
            <p:cNvPr id="12" name="Google Shape;614;p42">
              <a:extLst>
                <a:ext uri="{FF2B5EF4-FFF2-40B4-BE49-F238E27FC236}">
                  <a16:creationId xmlns:a16="http://schemas.microsoft.com/office/drawing/2014/main" id="{3D1FB582-0432-4150-8EB1-099250864A3E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15;p42">
              <a:extLst>
                <a:ext uri="{FF2B5EF4-FFF2-40B4-BE49-F238E27FC236}">
                  <a16:creationId xmlns:a16="http://schemas.microsoft.com/office/drawing/2014/main" id="{9625461F-8A0C-48B2-8751-96E378A74E4E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16;p42">
              <a:extLst>
                <a:ext uri="{FF2B5EF4-FFF2-40B4-BE49-F238E27FC236}">
                  <a16:creationId xmlns:a16="http://schemas.microsoft.com/office/drawing/2014/main" id="{4CA2680B-AB44-4A8C-BF85-FB231197D01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17;p42">
              <a:extLst>
                <a:ext uri="{FF2B5EF4-FFF2-40B4-BE49-F238E27FC236}">
                  <a16:creationId xmlns:a16="http://schemas.microsoft.com/office/drawing/2014/main" id="{76E0E0DF-6EB9-442B-AA0A-771510CDC596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8;p42">
              <a:extLst>
                <a:ext uri="{FF2B5EF4-FFF2-40B4-BE49-F238E27FC236}">
                  <a16:creationId xmlns:a16="http://schemas.microsoft.com/office/drawing/2014/main" id="{92AB7CA8-A688-4D40-9016-15AAF527FEAB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9;p42">
              <a:extLst>
                <a:ext uri="{FF2B5EF4-FFF2-40B4-BE49-F238E27FC236}">
                  <a16:creationId xmlns:a16="http://schemas.microsoft.com/office/drawing/2014/main" id="{ED3CAC9D-32C8-4C62-A74A-8D01DBEBF1A2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20;p42">
              <a:extLst>
                <a:ext uri="{FF2B5EF4-FFF2-40B4-BE49-F238E27FC236}">
                  <a16:creationId xmlns:a16="http://schemas.microsoft.com/office/drawing/2014/main" id="{522860DD-3C6C-4C54-B16C-2203D731E6AA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8B245293-3ED7-4638-8A35-F0A5FB97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14" y="129518"/>
            <a:ext cx="9188546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>
                <a:solidFill>
                  <a:srgbClr val="3B5763"/>
                </a:solidFill>
              </a:rPr>
              <a:t>Learning Objectives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9794E0C-436B-441C-9E4A-7EEC4204A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5292" y="2088800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20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evron 7">
            <a:extLst>
              <a:ext uri="{FF2B5EF4-FFF2-40B4-BE49-F238E27FC236}">
                <a16:creationId xmlns:a16="http://schemas.microsoft.com/office/drawing/2014/main" id="{DC122E1C-D4A1-4EC4-B6F8-F55C85D6631C}"/>
              </a:ext>
            </a:extLst>
          </p:cNvPr>
          <p:cNvSpPr/>
          <p:nvPr userDrawn="1"/>
        </p:nvSpPr>
        <p:spPr>
          <a:xfrm>
            <a:off x="0" y="1"/>
            <a:ext cx="664283" cy="696585"/>
          </a:xfrm>
          <a:prstGeom prst="chevron">
            <a:avLst/>
          </a:prstGeom>
          <a:solidFill>
            <a:srgbClr val="FAA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Google Shape;24;p2">
            <a:extLst>
              <a:ext uri="{FF2B5EF4-FFF2-40B4-BE49-F238E27FC236}">
                <a16:creationId xmlns:a16="http://schemas.microsoft.com/office/drawing/2014/main" id="{19C4DC4E-5E7D-4A33-9DBD-6784E55F74CC}"/>
              </a:ext>
            </a:extLst>
          </p:cNvPr>
          <p:cNvSpPr/>
          <p:nvPr userDrawn="1"/>
        </p:nvSpPr>
        <p:spPr>
          <a:xfrm flipH="1">
            <a:off x="10827420" y="0"/>
            <a:ext cx="1366705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588;p42">
            <a:extLst>
              <a:ext uri="{FF2B5EF4-FFF2-40B4-BE49-F238E27FC236}">
                <a16:creationId xmlns:a16="http://schemas.microsoft.com/office/drawing/2014/main" id="{E7C2004D-D0AA-4910-AF3C-5F853B23EF02}"/>
              </a:ext>
            </a:extLst>
          </p:cNvPr>
          <p:cNvGrpSpPr/>
          <p:nvPr userDrawn="1"/>
        </p:nvGrpSpPr>
        <p:grpSpPr>
          <a:xfrm>
            <a:off x="11150832" y="306607"/>
            <a:ext cx="713054" cy="722991"/>
            <a:chOff x="1923675" y="1633650"/>
            <a:chExt cx="436000" cy="435975"/>
          </a:xfrm>
        </p:grpSpPr>
        <p:sp>
          <p:nvSpPr>
            <p:cNvPr id="14" name="Google Shape;589;p42">
              <a:extLst>
                <a:ext uri="{FF2B5EF4-FFF2-40B4-BE49-F238E27FC236}">
                  <a16:creationId xmlns:a16="http://schemas.microsoft.com/office/drawing/2014/main" id="{81EB95B5-AABB-4E5E-86E2-A9DCB27491A2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0;p42">
              <a:extLst>
                <a:ext uri="{FF2B5EF4-FFF2-40B4-BE49-F238E27FC236}">
                  <a16:creationId xmlns:a16="http://schemas.microsoft.com/office/drawing/2014/main" id="{0E83AD7D-9DDF-4A4F-A299-9138CB80123E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591;p42">
              <a:extLst>
                <a:ext uri="{FF2B5EF4-FFF2-40B4-BE49-F238E27FC236}">
                  <a16:creationId xmlns:a16="http://schemas.microsoft.com/office/drawing/2014/main" id="{17B730AC-FDE7-4977-85EE-9E96E2FD5FE1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2;p42">
              <a:extLst>
                <a:ext uri="{FF2B5EF4-FFF2-40B4-BE49-F238E27FC236}">
                  <a16:creationId xmlns:a16="http://schemas.microsoft.com/office/drawing/2014/main" id="{FD8BD936-4FD8-4887-A782-1A994A3F17DD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593;p42">
              <a:extLst>
                <a:ext uri="{FF2B5EF4-FFF2-40B4-BE49-F238E27FC236}">
                  <a16:creationId xmlns:a16="http://schemas.microsoft.com/office/drawing/2014/main" id="{8D488783-86E2-4755-8CF1-4CFE21AD5FE6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4;p42">
              <a:extLst>
                <a:ext uri="{FF2B5EF4-FFF2-40B4-BE49-F238E27FC236}">
                  <a16:creationId xmlns:a16="http://schemas.microsoft.com/office/drawing/2014/main" id="{E399CFB1-79FA-4F6D-AA40-8E467945E815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Google Shape;114;p6">
            <a:extLst>
              <a:ext uri="{FF2B5EF4-FFF2-40B4-BE49-F238E27FC236}">
                <a16:creationId xmlns:a16="http://schemas.microsoft.com/office/drawing/2014/main" id="{3AA79896-EA53-4D72-9789-8CC2440B9BA8}"/>
              </a:ext>
            </a:extLst>
          </p:cNvPr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-1" y="3839935"/>
            <a:ext cx="1343227" cy="171722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5;p2">
            <a:extLst>
              <a:ext uri="{FF2B5EF4-FFF2-40B4-BE49-F238E27FC236}">
                <a16:creationId xmlns:a16="http://schemas.microsoft.com/office/drawing/2014/main" id="{5AB3723F-F569-4C9A-A4D8-7C5DEC39A369}"/>
              </a:ext>
            </a:extLst>
          </p:cNvPr>
          <p:cNvSpPr/>
          <p:nvPr userDrawn="1"/>
        </p:nvSpPr>
        <p:spPr>
          <a:xfrm flipH="1">
            <a:off x="10846423" y="3080400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4;p2">
            <a:extLst>
              <a:ext uri="{FF2B5EF4-FFF2-40B4-BE49-F238E27FC236}">
                <a16:creationId xmlns:a16="http://schemas.microsoft.com/office/drawing/2014/main" id="{C8A40F3A-E3B2-4D61-A775-AD1C43988C72}"/>
              </a:ext>
            </a:extLst>
          </p:cNvPr>
          <p:cNvSpPr/>
          <p:nvPr userDrawn="1"/>
        </p:nvSpPr>
        <p:spPr>
          <a:xfrm>
            <a:off x="10839594" y="3839934"/>
            <a:ext cx="609294" cy="56535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3;p6">
            <a:extLst>
              <a:ext uri="{FF2B5EF4-FFF2-40B4-BE49-F238E27FC236}">
                <a16:creationId xmlns:a16="http://schemas.microsoft.com/office/drawing/2014/main" id="{2BDBB5A0-7379-4152-8AEE-3C07B1FCDFAA}"/>
              </a:ext>
            </a:extLst>
          </p:cNvPr>
          <p:cNvSpPr/>
          <p:nvPr userDrawn="1"/>
        </p:nvSpPr>
        <p:spPr>
          <a:xfrm>
            <a:off x="11584831" y="4406905"/>
            <a:ext cx="609294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20;p6">
            <a:extLst>
              <a:ext uri="{FF2B5EF4-FFF2-40B4-BE49-F238E27FC236}">
                <a16:creationId xmlns:a16="http://schemas.microsoft.com/office/drawing/2014/main" id="{7EE4245F-C096-47FF-9CB2-BB76E5F4B1C6}"/>
              </a:ext>
            </a:extLst>
          </p:cNvPr>
          <p:cNvSpPr/>
          <p:nvPr userDrawn="1"/>
        </p:nvSpPr>
        <p:spPr>
          <a:xfrm>
            <a:off x="0" y="5557156"/>
            <a:ext cx="1343226" cy="1300843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21;p6">
            <a:extLst>
              <a:ext uri="{FF2B5EF4-FFF2-40B4-BE49-F238E27FC236}">
                <a16:creationId xmlns:a16="http://schemas.microsoft.com/office/drawing/2014/main" id="{11D52116-11FF-4805-9774-6734A7861094}"/>
              </a:ext>
            </a:extLst>
          </p:cNvPr>
          <p:cNvSpPr/>
          <p:nvPr userDrawn="1"/>
        </p:nvSpPr>
        <p:spPr>
          <a:xfrm>
            <a:off x="0" y="5557156"/>
            <a:ext cx="606943" cy="56535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02;p10">
            <a:extLst>
              <a:ext uri="{FF2B5EF4-FFF2-40B4-BE49-F238E27FC236}">
                <a16:creationId xmlns:a16="http://schemas.microsoft.com/office/drawing/2014/main" id="{8313BD2E-D091-425E-93A0-5D9D5E86E734}"/>
              </a:ext>
            </a:extLst>
          </p:cNvPr>
          <p:cNvSpPr/>
          <p:nvPr userDrawn="1"/>
        </p:nvSpPr>
        <p:spPr>
          <a:xfrm>
            <a:off x="2882" y="3270091"/>
            <a:ext cx="601178" cy="569843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9856D2E6-1F32-4FB7-A034-BA4C9439D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800" y="43300"/>
            <a:ext cx="8923890" cy="1945519"/>
          </a:xfrm>
        </p:spPr>
        <p:txBody>
          <a:bodyPr>
            <a:normAutofit/>
          </a:bodyPr>
          <a:lstStyle>
            <a:lvl1pPr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 algn="ctr"/>
            <a:r>
              <a:rPr lang="en-US" b="1" dirty="0">
                <a:solidFill>
                  <a:srgbClr val="3B5763"/>
                </a:solidFill>
              </a:rPr>
              <a:t>Activity</a:t>
            </a:r>
          </a:p>
        </p:txBody>
      </p:sp>
      <p:pic>
        <p:nvPicPr>
          <p:cNvPr id="26" name="Google Shape;65;p4">
            <a:extLst>
              <a:ext uri="{FF2B5EF4-FFF2-40B4-BE49-F238E27FC236}">
                <a16:creationId xmlns:a16="http://schemas.microsoft.com/office/drawing/2014/main" id="{DFC69ECB-16CB-4580-84C1-4C54653B1D7E}"/>
              </a:ext>
            </a:extLst>
          </p:cNvPr>
          <p:cNvPicPr preferRelativeResize="0"/>
          <p:nvPr userDrawn="1"/>
        </p:nvPicPr>
        <p:blipFill>
          <a:blip r:embed="rId4"/>
          <a:stretch>
            <a:fillRect/>
          </a:stretch>
        </p:blipFill>
        <p:spPr>
          <a:xfrm>
            <a:off x="10839594" y="1336206"/>
            <a:ext cx="1347703" cy="174419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67675A-27D7-4044-B1A5-145054514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5292" y="2088800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22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Arti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evron 7">
            <a:extLst>
              <a:ext uri="{FF2B5EF4-FFF2-40B4-BE49-F238E27FC236}">
                <a16:creationId xmlns:a16="http://schemas.microsoft.com/office/drawing/2014/main" id="{DC122E1C-D4A1-4EC4-B6F8-F55C85D6631C}"/>
              </a:ext>
            </a:extLst>
          </p:cNvPr>
          <p:cNvSpPr/>
          <p:nvPr userDrawn="1"/>
        </p:nvSpPr>
        <p:spPr>
          <a:xfrm>
            <a:off x="0" y="1"/>
            <a:ext cx="664283" cy="696585"/>
          </a:xfrm>
          <a:prstGeom prst="chevron">
            <a:avLst/>
          </a:prstGeom>
          <a:solidFill>
            <a:srgbClr val="FAA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9856D2E6-1F32-4FB7-A034-BA4C9439D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800" y="108928"/>
            <a:ext cx="9604470" cy="902511"/>
          </a:xfrm>
        </p:spPr>
        <p:txBody>
          <a:bodyPr>
            <a:normAutofit/>
          </a:bodyPr>
          <a:lstStyle>
            <a:lvl1pPr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 algn="ctr"/>
            <a:r>
              <a:rPr lang="en-US" b="1" dirty="0">
                <a:solidFill>
                  <a:srgbClr val="3B5763"/>
                </a:solidFill>
              </a:rPr>
              <a:t>Video/Article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67675A-27D7-4044-B1A5-145054514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5292" y="2088800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  <p:sp>
        <p:nvSpPr>
          <p:cNvPr id="21" name="Google Shape;24;p2">
            <a:extLst>
              <a:ext uri="{FF2B5EF4-FFF2-40B4-BE49-F238E27FC236}">
                <a16:creationId xmlns:a16="http://schemas.microsoft.com/office/drawing/2014/main" id="{182BB130-FD91-4EBD-B56C-FA42F6BEF535}"/>
              </a:ext>
            </a:extLst>
          </p:cNvPr>
          <p:cNvSpPr/>
          <p:nvPr userDrawn="1"/>
        </p:nvSpPr>
        <p:spPr>
          <a:xfrm flipH="1">
            <a:off x="-4355" y="4266993"/>
            <a:ext cx="1366705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23;p6">
            <a:extLst>
              <a:ext uri="{FF2B5EF4-FFF2-40B4-BE49-F238E27FC236}">
                <a16:creationId xmlns:a16="http://schemas.microsoft.com/office/drawing/2014/main" id="{FE635BC8-13B4-4844-9DFD-F12F1A415ECE}"/>
              </a:ext>
            </a:extLst>
          </p:cNvPr>
          <p:cNvSpPr/>
          <p:nvPr userDrawn="1"/>
        </p:nvSpPr>
        <p:spPr>
          <a:xfrm>
            <a:off x="1362350" y="5037848"/>
            <a:ext cx="594647" cy="565352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20;p6">
            <a:extLst>
              <a:ext uri="{FF2B5EF4-FFF2-40B4-BE49-F238E27FC236}">
                <a16:creationId xmlns:a16="http://schemas.microsoft.com/office/drawing/2014/main" id="{FD4C1327-52DD-4F50-9588-F96ECDBE2A18}"/>
              </a:ext>
            </a:extLst>
          </p:cNvPr>
          <p:cNvSpPr/>
          <p:nvPr userDrawn="1"/>
        </p:nvSpPr>
        <p:spPr>
          <a:xfrm>
            <a:off x="10841932" y="0"/>
            <a:ext cx="1350068" cy="1300843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21;p6">
            <a:extLst>
              <a:ext uri="{FF2B5EF4-FFF2-40B4-BE49-F238E27FC236}">
                <a16:creationId xmlns:a16="http://schemas.microsoft.com/office/drawing/2014/main" id="{CAD2F791-BF42-4BDA-9ECD-53B044F05D87}"/>
              </a:ext>
            </a:extLst>
          </p:cNvPr>
          <p:cNvSpPr/>
          <p:nvPr userDrawn="1"/>
        </p:nvSpPr>
        <p:spPr>
          <a:xfrm>
            <a:off x="11585057" y="1986"/>
            <a:ext cx="606943" cy="56535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CC178B-66E0-4C39-869B-A3583005E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" y="5603200"/>
            <a:ext cx="1961352" cy="13075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887875-4F5E-4435-AA42-B5881A78CB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39594" y="1300843"/>
            <a:ext cx="1352405" cy="2042839"/>
          </a:xfrm>
          <a:prstGeom prst="rect">
            <a:avLst/>
          </a:prstGeom>
        </p:spPr>
      </p:pic>
      <p:sp>
        <p:nvSpPr>
          <p:cNvPr id="33" name="Google Shape;34;p2">
            <a:extLst>
              <a:ext uri="{FF2B5EF4-FFF2-40B4-BE49-F238E27FC236}">
                <a16:creationId xmlns:a16="http://schemas.microsoft.com/office/drawing/2014/main" id="{25C7F7B9-DF06-4684-9953-8AC1BC0D3B94}"/>
              </a:ext>
            </a:extLst>
          </p:cNvPr>
          <p:cNvSpPr/>
          <p:nvPr userDrawn="1"/>
        </p:nvSpPr>
        <p:spPr>
          <a:xfrm>
            <a:off x="-4355" y="4266993"/>
            <a:ext cx="609294" cy="56535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81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66;p4">
            <a:extLst>
              <a:ext uri="{FF2B5EF4-FFF2-40B4-BE49-F238E27FC236}">
                <a16:creationId xmlns:a16="http://schemas.microsoft.com/office/drawing/2014/main" id="{531F3E09-AB84-4A21-B421-C1B1F7097727}"/>
              </a:ext>
            </a:extLst>
          </p:cNvPr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0" y="5530168"/>
            <a:ext cx="1920240" cy="13278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4;p2">
            <a:extLst>
              <a:ext uri="{FF2B5EF4-FFF2-40B4-BE49-F238E27FC236}">
                <a16:creationId xmlns:a16="http://schemas.microsoft.com/office/drawing/2014/main" id="{E81142F6-B153-4884-8992-7B5DAD814681}"/>
              </a:ext>
            </a:extLst>
          </p:cNvPr>
          <p:cNvSpPr/>
          <p:nvPr userDrawn="1"/>
        </p:nvSpPr>
        <p:spPr>
          <a:xfrm flipH="1">
            <a:off x="10832124" y="0"/>
            <a:ext cx="1359876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51258F-F573-45CC-AFA5-8DC6AAA75B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32125" y="1336206"/>
            <a:ext cx="1359876" cy="2194345"/>
          </a:xfrm>
          <a:prstGeom prst="rect">
            <a:avLst/>
          </a:prstGeom>
        </p:spPr>
      </p:pic>
      <p:sp>
        <p:nvSpPr>
          <p:cNvPr id="28" name="Google Shape;25;p2">
            <a:extLst>
              <a:ext uri="{FF2B5EF4-FFF2-40B4-BE49-F238E27FC236}">
                <a16:creationId xmlns:a16="http://schemas.microsoft.com/office/drawing/2014/main" id="{863A3A87-064D-4D83-A0B9-8816C1E5EF31}"/>
              </a:ext>
            </a:extLst>
          </p:cNvPr>
          <p:cNvSpPr/>
          <p:nvPr userDrawn="1"/>
        </p:nvSpPr>
        <p:spPr>
          <a:xfrm flipH="1">
            <a:off x="10832122" y="3530551"/>
            <a:ext cx="1359878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4;p2">
            <a:extLst>
              <a:ext uri="{FF2B5EF4-FFF2-40B4-BE49-F238E27FC236}">
                <a16:creationId xmlns:a16="http://schemas.microsoft.com/office/drawing/2014/main" id="{5C003DDA-B0E6-4D31-BBFA-779A84570436}"/>
              </a:ext>
            </a:extLst>
          </p:cNvPr>
          <p:cNvSpPr/>
          <p:nvPr userDrawn="1"/>
        </p:nvSpPr>
        <p:spPr>
          <a:xfrm>
            <a:off x="10832123" y="4293031"/>
            <a:ext cx="609294" cy="56535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76;p4">
            <a:extLst>
              <a:ext uri="{FF2B5EF4-FFF2-40B4-BE49-F238E27FC236}">
                <a16:creationId xmlns:a16="http://schemas.microsoft.com/office/drawing/2014/main" id="{FE006560-2A34-4162-8ED0-A13087040FAF}"/>
              </a:ext>
            </a:extLst>
          </p:cNvPr>
          <p:cNvSpPr/>
          <p:nvPr userDrawn="1"/>
        </p:nvSpPr>
        <p:spPr>
          <a:xfrm flipH="1">
            <a:off x="-1" y="5530168"/>
            <a:ext cx="1920238" cy="1327832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20;p6">
            <a:extLst>
              <a:ext uri="{FF2B5EF4-FFF2-40B4-BE49-F238E27FC236}">
                <a16:creationId xmlns:a16="http://schemas.microsoft.com/office/drawing/2014/main" id="{E16AB046-1C5A-402F-8B91-A154B8DE4BA3}"/>
              </a:ext>
            </a:extLst>
          </p:cNvPr>
          <p:cNvSpPr/>
          <p:nvPr userDrawn="1"/>
        </p:nvSpPr>
        <p:spPr>
          <a:xfrm>
            <a:off x="0" y="4202336"/>
            <a:ext cx="1347703" cy="132783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02;p10">
            <a:extLst>
              <a:ext uri="{FF2B5EF4-FFF2-40B4-BE49-F238E27FC236}">
                <a16:creationId xmlns:a16="http://schemas.microsoft.com/office/drawing/2014/main" id="{36193964-627E-426F-98B9-6AA133DB2B7B}"/>
              </a:ext>
            </a:extLst>
          </p:cNvPr>
          <p:cNvSpPr/>
          <p:nvPr userDrawn="1"/>
        </p:nvSpPr>
        <p:spPr>
          <a:xfrm>
            <a:off x="1347701" y="4202335"/>
            <a:ext cx="572535" cy="674713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202;p10">
            <a:extLst>
              <a:ext uri="{FF2B5EF4-FFF2-40B4-BE49-F238E27FC236}">
                <a16:creationId xmlns:a16="http://schemas.microsoft.com/office/drawing/2014/main" id="{32BB36DA-1125-45AC-A76A-19A9E4282EF9}"/>
              </a:ext>
            </a:extLst>
          </p:cNvPr>
          <p:cNvSpPr/>
          <p:nvPr userDrawn="1"/>
        </p:nvSpPr>
        <p:spPr>
          <a:xfrm>
            <a:off x="1347704" y="4877049"/>
            <a:ext cx="572534" cy="653119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72;p4">
            <a:extLst>
              <a:ext uri="{FF2B5EF4-FFF2-40B4-BE49-F238E27FC236}">
                <a16:creationId xmlns:a16="http://schemas.microsoft.com/office/drawing/2014/main" id="{1BA54397-17BF-44C8-8DE2-A56A326EAF6C}"/>
              </a:ext>
            </a:extLst>
          </p:cNvPr>
          <p:cNvSpPr/>
          <p:nvPr userDrawn="1"/>
        </p:nvSpPr>
        <p:spPr>
          <a:xfrm>
            <a:off x="10833966" y="-1"/>
            <a:ext cx="607451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2AC9634-6D0A-40C6-9225-11BBCFBC6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10" y="138056"/>
            <a:ext cx="10193969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/>
              <a:t>Large Header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25007-DA94-4512-BCC5-E9C896F160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062867"/>
            <a:ext cx="1920236" cy="1139467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914B87A-0893-44C5-B537-6F71BAD00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1465" y="1562424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38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02;p10">
            <a:extLst>
              <a:ext uri="{FF2B5EF4-FFF2-40B4-BE49-F238E27FC236}">
                <a16:creationId xmlns:a16="http://schemas.microsoft.com/office/drawing/2014/main" id="{DED082DE-2F9E-4B58-88C8-456F7878FCCF}"/>
              </a:ext>
            </a:extLst>
          </p:cNvPr>
          <p:cNvSpPr/>
          <p:nvPr userDrawn="1"/>
        </p:nvSpPr>
        <p:spPr>
          <a:xfrm>
            <a:off x="1347702" y="5964418"/>
            <a:ext cx="606943" cy="565352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Google Shape;94;p5">
            <a:extLst>
              <a:ext uri="{FF2B5EF4-FFF2-40B4-BE49-F238E27FC236}">
                <a16:creationId xmlns:a16="http://schemas.microsoft.com/office/drawing/2014/main" id="{FA0EF90B-3B3F-4BFC-8B6E-66D3DE3274A1}"/>
              </a:ext>
            </a:extLst>
          </p:cNvPr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9496594" y="6062"/>
            <a:ext cx="2695406" cy="15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7;p5">
            <a:extLst>
              <a:ext uri="{FF2B5EF4-FFF2-40B4-BE49-F238E27FC236}">
                <a16:creationId xmlns:a16="http://schemas.microsoft.com/office/drawing/2014/main" id="{47FCDA9D-BD66-40F1-BAEE-8724972CB189}"/>
              </a:ext>
            </a:extLst>
          </p:cNvPr>
          <p:cNvSpPr/>
          <p:nvPr userDrawn="1"/>
        </p:nvSpPr>
        <p:spPr>
          <a:xfrm>
            <a:off x="9496594" y="1"/>
            <a:ext cx="2695406" cy="1507262"/>
          </a:xfrm>
          <a:prstGeom prst="rect">
            <a:avLst/>
          </a:prstGeom>
          <a:solidFill>
            <a:srgbClr val="D1EFEE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;p6">
            <a:extLst>
              <a:ext uri="{FF2B5EF4-FFF2-40B4-BE49-F238E27FC236}">
                <a16:creationId xmlns:a16="http://schemas.microsoft.com/office/drawing/2014/main" id="{171D2C5B-401D-4911-9C05-CA287C47E953}"/>
              </a:ext>
            </a:extLst>
          </p:cNvPr>
          <p:cNvSpPr/>
          <p:nvPr userDrawn="1"/>
        </p:nvSpPr>
        <p:spPr>
          <a:xfrm>
            <a:off x="10844297" y="1507262"/>
            <a:ext cx="1347703" cy="132783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95;p5">
            <a:extLst>
              <a:ext uri="{FF2B5EF4-FFF2-40B4-BE49-F238E27FC236}">
                <a16:creationId xmlns:a16="http://schemas.microsoft.com/office/drawing/2014/main" id="{CB3BD247-DE35-41D8-98B2-AB3D5CAE7BA2}"/>
              </a:ext>
            </a:extLst>
          </p:cNvPr>
          <p:cNvSpPr/>
          <p:nvPr userDrawn="1"/>
        </p:nvSpPr>
        <p:spPr>
          <a:xfrm>
            <a:off x="9496594" y="1507262"/>
            <a:ext cx="1347703" cy="1327832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202;p10">
            <a:extLst>
              <a:ext uri="{FF2B5EF4-FFF2-40B4-BE49-F238E27FC236}">
                <a16:creationId xmlns:a16="http://schemas.microsoft.com/office/drawing/2014/main" id="{65101D2C-F2BA-47B0-B0E1-123B33E35F8B}"/>
              </a:ext>
            </a:extLst>
          </p:cNvPr>
          <p:cNvSpPr/>
          <p:nvPr userDrawn="1"/>
        </p:nvSpPr>
        <p:spPr>
          <a:xfrm>
            <a:off x="9496594" y="1507261"/>
            <a:ext cx="606943" cy="565352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7;p2">
            <a:extLst>
              <a:ext uri="{FF2B5EF4-FFF2-40B4-BE49-F238E27FC236}">
                <a16:creationId xmlns:a16="http://schemas.microsoft.com/office/drawing/2014/main" id="{59B58CA8-9402-4D08-9D82-F62F30D8B5EB}"/>
              </a:ext>
            </a:extLst>
          </p:cNvPr>
          <p:cNvSpPr/>
          <p:nvPr userDrawn="1"/>
        </p:nvSpPr>
        <p:spPr>
          <a:xfrm flipH="1">
            <a:off x="10852412" y="2835094"/>
            <a:ext cx="1347703" cy="132748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02;p5">
            <a:extLst>
              <a:ext uri="{FF2B5EF4-FFF2-40B4-BE49-F238E27FC236}">
                <a16:creationId xmlns:a16="http://schemas.microsoft.com/office/drawing/2014/main" id="{C972D3B7-267D-4539-BAB6-FB2FC0566306}"/>
              </a:ext>
            </a:extLst>
          </p:cNvPr>
          <p:cNvSpPr/>
          <p:nvPr userDrawn="1"/>
        </p:nvSpPr>
        <p:spPr>
          <a:xfrm>
            <a:off x="11594022" y="2835093"/>
            <a:ext cx="606942" cy="565352"/>
          </a:xfrm>
          <a:prstGeom prst="rect">
            <a:avLst/>
          </a:prstGeom>
          <a:solidFill>
            <a:srgbClr val="CEDBE0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5;p2">
            <a:extLst>
              <a:ext uri="{FF2B5EF4-FFF2-40B4-BE49-F238E27FC236}">
                <a16:creationId xmlns:a16="http://schemas.microsoft.com/office/drawing/2014/main" id="{1FC054DE-F1E8-480D-9297-DFF85ACF2B2B}"/>
              </a:ext>
            </a:extLst>
          </p:cNvPr>
          <p:cNvSpPr/>
          <p:nvPr userDrawn="1"/>
        </p:nvSpPr>
        <p:spPr>
          <a:xfrm flipH="1">
            <a:off x="0" y="5530168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99;p5">
            <a:extLst>
              <a:ext uri="{FF2B5EF4-FFF2-40B4-BE49-F238E27FC236}">
                <a16:creationId xmlns:a16="http://schemas.microsoft.com/office/drawing/2014/main" id="{4D471203-0BC5-4C6B-AD33-F95A6B0783DD}"/>
              </a:ext>
            </a:extLst>
          </p:cNvPr>
          <p:cNvSpPr/>
          <p:nvPr userDrawn="1"/>
        </p:nvSpPr>
        <p:spPr>
          <a:xfrm>
            <a:off x="1347703" y="6292648"/>
            <a:ext cx="606943" cy="56535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925817A-E3A0-4790-B863-B560C4DBC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11" y="138056"/>
            <a:ext cx="9165270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/>
              <a:t>Medium Header 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F6025-640D-4333-8223-4D0E8194B8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091"/>
            <a:ext cx="1954646" cy="1303097"/>
          </a:xfrm>
          <a:prstGeom prst="rect">
            <a:avLst/>
          </a:prstGeom>
        </p:spPr>
      </p:pic>
      <p:sp>
        <p:nvSpPr>
          <p:cNvPr id="26" name="Google Shape;202;p10">
            <a:extLst>
              <a:ext uri="{FF2B5EF4-FFF2-40B4-BE49-F238E27FC236}">
                <a16:creationId xmlns:a16="http://schemas.microsoft.com/office/drawing/2014/main" id="{527A0931-E98D-487D-BA47-7C26305AAA2B}"/>
              </a:ext>
            </a:extLst>
          </p:cNvPr>
          <p:cNvSpPr/>
          <p:nvPr userDrawn="1"/>
        </p:nvSpPr>
        <p:spPr>
          <a:xfrm>
            <a:off x="1347702" y="5637334"/>
            <a:ext cx="606943" cy="565352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B459F19-19D8-4353-9135-8989BB0D3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7429" y="1774443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85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86334-9C77-4F8F-8FAA-25602C2E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35349-98F8-4949-BA57-8FA3453B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CB454-36DA-49E4-9C64-C929081F7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1D9EE-2A7C-4CF4-A2F3-5F6F1FCBD4B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136F9-0264-46F1-B113-EB72509A5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E5ED-D2B4-4587-9FED-EDDF462B6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DBAA1-B7E9-4673-94F9-00FADC52B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3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63" r:id="rId7"/>
    <p:sldLayoutId id="2147483659" r:id="rId8"/>
    <p:sldLayoutId id="2147483660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ADD4-FCA0-46AA-9263-01E78765E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803" y="2106091"/>
            <a:ext cx="6912535" cy="139266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B5763"/>
                </a:solidFill>
                <a:sym typeface="Arvo"/>
              </a:rPr>
              <a:t>Retention and </a:t>
            </a:r>
            <a:br>
              <a:rPr lang="en-US" sz="4000" dirty="0">
                <a:solidFill>
                  <a:srgbClr val="3B5763"/>
                </a:solidFill>
                <a:sym typeface="Arvo"/>
              </a:rPr>
            </a:br>
            <a:r>
              <a:rPr lang="en-US" sz="4000" dirty="0">
                <a:solidFill>
                  <a:srgbClr val="3B5763"/>
                </a:solidFill>
                <a:sym typeface="Arvo"/>
              </a:rPr>
              <a:t>Re-Licensing</a:t>
            </a:r>
            <a:endParaRPr lang="en-US" sz="3600" dirty="0">
              <a:solidFill>
                <a:srgbClr val="3B5763"/>
              </a:solidFill>
              <a:sym typeface="Arv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0F5D2-107C-437E-AD76-DEAA549782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D778A"/>
                </a:solidFill>
                <a:sym typeface="Arvo"/>
              </a:rPr>
              <a:t>Module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271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0322-AB64-4B70-8E7D-6CD22362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Expectations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80E76AE-EA77-49F0-BCB4-4AB2E6108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8207" y="1306284"/>
            <a:ext cx="7135586" cy="5551715"/>
          </a:xfrm>
        </p:spPr>
        <p:txBody>
          <a:bodyPr>
            <a:normAutofit lnSpcReduction="10000"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Some common expectations foster parents have:</a:t>
            </a:r>
          </a:p>
          <a:p>
            <a:pPr marL="0" indent="0">
              <a:buClr>
                <a:srgbClr val="F78471"/>
              </a:buClr>
              <a:buNone/>
            </a:pPr>
            <a:endParaRPr lang="en-US" dirty="0"/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Our love will be enough.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We will feel love for and connection with the child quickly.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This child will step into our family and easily function with our rules, goals, and ambitions.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Our biological children will embrace the new child as a sibling.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The child will fit well into our extended family and be welcomed by them.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Our friends and acquaintances will validate our role as parents and support us through this fostering process.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We will never feel regrets or ambivalence in fostering this child with a traumatic past.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B0D238D-E9FD-4406-B844-BA93F3759FCD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99AF62-7F38-4D2F-B648-95A754193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782" flipH="1">
            <a:off x="669102" y="1828588"/>
            <a:ext cx="1730118" cy="1438461"/>
          </a:xfrm>
          <a:prstGeom prst="rect">
            <a:avLst/>
          </a:prstGeom>
          <a:ln w="127000" cap="rnd">
            <a:solidFill>
              <a:srgbClr val="CEDBE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99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E623-3809-401B-BB2F-1231A049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Visits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F04B97-5A2B-4E59-82E6-52D7E4904FA9}"/>
              </a:ext>
            </a:extLst>
          </p:cNvPr>
          <p:cNvGrpSpPr/>
          <p:nvPr/>
        </p:nvGrpSpPr>
        <p:grpSpPr>
          <a:xfrm>
            <a:off x="588848" y="1939322"/>
            <a:ext cx="9141257" cy="4516896"/>
            <a:chOff x="-4070449" y="1034174"/>
            <a:chExt cx="13951858" cy="484324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383F0D9-8280-4453-8343-C84505DBE29B}"/>
                </a:ext>
              </a:extLst>
            </p:cNvPr>
            <p:cNvSpPr/>
            <p:nvPr/>
          </p:nvSpPr>
          <p:spPr>
            <a:xfrm>
              <a:off x="-4070449" y="1034174"/>
              <a:ext cx="6181099" cy="898560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44" tIns="150544" rIns="150544" bIns="1505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vo"/>
                </a:rPr>
                <a:t>Ensure child’s safety </a:t>
              </a:r>
              <a:br>
                <a:rPr lang="en-US" sz="2800" kern="1200" dirty="0">
                  <a:latin typeface="Arvo"/>
                </a:rPr>
              </a:br>
              <a:r>
                <a:rPr lang="en-US" sz="2800" kern="1200" dirty="0">
                  <a:latin typeface="Arvo"/>
                </a:rPr>
                <a:t>and well-being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5A42990-CF3C-4251-B725-92D79803C54D}"/>
                </a:ext>
              </a:extLst>
            </p:cNvPr>
            <p:cNvSpPr/>
            <p:nvPr/>
          </p:nvSpPr>
          <p:spPr>
            <a:xfrm>
              <a:off x="-2360351" y="2347326"/>
              <a:ext cx="6181099" cy="898561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44" tIns="150544" rIns="150544" bIns="1505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vo"/>
                </a:rPr>
                <a:t>Ongoing support and assessment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DA7A758-8540-49DB-927B-F3D327FCCFDA}"/>
                </a:ext>
              </a:extLst>
            </p:cNvPr>
            <p:cNvSpPr/>
            <p:nvPr/>
          </p:nvSpPr>
          <p:spPr>
            <a:xfrm>
              <a:off x="730198" y="3660479"/>
              <a:ext cx="6181099" cy="898561"/>
            </a:xfrm>
            <a:prstGeom prst="rect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44" tIns="150544" rIns="150544" bIns="1505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vo"/>
                </a:rPr>
                <a:t>Accommodate foster parent’s schedule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6A1FF11-6293-4F57-85E9-EB47E0F6490D}"/>
                </a:ext>
              </a:extLst>
            </p:cNvPr>
            <p:cNvSpPr/>
            <p:nvPr/>
          </p:nvSpPr>
          <p:spPr>
            <a:xfrm>
              <a:off x="3700310" y="4978861"/>
              <a:ext cx="6181099" cy="898560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44" tIns="150544" rIns="150544" bIns="1505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vo"/>
                </a:rPr>
                <a:t>Monthly contact/</a:t>
              </a:r>
              <a:br>
                <a:rPr lang="en-US" sz="2800" kern="1200" dirty="0">
                  <a:latin typeface="Arvo"/>
                </a:rPr>
              </a:br>
              <a:r>
                <a:rPr lang="en-US" sz="2800" kern="1200" dirty="0">
                  <a:latin typeface="Arvo"/>
                </a:rPr>
                <a:t>quarterly visits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3D6E523-A3CE-4A31-8A6E-983B6C2F8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960" y="739742"/>
            <a:ext cx="3569485" cy="2379656"/>
          </a:xfrm>
          <a:prstGeom prst="rect">
            <a:avLst/>
          </a:prstGeom>
          <a:ln w="38100">
            <a:solidFill>
              <a:srgbClr val="CEDBE0"/>
            </a:solidFill>
          </a:ln>
          <a:scene3d>
            <a:camera prst="isometricOffAxis2Left"/>
            <a:lightRig rig="threePt" dir="t"/>
          </a:scene3d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BA988D0-2066-4F03-A38E-D180C7214DF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802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5BAD-6FEF-481D-9890-F3FC14F48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43" y="0"/>
            <a:ext cx="10866607" cy="1049060"/>
          </a:xfrm>
        </p:spPr>
        <p:txBody>
          <a:bodyPr/>
          <a:lstStyle/>
          <a:p>
            <a:r>
              <a:rPr lang="en-US" dirty="0"/>
              <a:t>Questions to Start Conversations During the Home Visit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0AA6BE8-250C-4F05-804E-77D3454F24B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CD755-640C-4F19-985A-5B555E81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862" y="1289915"/>
            <a:ext cx="3724275" cy="5057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756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14D6-FCD0-4E19-A4D4-324E391B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Re-Licensing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293E0-110A-43CF-BB12-5925D2DCB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57" y="1662472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EDBE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9C9BF2B-6C83-43F8-9517-E845B0F4D258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258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35CD-A58C-4B9A-AA39-33420BA0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Re-Licensing Procedures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820C532-86B3-4E6F-A70F-3A3B8A78627C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933045-18E9-4BB7-91EB-DEBBDC2E7B11}"/>
              </a:ext>
            </a:extLst>
          </p:cNvPr>
          <p:cNvGrpSpPr/>
          <p:nvPr/>
        </p:nvGrpSpPr>
        <p:grpSpPr>
          <a:xfrm>
            <a:off x="2438401" y="1507958"/>
            <a:ext cx="6609346" cy="4647713"/>
            <a:chOff x="5147000" y="576210"/>
            <a:chExt cx="5683934" cy="5413269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746B120D-22CB-45D2-A888-3D94E01ADDA3}"/>
                </a:ext>
              </a:extLst>
            </p:cNvPr>
            <p:cNvSpPr/>
            <p:nvPr/>
          </p:nvSpPr>
          <p:spPr>
            <a:xfrm>
              <a:off x="5147000" y="576210"/>
              <a:ext cx="2706635" cy="1623981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Review of licensing year</a:t>
              </a: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E51D9E32-574D-4161-AF1A-586806025EAD}"/>
                </a:ext>
              </a:extLst>
            </p:cNvPr>
            <p:cNvSpPr/>
            <p:nvPr/>
          </p:nvSpPr>
          <p:spPr>
            <a:xfrm>
              <a:off x="8124299" y="576210"/>
              <a:ext cx="2706635" cy="1623981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Notification of </a:t>
              </a:r>
              <a:br>
                <a:rPr lang="en-US" sz="2800" kern="1200" dirty="0">
                  <a:latin typeface="Arvo"/>
                </a:rPr>
              </a:br>
              <a:r>
                <a:rPr lang="en-US" sz="2800" kern="1200" dirty="0">
                  <a:latin typeface="Arvo"/>
                </a:rPr>
                <a:t>re-licensing process</a:t>
              </a: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904D5841-4850-4E64-95D4-5257B0CAFDE3}"/>
                </a:ext>
              </a:extLst>
            </p:cNvPr>
            <p:cNvSpPr/>
            <p:nvPr/>
          </p:nvSpPr>
          <p:spPr>
            <a:xfrm>
              <a:off x="5147000" y="2470854"/>
              <a:ext cx="2706635" cy="1623981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Home visit</a:t>
              </a:r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CC02DBC3-083C-486C-9983-A2405D422829}"/>
                </a:ext>
              </a:extLst>
            </p:cNvPr>
            <p:cNvSpPr/>
            <p:nvPr/>
          </p:nvSpPr>
          <p:spPr>
            <a:xfrm>
              <a:off x="8124299" y="2470854"/>
              <a:ext cx="2706635" cy="1623981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Interviews</a:t>
              </a: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4EA67F5A-88C4-4B6B-8356-2718D8DA371D}"/>
                </a:ext>
              </a:extLst>
            </p:cNvPr>
            <p:cNvSpPr/>
            <p:nvPr/>
          </p:nvSpPr>
          <p:spPr>
            <a:xfrm>
              <a:off x="5194249" y="4365498"/>
              <a:ext cx="2706635" cy="1623981"/>
            </a:xfrm>
            <a:prstGeom prst="rect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“Partnership Plan for Children in </a:t>
              </a:r>
              <a:br>
                <a:rPr lang="en-US" sz="2800" kern="1200" dirty="0">
                  <a:latin typeface="Arvo"/>
                </a:rPr>
              </a:br>
              <a:r>
                <a:rPr lang="en-US" sz="2800" kern="1200" dirty="0">
                  <a:latin typeface="Arvo"/>
                </a:rPr>
                <a:t>Out-of-Home Care”</a:t>
              </a: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780506E-6C38-458D-8B3C-BE726430D2AD}"/>
                </a:ext>
              </a:extLst>
            </p:cNvPr>
            <p:cNvSpPr/>
            <p:nvPr/>
          </p:nvSpPr>
          <p:spPr>
            <a:xfrm>
              <a:off x="8124299" y="4365497"/>
              <a:ext cx="2706635" cy="1623981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Inspection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141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3F32-5317-4877-AD01-C4D6BA9F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Re-Licensing Process Documents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A1D3E63-06F3-4562-805F-53855C53E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1006" y="1386738"/>
            <a:ext cx="3846657" cy="4084524"/>
          </a:xfrm>
        </p:spPr>
        <p:txBody>
          <a:bodyPr>
            <a:normAutofit lnSpcReduction="10000"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Application</a:t>
            </a:r>
          </a:p>
          <a:p>
            <a:pPr>
              <a:buClr>
                <a:srgbClr val="F78471"/>
              </a:buClr>
            </a:pPr>
            <a:r>
              <a:rPr lang="en-US" dirty="0"/>
              <a:t>Re-Licensing Standards Checklist</a:t>
            </a:r>
          </a:p>
          <a:p>
            <a:pPr>
              <a:buClr>
                <a:srgbClr val="F78471"/>
              </a:buClr>
            </a:pPr>
            <a:r>
              <a:rPr lang="en-US" dirty="0"/>
              <a:t>Unified Home Study</a:t>
            </a:r>
          </a:p>
          <a:p>
            <a:pPr>
              <a:buClr>
                <a:srgbClr val="F78471"/>
              </a:buClr>
            </a:pPr>
            <a:r>
              <a:rPr lang="en-US" dirty="0"/>
              <a:t>Partnership Plan</a:t>
            </a:r>
          </a:p>
          <a:p>
            <a:pPr>
              <a:buClr>
                <a:srgbClr val="F78471"/>
              </a:buClr>
            </a:pPr>
            <a:r>
              <a:rPr lang="en-US" dirty="0"/>
              <a:t>Verification of training</a:t>
            </a:r>
          </a:p>
          <a:p>
            <a:pPr>
              <a:buClr>
                <a:srgbClr val="F78471"/>
              </a:buClr>
            </a:pPr>
            <a:r>
              <a:rPr lang="en-US" dirty="0"/>
              <a:t>Case Manager’s review</a:t>
            </a:r>
          </a:p>
          <a:p>
            <a:pPr>
              <a:buClr>
                <a:srgbClr val="F78471"/>
              </a:buClr>
            </a:pPr>
            <a:r>
              <a:rPr lang="en-US" dirty="0"/>
              <a:t>Youth exit interview forms</a:t>
            </a:r>
          </a:p>
          <a:p>
            <a:pPr>
              <a:buClr>
                <a:srgbClr val="F78471"/>
              </a:buClr>
            </a:pPr>
            <a:r>
              <a:rPr lang="en-US" dirty="0"/>
              <a:t>Copies of driver’s license and vehicle insurance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016D3FD-126B-429C-A584-65AA1F70DC71}"/>
              </a:ext>
            </a:extLst>
          </p:cNvPr>
          <p:cNvSpPr txBox="1">
            <a:spLocks/>
          </p:cNvSpPr>
          <p:nvPr/>
        </p:nvSpPr>
        <p:spPr>
          <a:xfrm>
            <a:off x="5967663" y="1386738"/>
            <a:ext cx="3846657" cy="4476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78471"/>
              </a:buClr>
            </a:pPr>
            <a:r>
              <a:rPr lang="en-US" dirty="0"/>
              <a:t>Environmental health inspection report</a:t>
            </a:r>
          </a:p>
          <a:p>
            <a:pPr>
              <a:buClr>
                <a:srgbClr val="F78471"/>
              </a:buClr>
            </a:pPr>
            <a:r>
              <a:rPr lang="en-US" dirty="0"/>
              <a:t>Evacuation and disaster preparedness plans</a:t>
            </a:r>
          </a:p>
          <a:p>
            <a:pPr>
              <a:buClr>
                <a:srgbClr val="F78471"/>
              </a:buClr>
            </a:pPr>
            <a:r>
              <a:rPr lang="en-US" dirty="0"/>
              <a:t>Pet vaccinations</a:t>
            </a:r>
          </a:p>
          <a:p>
            <a:pPr>
              <a:buClr>
                <a:srgbClr val="F78471"/>
              </a:buClr>
            </a:pPr>
            <a:r>
              <a:rPr lang="en-US" dirty="0"/>
              <a:t>Criminal background checks</a:t>
            </a:r>
          </a:p>
          <a:p>
            <a:pPr>
              <a:buClr>
                <a:srgbClr val="F78471"/>
              </a:buClr>
            </a:pPr>
            <a:r>
              <a:rPr lang="en-US" dirty="0"/>
              <a:t>Abuse/neglect history screenings</a:t>
            </a:r>
          </a:p>
          <a:p>
            <a:pPr>
              <a:buClr>
                <a:srgbClr val="F78471"/>
              </a:buClr>
            </a:pPr>
            <a:r>
              <a:rPr lang="en-US" dirty="0"/>
              <a:t>Any documents requiring review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6958D8B1-FC09-4CBA-86DC-6C765EE409CA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095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35CD-A58C-4B9A-AA39-33420BA0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Re-Licensing Unified Home Study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820C532-86B3-4E6F-A70F-3A3B8A78627C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00B9E6-4B86-45F3-9910-0AE20E0A02EF}"/>
              </a:ext>
            </a:extLst>
          </p:cNvPr>
          <p:cNvGrpSpPr/>
          <p:nvPr/>
        </p:nvGrpSpPr>
        <p:grpSpPr>
          <a:xfrm>
            <a:off x="2392036" y="1480734"/>
            <a:ext cx="7407927" cy="3896531"/>
            <a:chOff x="6081764" y="138979"/>
            <a:chExt cx="5216230" cy="830787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3B6BA8D-A5A5-42FC-B733-A37887DAF503}"/>
                </a:ext>
              </a:extLst>
            </p:cNvPr>
            <p:cNvSpPr/>
            <p:nvPr/>
          </p:nvSpPr>
          <p:spPr>
            <a:xfrm>
              <a:off x="6936742" y="138979"/>
              <a:ext cx="1650864" cy="3930316"/>
            </a:xfrm>
            <a:prstGeom prst="ellipse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Discipline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F7D350-766D-4CF2-B2C7-233751DB7664}"/>
                </a:ext>
              </a:extLst>
            </p:cNvPr>
            <p:cNvSpPr/>
            <p:nvPr/>
          </p:nvSpPr>
          <p:spPr>
            <a:xfrm>
              <a:off x="8689879" y="138979"/>
              <a:ext cx="1650865" cy="3930316"/>
            </a:xfrm>
            <a:prstGeom prst="ellipse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1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Family Life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1C3D4D-A11A-48B8-874B-A4945C6E83C9}"/>
                </a:ext>
              </a:extLst>
            </p:cNvPr>
            <p:cNvSpPr/>
            <p:nvPr/>
          </p:nvSpPr>
          <p:spPr>
            <a:xfrm>
              <a:off x="6081764" y="4516539"/>
              <a:ext cx="1650864" cy="3930316"/>
            </a:xfrm>
            <a:prstGeom prst="ellipse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History of Placement Activity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A046319-D069-4544-843D-549D138DFD12}"/>
                </a:ext>
              </a:extLst>
            </p:cNvPr>
            <p:cNvSpPr/>
            <p:nvPr/>
          </p:nvSpPr>
          <p:spPr>
            <a:xfrm>
              <a:off x="7864447" y="4516537"/>
              <a:ext cx="1650864" cy="3930316"/>
            </a:xfrm>
            <a:prstGeom prst="ellipse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Staff Feedback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5F22782-ED60-4F56-9114-364D1FB14D15}"/>
                </a:ext>
              </a:extLst>
            </p:cNvPr>
            <p:cNvSpPr/>
            <p:nvPr/>
          </p:nvSpPr>
          <p:spPr>
            <a:xfrm>
              <a:off x="9647130" y="4516535"/>
              <a:ext cx="1650864" cy="3930316"/>
            </a:xfrm>
            <a:prstGeom prst="ellipse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Summary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257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35CD-A58C-4B9A-AA39-33420BA0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Education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820C532-86B3-4E6F-A70F-3A3B8A78627C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75757-6631-4587-8EBD-FF7725A79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332" y="1535727"/>
            <a:ext cx="6498899" cy="4340728"/>
          </a:xfrm>
          <a:prstGeom prst="rect">
            <a:avLst/>
          </a:prstGeom>
          <a:ln>
            <a:solidFill>
              <a:srgbClr val="CEDBE0"/>
            </a:solidFill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144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35CD-A58C-4B9A-AA39-33420BA0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 Renewed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820C532-86B3-4E6F-A70F-3A3B8A78627C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6.1.16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5838BD-46F0-4704-824D-8A60DD478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6947" y="1300135"/>
            <a:ext cx="6679934" cy="5276155"/>
          </a:xfrm>
        </p:spPr>
        <p:txBody>
          <a:bodyPr>
            <a:no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Some of the most critical task for this phase of work include:</a:t>
            </a:r>
            <a:br>
              <a:rPr lang="en-US" dirty="0"/>
            </a:br>
            <a:endParaRPr lang="en-US" dirty="0"/>
          </a:p>
          <a:p>
            <a:pPr marL="577850" marR="0" lvl="0" indent="-354013">
              <a:spcBef>
                <a:spcPts val="0"/>
              </a:spcBef>
              <a:spcAft>
                <a:spcPts val="0"/>
              </a:spcAft>
              <a:buClr>
                <a:srgbClr val="F7847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Guiding and educating foster parents so that they can learn how to foster.</a:t>
            </a:r>
            <a:b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dirty="0"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577850" marR="0" lvl="0" indent="-354013">
              <a:spcBef>
                <a:spcPts val="0"/>
              </a:spcBef>
              <a:spcAft>
                <a:spcPts val="0"/>
              </a:spcAft>
              <a:buClr>
                <a:srgbClr val="F7847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Attention to the assessor role: noting strengths and needs for the family that have become evident in the placement process.</a:t>
            </a:r>
            <a:b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dirty="0"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577850" marR="0" lvl="0" indent="-354013">
              <a:spcBef>
                <a:spcPts val="0"/>
              </a:spcBef>
              <a:spcAft>
                <a:spcPts val="0"/>
              </a:spcAft>
              <a:buClr>
                <a:srgbClr val="F7847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Attention to the communication role:  liaison to the agency and Case Manager/team.</a:t>
            </a:r>
            <a:b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dirty="0"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577850" marR="0" lvl="0" indent="-354013">
              <a:spcBef>
                <a:spcPts val="0"/>
              </a:spcBef>
              <a:spcAft>
                <a:spcPts val="0"/>
              </a:spcAft>
              <a:buClr>
                <a:srgbClr val="F7847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Attention to co-parenting:  assisting families with supporting reunification and other concurrent goals.</a:t>
            </a:r>
            <a:endParaRPr lang="en-US" dirty="0">
              <a:ea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2FC0FE-465A-47A0-9427-06EFBBEF6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1191" y="4597517"/>
            <a:ext cx="2158918" cy="1796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907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Three-Year License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91E64F-A3EB-49AB-B90E-29F1FAB85C90}"/>
              </a:ext>
            </a:extLst>
          </p:cNvPr>
          <p:cNvGrpSpPr/>
          <p:nvPr/>
        </p:nvGrpSpPr>
        <p:grpSpPr>
          <a:xfrm>
            <a:off x="2332912" y="1163299"/>
            <a:ext cx="6785809" cy="5205663"/>
            <a:chOff x="1566204" y="1554842"/>
            <a:chExt cx="9059592" cy="459445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C70D947-3213-4F7D-9CD6-B8BA2E256F70}"/>
                </a:ext>
              </a:extLst>
            </p:cNvPr>
            <p:cNvSpPr/>
            <p:nvPr/>
          </p:nvSpPr>
          <p:spPr>
            <a:xfrm>
              <a:off x="1566204" y="1554842"/>
              <a:ext cx="9059592" cy="646309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been licensed for three years or longer.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F7D9A4A-374E-44BF-98FD-4E2EBDB2B435}"/>
                </a:ext>
              </a:extLst>
            </p:cNvPr>
            <p:cNvSpPr/>
            <p:nvPr/>
          </p:nvSpPr>
          <p:spPr>
            <a:xfrm>
              <a:off x="1566204" y="2212866"/>
              <a:ext cx="9059592" cy="646309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not been the subject of a report of child abuse/neglect or referral with findings of maltreatment.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552F515-0E49-46DD-8CAD-9944EB3C04A3}"/>
                </a:ext>
              </a:extLst>
            </p:cNvPr>
            <p:cNvSpPr/>
            <p:nvPr/>
          </p:nvSpPr>
          <p:spPr>
            <a:xfrm>
              <a:off x="1566204" y="2870889"/>
              <a:ext cx="9059592" cy="646309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not been placed on a performance improvement plan/corrective action plan.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53C0478-065C-4403-8DEA-53C2C48E70FD}"/>
                </a:ext>
              </a:extLst>
            </p:cNvPr>
            <p:cNvSpPr/>
            <p:nvPr/>
          </p:nvSpPr>
          <p:spPr>
            <a:xfrm>
              <a:off x="1566204" y="3528913"/>
              <a:ext cx="9059592" cy="646309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clear background checks.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458B97-00D0-4AC3-BE9F-C6041B42F04B}"/>
                </a:ext>
              </a:extLst>
            </p:cNvPr>
            <p:cNvSpPr/>
            <p:nvPr/>
          </p:nvSpPr>
          <p:spPr>
            <a:xfrm>
              <a:off x="1566204" y="4186937"/>
              <a:ext cx="9059592" cy="646309"/>
            </a:xfrm>
            <a:prstGeom prst="rect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home is not licensed for more than five children.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B888F7-D1BB-4F73-992E-34F76F29B666}"/>
                </a:ext>
              </a:extLst>
            </p:cNvPr>
            <p:cNvSpPr/>
            <p:nvPr/>
          </p:nvSpPr>
          <p:spPr>
            <a:xfrm>
              <a:off x="1566204" y="4844961"/>
              <a:ext cx="9059592" cy="646309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no infractions of good moral character.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9DD039-0B76-4D35-AA53-A17471190DF2}"/>
                </a:ext>
              </a:extLst>
            </p:cNvPr>
            <p:cNvSpPr/>
            <p:nvPr/>
          </p:nvSpPr>
          <p:spPr>
            <a:xfrm>
              <a:off x="1566204" y="5502984"/>
              <a:ext cx="9059592" cy="646309"/>
            </a:xfrm>
            <a:prstGeom prst="rect">
              <a:avLst/>
            </a:pr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number/frequency of placements that result in disruptions is considered.</a:t>
              </a:r>
            </a:p>
          </p:txBody>
        </p:sp>
      </p:grp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81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5A1E-4B40-4CB8-BB5E-B1BF5FD9E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1C31C-3BC2-416A-B77C-7D9BBB25C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4508" y="1772917"/>
            <a:ext cx="8062984" cy="39677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b="1" dirty="0"/>
              <a:t>Unit 6.1:  Retention and the Re-Licensing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b="1" dirty="0"/>
              <a:t>Unit 6.2:  Foster Parent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2330649-A438-4C40-B003-FB131F4AA841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983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During the Licensed Year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6.1.18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A88ECC-CFCB-4CB9-9E60-411BE34C8509}"/>
              </a:ext>
            </a:extLst>
          </p:cNvPr>
          <p:cNvGrpSpPr/>
          <p:nvPr/>
        </p:nvGrpSpPr>
        <p:grpSpPr>
          <a:xfrm>
            <a:off x="2593648" y="1749017"/>
            <a:ext cx="6341805" cy="4547897"/>
            <a:chOff x="2738027" y="1877353"/>
            <a:chExt cx="7528000" cy="4547897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D41ADF9-7E68-4618-BB11-556FFA35A7DC}"/>
                </a:ext>
              </a:extLst>
            </p:cNvPr>
            <p:cNvSpPr/>
            <p:nvPr/>
          </p:nvSpPr>
          <p:spPr>
            <a:xfrm>
              <a:off x="2738027" y="1877353"/>
              <a:ext cx="3584762" cy="2150857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Involvement with law enforcement</a:t>
              </a: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81A8052-4FD0-4C91-B730-E9930F1D78B1}"/>
                </a:ext>
              </a:extLst>
            </p:cNvPr>
            <p:cNvSpPr/>
            <p:nvPr/>
          </p:nvSpPr>
          <p:spPr>
            <a:xfrm>
              <a:off x="6681265" y="1877353"/>
              <a:ext cx="3584762" cy="2150857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Household circumstances</a:t>
              </a: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6902B7D-2989-456A-862A-4C461216EEF7}"/>
                </a:ext>
              </a:extLst>
            </p:cNvPr>
            <p:cNvSpPr/>
            <p:nvPr/>
          </p:nvSpPr>
          <p:spPr>
            <a:xfrm>
              <a:off x="2738027" y="4274393"/>
              <a:ext cx="3584762" cy="2150857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New adult household members</a:t>
              </a: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0F96F5B-6146-4C1F-8960-0BE39EF71B39}"/>
                </a:ext>
              </a:extLst>
            </p:cNvPr>
            <p:cNvSpPr/>
            <p:nvPr/>
          </p:nvSpPr>
          <p:spPr>
            <a:xfrm>
              <a:off x="6681265" y="4274393"/>
              <a:ext cx="3584762" cy="2150857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Separation, divorce, or death of spouse or partner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6867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Subsequent Licensing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BC57D-8C53-4AC9-BF23-73DD69286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36" y="1664787"/>
            <a:ext cx="6117658" cy="4144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EDBE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634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 Re-Licensing Assessment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F1A1A-46E8-4514-B241-727A93882E6F}"/>
              </a:ext>
            </a:extLst>
          </p:cNvPr>
          <p:cNvGrpSpPr/>
          <p:nvPr/>
        </p:nvGrpSpPr>
        <p:grpSpPr>
          <a:xfrm>
            <a:off x="2873829" y="904500"/>
            <a:ext cx="5878285" cy="5848040"/>
            <a:chOff x="2058617" y="1081186"/>
            <a:chExt cx="6930249" cy="584804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B4FF476-9004-4234-9725-BE763CEA8AEC}"/>
                </a:ext>
              </a:extLst>
            </p:cNvPr>
            <p:cNvSpPr/>
            <p:nvPr/>
          </p:nvSpPr>
          <p:spPr>
            <a:xfrm>
              <a:off x="2058617" y="1741677"/>
              <a:ext cx="6930249" cy="1689975"/>
            </a:xfrm>
            <a:custGeom>
              <a:avLst/>
              <a:gdLst>
                <a:gd name="connsiteX0" fmla="*/ 0 w 7758029"/>
                <a:gd name="connsiteY0" fmla="*/ 0 h 1689975"/>
                <a:gd name="connsiteX1" fmla="*/ 7758029 w 7758029"/>
                <a:gd name="connsiteY1" fmla="*/ 0 h 1689975"/>
                <a:gd name="connsiteX2" fmla="*/ 7758029 w 7758029"/>
                <a:gd name="connsiteY2" fmla="*/ 1689975 h 1689975"/>
                <a:gd name="connsiteX3" fmla="*/ 0 w 7758029"/>
                <a:gd name="connsiteY3" fmla="*/ 1689975 h 1689975"/>
                <a:gd name="connsiteX4" fmla="*/ 0 w 7758029"/>
                <a:gd name="connsiteY4" fmla="*/ 0 h 168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8029" h="1689975">
                  <a:moveTo>
                    <a:pt x="0" y="0"/>
                  </a:moveTo>
                  <a:lnTo>
                    <a:pt x="7758029" y="0"/>
                  </a:lnTo>
                  <a:lnTo>
                    <a:pt x="7758029" y="1689975"/>
                  </a:lnTo>
                  <a:lnTo>
                    <a:pt x="0" y="1689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D778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2109" tIns="604012" rIns="602109" bIns="142240" numCol="1" spcCol="1270" anchor="t" anchorCtr="0">
              <a:noAutofit/>
            </a:bodyPr>
            <a:lstStyle/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kern="12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Placement disruption</a:t>
              </a:r>
              <a:endParaRPr lang="en-US" sz="2400" kern="1200" dirty="0">
                <a:solidFill>
                  <a:srgbClr val="3B5763"/>
                </a:solidFill>
                <a:latin typeface="Arvo"/>
                <a:cs typeface="Times New Roman" panose="02020603050405020304" pitchFamily="18" charset="0"/>
              </a:endParaRPr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kern="12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Funding disruption</a:t>
              </a:r>
              <a:endParaRPr lang="en-US" sz="2400" kern="1200" dirty="0">
                <a:solidFill>
                  <a:srgbClr val="3B5763"/>
                </a:solidFill>
                <a:latin typeface="Arvo"/>
                <a:cs typeface="Times New Roman" panose="02020603050405020304" pitchFamily="18" charset="0"/>
              </a:endParaRPr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kern="12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Licensing lapse</a:t>
              </a:r>
              <a:endParaRPr lang="en-US" sz="2400" kern="1200" dirty="0">
                <a:solidFill>
                  <a:srgbClr val="3B5763"/>
                </a:solidFill>
                <a:latin typeface="Arvo"/>
                <a:cs typeface="Times New Roman" panose="02020603050405020304" pitchFamily="18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D409332-8018-4CA5-ADBC-9324437C43EE}"/>
                </a:ext>
              </a:extLst>
            </p:cNvPr>
            <p:cNvSpPr/>
            <p:nvPr/>
          </p:nvSpPr>
          <p:spPr>
            <a:xfrm>
              <a:off x="2446518" y="1081186"/>
              <a:ext cx="5676067" cy="1088532"/>
            </a:xfrm>
            <a:custGeom>
              <a:avLst/>
              <a:gdLst>
                <a:gd name="connsiteX0" fmla="*/ 0 w 5430620"/>
                <a:gd name="connsiteY0" fmla="*/ 142683 h 856080"/>
                <a:gd name="connsiteX1" fmla="*/ 142683 w 5430620"/>
                <a:gd name="connsiteY1" fmla="*/ 0 h 856080"/>
                <a:gd name="connsiteX2" fmla="*/ 5287937 w 5430620"/>
                <a:gd name="connsiteY2" fmla="*/ 0 h 856080"/>
                <a:gd name="connsiteX3" fmla="*/ 5430620 w 5430620"/>
                <a:gd name="connsiteY3" fmla="*/ 142683 h 856080"/>
                <a:gd name="connsiteX4" fmla="*/ 5430620 w 5430620"/>
                <a:gd name="connsiteY4" fmla="*/ 713397 h 856080"/>
                <a:gd name="connsiteX5" fmla="*/ 5287937 w 5430620"/>
                <a:gd name="connsiteY5" fmla="*/ 856080 h 856080"/>
                <a:gd name="connsiteX6" fmla="*/ 142683 w 5430620"/>
                <a:gd name="connsiteY6" fmla="*/ 856080 h 856080"/>
                <a:gd name="connsiteX7" fmla="*/ 0 w 5430620"/>
                <a:gd name="connsiteY7" fmla="*/ 713397 h 856080"/>
                <a:gd name="connsiteX8" fmla="*/ 0 w 5430620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620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5287937" y="0"/>
                  </a:lnTo>
                  <a:cubicBezTo>
                    <a:pt x="5366739" y="0"/>
                    <a:pt x="5430620" y="63881"/>
                    <a:pt x="5430620" y="142683"/>
                  </a:cubicBezTo>
                  <a:lnTo>
                    <a:pt x="5430620" y="713397"/>
                  </a:lnTo>
                  <a:cubicBezTo>
                    <a:pt x="5430620" y="792199"/>
                    <a:pt x="5366739" y="856080"/>
                    <a:pt x="5287937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96B3C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055" tIns="41790" rIns="247055" bIns="4179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ysClr val="window" lastClr="FFFFFF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May result in:</a:t>
              </a:r>
              <a:endParaRPr lang="en-US" sz="2400" kern="1200" dirty="0">
                <a:solidFill>
                  <a:sysClr val="window" lastClr="FFFFFF"/>
                </a:solidFill>
                <a:latin typeface="Arvo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12E99FC-757F-4B11-A16C-430C5F73BD61}"/>
                </a:ext>
              </a:extLst>
            </p:cNvPr>
            <p:cNvSpPr/>
            <p:nvPr/>
          </p:nvSpPr>
          <p:spPr>
            <a:xfrm>
              <a:off x="2058617" y="4287680"/>
              <a:ext cx="6930249" cy="1370250"/>
            </a:xfrm>
            <a:custGeom>
              <a:avLst/>
              <a:gdLst>
                <a:gd name="connsiteX0" fmla="*/ 0 w 7758029"/>
                <a:gd name="connsiteY0" fmla="*/ 0 h 1370250"/>
                <a:gd name="connsiteX1" fmla="*/ 7758029 w 7758029"/>
                <a:gd name="connsiteY1" fmla="*/ 0 h 1370250"/>
                <a:gd name="connsiteX2" fmla="*/ 7758029 w 7758029"/>
                <a:gd name="connsiteY2" fmla="*/ 1370250 h 1370250"/>
                <a:gd name="connsiteX3" fmla="*/ 0 w 7758029"/>
                <a:gd name="connsiteY3" fmla="*/ 1370250 h 1370250"/>
                <a:gd name="connsiteX4" fmla="*/ 0 w 7758029"/>
                <a:gd name="connsiteY4" fmla="*/ 0 h 137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8029" h="1370250">
                  <a:moveTo>
                    <a:pt x="0" y="0"/>
                  </a:moveTo>
                  <a:lnTo>
                    <a:pt x="7758029" y="0"/>
                  </a:lnTo>
                  <a:lnTo>
                    <a:pt x="7758029" y="1370250"/>
                  </a:lnTo>
                  <a:lnTo>
                    <a:pt x="0" y="1370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D778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2109" tIns="604012" rIns="602109" bIns="142240" numCol="1" spcCol="1270" anchor="t" anchorCtr="0">
              <a:noAutofit/>
            </a:bodyPr>
            <a:lstStyle/>
            <a:p>
              <a:pPr marL="3429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Home health inspections</a:t>
              </a:r>
            </a:p>
            <a:p>
              <a:pPr marL="3429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Background screenings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7A69CF9-A974-43A5-A28A-7EC0E9A3800F}"/>
                </a:ext>
              </a:extLst>
            </p:cNvPr>
            <p:cNvSpPr/>
            <p:nvPr/>
          </p:nvSpPr>
          <p:spPr>
            <a:xfrm>
              <a:off x="2446518" y="3601885"/>
              <a:ext cx="5676067" cy="1088532"/>
            </a:xfrm>
            <a:custGeom>
              <a:avLst/>
              <a:gdLst>
                <a:gd name="connsiteX0" fmla="*/ 0 w 5430620"/>
                <a:gd name="connsiteY0" fmla="*/ 142683 h 856080"/>
                <a:gd name="connsiteX1" fmla="*/ 142683 w 5430620"/>
                <a:gd name="connsiteY1" fmla="*/ 0 h 856080"/>
                <a:gd name="connsiteX2" fmla="*/ 5287937 w 5430620"/>
                <a:gd name="connsiteY2" fmla="*/ 0 h 856080"/>
                <a:gd name="connsiteX3" fmla="*/ 5430620 w 5430620"/>
                <a:gd name="connsiteY3" fmla="*/ 142683 h 856080"/>
                <a:gd name="connsiteX4" fmla="*/ 5430620 w 5430620"/>
                <a:gd name="connsiteY4" fmla="*/ 713397 h 856080"/>
                <a:gd name="connsiteX5" fmla="*/ 5287937 w 5430620"/>
                <a:gd name="connsiteY5" fmla="*/ 856080 h 856080"/>
                <a:gd name="connsiteX6" fmla="*/ 142683 w 5430620"/>
                <a:gd name="connsiteY6" fmla="*/ 856080 h 856080"/>
                <a:gd name="connsiteX7" fmla="*/ 0 w 5430620"/>
                <a:gd name="connsiteY7" fmla="*/ 713397 h 856080"/>
                <a:gd name="connsiteX8" fmla="*/ 0 w 5430620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620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5287937" y="0"/>
                  </a:lnTo>
                  <a:cubicBezTo>
                    <a:pt x="5366739" y="0"/>
                    <a:pt x="5430620" y="63881"/>
                    <a:pt x="5430620" y="142683"/>
                  </a:cubicBezTo>
                  <a:lnTo>
                    <a:pt x="5430620" y="713397"/>
                  </a:lnTo>
                  <a:cubicBezTo>
                    <a:pt x="5430620" y="792199"/>
                    <a:pt x="5366739" y="856080"/>
                    <a:pt x="5287937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96B3C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055" tIns="41790" rIns="247055" bIns="4179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ysClr val="window" lastClr="FFFFFF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Important tasks to keep in mind:</a:t>
              </a:r>
              <a:endParaRPr lang="en-US" sz="2400" kern="1200" dirty="0">
                <a:solidFill>
                  <a:sysClr val="window" lastClr="FFFFFF"/>
                </a:solidFill>
                <a:latin typeface="Arvo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4E9E3FC-4A3A-489E-9D3C-E0469146CC90}"/>
                </a:ext>
              </a:extLst>
            </p:cNvPr>
            <p:cNvSpPr/>
            <p:nvPr/>
          </p:nvSpPr>
          <p:spPr>
            <a:xfrm>
              <a:off x="2446518" y="5840694"/>
              <a:ext cx="5676067" cy="1088532"/>
            </a:xfrm>
            <a:custGeom>
              <a:avLst/>
              <a:gdLst>
                <a:gd name="connsiteX0" fmla="*/ 0 w 5430620"/>
                <a:gd name="connsiteY0" fmla="*/ 142683 h 856080"/>
                <a:gd name="connsiteX1" fmla="*/ 142683 w 5430620"/>
                <a:gd name="connsiteY1" fmla="*/ 0 h 856080"/>
                <a:gd name="connsiteX2" fmla="*/ 5287937 w 5430620"/>
                <a:gd name="connsiteY2" fmla="*/ 0 h 856080"/>
                <a:gd name="connsiteX3" fmla="*/ 5430620 w 5430620"/>
                <a:gd name="connsiteY3" fmla="*/ 142683 h 856080"/>
                <a:gd name="connsiteX4" fmla="*/ 5430620 w 5430620"/>
                <a:gd name="connsiteY4" fmla="*/ 713397 h 856080"/>
                <a:gd name="connsiteX5" fmla="*/ 5287937 w 5430620"/>
                <a:gd name="connsiteY5" fmla="*/ 856080 h 856080"/>
                <a:gd name="connsiteX6" fmla="*/ 142683 w 5430620"/>
                <a:gd name="connsiteY6" fmla="*/ 856080 h 856080"/>
                <a:gd name="connsiteX7" fmla="*/ 0 w 5430620"/>
                <a:gd name="connsiteY7" fmla="*/ 713397 h 856080"/>
                <a:gd name="connsiteX8" fmla="*/ 0 w 5430620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620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5287937" y="0"/>
                  </a:lnTo>
                  <a:cubicBezTo>
                    <a:pt x="5366739" y="0"/>
                    <a:pt x="5430620" y="63881"/>
                    <a:pt x="5430620" y="142683"/>
                  </a:cubicBezTo>
                  <a:lnTo>
                    <a:pt x="5430620" y="713397"/>
                  </a:lnTo>
                  <a:cubicBezTo>
                    <a:pt x="5430620" y="792199"/>
                    <a:pt x="5366739" y="856080"/>
                    <a:pt x="5287937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96B3C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055" tIns="41790" rIns="247055" bIns="4179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ysClr val="window" lastClr="FFFFFF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A change in address may impact re-licensure if the new home does not meet licensing standards</a:t>
              </a:r>
              <a:endParaRPr lang="en-US" sz="2400" kern="1200" dirty="0">
                <a:solidFill>
                  <a:sysClr val="window" lastClr="FFFFFF"/>
                </a:solidFill>
                <a:latin typeface="Arvo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9135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1" y="138056"/>
            <a:ext cx="9165270" cy="955958"/>
          </a:xfrm>
        </p:spPr>
        <p:txBody>
          <a:bodyPr/>
          <a:lstStyle/>
          <a:p>
            <a:r>
              <a:rPr lang="en-US" dirty="0"/>
              <a:t>When a Foster Home Is in Violation of Administrative Code Standards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6.1.21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EDDB88-847C-41FD-BD52-D12D88FBE1A7}"/>
              </a:ext>
            </a:extLst>
          </p:cNvPr>
          <p:cNvGrpSpPr/>
          <p:nvPr/>
        </p:nvGrpSpPr>
        <p:grpSpPr>
          <a:xfrm>
            <a:off x="2511522" y="1944908"/>
            <a:ext cx="6523544" cy="4038383"/>
            <a:chOff x="4582529" y="1774458"/>
            <a:chExt cx="6523544" cy="4038383"/>
          </a:xfrm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D30364B0-ED84-49F8-BFC6-90A86413BC84}"/>
                </a:ext>
              </a:extLst>
            </p:cNvPr>
            <p:cNvSpPr/>
            <p:nvPr/>
          </p:nvSpPr>
          <p:spPr>
            <a:xfrm>
              <a:off x="4582529" y="1774458"/>
              <a:ext cx="3106449" cy="1863869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Negative Case Manager review</a:t>
              </a:r>
            </a:p>
          </p:txBody>
        </p:sp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9DEE21D8-9DF8-4830-B6DA-AE0BF62DEAE9}"/>
                </a:ext>
              </a:extLst>
            </p:cNvPr>
            <p:cNvSpPr/>
            <p:nvPr/>
          </p:nvSpPr>
          <p:spPr>
            <a:xfrm>
              <a:off x="7999624" y="1774458"/>
              <a:ext cx="3106449" cy="1863869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Negative child exit interview</a:t>
              </a:r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CA0D8000-888A-43B4-9BEC-4F699047667E}"/>
                </a:ext>
              </a:extLst>
            </p:cNvPr>
            <p:cNvSpPr/>
            <p:nvPr/>
          </p:nvSpPr>
          <p:spPr>
            <a:xfrm>
              <a:off x="4582529" y="3948972"/>
              <a:ext cx="3106449" cy="1863869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Other licensing concerns</a:t>
              </a: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FB318BCB-5090-4140-A080-53CBA6DE7300}"/>
                </a:ext>
              </a:extLst>
            </p:cNvPr>
            <p:cNvSpPr/>
            <p:nvPr/>
          </p:nvSpPr>
          <p:spPr>
            <a:xfrm>
              <a:off x="7999624" y="3948972"/>
              <a:ext cx="3106449" cy="1863869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Foster care referral or abuse reports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3669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9FFF7E-AB17-4723-83D1-49D7DEC5B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1864" y="2427425"/>
            <a:ext cx="5114700" cy="1159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B5763"/>
                </a:solidFill>
                <a:sym typeface="Arvo"/>
              </a:rPr>
              <a:t>Unit 6.2</a:t>
            </a:r>
            <a:endParaRPr lang="en-US" sz="3600" dirty="0">
              <a:solidFill>
                <a:srgbClr val="3B5763"/>
              </a:solidFill>
              <a:sym typeface="Arvo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467FAC-FFE4-40DE-8D4F-E445224AF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0220" y="3429000"/>
            <a:ext cx="6468272" cy="13824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D778A"/>
                </a:solidFill>
                <a:sym typeface="Arvo"/>
              </a:rPr>
              <a:t>Foster Parent Development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63E1115-915F-4DAC-8AE7-43E9AD2CC748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Licensing 6.2.1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235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4637-26AC-4999-A8B5-22DF6B96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E61CD-C10E-438C-AA31-48DA2EDC1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5600" y="1253067"/>
            <a:ext cx="8957733" cy="56049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the stages of development and how to evaluate a foster parent to determine what their training needs are.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Identify development options available to prepare and support foster parents.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the purpose of and steps for developing and using a Professional Development Plan with foster parents.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Identify strategies for effective coaching.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strategies for best practices in training delivery and development.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Identify other training opportunities to which families may be referred.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Given a scenario, evaluate a family to determine a family’s training needs and select the appropriate training for them.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Prepare and deliver a training presentation for foster parents.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EB1AD6B-8744-4004-B111-DA4B676D9C4A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68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0816-5D88-402F-B969-4E561C43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 Foster Parent’s Development Needs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0F80C-7A84-4BDD-B763-C0D677EA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70" y="1118086"/>
            <a:ext cx="3962285" cy="5739914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FC5F79A-AF90-4023-B449-582DA2986692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892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E24C6-7A6C-49CA-A82D-2A9AB5BA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Development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BECCC15-B750-4930-8035-177CBE920146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A8F331-2961-43DE-967C-0C0F1B15E1EF}"/>
              </a:ext>
            </a:extLst>
          </p:cNvPr>
          <p:cNvGrpSpPr/>
          <p:nvPr/>
        </p:nvGrpSpPr>
        <p:grpSpPr>
          <a:xfrm>
            <a:off x="156069" y="1260401"/>
            <a:ext cx="8955437" cy="4337197"/>
            <a:chOff x="253218" y="742071"/>
            <a:chExt cx="11563644" cy="49621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379347-11B8-48B9-A186-63BA2EA6653F}"/>
                </a:ext>
              </a:extLst>
            </p:cNvPr>
            <p:cNvSpPr/>
            <p:nvPr/>
          </p:nvSpPr>
          <p:spPr>
            <a:xfrm>
              <a:off x="253218" y="742071"/>
              <a:ext cx="11563644" cy="4962108"/>
            </a:xfrm>
            <a:prstGeom prst="rect">
              <a:avLst/>
            </a:prstGeom>
            <a:ln w="38100"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5743D7-2CD2-4B2E-892A-B620E8459AFE}"/>
                </a:ext>
              </a:extLst>
            </p:cNvPr>
            <p:cNvSpPr/>
            <p:nvPr/>
          </p:nvSpPr>
          <p:spPr>
            <a:xfrm>
              <a:off x="1491971" y="1539916"/>
              <a:ext cx="10324889" cy="1683545"/>
            </a:xfrm>
            <a:custGeom>
              <a:avLst/>
              <a:gdLst>
                <a:gd name="connsiteX0" fmla="*/ 0 w 11563643"/>
                <a:gd name="connsiteY0" fmla="*/ 420886 h 1683545"/>
                <a:gd name="connsiteX1" fmla="*/ 10721871 w 11563643"/>
                <a:gd name="connsiteY1" fmla="*/ 420886 h 1683545"/>
                <a:gd name="connsiteX2" fmla="*/ 10721871 w 11563643"/>
                <a:gd name="connsiteY2" fmla="*/ 0 h 1683545"/>
                <a:gd name="connsiteX3" fmla="*/ 11563643 w 11563643"/>
                <a:gd name="connsiteY3" fmla="*/ 841773 h 1683545"/>
                <a:gd name="connsiteX4" fmla="*/ 10721871 w 11563643"/>
                <a:gd name="connsiteY4" fmla="*/ 1683545 h 1683545"/>
                <a:gd name="connsiteX5" fmla="*/ 10721871 w 11563643"/>
                <a:gd name="connsiteY5" fmla="*/ 1262659 h 1683545"/>
                <a:gd name="connsiteX6" fmla="*/ 0 w 11563643"/>
                <a:gd name="connsiteY6" fmla="*/ 1262659 h 1683545"/>
                <a:gd name="connsiteX7" fmla="*/ 0 w 11563643"/>
                <a:gd name="connsiteY7" fmla="*/ 420886 h 16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63643" h="1683545">
                  <a:moveTo>
                    <a:pt x="0" y="420886"/>
                  </a:moveTo>
                  <a:lnTo>
                    <a:pt x="10721871" y="420886"/>
                  </a:lnTo>
                  <a:lnTo>
                    <a:pt x="10721871" y="0"/>
                  </a:lnTo>
                  <a:lnTo>
                    <a:pt x="11563643" y="841773"/>
                  </a:lnTo>
                  <a:lnTo>
                    <a:pt x="10721871" y="1683545"/>
                  </a:lnTo>
                  <a:lnTo>
                    <a:pt x="10721871" y="1262659"/>
                  </a:lnTo>
                  <a:lnTo>
                    <a:pt x="0" y="1262659"/>
                  </a:lnTo>
                  <a:lnTo>
                    <a:pt x="0" y="420886"/>
                  </a:lnTo>
                  <a:close/>
                </a:path>
              </a:pathLst>
            </a:custGeom>
            <a:solidFill>
              <a:srgbClr val="96B3C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497086" rIns="674886" bIns="688149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vo"/>
                </a:rPr>
                <a:t>Stage 1: Unconsciously Unskilled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DB4769B-AE89-4B79-939D-A91094836A3B}"/>
                </a:ext>
              </a:extLst>
            </p:cNvPr>
            <p:cNvSpPr/>
            <p:nvPr/>
          </p:nvSpPr>
          <p:spPr>
            <a:xfrm>
              <a:off x="3236584" y="2100761"/>
              <a:ext cx="8580276" cy="1683545"/>
            </a:xfrm>
            <a:custGeom>
              <a:avLst/>
              <a:gdLst>
                <a:gd name="connsiteX0" fmla="*/ 0 w 8898224"/>
                <a:gd name="connsiteY0" fmla="*/ 420886 h 1683545"/>
                <a:gd name="connsiteX1" fmla="*/ 8056452 w 8898224"/>
                <a:gd name="connsiteY1" fmla="*/ 420886 h 1683545"/>
                <a:gd name="connsiteX2" fmla="*/ 8056452 w 8898224"/>
                <a:gd name="connsiteY2" fmla="*/ 0 h 1683545"/>
                <a:gd name="connsiteX3" fmla="*/ 8898224 w 8898224"/>
                <a:gd name="connsiteY3" fmla="*/ 841773 h 1683545"/>
                <a:gd name="connsiteX4" fmla="*/ 8056452 w 8898224"/>
                <a:gd name="connsiteY4" fmla="*/ 1683545 h 1683545"/>
                <a:gd name="connsiteX5" fmla="*/ 8056452 w 8898224"/>
                <a:gd name="connsiteY5" fmla="*/ 1262659 h 1683545"/>
                <a:gd name="connsiteX6" fmla="*/ 0 w 8898224"/>
                <a:gd name="connsiteY6" fmla="*/ 1262659 h 1683545"/>
                <a:gd name="connsiteX7" fmla="*/ 0 w 8898224"/>
                <a:gd name="connsiteY7" fmla="*/ 420886 h 16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8224" h="1683545">
                  <a:moveTo>
                    <a:pt x="0" y="420886"/>
                  </a:moveTo>
                  <a:lnTo>
                    <a:pt x="8056452" y="420886"/>
                  </a:lnTo>
                  <a:lnTo>
                    <a:pt x="8056452" y="0"/>
                  </a:lnTo>
                  <a:lnTo>
                    <a:pt x="8898224" y="841773"/>
                  </a:lnTo>
                  <a:lnTo>
                    <a:pt x="8056452" y="1683545"/>
                  </a:lnTo>
                  <a:lnTo>
                    <a:pt x="8056452" y="1262659"/>
                  </a:lnTo>
                  <a:lnTo>
                    <a:pt x="0" y="1262659"/>
                  </a:lnTo>
                  <a:lnTo>
                    <a:pt x="0" y="420886"/>
                  </a:lnTo>
                  <a:close/>
                </a:path>
              </a:pathLst>
            </a:cu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497086" rIns="674886" bIns="688149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vo"/>
                </a:rPr>
                <a:t>Stage 2: Consciously Unskilled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C32598F-90FD-460C-A9F6-0D4300969672}"/>
                </a:ext>
              </a:extLst>
            </p:cNvPr>
            <p:cNvSpPr/>
            <p:nvPr/>
          </p:nvSpPr>
          <p:spPr>
            <a:xfrm>
              <a:off x="4938697" y="2661943"/>
              <a:ext cx="6878164" cy="1683545"/>
            </a:xfrm>
            <a:custGeom>
              <a:avLst/>
              <a:gdLst>
                <a:gd name="connsiteX0" fmla="*/ 0 w 6232804"/>
                <a:gd name="connsiteY0" fmla="*/ 420886 h 1683545"/>
                <a:gd name="connsiteX1" fmla="*/ 5391032 w 6232804"/>
                <a:gd name="connsiteY1" fmla="*/ 420886 h 1683545"/>
                <a:gd name="connsiteX2" fmla="*/ 5391032 w 6232804"/>
                <a:gd name="connsiteY2" fmla="*/ 0 h 1683545"/>
                <a:gd name="connsiteX3" fmla="*/ 6232804 w 6232804"/>
                <a:gd name="connsiteY3" fmla="*/ 841773 h 1683545"/>
                <a:gd name="connsiteX4" fmla="*/ 5391032 w 6232804"/>
                <a:gd name="connsiteY4" fmla="*/ 1683545 h 1683545"/>
                <a:gd name="connsiteX5" fmla="*/ 5391032 w 6232804"/>
                <a:gd name="connsiteY5" fmla="*/ 1262659 h 1683545"/>
                <a:gd name="connsiteX6" fmla="*/ 0 w 6232804"/>
                <a:gd name="connsiteY6" fmla="*/ 1262659 h 1683545"/>
                <a:gd name="connsiteX7" fmla="*/ 0 w 6232804"/>
                <a:gd name="connsiteY7" fmla="*/ 420886 h 16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32804" h="1683545">
                  <a:moveTo>
                    <a:pt x="0" y="420886"/>
                  </a:moveTo>
                  <a:lnTo>
                    <a:pt x="5391032" y="420886"/>
                  </a:lnTo>
                  <a:lnTo>
                    <a:pt x="5391032" y="0"/>
                  </a:lnTo>
                  <a:lnTo>
                    <a:pt x="6232804" y="841773"/>
                  </a:lnTo>
                  <a:lnTo>
                    <a:pt x="5391032" y="1683545"/>
                  </a:lnTo>
                  <a:lnTo>
                    <a:pt x="5391032" y="1262659"/>
                  </a:lnTo>
                  <a:lnTo>
                    <a:pt x="0" y="1262659"/>
                  </a:lnTo>
                  <a:lnTo>
                    <a:pt x="0" y="420886"/>
                  </a:lnTo>
                  <a:close/>
                </a:path>
              </a:pathLst>
            </a:cu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497086" rIns="674886" bIns="688149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vo"/>
                </a:rPr>
                <a:t>Stage 3: Consciously Skilled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1CA7711-0092-4958-953E-57658432FFD9}"/>
                </a:ext>
              </a:extLst>
            </p:cNvPr>
            <p:cNvSpPr/>
            <p:nvPr/>
          </p:nvSpPr>
          <p:spPr>
            <a:xfrm>
              <a:off x="6548759" y="3222788"/>
              <a:ext cx="5268102" cy="1683545"/>
            </a:xfrm>
            <a:custGeom>
              <a:avLst/>
              <a:gdLst>
                <a:gd name="connsiteX0" fmla="*/ 0 w 3567384"/>
                <a:gd name="connsiteY0" fmla="*/ 420886 h 1683545"/>
                <a:gd name="connsiteX1" fmla="*/ 2725612 w 3567384"/>
                <a:gd name="connsiteY1" fmla="*/ 420886 h 1683545"/>
                <a:gd name="connsiteX2" fmla="*/ 2725612 w 3567384"/>
                <a:gd name="connsiteY2" fmla="*/ 0 h 1683545"/>
                <a:gd name="connsiteX3" fmla="*/ 3567384 w 3567384"/>
                <a:gd name="connsiteY3" fmla="*/ 841773 h 1683545"/>
                <a:gd name="connsiteX4" fmla="*/ 2725612 w 3567384"/>
                <a:gd name="connsiteY4" fmla="*/ 1683545 h 1683545"/>
                <a:gd name="connsiteX5" fmla="*/ 2725612 w 3567384"/>
                <a:gd name="connsiteY5" fmla="*/ 1262659 h 1683545"/>
                <a:gd name="connsiteX6" fmla="*/ 0 w 3567384"/>
                <a:gd name="connsiteY6" fmla="*/ 1262659 h 1683545"/>
                <a:gd name="connsiteX7" fmla="*/ 0 w 3567384"/>
                <a:gd name="connsiteY7" fmla="*/ 420886 h 16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7384" h="1683545">
                  <a:moveTo>
                    <a:pt x="0" y="420886"/>
                  </a:moveTo>
                  <a:lnTo>
                    <a:pt x="2725612" y="420886"/>
                  </a:lnTo>
                  <a:lnTo>
                    <a:pt x="2725612" y="0"/>
                  </a:lnTo>
                  <a:lnTo>
                    <a:pt x="3567384" y="841773"/>
                  </a:lnTo>
                  <a:lnTo>
                    <a:pt x="2725612" y="1683545"/>
                  </a:lnTo>
                  <a:lnTo>
                    <a:pt x="2725612" y="1262659"/>
                  </a:lnTo>
                  <a:lnTo>
                    <a:pt x="0" y="1262659"/>
                  </a:lnTo>
                  <a:lnTo>
                    <a:pt x="0" y="420886"/>
                  </a:lnTo>
                  <a:close/>
                </a:path>
              </a:pathLst>
            </a:cu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497086" rIns="674886" bIns="688149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vo"/>
                </a:rPr>
                <a:t>Stage 4: Unconsciously Skilled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679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4558-3208-4BCD-9A37-1BF326A9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Unconsciously Unskilled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58289-3D5B-4BB1-8ABA-F37679342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42" y="1187982"/>
            <a:ext cx="5629049" cy="5670018"/>
          </a:xfrm>
          <a:prstGeom prst="rect">
            <a:avLst/>
          </a:prstGeom>
        </p:spPr>
      </p:pic>
      <p:sp>
        <p:nvSpPr>
          <p:cNvPr id="5" name="Heart 4">
            <a:extLst>
              <a:ext uri="{FF2B5EF4-FFF2-40B4-BE49-F238E27FC236}">
                <a16:creationId xmlns:a16="http://schemas.microsoft.com/office/drawing/2014/main" id="{7C374393-FB76-43CD-9238-FFDD5C376A90}"/>
              </a:ext>
            </a:extLst>
          </p:cNvPr>
          <p:cNvSpPr/>
          <p:nvPr/>
        </p:nvSpPr>
        <p:spPr>
          <a:xfrm>
            <a:off x="1368554" y="1780493"/>
            <a:ext cx="3911600" cy="2836333"/>
          </a:xfrm>
          <a:prstGeom prst="heart">
            <a:avLst/>
          </a:prstGeom>
          <a:solidFill>
            <a:srgbClr val="F78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Arvo"/>
              </a:rPr>
              <a:t>Honeymoon Stage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F0DC67-E961-43B4-8F7F-AE50BB787413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482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4558-3208-4BCD-9A37-1BF326A9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Consciously Unskilled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F0DC67-E961-43B4-8F7F-AE50BB787413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89205-5D25-464A-BE44-585090ACE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6" y="1654140"/>
            <a:ext cx="5168577" cy="3734632"/>
          </a:xfrm>
          <a:prstGeom prst="rect">
            <a:avLst/>
          </a:prstGeom>
        </p:spPr>
      </p:pic>
      <p:sp>
        <p:nvSpPr>
          <p:cNvPr id="9" name="Action Button: Help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43B6A57-E818-4AF9-95D2-D868336E2C60}"/>
              </a:ext>
            </a:extLst>
          </p:cNvPr>
          <p:cNvSpPr/>
          <p:nvPr/>
        </p:nvSpPr>
        <p:spPr>
          <a:xfrm>
            <a:off x="6840451" y="1360765"/>
            <a:ext cx="3014133" cy="2773184"/>
          </a:xfrm>
          <a:prstGeom prst="actionButtonHelp">
            <a:avLst/>
          </a:prstGeom>
          <a:solidFill>
            <a:srgbClr val="CED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249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9FFF7E-AB17-4723-83D1-49D7DEC5B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1864" y="2427425"/>
            <a:ext cx="5114700" cy="1159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B5763"/>
                </a:solidFill>
                <a:sym typeface="Arvo"/>
              </a:rPr>
              <a:t>Unit 6.1</a:t>
            </a:r>
            <a:endParaRPr lang="en-US" sz="3600" dirty="0">
              <a:solidFill>
                <a:srgbClr val="3B5763"/>
              </a:solidFill>
              <a:sym typeface="Arvo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467FAC-FFE4-40DE-8D4F-E445224AF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17" y="3429000"/>
            <a:ext cx="7824393" cy="13824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D778A"/>
                </a:solidFill>
                <a:sym typeface="Arvo"/>
              </a:rPr>
              <a:t>Retention and the Re-Licensing Process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63E1115-915F-4DAC-8AE7-43E9AD2CC748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Licensing 6.1.1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718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4558-3208-4BCD-9A37-1BF326A9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Consciously Unskilled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F0DC67-E961-43B4-8F7F-AE50BB787413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AE12FA-56B2-4907-8D63-E8DE86143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91" y="725864"/>
            <a:ext cx="4066346" cy="613213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69C664-BA37-402D-A052-248178D56AAA}"/>
              </a:ext>
            </a:extLst>
          </p:cNvPr>
          <p:cNvGrpSpPr/>
          <p:nvPr/>
        </p:nvGrpSpPr>
        <p:grpSpPr>
          <a:xfrm>
            <a:off x="1457867" y="1471506"/>
            <a:ext cx="5840093" cy="3914988"/>
            <a:chOff x="4582529" y="1774458"/>
            <a:chExt cx="6523544" cy="4038383"/>
          </a:xfrm>
        </p:grpSpPr>
        <p:sp>
          <p:nvSpPr>
            <p:cNvPr id="11" name="Rounded Rectangle 6">
              <a:extLst>
                <a:ext uri="{FF2B5EF4-FFF2-40B4-BE49-F238E27FC236}">
                  <a16:creationId xmlns:a16="http://schemas.microsoft.com/office/drawing/2014/main" id="{0548B71B-0A8A-471C-8472-9871871B835F}"/>
                </a:ext>
              </a:extLst>
            </p:cNvPr>
            <p:cNvSpPr/>
            <p:nvPr/>
          </p:nvSpPr>
          <p:spPr>
            <a:xfrm>
              <a:off x="4582529" y="1774458"/>
              <a:ext cx="3106449" cy="1863869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Understand self and role</a:t>
              </a:r>
            </a:p>
          </p:txBody>
        </p:sp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A171E4CA-5A2A-4128-B174-B16325C11D71}"/>
                </a:ext>
              </a:extLst>
            </p:cNvPr>
            <p:cNvSpPr/>
            <p:nvPr/>
          </p:nvSpPr>
          <p:spPr>
            <a:xfrm>
              <a:off x="7999624" y="1774458"/>
              <a:ext cx="3106449" cy="1863869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Honeymoon stage over</a:t>
              </a:r>
            </a:p>
          </p:txBody>
        </p:sp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EAA964B5-2CCB-47D7-92B0-48AB82EA1F5D}"/>
                </a:ext>
              </a:extLst>
            </p:cNvPr>
            <p:cNvSpPr/>
            <p:nvPr/>
          </p:nvSpPr>
          <p:spPr>
            <a:xfrm>
              <a:off x="4582529" y="3948972"/>
              <a:ext cx="3106449" cy="1863869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Arvo"/>
                </a:rPr>
                <a:t>Becomes independent from agency and Licensing Specialist</a:t>
              </a:r>
              <a:endParaRPr lang="en-US" sz="2400" kern="1200" dirty="0">
                <a:latin typeface="Arvo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C7BC7B6C-C529-4A57-9132-AB4CD74C5B8B}"/>
                </a:ext>
              </a:extLst>
            </p:cNvPr>
            <p:cNvSpPr/>
            <p:nvPr/>
          </p:nvSpPr>
          <p:spPr>
            <a:xfrm>
              <a:off x="7999624" y="3948972"/>
              <a:ext cx="3106449" cy="1863869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Asset to team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8613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4558-3208-4BCD-9A37-1BF326A9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Unconsciously Unskilled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F0DC67-E961-43B4-8F7F-AE50BB787413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6.2.8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91EA0E-565B-435F-AD8C-D187F74851F7}"/>
              </a:ext>
            </a:extLst>
          </p:cNvPr>
          <p:cNvGrpSpPr/>
          <p:nvPr/>
        </p:nvGrpSpPr>
        <p:grpSpPr>
          <a:xfrm>
            <a:off x="1108937" y="1467982"/>
            <a:ext cx="8958519" cy="1828018"/>
            <a:chOff x="-282012" y="2198246"/>
            <a:chExt cx="10579560" cy="1863869"/>
          </a:xfrm>
        </p:grpSpPr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id="{EFDC5C10-6D1A-40AE-A07F-B96C86A76300}"/>
                </a:ext>
              </a:extLst>
            </p:cNvPr>
            <p:cNvSpPr/>
            <p:nvPr/>
          </p:nvSpPr>
          <p:spPr>
            <a:xfrm>
              <a:off x="-282012" y="2198246"/>
              <a:ext cx="3106449" cy="1863869"/>
            </a:xfrm>
            <a:prstGeom prst="rect">
              <a:avLst/>
            </a:prstGeom>
            <a:solidFill>
              <a:srgbClr val="FAA99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Can be flexible and adapt</a:t>
              </a: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:a16="http://schemas.microsoft.com/office/drawing/2014/main" id="{7DBB201C-8D79-4929-A31E-1D75BAAA8906}"/>
                </a:ext>
              </a:extLst>
            </p:cNvPr>
            <p:cNvSpPr/>
            <p:nvPr/>
          </p:nvSpPr>
          <p:spPr>
            <a:xfrm>
              <a:off x="7191099" y="2198246"/>
              <a:ext cx="3106449" cy="1863869"/>
            </a:xfrm>
            <a:prstGeom prst="rect">
              <a:avLst/>
            </a:prstGeom>
            <a:solidFill>
              <a:srgbClr val="3B576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Arvo"/>
                </a:rPr>
                <a:t>Has experience</a:t>
              </a:r>
              <a:endParaRPr lang="en-US" sz="2400" kern="1200" dirty="0">
                <a:latin typeface="Arvo"/>
              </a:endParaRPr>
            </a:p>
          </p:txBody>
        </p:sp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9FCE227F-9FF0-4E2E-BFBD-97AF9C03F491}"/>
                </a:ext>
              </a:extLst>
            </p:cNvPr>
            <p:cNvSpPr/>
            <p:nvPr/>
          </p:nvSpPr>
          <p:spPr>
            <a:xfrm>
              <a:off x="3454544" y="2198246"/>
              <a:ext cx="3106449" cy="1863869"/>
            </a:xfrm>
            <a:prstGeom prst="rect">
              <a:avLst/>
            </a:prstGeom>
            <a:solidFill>
              <a:srgbClr val="96B3C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Arvo"/>
                </a:rPr>
                <a:t>Asset to team</a:t>
              </a:r>
              <a:endParaRPr lang="en-US" sz="2400" kern="1200" dirty="0">
                <a:latin typeface="Arvo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CBCC0BE-5A3B-4EEE-A3AD-C7DEB39AD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43" y="2897296"/>
            <a:ext cx="5109113" cy="3960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268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9AA0-C5DD-4936-9B38-28A8F4F8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Foster Parent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98F14-072A-4B77-8B47-EF83A5DEB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8609" y="1389643"/>
            <a:ext cx="6594268" cy="1144248"/>
          </a:xfrm>
        </p:spPr>
        <p:txBody>
          <a:bodyPr/>
          <a:lstStyle/>
          <a:p>
            <a:pPr marL="0" indent="0" algn="ctr">
              <a:buClr>
                <a:srgbClr val="F78471"/>
              </a:buClr>
              <a:buNone/>
            </a:pPr>
            <a:r>
              <a:rPr lang="en-US" dirty="0"/>
              <a:t>Licensing Specialists need to recognize how to adjust the developmental support they need as they shift within the stages.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B8FB7-4762-455A-949F-53AA28E93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96" y="3163578"/>
            <a:ext cx="4029695" cy="3349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EDBE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02C6563-719C-49EA-BC3B-08BBE950A4CC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529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7EFF-FE83-4363-A171-F2EE0BB2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99" y="43300"/>
            <a:ext cx="9902367" cy="1752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Activity B:</a:t>
            </a:r>
            <a:br>
              <a:rPr lang="en-US" dirty="0"/>
            </a:br>
            <a:r>
              <a:rPr lang="en-US" dirty="0"/>
              <a:t>Licensing Specialist – </a:t>
            </a:r>
            <a:br>
              <a:rPr lang="en-US" dirty="0"/>
            </a:br>
            <a:r>
              <a:rPr lang="en-US" dirty="0"/>
              <a:t>Development Level and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12C57-D736-476C-907E-C4378238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4852" y="2539705"/>
            <a:ext cx="6594268" cy="3430020"/>
          </a:xfrm>
        </p:spPr>
        <p:txBody>
          <a:bodyPr>
            <a:norm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In pairs, interview each other and based on the interview, together decide the most appropriate level.</a:t>
            </a:r>
            <a:br>
              <a:rPr lang="en-US" dirty="0"/>
            </a:br>
            <a:endParaRPr lang="en-US" dirty="0"/>
          </a:p>
          <a:p>
            <a:pPr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Based on the </a:t>
            </a:r>
            <a:r>
              <a:rPr lang="en-US" dirty="0"/>
              <a:t>level assigned, together, create a Development Plan that will move you to the next level.  Discuss the questions.</a:t>
            </a:r>
            <a:endParaRPr lang="en-US" dirty="0">
              <a:solidFill>
                <a:srgbClr val="3B5763"/>
              </a:solidFill>
              <a:latin typeface="Arvo"/>
              <a:sym typeface="Arvo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A1BCFB-3AD5-465D-842F-49A576E1575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291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169B-1FBC-4255-A6A6-6BEDA2D2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1" y="138055"/>
            <a:ext cx="8583378" cy="977757"/>
          </a:xfrm>
        </p:spPr>
        <p:txBody>
          <a:bodyPr/>
          <a:lstStyle/>
          <a:p>
            <a:r>
              <a:rPr lang="en-US" dirty="0"/>
              <a:t>Key Elements of a Professional Development Plan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4EDF18-D655-48FE-B68F-5BF5B6E5C27C}"/>
              </a:ext>
            </a:extLst>
          </p:cNvPr>
          <p:cNvGrpSpPr/>
          <p:nvPr/>
        </p:nvGrpSpPr>
        <p:grpSpPr>
          <a:xfrm>
            <a:off x="3181349" y="1377632"/>
            <a:ext cx="5563640" cy="5342313"/>
            <a:chOff x="3364229" y="1584959"/>
            <a:chExt cx="5120641" cy="5120641"/>
          </a:xfrm>
        </p:grpSpPr>
        <p:sp>
          <p:nvSpPr>
            <p:cNvPr id="6" name="Arrow: Quad 5">
              <a:extLst>
                <a:ext uri="{FF2B5EF4-FFF2-40B4-BE49-F238E27FC236}">
                  <a16:creationId xmlns:a16="http://schemas.microsoft.com/office/drawing/2014/main" id="{52791646-7A50-4AEE-919C-D4B8EAF0AFFF}"/>
                </a:ext>
              </a:extLst>
            </p:cNvPr>
            <p:cNvSpPr/>
            <p:nvPr/>
          </p:nvSpPr>
          <p:spPr>
            <a:xfrm>
              <a:off x="3364229" y="1584959"/>
              <a:ext cx="5120641" cy="5120641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rgbClr val="CEDBE0"/>
            </a:solidFill>
            <a:ln>
              <a:solidFill>
                <a:srgbClr val="CEDBE0"/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B6072F-4993-4022-A9C2-ED70FCE4AB8E}"/>
                </a:ext>
              </a:extLst>
            </p:cNvPr>
            <p:cNvSpPr/>
            <p:nvPr/>
          </p:nvSpPr>
          <p:spPr>
            <a:xfrm>
              <a:off x="3697071" y="1917800"/>
              <a:ext cx="2048256" cy="2048256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Goals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E64B36-1B67-4CD4-BADF-6CA0300DBAC7}"/>
                </a:ext>
              </a:extLst>
            </p:cNvPr>
            <p:cNvSpPr/>
            <p:nvPr/>
          </p:nvSpPr>
          <p:spPr>
            <a:xfrm>
              <a:off x="6103772" y="1917800"/>
              <a:ext cx="2048256" cy="2048256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90421"/>
                <a:satOff val="1725"/>
                <a:lumOff val="761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Development Objectives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09F93F-9525-429E-9D87-F479ECF0EBAC}"/>
                </a:ext>
              </a:extLst>
            </p:cNvPr>
            <p:cNvSpPr/>
            <p:nvPr/>
          </p:nvSpPr>
          <p:spPr>
            <a:xfrm>
              <a:off x="3697071" y="4324501"/>
              <a:ext cx="2048256" cy="2048256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80842"/>
                <a:satOff val="3450"/>
                <a:lumOff val="152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Training and Development Opportunities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A07066-8321-4615-B34E-26C8C78D7424}"/>
                </a:ext>
              </a:extLst>
            </p:cNvPr>
            <p:cNvSpPr/>
            <p:nvPr/>
          </p:nvSpPr>
          <p:spPr>
            <a:xfrm>
              <a:off x="6103772" y="4324501"/>
              <a:ext cx="2048256" cy="2048256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Outcomes</a:t>
              </a:r>
            </a:p>
          </p:txBody>
        </p: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9E51AC9-2871-4F42-A3F2-5FC9CB34622D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161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169B-1FBC-4255-A6A6-6BEDA2D2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1" y="138055"/>
            <a:ext cx="8583378" cy="977757"/>
          </a:xfrm>
        </p:spPr>
        <p:txBody>
          <a:bodyPr/>
          <a:lstStyle/>
          <a:p>
            <a:r>
              <a:rPr lang="en-US" dirty="0"/>
              <a:t>Professional Development Plan Process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9E51AC9-2871-4F42-A3F2-5FC9CB34622D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771994-1AE1-4693-9BC1-7568C9331FCB}"/>
              </a:ext>
            </a:extLst>
          </p:cNvPr>
          <p:cNvGrpSpPr/>
          <p:nvPr/>
        </p:nvGrpSpPr>
        <p:grpSpPr>
          <a:xfrm>
            <a:off x="2193159" y="1714996"/>
            <a:ext cx="7805682" cy="4451875"/>
            <a:chOff x="2560320" y="1764872"/>
            <a:chExt cx="7805682" cy="445187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745EA93-42DA-47D6-A3EA-B915751E1EDD}"/>
                </a:ext>
              </a:extLst>
            </p:cNvPr>
            <p:cNvSpPr/>
            <p:nvPr/>
          </p:nvSpPr>
          <p:spPr>
            <a:xfrm>
              <a:off x="2560320" y="1764872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26431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Pre-Planning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424740-4D1C-4562-8D36-9E70D01DE0AB}"/>
                </a:ext>
              </a:extLst>
            </p:cNvPr>
            <p:cNvSpPr/>
            <p:nvPr/>
          </p:nvSpPr>
          <p:spPr>
            <a:xfrm>
              <a:off x="3009146" y="2677506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67816"/>
                <a:satOff val="1294"/>
                <a:lumOff val="57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84606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Licensing Specialist/Foster Parent Meeting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F5DF97-93BA-4B95-AF2C-89E35BAE40E2}"/>
                </a:ext>
              </a:extLst>
            </p:cNvPr>
            <p:cNvSpPr/>
            <p:nvPr/>
          </p:nvSpPr>
          <p:spPr>
            <a:xfrm>
              <a:off x="3457973" y="3590141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84606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Prepare Written Plan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A2157A-EDBC-46E7-B7F5-81351B87D6E6}"/>
                </a:ext>
              </a:extLst>
            </p:cNvPr>
            <p:cNvSpPr/>
            <p:nvPr/>
          </p:nvSpPr>
          <p:spPr>
            <a:xfrm>
              <a:off x="3906800" y="4502775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84606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Implement Plan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58A3E7A-77A6-4D20-AE7D-71C5BF9BF24A}"/>
                </a:ext>
              </a:extLst>
            </p:cNvPr>
            <p:cNvSpPr/>
            <p:nvPr/>
          </p:nvSpPr>
          <p:spPr>
            <a:xfrm>
              <a:off x="4355627" y="5415410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84606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Evaluate Outcomes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ECBA8-D192-42B2-9B97-2D9B570D2A09}"/>
                </a:ext>
              </a:extLst>
            </p:cNvPr>
            <p:cNvSpPr/>
            <p:nvPr/>
          </p:nvSpPr>
          <p:spPr>
            <a:xfrm>
              <a:off x="8049826" y="2350293"/>
              <a:ext cx="520869" cy="520869"/>
            </a:xfrm>
            <a:custGeom>
              <a:avLst/>
              <a:gdLst>
                <a:gd name="connsiteX0" fmla="*/ 0 w 520869"/>
                <a:gd name="connsiteY0" fmla="*/ 286478 h 520869"/>
                <a:gd name="connsiteX1" fmla="*/ 117196 w 520869"/>
                <a:gd name="connsiteY1" fmla="*/ 286478 h 520869"/>
                <a:gd name="connsiteX2" fmla="*/ 117196 w 520869"/>
                <a:gd name="connsiteY2" fmla="*/ 0 h 520869"/>
                <a:gd name="connsiteX3" fmla="*/ 403673 w 520869"/>
                <a:gd name="connsiteY3" fmla="*/ 0 h 520869"/>
                <a:gd name="connsiteX4" fmla="*/ 403673 w 520869"/>
                <a:gd name="connsiteY4" fmla="*/ 286478 h 520869"/>
                <a:gd name="connsiteX5" fmla="*/ 520869 w 520869"/>
                <a:gd name="connsiteY5" fmla="*/ 286478 h 520869"/>
                <a:gd name="connsiteX6" fmla="*/ 260435 w 520869"/>
                <a:gd name="connsiteY6" fmla="*/ 520869 h 520869"/>
                <a:gd name="connsiteX7" fmla="*/ 0 w 520869"/>
                <a:gd name="connsiteY7" fmla="*/ 286478 h 52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869" h="520869">
                  <a:moveTo>
                    <a:pt x="0" y="286478"/>
                  </a:moveTo>
                  <a:lnTo>
                    <a:pt x="117196" y="286478"/>
                  </a:lnTo>
                  <a:lnTo>
                    <a:pt x="117196" y="0"/>
                  </a:lnTo>
                  <a:lnTo>
                    <a:pt x="403673" y="0"/>
                  </a:lnTo>
                  <a:lnTo>
                    <a:pt x="403673" y="286478"/>
                  </a:lnTo>
                  <a:lnTo>
                    <a:pt x="520869" y="286478"/>
                  </a:lnTo>
                  <a:lnTo>
                    <a:pt x="260435" y="520869"/>
                  </a:lnTo>
                  <a:lnTo>
                    <a:pt x="0" y="286478"/>
                  </a:lnTo>
                  <a:close/>
                </a:path>
              </a:pathLst>
            </a:custGeom>
            <a:solidFill>
              <a:srgbClr val="CEDBE0">
                <a:alpha val="90000"/>
              </a:srgbClr>
            </a:solidFill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406" tIns="29210" rIns="146406" bIns="15812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>
                <a:latin typeface="Arvo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7E0952-D6EC-488D-9DF3-9F0EA3EF73B9}"/>
                </a:ext>
              </a:extLst>
            </p:cNvPr>
            <p:cNvSpPr/>
            <p:nvPr/>
          </p:nvSpPr>
          <p:spPr>
            <a:xfrm>
              <a:off x="8498653" y="3262928"/>
              <a:ext cx="520869" cy="520869"/>
            </a:xfrm>
            <a:custGeom>
              <a:avLst/>
              <a:gdLst>
                <a:gd name="connsiteX0" fmla="*/ 0 w 520869"/>
                <a:gd name="connsiteY0" fmla="*/ 286478 h 520869"/>
                <a:gd name="connsiteX1" fmla="*/ 117196 w 520869"/>
                <a:gd name="connsiteY1" fmla="*/ 286478 h 520869"/>
                <a:gd name="connsiteX2" fmla="*/ 117196 w 520869"/>
                <a:gd name="connsiteY2" fmla="*/ 0 h 520869"/>
                <a:gd name="connsiteX3" fmla="*/ 403673 w 520869"/>
                <a:gd name="connsiteY3" fmla="*/ 0 h 520869"/>
                <a:gd name="connsiteX4" fmla="*/ 403673 w 520869"/>
                <a:gd name="connsiteY4" fmla="*/ 286478 h 520869"/>
                <a:gd name="connsiteX5" fmla="*/ 520869 w 520869"/>
                <a:gd name="connsiteY5" fmla="*/ 286478 h 520869"/>
                <a:gd name="connsiteX6" fmla="*/ 260435 w 520869"/>
                <a:gd name="connsiteY6" fmla="*/ 520869 h 520869"/>
                <a:gd name="connsiteX7" fmla="*/ 0 w 520869"/>
                <a:gd name="connsiteY7" fmla="*/ 286478 h 52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869" h="520869">
                  <a:moveTo>
                    <a:pt x="0" y="286478"/>
                  </a:moveTo>
                  <a:lnTo>
                    <a:pt x="117196" y="286478"/>
                  </a:lnTo>
                  <a:lnTo>
                    <a:pt x="117196" y="0"/>
                  </a:lnTo>
                  <a:lnTo>
                    <a:pt x="403673" y="0"/>
                  </a:lnTo>
                  <a:lnTo>
                    <a:pt x="403673" y="286478"/>
                  </a:lnTo>
                  <a:lnTo>
                    <a:pt x="520869" y="286478"/>
                  </a:lnTo>
                  <a:lnTo>
                    <a:pt x="260435" y="520869"/>
                  </a:lnTo>
                  <a:lnTo>
                    <a:pt x="0" y="286478"/>
                  </a:lnTo>
                  <a:close/>
                </a:path>
              </a:pathLst>
            </a:custGeom>
            <a:solidFill>
              <a:srgbClr val="CEDBE0">
                <a:alpha val="90000"/>
              </a:srgbClr>
            </a:solidFill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406" tIns="29210" rIns="146406" bIns="15812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>
                <a:latin typeface="Arvo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3889D26-EB1D-45BE-95AA-AA515B74A722}"/>
                </a:ext>
              </a:extLst>
            </p:cNvPr>
            <p:cNvSpPr/>
            <p:nvPr/>
          </p:nvSpPr>
          <p:spPr>
            <a:xfrm>
              <a:off x="8947479" y="4162207"/>
              <a:ext cx="520869" cy="520869"/>
            </a:xfrm>
            <a:custGeom>
              <a:avLst/>
              <a:gdLst>
                <a:gd name="connsiteX0" fmla="*/ 0 w 520869"/>
                <a:gd name="connsiteY0" fmla="*/ 286478 h 520869"/>
                <a:gd name="connsiteX1" fmla="*/ 117196 w 520869"/>
                <a:gd name="connsiteY1" fmla="*/ 286478 h 520869"/>
                <a:gd name="connsiteX2" fmla="*/ 117196 w 520869"/>
                <a:gd name="connsiteY2" fmla="*/ 0 h 520869"/>
                <a:gd name="connsiteX3" fmla="*/ 403673 w 520869"/>
                <a:gd name="connsiteY3" fmla="*/ 0 h 520869"/>
                <a:gd name="connsiteX4" fmla="*/ 403673 w 520869"/>
                <a:gd name="connsiteY4" fmla="*/ 286478 h 520869"/>
                <a:gd name="connsiteX5" fmla="*/ 520869 w 520869"/>
                <a:gd name="connsiteY5" fmla="*/ 286478 h 520869"/>
                <a:gd name="connsiteX6" fmla="*/ 260435 w 520869"/>
                <a:gd name="connsiteY6" fmla="*/ 520869 h 520869"/>
                <a:gd name="connsiteX7" fmla="*/ 0 w 520869"/>
                <a:gd name="connsiteY7" fmla="*/ 286478 h 52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869" h="520869">
                  <a:moveTo>
                    <a:pt x="0" y="286478"/>
                  </a:moveTo>
                  <a:lnTo>
                    <a:pt x="117196" y="286478"/>
                  </a:lnTo>
                  <a:lnTo>
                    <a:pt x="117196" y="0"/>
                  </a:lnTo>
                  <a:lnTo>
                    <a:pt x="403673" y="0"/>
                  </a:lnTo>
                  <a:lnTo>
                    <a:pt x="403673" y="286478"/>
                  </a:lnTo>
                  <a:lnTo>
                    <a:pt x="520869" y="286478"/>
                  </a:lnTo>
                  <a:lnTo>
                    <a:pt x="260435" y="520869"/>
                  </a:lnTo>
                  <a:lnTo>
                    <a:pt x="0" y="286478"/>
                  </a:lnTo>
                  <a:close/>
                </a:path>
              </a:pathLst>
            </a:custGeom>
            <a:solidFill>
              <a:srgbClr val="CEDBE0">
                <a:alpha val="90000"/>
              </a:srgbClr>
            </a:solidFill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406" tIns="29210" rIns="146406" bIns="15812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>
                <a:latin typeface="Arvo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5B5CAA-0282-4D63-A4AE-898255CFBD2B}"/>
                </a:ext>
              </a:extLst>
            </p:cNvPr>
            <p:cNvSpPr/>
            <p:nvPr/>
          </p:nvSpPr>
          <p:spPr>
            <a:xfrm>
              <a:off x="9396306" y="5083745"/>
              <a:ext cx="520869" cy="520869"/>
            </a:xfrm>
            <a:custGeom>
              <a:avLst/>
              <a:gdLst>
                <a:gd name="connsiteX0" fmla="*/ 0 w 520869"/>
                <a:gd name="connsiteY0" fmla="*/ 286478 h 520869"/>
                <a:gd name="connsiteX1" fmla="*/ 117196 w 520869"/>
                <a:gd name="connsiteY1" fmla="*/ 286478 h 520869"/>
                <a:gd name="connsiteX2" fmla="*/ 117196 w 520869"/>
                <a:gd name="connsiteY2" fmla="*/ 0 h 520869"/>
                <a:gd name="connsiteX3" fmla="*/ 403673 w 520869"/>
                <a:gd name="connsiteY3" fmla="*/ 0 h 520869"/>
                <a:gd name="connsiteX4" fmla="*/ 403673 w 520869"/>
                <a:gd name="connsiteY4" fmla="*/ 286478 h 520869"/>
                <a:gd name="connsiteX5" fmla="*/ 520869 w 520869"/>
                <a:gd name="connsiteY5" fmla="*/ 286478 h 520869"/>
                <a:gd name="connsiteX6" fmla="*/ 260435 w 520869"/>
                <a:gd name="connsiteY6" fmla="*/ 520869 h 520869"/>
                <a:gd name="connsiteX7" fmla="*/ 0 w 520869"/>
                <a:gd name="connsiteY7" fmla="*/ 286478 h 52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869" h="520869">
                  <a:moveTo>
                    <a:pt x="0" y="286478"/>
                  </a:moveTo>
                  <a:lnTo>
                    <a:pt x="117196" y="286478"/>
                  </a:lnTo>
                  <a:lnTo>
                    <a:pt x="117196" y="0"/>
                  </a:lnTo>
                  <a:lnTo>
                    <a:pt x="403673" y="0"/>
                  </a:lnTo>
                  <a:lnTo>
                    <a:pt x="403673" y="286478"/>
                  </a:lnTo>
                  <a:lnTo>
                    <a:pt x="520869" y="286478"/>
                  </a:lnTo>
                  <a:lnTo>
                    <a:pt x="260435" y="520869"/>
                  </a:lnTo>
                  <a:lnTo>
                    <a:pt x="0" y="286478"/>
                  </a:lnTo>
                  <a:close/>
                </a:path>
              </a:pathLst>
            </a:custGeom>
            <a:solidFill>
              <a:srgbClr val="CEDBE0">
                <a:alpha val="90000"/>
              </a:srgbClr>
            </a:solidFill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406" tIns="29210" rIns="146406" bIns="15812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>
                <a:latin typeface="Arvo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9725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7EFF-FE83-4363-A171-F2EE0BB2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67" y="43300"/>
            <a:ext cx="10058399" cy="1752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Activity C: </a:t>
            </a:r>
            <a:br>
              <a:rPr lang="en-US" dirty="0"/>
            </a:br>
            <a:r>
              <a:rPr lang="en-US" dirty="0"/>
              <a:t>A Professional Development Plan for Foster Parents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12C57-D736-476C-907E-C4378238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5614" y="2485917"/>
            <a:ext cx="7680772" cy="3430020"/>
          </a:xfrm>
        </p:spPr>
        <p:txBody>
          <a:bodyPr>
            <a:norm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Review the Professional Development Plan template for foster parents.</a:t>
            </a:r>
            <a:br>
              <a:rPr lang="en-US" dirty="0"/>
            </a:br>
            <a:endParaRPr lang="en-US" dirty="0"/>
          </a:p>
          <a:p>
            <a:pPr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Discuss how you create a plan.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A1BCFB-3AD5-465D-842F-49A576E1575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724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3983-D389-45DB-9949-3464899B7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0C6E9-AFED-4463-8DEA-820954F90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06" y="1473994"/>
            <a:ext cx="5585731" cy="3910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EDBE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FDED6E1-B02E-4EC9-A8FB-6D8932203E11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565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DB3C-A2F8-4D27-8A52-EAD375C0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Coaching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ED9D80-6C2B-4426-9141-2EC9515E3F0B}"/>
              </a:ext>
            </a:extLst>
          </p:cNvPr>
          <p:cNvGrpSpPr/>
          <p:nvPr/>
        </p:nvGrpSpPr>
        <p:grpSpPr>
          <a:xfrm>
            <a:off x="3297383" y="1559793"/>
            <a:ext cx="4996872" cy="4181760"/>
            <a:chOff x="3724102" y="1338120"/>
            <a:chExt cx="5394295" cy="418176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F05B396-29EF-448D-B1FE-E09DB11BD833}"/>
                </a:ext>
              </a:extLst>
            </p:cNvPr>
            <p:cNvSpPr/>
            <p:nvPr/>
          </p:nvSpPr>
          <p:spPr>
            <a:xfrm>
              <a:off x="3724102" y="1338120"/>
              <a:ext cx="5394295" cy="617760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Build a Relationship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351D05-7321-4EB7-B6D1-06FBD01EB046}"/>
                </a:ext>
              </a:extLst>
            </p:cNvPr>
            <p:cNvSpPr/>
            <p:nvPr/>
          </p:nvSpPr>
          <p:spPr>
            <a:xfrm>
              <a:off x="3724102" y="2050920"/>
              <a:ext cx="5394295" cy="617760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54253"/>
                <a:satOff val="1035"/>
                <a:lumOff val="45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Provide Measurable Goals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90462A-1BAE-4130-B39F-08B6BD668923}"/>
                </a:ext>
              </a:extLst>
            </p:cNvPr>
            <p:cNvSpPr/>
            <p:nvPr/>
          </p:nvSpPr>
          <p:spPr>
            <a:xfrm>
              <a:off x="3724102" y="2763720"/>
              <a:ext cx="5394295" cy="617760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08505"/>
                <a:satOff val="2070"/>
                <a:lumOff val="91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Involve Them in the Process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AB92CB-BE06-4B19-8357-E2B4CFA6A02B}"/>
                </a:ext>
              </a:extLst>
            </p:cNvPr>
            <p:cNvSpPr/>
            <p:nvPr/>
          </p:nvSpPr>
          <p:spPr>
            <a:xfrm>
              <a:off x="3724102" y="3476520"/>
              <a:ext cx="5394295" cy="617760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62758"/>
                <a:satOff val="3105"/>
                <a:lumOff val="1371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Challenge Thinking and Assumptions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08EF50-2301-4F83-B984-4591BA3E33FD}"/>
                </a:ext>
              </a:extLst>
            </p:cNvPr>
            <p:cNvSpPr/>
            <p:nvPr/>
          </p:nvSpPr>
          <p:spPr>
            <a:xfrm>
              <a:off x="3724102" y="4189320"/>
              <a:ext cx="5394295" cy="617760"/>
            </a:xfrm>
            <a:prstGeom prst="rect">
              <a:avLst/>
            </a:pr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17011"/>
                <a:satOff val="4140"/>
                <a:lumOff val="182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Support and Encourage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659BF04-421C-4B88-AC44-D26179491F8E}"/>
                </a:ext>
              </a:extLst>
            </p:cNvPr>
            <p:cNvSpPr/>
            <p:nvPr/>
          </p:nvSpPr>
          <p:spPr>
            <a:xfrm>
              <a:off x="3724102" y="4902120"/>
              <a:ext cx="5394295" cy="617760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Drive Results</a:t>
              </a:r>
            </a:p>
          </p:txBody>
        </p:sp>
      </p:grp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3E5CE1BB-37C1-4EE6-B316-9B5EF3238338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979AE7-4E70-4F2A-8EA5-40B57DDB1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21" y="3973313"/>
            <a:ext cx="2743831" cy="2743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357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DB3C-A2F8-4D27-8A52-EAD375C0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Training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3E5CE1BB-37C1-4EE6-B316-9B5EF3238338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E8BFD9-9AE0-4EB3-8D38-229632653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90" y="1315131"/>
            <a:ext cx="5089573" cy="4227738"/>
          </a:xfrm>
          <a:prstGeom prst="ellipse">
            <a:avLst/>
          </a:prstGeom>
          <a:ln w="63500" cap="rnd">
            <a:solidFill>
              <a:srgbClr val="CEDBE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563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4637-26AC-4999-A8B5-22DF6B96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E61CD-C10E-438C-AA31-48DA2EDC1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7133" y="1491627"/>
            <a:ext cx="8957733" cy="38747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Summarize and explain the requirements, procedures, and documents required for re-licensing foster homes.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the importance of and requirements for home visits.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Identify eligibility requirements for completing the re-licensing process with intent to issue a three-year license.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the possible issues resulting from incomplete re-licensing assessment.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EB1AD6B-8744-4004-B111-DA4B676D9C4A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312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DB3C-A2F8-4D27-8A52-EAD375C0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an Effective Trainer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3E5CE1BB-37C1-4EE6-B316-9B5EF3238338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42C6A2-356E-4E24-8501-9D676ED8C793}"/>
              </a:ext>
            </a:extLst>
          </p:cNvPr>
          <p:cNvGrpSpPr/>
          <p:nvPr/>
        </p:nvGrpSpPr>
        <p:grpSpPr>
          <a:xfrm>
            <a:off x="5374420" y="2312279"/>
            <a:ext cx="1517190" cy="3946967"/>
            <a:chOff x="3617731" y="1408113"/>
            <a:chExt cx="1045313" cy="2719387"/>
          </a:xfrm>
          <a:solidFill>
            <a:srgbClr val="4D778A"/>
          </a:solidFill>
        </p:grpSpPr>
        <p:sp>
          <p:nvSpPr>
            <p:cNvPr id="6" name="Oval 76">
              <a:extLst>
                <a:ext uri="{FF2B5EF4-FFF2-40B4-BE49-F238E27FC236}">
                  <a16:creationId xmlns:a16="http://schemas.microsoft.com/office/drawing/2014/main" id="{8CB4B645-B8EC-48AA-9903-39B72A04416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3916391" y="1408113"/>
              <a:ext cx="455850" cy="45585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7">
              <a:extLst>
                <a:ext uri="{FF2B5EF4-FFF2-40B4-BE49-F238E27FC236}">
                  <a16:creationId xmlns:a16="http://schemas.microsoft.com/office/drawing/2014/main" id="{C51E2621-7D5F-4470-A592-214D162B4A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3617731" y="1911121"/>
              <a:ext cx="1045313" cy="2216379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BAFFC5-CB52-41B7-BEC3-009847677FF9}"/>
              </a:ext>
            </a:extLst>
          </p:cNvPr>
          <p:cNvCxnSpPr/>
          <p:nvPr/>
        </p:nvCxnSpPr>
        <p:spPr>
          <a:xfrm>
            <a:off x="4830113" y="2643093"/>
            <a:ext cx="1143000" cy="858576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FEDC69-1AA1-4290-95E6-3516A259DC42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4422562" y="3725769"/>
            <a:ext cx="1550551" cy="29798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2EB49F-6C7E-40F4-BF1A-9B93F622B66B}"/>
              </a:ext>
            </a:extLst>
          </p:cNvPr>
          <p:cNvCxnSpPr/>
          <p:nvPr/>
        </p:nvCxnSpPr>
        <p:spPr>
          <a:xfrm flipH="1">
            <a:off x="6277915" y="2739669"/>
            <a:ext cx="1378611" cy="762000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8D6EF46-F4AC-44D6-ACCA-9E747C61CD7B}"/>
              </a:ext>
            </a:extLst>
          </p:cNvPr>
          <p:cNvSpPr/>
          <p:nvPr/>
        </p:nvSpPr>
        <p:spPr>
          <a:xfrm>
            <a:off x="3063522" y="1390065"/>
            <a:ext cx="2338091" cy="1411423"/>
          </a:xfrm>
          <a:prstGeom prst="ellipse">
            <a:avLst/>
          </a:prstGeom>
          <a:solidFill>
            <a:srgbClr val="FAA99C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vo"/>
              </a:rPr>
              <a:t>Prepare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FD50F8-D7A0-40DD-AED2-A15FE9122774}"/>
              </a:ext>
            </a:extLst>
          </p:cNvPr>
          <p:cNvSpPr/>
          <p:nvPr/>
        </p:nvSpPr>
        <p:spPr>
          <a:xfrm>
            <a:off x="2107652" y="2983198"/>
            <a:ext cx="2314910" cy="1485141"/>
          </a:xfrm>
          <a:prstGeom prst="ellipse">
            <a:avLst/>
          </a:prstGeom>
          <a:solidFill>
            <a:srgbClr val="7198A9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vo"/>
              </a:rPr>
              <a:t>Professional appearance and communication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9BC8CD-3FBC-405A-817B-EE8CF9777FBA}"/>
              </a:ext>
            </a:extLst>
          </p:cNvPr>
          <p:cNvSpPr/>
          <p:nvPr/>
        </p:nvSpPr>
        <p:spPr>
          <a:xfrm>
            <a:off x="6950902" y="1661761"/>
            <a:ext cx="2386921" cy="1545525"/>
          </a:xfrm>
          <a:prstGeom prst="ellipse">
            <a:avLst/>
          </a:prstGeom>
          <a:solidFill>
            <a:srgbClr val="96B3C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vo"/>
              </a:rPr>
              <a:t>Know your audience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099E7E-692F-437E-A8C9-3CDA40F2CB73}"/>
              </a:ext>
            </a:extLst>
          </p:cNvPr>
          <p:cNvCxnSpPr>
            <a:cxnSpLocks/>
          </p:cNvCxnSpPr>
          <p:nvPr/>
        </p:nvCxnSpPr>
        <p:spPr>
          <a:xfrm flipH="1" flipV="1">
            <a:off x="6277915" y="3806471"/>
            <a:ext cx="1904998" cy="342898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C2F8E41A-A1F2-467B-89BF-D2C359386183}"/>
              </a:ext>
            </a:extLst>
          </p:cNvPr>
          <p:cNvSpPr/>
          <p:nvPr/>
        </p:nvSpPr>
        <p:spPr>
          <a:xfrm>
            <a:off x="7527821" y="3715662"/>
            <a:ext cx="2355088" cy="1545525"/>
          </a:xfrm>
          <a:prstGeom prst="ellipse">
            <a:avLst/>
          </a:prstGeom>
          <a:solidFill>
            <a:srgbClr val="3B576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vo"/>
              </a:rPr>
              <a:t>Use proven facilitation techniques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A65A9C-2AB3-476B-AD68-98BE6A8D4AE1}"/>
              </a:ext>
            </a:extLst>
          </p:cNvPr>
          <p:cNvSpPr/>
          <p:nvPr/>
        </p:nvSpPr>
        <p:spPr>
          <a:xfrm>
            <a:off x="2847098" y="4826355"/>
            <a:ext cx="2370156" cy="1551378"/>
          </a:xfrm>
          <a:prstGeom prst="ellipse">
            <a:avLst/>
          </a:prstGeom>
          <a:solidFill>
            <a:srgbClr val="F7847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vo"/>
              </a:rPr>
              <a:t>Be mindful of time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C6EB66-3742-4A87-9257-884A20221241}"/>
              </a:ext>
            </a:extLst>
          </p:cNvPr>
          <p:cNvCxnSpPr>
            <a:cxnSpLocks/>
          </p:cNvCxnSpPr>
          <p:nvPr/>
        </p:nvCxnSpPr>
        <p:spPr>
          <a:xfrm flipV="1">
            <a:off x="4373209" y="3983400"/>
            <a:ext cx="1647297" cy="874350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32276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169B-1FBC-4255-A6A6-6BEDA2D2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1" y="138056"/>
            <a:ext cx="8583378" cy="865616"/>
          </a:xfrm>
        </p:spPr>
        <p:txBody>
          <a:bodyPr/>
          <a:lstStyle/>
          <a:p>
            <a:r>
              <a:rPr lang="en-US" dirty="0"/>
              <a:t>Developing Training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4EDF18-D655-48FE-B68F-5BF5B6E5C27C}"/>
              </a:ext>
            </a:extLst>
          </p:cNvPr>
          <p:cNvGrpSpPr/>
          <p:nvPr/>
        </p:nvGrpSpPr>
        <p:grpSpPr>
          <a:xfrm>
            <a:off x="4252373" y="1133331"/>
            <a:ext cx="5166090" cy="5170977"/>
            <a:chOff x="3364229" y="1584959"/>
            <a:chExt cx="5120641" cy="5120641"/>
          </a:xfrm>
        </p:grpSpPr>
        <p:sp>
          <p:nvSpPr>
            <p:cNvPr id="6" name="Arrow: Quad 5">
              <a:extLst>
                <a:ext uri="{FF2B5EF4-FFF2-40B4-BE49-F238E27FC236}">
                  <a16:creationId xmlns:a16="http://schemas.microsoft.com/office/drawing/2014/main" id="{52791646-7A50-4AEE-919C-D4B8EAF0AFFF}"/>
                </a:ext>
              </a:extLst>
            </p:cNvPr>
            <p:cNvSpPr/>
            <p:nvPr/>
          </p:nvSpPr>
          <p:spPr>
            <a:xfrm>
              <a:off x="3364229" y="1584959"/>
              <a:ext cx="5120641" cy="5120641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rgbClr val="CEDBE0"/>
            </a:solidFill>
            <a:ln>
              <a:solidFill>
                <a:srgbClr val="CEDBE0"/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B6072F-4993-4022-A9C2-ED70FCE4AB8E}"/>
                </a:ext>
              </a:extLst>
            </p:cNvPr>
            <p:cNvSpPr/>
            <p:nvPr/>
          </p:nvSpPr>
          <p:spPr>
            <a:xfrm>
              <a:off x="3697071" y="1917800"/>
              <a:ext cx="2048256" cy="2048256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vo"/>
                  <a:ea typeface="+mn-ea"/>
                  <a:cs typeface="+mn-cs"/>
                </a:rPr>
                <a:t>Outcomes and Expectations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E64B36-1B67-4CD4-BADF-6CA0300DBAC7}"/>
                </a:ext>
              </a:extLst>
            </p:cNvPr>
            <p:cNvSpPr/>
            <p:nvPr/>
          </p:nvSpPr>
          <p:spPr>
            <a:xfrm>
              <a:off x="6103772" y="1917800"/>
              <a:ext cx="2048256" cy="2048256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90421"/>
                <a:satOff val="1725"/>
                <a:lumOff val="761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vo"/>
                  <a:ea typeface="+mn-ea"/>
                  <a:cs typeface="+mn-cs"/>
                </a:rPr>
                <a:t>Knowledge, Skills, and Attitudes (KSAs)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09F93F-9525-429E-9D87-F479ECF0EBAC}"/>
                </a:ext>
              </a:extLst>
            </p:cNvPr>
            <p:cNvSpPr/>
            <p:nvPr/>
          </p:nvSpPr>
          <p:spPr>
            <a:xfrm>
              <a:off x="3697071" y="4324501"/>
              <a:ext cx="2048256" cy="2048256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80842"/>
                <a:satOff val="3450"/>
                <a:lumOff val="152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vo"/>
                  <a:ea typeface="+mn-ea"/>
                  <a:cs typeface="+mn-cs"/>
                </a:rPr>
                <a:t>Content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A07066-8321-4615-B34E-26C8C78D7424}"/>
                </a:ext>
              </a:extLst>
            </p:cNvPr>
            <p:cNvSpPr/>
            <p:nvPr/>
          </p:nvSpPr>
          <p:spPr>
            <a:xfrm>
              <a:off x="6103772" y="4324501"/>
              <a:ext cx="2048256" cy="2048256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vo"/>
                  <a:ea typeface="+mn-ea"/>
                  <a:cs typeface="+mn-cs"/>
                </a:rPr>
                <a:t>Methodology</a:t>
              </a:r>
            </a:p>
          </p:txBody>
        </p: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9E51AC9-2871-4F42-A3F2-5FC9CB34622D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Licensing 6.2.18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17F112-9180-4B17-A67D-99A25508E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10" y="2499644"/>
            <a:ext cx="2905570" cy="4358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977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7EFF-FE83-4363-A171-F2EE0BB2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67" y="43300"/>
            <a:ext cx="10058399" cy="1752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Activity D: </a:t>
            </a:r>
            <a:br>
              <a:rPr lang="en-US" dirty="0"/>
            </a:br>
            <a:r>
              <a:rPr lang="en-US" dirty="0"/>
              <a:t>Mini-Lesson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12C57-D736-476C-907E-C4378238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8866" y="1948034"/>
            <a:ext cx="6594268" cy="3430020"/>
          </a:xfrm>
        </p:spPr>
        <p:txBody>
          <a:bodyPr>
            <a:norm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Select one of the provided articles.</a:t>
            </a:r>
            <a:br>
              <a:rPr lang="en-US" dirty="0"/>
            </a:br>
            <a:endParaRPr lang="en-US" dirty="0"/>
          </a:p>
          <a:p>
            <a:pPr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Develop a five-minute training on the se</a:t>
            </a:r>
            <a:r>
              <a:rPr lang="en-US" dirty="0"/>
              <a:t>lected article.</a:t>
            </a:r>
            <a:br>
              <a:rPr lang="en-US" dirty="0"/>
            </a:br>
            <a:endParaRPr lang="en-US" dirty="0"/>
          </a:p>
          <a:p>
            <a:pPr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Present the article as if presenting to a group of foster parents at an upcoming meeting.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A1BCFB-3AD5-465D-842F-49A576E1575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44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FC1D-5096-4485-8BBF-8D662243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IV:  Retention and Re-Licensing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9AF276B-3C65-4B2C-99A1-2E56CBA39C41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0C0C08-9E0B-44E9-B562-B48E9F4823B6}"/>
              </a:ext>
            </a:extLst>
          </p:cNvPr>
          <p:cNvGrpSpPr/>
          <p:nvPr/>
        </p:nvGrpSpPr>
        <p:grpSpPr>
          <a:xfrm>
            <a:off x="1755447" y="904100"/>
            <a:ext cx="3498880" cy="1959261"/>
            <a:chOff x="3688988" y="976616"/>
            <a:chExt cx="3109632" cy="1859548"/>
          </a:xfrm>
        </p:grpSpPr>
        <p:sp>
          <p:nvSpPr>
            <p:cNvPr id="17" name="Right Arrow 4">
              <a:extLst>
                <a:ext uri="{FF2B5EF4-FFF2-40B4-BE49-F238E27FC236}">
                  <a16:creationId xmlns:a16="http://schemas.microsoft.com/office/drawing/2014/main" id="{47B5F9DC-1022-472D-A0F4-1DADD8502879}"/>
                </a:ext>
              </a:extLst>
            </p:cNvPr>
            <p:cNvSpPr/>
            <p:nvPr/>
          </p:nvSpPr>
          <p:spPr>
            <a:xfrm>
              <a:off x="4881272" y="1053631"/>
              <a:ext cx="1917348" cy="1705517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CEDBE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52D6CCA-C988-4A7D-828C-D050935CFE8B}"/>
                </a:ext>
              </a:extLst>
            </p:cNvPr>
            <p:cNvSpPr/>
            <p:nvPr/>
          </p:nvSpPr>
          <p:spPr>
            <a:xfrm>
              <a:off x="3688988" y="976616"/>
              <a:ext cx="1917348" cy="1859548"/>
            </a:xfrm>
            <a:custGeom>
              <a:avLst/>
              <a:gdLst>
                <a:gd name="connsiteX0" fmla="*/ 0 w 1917348"/>
                <a:gd name="connsiteY0" fmla="*/ 929774 h 1859548"/>
                <a:gd name="connsiteX1" fmla="*/ 958674 w 1917348"/>
                <a:gd name="connsiteY1" fmla="*/ 0 h 1859548"/>
                <a:gd name="connsiteX2" fmla="*/ 1917348 w 1917348"/>
                <a:gd name="connsiteY2" fmla="*/ 929774 h 1859548"/>
                <a:gd name="connsiteX3" fmla="*/ 958674 w 1917348"/>
                <a:gd name="connsiteY3" fmla="*/ 1859548 h 1859548"/>
                <a:gd name="connsiteX4" fmla="*/ 0 w 1917348"/>
                <a:gd name="connsiteY4" fmla="*/ 929774 h 185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348" h="1859548">
                  <a:moveTo>
                    <a:pt x="0" y="929774"/>
                  </a:moveTo>
                  <a:cubicBezTo>
                    <a:pt x="0" y="416274"/>
                    <a:pt x="429213" y="0"/>
                    <a:pt x="958674" y="0"/>
                  </a:cubicBezTo>
                  <a:cubicBezTo>
                    <a:pt x="1488135" y="0"/>
                    <a:pt x="1917348" y="416274"/>
                    <a:pt x="1917348" y="929774"/>
                  </a:cubicBezTo>
                  <a:cubicBezTo>
                    <a:pt x="1917348" y="1443274"/>
                    <a:pt x="1488135" y="1859548"/>
                    <a:pt x="958674" y="1859548"/>
                  </a:cubicBezTo>
                  <a:cubicBezTo>
                    <a:pt x="429213" y="1859548"/>
                    <a:pt x="0" y="1443274"/>
                    <a:pt x="0" y="929774"/>
                  </a:cubicBezTo>
                  <a:close/>
                </a:path>
              </a:pathLst>
            </a:cu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9" tIns="285024" rIns="293489" bIns="28502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Recruitment and Inquiry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17C75F-E6ED-4BEB-8463-6E95F947761A}"/>
              </a:ext>
            </a:extLst>
          </p:cNvPr>
          <p:cNvGrpSpPr/>
          <p:nvPr/>
        </p:nvGrpSpPr>
        <p:grpSpPr>
          <a:xfrm>
            <a:off x="4533602" y="2416119"/>
            <a:ext cx="3498880" cy="1959261"/>
            <a:chOff x="3688988" y="976616"/>
            <a:chExt cx="3109632" cy="1859548"/>
          </a:xfrm>
        </p:grpSpPr>
        <p:sp>
          <p:nvSpPr>
            <p:cNvPr id="24" name="Right Arrow 4">
              <a:extLst>
                <a:ext uri="{FF2B5EF4-FFF2-40B4-BE49-F238E27FC236}">
                  <a16:creationId xmlns:a16="http://schemas.microsoft.com/office/drawing/2014/main" id="{DF755648-EC13-48FA-B7EE-CC74D8BC5757}"/>
                </a:ext>
              </a:extLst>
            </p:cNvPr>
            <p:cNvSpPr/>
            <p:nvPr/>
          </p:nvSpPr>
          <p:spPr>
            <a:xfrm>
              <a:off x="4881272" y="1053631"/>
              <a:ext cx="1917348" cy="1705517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CEDBE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EC931840-DD55-48AF-A2AC-B63A843FFC89}"/>
                </a:ext>
              </a:extLst>
            </p:cNvPr>
            <p:cNvSpPr/>
            <p:nvPr/>
          </p:nvSpPr>
          <p:spPr>
            <a:xfrm>
              <a:off x="3688988" y="976616"/>
              <a:ext cx="1917348" cy="1859548"/>
            </a:xfrm>
            <a:custGeom>
              <a:avLst/>
              <a:gdLst>
                <a:gd name="connsiteX0" fmla="*/ 0 w 1917348"/>
                <a:gd name="connsiteY0" fmla="*/ 929774 h 1859548"/>
                <a:gd name="connsiteX1" fmla="*/ 958674 w 1917348"/>
                <a:gd name="connsiteY1" fmla="*/ 0 h 1859548"/>
                <a:gd name="connsiteX2" fmla="*/ 1917348 w 1917348"/>
                <a:gd name="connsiteY2" fmla="*/ 929774 h 1859548"/>
                <a:gd name="connsiteX3" fmla="*/ 958674 w 1917348"/>
                <a:gd name="connsiteY3" fmla="*/ 1859548 h 1859548"/>
                <a:gd name="connsiteX4" fmla="*/ 0 w 1917348"/>
                <a:gd name="connsiteY4" fmla="*/ 929774 h 185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348" h="1859548">
                  <a:moveTo>
                    <a:pt x="0" y="929774"/>
                  </a:moveTo>
                  <a:cubicBezTo>
                    <a:pt x="0" y="416274"/>
                    <a:pt x="429213" y="0"/>
                    <a:pt x="958674" y="0"/>
                  </a:cubicBezTo>
                  <a:cubicBezTo>
                    <a:pt x="1488135" y="0"/>
                    <a:pt x="1917348" y="416274"/>
                    <a:pt x="1917348" y="929774"/>
                  </a:cubicBezTo>
                  <a:cubicBezTo>
                    <a:pt x="1917348" y="1443274"/>
                    <a:pt x="1488135" y="1859548"/>
                    <a:pt x="958674" y="1859548"/>
                  </a:cubicBezTo>
                  <a:cubicBezTo>
                    <a:pt x="429213" y="1859548"/>
                    <a:pt x="0" y="1443274"/>
                    <a:pt x="0" y="929774"/>
                  </a:cubicBezTo>
                  <a:close/>
                </a:path>
              </a:pathLst>
            </a:cu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9" tIns="285024" rIns="293489" bIns="28502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Initial Licensing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5F6F31-4E0C-4320-9ACA-1CE9F29A8257}"/>
              </a:ext>
            </a:extLst>
          </p:cNvPr>
          <p:cNvGrpSpPr/>
          <p:nvPr/>
        </p:nvGrpSpPr>
        <p:grpSpPr>
          <a:xfrm>
            <a:off x="7145507" y="4177860"/>
            <a:ext cx="3498880" cy="1959261"/>
            <a:chOff x="3688988" y="976616"/>
            <a:chExt cx="3109632" cy="1859548"/>
          </a:xfrm>
        </p:grpSpPr>
        <p:sp>
          <p:nvSpPr>
            <p:cNvPr id="27" name="Right Arrow 4">
              <a:extLst>
                <a:ext uri="{FF2B5EF4-FFF2-40B4-BE49-F238E27FC236}">
                  <a16:creationId xmlns:a16="http://schemas.microsoft.com/office/drawing/2014/main" id="{F4C8695F-B7D6-4B6E-B686-8E765F0E4EF6}"/>
                </a:ext>
              </a:extLst>
            </p:cNvPr>
            <p:cNvSpPr/>
            <p:nvPr/>
          </p:nvSpPr>
          <p:spPr>
            <a:xfrm>
              <a:off x="4881272" y="1053631"/>
              <a:ext cx="1917348" cy="1705517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CEDBE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9162E15E-0017-4A19-A9F8-A0F975DE2A5A}"/>
                </a:ext>
              </a:extLst>
            </p:cNvPr>
            <p:cNvSpPr/>
            <p:nvPr/>
          </p:nvSpPr>
          <p:spPr>
            <a:xfrm>
              <a:off x="3688988" y="976616"/>
              <a:ext cx="1917348" cy="1859548"/>
            </a:xfrm>
            <a:custGeom>
              <a:avLst/>
              <a:gdLst>
                <a:gd name="connsiteX0" fmla="*/ 0 w 1917348"/>
                <a:gd name="connsiteY0" fmla="*/ 929774 h 1859548"/>
                <a:gd name="connsiteX1" fmla="*/ 958674 w 1917348"/>
                <a:gd name="connsiteY1" fmla="*/ 0 h 1859548"/>
                <a:gd name="connsiteX2" fmla="*/ 1917348 w 1917348"/>
                <a:gd name="connsiteY2" fmla="*/ 929774 h 1859548"/>
                <a:gd name="connsiteX3" fmla="*/ 958674 w 1917348"/>
                <a:gd name="connsiteY3" fmla="*/ 1859548 h 1859548"/>
                <a:gd name="connsiteX4" fmla="*/ 0 w 1917348"/>
                <a:gd name="connsiteY4" fmla="*/ 929774 h 185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348" h="1859548">
                  <a:moveTo>
                    <a:pt x="0" y="929774"/>
                  </a:moveTo>
                  <a:cubicBezTo>
                    <a:pt x="0" y="416274"/>
                    <a:pt x="429213" y="0"/>
                    <a:pt x="958674" y="0"/>
                  </a:cubicBezTo>
                  <a:cubicBezTo>
                    <a:pt x="1488135" y="0"/>
                    <a:pt x="1917348" y="416274"/>
                    <a:pt x="1917348" y="929774"/>
                  </a:cubicBezTo>
                  <a:cubicBezTo>
                    <a:pt x="1917348" y="1443274"/>
                    <a:pt x="1488135" y="1859548"/>
                    <a:pt x="958674" y="1859548"/>
                  </a:cubicBezTo>
                  <a:cubicBezTo>
                    <a:pt x="429213" y="1859548"/>
                    <a:pt x="0" y="1443274"/>
                    <a:pt x="0" y="929774"/>
                  </a:cubicBezTo>
                  <a:close/>
                </a:path>
              </a:pathLst>
            </a:cu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9" tIns="285024" rIns="293489" bIns="28502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Placement, Retention, and </a:t>
              </a:r>
              <a:br>
                <a:rPr lang="en-US" sz="2400" kern="1200" dirty="0">
                  <a:latin typeface="Arvo"/>
                </a:rPr>
              </a:br>
              <a:r>
                <a:rPr lang="en-US" sz="2400" kern="1200" dirty="0">
                  <a:latin typeface="Arvo"/>
                </a:rPr>
                <a:t>Re-Licensing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3823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0C71-E2EB-4843-9F36-3DD5CE22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Retaining Foster Parents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FE6417-6462-4E42-9F51-CCE80E6C8844}"/>
              </a:ext>
            </a:extLst>
          </p:cNvPr>
          <p:cNvGrpSpPr/>
          <p:nvPr/>
        </p:nvGrpSpPr>
        <p:grpSpPr>
          <a:xfrm>
            <a:off x="2462239" y="1476987"/>
            <a:ext cx="7800975" cy="3904026"/>
            <a:chOff x="2554604" y="1942592"/>
            <a:chExt cx="7800975" cy="332020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944B0D4-3601-4B05-8D73-784615F8C78C}"/>
                </a:ext>
              </a:extLst>
            </p:cNvPr>
            <p:cNvSpPr/>
            <p:nvPr/>
          </p:nvSpPr>
          <p:spPr>
            <a:xfrm>
              <a:off x="2554604" y="1942592"/>
              <a:ext cx="7800975" cy="739208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285" tIns="112285" rIns="112285" bIns="1122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“As a new foster parent, I may have unrealistic expectations. I may be broadsided by shattered assumptions.”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3A2AE7-2032-4CCF-A952-229D174057E7}"/>
                </a:ext>
              </a:extLst>
            </p:cNvPr>
            <p:cNvSpPr/>
            <p:nvPr/>
          </p:nvSpPr>
          <p:spPr>
            <a:xfrm>
              <a:off x="2554604" y="2782585"/>
              <a:ext cx="7800975" cy="1190627"/>
            </a:xfrm>
            <a:prstGeom prst="rect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322" tIns="134322" rIns="134322" bIns="13432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“Although I have training, I do not have life experience living with traumatized children.  I will have emotions and thoughts that catch me unaware.”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E61509-53D1-4B4C-B865-71ED46D4D0A5}"/>
                </a:ext>
              </a:extLst>
            </p:cNvPr>
            <p:cNvSpPr/>
            <p:nvPr/>
          </p:nvSpPr>
          <p:spPr>
            <a:xfrm>
              <a:off x="2554604" y="4064715"/>
              <a:ext cx="7800975" cy="1198080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685" tIns="134685" rIns="134685" bIns="1346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“My family will go through a transformation, that fostering isn’t a job, but a lifestyle change for the entire family. Our family may be changing and no one supports us and guides us through those changes - ones we may not like.”</a:t>
              </a:r>
            </a:p>
          </p:txBody>
        </p:sp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D221D93-0691-4FB3-97AA-82F274023A67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83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7CBAA-E5FD-4050-84C7-2DE8ADD0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Foster Parents Leave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94190E-1108-4BF9-B09C-58C4465D931E}"/>
              </a:ext>
            </a:extLst>
          </p:cNvPr>
          <p:cNvGrpSpPr/>
          <p:nvPr/>
        </p:nvGrpSpPr>
        <p:grpSpPr>
          <a:xfrm>
            <a:off x="2137535" y="1552575"/>
            <a:ext cx="7189346" cy="4081608"/>
            <a:chOff x="2028545" y="1552574"/>
            <a:chExt cx="8134910" cy="434677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C355851-7188-4384-A2C5-3EF47B310B73}"/>
                </a:ext>
              </a:extLst>
            </p:cNvPr>
            <p:cNvSpPr/>
            <p:nvPr/>
          </p:nvSpPr>
          <p:spPr>
            <a:xfrm rot="21600000">
              <a:off x="2028545" y="1552574"/>
              <a:ext cx="2582512" cy="434677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869355" rIns="152401" bIns="86935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latin typeface="Arvo"/>
                </a:rPr>
                <a:t>Lack of </a:t>
              </a:r>
              <a:br>
                <a:rPr lang="en-US" sz="2400" b="0" kern="1200" dirty="0">
                  <a:latin typeface="Arvo"/>
                </a:rPr>
              </a:br>
              <a:r>
                <a:rPr lang="en-US" sz="2400" b="0" kern="1200" dirty="0">
                  <a:latin typeface="Arvo"/>
                </a:rPr>
                <a:t>Support and Responsiveness from the CBC or Subcontractors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90EC2D-1682-466F-B335-A76A3DA8C813}"/>
                </a:ext>
              </a:extLst>
            </p:cNvPr>
            <p:cNvSpPr/>
            <p:nvPr/>
          </p:nvSpPr>
          <p:spPr>
            <a:xfrm rot="21600000">
              <a:off x="4804743" y="1552574"/>
              <a:ext cx="2582512" cy="434677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869355" rIns="152401" bIns="86935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latin typeface="Arvo"/>
                </a:rPr>
                <a:t>Lack of Clarity around Role and Inclusion of Foster Parents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2F2A32-0390-4F99-9464-798E47279E8C}"/>
                </a:ext>
              </a:extLst>
            </p:cNvPr>
            <p:cNvSpPr/>
            <p:nvPr/>
          </p:nvSpPr>
          <p:spPr>
            <a:xfrm rot="21600000">
              <a:off x="7580943" y="1552574"/>
              <a:ext cx="2582512" cy="434677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869355" rIns="152401" bIns="86935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latin typeface="Arvo"/>
                </a:rPr>
                <a:t>Lack of Effective Partnerships between Foster Parents and Birth Families</a:t>
              </a:r>
            </a:p>
          </p:txBody>
        </p:sp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1136938-6693-4684-BAD4-F942BCC9937B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39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7CBAA-E5FD-4050-84C7-2DE8ADD0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Foster Parent Turnover in Florida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1136938-6693-4684-BAD4-F942BCC9937B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8E66D-4006-4700-8731-0C45291FE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99417" l="364" r="98364">
                        <a14:foregroundMark x1="7818" y1="8163" x2="6727" y2="82507"/>
                        <a14:foregroundMark x1="6727" y1="82507" x2="16909" y2="90379"/>
                        <a14:foregroundMark x1="16909" y1="90379" x2="47636" y2="93003"/>
                        <a14:foregroundMark x1="47636" y1="93003" x2="57636" y2="90962"/>
                        <a14:foregroundMark x1="57636" y1="90962" x2="67818" y2="90962"/>
                        <a14:foregroundMark x1="67818" y1="90962" x2="97091" y2="88630"/>
                        <a14:foregroundMark x1="97091" y1="88630" x2="97273" y2="43732"/>
                        <a14:foregroundMark x1="97273" y1="43732" x2="95091" y2="27405"/>
                        <a14:foregroundMark x1="95091" y1="27405" x2="87455" y2="16035"/>
                        <a14:foregroundMark x1="87455" y1="16035" x2="72727" y2="15160"/>
                        <a14:foregroundMark x1="65273" y1="32945" x2="64000" y2="76968"/>
                        <a14:foregroundMark x1="75455" y1="30029" x2="79273" y2="77551"/>
                        <a14:foregroundMark x1="79273" y1="77551" x2="79273" y2="77551"/>
                        <a14:foregroundMark x1="58000" y1="16618" x2="80182" y2="12828"/>
                        <a14:foregroundMark x1="80182" y1="12828" x2="86909" y2="23615"/>
                        <a14:foregroundMark x1="86909" y1="23615" x2="87636" y2="71720"/>
                        <a14:foregroundMark x1="87636" y1="71720" x2="88909" y2="76968"/>
                        <a14:foregroundMark x1="49636" y1="13120" x2="10364" y2="12828"/>
                        <a14:foregroundMark x1="10364" y1="12828" x2="3455" y2="60350"/>
                        <a14:foregroundMark x1="3455" y1="60350" x2="8182" y2="92128"/>
                        <a14:foregroundMark x1="8182" y1="92128" x2="18727" y2="92420"/>
                        <a14:foregroundMark x1="18727" y1="92420" x2="29455" y2="91545"/>
                        <a14:foregroundMark x1="29455" y1="91545" x2="88182" y2="94461"/>
                        <a14:foregroundMark x1="88182" y1="94461" x2="92364" y2="93878"/>
                        <a14:foregroundMark x1="19455" y1="54519" x2="55273" y2="64723"/>
                        <a14:foregroundMark x1="55273" y1="64723" x2="57818" y2="67930"/>
                        <a14:foregroundMark x1="10727" y1="47522" x2="19818" y2="65889"/>
                        <a14:foregroundMark x1="19818" y1="65889" x2="42727" y2="83382"/>
                        <a14:foregroundMark x1="6364" y1="11662" x2="6364" y2="84548"/>
                        <a14:foregroundMark x1="6364" y1="84548" x2="6545" y2="54810"/>
                        <a14:foregroundMark x1="6545" y1="54810" x2="4727" y2="49563"/>
                        <a14:foregroundMark x1="9818" y1="6122" x2="25636" y2="9621"/>
                        <a14:foregroundMark x1="44000" y1="4082" x2="54545" y2="4956"/>
                        <a14:foregroundMark x1="54545" y1="4956" x2="63818" y2="4665"/>
                        <a14:foregroundMark x1="63818" y1="4665" x2="75818" y2="6414"/>
                        <a14:foregroundMark x1="75273" y1="4956" x2="94182" y2="7289"/>
                        <a14:foregroundMark x1="94182" y1="7289" x2="96727" y2="27988"/>
                        <a14:foregroundMark x1="74364" y1="5539" x2="71091" y2="6997"/>
                        <a14:foregroundMark x1="43091" y1="4956" x2="4909" y2="2915"/>
                        <a14:foregroundMark x1="2978" y1="26531" x2="2000" y2="38484"/>
                        <a14:foregroundMark x1="4909" y1="2915" x2="3518" y2="19925"/>
                        <a14:foregroundMark x1="3455" y1="7580" x2="1061" y2="19324"/>
                        <a14:foregroundMark x1="1116" y1="26531" x2="1636" y2="29155"/>
                        <a14:foregroundMark x1="2000" y1="43149" x2="1273" y2="81050"/>
                        <a14:foregroundMark x1="1091" y1="90087" x2="8727" y2="99125"/>
                        <a14:foregroundMark x1="8727" y1="99125" x2="17636" y2="99417"/>
                        <a14:foregroundMark x1="81455" y1="4082" x2="90545" y2="5539"/>
                        <a14:foregroundMark x1="90545" y1="5539" x2="95091" y2="9621"/>
                        <a14:foregroundMark x1="98364" y1="76093" x2="98364" y2="93003"/>
                        <a14:foregroundMark x1="98000" y1="96501" x2="74909" y2="98834"/>
                        <a14:foregroundMark x1="74909" y1="98834" x2="72727" y2="98542"/>
                        <a14:foregroundMark x1="72182" y1="98834" x2="39636" y2="99417"/>
                        <a14:foregroundMark x1="18545" y1="97959" x2="29273" y2="98542"/>
                        <a14:foregroundMark x1="29273" y1="98542" x2="49636" y2="96793"/>
                        <a14:foregroundMark x1="49636" y1="96793" x2="60545" y2="98834"/>
                        <a14:foregroundMark x1="20909" y1="86589" x2="24364" y2="77843"/>
                        <a14:foregroundMark x1="16545" y1="32070" x2="29091" y2="34402"/>
                        <a14:foregroundMark x1="29091" y1="34402" x2="38364" y2="33528"/>
                        <a14:foregroundMark x1="38364" y1="33528" x2="60545" y2="38484"/>
                        <a14:foregroundMark x1="60545" y1="38484" x2="70182" y2="37901"/>
                        <a14:foregroundMark x1="70182" y1="37901" x2="70182" y2="37026"/>
                        <a14:foregroundMark x1="15455" y1="31487" x2="17818" y2="46939"/>
                        <a14:foregroundMark x1="57455" y1="17493" x2="23091" y2="17493"/>
                        <a14:foregroundMark x1="86727" y1="86880" x2="27818" y2="86006"/>
                        <a14:backgroundMark x1="182" y1="21574" x2="182" y2="26531"/>
                        <a14:backgroundMark x1="727" y1="19242" x2="364" y2="23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43" y="1514722"/>
            <a:ext cx="6139084" cy="382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23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7EFF-FE83-4363-A171-F2EE0BB2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99" y="43300"/>
            <a:ext cx="9902367" cy="1319987"/>
          </a:xfrm>
        </p:spPr>
        <p:txBody>
          <a:bodyPr/>
          <a:lstStyle/>
          <a:p>
            <a:pPr algn="ctr"/>
            <a:r>
              <a:rPr lang="en-US" dirty="0"/>
              <a:t>Activity A:</a:t>
            </a:r>
            <a:br>
              <a:rPr lang="en-US" dirty="0"/>
            </a:br>
            <a:r>
              <a:rPr lang="en-US" dirty="0"/>
              <a:t>Keeping Foster Parents – A Retention Campaign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12C57-D736-476C-907E-C4378238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1848" y="1985433"/>
            <a:ext cx="6594268" cy="3967744"/>
          </a:xfrm>
        </p:spPr>
        <p:txBody>
          <a:bodyPr>
            <a:norm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Each group will be assigned one of the following:</a:t>
            </a:r>
          </a:p>
          <a:p>
            <a:pPr marL="0" indent="0">
              <a:buClr>
                <a:srgbClr val="F78471"/>
              </a:buClr>
              <a:buNone/>
            </a:pPr>
            <a:endParaRPr lang="en-US" dirty="0"/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Support and Responsiveness of Child Placing Agency</a:t>
            </a:r>
            <a:br>
              <a:rPr lang="en-US" dirty="0">
                <a:solidFill>
                  <a:srgbClr val="3B5763"/>
                </a:solidFill>
                <a:latin typeface="Arvo"/>
                <a:sym typeface="Arvo"/>
              </a:rPr>
            </a:br>
            <a:endParaRPr lang="en-US" dirty="0">
              <a:solidFill>
                <a:srgbClr val="3B5763"/>
              </a:solidFill>
              <a:latin typeface="Arvo"/>
              <a:sym typeface="Arvo"/>
            </a:endParaRP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Role Clarity for and Inclusion of Foster Parents</a:t>
            </a:r>
            <a:br>
              <a:rPr lang="en-US" dirty="0">
                <a:solidFill>
                  <a:srgbClr val="3B5763"/>
                </a:solidFill>
                <a:latin typeface="Arvo"/>
                <a:sym typeface="Arvo"/>
              </a:rPr>
            </a:br>
            <a:endParaRPr lang="en-US" dirty="0">
              <a:solidFill>
                <a:srgbClr val="3B5763"/>
              </a:solidFill>
              <a:latin typeface="Arvo"/>
              <a:sym typeface="Arvo"/>
            </a:endParaRP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Foster Parents - Birth Family Relationships</a:t>
            </a:r>
            <a:endParaRPr lang="en-US" dirty="0">
              <a:solidFill>
                <a:srgbClr val="3B5763"/>
              </a:solidFill>
              <a:latin typeface="Arvo"/>
            </a:endParaRPr>
          </a:p>
          <a:p>
            <a:pPr lvl="1">
              <a:buClr>
                <a:srgbClr val="F78471"/>
              </a:buClr>
            </a:pPr>
            <a:endParaRPr lang="en-US" dirty="0">
              <a:solidFill>
                <a:srgbClr val="3B5763"/>
              </a:solidFill>
              <a:latin typeface="Arvo"/>
            </a:endParaRPr>
          </a:p>
          <a:p>
            <a:pPr marL="230188" lvl="1">
              <a:buClr>
                <a:srgbClr val="F7847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Answer the questions on the worksheet.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A1BCFB-3AD5-465D-842F-49A576E1575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4052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WqsJ3XAS"/>
  <p:tag name="TAG_BACKING_FORM_KEY" val="6884596-u:\core training\preservice curriculum\licensing\licensing 2019\fcl m2\fcl_m2_ppt_062019_ab.pptx"/>
  <p:tag name="ARTICULATE_PRESENTER_VERSION" val="8"/>
  <p:tag name="ARTICULATE_SLIDE_COUNT" val="4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4721</TotalTime>
  <Words>1305</Words>
  <Application>Microsoft Office PowerPoint</Application>
  <PresentationFormat>Widescreen</PresentationFormat>
  <Paragraphs>227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MS Mincho</vt:lpstr>
      <vt:lpstr>Arial</vt:lpstr>
      <vt:lpstr>Arvo</vt:lpstr>
      <vt:lpstr>Calibri</vt:lpstr>
      <vt:lpstr>Calibri Light</vt:lpstr>
      <vt:lpstr>Candara</vt:lpstr>
      <vt:lpstr>Wingdings</vt:lpstr>
      <vt:lpstr>Office Theme</vt:lpstr>
      <vt:lpstr>Retention and  Re-Licensing</vt:lpstr>
      <vt:lpstr>Agenda</vt:lpstr>
      <vt:lpstr>Unit 6.1</vt:lpstr>
      <vt:lpstr>Learning Objectives</vt:lpstr>
      <vt:lpstr>Stage IV:  Retention and Re-Licensing</vt:lpstr>
      <vt:lpstr>Retaining Foster Parents</vt:lpstr>
      <vt:lpstr>Reasons Foster Parents Leave</vt:lpstr>
      <vt:lpstr>Foster Parent Turnover in Florida</vt:lpstr>
      <vt:lpstr>Activity A: Keeping Foster Parents – A Retention Campaign</vt:lpstr>
      <vt:lpstr>Common Expectations</vt:lpstr>
      <vt:lpstr>Home Visits</vt:lpstr>
      <vt:lpstr>Questions to Start Conversations During the Home Visit</vt:lpstr>
      <vt:lpstr>Re-Licensing Requirements</vt:lpstr>
      <vt:lpstr>Re-Licensing Procedures</vt:lpstr>
      <vt:lpstr>Re-Licensing Process Documents</vt:lpstr>
      <vt:lpstr>Re-Licensing Unified Home Study</vt:lpstr>
      <vt:lpstr>Continuing Education</vt:lpstr>
      <vt:lpstr>License Renewed</vt:lpstr>
      <vt:lpstr>Three-Year License</vt:lpstr>
      <vt:lpstr>Changes During the Licensed Year</vt:lpstr>
      <vt:lpstr>Subsequent Licensing</vt:lpstr>
      <vt:lpstr>Incomplete Re-Licensing Assessment</vt:lpstr>
      <vt:lpstr>When a Foster Home Is in Violation of Administrative Code Standards</vt:lpstr>
      <vt:lpstr>Unit 6.2</vt:lpstr>
      <vt:lpstr>Learning Objectives</vt:lpstr>
      <vt:lpstr>Evaluating a Foster Parent’s Development Needs</vt:lpstr>
      <vt:lpstr>Stages of Development</vt:lpstr>
      <vt:lpstr>Unconsciously Unskilled</vt:lpstr>
      <vt:lpstr>Consciously Unskilled</vt:lpstr>
      <vt:lpstr>Consciously Unskilled</vt:lpstr>
      <vt:lpstr>Unconsciously Unskilled</vt:lpstr>
      <vt:lpstr>Supporting Foster Parent Development</vt:lpstr>
      <vt:lpstr>Activity B: Licensing Specialist –  Development Level and Needs</vt:lpstr>
      <vt:lpstr>Key Elements of a Professional Development Plan</vt:lpstr>
      <vt:lpstr>Professional Development Plan Process</vt:lpstr>
      <vt:lpstr>Activity C:  A Professional Development Plan for Foster Parents</vt:lpstr>
      <vt:lpstr>Training</vt:lpstr>
      <vt:lpstr>Effective Coaching</vt:lpstr>
      <vt:lpstr>Effective Training</vt:lpstr>
      <vt:lpstr>Becoming an Effective Trainer</vt:lpstr>
      <vt:lpstr>Developing Training</vt:lpstr>
      <vt:lpstr>Activity D:  Mini-Lesson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Foster Care Licensing Module 6 - Retention and Re-licensing PowerPoint</dc:title>
  <dc:creator>Brock, Amber</dc:creator>
  <cp:lastModifiedBy>VanDyke, Misty N</cp:lastModifiedBy>
  <cp:revision>231</cp:revision>
  <dcterms:created xsi:type="dcterms:W3CDTF">2019-06-11T18:23:45Z</dcterms:created>
  <dcterms:modified xsi:type="dcterms:W3CDTF">2025-05-07T20:07:00Z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FCL_M1_PPT_061719_AB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256E6CD6-6348-4B44-8E2B-487EED1401C3</vt:lpwstr>
  </property>
  <property fmtid="{D5CDD505-2E9C-101B-9397-08002B2CF9AE}" pid="6" name="ArticulateProjectFull">
    <vt:lpwstr>V:\CORE Training\Preservice Curriculum\Licensing\FCL 2019 Revised\FCL M6 Retention and Relicensing\FCL_M6_PPT_110819.ppta</vt:lpwstr>
  </property>
</Properties>
</file>