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8" r:id="rId3"/>
    <p:sldId id="257" r:id="rId4"/>
    <p:sldId id="259" r:id="rId5"/>
    <p:sldId id="260" r:id="rId6"/>
    <p:sldId id="264" r:id="rId7"/>
    <p:sldId id="265" r:id="rId8"/>
    <p:sldId id="261" r:id="rId9"/>
    <p:sldId id="263" r:id="rId10"/>
    <p:sldId id="267" r:id="rId11"/>
    <p:sldId id="268" r:id="rId12"/>
    <p:sldId id="269" r:id="rId13"/>
    <p:sldId id="270" r:id="rId14"/>
    <p:sldId id="271" r:id="rId15"/>
    <p:sldId id="272" r:id="rId16"/>
    <p:sldId id="273" r:id="rId17"/>
    <p:sldId id="274" r:id="rId18"/>
    <p:sldId id="275" r:id="rId19"/>
    <p:sldId id="276" r:id="rId20"/>
    <p:sldId id="277" r:id="rId21"/>
    <p:sldId id="283" r:id="rId22"/>
    <p:sldId id="284" r:id="rId23"/>
    <p:sldId id="285" r:id="rId24"/>
    <p:sldId id="286" r:id="rId25"/>
    <p:sldId id="287" r:id="rId26"/>
    <p:sldId id="288" r:id="rId27"/>
    <p:sldId id="289" r:id="rId28"/>
    <p:sldId id="290" r:id="rId29"/>
    <p:sldId id="291" r:id="rId30"/>
    <p:sldId id="292" r:id="rId31"/>
    <p:sldId id="293" r:id="rId32"/>
    <p:sldId id="311" r:id="rId33"/>
    <p:sldId id="294" r:id="rId34"/>
    <p:sldId id="428" r:id="rId35"/>
    <p:sldId id="297" r:id="rId36"/>
    <p:sldId id="298" r:id="rId37"/>
    <p:sldId id="559" r:id="rId38"/>
    <p:sldId id="580" r:id="rId39"/>
    <p:sldId id="579" r:id="rId40"/>
    <p:sldId id="578" r:id="rId41"/>
    <p:sldId id="577" r:id="rId42"/>
    <p:sldId id="573" r:id="rId43"/>
    <p:sldId id="576" r:id="rId44"/>
    <p:sldId id="649" r:id="rId45"/>
    <p:sldId id="516" r:id="rId46"/>
    <p:sldId id="517" r:id="rId47"/>
    <p:sldId id="299" r:id="rId48"/>
    <p:sldId id="300" r:id="rId49"/>
    <p:sldId id="301" r:id="rId50"/>
    <p:sldId id="303" r:id="rId51"/>
    <p:sldId id="304" r:id="rId52"/>
    <p:sldId id="305" r:id="rId53"/>
    <p:sldId id="306" r:id="rId54"/>
    <p:sldId id="307" r:id="rId55"/>
    <p:sldId id="308" r:id="rId56"/>
    <p:sldId id="309" r:id="rId57"/>
    <p:sldId id="310" r:id="rId58"/>
    <p:sldId id="519" r:id="rId59"/>
    <p:sldId id="295" r:id="rId60"/>
    <p:sldId id="296" r:id="rId61"/>
    <p:sldId id="302" r:id="rId62"/>
  </p:sldIdLst>
  <p:sldSz cx="12192000" cy="6858000"/>
  <p:notesSz cx="7010400" cy="92964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3C0"/>
    <a:srgbClr val="F78471"/>
    <a:srgbClr val="7198A9"/>
    <a:srgbClr val="4D778A"/>
    <a:srgbClr val="FAA99C"/>
    <a:srgbClr val="F6AB8A"/>
    <a:srgbClr val="CEDBE0"/>
    <a:srgbClr val="3B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1" d="100"/>
          <a:sy n="121" d="100"/>
        </p:scale>
        <p:origin x="523"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380A7-370A-4DF6-ABFF-D89AB0E0033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0E6AE7A4-B010-4CDF-AF2F-9AD8F5328BAA}">
      <dgm:prSet phldrT="[Text]" custT="1"/>
      <dgm:spPr>
        <a:solidFill>
          <a:srgbClr val="F78471"/>
        </a:solidFill>
      </dgm:spPr>
      <dgm:t>
        <a:bodyPr/>
        <a:lstStyle/>
        <a:p>
          <a:r>
            <a:rPr lang="en-US" sz="2400" dirty="0">
              <a:latin typeface="Arvo"/>
            </a:rPr>
            <a:t>A child in foster care shall be placed only with a caregiver who:</a:t>
          </a:r>
        </a:p>
      </dgm:t>
    </dgm:pt>
    <dgm:pt modelId="{F151F5E0-500B-4C46-9B79-AFE50995952F}" type="parTrans" cxnId="{34FFCAAC-9DE1-4A48-8037-C23DEF35D579}">
      <dgm:prSet/>
      <dgm:spPr/>
      <dgm:t>
        <a:bodyPr/>
        <a:lstStyle/>
        <a:p>
          <a:endParaRPr lang="en-US" sz="2400">
            <a:latin typeface="Arvo"/>
          </a:endParaRPr>
        </a:p>
      </dgm:t>
    </dgm:pt>
    <dgm:pt modelId="{48926274-6625-49E7-91BE-FCD4B8475CB9}" type="sibTrans" cxnId="{34FFCAAC-9DE1-4A48-8037-C23DEF35D579}">
      <dgm:prSet/>
      <dgm:spPr/>
      <dgm:t>
        <a:bodyPr/>
        <a:lstStyle/>
        <a:p>
          <a:endParaRPr lang="en-US" sz="2400">
            <a:latin typeface="Arvo"/>
          </a:endParaRPr>
        </a:p>
      </dgm:t>
    </dgm:pt>
    <dgm:pt modelId="{26C8AD0D-74A4-4076-8544-1BCA8AEA8E80}">
      <dgm:prSet phldrT="[Text]" custT="1"/>
      <dgm:spPr>
        <a:solidFill>
          <a:srgbClr val="3B5763"/>
        </a:solidFill>
      </dgm:spPr>
      <dgm:t>
        <a:bodyPr/>
        <a:lstStyle/>
        <a:p>
          <a:r>
            <a:rPr lang="en-US" sz="2400" dirty="0">
              <a:latin typeface="Arvo"/>
            </a:rPr>
            <a:t>has the ability to care for the child.</a:t>
          </a:r>
        </a:p>
      </dgm:t>
    </dgm:pt>
    <dgm:pt modelId="{1D00AD4B-93A6-405D-A819-8BDCC7CD0CE6}" type="parTrans" cxnId="{BB8611D3-7C0A-4EDE-AA86-639D8876233A}">
      <dgm:prSet/>
      <dgm:spPr/>
      <dgm:t>
        <a:bodyPr/>
        <a:lstStyle/>
        <a:p>
          <a:endParaRPr lang="en-US" sz="2400">
            <a:latin typeface="Arvo"/>
          </a:endParaRPr>
        </a:p>
      </dgm:t>
    </dgm:pt>
    <dgm:pt modelId="{C77FA680-CBC4-4744-A3F3-0CFEFD5A5087}" type="sibTrans" cxnId="{BB8611D3-7C0A-4EDE-AA86-639D8876233A}">
      <dgm:prSet/>
      <dgm:spPr/>
      <dgm:t>
        <a:bodyPr/>
        <a:lstStyle/>
        <a:p>
          <a:endParaRPr lang="en-US" sz="2400">
            <a:latin typeface="Arvo"/>
          </a:endParaRPr>
        </a:p>
      </dgm:t>
    </dgm:pt>
    <dgm:pt modelId="{38273878-6491-45CE-8BC0-097E374C5F2B}">
      <dgm:prSet phldrT="[Text]" custT="1"/>
      <dgm:spPr>
        <a:solidFill>
          <a:srgbClr val="7198A9"/>
        </a:solidFill>
      </dgm:spPr>
      <dgm:t>
        <a:bodyPr/>
        <a:lstStyle/>
        <a:p>
          <a:r>
            <a:rPr lang="en-US" sz="2400" dirty="0">
              <a:latin typeface="Arvo"/>
            </a:rPr>
            <a:t>is accept responsibility for providing care.</a:t>
          </a:r>
        </a:p>
      </dgm:t>
    </dgm:pt>
    <dgm:pt modelId="{5ECD8987-E8B5-4459-AFB4-385D1A92A6C3}" type="parTrans" cxnId="{572C2A1F-F75C-4690-9C68-67835679EEEA}">
      <dgm:prSet/>
      <dgm:spPr/>
      <dgm:t>
        <a:bodyPr/>
        <a:lstStyle/>
        <a:p>
          <a:endParaRPr lang="en-US" sz="2400">
            <a:latin typeface="Arvo"/>
          </a:endParaRPr>
        </a:p>
      </dgm:t>
    </dgm:pt>
    <dgm:pt modelId="{0EB086CA-1D50-47C7-8232-7EB2D14BF4A9}" type="sibTrans" cxnId="{572C2A1F-F75C-4690-9C68-67835679EEEA}">
      <dgm:prSet/>
      <dgm:spPr/>
      <dgm:t>
        <a:bodyPr/>
        <a:lstStyle/>
        <a:p>
          <a:endParaRPr lang="en-US" sz="2400">
            <a:latin typeface="Arvo"/>
          </a:endParaRPr>
        </a:p>
      </dgm:t>
    </dgm:pt>
    <dgm:pt modelId="{61D0FF73-2C9C-4968-A6B5-7F259D97C472}">
      <dgm:prSet phldrT="[Text]" custT="1"/>
      <dgm:spPr>
        <a:solidFill>
          <a:srgbClr val="3B5763"/>
        </a:solidFill>
      </dgm:spPr>
      <dgm:t>
        <a:bodyPr/>
        <a:lstStyle/>
        <a:p>
          <a:r>
            <a:rPr lang="en-US" sz="2400" dirty="0">
              <a:latin typeface="Arvo"/>
            </a:rPr>
            <a:t>is willing and able to learn about and be respectful of the child and the child’s background.</a:t>
          </a:r>
        </a:p>
      </dgm:t>
    </dgm:pt>
    <dgm:pt modelId="{5765DDE3-43C9-4754-9711-FA9ACEE946C1}" type="parTrans" cxnId="{B3A154A9-8D8C-4BE9-89CB-00F7DDC717F4}">
      <dgm:prSet/>
      <dgm:spPr/>
      <dgm:t>
        <a:bodyPr/>
        <a:lstStyle/>
        <a:p>
          <a:endParaRPr lang="en-US" sz="2400">
            <a:latin typeface="Arvo"/>
          </a:endParaRPr>
        </a:p>
      </dgm:t>
    </dgm:pt>
    <dgm:pt modelId="{4756E859-050A-4A58-84A9-986598E94BA0}" type="sibTrans" cxnId="{B3A154A9-8D8C-4BE9-89CB-00F7DDC717F4}">
      <dgm:prSet/>
      <dgm:spPr/>
      <dgm:t>
        <a:bodyPr/>
        <a:lstStyle/>
        <a:p>
          <a:endParaRPr lang="en-US" sz="2400">
            <a:latin typeface="Arvo"/>
          </a:endParaRPr>
        </a:p>
      </dgm:t>
    </dgm:pt>
    <dgm:pt modelId="{BD4A0643-9FBF-446C-B87C-47A68961B165}" type="pres">
      <dgm:prSet presAssocID="{A2B380A7-370A-4DF6-ABFF-D89AB0E00330}" presName="composite" presStyleCnt="0">
        <dgm:presLayoutVars>
          <dgm:chMax val="1"/>
          <dgm:dir/>
          <dgm:resizeHandles val="exact"/>
        </dgm:presLayoutVars>
      </dgm:prSet>
      <dgm:spPr/>
    </dgm:pt>
    <dgm:pt modelId="{AA352859-F58D-43F9-B580-D1F7BEB4577B}" type="pres">
      <dgm:prSet presAssocID="{0E6AE7A4-B010-4CDF-AF2F-9AD8F5328BAA}" presName="roof" presStyleLbl="dkBgShp" presStyleIdx="0" presStyleCnt="2"/>
      <dgm:spPr/>
    </dgm:pt>
    <dgm:pt modelId="{E3B103E7-958F-4E58-B77F-D51F94A429D9}" type="pres">
      <dgm:prSet presAssocID="{0E6AE7A4-B010-4CDF-AF2F-9AD8F5328BAA}" presName="pillars" presStyleCnt="0"/>
      <dgm:spPr/>
    </dgm:pt>
    <dgm:pt modelId="{6EEE2DC7-0088-470E-A687-322FDAD6EDDE}" type="pres">
      <dgm:prSet presAssocID="{0E6AE7A4-B010-4CDF-AF2F-9AD8F5328BAA}" presName="pillar1" presStyleLbl="node1" presStyleIdx="0" presStyleCnt="3">
        <dgm:presLayoutVars>
          <dgm:bulletEnabled val="1"/>
        </dgm:presLayoutVars>
      </dgm:prSet>
      <dgm:spPr/>
    </dgm:pt>
    <dgm:pt modelId="{B86BC7B9-BBBE-48CB-8FDB-56CE15D4A469}" type="pres">
      <dgm:prSet presAssocID="{38273878-6491-45CE-8BC0-097E374C5F2B}" presName="pillarX" presStyleLbl="node1" presStyleIdx="1" presStyleCnt="3">
        <dgm:presLayoutVars>
          <dgm:bulletEnabled val="1"/>
        </dgm:presLayoutVars>
      </dgm:prSet>
      <dgm:spPr/>
    </dgm:pt>
    <dgm:pt modelId="{91423D40-7C36-48B9-80D7-4AA9C668CE33}" type="pres">
      <dgm:prSet presAssocID="{61D0FF73-2C9C-4968-A6B5-7F259D97C472}" presName="pillarX" presStyleLbl="node1" presStyleIdx="2" presStyleCnt="3">
        <dgm:presLayoutVars>
          <dgm:bulletEnabled val="1"/>
        </dgm:presLayoutVars>
      </dgm:prSet>
      <dgm:spPr/>
    </dgm:pt>
    <dgm:pt modelId="{4FB50E07-F01F-42F5-A7B2-CD9877C33B48}" type="pres">
      <dgm:prSet presAssocID="{0E6AE7A4-B010-4CDF-AF2F-9AD8F5328BAA}" presName="base" presStyleLbl="dkBgShp" presStyleIdx="1" presStyleCnt="2"/>
      <dgm:spPr>
        <a:solidFill>
          <a:srgbClr val="F78471"/>
        </a:solidFill>
      </dgm:spPr>
    </dgm:pt>
  </dgm:ptLst>
  <dgm:cxnLst>
    <dgm:cxn modelId="{572C2A1F-F75C-4690-9C68-67835679EEEA}" srcId="{0E6AE7A4-B010-4CDF-AF2F-9AD8F5328BAA}" destId="{38273878-6491-45CE-8BC0-097E374C5F2B}" srcOrd="1" destOrd="0" parTransId="{5ECD8987-E8B5-4459-AFB4-385D1A92A6C3}" sibTransId="{0EB086CA-1D50-47C7-8232-7EB2D14BF4A9}"/>
    <dgm:cxn modelId="{B7E6633B-20FC-4FE9-9B7D-C7661FEE7397}" type="presOf" srcId="{38273878-6491-45CE-8BC0-097E374C5F2B}" destId="{B86BC7B9-BBBE-48CB-8FDB-56CE15D4A469}" srcOrd="0" destOrd="0" presId="urn:microsoft.com/office/officeart/2005/8/layout/hList3"/>
    <dgm:cxn modelId="{B2F55E95-D0EC-48CB-950D-1723EB6AE28B}" type="presOf" srcId="{61D0FF73-2C9C-4968-A6B5-7F259D97C472}" destId="{91423D40-7C36-48B9-80D7-4AA9C668CE33}" srcOrd="0" destOrd="0" presId="urn:microsoft.com/office/officeart/2005/8/layout/hList3"/>
    <dgm:cxn modelId="{B3A154A9-8D8C-4BE9-89CB-00F7DDC717F4}" srcId="{0E6AE7A4-B010-4CDF-AF2F-9AD8F5328BAA}" destId="{61D0FF73-2C9C-4968-A6B5-7F259D97C472}" srcOrd="2" destOrd="0" parTransId="{5765DDE3-43C9-4754-9711-FA9ACEE946C1}" sibTransId="{4756E859-050A-4A58-84A9-986598E94BA0}"/>
    <dgm:cxn modelId="{34FFCAAC-9DE1-4A48-8037-C23DEF35D579}" srcId="{A2B380A7-370A-4DF6-ABFF-D89AB0E00330}" destId="{0E6AE7A4-B010-4CDF-AF2F-9AD8F5328BAA}" srcOrd="0" destOrd="0" parTransId="{F151F5E0-500B-4C46-9B79-AFE50995952F}" sibTransId="{48926274-6625-49E7-91BE-FCD4B8475CB9}"/>
    <dgm:cxn modelId="{AA3EE0C6-EEF2-4647-916D-4E874D2BA807}" type="presOf" srcId="{0E6AE7A4-B010-4CDF-AF2F-9AD8F5328BAA}" destId="{AA352859-F58D-43F9-B580-D1F7BEB4577B}" srcOrd="0" destOrd="0" presId="urn:microsoft.com/office/officeart/2005/8/layout/hList3"/>
    <dgm:cxn modelId="{BB8611D3-7C0A-4EDE-AA86-639D8876233A}" srcId="{0E6AE7A4-B010-4CDF-AF2F-9AD8F5328BAA}" destId="{26C8AD0D-74A4-4076-8544-1BCA8AEA8E80}" srcOrd="0" destOrd="0" parTransId="{1D00AD4B-93A6-405D-A819-8BDCC7CD0CE6}" sibTransId="{C77FA680-CBC4-4744-A3F3-0CFEFD5A5087}"/>
    <dgm:cxn modelId="{D85F85DD-B2B5-4D87-A02E-A8A4565F5CA8}" type="presOf" srcId="{A2B380A7-370A-4DF6-ABFF-D89AB0E00330}" destId="{BD4A0643-9FBF-446C-B87C-47A68961B165}" srcOrd="0" destOrd="0" presId="urn:microsoft.com/office/officeart/2005/8/layout/hList3"/>
    <dgm:cxn modelId="{953F25EB-2762-462D-993F-69C58933A5A2}" type="presOf" srcId="{26C8AD0D-74A4-4076-8544-1BCA8AEA8E80}" destId="{6EEE2DC7-0088-470E-A687-322FDAD6EDDE}" srcOrd="0" destOrd="0" presId="urn:microsoft.com/office/officeart/2005/8/layout/hList3"/>
    <dgm:cxn modelId="{3C2CC24A-372D-467C-9B65-DB6025C68829}" type="presParOf" srcId="{BD4A0643-9FBF-446C-B87C-47A68961B165}" destId="{AA352859-F58D-43F9-B580-D1F7BEB4577B}" srcOrd="0" destOrd="0" presId="urn:microsoft.com/office/officeart/2005/8/layout/hList3"/>
    <dgm:cxn modelId="{CFB6BEF9-F210-4842-86F9-08677F276967}" type="presParOf" srcId="{BD4A0643-9FBF-446C-B87C-47A68961B165}" destId="{E3B103E7-958F-4E58-B77F-D51F94A429D9}" srcOrd="1" destOrd="0" presId="urn:microsoft.com/office/officeart/2005/8/layout/hList3"/>
    <dgm:cxn modelId="{3BF25385-9BB8-4AC2-A2EF-21C4AAFFA246}" type="presParOf" srcId="{E3B103E7-958F-4E58-B77F-D51F94A429D9}" destId="{6EEE2DC7-0088-470E-A687-322FDAD6EDDE}" srcOrd="0" destOrd="0" presId="urn:microsoft.com/office/officeart/2005/8/layout/hList3"/>
    <dgm:cxn modelId="{4AE4B9EA-8FD0-40C6-AA4F-CBE86025E487}" type="presParOf" srcId="{E3B103E7-958F-4E58-B77F-D51F94A429D9}" destId="{B86BC7B9-BBBE-48CB-8FDB-56CE15D4A469}" srcOrd="1" destOrd="0" presId="urn:microsoft.com/office/officeart/2005/8/layout/hList3"/>
    <dgm:cxn modelId="{FEDB52E0-8DBE-4559-8EE1-B4AEF7C7C838}" type="presParOf" srcId="{E3B103E7-958F-4E58-B77F-D51F94A429D9}" destId="{91423D40-7C36-48B9-80D7-4AA9C668CE33}" srcOrd="2" destOrd="0" presId="urn:microsoft.com/office/officeart/2005/8/layout/hList3"/>
    <dgm:cxn modelId="{03B75606-AEA4-49B0-AA2E-99B5A6431C5C}" type="presParOf" srcId="{BD4A0643-9FBF-446C-B87C-47A68961B165}" destId="{4FB50E07-F01F-42F5-A7B2-CD9877C33B4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69D34D-6155-496C-9A4C-F59BB758CCF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AE8256DE-6B7D-4CE3-993C-B34519561B3D}">
      <dgm:prSet phldrT="[Text]" custT="1"/>
      <dgm:spPr>
        <a:solidFill>
          <a:srgbClr val="F6AB8A"/>
        </a:solidFill>
      </dgm:spPr>
      <dgm:t>
        <a:bodyPr/>
        <a:lstStyle/>
        <a:p>
          <a:r>
            <a:rPr lang="en-US" sz="2400" dirty="0">
              <a:latin typeface="Arvo"/>
            </a:rPr>
            <a:t>The QPI operationalizes the quality parenting expectations and is one of Florida’s approaches to strengthening foster care.</a:t>
          </a:r>
        </a:p>
      </dgm:t>
    </dgm:pt>
    <dgm:pt modelId="{2456892C-35FD-4CBE-BC62-1680B5F1262B}" type="parTrans" cxnId="{BFDE1341-5CD4-4A62-8B0E-1B7DFE4F73C6}">
      <dgm:prSet/>
      <dgm:spPr/>
      <dgm:t>
        <a:bodyPr/>
        <a:lstStyle/>
        <a:p>
          <a:endParaRPr lang="en-US" sz="2400">
            <a:latin typeface="Arvo"/>
          </a:endParaRPr>
        </a:p>
      </dgm:t>
    </dgm:pt>
    <dgm:pt modelId="{272C939E-0B78-42C6-9F48-5FA02CD2D228}" type="sibTrans" cxnId="{BFDE1341-5CD4-4A62-8B0E-1B7DFE4F73C6}">
      <dgm:prSet/>
      <dgm:spPr/>
      <dgm:t>
        <a:bodyPr/>
        <a:lstStyle/>
        <a:p>
          <a:endParaRPr lang="en-US" sz="2400">
            <a:latin typeface="Arvo"/>
          </a:endParaRPr>
        </a:p>
      </dgm:t>
    </dgm:pt>
    <dgm:pt modelId="{3DBA693A-4E0A-40B3-800E-47254D51969E}">
      <dgm:prSet phldrT="[Text]" custT="1"/>
      <dgm:spPr>
        <a:solidFill>
          <a:srgbClr val="7198A9"/>
        </a:solidFill>
      </dgm:spPr>
      <dgm:t>
        <a:bodyPr/>
        <a:lstStyle/>
        <a:p>
          <a:r>
            <a:rPr lang="en-US" sz="2400" dirty="0">
              <a:latin typeface="Arvo"/>
            </a:rPr>
            <a:t>The QPI was designed by the Youth Law Center and Eckerd Foundation in partnership with the Department of Children and Families and local CBCs.</a:t>
          </a:r>
        </a:p>
      </dgm:t>
    </dgm:pt>
    <dgm:pt modelId="{6B1FAE13-A963-48B5-A759-385F4310A4EC}" type="parTrans" cxnId="{135C42A2-854C-4131-864D-D059738BE3A9}">
      <dgm:prSet/>
      <dgm:spPr/>
      <dgm:t>
        <a:bodyPr/>
        <a:lstStyle/>
        <a:p>
          <a:endParaRPr lang="en-US" sz="2400">
            <a:latin typeface="Arvo"/>
          </a:endParaRPr>
        </a:p>
      </dgm:t>
    </dgm:pt>
    <dgm:pt modelId="{43E551B9-A581-461F-94A5-5C92D404E30F}" type="sibTrans" cxnId="{135C42A2-854C-4131-864D-D059738BE3A9}">
      <dgm:prSet/>
      <dgm:spPr/>
      <dgm:t>
        <a:bodyPr/>
        <a:lstStyle/>
        <a:p>
          <a:endParaRPr lang="en-US" sz="2400">
            <a:latin typeface="Arvo"/>
          </a:endParaRPr>
        </a:p>
      </dgm:t>
    </dgm:pt>
    <dgm:pt modelId="{348D77CE-6C8A-4A05-87CA-289DE5D67CC3}">
      <dgm:prSet phldrT="[Text]" custT="1"/>
      <dgm:spPr>
        <a:solidFill>
          <a:srgbClr val="F78471"/>
        </a:solidFill>
      </dgm:spPr>
      <dgm:t>
        <a:bodyPr/>
        <a:lstStyle/>
        <a:p>
          <a:r>
            <a:rPr lang="en-US" sz="2400" dirty="0">
              <a:latin typeface="Arvo"/>
            </a:rPr>
            <a:t>The core premise is that the primary goal of the Child Welfare System is to ensure that children have effective, loving parenting.</a:t>
          </a:r>
        </a:p>
      </dgm:t>
    </dgm:pt>
    <dgm:pt modelId="{9D791E9D-4CF6-4750-8769-070E39E4D687}" type="parTrans" cxnId="{D7513986-1EE6-4440-B9E0-B71C69D8C1E1}">
      <dgm:prSet/>
      <dgm:spPr/>
      <dgm:t>
        <a:bodyPr/>
        <a:lstStyle/>
        <a:p>
          <a:endParaRPr lang="en-US" sz="2400">
            <a:latin typeface="Arvo"/>
          </a:endParaRPr>
        </a:p>
      </dgm:t>
    </dgm:pt>
    <dgm:pt modelId="{07BB4557-3A7A-44A2-B7DE-9AAF80D3FDFB}" type="sibTrans" cxnId="{D7513986-1EE6-4440-B9E0-B71C69D8C1E1}">
      <dgm:prSet/>
      <dgm:spPr/>
      <dgm:t>
        <a:bodyPr/>
        <a:lstStyle/>
        <a:p>
          <a:endParaRPr lang="en-US" sz="2400">
            <a:latin typeface="Arvo"/>
          </a:endParaRPr>
        </a:p>
      </dgm:t>
    </dgm:pt>
    <dgm:pt modelId="{3455A8F2-590C-48FD-B98D-4D4ABE2807CC}" type="pres">
      <dgm:prSet presAssocID="{8469D34D-6155-496C-9A4C-F59BB758CCF9}" presName="Name0" presStyleCnt="0">
        <dgm:presLayoutVars>
          <dgm:dir/>
          <dgm:resizeHandles val="exact"/>
        </dgm:presLayoutVars>
      </dgm:prSet>
      <dgm:spPr/>
    </dgm:pt>
    <dgm:pt modelId="{88A94576-2157-4A14-A4BE-AF459E87235D}" type="pres">
      <dgm:prSet presAssocID="{AE8256DE-6B7D-4CE3-993C-B34519561B3D}" presName="node" presStyleLbl="node1" presStyleIdx="0" presStyleCnt="3">
        <dgm:presLayoutVars>
          <dgm:bulletEnabled val="1"/>
        </dgm:presLayoutVars>
      </dgm:prSet>
      <dgm:spPr/>
    </dgm:pt>
    <dgm:pt modelId="{55F038E3-5544-4272-93C3-235F6ED28397}" type="pres">
      <dgm:prSet presAssocID="{272C939E-0B78-42C6-9F48-5FA02CD2D228}" presName="sibTrans" presStyleCnt="0"/>
      <dgm:spPr/>
    </dgm:pt>
    <dgm:pt modelId="{12AF625E-B681-46D4-AAB9-4FA5A11062CD}" type="pres">
      <dgm:prSet presAssocID="{3DBA693A-4E0A-40B3-800E-47254D51969E}" presName="node" presStyleLbl="node1" presStyleIdx="1" presStyleCnt="3">
        <dgm:presLayoutVars>
          <dgm:bulletEnabled val="1"/>
        </dgm:presLayoutVars>
      </dgm:prSet>
      <dgm:spPr/>
    </dgm:pt>
    <dgm:pt modelId="{08B59777-AA11-4324-8D5B-01C8016F5396}" type="pres">
      <dgm:prSet presAssocID="{43E551B9-A581-461F-94A5-5C92D404E30F}" presName="sibTrans" presStyleCnt="0"/>
      <dgm:spPr/>
    </dgm:pt>
    <dgm:pt modelId="{CC0CF429-5243-4A91-A766-85101FEF6A30}" type="pres">
      <dgm:prSet presAssocID="{348D77CE-6C8A-4A05-87CA-289DE5D67CC3}" presName="node" presStyleLbl="node1" presStyleIdx="2" presStyleCnt="3">
        <dgm:presLayoutVars>
          <dgm:bulletEnabled val="1"/>
        </dgm:presLayoutVars>
      </dgm:prSet>
      <dgm:spPr/>
    </dgm:pt>
  </dgm:ptLst>
  <dgm:cxnLst>
    <dgm:cxn modelId="{BFDE1341-5CD4-4A62-8B0E-1B7DFE4F73C6}" srcId="{8469D34D-6155-496C-9A4C-F59BB758CCF9}" destId="{AE8256DE-6B7D-4CE3-993C-B34519561B3D}" srcOrd="0" destOrd="0" parTransId="{2456892C-35FD-4CBE-BC62-1680B5F1262B}" sibTransId="{272C939E-0B78-42C6-9F48-5FA02CD2D228}"/>
    <dgm:cxn modelId="{03ABC769-A3C6-4760-BE5E-859168C356AB}" type="presOf" srcId="{3DBA693A-4E0A-40B3-800E-47254D51969E}" destId="{12AF625E-B681-46D4-AAB9-4FA5A11062CD}" srcOrd="0" destOrd="0" presId="urn:microsoft.com/office/officeart/2005/8/layout/hList6"/>
    <dgm:cxn modelId="{BF12A057-D2B3-4F3D-BB38-5F3A9DBEE5C6}" type="presOf" srcId="{8469D34D-6155-496C-9A4C-F59BB758CCF9}" destId="{3455A8F2-590C-48FD-B98D-4D4ABE2807CC}" srcOrd="0" destOrd="0" presId="urn:microsoft.com/office/officeart/2005/8/layout/hList6"/>
    <dgm:cxn modelId="{61495979-A0CA-4F3E-A4D6-A49A489BB517}" type="presOf" srcId="{348D77CE-6C8A-4A05-87CA-289DE5D67CC3}" destId="{CC0CF429-5243-4A91-A766-85101FEF6A30}" srcOrd="0" destOrd="0" presId="urn:microsoft.com/office/officeart/2005/8/layout/hList6"/>
    <dgm:cxn modelId="{D7513986-1EE6-4440-B9E0-B71C69D8C1E1}" srcId="{8469D34D-6155-496C-9A4C-F59BB758CCF9}" destId="{348D77CE-6C8A-4A05-87CA-289DE5D67CC3}" srcOrd="2" destOrd="0" parTransId="{9D791E9D-4CF6-4750-8769-070E39E4D687}" sibTransId="{07BB4557-3A7A-44A2-B7DE-9AAF80D3FDFB}"/>
    <dgm:cxn modelId="{135C42A2-854C-4131-864D-D059738BE3A9}" srcId="{8469D34D-6155-496C-9A4C-F59BB758CCF9}" destId="{3DBA693A-4E0A-40B3-800E-47254D51969E}" srcOrd="1" destOrd="0" parTransId="{6B1FAE13-A963-48B5-A759-385F4310A4EC}" sibTransId="{43E551B9-A581-461F-94A5-5C92D404E30F}"/>
    <dgm:cxn modelId="{BFE31EE9-F980-4090-83E1-99BD1978527E}" type="presOf" srcId="{AE8256DE-6B7D-4CE3-993C-B34519561B3D}" destId="{88A94576-2157-4A14-A4BE-AF459E87235D}" srcOrd="0" destOrd="0" presId="urn:microsoft.com/office/officeart/2005/8/layout/hList6"/>
    <dgm:cxn modelId="{C53C01BB-7BF5-4B9A-BA25-762A171E4349}" type="presParOf" srcId="{3455A8F2-590C-48FD-B98D-4D4ABE2807CC}" destId="{88A94576-2157-4A14-A4BE-AF459E87235D}" srcOrd="0" destOrd="0" presId="urn:microsoft.com/office/officeart/2005/8/layout/hList6"/>
    <dgm:cxn modelId="{99599EBB-7C7A-46B1-B621-43B1512DCC37}" type="presParOf" srcId="{3455A8F2-590C-48FD-B98D-4D4ABE2807CC}" destId="{55F038E3-5544-4272-93C3-235F6ED28397}" srcOrd="1" destOrd="0" presId="urn:microsoft.com/office/officeart/2005/8/layout/hList6"/>
    <dgm:cxn modelId="{7DD1809D-36D2-48EB-87E4-A829EA78B6E1}" type="presParOf" srcId="{3455A8F2-590C-48FD-B98D-4D4ABE2807CC}" destId="{12AF625E-B681-46D4-AAB9-4FA5A11062CD}" srcOrd="2" destOrd="0" presId="urn:microsoft.com/office/officeart/2005/8/layout/hList6"/>
    <dgm:cxn modelId="{51A910F1-77D5-47B1-A8F9-6FBE928DBC78}" type="presParOf" srcId="{3455A8F2-590C-48FD-B98D-4D4ABE2807CC}" destId="{08B59777-AA11-4324-8D5B-01C8016F5396}" srcOrd="3" destOrd="0" presId="urn:microsoft.com/office/officeart/2005/8/layout/hList6"/>
    <dgm:cxn modelId="{9CF4863C-CACA-4B3E-B3B0-676F91B9D0A2}" type="presParOf" srcId="{3455A8F2-590C-48FD-B98D-4D4ABE2807CC}" destId="{CC0CF429-5243-4A91-A766-85101FEF6A3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CC2C54-F222-4233-B1FA-5ABFAAFF22A2}" type="doc">
      <dgm:prSet loTypeId="urn:microsoft.com/office/officeart/2005/8/layout/vProcess5" loCatId="process" qsTypeId="urn:microsoft.com/office/officeart/2005/8/quickstyle/simple1" qsCatId="simple" csTypeId="urn:microsoft.com/office/officeart/2005/8/colors/accent1_2" csCatId="accent1" phldr="1"/>
      <dgm:spPr/>
    </dgm:pt>
    <dgm:pt modelId="{B9BAA960-BB53-4DEC-A0C8-C4ACACD9967C}">
      <dgm:prSet phldrT="[Text]" custT="1"/>
      <dgm:spPr>
        <a:xfrm>
          <a:off x="0" y="0"/>
          <a:ext cx="7036366" cy="1206035"/>
        </a:xfr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Recruitment and Inquiry</a:t>
          </a:r>
        </a:p>
      </dgm:t>
    </dgm:pt>
    <dgm:pt modelId="{4439D3D5-FCE9-48CF-A0AF-AFCA3F9866D4}" type="parTrans" cxnId="{0F4FE008-CCB2-46AC-BFE6-DA6CDA49C642}">
      <dgm:prSet/>
      <dgm:spPr/>
      <dgm:t>
        <a:bodyPr/>
        <a:lstStyle/>
        <a:p>
          <a:endParaRPr lang="en-US" sz="2600">
            <a:latin typeface="Arvo"/>
          </a:endParaRPr>
        </a:p>
      </dgm:t>
    </dgm:pt>
    <dgm:pt modelId="{EFBA4E0E-9A80-4B32-8C48-BBE82C2C8E0A}" type="sibTrans" cxnId="{0F4FE008-CCB2-46AC-BFE6-DA6CDA49C642}">
      <dgm:prSet custT="1"/>
      <dgm:spPr>
        <a:xfrm>
          <a:off x="6252443" y="914576"/>
          <a:ext cx="783923" cy="783923"/>
        </a:xfrm>
        <a:solidFill>
          <a:srgbClr val="CEDBE0"/>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600">
            <a:solidFill>
              <a:sysClr val="windowText" lastClr="000000">
                <a:hueOff val="0"/>
                <a:satOff val="0"/>
                <a:lumOff val="0"/>
                <a:alphaOff val="0"/>
              </a:sysClr>
            </a:solidFill>
            <a:latin typeface="Arvo"/>
            <a:ea typeface="+mn-ea"/>
            <a:cs typeface="+mn-cs"/>
          </a:endParaRPr>
        </a:p>
      </dgm:t>
    </dgm:pt>
    <dgm:pt modelId="{06541E81-245C-49B0-B572-604AE252E940}">
      <dgm:prSet phldrT="[Text]" custT="1"/>
      <dgm:spPr>
        <a:xfrm>
          <a:off x="620855" y="1407041"/>
          <a:ext cx="7036366" cy="1206035"/>
        </a:xfrm>
        <a:solidFill>
          <a:srgbClr val="7198A9"/>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Initial Licensing</a:t>
          </a:r>
        </a:p>
      </dgm:t>
    </dgm:pt>
    <dgm:pt modelId="{695A44AD-F55C-4781-98D1-0F536F3CBB58}" type="parTrans" cxnId="{E4C99D83-4826-46EE-BFEF-F650497594B6}">
      <dgm:prSet/>
      <dgm:spPr/>
      <dgm:t>
        <a:bodyPr/>
        <a:lstStyle/>
        <a:p>
          <a:endParaRPr lang="en-US" sz="2600">
            <a:latin typeface="Arvo"/>
          </a:endParaRPr>
        </a:p>
      </dgm:t>
    </dgm:pt>
    <dgm:pt modelId="{C909FDE5-3421-4D27-829E-C1A65CD565A9}" type="sibTrans" cxnId="{E4C99D83-4826-46EE-BFEF-F650497594B6}">
      <dgm:prSet custT="1"/>
      <dgm:spPr>
        <a:xfrm>
          <a:off x="6873299" y="2313577"/>
          <a:ext cx="783923" cy="783923"/>
        </a:xfrm>
        <a:solidFill>
          <a:srgbClr val="CEDBE0"/>
        </a:solidFill>
        <a:ln w="12700" cap="flat" cmpd="sng" algn="ctr">
          <a:solidFill>
            <a:srgbClr val="5B9BD5">
              <a:alpha val="90000"/>
              <a:tint val="40000"/>
              <a:hueOff val="0"/>
              <a:satOff val="0"/>
              <a:lumOff val="0"/>
              <a:alphaOff val="0"/>
            </a:srgbClr>
          </a:solidFill>
          <a:prstDash val="solid"/>
          <a:miter lim="800000"/>
        </a:ln>
        <a:effectLst/>
      </dgm:spPr>
      <dgm:t>
        <a:bodyPr/>
        <a:lstStyle/>
        <a:p>
          <a:pPr>
            <a:buNone/>
          </a:pPr>
          <a:endParaRPr lang="en-US" sz="2600">
            <a:solidFill>
              <a:sysClr val="windowText" lastClr="000000">
                <a:hueOff val="0"/>
                <a:satOff val="0"/>
                <a:lumOff val="0"/>
                <a:alphaOff val="0"/>
              </a:sysClr>
            </a:solidFill>
            <a:latin typeface="Arvo"/>
            <a:ea typeface="+mn-ea"/>
            <a:cs typeface="+mn-cs"/>
          </a:endParaRPr>
        </a:p>
      </dgm:t>
    </dgm:pt>
    <dgm:pt modelId="{46D803F5-7BCA-42BC-B94A-6846B3895F74}">
      <dgm:prSet phldrT="[Text]" custT="1"/>
      <dgm:spPr>
        <a:xfrm>
          <a:off x="1241711" y="2814082"/>
          <a:ext cx="7036366" cy="1206035"/>
        </a:xfrm>
        <a:solidFill>
          <a:srgbClr val="FAA99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Placement</a:t>
          </a:r>
        </a:p>
      </dgm:t>
    </dgm:pt>
    <dgm:pt modelId="{BC479F06-FB27-4683-8716-0A0175D96E13}" type="parTrans" cxnId="{5016C6C6-FB76-46A4-A0AA-09A64D771867}">
      <dgm:prSet/>
      <dgm:spPr/>
      <dgm:t>
        <a:bodyPr/>
        <a:lstStyle/>
        <a:p>
          <a:endParaRPr lang="en-US" sz="2600">
            <a:latin typeface="Arvo"/>
          </a:endParaRPr>
        </a:p>
      </dgm:t>
    </dgm:pt>
    <dgm:pt modelId="{E858585C-620C-4623-B162-AB95667CB012}" type="sibTrans" cxnId="{5016C6C6-FB76-46A4-A0AA-09A64D771867}">
      <dgm:prSet/>
      <dgm:spPr/>
      <dgm:t>
        <a:bodyPr/>
        <a:lstStyle/>
        <a:p>
          <a:endParaRPr lang="en-US" sz="2600">
            <a:latin typeface="Arvo"/>
          </a:endParaRPr>
        </a:p>
      </dgm:t>
    </dgm:pt>
    <dgm:pt modelId="{96A4A25B-DB1B-4710-A033-C2D9ABC44244}">
      <dgm:prSet phldrT="[Text]" custT="1"/>
      <dgm:spPr>
        <a:xfrm>
          <a:off x="1241711" y="2814082"/>
          <a:ext cx="7036366" cy="1206035"/>
        </a:xfrm>
        <a:solidFill>
          <a:srgbClr val="96B3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600" dirty="0">
              <a:solidFill>
                <a:sysClr val="window" lastClr="FFFFFF"/>
              </a:solidFill>
              <a:latin typeface="Arvo"/>
              <a:ea typeface="+mn-ea"/>
              <a:cs typeface="+mn-cs"/>
            </a:rPr>
            <a:t>Retention and Re-licensing</a:t>
          </a:r>
        </a:p>
      </dgm:t>
    </dgm:pt>
    <dgm:pt modelId="{0A8871C6-0222-47A6-A6B4-2D6CA7C9C396}" type="parTrans" cxnId="{93197161-A04B-446A-92C6-94896BA388F1}">
      <dgm:prSet/>
      <dgm:spPr/>
      <dgm:t>
        <a:bodyPr/>
        <a:lstStyle/>
        <a:p>
          <a:endParaRPr lang="en-US"/>
        </a:p>
      </dgm:t>
    </dgm:pt>
    <dgm:pt modelId="{1A6D9325-29C3-468E-B052-7442EA97BE51}" type="sibTrans" cxnId="{93197161-A04B-446A-92C6-94896BA388F1}">
      <dgm:prSet/>
      <dgm:spPr/>
      <dgm:t>
        <a:bodyPr/>
        <a:lstStyle/>
        <a:p>
          <a:endParaRPr lang="en-US"/>
        </a:p>
      </dgm:t>
    </dgm:pt>
    <dgm:pt modelId="{3F7850C0-64BF-4883-A8E0-E8257CDD16AD}" type="pres">
      <dgm:prSet presAssocID="{25CC2C54-F222-4233-B1FA-5ABFAAFF22A2}" presName="outerComposite" presStyleCnt="0">
        <dgm:presLayoutVars>
          <dgm:chMax val="5"/>
          <dgm:dir/>
          <dgm:resizeHandles val="exact"/>
        </dgm:presLayoutVars>
      </dgm:prSet>
      <dgm:spPr/>
    </dgm:pt>
    <dgm:pt modelId="{2AF2BB62-6F16-47FD-AD7C-BB144ADFC762}" type="pres">
      <dgm:prSet presAssocID="{25CC2C54-F222-4233-B1FA-5ABFAAFF22A2}" presName="dummyMaxCanvas" presStyleCnt="0">
        <dgm:presLayoutVars/>
      </dgm:prSet>
      <dgm:spPr/>
    </dgm:pt>
    <dgm:pt modelId="{3C1B20B2-DADB-4665-AD53-FC84FFFD8D47}" type="pres">
      <dgm:prSet presAssocID="{25CC2C54-F222-4233-B1FA-5ABFAAFF22A2}" presName="FourNodes_1" presStyleLbl="node1" presStyleIdx="0" presStyleCnt="4">
        <dgm:presLayoutVars>
          <dgm:bulletEnabled val="1"/>
        </dgm:presLayoutVars>
      </dgm:prSet>
      <dgm:spPr>
        <a:prstGeom prst="roundRect">
          <a:avLst>
            <a:gd name="adj" fmla="val 10000"/>
          </a:avLst>
        </a:prstGeom>
      </dgm:spPr>
    </dgm:pt>
    <dgm:pt modelId="{0CCCAFAF-8A35-41FB-B1C4-4A7292FE37D6}" type="pres">
      <dgm:prSet presAssocID="{25CC2C54-F222-4233-B1FA-5ABFAAFF22A2}" presName="FourNodes_2" presStyleLbl="node1" presStyleIdx="1" presStyleCnt="4">
        <dgm:presLayoutVars>
          <dgm:bulletEnabled val="1"/>
        </dgm:presLayoutVars>
      </dgm:prSet>
      <dgm:spPr>
        <a:prstGeom prst="roundRect">
          <a:avLst>
            <a:gd name="adj" fmla="val 10000"/>
          </a:avLst>
        </a:prstGeom>
      </dgm:spPr>
    </dgm:pt>
    <dgm:pt modelId="{58735E67-96B3-4C41-94D3-1A58FEB97FE1}" type="pres">
      <dgm:prSet presAssocID="{25CC2C54-F222-4233-B1FA-5ABFAAFF22A2}" presName="FourNodes_3" presStyleLbl="node1" presStyleIdx="2" presStyleCnt="4">
        <dgm:presLayoutVars>
          <dgm:bulletEnabled val="1"/>
        </dgm:presLayoutVars>
      </dgm:prSet>
      <dgm:spPr>
        <a:prstGeom prst="roundRect">
          <a:avLst>
            <a:gd name="adj" fmla="val 10000"/>
          </a:avLst>
        </a:prstGeom>
      </dgm:spPr>
    </dgm:pt>
    <dgm:pt modelId="{04209773-5AA4-49D5-AF17-FAD70511ED4C}" type="pres">
      <dgm:prSet presAssocID="{25CC2C54-F222-4233-B1FA-5ABFAAFF22A2}" presName="FourNodes_4" presStyleLbl="node1" presStyleIdx="3" presStyleCnt="4">
        <dgm:presLayoutVars>
          <dgm:bulletEnabled val="1"/>
        </dgm:presLayoutVars>
      </dgm:prSet>
      <dgm:spPr>
        <a:prstGeom prst="roundRect">
          <a:avLst>
            <a:gd name="adj" fmla="val 10000"/>
          </a:avLst>
        </a:prstGeom>
      </dgm:spPr>
    </dgm:pt>
    <dgm:pt modelId="{8C25A91E-A557-4683-828E-332BB8F9B339}" type="pres">
      <dgm:prSet presAssocID="{25CC2C54-F222-4233-B1FA-5ABFAAFF22A2}" presName="FourConn_1-2" presStyleLbl="fgAccFollowNode1" presStyleIdx="0" presStyleCnt="3">
        <dgm:presLayoutVars>
          <dgm:bulletEnabled val="1"/>
        </dgm:presLayoutVars>
      </dgm:prSet>
      <dgm:spPr>
        <a:prstGeom prst="downArrow">
          <a:avLst>
            <a:gd name="adj1" fmla="val 55000"/>
            <a:gd name="adj2" fmla="val 45000"/>
          </a:avLst>
        </a:prstGeom>
      </dgm:spPr>
    </dgm:pt>
    <dgm:pt modelId="{FD90533A-BDB4-4A8E-A837-B1F1E228CB9F}" type="pres">
      <dgm:prSet presAssocID="{25CC2C54-F222-4233-B1FA-5ABFAAFF22A2}" presName="FourConn_2-3" presStyleLbl="fgAccFollowNode1" presStyleIdx="1" presStyleCnt="3">
        <dgm:presLayoutVars>
          <dgm:bulletEnabled val="1"/>
        </dgm:presLayoutVars>
      </dgm:prSet>
      <dgm:spPr>
        <a:prstGeom prst="downArrow">
          <a:avLst>
            <a:gd name="adj1" fmla="val 55000"/>
            <a:gd name="adj2" fmla="val 45000"/>
          </a:avLst>
        </a:prstGeom>
      </dgm:spPr>
    </dgm:pt>
    <dgm:pt modelId="{EA9283EF-5FCC-4ADF-BA03-66E3912DF2DF}" type="pres">
      <dgm:prSet presAssocID="{25CC2C54-F222-4233-B1FA-5ABFAAFF22A2}" presName="FourConn_3-4" presStyleLbl="fgAccFollowNode1" presStyleIdx="2" presStyleCnt="3">
        <dgm:presLayoutVars>
          <dgm:bulletEnabled val="1"/>
        </dgm:presLayoutVars>
      </dgm:prSet>
      <dgm:spPr/>
    </dgm:pt>
    <dgm:pt modelId="{B7363200-5851-40A4-9607-A7B539708808}" type="pres">
      <dgm:prSet presAssocID="{25CC2C54-F222-4233-B1FA-5ABFAAFF22A2}" presName="FourNodes_1_text" presStyleLbl="node1" presStyleIdx="3" presStyleCnt="4">
        <dgm:presLayoutVars>
          <dgm:bulletEnabled val="1"/>
        </dgm:presLayoutVars>
      </dgm:prSet>
      <dgm:spPr/>
    </dgm:pt>
    <dgm:pt modelId="{D309CB2A-DDE1-4FDC-AA7C-840B087ED7A7}" type="pres">
      <dgm:prSet presAssocID="{25CC2C54-F222-4233-B1FA-5ABFAAFF22A2}" presName="FourNodes_2_text" presStyleLbl="node1" presStyleIdx="3" presStyleCnt="4">
        <dgm:presLayoutVars>
          <dgm:bulletEnabled val="1"/>
        </dgm:presLayoutVars>
      </dgm:prSet>
      <dgm:spPr/>
    </dgm:pt>
    <dgm:pt modelId="{0E6B752B-EF94-4B98-ACDF-CA0D992EA8DF}" type="pres">
      <dgm:prSet presAssocID="{25CC2C54-F222-4233-B1FA-5ABFAAFF22A2}" presName="FourNodes_3_text" presStyleLbl="node1" presStyleIdx="3" presStyleCnt="4">
        <dgm:presLayoutVars>
          <dgm:bulletEnabled val="1"/>
        </dgm:presLayoutVars>
      </dgm:prSet>
      <dgm:spPr/>
    </dgm:pt>
    <dgm:pt modelId="{27B63BBB-7EFD-4B8B-8611-25C375B3800D}" type="pres">
      <dgm:prSet presAssocID="{25CC2C54-F222-4233-B1FA-5ABFAAFF22A2}" presName="FourNodes_4_text" presStyleLbl="node1" presStyleIdx="3" presStyleCnt="4">
        <dgm:presLayoutVars>
          <dgm:bulletEnabled val="1"/>
        </dgm:presLayoutVars>
      </dgm:prSet>
      <dgm:spPr/>
    </dgm:pt>
  </dgm:ptLst>
  <dgm:cxnLst>
    <dgm:cxn modelId="{0F4FE008-CCB2-46AC-BFE6-DA6CDA49C642}" srcId="{25CC2C54-F222-4233-B1FA-5ABFAAFF22A2}" destId="{B9BAA960-BB53-4DEC-A0C8-C4ACACD9967C}" srcOrd="0" destOrd="0" parTransId="{4439D3D5-FCE9-48CF-A0AF-AFCA3F9866D4}" sibTransId="{EFBA4E0E-9A80-4B32-8C48-BBE82C2C8E0A}"/>
    <dgm:cxn modelId="{11DBCD0B-06D7-4030-A263-B5B576809A20}" type="presOf" srcId="{C909FDE5-3421-4D27-829E-C1A65CD565A9}" destId="{FD90533A-BDB4-4A8E-A837-B1F1E228CB9F}" srcOrd="0" destOrd="0" presId="urn:microsoft.com/office/officeart/2005/8/layout/vProcess5"/>
    <dgm:cxn modelId="{A196B210-D549-4492-8C49-62B8769B3189}" type="presOf" srcId="{06541E81-245C-49B0-B572-604AE252E940}" destId="{0CCCAFAF-8A35-41FB-B1C4-4A7292FE37D6}" srcOrd="0" destOrd="0" presId="urn:microsoft.com/office/officeart/2005/8/layout/vProcess5"/>
    <dgm:cxn modelId="{7C010920-AB9F-47BE-9ADC-7A98A6DA4ECF}" type="presOf" srcId="{46D803F5-7BCA-42BC-B94A-6846B3895F74}" destId="{0E6B752B-EF94-4B98-ACDF-CA0D992EA8DF}" srcOrd="1" destOrd="0" presId="urn:microsoft.com/office/officeart/2005/8/layout/vProcess5"/>
    <dgm:cxn modelId="{12F1FE2D-197E-4961-B592-EAC9C1C300B5}" type="presOf" srcId="{E858585C-620C-4623-B162-AB95667CB012}" destId="{EA9283EF-5FCC-4ADF-BA03-66E3912DF2DF}" srcOrd="0" destOrd="0" presId="urn:microsoft.com/office/officeart/2005/8/layout/vProcess5"/>
    <dgm:cxn modelId="{B2BB4A31-8BA9-4681-9225-1D41E46F1268}" type="presOf" srcId="{06541E81-245C-49B0-B572-604AE252E940}" destId="{D309CB2A-DDE1-4FDC-AA7C-840B087ED7A7}" srcOrd="1" destOrd="0" presId="urn:microsoft.com/office/officeart/2005/8/layout/vProcess5"/>
    <dgm:cxn modelId="{93197161-A04B-446A-92C6-94896BA388F1}" srcId="{25CC2C54-F222-4233-B1FA-5ABFAAFF22A2}" destId="{96A4A25B-DB1B-4710-A033-C2D9ABC44244}" srcOrd="3" destOrd="0" parTransId="{0A8871C6-0222-47A6-A6B4-2D6CA7C9C396}" sibTransId="{1A6D9325-29C3-468E-B052-7442EA97BE51}"/>
    <dgm:cxn modelId="{E4C99D83-4826-46EE-BFEF-F650497594B6}" srcId="{25CC2C54-F222-4233-B1FA-5ABFAAFF22A2}" destId="{06541E81-245C-49B0-B572-604AE252E940}" srcOrd="1" destOrd="0" parTransId="{695A44AD-F55C-4781-98D1-0F536F3CBB58}" sibTransId="{C909FDE5-3421-4D27-829E-C1A65CD565A9}"/>
    <dgm:cxn modelId="{2C7F898E-D233-4E7F-9E1C-F566323E2482}" type="presOf" srcId="{96A4A25B-DB1B-4710-A033-C2D9ABC44244}" destId="{04209773-5AA4-49D5-AF17-FAD70511ED4C}" srcOrd="0" destOrd="0" presId="urn:microsoft.com/office/officeart/2005/8/layout/vProcess5"/>
    <dgm:cxn modelId="{8EF3FB91-6B1A-4970-AD9E-3BE371C94809}" type="presOf" srcId="{EFBA4E0E-9A80-4B32-8C48-BBE82C2C8E0A}" destId="{8C25A91E-A557-4683-828E-332BB8F9B339}" srcOrd="0" destOrd="0" presId="urn:microsoft.com/office/officeart/2005/8/layout/vProcess5"/>
    <dgm:cxn modelId="{90471E95-186A-4632-88A9-BB944D9BA829}" type="presOf" srcId="{B9BAA960-BB53-4DEC-A0C8-C4ACACD9967C}" destId="{B7363200-5851-40A4-9607-A7B539708808}" srcOrd="1" destOrd="0" presId="urn:microsoft.com/office/officeart/2005/8/layout/vProcess5"/>
    <dgm:cxn modelId="{841167A9-98DD-4215-B3CF-EABE2C1DFA90}" type="presOf" srcId="{B9BAA960-BB53-4DEC-A0C8-C4ACACD9967C}" destId="{3C1B20B2-DADB-4665-AD53-FC84FFFD8D47}" srcOrd="0" destOrd="0" presId="urn:microsoft.com/office/officeart/2005/8/layout/vProcess5"/>
    <dgm:cxn modelId="{2E05FEB7-0BF7-4B1F-A602-F7317887017B}" type="presOf" srcId="{25CC2C54-F222-4233-B1FA-5ABFAAFF22A2}" destId="{3F7850C0-64BF-4883-A8E0-E8257CDD16AD}" srcOrd="0" destOrd="0" presId="urn:microsoft.com/office/officeart/2005/8/layout/vProcess5"/>
    <dgm:cxn modelId="{1C4AF9B8-F1D7-4063-986E-6C0B718881BB}" type="presOf" srcId="{46D803F5-7BCA-42BC-B94A-6846B3895F74}" destId="{58735E67-96B3-4C41-94D3-1A58FEB97FE1}" srcOrd="0" destOrd="0" presId="urn:microsoft.com/office/officeart/2005/8/layout/vProcess5"/>
    <dgm:cxn modelId="{5016C6C6-FB76-46A4-A0AA-09A64D771867}" srcId="{25CC2C54-F222-4233-B1FA-5ABFAAFF22A2}" destId="{46D803F5-7BCA-42BC-B94A-6846B3895F74}" srcOrd="2" destOrd="0" parTransId="{BC479F06-FB27-4683-8716-0A0175D96E13}" sibTransId="{E858585C-620C-4623-B162-AB95667CB012}"/>
    <dgm:cxn modelId="{796C32D3-8DB6-48CA-9FE6-696CBC20D802}" type="presOf" srcId="{96A4A25B-DB1B-4710-A033-C2D9ABC44244}" destId="{27B63BBB-7EFD-4B8B-8611-25C375B3800D}" srcOrd="1" destOrd="0" presId="urn:microsoft.com/office/officeart/2005/8/layout/vProcess5"/>
    <dgm:cxn modelId="{0C0A6BB2-5FED-4708-96E5-E51E244C79AD}" type="presParOf" srcId="{3F7850C0-64BF-4883-A8E0-E8257CDD16AD}" destId="{2AF2BB62-6F16-47FD-AD7C-BB144ADFC762}" srcOrd="0" destOrd="0" presId="urn:microsoft.com/office/officeart/2005/8/layout/vProcess5"/>
    <dgm:cxn modelId="{22349F24-CB4E-49BF-ADF8-91DE8808EECB}" type="presParOf" srcId="{3F7850C0-64BF-4883-A8E0-E8257CDD16AD}" destId="{3C1B20B2-DADB-4665-AD53-FC84FFFD8D47}" srcOrd="1" destOrd="0" presId="urn:microsoft.com/office/officeart/2005/8/layout/vProcess5"/>
    <dgm:cxn modelId="{C20DE2E9-1682-4F8E-9428-DA199391D429}" type="presParOf" srcId="{3F7850C0-64BF-4883-A8E0-E8257CDD16AD}" destId="{0CCCAFAF-8A35-41FB-B1C4-4A7292FE37D6}" srcOrd="2" destOrd="0" presId="urn:microsoft.com/office/officeart/2005/8/layout/vProcess5"/>
    <dgm:cxn modelId="{11A1937C-2457-409B-88EB-9F56B057B5C3}" type="presParOf" srcId="{3F7850C0-64BF-4883-A8E0-E8257CDD16AD}" destId="{58735E67-96B3-4C41-94D3-1A58FEB97FE1}" srcOrd="3" destOrd="0" presId="urn:microsoft.com/office/officeart/2005/8/layout/vProcess5"/>
    <dgm:cxn modelId="{8853047C-B8B7-4C88-91D5-68BD6FD543EF}" type="presParOf" srcId="{3F7850C0-64BF-4883-A8E0-E8257CDD16AD}" destId="{04209773-5AA4-49D5-AF17-FAD70511ED4C}" srcOrd="4" destOrd="0" presId="urn:microsoft.com/office/officeart/2005/8/layout/vProcess5"/>
    <dgm:cxn modelId="{4B38DFD3-1CF3-4E4A-A50A-FA28EEE7B911}" type="presParOf" srcId="{3F7850C0-64BF-4883-A8E0-E8257CDD16AD}" destId="{8C25A91E-A557-4683-828E-332BB8F9B339}" srcOrd="5" destOrd="0" presId="urn:microsoft.com/office/officeart/2005/8/layout/vProcess5"/>
    <dgm:cxn modelId="{E8685E19-9573-44AE-B53B-C07575351D77}" type="presParOf" srcId="{3F7850C0-64BF-4883-A8E0-E8257CDD16AD}" destId="{FD90533A-BDB4-4A8E-A837-B1F1E228CB9F}" srcOrd="6" destOrd="0" presId="urn:microsoft.com/office/officeart/2005/8/layout/vProcess5"/>
    <dgm:cxn modelId="{298967E4-2334-4FD6-AEEE-4EC66AD2E6A2}" type="presParOf" srcId="{3F7850C0-64BF-4883-A8E0-E8257CDD16AD}" destId="{EA9283EF-5FCC-4ADF-BA03-66E3912DF2DF}" srcOrd="7" destOrd="0" presId="urn:microsoft.com/office/officeart/2005/8/layout/vProcess5"/>
    <dgm:cxn modelId="{745B0D16-3E5A-41E3-8CCB-671AF1C5AA51}" type="presParOf" srcId="{3F7850C0-64BF-4883-A8E0-E8257CDD16AD}" destId="{B7363200-5851-40A4-9607-A7B539708808}" srcOrd="8" destOrd="0" presId="urn:microsoft.com/office/officeart/2005/8/layout/vProcess5"/>
    <dgm:cxn modelId="{609B722C-8825-47DF-8F3D-3C33292A0D72}" type="presParOf" srcId="{3F7850C0-64BF-4883-A8E0-E8257CDD16AD}" destId="{D309CB2A-DDE1-4FDC-AA7C-840B087ED7A7}" srcOrd="9" destOrd="0" presId="urn:microsoft.com/office/officeart/2005/8/layout/vProcess5"/>
    <dgm:cxn modelId="{E7D3F8E7-0812-4BC0-AFC8-497B9A666AE3}" type="presParOf" srcId="{3F7850C0-64BF-4883-A8E0-E8257CDD16AD}" destId="{0E6B752B-EF94-4B98-ACDF-CA0D992EA8DF}" srcOrd="10" destOrd="0" presId="urn:microsoft.com/office/officeart/2005/8/layout/vProcess5"/>
    <dgm:cxn modelId="{D33C7293-4707-4188-A262-6DA795445483}" type="presParOf" srcId="{3F7850C0-64BF-4883-A8E0-E8257CDD16AD}" destId="{27B63BBB-7EFD-4B8B-8611-25C375B3800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4CCDDE-BFF3-42D3-ACC2-EC4ECBE5B251}" type="doc">
      <dgm:prSet loTypeId="urn:microsoft.com/office/officeart/2005/8/layout/cycle3" loCatId="cycle" qsTypeId="urn:microsoft.com/office/officeart/2005/8/quickstyle/simple1" qsCatId="simple" csTypeId="urn:microsoft.com/office/officeart/2005/8/colors/accent5_4" csCatId="accent5" phldr="1"/>
      <dgm:spPr/>
      <dgm:t>
        <a:bodyPr/>
        <a:lstStyle/>
        <a:p>
          <a:endParaRPr lang="en-US"/>
        </a:p>
      </dgm:t>
    </dgm:pt>
    <dgm:pt modelId="{D5492E49-DC90-4F8C-B0D6-2D346941D5EA}">
      <dgm:prSet phldrT="[Text]" custT="1"/>
      <dgm:spPr>
        <a:xfrm>
          <a:off x="3062462" y="741"/>
          <a:ext cx="1589617" cy="794808"/>
        </a:xfrm>
        <a:prstGeom prst="roundRect">
          <a:avLst/>
        </a:prstGeom>
        <a:solidFill>
          <a:srgbClr val="4D778A"/>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Assessing and Inspecting</a:t>
          </a:r>
        </a:p>
      </dgm:t>
    </dgm:pt>
    <dgm:pt modelId="{A1F0E02A-0936-40D5-8E53-D822F4013679}" type="parTrans" cxnId="{973E5937-8FA7-48CD-9C95-2D15BA25DD58}">
      <dgm:prSet/>
      <dgm:spPr/>
      <dgm:t>
        <a:bodyPr/>
        <a:lstStyle/>
        <a:p>
          <a:endParaRPr lang="en-US" sz="1800">
            <a:latin typeface="Arvo"/>
          </a:endParaRPr>
        </a:p>
      </dgm:t>
    </dgm:pt>
    <dgm:pt modelId="{32DF6D41-56E8-4D7E-8C2A-9225055AF0D0}" type="sibTrans" cxnId="{973E5937-8FA7-48CD-9C95-2D15BA25DD58}">
      <dgm:prSet/>
      <dgm:spPr>
        <a:xfrm>
          <a:off x="1046766" y="-49558"/>
          <a:ext cx="5621008" cy="5621008"/>
        </a:xfrm>
        <a:prstGeom prst="circularArrow">
          <a:avLst>
            <a:gd name="adj1" fmla="val 5544"/>
            <a:gd name="adj2" fmla="val 330680"/>
            <a:gd name="adj3" fmla="val 14644187"/>
            <a:gd name="adj4" fmla="val 16877106"/>
            <a:gd name="adj5" fmla="val 5757"/>
          </a:avLst>
        </a:prstGeom>
        <a:solidFill>
          <a:srgbClr val="CEDBE0"/>
        </a:solidFill>
        <a:ln>
          <a:noFill/>
        </a:ln>
        <a:effectLst/>
      </dgm:spPr>
      <dgm:t>
        <a:bodyPr/>
        <a:lstStyle/>
        <a:p>
          <a:endParaRPr lang="en-US" sz="1800">
            <a:latin typeface="Arvo"/>
          </a:endParaRPr>
        </a:p>
      </dgm:t>
    </dgm:pt>
    <dgm:pt modelId="{41B696BC-1EC6-4A1C-AFBB-75435FE9BEC2}">
      <dgm:prSet phldrT="[Text]" custT="1"/>
      <dgm:spPr>
        <a:xfrm>
          <a:off x="5540169" y="2424001"/>
          <a:ext cx="1589617" cy="794808"/>
        </a:xfrm>
        <a:prstGeom prst="roundRect">
          <a:avLst/>
        </a:prstGeom>
        <a:solidFill>
          <a:srgbClr val="3B5763"/>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Interacting</a:t>
          </a:r>
        </a:p>
      </dgm:t>
    </dgm:pt>
    <dgm:pt modelId="{542EC9AE-DF11-4A0A-AE5C-00EA6FD5E3DB}" type="parTrans" cxnId="{EB634AE7-A077-4F85-ABA6-A6A179FAD611}">
      <dgm:prSet/>
      <dgm:spPr/>
      <dgm:t>
        <a:bodyPr/>
        <a:lstStyle/>
        <a:p>
          <a:endParaRPr lang="en-US" sz="1800">
            <a:latin typeface="Arvo"/>
          </a:endParaRPr>
        </a:p>
      </dgm:t>
    </dgm:pt>
    <dgm:pt modelId="{F79EB4DF-E7BB-456C-A434-B643733CBB60}" type="sibTrans" cxnId="{EB634AE7-A077-4F85-ABA6-A6A179FAD611}">
      <dgm:prSet/>
      <dgm:spPr/>
      <dgm:t>
        <a:bodyPr/>
        <a:lstStyle/>
        <a:p>
          <a:endParaRPr lang="en-US" sz="1800">
            <a:latin typeface="Arvo"/>
          </a:endParaRPr>
        </a:p>
      </dgm:t>
    </dgm:pt>
    <dgm:pt modelId="{EF7A5F02-949A-4D14-8192-EB4280663CC5}">
      <dgm:prSet phldrT="[Text]" custT="1"/>
      <dgm:spPr>
        <a:xfrm>
          <a:off x="5154010" y="3851921"/>
          <a:ext cx="1589617" cy="794808"/>
        </a:xfrm>
        <a:prstGeom prst="roundRect">
          <a:avLst/>
        </a:prstGeom>
        <a:solidFill>
          <a:srgbClr val="F78471"/>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Interpreting</a:t>
          </a:r>
        </a:p>
      </dgm:t>
    </dgm:pt>
    <dgm:pt modelId="{691B8212-A3F9-4A60-AAB4-E069B1CE2AC4}" type="parTrans" cxnId="{9A37A8EC-AAC5-4036-AAC9-7F61953C48E4}">
      <dgm:prSet/>
      <dgm:spPr/>
      <dgm:t>
        <a:bodyPr/>
        <a:lstStyle/>
        <a:p>
          <a:endParaRPr lang="en-US" sz="1800">
            <a:latin typeface="Arvo"/>
          </a:endParaRPr>
        </a:p>
      </dgm:t>
    </dgm:pt>
    <dgm:pt modelId="{574331E8-C197-480E-B1B8-372687123797}" type="sibTrans" cxnId="{9A37A8EC-AAC5-4036-AAC9-7F61953C48E4}">
      <dgm:prSet/>
      <dgm:spPr/>
      <dgm:t>
        <a:bodyPr/>
        <a:lstStyle/>
        <a:p>
          <a:endParaRPr lang="en-US" sz="1800">
            <a:latin typeface="Arvo"/>
          </a:endParaRPr>
        </a:p>
      </dgm:t>
    </dgm:pt>
    <dgm:pt modelId="{A58A7AC6-9F23-4EF8-9D60-4499E2637722}">
      <dgm:prSet phldrT="[Text]" custT="1"/>
      <dgm:spPr>
        <a:xfrm>
          <a:off x="3246600" y="4780626"/>
          <a:ext cx="1589617" cy="794808"/>
        </a:xfrm>
        <a:prstGeom prst="roundRect">
          <a:avLst/>
        </a:prstGeom>
        <a:solidFill>
          <a:srgbClr val="7198A9"/>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Verifying</a:t>
          </a:r>
        </a:p>
      </dgm:t>
    </dgm:pt>
    <dgm:pt modelId="{68C5D598-C03E-47B6-BF29-59145F0B7C38}" type="parTrans" cxnId="{90053D94-1646-4A01-9B60-709ABC9E895B}">
      <dgm:prSet/>
      <dgm:spPr/>
      <dgm:t>
        <a:bodyPr/>
        <a:lstStyle/>
        <a:p>
          <a:endParaRPr lang="en-US" sz="1800">
            <a:latin typeface="Arvo"/>
          </a:endParaRPr>
        </a:p>
      </dgm:t>
    </dgm:pt>
    <dgm:pt modelId="{D412FF98-D384-423E-B456-F9A0153D0D05}" type="sibTrans" cxnId="{90053D94-1646-4A01-9B60-709ABC9E895B}">
      <dgm:prSet/>
      <dgm:spPr/>
      <dgm:t>
        <a:bodyPr/>
        <a:lstStyle/>
        <a:p>
          <a:endParaRPr lang="en-US" sz="1800">
            <a:latin typeface="Arvo"/>
          </a:endParaRPr>
        </a:p>
      </dgm:t>
    </dgm:pt>
    <dgm:pt modelId="{FCC15A3D-E763-41D8-BA80-93756948A97F}">
      <dgm:prSet phldrT="[Text]" custT="1"/>
      <dgm:spPr>
        <a:xfrm>
          <a:off x="1027578" y="3908557"/>
          <a:ext cx="1589617" cy="794808"/>
        </a:xfrm>
        <a:prstGeom prst="roundRect">
          <a:avLst/>
        </a:prstGeom>
        <a:solidFill>
          <a:srgbClr val="F6AB8A"/>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Documenting</a:t>
          </a:r>
        </a:p>
      </dgm:t>
    </dgm:pt>
    <dgm:pt modelId="{5A4B8C89-104F-457B-A421-9E7AEC2A7D6A}" type="parTrans" cxnId="{E8F97479-617B-43F5-8564-6525F7408097}">
      <dgm:prSet/>
      <dgm:spPr/>
      <dgm:t>
        <a:bodyPr/>
        <a:lstStyle/>
        <a:p>
          <a:endParaRPr lang="en-US" sz="1800">
            <a:latin typeface="Arvo"/>
          </a:endParaRPr>
        </a:p>
      </dgm:t>
    </dgm:pt>
    <dgm:pt modelId="{5CFFF450-0A7F-452F-A9FB-D5DD17A492A4}" type="sibTrans" cxnId="{E8F97479-617B-43F5-8564-6525F7408097}">
      <dgm:prSet/>
      <dgm:spPr/>
      <dgm:t>
        <a:bodyPr/>
        <a:lstStyle/>
        <a:p>
          <a:endParaRPr lang="en-US" sz="1800">
            <a:latin typeface="Arvo"/>
          </a:endParaRPr>
        </a:p>
      </dgm:t>
    </dgm:pt>
    <dgm:pt modelId="{7BAD6CE3-67AB-40B9-852D-CD8C89180695}">
      <dgm:prSet phldrT="[Text]" custT="1"/>
      <dgm:spPr>
        <a:xfrm>
          <a:off x="452972" y="2397759"/>
          <a:ext cx="1589617" cy="794808"/>
        </a:xfrm>
        <a:prstGeom prst="roundRect">
          <a:avLst/>
        </a:prstGeom>
        <a:solidFill>
          <a:srgbClr val="96B3C0"/>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Tools and Requirements</a:t>
          </a:r>
        </a:p>
      </dgm:t>
    </dgm:pt>
    <dgm:pt modelId="{F1E24C00-4ADF-46C4-9943-7F260A9789E9}" type="parTrans" cxnId="{F53E90C3-C053-426E-9C97-3A35E6CDA5DC}">
      <dgm:prSet/>
      <dgm:spPr/>
      <dgm:t>
        <a:bodyPr/>
        <a:lstStyle/>
        <a:p>
          <a:endParaRPr lang="en-US" sz="1800">
            <a:latin typeface="Arvo"/>
          </a:endParaRPr>
        </a:p>
      </dgm:t>
    </dgm:pt>
    <dgm:pt modelId="{BC301069-3961-44DB-A947-BE55CC50281C}" type="sibTrans" cxnId="{F53E90C3-C053-426E-9C97-3A35E6CDA5DC}">
      <dgm:prSet/>
      <dgm:spPr/>
      <dgm:t>
        <a:bodyPr/>
        <a:lstStyle/>
        <a:p>
          <a:endParaRPr lang="en-US" sz="1800">
            <a:latin typeface="Arvo"/>
          </a:endParaRPr>
        </a:p>
      </dgm:t>
    </dgm:pt>
    <dgm:pt modelId="{0776E0A6-1E8B-4FC9-941D-0451732B7138}">
      <dgm:prSet phldrT="[Text]" custT="1"/>
      <dgm:spPr>
        <a:xfrm>
          <a:off x="914250" y="1056908"/>
          <a:ext cx="1589617" cy="794808"/>
        </a:xfrm>
        <a:prstGeom prst="roundRect">
          <a:avLst/>
        </a:prstGeom>
        <a:solidFill>
          <a:srgbClr val="F78471"/>
        </a:solidFill>
        <a:ln w="12700" cap="flat" cmpd="sng" algn="ctr">
          <a:noFill/>
          <a:prstDash val="solid"/>
          <a:miter lim="800000"/>
        </a:ln>
        <a:effectLst/>
      </dgm:spPr>
      <dgm:t>
        <a:bodyPr/>
        <a:lstStyle/>
        <a:p>
          <a:pPr>
            <a:buNone/>
          </a:pPr>
          <a:r>
            <a:rPr lang="en-US" sz="1800" dirty="0">
              <a:solidFill>
                <a:sysClr val="window" lastClr="FFFFFF"/>
              </a:solidFill>
              <a:latin typeface="Arvo"/>
              <a:ea typeface="+mn-ea"/>
              <a:cs typeface="+mn-cs"/>
            </a:rPr>
            <a:t>Child Welfare Knowledge</a:t>
          </a:r>
        </a:p>
      </dgm:t>
    </dgm:pt>
    <dgm:pt modelId="{E7BF02D7-B5E1-4B8A-BB56-3BE70E29D855}" type="parTrans" cxnId="{AC1993E7-3530-43EE-9D90-5BD541666D6B}">
      <dgm:prSet/>
      <dgm:spPr/>
      <dgm:t>
        <a:bodyPr/>
        <a:lstStyle/>
        <a:p>
          <a:endParaRPr lang="en-US" sz="1800">
            <a:latin typeface="Arvo"/>
          </a:endParaRPr>
        </a:p>
      </dgm:t>
    </dgm:pt>
    <dgm:pt modelId="{D4AFC037-B472-4400-BAC7-B76C83AB7174}" type="sibTrans" cxnId="{AC1993E7-3530-43EE-9D90-5BD541666D6B}">
      <dgm:prSet/>
      <dgm:spPr/>
      <dgm:t>
        <a:bodyPr/>
        <a:lstStyle/>
        <a:p>
          <a:endParaRPr lang="en-US" sz="1800">
            <a:latin typeface="Arvo"/>
          </a:endParaRPr>
        </a:p>
      </dgm:t>
    </dgm:pt>
    <dgm:pt modelId="{001F46D8-B074-4733-9CAC-97F6CCC76CFD}">
      <dgm:prSet phldrT="[Text]" custT="1"/>
      <dgm:spPr>
        <a:xfrm>
          <a:off x="5083184" y="1000255"/>
          <a:ext cx="1589617" cy="794808"/>
        </a:xfrm>
        <a:prstGeom prst="roundRect">
          <a:avLst/>
        </a:prstGeom>
        <a:solidFill>
          <a:srgbClr val="FAA99C"/>
        </a:solidFill>
        <a:ln w="12700" cap="flat" cmpd="sng" algn="ctr">
          <a:noFill/>
          <a:prstDash val="solid"/>
          <a:miter lim="800000"/>
        </a:ln>
        <a:effectLst/>
      </dgm:spPr>
      <dgm:t>
        <a:bodyPr/>
        <a:lstStyle/>
        <a:p>
          <a:pPr>
            <a:buNone/>
          </a:pPr>
          <a:r>
            <a:rPr lang="en-US" sz="1800">
              <a:solidFill>
                <a:sysClr val="window" lastClr="FFFFFF"/>
              </a:solidFill>
              <a:latin typeface="Arvo"/>
              <a:ea typeface="+mn-ea"/>
              <a:cs typeface="+mn-cs"/>
            </a:rPr>
            <a:t>Interviewing</a:t>
          </a:r>
          <a:endParaRPr lang="en-US" sz="1800" dirty="0">
            <a:solidFill>
              <a:sysClr val="window" lastClr="FFFFFF"/>
            </a:solidFill>
            <a:latin typeface="Arvo"/>
            <a:ea typeface="+mn-ea"/>
            <a:cs typeface="+mn-cs"/>
          </a:endParaRPr>
        </a:p>
      </dgm:t>
    </dgm:pt>
    <dgm:pt modelId="{918C861C-7E9F-4D74-A634-D4852D55B3A4}" type="parTrans" cxnId="{358006E3-DF2F-4593-9E92-5DA62747196B}">
      <dgm:prSet/>
      <dgm:spPr/>
      <dgm:t>
        <a:bodyPr/>
        <a:lstStyle/>
        <a:p>
          <a:endParaRPr lang="en-US">
            <a:latin typeface="Arvo"/>
          </a:endParaRPr>
        </a:p>
      </dgm:t>
    </dgm:pt>
    <dgm:pt modelId="{CDC6E265-1757-477F-905E-7B0B048E7DB7}" type="sibTrans" cxnId="{358006E3-DF2F-4593-9E92-5DA62747196B}">
      <dgm:prSet/>
      <dgm:spPr/>
      <dgm:t>
        <a:bodyPr/>
        <a:lstStyle/>
        <a:p>
          <a:endParaRPr lang="en-US">
            <a:latin typeface="Arvo"/>
          </a:endParaRPr>
        </a:p>
      </dgm:t>
    </dgm:pt>
    <dgm:pt modelId="{ACE7FD59-4C62-447A-9AEF-8C53BE30D7D1}" type="pres">
      <dgm:prSet presAssocID="{CB4CCDDE-BFF3-42D3-ACC2-EC4ECBE5B251}" presName="Name0" presStyleCnt="0">
        <dgm:presLayoutVars>
          <dgm:dir/>
          <dgm:resizeHandles val="exact"/>
        </dgm:presLayoutVars>
      </dgm:prSet>
      <dgm:spPr/>
    </dgm:pt>
    <dgm:pt modelId="{519998F2-90F2-4098-ABEC-EA1B55C2DBC1}" type="pres">
      <dgm:prSet presAssocID="{CB4CCDDE-BFF3-42D3-ACC2-EC4ECBE5B251}" presName="cycle" presStyleCnt="0"/>
      <dgm:spPr/>
    </dgm:pt>
    <dgm:pt modelId="{BB629054-3ACD-4CBD-9949-5CF442D137F8}" type="pres">
      <dgm:prSet presAssocID="{D5492E49-DC90-4F8C-B0D6-2D346941D5EA}" presName="nodeFirstNode" presStyleLbl="node1" presStyleIdx="0" presStyleCnt="8">
        <dgm:presLayoutVars>
          <dgm:bulletEnabled val="1"/>
        </dgm:presLayoutVars>
      </dgm:prSet>
      <dgm:spPr/>
    </dgm:pt>
    <dgm:pt modelId="{0B3C3108-3CC1-4108-94C6-2C8E8F94705B}" type="pres">
      <dgm:prSet presAssocID="{32DF6D41-56E8-4D7E-8C2A-9225055AF0D0}" presName="sibTransFirstNode" presStyleLbl="bgShp" presStyleIdx="0" presStyleCnt="1"/>
      <dgm:spPr/>
    </dgm:pt>
    <dgm:pt modelId="{15A70F58-DBEE-4137-B409-8C598F9260B7}" type="pres">
      <dgm:prSet presAssocID="{001F46D8-B074-4733-9CAC-97F6CCC76CFD}" presName="nodeFollowingNodes" presStyleLbl="node1" presStyleIdx="1" presStyleCnt="8" custRadScaleRad="102498" custRadScaleInc="25832">
        <dgm:presLayoutVars>
          <dgm:bulletEnabled val="1"/>
        </dgm:presLayoutVars>
      </dgm:prSet>
      <dgm:spPr/>
    </dgm:pt>
    <dgm:pt modelId="{426F4DEA-70EB-470A-9BDF-CB0FF6209B72}" type="pres">
      <dgm:prSet presAssocID="{41B696BC-1EC6-4A1C-AFBB-75435FE9BEC2}" presName="nodeFollowingNodes" presStyleLbl="node1" presStyleIdx="2" presStyleCnt="8" custRadScaleRad="103372" custRadScaleInc="1517">
        <dgm:presLayoutVars>
          <dgm:bulletEnabled val="1"/>
        </dgm:presLayoutVars>
      </dgm:prSet>
      <dgm:spPr/>
    </dgm:pt>
    <dgm:pt modelId="{905EACCF-FC9B-4B20-9A45-75AFEF0E6851}" type="pres">
      <dgm:prSet presAssocID="{EF7A5F02-949A-4D14-8192-EB4280663CC5}" presName="nodeFollowingNodes" presStyleLbl="node1" presStyleIdx="3" presStyleCnt="8" custRadScaleRad="106273" custRadScaleInc="-25477">
        <dgm:presLayoutVars>
          <dgm:bulletEnabled val="1"/>
        </dgm:presLayoutVars>
      </dgm:prSet>
      <dgm:spPr/>
    </dgm:pt>
    <dgm:pt modelId="{4324C520-B293-47BD-B458-5BFC42B84A67}" type="pres">
      <dgm:prSet presAssocID="{A58A7AC6-9F23-4EF8-9D60-4499E2637722}" presName="nodeFollowingNodes" presStyleLbl="node1" presStyleIdx="4" presStyleCnt="8" custRadScaleRad="99706" custRadScaleInc="-11047">
        <dgm:presLayoutVars>
          <dgm:bulletEnabled val="1"/>
        </dgm:presLayoutVars>
      </dgm:prSet>
      <dgm:spPr/>
    </dgm:pt>
    <dgm:pt modelId="{57E8298F-E298-441E-9B38-A3AF8D94F53C}" type="pres">
      <dgm:prSet presAssocID="{FCC15A3D-E763-41D8-BA80-93756948A97F}" presName="nodeFollowingNodes" presStyleLbl="node1" presStyleIdx="5" presStyleCnt="8" custRadScaleRad="105732" custRadScaleInc="21020">
        <dgm:presLayoutVars>
          <dgm:bulletEnabled val="1"/>
        </dgm:presLayoutVars>
      </dgm:prSet>
      <dgm:spPr/>
    </dgm:pt>
    <dgm:pt modelId="{4A645D2A-8899-41A8-AE0A-50B5AAD0DC40}" type="pres">
      <dgm:prSet presAssocID="{7BAD6CE3-67AB-40B9-852D-CD8C89180695}" presName="nodeFollowingNodes" presStyleLbl="node1" presStyleIdx="6" presStyleCnt="8" custRadScaleRad="108864" custRadScaleInc="0">
        <dgm:presLayoutVars>
          <dgm:bulletEnabled val="1"/>
        </dgm:presLayoutVars>
      </dgm:prSet>
      <dgm:spPr/>
    </dgm:pt>
    <dgm:pt modelId="{4FA88A69-2843-42EE-8DF7-6E4C79F86FA4}" type="pres">
      <dgm:prSet presAssocID="{0776E0A6-1E8B-4FC9-941D-0451732B7138}" presName="nodeFollowingNodes" presStyleLbl="node1" presStyleIdx="7" presStyleCnt="8" custRadScaleRad="105645" custRadScaleInc="-32572">
        <dgm:presLayoutVars>
          <dgm:bulletEnabled val="1"/>
        </dgm:presLayoutVars>
      </dgm:prSet>
      <dgm:spPr/>
    </dgm:pt>
  </dgm:ptLst>
  <dgm:cxnLst>
    <dgm:cxn modelId="{9BAB0F1C-D8FF-4413-852F-1A3B65899276}" type="presOf" srcId="{FCC15A3D-E763-41D8-BA80-93756948A97F}" destId="{57E8298F-E298-441E-9B38-A3AF8D94F53C}" srcOrd="0" destOrd="0" presId="urn:microsoft.com/office/officeart/2005/8/layout/cycle3"/>
    <dgm:cxn modelId="{5ECA0733-A7E5-4C2F-9987-CFBC4563AB22}" type="presOf" srcId="{D5492E49-DC90-4F8C-B0D6-2D346941D5EA}" destId="{BB629054-3ACD-4CBD-9949-5CF442D137F8}" srcOrd="0" destOrd="0" presId="urn:microsoft.com/office/officeart/2005/8/layout/cycle3"/>
    <dgm:cxn modelId="{973E5937-8FA7-48CD-9C95-2D15BA25DD58}" srcId="{CB4CCDDE-BFF3-42D3-ACC2-EC4ECBE5B251}" destId="{D5492E49-DC90-4F8C-B0D6-2D346941D5EA}" srcOrd="0" destOrd="0" parTransId="{A1F0E02A-0936-40D5-8E53-D822F4013679}" sibTransId="{32DF6D41-56E8-4D7E-8C2A-9225055AF0D0}"/>
    <dgm:cxn modelId="{76DD993C-3B43-4E95-9AD6-6A8C109CD540}" type="presOf" srcId="{0776E0A6-1E8B-4FC9-941D-0451732B7138}" destId="{4FA88A69-2843-42EE-8DF7-6E4C79F86FA4}" srcOrd="0" destOrd="0" presId="urn:microsoft.com/office/officeart/2005/8/layout/cycle3"/>
    <dgm:cxn modelId="{7F31C361-FB37-4C82-8467-93D182DAC33D}" type="presOf" srcId="{7BAD6CE3-67AB-40B9-852D-CD8C89180695}" destId="{4A645D2A-8899-41A8-AE0A-50B5AAD0DC40}" srcOrd="0" destOrd="0" presId="urn:microsoft.com/office/officeart/2005/8/layout/cycle3"/>
    <dgm:cxn modelId="{8F21F949-0955-4348-8678-A45F59A1BAE6}" type="presOf" srcId="{001F46D8-B074-4733-9CAC-97F6CCC76CFD}" destId="{15A70F58-DBEE-4137-B409-8C598F9260B7}" srcOrd="0" destOrd="0" presId="urn:microsoft.com/office/officeart/2005/8/layout/cycle3"/>
    <dgm:cxn modelId="{50321051-5489-4BA9-AFBE-C3818A3A191D}" type="presOf" srcId="{41B696BC-1EC6-4A1C-AFBB-75435FE9BEC2}" destId="{426F4DEA-70EB-470A-9BDF-CB0FF6209B72}" srcOrd="0" destOrd="0" presId="urn:microsoft.com/office/officeart/2005/8/layout/cycle3"/>
    <dgm:cxn modelId="{CFA91E53-ACCA-4A8D-8E1A-62D34F790EB1}" type="presOf" srcId="{32DF6D41-56E8-4D7E-8C2A-9225055AF0D0}" destId="{0B3C3108-3CC1-4108-94C6-2C8E8F94705B}" srcOrd="0" destOrd="0" presId="urn:microsoft.com/office/officeart/2005/8/layout/cycle3"/>
    <dgm:cxn modelId="{E8F97479-617B-43F5-8564-6525F7408097}" srcId="{CB4CCDDE-BFF3-42D3-ACC2-EC4ECBE5B251}" destId="{FCC15A3D-E763-41D8-BA80-93756948A97F}" srcOrd="5" destOrd="0" parTransId="{5A4B8C89-104F-457B-A421-9E7AEC2A7D6A}" sibTransId="{5CFFF450-0A7F-452F-A9FB-D5DD17A492A4}"/>
    <dgm:cxn modelId="{613DF48B-CB25-4B78-BCA2-71E65E4874F5}" type="presOf" srcId="{EF7A5F02-949A-4D14-8192-EB4280663CC5}" destId="{905EACCF-FC9B-4B20-9A45-75AFEF0E6851}" srcOrd="0" destOrd="0" presId="urn:microsoft.com/office/officeart/2005/8/layout/cycle3"/>
    <dgm:cxn modelId="{90053D94-1646-4A01-9B60-709ABC9E895B}" srcId="{CB4CCDDE-BFF3-42D3-ACC2-EC4ECBE5B251}" destId="{A58A7AC6-9F23-4EF8-9D60-4499E2637722}" srcOrd="4" destOrd="0" parTransId="{68C5D598-C03E-47B6-BF29-59145F0B7C38}" sibTransId="{D412FF98-D384-423E-B456-F9A0153D0D05}"/>
    <dgm:cxn modelId="{F53E90C3-C053-426E-9C97-3A35E6CDA5DC}" srcId="{CB4CCDDE-BFF3-42D3-ACC2-EC4ECBE5B251}" destId="{7BAD6CE3-67AB-40B9-852D-CD8C89180695}" srcOrd="6" destOrd="0" parTransId="{F1E24C00-4ADF-46C4-9943-7F260A9789E9}" sibTransId="{BC301069-3961-44DB-A947-BE55CC50281C}"/>
    <dgm:cxn modelId="{358006E3-DF2F-4593-9E92-5DA62747196B}" srcId="{CB4CCDDE-BFF3-42D3-ACC2-EC4ECBE5B251}" destId="{001F46D8-B074-4733-9CAC-97F6CCC76CFD}" srcOrd="1" destOrd="0" parTransId="{918C861C-7E9F-4D74-A634-D4852D55B3A4}" sibTransId="{CDC6E265-1757-477F-905E-7B0B048E7DB7}"/>
    <dgm:cxn modelId="{88A411E5-E445-47BB-988E-FB354815EA5C}" type="presOf" srcId="{A58A7AC6-9F23-4EF8-9D60-4499E2637722}" destId="{4324C520-B293-47BD-B458-5BFC42B84A67}" srcOrd="0" destOrd="0" presId="urn:microsoft.com/office/officeart/2005/8/layout/cycle3"/>
    <dgm:cxn modelId="{EB634AE7-A077-4F85-ABA6-A6A179FAD611}" srcId="{CB4CCDDE-BFF3-42D3-ACC2-EC4ECBE5B251}" destId="{41B696BC-1EC6-4A1C-AFBB-75435FE9BEC2}" srcOrd="2" destOrd="0" parTransId="{542EC9AE-DF11-4A0A-AE5C-00EA6FD5E3DB}" sibTransId="{F79EB4DF-E7BB-456C-A434-B643733CBB60}"/>
    <dgm:cxn modelId="{AC1993E7-3530-43EE-9D90-5BD541666D6B}" srcId="{CB4CCDDE-BFF3-42D3-ACC2-EC4ECBE5B251}" destId="{0776E0A6-1E8B-4FC9-941D-0451732B7138}" srcOrd="7" destOrd="0" parTransId="{E7BF02D7-B5E1-4B8A-BB56-3BE70E29D855}" sibTransId="{D4AFC037-B472-4400-BAC7-B76C83AB7174}"/>
    <dgm:cxn modelId="{9A37A8EC-AAC5-4036-AAC9-7F61953C48E4}" srcId="{CB4CCDDE-BFF3-42D3-ACC2-EC4ECBE5B251}" destId="{EF7A5F02-949A-4D14-8192-EB4280663CC5}" srcOrd="3" destOrd="0" parTransId="{691B8212-A3F9-4A60-AAB4-E069B1CE2AC4}" sibTransId="{574331E8-C197-480E-B1B8-372687123797}"/>
    <dgm:cxn modelId="{008B60ED-9BD4-4187-8537-84E29FAB1EC2}" type="presOf" srcId="{CB4CCDDE-BFF3-42D3-ACC2-EC4ECBE5B251}" destId="{ACE7FD59-4C62-447A-9AEF-8C53BE30D7D1}" srcOrd="0" destOrd="0" presId="urn:microsoft.com/office/officeart/2005/8/layout/cycle3"/>
    <dgm:cxn modelId="{DFD24B95-C3AA-4C44-858D-5FC931A3A3E5}" type="presParOf" srcId="{ACE7FD59-4C62-447A-9AEF-8C53BE30D7D1}" destId="{519998F2-90F2-4098-ABEC-EA1B55C2DBC1}" srcOrd="0" destOrd="0" presId="urn:microsoft.com/office/officeart/2005/8/layout/cycle3"/>
    <dgm:cxn modelId="{B27FDA1A-D0A0-4FE8-8C19-C8AFBF68D567}" type="presParOf" srcId="{519998F2-90F2-4098-ABEC-EA1B55C2DBC1}" destId="{BB629054-3ACD-4CBD-9949-5CF442D137F8}" srcOrd="0" destOrd="0" presId="urn:microsoft.com/office/officeart/2005/8/layout/cycle3"/>
    <dgm:cxn modelId="{3A2DC5AA-01AD-4E03-906C-401C032616D9}" type="presParOf" srcId="{519998F2-90F2-4098-ABEC-EA1B55C2DBC1}" destId="{0B3C3108-3CC1-4108-94C6-2C8E8F94705B}" srcOrd="1" destOrd="0" presId="urn:microsoft.com/office/officeart/2005/8/layout/cycle3"/>
    <dgm:cxn modelId="{BE35A8D5-7375-44DC-AF13-EC93505C194B}" type="presParOf" srcId="{519998F2-90F2-4098-ABEC-EA1B55C2DBC1}" destId="{15A70F58-DBEE-4137-B409-8C598F9260B7}" srcOrd="2" destOrd="0" presId="urn:microsoft.com/office/officeart/2005/8/layout/cycle3"/>
    <dgm:cxn modelId="{6BCF56C8-FF3A-4EA4-8C9A-6E5A91F15534}" type="presParOf" srcId="{519998F2-90F2-4098-ABEC-EA1B55C2DBC1}" destId="{426F4DEA-70EB-470A-9BDF-CB0FF6209B72}" srcOrd="3" destOrd="0" presId="urn:microsoft.com/office/officeart/2005/8/layout/cycle3"/>
    <dgm:cxn modelId="{533417DE-99B0-4836-8DFE-BF175F369104}" type="presParOf" srcId="{519998F2-90F2-4098-ABEC-EA1B55C2DBC1}" destId="{905EACCF-FC9B-4B20-9A45-75AFEF0E6851}" srcOrd="4" destOrd="0" presId="urn:microsoft.com/office/officeart/2005/8/layout/cycle3"/>
    <dgm:cxn modelId="{EBFB4E44-9ADA-43E4-AF72-D6BECFE8839E}" type="presParOf" srcId="{519998F2-90F2-4098-ABEC-EA1B55C2DBC1}" destId="{4324C520-B293-47BD-B458-5BFC42B84A67}" srcOrd="5" destOrd="0" presId="urn:microsoft.com/office/officeart/2005/8/layout/cycle3"/>
    <dgm:cxn modelId="{A9D00145-C30A-4C70-B28F-7C47F8603D27}" type="presParOf" srcId="{519998F2-90F2-4098-ABEC-EA1B55C2DBC1}" destId="{57E8298F-E298-441E-9B38-A3AF8D94F53C}" srcOrd="6" destOrd="0" presId="urn:microsoft.com/office/officeart/2005/8/layout/cycle3"/>
    <dgm:cxn modelId="{4502C0BA-289C-4884-AC68-6D00E5E61C42}" type="presParOf" srcId="{519998F2-90F2-4098-ABEC-EA1B55C2DBC1}" destId="{4A645D2A-8899-41A8-AE0A-50B5AAD0DC40}" srcOrd="7" destOrd="0" presId="urn:microsoft.com/office/officeart/2005/8/layout/cycle3"/>
    <dgm:cxn modelId="{73F59651-253C-423E-BDD1-2AAE9D5233B3}" type="presParOf" srcId="{519998F2-90F2-4098-ABEC-EA1B55C2DBC1}" destId="{4FA88A69-2843-42EE-8DF7-6E4C79F86FA4}"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52859-F58D-43F9-B580-D1F7BEB4577B}">
      <dsp:nvSpPr>
        <dsp:cNvPr id="0" name=""/>
        <dsp:cNvSpPr/>
      </dsp:nvSpPr>
      <dsp:spPr>
        <a:xfrm>
          <a:off x="0" y="0"/>
          <a:ext cx="8128000" cy="970831"/>
        </a:xfrm>
        <a:prstGeom prst="rect">
          <a:avLst/>
        </a:prstGeom>
        <a:solidFill>
          <a:srgbClr val="F78471"/>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A child in foster care shall be placed only with a caregiver who:</a:t>
          </a:r>
        </a:p>
      </dsp:txBody>
      <dsp:txXfrm>
        <a:off x="0" y="0"/>
        <a:ext cx="8128000" cy="970831"/>
      </dsp:txXfrm>
    </dsp:sp>
    <dsp:sp modelId="{6EEE2DC7-0088-470E-A687-322FDAD6EDDE}">
      <dsp:nvSpPr>
        <dsp:cNvPr id="0" name=""/>
        <dsp:cNvSpPr/>
      </dsp:nvSpPr>
      <dsp:spPr>
        <a:xfrm>
          <a:off x="3968" y="970831"/>
          <a:ext cx="2706687" cy="2038746"/>
        </a:xfrm>
        <a:prstGeom prst="rect">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has the ability to care for the child.</a:t>
          </a:r>
        </a:p>
      </dsp:txBody>
      <dsp:txXfrm>
        <a:off x="3968" y="970831"/>
        <a:ext cx="2706687" cy="2038746"/>
      </dsp:txXfrm>
    </dsp:sp>
    <dsp:sp modelId="{B86BC7B9-BBBE-48CB-8FDB-56CE15D4A469}">
      <dsp:nvSpPr>
        <dsp:cNvPr id="0" name=""/>
        <dsp:cNvSpPr/>
      </dsp:nvSpPr>
      <dsp:spPr>
        <a:xfrm>
          <a:off x="2710656" y="970831"/>
          <a:ext cx="2706687" cy="2038746"/>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is accept responsibility for providing care.</a:t>
          </a:r>
        </a:p>
      </dsp:txBody>
      <dsp:txXfrm>
        <a:off x="2710656" y="970831"/>
        <a:ext cx="2706687" cy="2038746"/>
      </dsp:txXfrm>
    </dsp:sp>
    <dsp:sp modelId="{91423D40-7C36-48B9-80D7-4AA9C668CE33}">
      <dsp:nvSpPr>
        <dsp:cNvPr id="0" name=""/>
        <dsp:cNvSpPr/>
      </dsp:nvSpPr>
      <dsp:spPr>
        <a:xfrm>
          <a:off x="5417343" y="970831"/>
          <a:ext cx="2706687" cy="2038746"/>
        </a:xfrm>
        <a:prstGeom prst="rect">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is willing and able to learn about and be respectful of the child and the child’s background.</a:t>
          </a:r>
        </a:p>
      </dsp:txBody>
      <dsp:txXfrm>
        <a:off x="5417343" y="970831"/>
        <a:ext cx="2706687" cy="2038746"/>
      </dsp:txXfrm>
    </dsp:sp>
    <dsp:sp modelId="{4FB50E07-F01F-42F5-A7B2-CD9877C33B48}">
      <dsp:nvSpPr>
        <dsp:cNvPr id="0" name=""/>
        <dsp:cNvSpPr/>
      </dsp:nvSpPr>
      <dsp:spPr>
        <a:xfrm>
          <a:off x="0" y="3009577"/>
          <a:ext cx="8128000" cy="226527"/>
        </a:xfrm>
        <a:prstGeom prst="rect">
          <a:avLst/>
        </a:prstGeom>
        <a:solidFill>
          <a:srgbClr val="F78471"/>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94576-2157-4A14-A4BE-AF459E87235D}">
      <dsp:nvSpPr>
        <dsp:cNvPr id="0" name=""/>
        <dsp:cNvSpPr/>
      </dsp:nvSpPr>
      <dsp:spPr>
        <a:xfrm rot="16200000">
          <a:off x="-1418497" y="1419489"/>
          <a:ext cx="5418667" cy="2579687"/>
        </a:xfrm>
        <a:prstGeom prst="flowChartManualOperation">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QPI operationalizes the quality parenting expectations and is one of Florida’s approaches to strengthening foster care.</a:t>
          </a:r>
        </a:p>
      </dsp:txBody>
      <dsp:txXfrm rot="5400000">
        <a:off x="993" y="1083732"/>
        <a:ext cx="2579687" cy="3251201"/>
      </dsp:txXfrm>
    </dsp:sp>
    <dsp:sp modelId="{12AF625E-B681-46D4-AAB9-4FA5A11062CD}">
      <dsp:nvSpPr>
        <dsp:cNvPr id="0" name=""/>
        <dsp:cNvSpPr/>
      </dsp:nvSpPr>
      <dsp:spPr>
        <a:xfrm rot="16200000">
          <a:off x="1354666" y="1419489"/>
          <a:ext cx="5418667" cy="2579687"/>
        </a:xfrm>
        <a:prstGeom prst="flowChartManualOperation">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QPI was designed by the Youth Law Center and Eckerd Foundation in partnership with the Department of Children and Families and local CBCs.</a:t>
          </a:r>
        </a:p>
      </dsp:txBody>
      <dsp:txXfrm rot="5400000">
        <a:off x="2774156" y="1083732"/>
        <a:ext cx="2579687" cy="3251201"/>
      </dsp:txXfrm>
    </dsp:sp>
    <dsp:sp modelId="{CC0CF429-5243-4A91-A766-85101FEF6A30}">
      <dsp:nvSpPr>
        <dsp:cNvPr id="0" name=""/>
        <dsp:cNvSpPr/>
      </dsp:nvSpPr>
      <dsp:spPr>
        <a:xfrm rot="16200000">
          <a:off x="4127830" y="1419489"/>
          <a:ext cx="5418667" cy="2579687"/>
        </a:xfrm>
        <a:prstGeom prst="flowChartManualOperation">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core premise is that the primary goal of the Child Welfare System is to ensure that children have effective, loving parenting.</a:t>
          </a:r>
        </a:p>
      </dsp:txBody>
      <dsp:txXfrm rot="5400000">
        <a:off x="5547320" y="1083732"/>
        <a:ext cx="2579687" cy="3251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B20B2-DADB-4665-AD53-FC84FFFD8D47}">
      <dsp:nvSpPr>
        <dsp:cNvPr id="0" name=""/>
        <dsp:cNvSpPr/>
      </dsp:nvSpPr>
      <dsp:spPr>
        <a:xfrm>
          <a:off x="0" y="0"/>
          <a:ext cx="6646610" cy="914265"/>
        </a:xfrm>
        <a:prstGeom prst="roundRect">
          <a:avLst>
            <a:gd name="adj" fmla="val 10000"/>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Recruitment and Inquiry</a:t>
          </a:r>
        </a:p>
      </dsp:txBody>
      <dsp:txXfrm>
        <a:off x="26778" y="26778"/>
        <a:ext cx="5582791" cy="860709"/>
      </dsp:txXfrm>
    </dsp:sp>
    <dsp:sp modelId="{0CCCAFAF-8A35-41FB-B1C4-4A7292FE37D6}">
      <dsp:nvSpPr>
        <dsp:cNvPr id="0" name=""/>
        <dsp:cNvSpPr/>
      </dsp:nvSpPr>
      <dsp:spPr>
        <a:xfrm>
          <a:off x="556653" y="1080495"/>
          <a:ext cx="6646610" cy="914265"/>
        </a:xfrm>
        <a:prstGeom prst="roundRect">
          <a:avLst>
            <a:gd name="adj" fmla="val 10000"/>
          </a:avLst>
        </a:prstGeom>
        <a:solidFill>
          <a:srgbClr val="7198A9"/>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Initial Licensing</a:t>
          </a:r>
        </a:p>
      </dsp:txBody>
      <dsp:txXfrm>
        <a:off x="583431" y="1107273"/>
        <a:ext cx="5442128" cy="860709"/>
      </dsp:txXfrm>
    </dsp:sp>
    <dsp:sp modelId="{58735E67-96B3-4C41-94D3-1A58FEB97FE1}">
      <dsp:nvSpPr>
        <dsp:cNvPr id="0" name=""/>
        <dsp:cNvSpPr/>
      </dsp:nvSpPr>
      <dsp:spPr>
        <a:xfrm>
          <a:off x="1104998" y="2160990"/>
          <a:ext cx="6646610" cy="914265"/>
        </a:xfrm>
        <a:prstGeom prst="roundRect">
          <a:avLst>
            <a:gd name="adj" fmla="val 10000"/>
          </a:avLst>
        </a:prstGeom>
        <a:solidFill>
          <a:srgbClr val="FAA99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Placement</a:t>
          </a:r>
        </a:p>
      </dsp:txBody>
      <dsp:txXfrm>
        <a:off x="1131776" y="2187768"/>
        <a:ext cx="5450436" cy="860709"/>
      </dsp:txXfrm>
    </dsp:sp>
    <dsp:sp modelId="{04209773-5AA4-49D5-AF17-FAD70511ED4C}">
      <dsp:nvSpPr>
        <dsp:cNvPr id="0" name=""/>
        <dsp:cNvSpPr/>
      </dsp:nvSpPr>
      <dsp:spPr>
        <a:xfrm>
          <a:off x="1661652" y="3241484"/>
          <a:ext cx="6646610" cy="914265"/>
        </a:xfrm>
        <a:prstGeom prst="roundRect">
          <a:avLst>
            <a:gd name="adj" fmla="val 10000"/>
          </a:avLst>
        </a:prstGeom>
        <a:solidFill>
          <a:srgbClr val="96B3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ysClr val="window" lastClr="FFFFFF"/>
              </a:solidFill>
              <a:latin typeface="Arvo"/>
              <a:ea typeface="+mn-ea"/>
              <a:cs typeface="+mn-cs"/>
            </a:rPr>
            <a:t>Retention and Re-licensing</a:t>
          </a:r>
        </a:p>
      </dsp:txBody>
      <dsp:txXfrm>
        <a:off x="1688430" y="3268262"/>
        <a:ext cx="5442128" cy="860709"/>
      </dsp:txXfrm>
    </dsp:sp>
    <dsp:sp modelId="{8C25A91E-A557-4683-828E-332BB8F9B339}">
      <dsp:nvSpPr>
        <dsp:cNvPr id="0" name=""/>
        <dsp:cNvSpPr/>
      </dsp:nvSpPr>
      <dsp:spPr>
        <a:xfrm>
          <a:off x="6052338" y="700243"/>
          <a:ext cx="594272" cy="594272"/>
        </a:xfrm>
        <a:prstGeom prst="downArrow">
          <a:avLst>
            <a:gd name="adj1" fmla="val 55000"/>
            <a:gd name="adj2" fmla="val 45000"/>
          </a:avLst>
        </a:prstGeom>
        <a:solidFill>
          <a:srgbClr val="CEDBE0"/>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ysClr val="windowText" lastClr="000000">
                <a:hueOff val="0"/>
                <a:satOff val="0"/>
                <a:lumOff val="0"/>
                <a:alphaOff val="0"/>
              </a:sysClr>
            </a:solidFill>
            <a:latin typeface="Arvo"/>
            <a:ea typeface="+mn-ea"/>
            <a:cs typeface="+mn-cs"/>
          </a:endParaRPr>
        </a:p>
      </dsp:txBody>
      <dsp:txXfrm>
        <a:off x="6186049" y="700243"/>
        <a:ext cx="326850" cy="447190"/>
      </dsp:txXfrm>
    </dsp:sp>
    <dsp:sp modelId="{FD90533A-BDB4-4A8E-A837-B1F1E228CB9F}">
      <dsp:nvSpPr>
        <dsp:cNvPr id="0" name=""/>
        <dsp:cNvSpPr/>
      </dsp:nvSpPr>
      <dsp:spPr>
        <a:xfrm>
          <a:off x="6608991" y="1780738"/>
          <a:ext cx="594272" cy="594272"/>
        </a:xfrm>
        <a:prstGeom prst="downArrow">
          <a:avLst>
            <a:gd name="adj1" fmla="val 55000"/>
            <a:gd name="adj2" fmla="val 45000"/>
          </a:avLst>
        </a:prstGeom>
        <a:solidFill>
          <a:srgbClr val="CEDBE0"/>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ysClr val="windowText" lastClr="000000">
                <a:hueOff val="0"/>
                <a:satOff val="0"/>
                <a:lumOff val="0"/>
                <a:alphaOff val="0"/>
              </a:sysClr>
            </a:solidFill>
            <a:latin typeface="Arvo"/>
            <a:ea typeface="+mn-ea"/>
            <a:cs typeface="+mn-cs"/>
          </a:endParaRPr>
        </a:p>
      </dsp:txBody>
      <dsp:txXfrm>
        <a:off x="6742702" y="1780738"/>
        <a:ext cx="326850" cy="447190"/>
      </dsp:txXfrm>
    </dsp:sp>
    <dsp:sp modelId="{EA9283EF-5FCC-4ADF-BA03-66E3912DF2DF}">
      <dsp:nvSpPr>
        <dsp:cNvPr id="0" name=""/>
        <dsp:cNvSpPr/>
      </dsp:nvSpPr>
      <dsp:spPr>
        <a:xfrm>
          <a:off x="7157337" y="2861233"/>
          <a:ext cx="594272" cy="5942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Arvo"/>
          </a:endParaRPr>
        </a:p>
      </dsp:txBody>
      <dsp:txXfrm>
        <a:off x="7291048" y="2861233"/>
        <a:ext cx="326850" cy="447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C3108-3CC1-4108-94C6-2C8E8F94705B}">
      <dsp:nvSpPr>
        <dsp:cNvPr id="0" name=""/>
        <dsp:cNvSpPr/>
      </dsp:nvSpPr>
      <dsp:spPr>
        <a:xfrm>
          <a:off x="1046766" y="-49558"/>
          <a:ext cx="5621008" cy="5621008"/>
        </a:xfrm>
        <a:prstGeom prst="circularArrow">
          <a:avLst>
            <a:gd name="adj1" fmla="val 5544"/>
            <a:gd name="adj2" fmla="val 330680"/>
            <a:gd name="adj3" fmla="val 14644187"/>
            <a:gd name="adj4" fmla="val 16877106"/>
            <a:gd name="adj5" fmla="val 5757"/>
          </a:avLst>
        </a:prstGeom>
        <a:solidFill>
          <a:srgbClr val="CEDBE0"/>
        </a:solidFill>
        <a:ln>
          <a:noFill/>
        </a:ln>
        <a:effectLst/>
      </dsp:spPr>
      <dsp:style>
        <a:lnRef idx="0">
          <a:scrgbClr r="0" g="0" b="0"/>
        </a:lnRef>
        <a:fillRef idx="1">
          <a:scrgbClr r="0" g="0" b="0"/>
        </a:fillRef>
        <a:effectRef idx="0">
          <a:scrgbClr r="0" g="0" b="0"/>
        </a:effectRef>
        <a:fontRef idx="minor"/>
      </dsp:style>
    </dsp:sp>
    <dsp:sp modelId="{BB629054-3ACD-4CBD-9949-5CF442D137F8}">
      <dsp:nvSpPr>
        <dsp:cNvPr id="0" name=""/>
        <dsp:cNvSpPr/>
      </dsp:nvSpPr>
      <dsp:spPr>
        <a:xfrm>
          <a:off x="3062462" y="741"/>
          <a:ext cx="1589617" cy="794808"/>
        </a:xfrm>
        <a:prstGeom prst="roundRect">
          <a:avLst/>
        </a:prstGeom>
        <a:solidFill>
          <a:srgbClr val="4D778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Assessing and Inspecting</a:t>
          </a:r>
        </a:p>
      </dsp:txBody>
      <dsp:txXfrm>
        <a:off x="3101261" y="39540"/>
        <a:ext cx="1512019" cy="717210"/>
      </dsp:txXfrm>
    </dsp:sp>
    <dsp:sp modelId="{15A70F58-DBEE-4137-B409-8C598F9260B7}">
      <dsp:nvSpPr>
        <dsp:cNvPr id="0" name=""/>
        <dsp:cNvSpPr/>
      </dsp:nvSpPr>
      <dsp:spPr>
        <a:xfrm>
          <a:off x="5083184" y="1000255"/>
          <a:ext cx="1589617" cy="794808"/>
        </a:xfrm>
        <a:prstGeom prst="roundRect">
          <a:avLst/>
        </a:prstGeom>
        <a:solidFill>
          <a:srgbClr val="FAA99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Arvo"/>
              <a:ea typeface="+mn-ea"/>
              <a:cs typeface="+mn-cs"/>
            </a:rPr>
            <a:t>Interviewing</a:t>
          </a:r>
          <a:endParaRPr lang="en-US" sz="1800" kern="1200" dirty="0">
            <a:solidFill>
              <a:sysClr val="window" lastClr="FFFFFF"/>
            </a:solidFill>
            <a:latin typeface="Arvo"/>
            <a:ea typeface="+mn-ea"/>
            <a:cs typeface="+mn-cs"/>
          </a:endParaRPr>
        </a:p>
      </dsp:txBody>
      <dsp:txXfrm>
        <a:off x="5121983" y="1039054"/>
        <a:ext cx="1512019" cy="717210"/>
      </dsp:txXfrm>
    </dsp:sp>
    <dsp:sp modelId="{426F4DEA-70EB-470A-9BDF-CB0FF6209B72}">
      <dsp:nvSpPr>
        <dsp:cNvPr id="0" name=""/>
        <dsp:cNvSpPr/>
      </dsp:nvSpPr>
      <dsp:spPr>
        <a:xfrm>
          <a:off x="5540169" y="2424001"/>
          <a:ext cx="1589617" cy="794808"/>
        </a:xfrm>
        <a:prstGeom prst="roundRect">
          <a:avLst/>
        </a:prstGeom>
        <a:solidFill>
          <a:srgbClr val="3B576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Interacting</a:t>
          </a:r>
        </a:p>
      </dsp:txBody>
      <dsp:txXfrm>
        <a:off x="5578968" y="2462800"/>
        <a:ext cx="1512019" cy="717210"/>
      </dsp:txXfrm>
    </dsp:sp>
    <dsp:sp modelId="{905EACCF-FC9B-4B20-9A45-75AFEF0E6851}">
      <dsp:nvSpPr>
        <dsp:cNvPr id="0" name=""/>
        <dsp:cNvSpPr/>
      </dsp:nvSpPr>
      <dsp:spPr>
        <a:xfrm>
          <a:off x="5154010" y="3851921"/>
          <a:ext cx="1589617" cy="794808"/>
        </a:xfrm>
        <a:prstGeom prst="roundRect">
          <a:avLst/>
        </a:prstGeom>
        <a:solidFill>
          <a:srgbClr val="F784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Interpreting</a:t>
          </a:r>
        </a:p>
      </dsp:txBody>
      <dsp:txXfrm>
        <a:off x="5192809" y="3890720"/>
        <a:ext cx="1512019" cy="717210"/>
      </dsp:txXfrm>
    </dsp:sp>
    <dsp:sp modelId="{4324C520-B293-47BD-B458-5BFC42B84A67}">
      <dsp:nvSpPr>
        <dsp:cNvPr id="0" name=""/>
        <dsp:cNvSpPr/>
      </dsp:nvSpPr>
      <dsp:spPr>
        <a:xfrm>
          <a:off x="3246600" y="4780626"/>
          <a:ext cx="1589617" cy="794808"/>
        </a:xfrm>
        <a:prstGeom prst="roundRect">
          <a:avLst/>
        </a:prstGeom>
        <a:solidFill>
          <a:srgbClr val="7198A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Verifying</a:t>
          </a:r>
        </a:p>
      </dsp:txBody>
      <dsp:txXfrm>
        <a:off x="3285399" y="4819425"/>
        <a:ext cx="1512019" cy="717210"/>
      </dsp:txXfrm>
    </dsp:sp>
    <dsp:sp modelId="{57E8298F-E298-441E-9B38-A3AF8D94F53C}">
      <dsp:nvSpPr>
        <dsp:cNvPr id="0" name=""/>
        <dsp:cNvSpPr/>
      </dsp:nvSpPr>
      <dsp:spPr>
        <a:xfrm>
          <a:off x="1027578" y="3908557"/>
          <a:ext cx="1589617" cy="794808"/>
        </a:xfrm>
        <a:prstGeom prst="roundRect">
          <a:avLst/>
        </a:prstGeom>
        <a:solidFill>
          <a:srgbClr val="F6AB8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Documenting</a:t>
          </a:r>
        </a:p>
      </dsp:txBody>
      <dsp:txXfrm>
        <a:off x="1066377" y="3947356"/>
        <a:ext cx="1512019" cy="717210"/>
      </dsp:txXfrm>
    </dsp:sp>
    <dsp:sp modelId="{4A645D2A-8899-41A8-AE0A-50B5AAD0DC40}">
      <dsp:nvSpPr>
        <dsp:cNvPr id="0" name=""/>
        <dsp:cNvSpPr/>
      </dsp:nvSpPr>
      <dsp:spPr>
        <a:xfrm>
          <a:off x="452972" y="2397759"/>
          <a:ext cx="1589617" cy="794808"/>
        </a:xfrm>
        <a:prstGeom prst="roundRect">
          <a:avLst/>
        </a:prstGeom>
        <a:solidFill>
          <a:srgbClr val="96B3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Tools and Requirements</a:t>
          </a:r>
        </a:p>
      </dsp:txBody>
      <dsp:txXfrm>
        <a:off x="491771" y="2436558"/>
        <a:ext cx="1512019" cy="717210"/>
      </dsp:txXfrm>
    </dsp:sp>
    <dsp:sp modelId="{4FA88A69-2843-42EE-8DF7-6E4C79F86FA4}">
      <dsp:nvSpPr>
        <dsp:cNvPr id="0" name=""/>
        <dsp:cNvSpPr/>
      </dsp:nvSpPr>
      <dsp:spPr>
        <a:xfrm>
          <a:off x="914250" y="1056908"/>
          <a:ext cx="1589617" cy="794808"/>
        </a:xfrm>
        <a:prstGeom prst="roundRect">
          <a:avLst/>
        </a:prstGeom>
        <a:solidFill>
          <a:srgbClr val="F7847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Arvo"/>
              <a:ea typeface="+mn-ea"/>
              <a:cs typeface="+mn-cs"/>
            </a:rPr>
            <a:t>Child Welfare Knowledge</a:t>
          </a:r>
        </a:p>
      </dsp:txBody>
      <dsp:txXfrm>
        <a:off x="953049" y="1095707"/>
        <a:ext cx="1512019" cy="717210"/>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AC65AF-B8BA-4CBE-9E09-A450C18491A4}" type="datetimeFigureOut">
              <a:rPr lang="en-US" smtClean="0"/>
              <a:t>5/7/2025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129F44-097D-4246-9F93-91C61521DE60}" type="slidenum">
              <a:rPr lang="en-US" smtClean="0"/>
              <a:t>‹#›</a:t>
            </a:fld>
            <a:endParaRPr lang="en-US"/>
          </a:p>
        </p:txBody>
      </p:sp>
    </p:spTree>
    <p:extLst>
      <p:ext uri="{BB962C8B-B14F-4D97-AF65-F5344CB8AC3E}">
        <p14:creationId xmlns:p14="http://schemas.microsoft.com/office/powerpoint/2010/main" val="320344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37</a:t>
            </a:fld>
            <a:endParaRPr lang="en-US" dirty="0"/>
          </a:p>
        </p:txBody>
      </p:sp>
    </p:spTree>
    <p:extLst>
      <p:ext uri="{BB962C8B-B14F-4D97-AF65-F5344CB8AC3E}">
        <p14:creationId xmlns:p14="http://schemas.microsoft.com/office/powerpoint/2010/main" val="321728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42</a:t>
            </a:fld>
            <a:endParaRPr lang="en-US" dirty="0"/>
          </a:p>
        </p:txBody>
      </p:sp>
    </p:spTree>
    <p:extLst>
      <p:ext uri="{BB962C8B-B14F-4D97-AF65-F5344CB8AC3E}">
        <p14:creationId xmlns:p14="http://schemas.microsoft.com/office/powerpoint/2010/main" val="345169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43</a:t>
            </a:fld>
            <a:endParaRPr lang="en-US" dirty="0"/>
          </a:p>
        </p:txBody>
      </p:sp>
    </p:spTree>
    <p:extLst>
      <p:ext uri="{BB962C8B-B14F-4D97-AF65-F5344CB8AC3E}">
        <p14:creationId xmlns:p14="http://schemas.microsoft.com/office/powerpoint/2010/main" val="379543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7A0917C-2DB4-488F-9536-431E304FF281}" type="slidenum">
              <a:rPr lang="en-US" smtClean="0"/>
              <a:pPr>
                <a:defRPr/>
              </a:pPr>
              <a:t>44</a:t>
            </a:fld>
            <a:endParaRPr lang="en-US" dirty="0"/>
          </a:p>
        </p:txBody>
      </p:sp>
    </p:spTree>
    <p:extLst>
      <p:ext uri="{BB962C8B-B14F-4D97-AF65-F5344CB8AC3E}">
        <p14:creationId xmlns:p14="http://schemas.microsoft.com/office/powerpoint/2010/main" val="34845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D747A94-39CA-401C-8C75-A6B42E297B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53200"/>
            <a:ext cx="1219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C8B8E-0C94-4D2C-BCE4-7078C23A952D}"/>
              </a:ext>
            </a:extLst>
          </p:cNvPr>
          <p:cNvSpPr>
            <a:spLocks noGrp="1" noChangeArrowheads="1"/>
          </p:cNvSpPr>
          <p:nvPr>
            <p:ph type="dt" sz="half" idx="10"/>
          </p:nvPr>
        </p:nvSpPr>
        <p:spPr/>
        <p:txBody>
          <a:bodyPr/>
          <a:lstStyle>
            <a:lvl1pPr>
              <a:defRPr/>
            </a:lvl1pPr>
          </a:lstStyle>
          <a:p>
            <a:pPr>
              <a:defRPr/>
            </a:pPr>
            <a:endParaRPr lang="es-ES" altLang="en-US" dirty="0"/>
          </a:p>
        </p:txBody>
      </p:sp>
      <p:sp>
        <p:nvSpPr>
          <p:cNvPr id="6" name="Footer Placeholder 5">
            <a:extLst>
              <a:ext uri="{FF2B5EF4-FFF2-40B4-BE49-F238E27FC236}">
                <a16:creationId xmlns:a16="http://schemas.microsoft.com/office/drawing/2014/main" id="{109FBD77-AA3D-4FF6-9251-A28599B6C5F3}"/>
              </a:ext>
            </a:extLst>
          </p:cNvPr>
          <p:cNvSpPr>
            <a:spLocks noGrp="1" noChangeArrowheads="1"/>
          </p:cNvSpPr>
          <p:nvPr>
            <p:ph type="ftr" sz="quarter" idx="11"/>
          </p:nvPr>
        </p:nvSpPr>
        <p:spPr/>
        <p:txBody>
          <a:bodyPr/>
          <a:lstStyle>
            <a:lvl1pPr>
              <a:defRPr/>
            </a:lvl1pPr>
          </a:lstStyle>
          <a:p>
            <a:pPr>
              <a:defRPr/>
            </a:pPr>
            <a:endParaRPr lang="es-ES" altLang="en-US" dirty="0"/>
          </a:p>
        </p:txBody>
      </p:sp>
      <p:sp>
        <p:nvSpPr>
          <p:cNvPr id="7" name="Slide Number Placeholder 6">
            <a:extLst>
              <a:ext uri="{FF2B5EF4-FFF2-40B4-BE49-F238E27FC236}">
                <a16:creationId xmlns:a16="http://schemas.microsoft.com/office/drawing/2014/main" id="{29E86266-551C-41B7-8A5E-772DBCE672B0}"/>
              </a:ext>
            </a:extLst>
          </p:cNvPr>
          <p:cNvSpPr>
            <a:spLocks noGrp="1" noChangeArrowheads="1"/>
          </p:cNvSpPr>
          <p:nvPr>
            <p:ph type="sldNum" sz="quarter" idx="12"/>
          </p:nvPr>
        </p:nvSpPr>
        <p:spPr/>
        <p:txBody>
          <a:bodyPr/>
          <a:lstStyle>
            <a:lvl1pPr>
              <a:defRPr/>
            </a:lvl1pPr>
          </a:lstStyle>
          <a:p>
            <a:pPr>
              <a:defRPr/>
            </a:pPr>
            <a:fld id="{74A10A0A-2526-48F0-BD19-A960643DDEE1}" type="slidenum">
              <a:rPr lang="es-ES" altLang="en-US"/>
              <a:pPr>
                <a:defRPr/>
              </a:pPr>
              <a:t>‹#›</a:t>
            </a:fld>
            <a:endParaRPr lang="es-ES" altLang="en-US" dirty="0"/>
          </a:p>
        </p:txBody>
      </p:sp>
    </p:spTree>
    <p:extLst>
      <p:ext uri="{BB962C8B-B14F-4D97-AF65-F5344CB8AC3E}">
        <p14:creationId xmlns:p14="http://schemas.microsoft.com/office/powerpoint/2010/main" val="8883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entervideo.forest.usf.edu/qpi/aboutqpi/overview.html" TargetMode="Externa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hyperlink" Target="http://centervideo.forest.usf.edu/dcf/voicesofyouth/fs.html" TargetMode="Externa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0.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1.xml"/><Relationship Id="rId1" Type="http://schemas.openxmlformats.org/officeDocument/2006/relationships/tags" Target="../tags/tag45.xml"/><Relationship Id="rId4" Type="http://schemas.openxmlformats.org/officeDocument/2006/relationships/hyperlink" Target="http://www.magnoliaguitar.com/2012/06/09/new-beginners-group-lesson/"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4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50.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5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4.svg"/><Relationship Id="rId2" Type="http://schemas.openxmlformats.org/officeDocument/2006/relationships/slideLayout" Target="../slideLayouts/slideLayout11.xml"/><Relationship Id="rId1" Type="http://schemas.openxmlformats.org/officeDocument/2006/relationships/tags" Target="../tags/tag5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6.svg"/><Relationship Id="rId2" Type="http://schemas.openxmlformats.org/officeDocument/2006/relationships/slideLayout" Target="../slideLayouts/slideLayout11.xml"/><Relationship Id="rId1" Type="http://schemas.openxmlformats.org/officeDocument/2006/relationships/tags" Target="../tags/tag54.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4.sv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4.xml"/><Relationship Id="rId7" Type="http://schemas.openxmlformats.org/officeDocument/2006/relationships/image" Target="../media/image46.svg"/><Relationship Id="rId2" Type="http://schemas.openxmlformats.org/officeDocument/2006/relationships/slideLayout" Target="../slideLayouts/slideLayout11.xml"/><Relationship Id="rId1" Type="http://schemas.openxmlformats.org/officeDocument/2006/relationships/tags" Target="../tags/tag55.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4.sv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1.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6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1.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2594009" y="2683772"/>
            <a:ext cx="5811081" cy="784800"/>
          </a:xfrm>
        </p:spPr>
        <p:txBody>
          <a:bodyPr>
            <a:normAutofit/>
          </a:bodyPr>
          <a:lstStyle/>
          <a:p>
            <a:r>
              <a:rPr lang="en-US" sz="4000" dirty="0">
                <a:solidFill>
                  <a:srgbClr val="3B5763"/>
                </a:solidFill>
                <a:sym typeface="Arvo"/>
              </a:rPr>
              <a:t>Overview</a:t>
            </a:r>
            <a:r>
              <a:rPr lang="en-US" sz="4000" dirty="0"/>
              <a:t> </a:t>
            </a:r>
            <a:r>
              <a:rPr lang="en-US" sz="4000" dirty="0">
                <a:solidFill>
                  <a:srgbClr val="3B5763"/>
                </a:solidFill>
                <a:sym typeface="Arvo"/>
              </a:rPr>
              <a:t>of Licensing</a:t>
            </a: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a:xfrm>
            <a:off x="4012494" y="3429000"/>
            <a:ext cx="2974109" cy="626944"/>
          </a:xfrm>
        </p:spPr>
        <p:txBody>
          <a:bodyPr>
            <a:normAutofit lnSpcReduction="10000"/>
          </a:bodyPr>
          <a:lstStyle/>
          <a:p>
            <a:r>
              <a:rPr lang="en-US" dirty="0">
                <a:solidFill>
                  <a:srgbClr val="4D778A"/>
                </a:solidFill>
                <a:sym typeface="Arvo"/>
              </a:rPr>
              <a:t>Module 1</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2F94-BDF4-4B6A-B502-8717E67302A3}"/>
              </a:ext>
            </a:extLst>
          </p:cNvPr>
          <p:cNvSpPr>
            <a:spLocks noGrp="1"/>
          </p:cNvSpPr>
          <p:nvPr>
            <p:ph type="title"/>
          </p:nvPr>
        </p:nvSpPr>
        <p:spPr/>
        <p:txBody>
          <a:bodyPr/>
          <a:lstStyle/>
          <a:p>
            <a:r>
              <a:rPr lang="en-US" dirty="0"/>
              <a:t>The Goal of Foster Care Licensing</a:t>
            </a:r>
          </a:p>
        </p:txBody>
      </p:sp>
      <p:sp>
        <p:nvSpPr>
          <p:cNvPr id="3" name="Text Placeholder 2">
            <a:extLst>
              <a:ext uri="{FF2B5EF4-FFF2-40B4-BE49-F238E27FC236}">
                <a16:creationId xmlns:a16="http://schemas.microsoft.com/office/drawing/2014/main" id="{043B5E99-9FBC-4BA0-8E0C-832C05630F79}"/>
              </a:ext>
            </a:extLst>
          </p:cNvPr>
          <p:cNvSpPr>
            <a:spLocks noGrp="1"/>
          </p:cNvSpPr>
          <p:nvPr>
            <p:ph type="body" idx="1"/>
          </p:nvPr>
        </p:nvSpPr>
        <p:spPr>
          <a:xfrm>
            <a:off x="2263140" y="1829288"/>
            <a:ext cx="4937760" cy="3199424"/>
          </a:xfrm>
        </p:spPr>
        <p:txBody>
          <a:bodyPr>
            <a:noAutofit/>
          </a:bodyPr>
          <a:lstStyle/>
          <a:p>
            <a:pPr marL="0" indent="0" algn="ctr">
              <a:buNone/>
            </a:pPr>
            <a:r>
              <a:rPr lang="en-US" sz="2800" dirty="0">
                <a:ea typeface="+mn-ea"/>
                <a:cs typeface="+mn-cs"/>
              </a:rPr>
              <a:t>To ensure the physical and emotional safety and overall </a:t>
            </a:r>
            <a:br>
              <a:rPr lang="en-US" sz="2800" dirty="0">
                <a:ea typeface="+mn-ea"/>
                <a:cs typeface="+mn-cs"/>
              </a:rPr>
            </a:br>
            <a:r>
              <a:rPr lang="en-US" sz="2800" dirty="0">
                <a:ea typeface="+mn-ea"/>
                <a:cs typeface="+mn-cs"/>
              </a:rPr>
              <a:t>well-being of children that have been removed from their families and must be cared for by people with whom they have relative or no familial connection</a:t>
            </a:r>
          </a:p>
          <a:p>
            <a:endParaRPr lang="en-US" sz="2800" dirty="0"/>
          </a:p>
        </p:txBody>
      </p:sp>
      <p:pic>
        <p:nvPicPr>
          <p:cNvPr id="4" name="Picture 3">
            <a:extLst>
              <a:ext uri="{FF2B5EF4-FFF2-40B4-BE49-F238E27FC236}">
                <a16:creationId xmlns:a16="http://schemas.microsoft.com/office/drawing/2014/main" id="{72BE5275-045F-4BC5-BA03-67DC282F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35139" y="1348956"/>
            <a:ext cx="3680460" cy="5509044"/>
          </a:xfrm>
          <a:prstGeom prst="rect">
            <a:avLst/>
          </a:prstGeom>
        </p:spPr>
      </p:pic>
      <p:sp>
        <p:nvSpPr>
          <p:cNvPr id="5" name="Slide Number Placeholder 6">
            <a:extLst>
              <a:ext uri="{FF2B5EF4-FFF2-40B4-BE49-F238E27FC236}">
                <a16:creationId xmlns:a16="http://schemas.microsoft.com/office/drawing/2014/main" id="{ABA258B0-8F00-4D2E-9FC7-AFE91566197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1.1.8</a:t>
            </a:r>
          </a:p>
        </p:txBody>
      </p:sp>
    </p:spTree>
    <p:custDataLst>
      <p:tags r:id="rId1"/>
    </p:custDataLst>
    <p:extLst>
      <p:ext uri="{BB962C8B-B14F-4D97-AF65-F5344CB8AC3E}">
        <p14:creationId xmlns:p14="http://schemas.microsoft.com/office/powerpoint/2010/main" val="247216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1805-290B-4FED-81F8-53CC1AEAE475}"/>
              </a:ext>
            </a:extLst>
          </p:cNvPr>
          <p:cNvSpPr>
            <a:spLocks noGrp="1"/>
          </p:cNvSpPr>
          <p:nvPr>
            <p:ph type="title"/>
          </p:nvPr>
        </p:nvSpPr>
        <p:spPr>
          <a:xfrm>
            <a:off x="161610" y="138056"/>
            <a:ext cx="10193969" cy="621900"/>
          </a:xfrm>
        </p:spPr>
        <p:txBody>
          <a:bodyPr/>
          <a:lstStyle/>
          <a:p>
            <a:r>
              <a:rPr lang="en-US" dirty="0"/>
              <a:t>Quality Parenting Initiative</a:t>
            </a:r>
          </a:p>
        </p:txBody>
      </p:sp>
      <p:pic>
        <p:nvPicPr>
          <p:cNvPr id="4" name="Picture 3">
            <a:extLst>
              <a:ext uri="{FF2B5EF4-FFF2-40B4-BE49-F238E27FC236}">
                <a16:creationId xmlns:a16="http://schemas.microsoft.com/office/drawing/2014/main" id="{5796AA18-E290-4894-9FA7-E1DE02D716F3}"/>
              </a:ext>
            </a:extLst>
          </p:cNvPr>
          <p:cNvPicPr>
            <a:picLocks noChangeAspect="1"/>
          </p:cNvPicPr>
          <p:nvPr/>
        </p:nvPicPr>
        <p:blipFill>
          <a:blip r:embed="rId3"/>
          <a:stretch>
            <a:fillRect/>
          </a:stretch>
        </p:blipFill>
        <p:spPr>
          <a:xfrm>
            <a:off x="3011156" y="1519248"/>
            <a:ext cx="6169687" cy="41395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6">
            <a:extLst>
              <a:ext uri="{FF2B5EF4-FFF2-40B4-BE49-F238E27FC236}">
                <a16:creationId xmlns:a16="http://schemas.microsoft.com/office/drawing/2014/main" id="{3575C92A-BB8C-4A2E-8C91-A00F1701FA31}"/>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1.1.9</a:t>
            </a:r>
          </a:p>
        </p:txBody>
      </p:sp>
    </p:spTree>
    <p:custDataLst>
      <p:tags r:id="rId1"/>
    </p:custDataLst>
    <p:extLst>
      <p:ext uri="{BB962C8B-B14F-4D97-AF65-F5344CB8AC3E}">
        <p14:creationId xmlns:p14="http://schemas.microsoft.com/office/powerpoint/2010/main" val="212623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1D7BA-0136-43F6-A1B1-8E57B1D78DD7}"/>
              </a:ext>
            </a:extLst>
          </p:cNvPr>
          <p:cNvSpPr>
            <a:spLocks noGrp="1"/>
          </p:cNvSpPr>
          <p:nvPr>
            <p:ph type="title"/>
          </p:nvPr>
        </p:nvSpPr>
        <p:spPr>
          <a:xfrm>
            <a:off x="1948070" y="244073"/>
            <a:ext cx="7479857" cy="621900"/>
          </a:xfrm>
        </p:spPr>
        <p:txBody>
          <a:bodyPr/>
          <a:lstStyle/>
          <a:p>
            <a:r>
              <a:rPr lang="en-US" dirty="0"/>
              <a:t>Quality Parenting Initiative (QPI)</a:t>
            </a:r>
          </a:p>
        </p:txBody>
      </p:sp>
      <p:graphicFrame>
        <p:nvGraphicFramePr>
          <p:cNvPr id="4" name="Diagram 3">
            <a:extLst>
              <a:ext uri="{FF2B5EF4-FFF2-40B4-BE49-F238E27FC236}">
                <a16:creationId xmlns:a16="http://schemas.microsoft.com/office/drawing/2014/main" id="{A96203DB-0A1A-4DE1-BF5C-71B72B06AB92}"/>
              </a:ext>
            </a:extLst>
          </p:cNvPr>
          <p:cNvGraphicFramePr/>
          <p:nvPr/>
        </p:nvGraphicFramePr>
        <p:xfrm>
          <a:off x="2032000" y="2001078"/>
          <a:ext cx="8128000" cy="3236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a:extLst>
              <a:ext uri="{FF2B5EF4-FFF2-40B4-BE49-F238E27FC236}">
                <a16:creationId xmlns:a16="http://schemas.microsoft.com/office/drawing/2014/main" id="{116C8FA5-E1DC-4204-B8C7-5D4C971919CA}"/>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1.1.10</a:t>
            </a:r>
          </a:p>
        </p:txBody>
      </p:sp>
    </p:spTree>
    <p:custDataLst>
      <p:tags r:id="rId1"/>
    </p:custDataLst>
    <p:extLst>
      <p:ext uri="{BB962C8B-B14F-4D97-AF65-F5344CB8AC3E}">
        <p14:creationId xmlns:p14="http://schemas.microsoft.com/office/powerpoint/2010/main" val="177412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A59010-2313-4433-A7FE-4B6B24889DF6}"/>
              </a:ext>
            </a:extLst>
          </p:cNvPr>
          <p:cNvSpPr>
            <a:spLocks noGrp="1"/>
          </p:cNvSpPr>
          <p:nvPr>
            <p:ph type="title"/>
          </p:nvPr>
        </p:nvSpPr>
        <p:spPr>
          <a:xfrm>
            <a:off x="1234440" y="244073"/>
            <a:ext cx="8193487" cy="621900"/>
          </a:xfrm>
        </p:spPr>
        <p:txBody>
          <a:bodyPr/>
          <a:lstStyle/>
          <a:p>
            <a:r>
              <a:rPr lang="en-US" dirty="0"/>
              <a:t>Quality Parenting Initiative (QPI), </a:t>
            </a:r>
            <a:r>
              <a:rPr lang="en-US" sz="3200" dirty="0"/>
              <a:t>cont.</a:t>
            </a:r>
          </a:p>
        </p:txBody>
      </p:sp>
      <p:graphicFrame>
        <p:nvGraphicFramePr>
          <p:cNvPr id="5" name="Diagram 4">
            <a:extLst>
              <a:ext uri="{FF2B5EF4-FFF2-40B4-BE49-F238E27FC236}">
                <a16:creationId xmlns:a16="http://schemas.microsoft.com/office/drawing/2014/main" id="{98A274A3-1B16-41E2-BD05-4D84EAA4AC43}"/>
              </a:ext>
            </a:extLst>
          </p:cNvPr>
          <p:cNvGraphicFramePr/>
          <p:nvPr/>
        </p:nvGraphicFramePr>
        <p:xfrm>
          <a:off x="2283791" y="119526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6">
            <a:extLst>
              <a:ext uri="{FF2B5EF4-FFF2-40B4-BE49-F238E27FC236}">
                <a16:creationId xmlns:a16="http://schemas.microsoft.com/office/drawing/2014/main" id="{0E664084-4894-420C-B711-33BDBF9C3864}"/>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1.1.11</a:t>
            </a:r>
          </a:p>
        </p:txBody>
      </p:sp>
    </p:spTree>
    <p:custDataLst>
      <p:tags r:id="rId1"/>
    </p:custDataLst>
    <p:extLst>
      <p:ext uri="{BB962C8B-B14F-4D97-AF65-F5344CB8AC3E}">
        <p14:creationId xmlns:p14="http://schemas.microsoft.com/office/powerpoint/2010/main" val="396561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AC15-6509-4C1E-BE55-A5871FBC7538}"/>
              </a:ext>
            </a:extLst>
          </p:cNvPr>
          <p:cNvSpPr>
            <a:spLocks noGrp="1"/>
          </p:cNvSpPr>
          <p:nvPr>
            <p:ph type="title"/>
          </p:nvPr>
        </p:nvSpPr>
        <p:spPr/>
        <p:txBody>
          <a:bodyPr>
            <a:normAutofit fontScale="90000"/>
          </a:bodyPr>
          <a:lstStyle/>
          <a:p>
            <a:pPr algn="ctr"/>
            <a:r>
              <a:rPr lang="en-US" dirty="0"/>
              <a:t>About the Quality Parenting Initiative </a:t>
            </a:r>
            <a:br>
              <a:rPr lang="en-US" dirty="0"/>
            </a:br>
            <a:r>
              <a:rPr lang="en-US" dirty="0"/>
              <a:t>&amp; Being a 21</a:t>
            </a:r>
            <a:r>
              <a:rPr lang="en-US" baseline="30000" dirty="0"/>
              <a:t>st</a:t>
            </a:r>
            <a:r>
              <a:rPr lang="en-US" dirty="0"/>
              <a:t> Century Foster Parent</a:t>
            </a:r>
          </a:p>
        </p:txBody>
      </p:sp>
      <p:sp>
        <p:nvSpPr>
          <p:cNvPr id="3" name="Text Placeholder 2">
            <a:extLst>
              <a:ext uri="{FF2B5EF4-FFF2-40B4-BE49-F238E27FC236}">
                <a16:creationId xmlns:a16="http://schemas.microsoft.com/office/drawing/2014/main" id="{0FAB90A6-3E9E-4CE7-898F-876C7DB21F52}"/>
              </a:ext>
            </a:extLst>
          </p:cNvPr>
          <p:cNvSpPr>
            <a:spLocks noGrp="1"/>
          </p:cNvSpPr>
          <p:nvPr>
            <p:ph type="body" idx="1"/>
          </p:nvPr>
        </p:nvSpPr>
        <p:spPr>
          <a:xfrm>
            <a:off x="1969476" y="1445128"/>
            <a:ext cx="8253047" cy="595707"/>
          </a:xfrm>
        </p:spPr>
        <p:txBody>
          <a:bodyPr/>
          <a:lstStyle/>
          <a:p>
            <a:r>
              <a:rPr lang="en-US" u="sng" dirty="0">
                <a:solidFill>
                  <a:schemeClr val="bg1"/>
                </a:solidFill>
                <a:hlinkClick r:id="rId3"/>
              </a:rPr>
              <a:t>http://centervideo.forest.usf.edu/qpi/aboutqpi/overview.html</a:t>
            </a:r>
            <a:endParaRPr lang="en-US" u="sng" dirty="0">
              <a:solidFill>
                <a:schemeClr val="bg1"/>
              </a:solidFill>
            </a:endParaRPr>
          </a:p>
          <a:p>
            <a:pPr marL="0" indent="0">
              <a:buNone/>
            </a:pPr>
            <a:endParaRPr lang="en-US" dirty="0"/>
          </a:p>
        </p:txBody>
      </p:sp>
      <p:pic>
        <p:nvPicPr>
          <p:cNvPr id="5" name="Picture 4">
            <a:extLst>
              <a:ext uri="{FF2B5EF4-FFF2-40B4-BE49-F238E27FC236}">
                <a16:creationId xmlns:a16="http://schemas.microsoft.com/office/drawing/2014/main" id="{B3A5F202-4A46-45EF-A04D-E95753A8575A}"/>
              </a:ext>
            </a:extLst>
          </p:cNvPr>
          <p:cNvPicPr>
            <a:picLocks noChangeAspect="1"/>
          </p:cNvPicPr>
          <p:nvPr/>
        </p:nvPicPr>
        <p:blipFill>
          <a:blip r:embed="rId4"/>
          <a:stretch>
            <a:fillRect/>
          </a:stretch>
        </p:blipFill>
        <p:spPr>
          <a:xfrm>
            <a:off x="7698895" y="3429000"/>
            <a:ext cx="1990396" cy="2901188"/>
          </a:xfrm>
          <a:prstGeom prst="rect">
            <a:avLst/>
          </a:prstGeom>
          <a:scene3d>
            <a:camera prst="isometricOffAxis2Left"/>
            <a:lightRig rig="threePt" dir="t"/>
          </a:scene3d>
        </p:spPr>
      </p:pic>
      <p:sp>
        <p:nvSpPr>
          <p:cNvPr id="7" name="Text Placeholder 2">
            <a:extLst>
              <a:ext uri="{FF2B5EF4-FFF2-40B4-BE49-F238E27FC236}">
                <a16:creationId xmlns:a16="http://schemas.microsoft.com/office/drawing/2014/main" id="{8CF366BD-C30B-4D76-A32D-BAE01111657E}"/>
              </a:ext>
            </a:extLst>
          </p:cNvPr>
          <p:cNvSpPr txBox="1">
            <a:spLocks/>
          </p:cNvSpPr>
          <p:nvPr/>
        </p:nvSpPr>
        <p:spPr>
          <a:xfrm>
            <a:off x="2327135" y="2258100"/>
            <a:ext cx="5133839" cy="2901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buFont typeface="Wingdings" panose="05000000000000000000" pitchFamily="2" charset="2"/>
              <a:buChar char="§"/>
            </a:pPr>
            <a:r>
              <a:rPr lang="en-US" dirty="0"/>
              <a:t>What are your overall impressions of the video?</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What message does the video convey about foster parents, professionals, and partners?</a:t>
            </a:r>
          </a:p>
          <a:p>
            <a:endParaRPr lang="en-US" dirty="0"/>
          </a:p>
        </p:txBody>
      </p:sp>
      <p:sp>
        <p:nvSpPr>
          <p:cNvPr id="6" name="Slide Number Placeholder 6">
            <a:extLst>
              <a:ext uri="{FF2B5EF4-FFF2-40B4-BE49-F238E27FC236}">
                <a16:creationId xmlns:a16="http://schemas.microsoft.com/office/drawing/2014/main" id="{4D199EC7-A02F-40CF-B19E-D6BA0B86F050}"/>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1.1.12</a:t>
            </a:r>
          </a:p>
        </p:txBody>
      </p:sp>
    </p:spTree>
    <p:custDataLst>
      <p:tags r:id="rId1"/>
    </p:custDataLst>
    <p:extLst>
      <p:ext uri="{BB962C8B-B14F-4D97-AF65-F5344CB8AC3E}">
        <p14:creationId xmlns:p14="http://schemas.microsoft.com/office/powerpoint/2010/main" val="114352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28B0-F43E-46DF-AB7D-980255B6D8C8}"/>
              </a:ext>
            </a:extLst>
          </p:cNvPr>
          <p:cNvSpPr>
            <a:spLocks noGrp="1"/>
          </p:cNvSpPr>
          <p:nvPr>
            <p:ph type="title"/>
          </p:nvPr>
        </p:nvSpPr>
        <p:spPr>
          <a:xfrm>
            <a:off x="1563756" y="124804"/>
            <a:ext cx="8672553" cy="621900"/>
          </a:xfrm>
        </p:spPr>
        <p:txBody>
          <a:bodyPr/>
          <a:lstStyle/>
          <a:p>
            <a:r>
              <a:rPr lang="en-US" dirty="0"/>
              <a:t>Four Key Components of QPI</a:t>
            </a:r>
          </a:p>
        </p:txBody>
      </p:sp>
      <p:sp>
        <p:nvSpPr>
          <p:cNvPr id="6" name="Freeform: Shape 5">
            <a:extLst>
              <a:ext uri="{FF2B5EF4-FFF2-40B4-BE49-F238E27FC236}">
                <a16:creationId xmlns:a16="http://schemas.microsoft.com/office/drawing/2014/main" id="{219DE10E-435C-4873-9CBD-716282627A56}"/>
              </a:ext>
            </a:extLst>
          </p:cNvPr>
          <p:cNvSpPr/>
          <p:nvPr/>
        </p:nvSpPr>
        <p:spPr>
          <a:xfrm>
            <a:off x="3533349" y="983983"/>
            <a:ext cx="5266089" cy="5266089"/>
          </a:xfrm>
          <a:custGeom>
            <a:avLst/>
            <a:gdLst>
              <a:gd name="connsiteX0" fmla="*/ 2633044 w 5266089"/>
              <a:gd name="connsiteY0" fmla="*/ 0 h 5266089"/>
              <a:gd name="connsiteX1" fmla="*/ 5266089 w 5266089"/>
              <a:gd name="connsiteY1" fmla="*/ 2633045 h 5266089"/>
              <a:gd name="connsiteX2" fmla="*/ 2633045 w 5266089"/>
              <a:gd name="connsiteY2" fmla="*/ 2633045 h 5266089"/>
              <a:gd name="connsiteX3" fmla="*/ 2633044 w 5266089"/>
              <a:gd name="connsiteY3" fmla="*/ 0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2633044" y="0"/>
                </a:moveTo>
                <a:cubicBezTo>
                  <a:pt x="4087235" y="0"/>
                  <a:pt x="5266089" y="1178854"/>
                  <a:pt x="5266089" y="2633045"/>
                </a:cubicBezTo>
                <a:lnTo>
                  <a:pt x="2633045" y="2633045"/>
                </a:lnTo>
                <a:cubicBezTo>
                  <a:pt x="2633045" y="1755363"/>
                  <a:pt x="2633044" y="877682"/>
                  <a:pt x="2633044" y="0"/>
                </a:cubicBezTo>
                <a:close/>
              </a:path>
            </a:pathLst>
          </a:custGeom>
          <a:solidFill>
            <a:srgbClr val="F78471">
              <a:alpha val="90000"/>
            </a:srgbClr>
          </a:solidFill>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3102886" tIns="1325481" rIns="834706" bIns="2966747"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B5763"/>
                </a:solidFill>
                <a:latin typeface="Arvo"/>
                <a:ea typeface="+mn-ea"/>
                <a:cs typeface="+mn-cs"/>
              </a:rPr>
              <a:t>Respected Partners</a:t>
            </a:r>
          </a:p>
        </p:txBody>
      </p:sp>
      <p:sp>
        <p:nvSpPr>
          <p:cNvPr id="7" name="Freeform: Shape 6">
            <a:extLst>
              <a:ext uri="{FF2B5EF4-FFF2-40B4-BE49-F238E27FC236}">
                <a16:creationId xmlns:a16="http://schemas.microsoft.com/office/drawing/2014/main" id="{9813DA3C-FB5C-4C5F-B9BF-CA8EAFEAA5C7}"/>
              </a:ext>
            </a:extLst>
          </p:cNvPr>
          <p:cNvSpPr/>
          <p:nvPr/>
        </p:nvSpPr>
        <p:spPr>
          <a:xfrm>
            <a:off x="3533349" y="1160773"/>
            <a:ext cx="5266089" cy="5266089"/>
          </a:xfrm>
          <a:custGeom>
            <a:avLst/>
            <a:gdLst>
              <a:gd name="connsiteX0" fmla="*/ 5266089 w 5266089"/>
              <a:gd name="connsiteY0" fmla="*/ 2633045 h 5266089"/>
              <a:gd name="connsiteX1" fmla="*/ 2633044 w 5266089"/>
              <a:gd name="connsiteY1" fmla="*/ 5266090 h 5266089"/>
              <a:gd name="connsiteX2" fmla="*/ 2633045 w 5266089"/>
              <a:gd name="connsiteY2" fmla="*/ 2633045 h 5266089"/>
              <a:gd name="connsiteX3" fmla="*/ 5266089 w 5266089"/>
              <a:gd name="connsiteY3" fmla="*/ 2633045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5266089" y="2633045"/>
                </a:moveTo>
                <a:cubicBezTo>
                  <a:pt x="5266089" y="4087236"/>
                  <a:pt x="4087235" y="5266090"/>
                  <a:pt x="2633044" y="5266090"/>
                </a:cubicBezTo>
                <a:cubicBezTo>
                  <a:pt x="2633044" y="4388408"/>
                  <a:pt x="2633045" y="3510727"/>
                  <a:pt x="2633045" y="2633045"/>
                </a:cubicBezTo>
                <a:lnTo>
                  <a:pt x="5266089" y="2633045"/>
                </a:lnTo>
                <a:close/>
              </a:path>
            </a:pathLst>
          </a:custGeom>
          <a:solidFill>
            <a:srgbClr val="F78471">
              <a:alpha val="76667"/>
            </a:srgbClr>
          </a:solidFill>
        </p:spPr>
        <p:style>
          <a:lnRef idx="2">
            <a:schemeClr val="lt1">
              <a:hueOff val="0"/>
              <a:satOff val="0"/>
              <a:lumOff val="0"/>
              <a:alphaOff val="0"/>
            </a:schemeClr>
          </a:lnRef>
          <a:fillRef idx="1">
            <a:schemeClr val="accent2">
              <a:alpha val="90000"/>
              <a:hueOff val="0"/>
              <a:satOff val="0"/>
              <a:lumOff val="0"/>
              <a:alphaOff val="-13333"/>
            </a:schemeClr>
          </a:fillRef>
          <a:effectRef idx="0">
            <a:schemeClr val="accent2">
              <a:alpha val="90000"/>
              <a:hueOff val="0"/>
              <a:satOff val="0"/>
              <a:lumOff val="0"/>
              <a:alphaOff val="-13333"/>
            </a:schemeClr>
          </a:effectRef>
          <a:fontRef idx="minor">
            <a:schemeClr val="lt1"/>
          </a:fontRef>
        </p:style>
        <p:txBody>
          <a:bodyPr spcFirstLastPara="0" vert="horz" wrap="square" lIns="3102886" tIns="2966746" rIns="834706" bIns="132548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B5763"/>
                </a:solidFill>
                <a:latin typeface="Arvo"/>
                <a:ea typeface="+mn-ea"/>
                <a:cs typeface="+mn-cs"/>
              </a:rPr>
              <a:t>Nurturing Children</a:t>
            </a:r>
          </a:p>
        </p:txBody>
      </p:sp>
      <p:sp>
        <p:nvSpPr>
          <p:cNvPr id="8" name="Freeform: Shape 7">
            <a:extLst>
              <a:ext uri="{FF2B5EF4-FFF2-40B4-BE49-F238E27FC236}">
                <a16:creationId xmlns:a16="http://schemas.microsoft.com/office/drawing/2014/main" id="{F22D3177-FF1C-427B-85EB-6A12B77FAF4F}"/>
              </a:ext>
            </a:extLst>
          </p:cNvPr>
          <p:cNvSpPr/>
          <p:nvPr/>
        </p:nvSpPr>
        <p:spPr>
          <a:xfrm>
            <a:off x="3356559" y="1160773"/>
            <a:ext cx="5266089" cy="5266089"/>
          </a:xfrm>
          <a:custGeom>
            <a:avLst/>
            <a:gdLst>
              <a:gd name="connsiteX0" fmla="*/ 2633045 w 5266089"/>
              <a:gd name="connsiteY0" fmla="*/ 5266089 h 5266089"/>
              <a:gd name="connsiteX1" fmla="*/ 0 w 5266089"/>
              <a:gd name="connsiteY1" fmla="*/ 2633044 h 5266089"/>
              <a:gd name="connsiteX2" fmla="*/ 2633045 w 5266089"/>
              <a:gd name="connsiteY2" fmla="*/ 2633045 h 5266089"/>
              <a:gd name="connsiteX3" fmla="*/ 2633045 w 5266089"/>
              <a:gd name="connsiteY3" fmla="*/ 5266089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2633045" y="5266089"/>
                </a:moveTo>
                <a:cubicBezTo>
                  <a:pt x="1178854" y="5266089"/>
                  <a:pt x="0" y="4087235"/>
                  <a:pt x="0" y="2633044"/>
                </a:cubicBezTo>
                <a:lnTo>
                  <a:pt x="2633045" y="2633045"/>
                </a:lnTo>
                <a:lnTo>
                  <a:pt x="2633045" y="5266089"/>
                </a:lnTo>
                <a:close/>
              </a:path>
            </a:pathLst>
          </a:custGeom>
          <a:solidFill>
            <a:srgbClr val="F78471">
              <a:alpha val="63333"/>
            </a:srgbClr>
          </a:solidFill>
        </p:spPr>
        <p:style>
          <a:lnRef idx="2">
            <a:schemeClr val="lt1">
              <a:hueOff val="0"/>
              <a:satOff val="0"/>
              <a:lumOff val="0"/>
              <a:alphaOff val="0"/>
            </a:schemeClr>
          </a:lnRef>
          <a:fillRef idx="1">
            <a:schemeClr val="accent2">
              <a:alpha val="90000"/>
              <a:hueOff val="0"/>
              <a:satOff val="0"/>
              <a:lumOff val="0"/>
              <a:alphaOff val="-26667"/>
            </a:schemeClr>
          </a:fillRef>
          <a:effectRef idx="0">
            <a:schemeClr val="accent2">
              <a:alpha val="90000"/>
              <a:hueOff val="0"/>
              <a:satOff val="0"/>
              <a:lumOff val="0"/>
              <a:alphaOff val="-26667"/>
            </a:schemeClr>
          </a:effectRef>
          <a:fontRef idx="minor">
            <a:schemeClr val="lt1"/>
          </a:fontRef>
        </p:style>
        <p:txBody>
          <a:bodyPr spcFirstLastPara="0" vert="horz" wrap="square" lIns="834706" tIns="2966746" rIns="3102886" bIns="132548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3B5763"/>
                </a:solidFill>
                <a:latin typeface="Arvo"/>
                <a:ea typeface="+mn-ea"/>
                <a:cs typeface="+mn-cs"/>
              </a:rPr>
              <a:t>Supporting Families</a:t>
            </a:r>
          </a:p>
        </p:txBody>
      </p:sp>
      <p:sp>
        <p:nvSpPr>
          <p:cNvPr id="9" name="Freeform: Shape 8">
            <a:extLst>
              <a:ext uri="{FF2B5EF4-FFF2-40B4-BE49-F238E27FC236}">
                <a16:creationId xmlns:a16="http://schemas.microsoft.com/office/drawing/2014/main" id="{9B767BB6-1B6B-41CE-9112-4C59D5AE1A33}"/>
              </a:ext>
            </a:extLst>
          </p:cNvPr>
          <p:cNvSpPr/>
          <p:nvPr/>
        </p:nvSpPr>
        <p:spPr>
          <a:xfrm>
            <a:off x="3281955" y="983983"/>
            <a:ext cx="5415295" cy="5266089"/>
          </a:xfrm>
          <a:custGeom>
            <a:avLst/>
            <a:gdLst>
              <a:gd name="connsiteX0" fmla="*/ 0 w 5266089"/>
              <a:gd name="connsiteY0" fmla="*/ 2633045 h 5266089"/>
              <a:gd name="connsiteX1" fmla="*/ 2633045 w 5266089"/>
              <a:gd name="connsiteY1" fmla="*/ 0 h 5266089"/>
              <a:gd name="connsiteX2" fmla="*/ 2633045 w 5266089"/>
              <a:gd name="connsiteY2" fmla="*/ 2633045 h 5266089"/>
              <a:gd name="connsiteX3" fmla="*/ 0 w 5266089"/>
              <a:gd name="connsiteY3" fmla="*/ 2633045 h 5266089"/>
            </a:gdLst>
            <a:ahLst/>
            <a:cxnLst>
              <a:cxn ang="0">
                <a:pos x="connsiteX0" y="connsiteY0"/>
              </a:cxn>
              <a:cxn ang="0">
                <a:pos x="connsiteX1" y="connsiteY1"/>
              </a:cxn>
              <a:cxn ang="0">
                <a:pos x="connsiteX2" y="connsiteY2"/>
              </a:cxn>
              <a:cxn ang="0">
                <a:pos x="connsiteX3" y="connsiteY3"/>
              </a:cxn>
            </a:cxnLst>
            <a:rect l="l" t="t" r="r" b="b"/>
            <a:pathLst>
              <a:path w="5266089" h="5266089">
                <a:moveTo>
                  <a:pt x="0" y="2633045"/>
                </a:moveTo>
                <a:cubicBezTo>
                  <a:pt x="0" y="1178854"/>
                  <a:pt x="1178854" y="0"/>
                  <a:pt x="2633045" y="0"/>
                </a:cubicBezTo>
                <a:lnTo>
                  <a:pt x="2633045" y="2633045"/>
                </a:lnTo>
                <a:lnTo>
                  <a:pt x="0" y="2633045"/>
                </a:lnTo>
                <a:close/>
              </a:path>
            </a:pathLst>
          </a:custGeom>
          <a:solidFill>
            <a:srgbClr val="F78471">
              <a:alpha val="49804"/>
            </a:srgbClr>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834706" tIns="1325481" rIns="3102886" bIns="2966747" numCol="1" spcCol="1270" anchor="ctr" anchorCtr="0">
            <a:noAutofit/>
          </a:bodyPr>
          <a:lstStyle/>
          <a:p>
            <a:pPr marL="0" lvl="0" indent="0" algn="ctr" defTabSz="800100">
              <a:lnSpc>
                <a:spcPct val="90000"/>
              </a:lnSpc>
              <a:spcBef>
                <a:spcPct val="0"/>
              </a:spcBef>
              <a:spcAft>
                <a:spcPct val="35000"/>
              </a:spcAft>
              <a:buNone/>
            </a:pPr>
            <a:r>
              <a:rPr lang="en-US" b="1" kern="1200" dirty="0">
                <a:solidFill>
                  <a:srgbClr val="3B5763"/>
                </a:solidFill>
                <a:latin typeface="Arvo"/>
                <a:ea typeface="+mn-ea"/>
                <a:cs typeface="+mn-cs"/>
              </a:rPr>
              <a:t>Strengthening Communities</a:t>
            </a:r>
          </a:p>
        </p:txBody>
      </p:sp>
      <p:sp>
        <p:nvSpPr>
          <p:cNvPr id="10" name="Arrow: Circular 9">
            <a:extLst>
              <a:ext uri="{FF2B5EF4-FFF2-40B4-BE49-F238E27FC236}">
                <a16:creationId xmlns:a16="http://schemas.microsoft.com/office/drawing/2014/main" id="{79BD5E07-8971-4825-B061-23F64F13B910}"/>
              </a:ext>
            </a:extLst>
          </p:cNvPr>
          <p:cNvSpPr/>
          <p:nvPr/>
        </p:nvSpPr>
        <p:spPr>
          <a:xfrm>
            <a:off x="3207353" y="657987"/>
            <a:ext cx="5918081" cy="5918081"/>
          </a:xfrm>
          <a:prstGeom prst="circularArrow">
            <a:avLst>
              <a:gd name="adj1" fmla="val 5085"/>
              <a:gd name="adj2" fmla="val 327528"/>
              <a:gd name="adj3" fmla="val 21272472"/>
              <a:gd name="adj4" fmla="val 16200000"/>
              <a:gd name="adj5" fmla="val 5932"/>
            </a:avLst>
          </a:prstGeom>
          <a:solidFill>
            <a:srgbClr val="96B3C0"/>
          </a:solidFill>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a:schemeClr val="lt1"/>
          </a:fontRef>
        </p:style>
        <p:txBody>
          <a:bodyPr/>
          <a:lstStyle/>
          <a:p>
            <a:endParaRPr lang="en-US"/>
          </a:p>
        </p:txBody>
      </p:sp>
      <p:sp>
        <p:nvSpPr>
          <p:cNvPr id="11" name="Arrow: Circular 10">
            <a:extLst>
              <a:ext uri="{FF2B5EF4-FFF2-40B4-BE49-F238E27FC236}">
                <a16:creationId xmlns:a16="http://schemas.microsoft.com/office/drawing/2014/main" id="{FA92EF9C-0DFC-40E1-9C93-CCE66AFCF417}"/>
              </a:ext>
            </a:extLst>
          </p:cNvPr>
          <p:cNvSpPr/>
          <p:nvPr/>
        </p:nvSpPr>
        <p:spPr>
          <a:xfrm>
            <a:off x="3207353" y="834777"/>
            <a:ext cx="5918081" cy="5918081"/>
          </a:xfrm>
          <a:prstGeom prst="circularArrow">
            <a:avLst>
              <a:gd name="adj1" fmla="val 5085"/>
              <a:gd name="adj2" fmla="val 327528"/>
              <a:gd name="adj3" fmla="val 5072472"/>
              <a:gd name="adj4" fmla="val 0"/>
              <a:gd name="adj5" fmla="val 5932"/>
            </a:avLst>
          </a:prstGeom>
          <a:solidFill>
            <a:srgbClr val="7198A9"/>
          </a:solidFill>
        </p:spPr>
        <p:style>
          <a:lnRef idx="0">
            <a:schemeClr val="accent2">
              <a:shade val="90000"/>
              <a:hueOff val="-191560"/>
              <a:satOff val="136"/>
              <a:lumOff val="10705"/>
              <a:alphaOff val="0"/>
            </a:schemeClr>
          </a:lnRef>
          <a:fillRef idx="1">
            <a:schemeClr val="accent2">
              <a:shade val="90000"/>
              <a:hueOff val="-191560"/>
              <a:satOff val="136"/>
              <a:lumOff val="10705"/>
              <a:alphaOff val="0"/>
            </a:schemeClr>
          </a:fillRef>
          <a:effectRef idx="0">
            <a:schemeClr val="accent2">
              <a:shade val="90000"/>
              <a:hueOff val="-191560"/>
              <a:satOff val="136"/>
              <a:lumOff val="10705"/>
              <a:alphaOff val="0"/>
            </a:schemeClr>
          </a:effectRef>
          <a:fontRef idx="minor">
            <a:schemeClr val="lt1"/>
          </a:fontRef>
        </p:style>
        <p:txBody>
          <a:bodyPr/>
          <a:lstStyle/>
          <a:p>
            <a:endParaRPr lang="en-US"/>
          </a:p>
        </p:txBody>
      </p:sp>
      <p:sp>
        <p:nvSpPr>
          <p:cNvPr id="12" name="Arrow: Circular 11">
            <a:extLst>
              <a:ext uri="{FF2B5EF4-FFF2-40B4-BE49-F238E27FC236}">
                <a16:creationId xmlns:a16="http://schemas.microsoft.com/office/drawing/2014/main" id="{EE10534C-424E-4079-A098-FC98B5311398}"/>
              </a:ext>
            </a:extLst>
          </p:cNvPr>
          <p:cNvSpPr/>
          <p:nvPr/>
        </p:nvSpPr>
        <p:spPr>
          <a:xfrm>
            <a:off x="3030563" y="834777"/>
            <a:ext cx="5918081" cy="5918081"/>
          </a:xfrm>
          <a:prstGeom prst="circularArrow">
            <a:avLst>
              <a:gd name="adj1" fmla="val 5085"/>
              <a:gd name="adj2" fmla="val 327528"/>
              <a:gd name="adj3" fmla="val 10472472"/>
              <a:gd name="adj4" fmla="val 5400000"/>
              <a:gd name="adj5" fmla="val 5932"/>
            </a:avLst>
          </a:prstGeom>
          <a:solidFill>
            <a:srgbClr val="4D778A"/>
          </a:solidFill>
        </p:spPr>
        <p:style>
          <a:lnRef idx="0">
            <a:schemeClr val="accent2">
              <a:shade val="90000"/>
              <a:hueOff val="-383121"/>
              <a:satOff val="273"/>
              <a:lumOff val="21409"/>
              <a:alphaOff val="0"/>
            </a:schemeClr>
          </a:lnRef>
          <a:fillRef idx="1">
            <a:schemeClr val="accent2">
              <a:shade val="90000"/>
              <a:hueOff val="-383121"/>
              <a:satOff val="273"/>
              <a:lumOff val="21409"/>
              <a:alphaOff val="0"/>
            </a:schemeClr>
          </a:fillRef>
          <a:effectRef idx="0">
            <a:schemeClr val="accent2">
              <a:shade val="90000"/>
              <a:hueOff val="-383121"/>
              <a:satOff val="273"/>
              <a:lumOff val="21409"/>
              <a:alphaOff val="0"/>
            </a:schemeClr>
          </a:effectRef>
          <a:fontRef idx="minor">
            <a:schemeClr val="lt1"/>
          </a:fontRef>
        </p:style>
        <p:txBody>
          <a:bodyPr/>
          <a:lstStyle/>
          <a:p>
            <a:endParaRPr lang="en-US"/>
          </a:p>
        </p:txBody>
      </p:sp>
      <p:sp>
        <p:nvSpPr>
          <p:cNvPr id="13" name="Arrow: Circular 12">
            <a:extLst>
              <a:ext uri="{FF2B5EF4-FFF2-40B4-BE49-F238E27FC236}">
                <a16:creationId xmlns:a16="http://schemas.microsoft.com/office/drawing/2014/main" id="{F74FF909-79E1-46C8-BBBB-CD140B82F170}"/>
              </a:ext>
            </a:extLst>
          </p:cNvPr>
          <p:cNvSpPr/>
          <p:nvPr/>
        </p:nvSpPr>
        <p:spPr>
          <a:xfrm>
            <a:off x="3030563" y="657987"/>
            <a:ext cx="5918081" cy="5918081"/>
          </a:xfrm>
          <a:prstGeom prst="circularArrow">
            <a:avLst>
              <a:gd name="adj1" fmla="val 5085"/>
              <a:gd name="adj2" fmla="val 327528"/>
              <a:gd name="adj3" fmla="val 15872472"/>
              <a:gd name="adj4" fmla="val 10800000"/>
              <a:gd name="adj5" fmla="val 5932"/>
            </a:avLst>
          </a:prstGeom>
          <a:solidFill>
            <a:srgbClr val="CEDBE0"/>
          </a:solidFill>
        </p:spPr>
        <p:style>
          <a:lnRef idx="0">
            <a:schemeClr val="accent2">
              <a:shade val="90000"/>
              <a:hueOff val="-574681"/>
              <a:satOff val="409"/>
              <a:lumOff val="32114"/>
              <a:alphaOff val="0"/>
            </a:schemeClr>
          </a:lnRef>
          <a:fillRef idx="1">
            <a:schemeClr val="accent2">
              <a:shade val="90000"/>
              <a:hueOff val="-574681"/>
              <a:satOff val="409"/>
              <a:lumOff val="32114"/>
              <a:alphaOff val="0"/>
            </a:schemeClr>
          </a:fillRef>
          <a:effectRef idx="0">
            <a:schemeClr val="accent2">
              <a:shade val="90000"/>
              <a:hueOff val="-574681"/>
              <a:satOff val="409"/>
              <a:lumOff val="32114"/>
              <a:alphaOff val="0"/>
            </a:schemeClr>
          </a:effectRef>
          <a:fontRef idx="minor">
            <a:schemeClr val="lt1"/>
          </a:fontRef>
        </p:style>
        <p:txBody>
          <a:bodyPr/>
          <a:lstStyle/>
          <a:p>
            <a:endParaRPr lang="en-US"/>
          </a:p>
        </p:txBody>
      </p:sp>
      <p:sp>
        <p:nvSpPr>
          <p:cNvPr id="14" name="Slide Number Placeholder 6">
            <a:extLst>
              <a:ext uri="{FF2B5EF4-FFF2-40B4-BE49-F238E27FC236}">
                <a16:creationId xmlns:a16="http://schemas.microsoft.com/office/drawing/2014/main" id="{557EE7B4-7CF5-49C5-BB6E-D72ECD90F85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1.1.13</a:t>
            </a:r>
          </a:p>
        </p:txBody>
      </p:sp>
    </p:spTree>
    <p:custDataLst>
      <p:tags r:id="rId1"/>
    </p:custDataLst>
    <p:extLst>
      <p:ext uri="{BB962C8B-B14F-4D97-AF65-F5344CB8AC3E}">
        <p14:creationId xmlns:p14="http://schemas.microsoft.com/office/powerpoint/2010/main" val="153344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DD6BB-40CD-4AAF-95D5-8D027ACB7F13}"/>
              </a:ext>
            </a:extLst>
          </p:cNvPr>
          <p:cNvSpPr>
            <a:spLocks noGrp="1"/>
          </p:cNvSpPr>
          <p:nvPr>
            <p:ph type="title"/>
          </p:nvPr>
        </p:nvSpPr>
        <p:spPr/>
        <p:txBody>
          <a:bodyPr/>
          <a:lstStyle/>
          <a:p>
            <a:r>
              <a:rPr lang="en-US" dirty="0"/>
              <a:t>Licensing Specialists - Seven Primary Roles</a:t>
            </a:r>
          </a:p>
        </p:txBody>
      </p:sp>
      <p:grpSp>
        <p:nvGrpSpPr>
          <p:cNvPr id="5" name="Group 4">
            <a:extLst>
              <a:ext uri="{FF2B5EF4-FFF2-40B4-BE49-F238E27FC236}">
                <a16:creationId xmlns:a16="http://schemas.microsoft.com/office/drawing/2014/main" id="{DC8385D6-F5E4-4D0D-8E10-EFBF8906FCB9}"/>
              </a:ext>
            </a:extLst>
          </p:cNvPr>
          <p:cNvGrpSpPr/>
          <p:nvPr/>
        </p:nvGrpSpPr>
        <p:grpSpPr>
          <a:xfrm>
            <a:off x="5303899" y="2411893"/>
            <a:ext cx="1459049" cy="3028475"/>
            <a:chOff x="4752036" y="1408116"/>
            <a:chExt cx="1336114" cy="2719381"/>
          </a:xfrm>
          <a:solidFill>
            <a:srgbClr val="7198A9"/>
          </a:solidFill>
        </p:grpSpPr>
        <p:sp>
          <p:nvSpPr>
            <p:cNvPr id="27" name="Oval 78">
              <a:extLst>
                <a:ext uri="{FF2B5EF4-FFF2-40B4-BE49-F238E27FC236}">
                  <a16:creationId xmlns:a16="http://schemas.microsoft.com/office/drawing/2014/main" id="{27ACD427-90CE-491F-97D8-01B0325593EB}"/>
                </a:ext>
              </a:extLst>
            </p:cNvPr>
            <p:cNvSpPr>
              <a:spLocks noChangeArrowheads="1"/>
            </p:cNvSpPr>
            <p:nvPr/>
          </p:nvSpPr>
          <p:spPr bwMode="black">
            <a:xfrm>
              <a:off x="5200025" y="1408116"/>
              <a:ext cx="447994" cy="44799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vo"/>
              </a:endParaRPr>
            </a:p>
          </p:txBody>
        </p:sp>
        <p:sp>
          <p:nvSpPr>
            <p:cNvPr id="28" name="Freeform 79">
              <a:extLst>
                <a:ext uri="{FF2B5EF4-FFF2-40B4-BE49-F238E27FC236}">
                  <a16:creationId xmlns:a16="http://schemas.microsoft.com/office/drawing/2014/main" id="{1B947FD9-5527-4E4F-8F94-46043D2C5B75}"/>
                </a:ext>
              </a:extLst>
            </p:cNvPr>
            <p:cNvSpPr>
              <a:spLocks/>
            </p:cNvSpPr>
            <p:nvPr/>
          </p:nvSpPr>
          <p:spPr bwMode="black">
            <a:xfrm>
              <a:off x="4752036" y="1911123"/>
              <a:ext cx="1336114" cy="2216374"/>
            </a:xfrm>
            <a:custGeom>
              <a:avLst/>
              <a:gdLst>
                <a:gd name="T0" fmla="*/ 133 w 135"/>
                <a:gd name="T1" fmla="*/ 89 h 224"/>
                <a:gd name="T2" fmla="*/ 113 w 135"/>
                <a:gd name="T3" fmla="*/ 17 h 224"/>
                <a:gd name="T4" fmla="*/ 91 w 135"/>
                <a:gd name="T5" fmla="*/ 0 h 224"/>
                <a:gd name="T6" fmla="*/ 43 w 135"/>
                <a:gd name="T7" fmla="*/ 0 h 224"/>
                <a:gd name="T8" fmla="*/ 21 w 135"/>
                <a:gd name="T9" fmla="*/ 17 h 224"/>
                <a:gd name="T10" fmla="*/ 1 w 135"/>
                <a:gd name="T11" fmla="*/ 89 h 224"/>
                <a:gd name="T12" fmla="*/ 8 w 135"/>
                <a:gd name="T13" fmla="*/ 101 h 224"/>
                <a:gd name="T14" fmla="*/ 20 w 135"/>
                <a:gd name="T15" fmla="*/ 94 h 224"/>
                <a:gd name="T16" fmla="*/ 39 w 135"/>
                <a:gd name="T17" fmla="*/ 29 h 224"/>
                <a:gd name="T18" fmla="*/ 41 w 135"/>
                <a:gd name="T19" fmla="*/ 28 h 224"/>
                <a:gd name="T20" fmla="*/ 42 w 135"/>
                <a:gd name="T21" fmla="*/ 30 h 224"/>
                <a:gd name="T22" fmla="*/ 42 w 135"/>
                <a:gd name="T23" fmla="*/ 30 h 224"/>
                <a:gd name="T24" fmla="*/ 42 w 135"/>
                <a:gd name="T25" fmla="*/ 31 h 224"/>
                <a:gd name="T26" fmla="*/ 15 w 135"/>
                <a:gd name="T27" fmla="*/ 127 h 224"/>
                <a:gd name="T28" fmla="*/ 38 w 135"/>
                <a:gd name="T29" fmla="*/ 127 h 224"/>
                <a:gd name="T30" fmla="*/ 38 w 135"/>
                <a:gd name="T31" fmla="*/ 211 h 224"/>
                <a:gd name="T32" fmla="*/ 52 w 135"/>
                <a:gd name="T33" fmla="*/ 224 h 224"/>
                <a:gd name="T34" fmla="*/ 65 w 135"/>
                <a:gd name="T35" fmla="*/ 211 h 224"/>
                <a:gd name="T36" fmla="*/ 65 w 135"/>
                <a:gd name="T37" fmla="*/ 127 h 224"/>
                <a:gd name="T38" fmla="*/ 70 w 135"/>
                <a:gd name="T39" fmla="*/ 127 h 224"/>
                <a:gd name="T40" fmla="*/ 70 w 135"/>
                <a:gd name="T41" fmla="*/ 211 h 224"/>
                <a:gd name="T42" fmla="*/ 83 w 135"/>
                <a:gd name="T43" fmla="*/ 224 h 224"/>
                <a:gd name="T44" fmla="*/ 96 w 135"/>
                <a:gd name="T45" fmla="*/ 211 h 224"/>
                <a:gd name="T46" fmla="*/ 96 w 135"/>
                <a:gd name="T47" fmla="*/ 127 h 224"/>
                <a:gd name="T48" fmla="*/ 120 w 135"/>
                <a:gd name="T49" fmla="*/ 127 h 224"/>
                <a:gd name="T50" fmla="*/ 92 w 135"/>
                <a:gd name="T51" fmla="*/ 31 h 224"/>
                <a:gd name="T52" fmla="*/ 92 w 135"/>
                <a:gd name="T53" fmla="*/ 30 h 224"/>
                <a:gd name="T54" fmla="*/ 92 w 135"/>
                <a:gd name="T55" fmla="*/ 30 h 224"/>
                <a:gd name="T56" fmla="*/ 94 w 135"/>
                <a:gd name="T57" fmla="*/ 28 h 224"/>
                <a:gd name="T58" fmla="*/ 96 w 135"/>
                <a:gd name="T59" fmla="*/ 29 h 224"/>
                <a:gd name="T60" fmla="*/ 114 w 135"/>
                <a:gd name="T61" fmla="*/ 94 h 224"/>
                <a:gd name="T62" fmla="*/ 127 w 135"/>
                <a:gd name="T63" fmla="*/ 101 h 224"/>
                <a:gd name="T64" fmla="*/ 133 w 135"/>
                <a:gd name="T65" fmla="*/ 8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224">
                  <a:moveTo>
                    <a:pt x="133" y="89"/>
                  </a:moveTo>
                  <a:cubicBezTo>
                    <a:pt x="113" y="17"/>
                    <a:pt x="113" y="17"/>
                    <a:pt x="113" y="17"/>
                  </a:cubicBezTo>
                  <a:cubicBezTo>
                    <a:pt x="110" y="7"/>
                    <a:pt x="102" y="0"/>
                    <a:pt x="91" y="0"/>
                  </a:cubicBezTo>
                  <a:cubicBezTo>
                    <a:pt x="43" y="0"/>
                    <a:pt x="43" y="0"/>
                    <a:pt x="43" y="0"/>
                  </a:cubicBezTo>
                  <a:cubicBezTo>
                    <a:pt x="33" y="0"/>
                    <a:pt x="24" y="7"/>
                    <a:pt x="21" y="17"/>
                  </a:cubicBezTo>
                  <a:cubicBezTo>
                    <a:pt x="1" y="89"/>
                    <a:pt x="1" y="89"/>
                    <a:pt x="1" y="89"/>
                  </a:cubicBezTo>
                  <a:cubicBezTo>
                    <a:pt x="0" y="94"/>
                    <a:pt x="3" y="99"/>
                    <a:pt x="8" y="101"/>
                  </a:cubicBezTo>
                  <a:cubicBezTo>
                    <a:pt x="13" y="102"/>
                    <a:pt x="18" y="99"/>
                    <a:pt x="20" y="94"/>
                  </a:cubicBezTo>
                  <a:cubicBezTo>
                    <a:pt x="39" y="29"/>
                    <a:pt x="39" y="29"/>
                    <a:pt x="39" y="29"/>
                  </a:cubicBezTo>
                  <a:cubicBezTo>
                    <a:pt x="39" y="28"/>
                    <a:pt x="40" y="28"/>
                    <a:pt x="41" y="28"/>
                  </a:cubicBezTo>
                  <a:cubicBezTo>
                    <a:pt x="41" y="28"/>
                    <a:pt x="42" y="29"/>
                    <a:pt x="42" y="30"/>
                  </a:cubicBezTo>
                  <a:cubicBezTo>
                    <a:pt x="42" y="30"/>
                    <a:pt x="42" y="30"/>
                    <a:pt x="42" y="30"/>
                  </a:cubicBezTo>
                  <a:cubicBezTo>
                    <a:pt x="42" y="31"/>
                    <a:pt x="42" y="31"/>
                    <a:pt x="42" y="31"/>
                  </a:cubicBezTo>
                  <a:cubicBezTo>
                    <a:pt x="15" y="127"/>
                    <a:pt x="15" y="127"/>
                    <a:pt x="15" y="127"/>
                  </a:cubicBezTo>
                  <a:cubicBezTo>
                    <a:pt x="38" y="127"/>
                    <a:pt x="38" y="127"/>
                    <a:pt x="38" y="127"/>
                  </a:cubicBezTo>
                  <a:cubicBezTo>
                    <a:pt x="38" y="211"/>
                    <a:pt x="38" y="211"/>
                    <a:pt x="38" y="211"/>
                  </a:cubicBezTo>
                  <a:cubicBezTo>
                    <a:pt x="38" y="218"/>
                    <a:pt x="44" y="224"/>
                    <a:pt x="52" y="224"/>
                  </a:cubicBezTo>
                  <a:cubicBezTo>
                    <a:pt x="59" y="224"/>
                    <a:pt x="65" y="218"/>
                    <a:pt x="65" y="211"/>
                  </a:cubicBezTo>
                  <a:cubicBezTo>
                    <a:pt x="65" y="127"/>
                    <a:pt x="65" y="127"/>
                    <a:pt x="65" y="127"/>
                  </a:cubicBezTo>
                  <a:cubicBezTo>
                    <a:pt x="70" y="127"/>
                    <a:pt x="70" y="127"/>
                    <a:pt x="70" y="127"/>
                  </a:cubicBezTo>
                  <a:cubicBezTo>
                    <a:pt x="70" y="211"/>
                    <a:pt x="70" y="211"/>
                    <a:pt x="70" y="211"/>
                  </a:cubicBezTo>
                  <a:cubicBezTo>
                    <a:pt x="70" y="218"/>
                    <a:pt x="76" y="224"/>
                    <a:pt x="83" y="224"/>
                  </a:cubicBezTo>
                  <a:cubicBezTo>
                    <a:pt x="90" y="224"/>
                    <a:pt x="96" y="218"/>
                    <a:pt x="96" y="211"/>
                  </a:cubicBezTo>
                  <a:cubicBezTo>
                    <a:pt x="96" y="127"/>
                    <a:pt x="96" y="127"/>
                    <a:pt x="96" y="127"/>
                  </a:cubicBezTo>
                  <a:cubicBezTo>
                    <a:pt x="120" y="127"/>
                    <a:pt x="120" y="127"/>
                    <a:pt x="120" y="127"/>
                  </a:cubicBezTo>
                  <a:cubicBezTo>
                    <a:pt x="92" y="31"/>
                    <a:pt x="92" y="31"/>
                    <a:pt x="92" y="31"/>
                  </a:cubicBezTo>
                  <a:cubicBezTo>
                    <a:pt x="92" y="30"/>
                    <a:pt x="92" y="30"/>
                    <a:pt x="92" y="30"/>
                  </a:cubicBezTo>
                  <a:cubicBezTo>
                    <a:pt x="92" y="30"/>
                    <a:pt x="92" y="30"/>
                    <a:pt x="92" y="30"/>
                  </a:cubicBezTo>
                  <a:cubicBezTo>
                    <a:pt x="92" y="29"/>
                    <a:pt x="93" y="28"/>
                    <a:pt x="94" y="28"/>
                  </a:cubicBezTo>
                  <a:cubicBezTo>
                    <a:pt x="95" y="28"/>
                    <a:pt x="96" y="28"/>
                    <a:pt x="96" y="29"/>
                  </a:cubicBezTo>
                  <a:cubicBezTo>
                    <a:pt x="114" y="94"/>
                    <a:pt x="114" y="94"/>
                    <a:pt x="114" y="94"/>
                  </a:cubicBezTo>
                  <a:cubicBezTo>
                    <a:pt x="116" y="99"/>
                    <a:pt x="121" y="102"/>
                    <a:pt x="127" y="101"/>
                  </a:cubicBezTo>
                  <a:cubicBezTo>
                    <a:pt x="132" y="99"/>
                    <a:pt x="135" y="94"/>
                    <a:pt x="133"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vo"/>
              </a:endParaRPr>
            </a:p>
          </p:txBody>
        </p:sp>
      </p:grpSp>
      <p:cxnSp>
        <p:nvCxnSpPr>
          <p:cNvPr id="6" name="Straight Connector 5">
            <a:extLst>
              <a:ext uri="{FF2B5EF4-FFF2-40B4-BE49-F238E27FC236}">
                <a16:creationId xmlns:a16="http://schemas.microsoft.com/office/drawing/2014/main" id="{F2940BF9-B7E4-4235-B38F-7C36DB087A89}"/>
              </a:ext>
            </a:extLst>
          </p:cNvPr>
          <p:cNvCxnSpPr/>
          <p:nvPr/>
        </p:nvCxnSpPr>
        <p:spPr>
          <a:xfrm flipH="1">
            <a:off x="6202895" y="2620491"/>
            <a:ext cx="887326" cy="580630"/>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7" name="Straight Connector 6">
            <a:extLst>
              <a:ext uri="{FF2B5EF4-FFF2-40B4-BE49-F238E27FC236}">
                <a16:creationId xmlns:a16="http://schemas.microsoft.com/office/drawing/2014/main" id="{32ED0B31-809D-432B-BEEA-653FD0A6C016}"/>
              </a:ext>
            </a:extLst>
          </p:cNvPr>
          <p:cNvCxnSpPr/>
          <p:nvPr/>
        </p:nvCxnSpPr>
        <p:spPr>
          <a:xfrm flipH="1">
            <a:off x="6151116" y="3702025"/>
            <a:ext cx="1512921" cy="0"/>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8" name="Straight Connector 7">
            <a:extLst>
              <a:ext uri="{FF2B5EF4-FFF2-40B4-BE49-F238E27FC236}">
                <a16:creationId xmlns:a16="http://schemas.microsoft.com/office/drawing/2014/main" id="{D25DF0D4-806D-4688-B722-D70DD9771C24}"/>
              </a:ext>
            </a:extLst>
          </p:cNvPr>
          <p:cNvCxnSpPr>
            <a:stCxn id="25" idx="2"/>
          </p:cNvCxnSpPr>
          <p:nvPr/>
        </p:nvCxnSpPr>
        <p:spPr>
          <a:xfrm flipH="1" flipV="1">
            <a:off x="6191224" y="4010343"/>
            <a:ext cx="1202134" cy="1035994"/>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9" name="Straight Connector 8">
            <a:extLst>
              <a:ext uri="{FF2B5EF4-FFF2-40B4-BE49-F238E27FC236}">
                <a16:creationId xmlns:a16="http://schemas.microsoft.com/office/drawing/2014/main" id="{C05547A5-C28A-487F-95B7-F3864B5F9F23}"/>
              </a:ext>
            </a:extLst>
          </p:cNvPr>
          <p:cNvCxnSpPr/>
          <p:nvPr/>
        </p:nvCxnSpPr>
        <p:spPr>
          <a:xfrm>
            <a:off x="5027273" y="2614537"/>
            <a:ext cx="927923" cy="657167"/>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10" name="Straight Connector 9">
            <a:extLst>
              <a:ext uri="{FF2B5EF4-FFF2-40B4-BE49-F238E27FC236}">
                <a16:creationId xmlns:a16="http://schemas.microsoft.com/office/drawing/2014/main" id="{B4BF7804-BB68-49B4-A725-876A0EAC9E7E}"/>
              </a:ext>
            </a:extLst>
          </p:cNvPr>
          <p:cNvCxnSpPr/>
          <p:nvPr/>
        </p:nvCxnSpPr>
        <p:spPr>
          <a:xfrm>
            <a:off x="4213854" y="3474347"/>
            <a:ext cx="1586622" cy="224810"/>
          </a:xfrm>
          <a:prstGeom prst="line">
            <a:avLst/>
          </a:prstGeom>
          <a:noFill/>
          <a:ln w="19050" cap="flat" cmpd="sng" algn="ctr">
            <a:solidFill>
              <a:srgbClr val="4472C4">
                <a:lumMod val="40000"/>
                <a:lumOff val="60000"/>
              </a:srgbClr>
            </a:solidFill>
            <a:prstDash val="solid"/>
            <a:miter lim="800000"/>
            <a:tailEnd type="oval" w="lg" len="lg"/>
          </a:ln>
          <a:effectLst/>
        </p:spPr>
      </p:cxnSp>
      <p:cxnSp>
        <p:nvCxnSpPr>
          <p:cNvPr id="11" name="Straight Connector 10">
            <a:extLst>
              <a:ext uri="{FF2B5EF4-FFF2-40B4-BE49-F238E27FC236}">
                <a16:creationId xmlns:a16="http://schemas.microsoft.com/office/drawing/2014/main" id="{4BA8F135-A0D4-4B85-96ED-054F74B2C64E}"/>
              </a:ext>
            </a:extLst>
          </p:cNvPr>
          <p:cNvCxnSpPr/>
          <p:nvPr/>
        </p:nvCxnSpPr>
        <p:spPr>
          <a:xfrm flipV="1">
            <a:off x="4785199" y="3995650"/>
            <a:ext cx="1129398" cy="411800"/>
          </a:xfrm>
          <a:prstGeom prst="line">
            <a:avLst/>
          </a:prstGeom>
          <a:noFill/>
          <a:ln w="19050" cap="flat" cmpd="sng" algn="ctr">
            <a:solidFill>
              <a:srgbClr val="4472C4">
                <a:lumMod val="40000"/>
                <a:lumOff val="60000"/>
              </a:srgbClr>
            </a:solidFill>
            <a:prstDash val="solid"/>
            <a:miter lim="800000"/>
            <a:tailEnd type="oval" w="lg" len="lg"/>
          </a:ln>
          <a:effectLst/>
        </p:spPr>
      </p:cxnSp>
      <p:sp>
        <p:nvSpPr>
          <p:cNvPr id="12" name="Oval 11">
            <a:extLst>
              <a:ext uri="{FF2B5EF4-FFF2-40B4-BE49-F238E27FC236}">
                <a16:creationId xmlns:a16="http://schemas.microsoft.com/office/drawing/2014/main" id="{6B6624AD-56CF-41EB-92DF-48B2B67AEBC3}"/>
              </a:ext>
            </a:extLst>
          </p:cNvPr>
          <p:cNvSpPr/>
          <p:nvPr/>
        </p:nvSpPr>
        <p:spPr>
          <a:xfrm flipH="1">
            <a:off x="3828727" y="1245368"/>
            <a:ext cx="1676082" cy="1646549"/>
          </a:xfrm>
          <a:prstGeom prst="ellipse">
            <a:avLst/>
          </a:prstGeom>
          <a:solidFill>
            <a:srgbClr val="F78471"/>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13" name="Oval 12">
            <a:extLst>
              <a:ext uri="{FF2B5EF4-FFF2-40B4-BE49-F238E27FC236}">
                <a16:creationId xmlns:a16="http://schemas.microsoft.com/office/drawing/2014/main" id="{684E752B-625E-4DEB-BDD4-4999B7773A8A}"/>
              </a:ext>
            </a:extLst>
          </p:cNvPr>
          <p:cNvSpPr/>
          <p:nvPr/>
        </p:nvSpPr>
        <p:spPr>
          <a:xfrm flipH="1">
            <a:off x="2909924" y="2411893"/>
            <a:ext cx="1673582" cy="1626832"/>
          </a:xfrm>
          <a:prstGeom prst="ellipse">
            <a:avLst/>
          </a:prstGeom>
          <a:solidFill>
            <a:srgbClr val="96B3C0"/>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14" name="Oval 13">
            <a:extLst>
              <a:ext uri="{FF2B5EF4-FFF2-40B4-BE49-F238E27FC236}">
                <a16:creationId xmlns:a16="http://schemas.microsoft.com/office/drawing/2014/main" id="{027ECF16-A2A9-4C08-9ABD-F23906D8F899}"/>
              </a:ext>
            </a:extLst>
          </p:cNvPr>
          <p:cNvSpPr/>
          <p:nvPr/>
        </p:nvSpPr>
        <p:spPr>
          <a:xfrm flipH="1">
            <a:off x="3060923" y="3699157"/>
            <a:ext cx="1724276" cy="1610743"/>
          </a:xfrm>
          <a:prstGeom prst="ellipse">
            <a:avLst/>
          </a:prstGeom>
          <a:solidFill>
            <a:srgbClr val="3B5763"/>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15" name="Rectangle 14">
            <a:extLst>
              <a:ext uri="{FF2B5EF4-FFF2-40B4-BE49-F238E27FC236}">
                <a16:creationId xmlns:a16="http://schemas.microsoft.com/office/drawing/2014/main" id="{A3B81401-7696-4494-AD2E-9E4983835173}"/>
              </a:ext>
            </a:extLst>
          </p:cNvPr>
          <p:cNvSpPr/>
          <p:nvPr/>
        </p:nvSpPr>
        <p:spPr>
          <a:xfrm>
            <a:off x="4087786" y="1691027"/>
            <a:ext cx="11579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Partner</a:t>
            </a:r>
          </a:p>
        </p:txBody>
      </p:sp>
      <p:sp>
        <p:nvSpPr>
          <p:cNvPr id="16" name="Rectangle 15">
            <a:extLst>
              <a:ext uri="{FF2B5EF4-FFF2-40B4-BE49-F238E27FC236}">
                <a16:creationId xmlns:a16="http://schemas.microsoft.com/office/drawing/2014/main" id="{C8446A8D-6A20-43EA-AEE7-C5965987B145}"/>
              </a:ext>
            </a:extLst>
          </p:cNvPr>
          <p:cNvSpPr/>
          <p:nvPr/>
        </p:nvSpPr>
        <p:spPr>
          <a:xfrm>
            <a:off x="3026635" y="2756442"/>
            <a:ext cx="1450529"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Regulator</a:t>
            </a:r>
          </a:p>
        </p:txBody>
      </p:sp>
      <p:sp>
        <p:nvSpPr>
          <p:cNvPr id="17" name="Rectangle 16">
            <a:extLst>
              <a:ext uri="{FF2B5EF4-FFF2-40B4-BE49-F238E27FC236}">
                <a16:creationId xmlns:a16="http://schemas.microsoft.com/office/drawing/2014/main" id="{E2429AE0-2DF4-439A-AEE4-4E2D9FB623DC}"/>
              </a:ext>
            </a:extLst>
          </p:cNvPr>
          <p:cNvSpPr/>
          <p:nvPr/>
        </p:nvSpPr>
        <p:spPr>
          <a:xfrm>
            <a:off x="3212316" y="4145755"/>
            <a:ext cx="1472763"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Assessor</a:t>
            </a:r>
          </a:p>
        </p:txBody>
      </p:sp>
      <p:cxnSp>
        <p:nvCxnSpPr>
          <p:cNvPr id="18" name="Straight Connector 17">
            <a:extLst>
              <a:ext uri="{FF2B5EF4-FFF2-40B4-BE49-F238E27FC236}">
                <a16:creationId xmlns:a16="http://schemas.microsoft.com/office/drawing/2014/main" id="{D59A3406-24F0-4171-A0E3-780BA7DBEC18}"/>
              </a:ext>
            </a:extLst>
          </p:cNvPr>
          <p:cNvCxnSpPr>
            <a:stCxn id="19" idx="7"/>
          </p:cNvCxnSpPr>
          <p:nvPr/>
        </p:nvCxnSpPr>
        <p:spPr>
          <a:xfrm flipV="1">
            <a:off x="5424573" y="4229014"/>
            <a:ext cx="465710" cy="902381"/>
          </a:xfrm>
          <a:prstGeom prst="line">
            <a:avLst/>
          </a:prstGeom>
          <a:noFill/>
          <a:ln w="19050" cap="flat" cmpd="sng" algn="ctr">
            <a:solidFill>
              <a:srgbClr val="4472C4">
                <a:lumMod val="40000"/>
                <a:lumOff val="60000"/>
              </a:srgbClr>
            </a:solidFill>
            <a:prstDash val="solid"/>
            <a:miter lim="800000"/>
            <a:tailEnd type="oval" w="lg" len="lg"/>
          </a:ln>
          <a:effectLst/>
        </p:spPr>
      </p:cxnSp>
      <p:sp>
        <p:nvSpPr>
          <p:cNvPr id="19" name="Oval 18">
            <a:extLst>
              <a:ext uri="{FF2B5EF4-FFF2-40B4-BE49-F238E27FC236}">
                <a16:creationId xmlns:a16="http://schemas.microsoft.com/office/drawing/2014/main" id="{B5653377-E036-4E15-9931-ED58A80F2F24}"/>
              </a:ext>
            </a:extLst>
          </p:cNvPr>
          <p:cNvSpPr/>
          <p:nvPr/>
        </p:nvSpPr>
        <p:spPr>
          <a:xfrm>
            <a:off x="3979412" y="4902386"/>
            <a:ext cx="1693110" cy="1563771"/>
          </a:xfrm>
          <a:prstGeom prst="ellipse">
            <a:avLst/>
          </a:prstGeom>
          <a:solidFill>
            <a:srgbClr val="F6AB8A"/>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0" name="Rectangle 19">
            <a:extLst>
              <a:ext uri="{FF2B5EF4-FFF2-40B4-BE49-F238E27FC236}">
                <a16:creationId xmlns:a16="http://schemas.microsoft.com/office/drawing/2014/main" id="{2613B55B-3772-4159-BA55-C55D4DD2F055}"/>
              </a:ext>
            </a:extLst>
          </p:cNvPr>
          <p:cNvSpPr/>
          <p:nvPr/>
        </p:nvSpPr>
        <p:spPr>
          <a:xfrm>
            <a:off x="4246985" y="5329063"/>
            <a:ext cx="11579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Mentor</a:t>
            </a:r>
          </a:p>
        </p:txBody>
      </p:sp>
      <p:sp>
        <p:nvSpPr>
          <p:cNvPr id="21" name="Oval 20">
            <a:extLst>
              <a:ext uri="{FF2B5EF4-FFF2-40B4-BE49-F238E27FC236}">
                <a16:creationId xmlns:a16="http://schemas.microsoft.com/office/drawing/2014/main" id="{4B2B1FF3-4B49-4500-B78D-3F67196AAC5A}"/>
              </a:ext>
            </a:extLst>
          </p:cNvPr>
          <p:cNvSpPr/>
          <p:nvPr/>
        </p:nvSpPr>
        <p:spPr>
          <a:xfrm>
            <a:off x="6876498" y="1476883"/>
            <a:ext cx="1777617" cy="1718285"/>
          </a:xfrm>
          <a:prstGeom prst="ellipse">
            <a:avLst/>
          </a:prstGeom>
          <a:solidFill>
            <a:srgbClr val="7198A9"/>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2" name="Rectangle 21">
            <a:extLst>
              <a:ext uri="{FF2B5EF4-FFF2-40B4-BE49-F238E27FC236}">
                <a16:creationId xmlns:a16="http://schemas.microsoft.com/office/drawing/2014/main" id="{9B48C34D-B226-4287-AABD-4B5DE9EBF812}"/>
              </a:ext>
            </a:extLst>
          </p:cNvPr>
          <p:cNvSpPr/>
          <p:nvPr/>
        </p:nvSpPr>
        <p:spPr>
          <a:xfrm>
            <a:off x="6849722" y="1837311"/>
            <a:ext cx="1831168"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a:t>
            </a:r>
            <a:br>
              <a:rPr kumimoji="0" lang="en-US" sz="1800" b="0" i="0" u="none" strike="noStrike" kern="0" cap="none" spc="0" normalizeH="0" baseline="0" noProof="0" dirty="0">
                <a:ln>
                  <a:noFill/>
                </a:ln>
                <a:solidFill>
                  <a:prstClr val="white"/>
                </a:solidFill>
                <a:effectLst/>
                <a:uLnTx/>
                <a:uFillTx/>
                <a:latin typeface="Arvo"/>
                <a:cs typeface="Helvetica Light"/>
              </a:rPr>
            </a:br>
            <a:r>
              <a:rPr kumimoji="0" lang="en-US" sz="1800" b="0" i="0" u="none" strike="noStrike" kern="0" cap="none" spc="0" normalizeH="0" baseline="0" noProof="0" dirty="0">
                <a:ln>
                  <a:noFill/>
                </a:ln>
                <a:solidFill>
                  <a:prstClr val="white"/>
                </a:solidFill>
                <a:effectLst/>
                <a:uLnTx/>
                <a:uFillTx/>
                <a:latin typeface="Arvo"/>
                <a:cs typeface="Helvetica Light"/>
              </a:rPr>
              <a:t>Match-Maker</a:t>
            </a:r>
          </a:p>
        </p:txBody>
      </p:sp>
      <p:sp>
        <p:nvSpPr>
          <p:cNvPr id="23" name="Oval 22">
            <a:extLst>
              <a:ext uri="{FF2B5EF4-FFF2-40B4-BE49-F238E27FC236}">
                <a16:creationId xmlns:a16="http://schemas.microsoft.com/office/drawing/2014/main" id="{9F8F49A7-9C9A-41D2-A455-526A6FDBC4BC}"/>
              </a:ext>
            </a:extLst>
          </p:cNvPr>
          <p:cNvSpPr/>
          <p:nvPr/>
        </p:nvSpPr>
        <p:spPr>
          <a:xfrm>
            <a:off x="7420410" y="2765430"/>
            <a:ext cx="1827884" cy="1834950"/>
          </a:xfrm>
          <a:prstGeom prst="ellipse">
            <a:avLst/>
          </a:prstGeom>
          <a:solidFill>
            <a:srgbClr val="FAA99C"/>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4" name="Rectangle 23">
            <a:extLst>
              <a:ext uri="{FF2B5EF4-FFF2-40B4-BE49-F238E27FC236}">
                <a16:creationId xmlns:a16="http://schemas.microsoft.com/office/drawing/2014/main" id="{0EE1142D-FAFD-4BB5-8894-AF7F4DE82AB0}"/>
              </a:ext>
            </a:extLst>
          </p:cNvPr>
          <p:cNvSpPr/>
          <p:nvPr/>
        </p:nvSpPr>
        <p:spPr>
          <a:xfrm>
            <a:off x="7378517" y="3196822"/>
            <a:ext cx="1903559"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Communicator</a:t>
            </a:r>
          </a:p>
        </p:txBody>
      </p:sp>
      <p:sp>
        <p:nvSpPr>
          <p:cNvPr id="25" name="Oval 24">
            <a:extLst>
              <a:ext uri="{FF2B5EF4-FFF2-40B4-BE49-F238E27FC236}">
                <a16:creationId xmlns:a16="http://schemas.microsoft.com/office/drawing/2014/main" id="{C3E3C47A-9B46-44CE-9D77-27728439F4A1}"/>
              </a:ext>
            </a:extLst>
          </p:cNvPr>
          <p:cNvSpPr/>
          <p:nvPr/>
        </p:nvSpPr>
        <p:spPr>
          <a:xfrm>
            <a:off x="7393358" y="4220914"/>
            <a:ext cx="1707714" cy="1650845"/>
          </a:xfrm>
          <a:prstGeom prst="ellipse">
            <a:avLst/>
          </a:prstGeom>
          <a:solidFill>
            <a:srgbClr val="3B5763"/>
          </a:solidFill>
          <a:ln w="571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vo"/>
            </a:endParaRPr>
          </a:p>
        </p:txBody>
      </p:sp>
      <p:sp>
        <p:nvSpPr>
          <p:cNvPr id="26" name="Rectangle 25">
            <a:extLst>
              <a:ext uri="{FF2B5EF4-FFF2-40B4-BE49-F238E27FC236}">
                <a16:creationId xmlns:a16="http://schemas.microsoft.com/office/drawing/2014/main" id="{F77BEB2E-D8BB-42BA-937A-58A8BD40CBB3}"/>
              </a:ext>
            </a:extLst>
          </p:cNvPr>
          <p:cNvSpPr/>
          <p:nvPr/>
        </p:nvSpPr>
        <p:spPr>
          <a:xfrm>
            <a:off x="7544357" y="4687563"/>
            <a:ext cx="1405714"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vo"/>
                <a:cs typeface="Helvetica Light"/>
              </a:rPr>
              <a:t>The Record Keeper</a:t>
            </a:r>
          </a:p>
        </p:txBody>
      </p:sp>
      <p:sp>
        <p:nvSpPr>
          <p:cNvPr id="29" name="Slide Number Placeholder 6">
            <a:extLst>
              <a:ext uri="{FF2B5EF4-FFF2-40B4-BE49-F238E27FC236}">
                <a16:creationId xmlns:a16="http://schemas.microsoft.com/office/drawing/2014/main" id="{E4C9BB15-6A71-45D1-8012-E70923D4C62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1.1.14</a:t>
            </a:r>
          </a:p>
        </p:txBody>
      </p:sp>
    </p:spTree>
    <p:custDataLst>
      <p:tags r:id="rId1"/>
    </p:custDataLst>
    <p:extLst>
      <p:ext uri="{BB962C8B-B14F-4D97-AF65-F5344CB8AC3E}">
        <p14:creationId xmlns:p14="http://schemas.microsoft.com/office/powerpoint/2010/main" val="826664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C:  </a:t>
            </a:r>
            <a:br>
              <a:rPr lang="en-US" dirty="0"/>
            </a:br>
            <a:r>
              <a:rPr lang="en-US" dirty="0"/>
              <a:t>Developing as a Licensing Specialist</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332434" y="2112247"/>
            <a:ext cx="6594268" cy="3967744"/>
          </a:xfrm>
        </p:spPr>
        <p:txBody>
          <a:bodyPr/>
          <a:lstStyle/>
          <a:p>
            <a:pPr>
              <a:buClr>
                <a:srgbClr val="F78471"/>
              </a:buClr>
              <a:buFont typeface="Wingdings" panose="05000000000000000000" pitchFamily="2" charset="2"/>
              <a:buChar char="§"/>
            </a:pPr>
            <a:r>
              <a:rPr lang="en-US" dirty="0"/>
              <a:t>Identify the qualities, skills, and knowledge a Licensing Specialist needs to successfully perform each role.</a:t>
            </a:r>
          </a:p>
        </p:txBody>
      </p:sp>
      <p:sp>
        <p:nvSpPr>
          <p:cNvPr id="4" name="Slide Number Placeholder 6">
            <a:extLst>
              <a:ext uri="{FF2B5EF4-FFF2-40B4-BE49-F238E27FC236}">
                <a16:creationId xmlns:a16="http://schemas.microsoft.com/office/drawing/2014/main" id="{0DBD997E-0A41-4D9F-BD6A-76F78C1D605E}"/>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1.1.15</a:t>
            </a:r>
          </a:p>
        </p:txBody>
      </p:sp>
    </p:spTree>
    <p:custDataLst>
      <p:tags r:id="rId1"/>
    </p:custDataLst>
    <p:extLst>
      <p:ext uri="{BB962C8B-B14F-4D97-AF65-F5344CB8AC3E}">
        <p14:creationId xmlns:p14="http://schemas.microsoft.com/office/powerpoint/2010/main" val="330639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D:  </a:t>
            </a:r>
            <a:br>
              <a:rPr lang="en-US" dirty="0"/>
            </a:br>
            <a:r>
              <a:rPr lang="en-US" dirty="0"/>
              <a:t>My Strengths and Needs</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332434" y="2112247"/>
            <a:ext cx="6594268" cy="3967744"/>
          </a:xfrm>
        </p:spPr>
        <p:txBody>
          <a:bodyPr/>
          <a:lstStyle/>
          <a:p>
            <a:pPr>
              <a:buClr>
                <a:srgbClr val="F78471"/>
              </a:buClr>
              <a:buFont typeface="Wingdings" panose="05000000000000000000" pitchFamily="2" charset="2"/>
              <a:buChar char="§"/>
            </a:pPr>
            <a:r>
              <a:rPr lang="en-US" dirty="0"/>
              <a:t>Working independently, complete the worksheet by answering the following questions:</a:t>
            </a:r>
            <a:br>
              <a:rPr lang="en-US" dirty="0"/>
            </a:br>
            <a:endParaRPr lang="en-US" dirty="0"/>
          </a:p>
          <a:p>
            <a:pPr marL="457200">
              <a:buClr>
                <a:srgbClr val="F78471"/>
              </a:buClr>
            </a:pPr>
            <a:r>
              <a:rPr lang="en-US" dirty="0"/>
              <a:t>Given each role that a Licensing Specialist plays, what are your personal strengths and needs?</a:t>
            </a:r>
            <a:br>
              <a:rPr lang="en-US" dirty="0"/>
            </a:br>
            <a:endParaRPr lang="en-US" dirty="0"/>
          </a:p>
          <a:p>
            <a:pPr marL="457200">
              <a:buClr>
                <a:srgbClr val="F78471"/>
              </a:buClr>
            </a:pPr>
            <a:r>
              <a:rPr lang="en-US" dirty="0"/>
              <a:t>What are some ways you could turn your needs into strengths?</a:t>
            </a:r>
          </a:p>
        </p:txBody>
      </p:sp>
      <p:sp>
        <p:nvSpPr>
          <p:cNvPr id="4" name="Slide Number Placeholder 6">
            <a:extLst>
              <a:ext uri="{FF2B5EF4-FFF2-40B4-BE49-F238E27FC236}">
                <a16:creationId xmlns:a16="http://schemas.microsoft.com/office/drawing/2014/main" id="{F761B332-B30B-4580-BEDE-7B0DD635DDDA}"/>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1.1.16</a:t>
            </a:r>
          </a:p>
        </p:txBody>
      </p:sp>
    </p:spTree>
    <p:custDataLst>
      <p:tags r:id="rId1"/>
    </p:custDataLst>
    <p:extLst>
      <p:ext uri="{BB962C8B-B14F-4D97-AF65-F5344CB8AC3E}">
        <p14:creationId xmlns:p14="http://schemas.microsoft.com/office/powerpoint/2010/main" val="2341223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FAC15-6509-4C1E-BE55-A5871FBC7538}"/>
              </a:ext>
            </a:extLst>
          </p:cNvPr>
          <p:cNvSpPr>
            <a:spLocks noGrp="1"/>
          </p:cNvSpPr>
          <p:nvPr>
            <p:ph type="title"/>
          </p:nvPr>
        </p:nvSpPr>
        <p:spPr/>
        <p:txBody>
          <a:bodyPr>
            <a:normAutofit/>
          </a:bodyPr>
          <a:lstStyle/>
          <a:p>
            <a:pPr algn="ctr"/>
            <a:r>
              <a:rPr lang="en-US" dirty="0"/>
              <a:t>Voices of Youth</a:t>
            </a:r>
          </a:p>
        </p:txBody>
      </p:sp>
      <p:sp>
        <p:nvSpPr>
          <p:cNvPr id="3" name="Text Placeholder 2">
            <a:extLst>
              <a:ext uri="{FF2B5EF4-FFF2-40B4-BE49-F238E27FC236}">
                <a16:creationId xmlns:a16="http://schemas.microsoft.com/office/drawing/2014/main" id="{0FAB90A6-3E9E-4CE7-898F-876C7DB21F52}"/>
              </a:ext>
            </a:extLst>
          </p:cNvPr>
          <p:cNvSpPr>
            <a:spLocks noGrp="1"/>
          </p:cNvSpPr>
          <p:nvPr>
            <p:ph type="body" idx="1"/>
          </p:nvPr>
        </p:nvSpPr>
        <p:spPr>
          <a:xfrm>
            <a:off x="1969476" y="1445128"/>
            <a:ext cx="8253047" cy="595707"/>
          </a:xfrm>
        </p:spPr>
        <p:txBody>
          <a:bodyPr>
            <a:normAutofit fontScale="77500" lnSpcReduction="20000"/>
          </a:bodyPr>
          <a:lstStyle/>
          <a:p>
            <a:pPr marL="0" indent="0" algn="ctr">
              <a:buNone/>
            </a:pPr>
            <a:r>
              <a:rPr lang="en-US" sz="3200" dirty="0">
                <a:hlinkClick r:id="rId3"/>
              </a:rPr>
              <a:t>http://centervideo.forest.usf.edu/dcf/voicesofyouth/fs.html</a:t>
            </a:r>
            <a:endParaRPr lang="en-US" dirty="0"/>
          </a:p>
        </p:txBody>
      </p:sp>
      <p:sp>
        <p:nvSpPr>
          <p:cNvPr id="7" name="Text Placeholder 2">
            <a:extLst>
              <a:ext uri="{FF2B5EF4-FFF2-40B4-BE49-F238E27FC236}">
                <a16:creationId xmlns:a16="http://schemas.microsoft.com/office/drawing/2014/main" id="{8CF366BD-C30B-4D76-A32D-BAE01111657E}"/>
              </a:ext>
            </a:extLst>
          </p:cNvPr>
          <p:cNvSpPr txBox="1">
            <a:spLocks/>
          </p:cNvSpPr>
          <p:nvPr/>
        </p:nvSpPr>
        <p:spPr>
          <a:xfrm>
            <a:off x="2327135" y="2258100"/>
            <a:ext cx="7895388" cy="4241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buFont typeface="Wingdings" panose="05000000000000000000" pitchFamily="2" charset="2"/>
              <a:buChar char="§"/>
            </a:pPr>
            <a:r>
              <a:rPr lang="en-US" dirty="0"/>
              <a:t>Why did they move so many times?</a:t>
            </a:r>
          </a:p>
          <a:p>
            <a:pPr>
              <a:buClr>
                <a:srgbClr val="F78471"/>
              </a:buClr>
              <a:buFont typeface="Wingdings" panose="05000000000000000000" pitchFamily="2" charset="2"/>
              <a:buChar char="§"/>
            </a:pPr>
            <a:r>
              <a:rPr lang="en-US" dirty="0"/>
              <a:t>What did they share about how they want to be identified in a family?</a:t>
            </a:r>
          </a:p>
          <a:p>
            <a:pPr>
              <a:buClr>
                <a:srgbClr val="F78471"/>
              </a:buClr>
              <a:buFont typeface="Wingdings" panose="05000000000000000000" pitchFamily="2" charset="2"/>
              <a:buChar char="§"/>
            </a:pPr>
            <a:r>
              <a:rPr lang="en-US" dirty="0"/>
              <a:t>What was characteristic of the homes they felt good about?</a:t>
            </a:r>
          </a:p>
          <a:p>
            <a:pPr>
              <a:buClr>
                <a:srgbClr val="F78471"/>
              </a:buClr>
              <a:buFont typeface="Wingdings" panose="05000000000000000000" pitchFamily="2" charset="2"/>
              <a:buChar char="§"/>
            </a:pPr>
            <a:r>
              <a:rPr lang="en-US" dirty="0"/>
              <a:t>What made adjusting to foster care more difficult?</a:t>
            </a:r>
          </a:p>
          <a:p>
            <a:pPr>
              <a:buClr>
                <a:srgbClr val="F78471"/>
              </a:buClr>
              <a:buFont typeface="Wingdings" panose="05000000000000000000" pitchFamily="2" charset="2"/>
              <a:buChar char="§"/>
            </a:pPr>
            <a:r>
              <a:rPr lang="en-US" dirty="0"/>
              <a:t>What did they need from professionals?</a:t>
            </a:r>
          </a:p>
          <a:p>
            <a:pPr>
              <a:buClr>
                <a:srgbClr val="F78471"/>
              </a:buClr>
              <a:buFont typeface="Wingdings" panose="05000000000000000000" pitchFamily="2" charset="2"/>
              <a:buChar char="§"/>
            </a:pPr>
            <a:r>
              <a:rPr lang="en-US" dirty="0"/>
              <a:t>What did they need from foster parents?</a:t>
            </a:r>
          </a:p>
          <a:p>
            <a:pPr>
              <a:buClr>
                <a:srgbClr val="F78471"/>
              </a:buClr>
              <a:buFont typeface="Wingdings" panose="05000000000000000000" pitchFamily="2" charset="2"/>
              <a:buChar char="§"/>
            </a:pPr>
            <a:r>
              <a:rPr lang="en-US" dirty="0"/>
              <a:t>What will you take with you from the video that will impact your work?</a:t>
            </a:r>
          </a:p>
          <a:p>
            <a:endParaRPr lang="en-US" dirty="0"/>
          </a:p>
        </p:txBody>
      </p:sp>
      <p:sp>
        <p:nvSpPr>
          <p:cNvPr id="5" name="Slide Number Placeholder 6">
            <a:extLst>
              <a:ext uri="{FF2B5EF4-FFF2-40B4-BE49-F238E27FC236}">
                <a16:creationId xmlns:a16="http://schemas.microsoft.com/office/drawing/2014/main" id="{2D028396-3578-4600-BDEF-379715A482A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1.1.17</a:t>
            </a:r>
          </a:p>
        </p:txBody>
      </p:sp>
    </p:spTree>
    <p:custDataLst>
      <p:tags r:id="rId1"/>
    </p:custDataLst>
    <p:extLst>
      <p:ext uri="{BB962C8B-B14F-4D97-AF65-F5344CB8AC3E}">
        <p14:creationId xmlns:p14="http://schemas.microsoft.com/office/powerpoint/2010/main" val="247184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1756937" y="1989047"/>
            <a:ext cx="8678126"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1.1:  Introduction to Licensing</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1.2:  Licensing Laws</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1.3:  Overview of the Child Removal and Placement Process</a:t>
            </a:r>
          </a:p>
          <a:p>
            <a:pPr marL="0" indent="0">
              <a:lnSpc>
                <a:spcPct val="100000"/>
              </a:lnSpc>
              <a:spcBef>
                <a:spcPts val="0"/>
              </a:spcBef>
              <a:buClr>
                <a:srgbClr val="F78471"/>
              </a:buClr>
              <a:buSzPts val="1400"/>
              <a:buNone/>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1.4:  The Role and Skills of the Licensing Specialist</a:t>
            </a:r>
          </a:p>
          <a:p>
            <a:endParaRPr lang="en-US" dirty="0"/>
          </a:p>
        </p:txBody>
      </p:sp>
      <p:sp>
        <p:nvSpPr>
          <p:cNvPr id="4" name="Slide Number Placeholder 6">
            <a:extLst>
              <a:ext uri="{FF2B5EF4-FFF2-40B4-BE49-F238E27FC236}">
                <a16:creationId xmlns:a16="http://schemas.microsoft.com/office/drawing/2014/main" id="{A07F27C5-40B1-4A8F-8CEB-3A6F2C32DCDC}"/>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E:  </a:t>
            </a:r>
            <a:br>
              <a:rPr lang="en-US" dirty="0"/>
            </a:br>
            <a:r>
              <a:rPr lang="en-US" dirty="0"/>
              <a:t>The Big Picture</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484834" y="1964248"/>
            <a:ext cx="6594268" cy="1457254"/>
          </a:xfrm>
        </p:spPr>
        <p:txBody>
          <a:bodyPr/>
          <a:lstStyle/>
          <a:p>
            <a:pPr marL="0" indent="0" algn="ctr">
              <a:buClr>
                <a:srgbClr val="F78471"/>
              </a:buClr>
              <a:buNone/>
            </a:pPr>
            <a:r>
              <a:rPr lang="en-US" dirty="0"/>
              <a:t>Based on the video we just watched and the information you recall from CORE training, what do you think are the feelings and behaviors of children who enter foster care?</a:t>
            </a:r>
          </a:p>
        </p:txBody>
      </p:sp>
      <p:pic>
        <p:nvPicPr>
          <p:cNvPr id="5" name="Picture 4">
            <a:extLst>
              <a:ext uri="{FF2B5EF4-FFF2-40B4-BE49-F238E27FC236}">
                <a16:creationId xmlns:a16="http://schemas.microsoft.com/office/drawing/2014/main" id="{26FCF712-8D60-40F4-8C5F-71452B02D89C}"/>
              </a:ext>
            </a:extLst>
          </p:cNvPr>
          <p:cNvPicPr>
            <a:picLocks noChangeAspect="1"/>
          </p:cNvPicPr>
          <p:nvPr/>
        </p:nvPicPr>
        <p:blipFill>
          <a:blip r:embed="rId3"/>
          <a:stretch>
            <a:fillRect/>
          </a:stretch>
        </p:blipFill>
        <p:spPr>
          <a:xfrm>
            <a:off x="3820990" y="3740727"/>
            <a:ext cx="3921955" cy="2608404"/>
          </a:xfrm>
          <a:prstGeom prst="rect">
            <a:avLst/>
          </a:prstGeom>
          <a:ln>
            <a:noFill/>
          </a:ln>
          <a:effectLst>
            <a:outerShdw blurRad="190500" algn="tl" rotWithShape="0">
              <a:srgbClr val="000000">
                <a:alpha val="70000"/>
              </a:srgbClr>
            </a:outerShdw>
          </a:effectLst>
        </p:spPr>
      </p:pic>
      <p:sp>
        <p:nvSpPr>
          <p:cNvPr id="6" name="Slide Number Placeholder 6">
            <a:extLst>
              <a:ext uri="{FF2B5EF4-FFF2-40B4-BE49-F238E27FC236}">
                <a16:creationId xmlns:a16="http://schemas.microsoft.com/office/drawing/2014/main" id="{E289305A-CD2C-477E-9D7C-B799488D514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1.1.18</a:t>
            </a:r>
          </a:p>
        </p:txBody>
      </p:sp>
    </p:spTree>
    <p:custDataLst>
      <p:tags r:id="rId1"/>
    </p:custDataLst>
    <p:extLst>
      <p:ext uri="{BB962C8B-B14F-4D97-AF65-F5344CB8AC3E}">
        <p14:creationId xmlns:p14="http://schemas.microsoft.com/office/powerpoint/2010/main" val="1079309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A812-0ED6-440F-84DB-40842EFE3813}"/>
              </a:ext>
            </a:extLst>
          </p:cNvPr>
          <p:cNvSpPr>
            <a:spLocks noGrp="1"/>
          </p:cNvSpPr>
          <p:nvPr>
            <p:ph type="title"/>
          </p:nvPr>
        </p:nvSpPr>
        <p:spPr/>
        <p:txBody>
          <a:bodyPr/>
          <a:lstStyle/>
          <a:p>
            <a:r>
              <a:rPr lang="en-US" dirty="0"/>
              <a:t>Collaboration</a:t>
            </a:r>
          </a:p>
        </p:txBody>
      </p:sp>
      <p:grpSp>
        <p:nvGrpSpPr>
          <p:cNvPr id="7" name="Group 6">
            <a:extLst>
              <a:ext uri="{FF2B5EF4-FFF2-40B4-BE49-F238E27FC236}">
                <a16:creationId xmlns:a16="http://schemas.microsoft.com/office/drawing/2014/main" id="{17705223-7D5B-45B8-A66E-D7EFED04F247}"/>
              </a:ext>
            </a:extLst>
          </p:cNvPr>
          <p:cNvGrpSpPr/>
          <p:nvPr/>
        </p:nvGrpSpPr>
        <p:grpSpPr>
          <a:xfrm>
            <a:off x="3253682" y="449006"/>
            <a:ext cx="6417409" cy="5711061"/>
            <a:chOff x="3333950" y="552302"/>
            <a:chExt cx="5906130" cy="5584784"/>
          </a:xfrm>
        </p:grpSpPr>
        <p:sp>
          <p:nvSpPr>
            <p:cNvPr id="8" name="Block Arc 7">
              <a:extLst>
                <a:ext uri="{FF2B5EF4-FFF2-40B4-BE49-F238E27FC236}">
                  <a16:creationId xmlns:a16="http://schemas.microsoft.com/office/drawing/2014/main" id="{F43B4D76-7E65-461E-A28B-14D11EEB04C9}"/>
                </a:ext>
              </a:extLst>
            </p:cNvPr>
            <p:cNvSpPr/>
            <p:nvPr/>
          </p:nvSpPr>
          <p:spPr>
            <a:xfrm>
              <a:off x="3844494" y="1286804"/>
              <a:ext cx="4503011" cy="4503011"/>
            </a:xfrm>
            <a:prstGeom prst="blockArc">
              <a:avLst>
                <a:gd name="adj1" fmla="val 13114286"/>
                <a:gd name="adj2" fmla="val 16200000"/>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95825842-89AA-41BD-98DB-34D1E2338DA4}"/>
                </a:ext>
              </a:extLst>
            </p:cNvPr>
            <p:cNvSpPr/>
            <p:nvPr/>
          </p:nvSpPr>
          <p:spPr>
            <a:xfrm>
              <a:off x="3844494" y="1286804"/>
              <a:ext cx="4503011" cy="4503011"/>
            </a:xfrm>
            <a:prstGeom prst="blockArc">
              <a:avLst>
                <a:gd name="adj1" fmla="val 10028571"/>
                <a:gd name="adj2" fmla="val 13114286"/>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BFADDC9D-370B-4DDC-B00A-7D051A97D04F}"/>
                </a:ext>
              </a:extLst>
            </p:cNvPr>
            <p:cNvSpPr/>
            <p:nvPr/>
          </p:nvSpPr>
          <p:spPr>
            <a:xfrm>
              <a:off x="3844494" y="1286804"/>
              <a:ext cx="4503011" cy="4503011"/>
            </a:xfrm>
            <a:prstGeom prst="blockArc">
              <a:avLst>
                <a:gd name="adj1" fmla="val 6942857"/>
                <a:gd name="adj2" fmla="val 10028571"/>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4E598760-0496-4DC8-8692-E90741B9F8D6}"/>
                </a:ext>
              </a:extLst>
            </p:cNvPr>
            <p:cNvSpPr/>
            <p:nvPr/>
          </p:nvSpPr>
          <p:spPr>
            <a:xfrm>
              <a:off x="3844494" y="1286804"/>
              <a:ext cx="4503011" cy="4503011"/>
            </a:xfrm>
            <a:prstGeom prst="blockArc">
              <a:avLst>
                <a:gd name="adj1" fmla="val 3857143"/>
                <a:gd name="adj2" fmla="val 6942857"/>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816D6EF7-35C1-4ECB-B0E7-CF96D4B38EE3}"/>
                </a:ext>
              </a:extLst>
            </p:cNvPr>
            <p:cNvSpPr/>
            <p:nvPr/>
          </p:nvSpPr>
          <p:spPr>
            <a:xfrm>
              <a:off x="3844494" y="1286804"/>
              <a:ext cx="4503011" cy="4503011"/>
            </a:xfrm>
            <a:prstGeom prst="blockArc">
              <a:avLst>
                <a:gd name="adj1" fmla="val 771429"/>
                <a:gd name="adj2" fmla="val 3857143"/>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FB79E80C-AAE8-4EF3-9FA8-D6C8E9640947}"/>
                </a:ext>
              </a:extLst>
            </p:cNvPr>
            <p:cNvSpPr/>
            <p:nvPr/>
          </p:nvSpPr>
          <p:spPr>
            <a:xfrm>
              <a:off x="3844494" y="1286804"/>
              <a:ext cx="4503011" cy="4503011"/>
            </a:xfrm>
            <a:prstGeom prst="blockArc">
              <a:avLst>
                <a:gd name="adj1" fmla="val 19285714"/>
                <a:gd name="adj2" fmla="val 771429"/>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Block Arc 13">
              <a:extLst>
                <a:ext uri="{FF2B5EF4-FFF2-40B4-BE49-F238E27FC236}">
                  <a16:creationId xmlns:a16="http://schemas.microsoft.com/office/drawing/2014/main" id="{839A4822-32B6-46BB-AB88-67C713D025BB}"/>
                </a:ext>
              </a:extLst>
            </p:cNvPr>
            <p:cNvSpPr/>
            <p:nvPr/>
          </p:nvSpPr>
          <p:spPr>
            <a:xfrm>
              <a:off x="3844494" y="1286804"/>
              <a:ext cx="4503011" cy="4503011"/>
            </a:xfrm>
            <a:prstGeom prst="blockArc">
              <a:avLst>
                <a:gd name="adj1" fmla="val 16200000"/>
                <a:gd name="adj2" fmla="val 19285714"/>
                <a:gd name="adj3" fmla="val 3900"/>
              </a:avLst>
            </a:prstGeom>
            <a:solidFill>
              <a:srgbClr val="FAA99C"/>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930E5B32-3443-4B78-AF99-A8C266B05114}"/>
                </a:ext>
              </a:extLst>
            </p:cNvPr>
            <p:cNvSpPr/>
            <p:nvPr/>
          </p:nvSpPr>
          <p:spPr>
            <a:xfrm>
              <a:off x="5486201" y="552302"/>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Case Manager</a:t>
              </a:r>
            </a:p>
          </p:txBody>
        </p:sp>
        <p:sp>
          <p:nvSpPr>
            <p:cNvPr id="17" name="Freeform: Shape 16">
              <a:extLst>
                <a:ext uri="{FF2B5EF4-FFF2-40B4-BE49-F238E27FC236}">
                  <a16:creationId xmlns:a16="http://schemas.microsoft.com/office/drawing/2014/main" id="{CF757AA5-B428-470A-ACF0-D926F846FE94}"/>
                </a:ext>
              </a:extLst>
            </p:cNvPr>
            <p:cNvSpPr/>
            <p:nvPr/>
          </p:nvSpPr>
          <p:spPr>
            <a:xfrm>
              <a:off x="7212172" y="1383486"/>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Adoption Specialist</a:t>
              </a:r>
            </a:p>
          </p:txBody>
        </p:sp>
        <p:sp>
          <p:nvSpPr>
            <p:cNvPr id="18" name="Freeform: Shape 17">
              <a:extLst>
                <a:ext uri="{FF2B5EF4-FFF2-40B4-BE49-F238E27FC236}">
                  <a16:creationId xmlns:a16="http://schemas.microsoft.com/office/drawing/2014/main" id="{93C024D7-2D6B-4120-987D-BE485C73216C}"/>
                </a:ext>
              </a:extLst>
            </p:cNvPr>
            <p:cNvSpPr/>
            <p:nvPr/>
          </p:nvSpPr>
          <p:spPr>
            <a:xfrm>
              <a:off x="7638452" y="3251139"/>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Independent Living Specialist</a:t>
              </a:r>
            </a:p>
          </p:txBody>
        </p:sp>
        <p:sp>
          <p:nvSpPr>
            <p:cNvPr id="19" name="Freeform: Shape 18">
              <a:extLst>
                <a:ext uri="{FF2B5EF4-FFF2-40B4-BE49-F238E27FC236}">
                  <a16:creationId xmlns:a16="http://schemas.microsoft.com/office/drawing/2014/main" id="{79BE56D5-C402-4F92-84BF-758954C149AC}"/>
                </a:ext>
              </a:extLst>
            </p:cNvPr>
            <p:cNvSpPr/>
            <p:nvPr/>
          </p:nvSpPr>
          <p:spPr>
            <a:xfrm>
              <a:off x="6444043" y="4748881"/>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Child Legal Services</a:t>
              </a:r>
            </a:p>
          </p:txBody>
        </p:sp>
        <p:sp>
          <p:nvSpPr>
            <p:cNvPr id="20" name="Freeform: Shape 19">
              <a:extLst>
                <a:ext uri="{FF2B5EF4-FFF2-40B4-BE49-F238E27FC236}">
                  <a16:creationId xmlns:a16="http://schemas.microsoft.com/office/drawing/2014/main" id="{639C6BFB-E876-4F92-B6D2-AABA99553C93}"/>
                </a:ext>
              </a:extLst>
            </p:cNvPr>
            <p:cNvSpPr/>
            <p:nvPr/>
          </p:nvSpPr>
          <p:spPr>
            <a:xfrm>
              <a:off x="4528359" y="4748881"/>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Guardian ad Litem</a:t>
              </a:r>
            </a:p>
          </p:txBody>
        </p:sp>
        <p:sp>
          <p:nvSpPr>
            <p:cNvPr id="21" name="Freeform: Shape 20">
              <a:extLst>
                <a:ext uri="{FF2B5EF4-FFF2-40B4-BE49-F238E27FC236}">
                  <a16:creationId xmlns:a16="http://schemas.microsoft.com/office/drawing/2014/main" id="{B6E52D6F-F123-413E-BC4E-4D36BD8D7D78}"/>
                </a:ext>
              </a:extLst>
            </p:cNvPr>
            <p:cNvSpPr/>
            <p:nvPr/>
          </p:nvSpPr>
          <p:spPr>
            <a:xfrm>
              <a:off x="3333950" y="3251139"/>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Community Partners</a:t>
              </a:r>
            </a:p>
          </p:txBody>
        </p:sp>
        <p:sp>
          <p:nvSpPr>
            <p:cNvPr id="22" name="Freeform: Shape 21">
              <a:extLst>
                <a:ext uri="{FF2B5EF4-FFF2-40B4-BE49-F238E27FC236}">
                  <a16:creationId xmlns:a16="http://schemas.microsoft.com/office/drawing/2014/main" id="{88E02E0D-0F21-4AE7-9865-EA468BF9FFFC}"/>
                </a:ext>
              </a:extLst>
            </p:cNvPr>
            <p:cNvSpPr/>
            <p:nvPr/>
          </p:nvSpPr>
          <p:spPr>
            <a:xfrm>
              <a:off x="3760230" y="1383486"/>
              <a:ext cx="1601628" cy="1388205"/>
            </a:xfrm>
            <a:custGeom>
              <a:avLst/>
              <a:gdLst>
                <a:gd name="connsiteX0" fmla="*/ 0 w 1219596"/>
                <a:gd name="connsiteY0" fmla="*/ 609798 h 1219596"/>
                <a:gd name="connsiteX1" fmla="*/ 609798 w 1219596"/>
                <a:gd name="connsiteY1" fmla="*/ 0 h 1219596"/>
                <a:gd name="connsiteX2" fmla="*/ 1219596 w 1219596"/>
                <a:gd name="connsiteY2" fmla="*/ 609798 h 1219596"/>
                <a:gd name="connsiteX3" fmla="*/ 609798 w 1219596"/>
                <a:gd name="connsiteY3" fmla="*/ 1219596 h 1219596"/>
                <a:gd name="connsiteX4" fmla="*/ 0 w 1219596"/>
                <a:gd name="connsiteY4" fmla="*/ 609798 h 121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96" h="1219596">
                  <a:moveTo>
                    <a:pt x="0" y="609798"/>
                  </a:moveTo>
                  <a:cubicBezTo>
                    <a:pt x="0" y="273016"/>
                    <a:pt x="273016" y="0"/>
                    <a:pt x="609798" y="0"/>
                  </a:cubicBezTo>
                  <a:cubicBezTo>
                    <a:pt x="946580" y="0"/>
                    <a:pt x="1219596" y="273016"/>
                    <a:pt x="1219596" y="609798"/>
                  </a:cubicBezTo>
                  <a:cubicBezTo>
                    <a:pt x="1219596" y="946580"/>
                    <a:pt x="946580" y="1219596"/>
                    <a:pt x="609798" y="1219596"/>
                  </a:cubicBezTo>
                  <a:cubicBezTo>
                    <a:pt x="273016" y="1219596"/>
                    <a:pt x="0" y="946580"/>
                    <a:pt x="0" y="609798"/>
                  </a:cubicBezTo>
                  <a:close/>
                </a:path>
              </a:pathLst>
            </a:cu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3846" tIns="193846" rIns="193846" bIns="193846" numCol="1" spcCol="1270" anchor="ctr" anchorCtr="0">
              <a:noAutofit/>
            </a:bodyPr>
            <a:lstStyle/>
            <a:p>
              <a:pPr marL="0" lvl="0" indent="0" algn="ctr" defTabSz="533400">
                <a:lnSpc>
                  <a:spcPct val="90000"/>
                </a:lnSpc>
                <a:spcBef>
                  <a:spcPct val="0"/>
                </a:spcBef>
                <a:spcAft>
                  <a:spcPct val="35000"/>
                </a:spcAft>
                <a:buNone/>
              </a:pPr>
              <a:r>
                <a:rPr lang="en-US" sz="2000" kern="1200" dirty="0">
                  <a:latin typeface="Arvo"/>
                </a:rPr>
                <a:t>Child Protective Investigator</a:t>
              </a:r>
            </a:p>
          </p:txBody>
        </p:sp>
      </p:grpSp>
      <p:pic>
        <p:nvPicPr>
          <p:cNvPr id="24" name="Picture 23">
            <a:extLst>
              <a:ext uri="{FF2B5EF4-FFF2-40B4-BE49-F238E27FC236}">
                <a16:creationId xmlns:a16="http://schemas.microsoft.com/office/drawing/2014/main" id="{B414CDBD-5D35-4FAB-B82B-A06572AC4CEE}"/>
              </a:ext>
            </a:extLst>
          </p:cNvPr>
          <p:cNvPicPr>
            <a:picLocks noChangeAspect="1"/>
          </p:cNvPicPr>
          <p:nvPr/>
        </p:nvPicPr>
        <p:blipFill>
          <a:blip r:embed="rId3"/>
          <a:stretch>
            <a:fillRect/>
          </a:stretch>
        </p:blipFill>
        <p:spPr>
          <a:xfrm>
            <a:off x="5519673" y="2463463"/>
            <a:ext cx="1885428" cy="1943100"/>
          </a:xfrm>
          <a:prstGeom prst="rect">
            <a:avLst/>
          </a:prstGeom>
        </p:spPr>
      </p:pic>
      <p:sp>
        <p:nvSpPr>
          <p:cNvPr id="23" name="Slide Number Placeholder 6">
            <a:extLst>
              <a:ext uri="{FF2B5EF4-FFF2-40B4-BE49-F238E27FC236}">
                <a16:creationId xmlns:a16="http://schemas.microsoft.com/office/drawing/2014/main" id="{F17746B9-79D8-46F5-999E-1BFD5652D24A}"/>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1.1.19</a:t>
            </a:r>
          </a:p>
        </p:txBody>
      </p:sp>
    </p:spTree>
    <p:custDataLst>
      <p:tags r:id="rId1"/>
    </p:custDataLst>
    <p:extLst>
      <p:ext uri="{BB962C8B-B14F-4D97-AF65-F5344CB8AC3E}">
        <p14:creationId xmlns:p14="http://schemas.microsoft.com/office/powerpoint/2010/main" val="1049626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0734-2D6A-4AF6-A6E3-302FEB65D27C}"/>
              </a:ext>
            </a:extLst>
          </p:cNvPr>
          <p:cNvSpPr>
            <a:spLocks noGrp="1"/>
          </p:cNvSpPr>
          <p:nvPr>
            <p:ph type="title"/>
          </p:nvPr>
        </p:nvSpPr>
        <p:spPr/>
        <p:txBody>
          <a:bodyPr/>
          <a:lstStyle/>
          <a:p>
            <a:r>
              <a:rPr lang="en-US" dirty="0"/>
              <a:t>Child Protective Investigator</a:t>
            </a:r>
          </a:p>
        </p:txBody>
      </p:sp>
      <p:grpSp>
        <p:nvGrpSpPr>
          <p:cNvPr id="4" name="Group 3">
            <a:extLst>
              <a:ext uri="{FF2B5EF4-FFF2-40B4-BE49-F238E27FC236}">
                <a16:creationId xmlns:a16="http://schemas.microsoft.com/office/drawing/2014/main" id="{A9599D99-0099-419F-815D-44224947919F}"/>
              </a:ext>
            </a:extLst>
          </p:cNvPr>
          <p:cNvGrpSpPr/>
          <p:nvPr/>
        </p:nvGrpSpPr>
        <p:grpSpPr>
          <a:xfrm>
            <a:off x="375155" y="1755195"/>
            <a:ext cx="10053393" cy="3805518"/>
            <a:chOff x="1121113" y="2484847"/>
            <a:chExt cx="10040756" cy="2833282"/>
          </a:xfrm>
          <a:solidFill>
            <a:srgbClr val="4D778A"/>
          </a:solidFill>
        </p:grpSpPr>
        <p:sp>
          <p:nvSpPr>
            <p:cNvPr id="5" name="Freeform 3">
              <a:extLst>
                <a:ext uri="{FF2B5EF4-FFF2-40B4-BE49-F238E27FC236}">
                  <a16:creationId xmlns:a16="http://schemas.microsoft.com/office/drawing/2014/main" id="{AA5AC044-2348-49B4-9B99-C563F896E023}"/>
                </a:ext>
              </a:extLst>
            </p:cNvPr>
            <p:cNvSpPr/>
            <p:nvPr/>
          </p:nvSpPr>
          <p:spPr>
            <a:xfrm>
              <a:off x="3273830"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6" name="Freeform 4">
              <a:extLst>
                <a:ext uri="{FF2B5EF4-FFF2-40B4-BE49-F238E27FC236}">
                  <a16:creationId xmlns:a16="http://schemas.microsoft.com/office/drawing/2014/main" id="{A3D91469-B437-422C-BD52-57F255BE99F7}"/>
                </a:ext>
              </a:extLst>
            </p:cNvPr>
            <p:cNvSpPr/>
            <p:nvPr/>
          </p:nvSpPr>
          <p:spPr>
            <a:xfrm>
              <a:off x="112111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First responder</a:t>
              </a:r>
            </a:p>
          </p:txBody>
        </p:sp>
        <p:sp>
          <p:nvSpPr>
            <p:cNvPr id="7" name="Freeform 6">
              <a:extLst>
                <a:ext uri="{FF2B5EF4-FFF2-40B4-BE49-F238E27FC236}">
                  <a16:creationId xmlns:a16="http://schemas.microsoft.com/office/drawing/2014/main" id="{FCB66FD3-9435-4FBD-A653-D3E2C1FF3493}"/>
                </a:ext>
              </a:extLst>
            </p:cNvPr>
            <p:cNvSpPr/>
            <p:nvPr/>
          </p:nvSpPr>
          <p:spPr>
            <a:xfrm>
              <a:off x="5907119"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60A4F8F4-A6DF-4EE8-99BD-3A965FF3A503}"/>
                </a:ext>
              </a:extLst>
            </p:cNvPr>
            <p:cNvSpPr/>
            <p:nvPr/>
          </p:nvSpPr>
          <p:spPr>
            <a:xfrm>
              <a:off x="375440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Provides supports</a:t>
              </a:r>
            </a:p>
          </p:txBody>
        </p:sp>
        <p:sp>
          <p:nvSpPr>
            <p:cNvPr id="9" name="Freeform 9">
              <a:extLst>
                <a:ext uri="{FF2B5EF4-FFF2-40B4-BE49-F238E27FC236}">
                  <a16:creationId xmlns:a16="http://schemas.microsoft.com/office/drawing/2014/main" id="{EF2B0B15-00DE-4BF5-A108-75FBC7A13ECD}"/>
                </a:ext>
              </a:extLst>
            </p:cNvPr>
            <p:cNvSpPr/>
            <p:nvPr/>
          </p:nvSpPr>
          <p:spPr>
            <a:xfrm>
              <a:off x="8540410" y="3081393"/>
              <a:ext cx="461803" cy="91440"/>
            </a:xfrm>
            <a:prstGeom prst="roundRect">
              <a:avLst/>
            </a:prstGeom>
            <a:solidFill>
              <a:srgbClr val="96B3C0"/>
            </a:solidFill>
            <a:ln>
              <a:solidFill>
                <a:srgbClr val="96B3C0"/>
              </a:solidFill>
              <a:tailEnd type="arrow"/>
            </a:ln>
          </p:spPr>
          <p:style>
            <a:lnRef idx="1">
              <a:schemeClr val="accent1">
                <a:shade val="90000"/>
                <a:hueOff val="108518"/>
                <a:satOff val="-250"/>
                <a:lumOff val="7948"/>
                <a:alphaOff val="0"/>
              </a:schemeClr>
            </a:lnRef>
            <a:fillRef idx="0">
              <a:scrgbClr r="0" g="0" b="0"/>
            </a:fillRef>
            <a:effectRef idx="0">
              <a:schemeClr val="accent1">
                <a:shade val="90000"/>
                <a:hueOff val="108518"/>
                <a:satOff val="-250"/>
                <a:lumOff val="7948"/>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0" name="Freeform 10">
              <a:extLst>
                <a:ext uri="{FF2B5EF4-FFF2-40B4-BE49-F238E27FC236}">
                  <a16:creationId xmlns:a16="http://schemas.microsoft.com/office/drawing/2014/main" id="{9A75CB98-BB83-463C-8EF0-A83BE0FE81F9}"/>
                </a:ext>
              </a:extLst>
            </p:cNvPr>
            <p:cNvSpPr/>
            <p:nvPr/>
          </p:nvSpPr>
          <p:spPr>
            <a:xfrm>
              <a:off x="638769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Removal, if necessary</a:t>
              </a:r>
            </a:p>
          </p:txBody>
        </p:sp>
        <p:sp>
          <p:nvSpPr>
            <p:cNvPr id="11" name="Freeform 12">
              <a:extLst>
                <a:ext uri="{FF2B5EF4-FFF2-40B4-BE49-F238E27FC236}">
                  <a16:creationId xmlns:a16="http://schemas.microsoft.com/office/drawing/2014/main" id="{59AC2123-B4FF-43A8-9D61-7A7ECED726D0}"/>
                </a:ext>
              </a:extLst>
            </p:cNvPr>
            <p:cNvSpPr/>
            <p:nvPr/>
          </p:nvSpPr>
          <p:spPr>
            <a:xfrm>
              <a:off x="9020983"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35632"/>
                <a:satOff val="2588"/>
                <a:lumOff val="1142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Takes child to </a:t>
              </a:r>
              <a:br>
                <a:rPr lang="en-US" sz="2400" b="1" kern="1200" dirty="0">
                  <a:solidFill>
                    <a:srgbClr val="F6AB8A"/>
                  </a:solidFill>
                  <a:latin typeface="Arvo"/>
                </a:rPr>
              </a:br>
              <a:r>
                <a:rPr lang="en-US" sz="2400" b="1" kern="1200" dirty="0">
                  <a:solidFill>
                    <a:srgbClr val="F6AB8A"/>
                  </a:solidFill>
                  <a:latin typeface="Arvo"/>
                </a:rPr>
                <a:t>safe place</a:t>
              </a:r>
            </a:p>
          </p:txBody>
        </p:sp>
        <p:sp>
          <p:nvSpPr>
            <p:cNvPr id="12" name="Freeform 13">
              <a:extLst>
                <a:ext uri="{FF2B5EF4-FFF2-40B4-BE49-F238E27FC236}">
                  <a16:creationId xmlns:a16="http://schemas.microsoft.com/office/drawing/2014/main" id="{497B98E3-476D-466D-8B82-16876165C73A}"/>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3" name="Freeform 14">
              <a:extLst>
                <a:ext uri="{FF2B5EF4-FFF2-40B4-BE49-F238E27FC236}">
                  <a16:creationId xmlns:a16="http://schemas.microsoft.com/office/drawing/2014/main" id="{7638791A-4425-467C-BA87-9D39744BE22C}"/>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Shelter </a:t>
              </a:r>
              <a:r>
                <a:rPr lang="en-US" sz="2400" b="1" dirty="0">
                  <a:solidFill>
                    <a:srgbClr val="F6AB8A"/>
                  </a:solidFill>
                  <a:latin typeface="Arvo"/>
                </a:rPr>
                <a:t>P</a:t>
              </a:r>
              <a:r>
                <a:rPr lang="en-US" sz="2400" b="1" kern="1200" dirty="0">
                  <a:solidFill>
                    <a:srgbClr val="F6AB8A"/>
                  </a:solidFill>
                  <a:latin typeface="Arvo"/>
                </a:rPr>
                <a:t>etition</a:t>
              </a:r>
            </a:p>
          </p:txBody>
        </p:sp>
        <p:sp>
          <p:nvSpPr>
            <p:cNvPr id="14" name="Freeform 15">
              <a:extLst>
                <a:ext uri="{FF2B5EF4-FFF2-40B4-BE49-F238E27FC236}">
                  <a16:creationId xmlns:a16="http://schemas.microsoft.com/office/drawing/2014/main" id="{ED7FBE68-C043-4F19-AA4F-A6E6A6FD8930}"/>
                </a:ext>
              </a:extLst>
            </p:cNvPr>
            <p:cNvSpPr/>
            <p:nvPr/>
          </p:nvSpPr>
          <p:spPr>
            <a:xfrm>
              <a:off x="7203062" y="4622334"/>
              <a:ext cx="473642" cy="91440"/>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5" name="Freeform 16">
              <a:extLst>
                <a:ext uri="{FF2B5EF4-FFF2-40B4-BE49-F238E27FC236}">
                  <a16:creationId xmlns:a16="http://schemas.microsoft.com/office/drawing/2014/main" id="{A2321D6A-D570-4A30-83D0-6C74CD1137C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Diligent search for placement</a:t>
              </a:r>
            </a:p>
          </p:txBody>
        </p:sp>
        <p:sp>
          <p:nvSpPr>
            <p:cNvPr id="16" name="Freeform 17">
              <a:extLst>
                <a:ext uri="{FF2B5EF4-FFF2-40B4-BE49-F238E27FC236}">
                  <a16:creationId xmlns:a16="http://schemas.microsoft.com/office/drawing/2014/main" id="{B97BB4D6-34A0-45CA-A21E-D3F04CADEF59}"/>
                </a:ext>
              </a:extLst>
            </p:cNvPr>
            <p:cNvSpPr/>
            <p:nvPr/>
          </p:nvSpPr>
          <p:spPr>
            <a:xfrm>
              <a:off x="7695475" y="4033598"/>
              <a:ext cx="2395950"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Attends Arraignment Hearing and Case Planning Conference </a:t>
              </a:r>
            </a:p>
          </p:txBody>
        </p:sp>
      </p:grpSp>
      <p:sp>
        <p:nvSpPr>
          <p:cNvPr id="17" name="Slide Number Placeholder 6">
            <a:extLst>
              <a:ext uri="{FF2B5EF4-FFF2-40B4-BE49-F238E27FC236}">
                <a16:creationId xmlns:a16="http://schemas.microsoft.com/office/drawing/2014/main" id="{DE5BD339-1013-419B-8FC9-77A8F7D30F0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1.1.20</a:t>
            </a:r>
          </a:p>
        </p:txBody>
      </p:sp>
    </p:spTree>
    <p:custDataLst>
      <p:tags r:id="rId1"/>
    </p:custDataLst>
    <p:extLst>
      <p:ext uri="{BB962C8B-B14F-4D97-AF65-F5344CB8AC3E}">
        <p14:creationId xmlns:p14="http://schemas.microsoft.com/office/powerpoint/2010/main" val="186394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Case Manager</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1695343" y="1755195"/>
            <a:ext cx="7420073" cy="3805518"/>
            <a:chOff x="2439642" y="2484847"/>
            <a:chExt cx="7410745" cy="2833282"/>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Manages ongoing Safety Plans</a:t>
              </a:r>
            </a:p>
          </p:txBody>
        </p:sp>
        <p:sp>
          <p:nvSpPr>
            <p:cNvPr id="7" name="Freeform 6">
              <a:extLst>
                <a:ext uri="{FF2B5EF4-FFF2-40B4-BE49-F238E27FC236}">
                  <a16:creationId xmlns:a16="http://schemas.microsoft.com/office/drawing/2014/main" id="{CDD386B5-51B6-476F-88F6-B483380E57B4}"/>
                </a:ext>
              </a:extLst>
            </p:cNvPr>
            <p:cNvSpPr/>
            <p:nvPr/>
          </p:nvSpPr>
          <p:spPr>
            <a:xfrm>
              <a:off x="7228922"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Develops Case Plans</a:t>
              </a:r>
            </a:p>
          </p:txBody>
        </p:sp>
        <p:sp>
          <p:nvSpPr>
            <p:cNvPr id="10" name="Freeform 10">
              <a:extLst>
                <a:ext uri="{FF2B5EF4-FFF2-40B4-BE49-F238E27FC236}">
                  <a16:creationId xmlns:a16="http://schemas.microsoft.com/office/drawing/2014/main" id="{52D6DC11-A0CB-4163-BB4C-62385B858AA9}"/>
                </a:ext>
              </a:extLst>
            </p:cNvPr>
            <p:cNvSpPr/>
            <p:nvPr/>
          </p:nvSpPr>
          <p:spPr>
            <a:xfrm>
              <a:off x="7709501"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Addresses diminished caregiver protective capacities</a:t>
              </a:r>
            </a:p>
          </p:txBody>
        </p:sp>
        <p:sp>
          <p:nvSpPr>
            <p:cNvPr id="12" name="Freeform 13">
              <a:extLst>
                <a:ext uri="{FF2B5EF4-FFF2-40B4-BE49-F238E27FC236}">
                  <a16:creationId xmlns:a16="http://schemas.microsoft.com/office/drawing/2014/main" id="{E386A18C-80AF-4E84-B30F-8F1E922CF4F8}"/>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3" name="Freeform 14">
              <a:extLst>
                <a:ext uri="{FF2B5EF4-FFF2-40B4-BE49-F238E27FC236}">
                  <a16:creationId xmlns:a16="http://schemas.microsoft.com/office/drawing/2014/main" id="{16232E41-8055-41EF-BEBD-875380AAE9EB}"/>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Conducts ongoing assessments</a:t>
              </a:r>
            </a:p>
          </p:txBody>
        </p:sp>
        <p:sp>
          <p:nvSpPr>
            <p:cNvPr id="14" name="Freeform 15">
              <a:extLst>
                <a:ext uri="{FF2B5EF4-FFF2-40B4-BE49-F238E27FC236}">
                  <a16:creationId xmlns:a16="http://schemas.microsoft.com/office/drawing/2014/main" id="{CDADFBEA-B0D1-48AF-90BA-1CFE040A73C5}"/>
                </a:ext>
              </a:extLst>
            </p:cNvPr>
            <p:cNvSpPr/>
            <p:nvPr/>
          </p:nvSpPr>
          <p:spPr>
            <a:xfrm>
              <a:off x="7203062" y="4622334"/>
              <a:ext cx="473642" cy="91440"/>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5" name="Freeform 16">
              <a:extLst>
                <a:ext uri="{FF2B5EF4-FFF2-40B4-BE49-F238E27FC236}">
                  <a16:creationId xmlns:a16="http://schemas.microsoft.com/office/drawing/2014/main" id="{098A30D8-04B7-41EF-8F5F-49B075C4B0F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Advocates for child</a:t>
              </a:r>
              <a:endParaRPr lang="en-US" sz="2400" b="1" kern="1200" dirty="0">
                <a:solidFill>
                  <a:srgbClr val="F6AB8A"/>
                </a:solidFill>
                <a:latin typeface="Arvo"/>
              </a:endParaRPr>
            </a:p>
          </p:txBody>
        </p:sp>
        <p:sp>
          <p:nvSpPr>
            <p:cNvPr id="16" name="Freeform 17">
              <a:extLst>
                <a:ext uri="{FF2B5EF4-FFF2-40B4-BE49-F238E27FC236}">
                  <a16:creationId xmlns:a16="http://schemas.microsoft.com/office/drawing/2014/main" id="{99936EC4-053C-46F3-94B5-87B06AE0AC17}"/>
                </a:ext>
              </a:extLst>
            </p:cNvPr>
            <p:cNvSpPr/>
            <p:nvPr/>
          </p:nvSpPr>
          <p:spPr>
            <a:xfrm>
              <a:off x="7709501" y="403359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Attends hearings and prepares reports for court</a:t>
              </a:r>
            </a:p>
          </p:txBody>
        </p:sp>
      </p:grpSp>
      <p:sp>
        <p:nvSpPr>
          <p:cNvPr id="17" name="Slide Number Placeholder 6">
            <a:extLst>
              <a:ext uri="{FF2B5EF4-FFF2-40B4-BE49-F238E27FC236}">
                <a16:creationId xmlns:a16="http://schemas.microsoft.com/office/drawing/2014/main" id="{7082621D-BB71-4AF3-B269-530CFBC5408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1.1.21</a:t>
            </a:r>
          </a:p>
        </p:txBody>
      </p:sp>
    </p:spTree>
    <p:custDataLst>
      <p:tags r:id="rId1"/>
    </p:custDataLst>
    <p:extLst>
      <p:ext uri="{BB962C8B-B14F-4D97-AF65-F5344CB8AC3E}">
        <p14:creationId xmlns:p14="http://schemas.microsoft.com/office/powerpoint/2010/main" val="2071563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Adoption Specialist</a:t>
            </a:r>
          </a:p>
        </p:txBody>
      </p:sp>
      <p:grpSp>
        <p:nvGrpSpPr>
          <p:cNvPr id="3" name="Group 2">
            <a:extLst>
              <a:ext uri="{FF2B5EF4-FFF2-40B4-BE49-F238E27FC236}">
                <a16:creationId xmlns:a16="http://schemas.microsoft.com/office/drawing/2014/main" id="{A7192586-6597-41D8-ACBA-525E332751CF}"/>
              </a:ext>
            </a:extLst>
          </p:cNvPr>
          <p:cNvGrpSpPr/>
          <p:nvPr/>
        </p:nvGrpSpPr>
        <p:grpSpPr>
          <a:xfrm>
            <a:off x="2081792" y="871279"/>
            <a:ext cx="7438866" cy="5752413"/>
            <a:chOff x="1676550" y="1177679"/>
            <a:chExt cx="7438866" cy="5752413"/>
          </a:xfrm>
        </p:grpSpPr>
        <p:grpSp>
          <p:nvGrpSpPr>
            <p:cNvPr id="4" name="Group 3">
              <a:extLst>
                <a:ext uri="{FF2B5EF4-FFF2-40B4-BE49-F238E27FC236}">
                  <a16:creationId xmlns:a16="http://schemas.microsoft.com/office/drawing/2014/main" id="{221DBB51-08AF-4F57-9ADA-052C960C7517}"/>
                </a:ext>
              </a:extLst>
            </p:cNvPr>
            <p:cNvGrpSpPr/>
            <p:nvPr/>
          </p:nvGrpSpPr>
          <p:grpSpPr>
            <a:xfrm>
              <a:off x="1695343" y="1177679"/>
              <a:ext cx="7420073" cy="3805518"/>
              <a:chOff x="2439642" y="2484847"/>
              <a:chExt cx="7410745" cy="2833282"/>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Updates Case Plan</a:t>
                </a:r>
              </a:p>
            </p:txBody>
          </p:sp>
          <p:sp>
            <p:nvSpPr>
              <p:cNvPr id="7" name="Freeform 6">
                <a:extLst>
                  <a:ext uri="{FF2B5EF4-FFF2-40B4-BE49-F238E27FC236}">
                    <a16:creationId xmlns:a16="http://schemas.microsoft.com/office/drawing/2014/main" id="{CDD386B5-51B6-476F-88F6-B483380E57B4}"/>
                  </a:ext>
                </a:extLst>
              </p:cNvPr>
              <p:cNvSpPr/>
              <p:nvPr/>
            </p:nvSpPr>
            <p:spPr>
              <a:xfrm>
                <a:off x="7228922"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Prepares child</a:t>
                </a:r>
              </a:p>
            </p:txBody>
          </p:sp>
          <p:sp>
            <p:nvSpPr>
              <p:cNvPr id="10" name="Freeform 10">
                <a:extLst>
                  <a:ext uri="{FF2B5EF4-FFF2-40B4-BE49-F238E27FC236}">
                    <a16:creationId xmlns:a16="http://schemas.microsoft.com/office/drawing/2014/main" id="{52D6DC11-A0CB-4163-BB4C-62385B858AA9}"/>
                  </a:ext>
                </a:extLst>
              </p:cNvPr>
              <p:cNvSpPr/>
              <p:nvPr/>
            </p:nvSpPr>
            <p:spPr>
              <a:xfrm>
                <a:off x="7709501"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Creates child study</a:t>
                </a:r>
              </a:p>
            </p:txBody>
          </p:sp>
          <p:sp>
            <p:nvSpPr>
              <p:cNvPr id="12" name="Freeform 13">
                <a:extLst>
                  <a:ext uri="{FF2B5EF4-FFF2-40B4-BE49-F238E27FC236}">
                    <a16:creationId xmlns:a16="http://schemas.microsoft.com/office/drawing/2014/main" id="{E386A18C-80AF-4E84-B30F-8F1E922CF4F8}"/>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3" name="Freeform 14">
                <a:extLst>
                  <a:ext uri="{FF2B5EF4-FFF2-40B4-BE49-F238E27FC236}">
                    <a16:creationId xmlns:a16="http://schemas.microsoft.com/office/drawing/2014/main" id="{16232E41-8055-41EF-BEBD-875380AAE9EB}"/>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Conducts child-specific recruitment</a:t>
                </a:r>
              </a:p>
            </p:txBody>
          </p:sp>
          <p:sp>
            <p:nvSpPr>
              <p:cNvPr id="14" name="Freeform 15">
                <a:extLst>
                  <a:ext uri="{FF2B5EF4-FFF2-40B4-BE49-F238E27FC236}">
                    <a16:creationId xmlns:a16="http://schemas.microsoft.com/office/drawing/2014/main" id="{CDADFBEA-B0D1-48AF-90BA-1CFE040A73C5}"/>
                  </a:ext>
                </a:extLst>
              </p:cNvPr>
              <p:cNvSpPr/>
              <p:nvPr/>
            </p:nvSpPr>
            <p:spPr>
              <a:xfrm>
                <a:off x="7203062" y="4622334"/>
                <a:ext cx="473642" cy="91440"/>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5" name="Freeform 16">
                <a:extLst>
                  <a:ext uri="{FF2B5EF4-FFF2-40B4-BE49-F238E27FC236}">
                    <a16:creationId xmlns:a16="http://schemas.microsoft.com/office/drawing/2014/main" id="{098A30D8-04B7-41EF-8F5F-49B075C4B0F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Conducts adoptive home studies</a:t>
                </a:r>
                <a:endParaRPr lang="en-US" sz="2400" b="1" kern="1200" dirty="0">
                  <a:solidFill>
                    <a:srgbClr val="F6AB8A"/>
                  </a:solidFill>
                  <a:latin typeface="Arvo"/>
                </a:endParaRPr>
              </a:p>
            </p:txBody>
          </p:sp>
          <p:sp>
            <p:nvSpPr>
              <p:cNvPr id="16" name="Freeform 17">
                <a:extLst>
                  <a:ext uri="{FF2B5EF4-FFF2-40B4-BE49-F238E27FC236}">
                    <a16:creationId xmlns:a16="http://schemas.microsoft.com/office/drawing/2014/main" id="{99936EC4-053C-46F3-94B5-87B06AE0AC17}"/>
                  </a:ext>
                </a:extLst>
              </p:cNvPr>
              <p:cNvSpPr/>
              <p:nvPr/>
            </p:nvSpPr>
            <p:spPr>
              <a:xfrm>
                <a:off x="7709501" y="403359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Facilitates adoptive placement</a:t>
                </a:r>
              </a:p>
            </p:txBody>
          </p:sp>
        </p:grpSp>
        <p:sp>
          <p:nvSpPr>
            <p:cNvPr id="17" name="Freeform 13">
              <a:extLst>
                <a:ext uri="{FF2B5EF4-FFF2-40B4-BE49-F238E27FC236}">
                  <a16:creationId xmlns:a16="http://schemas.microsoft.com/office/drawing/2014/main" id="{ECE93460-EBB7-4534-A652-44E06C7DAFD9}"/>
                </a:ext>
              </a:extLst>
            </p:cNvPr>
            <p:cNvSpPr/>
            <p:nvPr/>
          </p:nvSpPr>
          <p:spPr>
            <a:xfrm>
              <a:off x="3831977" y="5995536"/>
              <a:ext cx="439770" cy="122817"/>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18" name="Freeform 14">
              <a:extLst>
                <a:ext uri="{FF2B5EF4-FFF2-40B4-BE49-F238E27FC236}">
                  <a16:creationId xmlns:a16="http://schemas.microsoft.com/office/drawing/2014/main" id="{8C67FDED-204F-4451-89E3-ADAE98F3144B}"/>
                </a:ext>
              </a:extLst>
            </p:cNvPr>
            <p:cNvSpPr/>
            <p:nvPr/>
          </p:nvSpPr>
          <p:spPr>
            <a:xfrm>
              <a:off x="1676550" y="5194286"/>
              <a:ext cx="2143581" cy="1725316"/>
            </a:xfrm>
            <a:prstGeom prst="roundRect">
              <a:avLst/>
            </a:prstGeom>
            <a:solidFill>
              <a:srgbClr val="4D778A"/>
            </a:solid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Provides adoption assistance</a:t>
              </a:r>
            </a:p>
          </p:txBody>
        </p:sp>
        <p:sp>
          <p:nvSpPr>
            <p:cNvPr id="19" name="Freeform 15">
              <a:extLst>
                <a:ext uri="{FF2B5EF4-FFF2-40B4-BE49-F238E27FC236}">
                  <a16:creationId xmlns:a16="http://schemas.microsoft.com/office/drawing/2014/main" id="{D25A52BA-F379-4B19-B6B9-AA28207EFCA6}"/>
                </a:ext>
              </a:extLst>
            </p:cNvPr>
            <p:cNvSpPr/>
            <p:nvPr/>
          </p:nvSpPr>
          <p:spPr>
            <a:xfrm>
              <a:off x="6445966" y="5995536"/>
              <a:ext cx="474238" cy="122817"/>
            </a:xfrm>
            <a:prstGeom prst="roundRect">
              <a:avLst/>
            </a:prstGeom>
            <a:solidFill>
              <a:srgbClr val="96B3C0"/>
            </a:solidFill>
            <a:ln>
              <a:solidFill>
                <a:srgbClr val="96B3C0"/>
              </a:solidFill>
              <a:tailEnd type="arrow"/>
            </a:ln>
          </p:spPr>
          <p:style>
            <a:lnRef idx="1">
              <a:schemeClr val="accent1">
                <a:shade val="90000"/>
                <a:hueOff val="271295"/>
                <a:satOff val="-626"/>
                <a:lumOff val="19871"/>
                <a:alphaOff val="0"/>
              </a:schemeClr>
            </a:lnRef>
            <a:fillRef idx="0">
              <a:scrgbClr r="0" g="0" b="0"/>
            </a:fillRef>
            <a:effectRef idx="0">
              <a:schemeClr val="accent1">
                <a:shade val="90000"/>
                <a:hueOff val="271295"/>
                <a:satOff val="-626"/>
                <a:lumOff val="19871"/>
                <a:alphaOff val="0"/>
              </a:schemeClr>
            </a:effectRef>
            <a:fontRef idx="minor">
              <a:schemeClr val="tx1">
                <a:hueOff val="0"/>
                <a:satOff val="0"/>
                <a:lumOff val="0"/>
                <a:alphaOff val="0"/>
              </a:schemeClr>
            </a:fontRef>
          </p:style>
          <p:txBody>
            <a:bodyPr spcFirstLastPara="0" vert="horz" wrap="square" lIns="236914" tIns="43258" rIns="236913" bIns="43258" numCol="1" spcCol="1270" anchor="ctr" anchorCtr="0">
              <a:noAutofit/>
            </a:bodyPr>
            <a:lstStyle/>
            <a:p>
              <a:pPr lvl="0" algn="ctr" defTabSz="800100">
                <a:lnSpc>
                  <a:spcPct val="90000"/>
                </a:lnSpc>
                <a:spcBef>
                  <a:spcPct val="0"/>
                </a:spcBef>
                <a:spcAft>
                  <a:spcPct val="35000"/>
                </a:spcAft>
              </a:pPr>
              <a:endParaRPr lang="en-US" sz="2400" b="1" kern="1200" dirty="0">
                <a:solidFill>
                  <a:srgbClr val="F6AB8A"/>
                </a:solidFill>
                <a:latin typeface="Arvo"/>
              </a:endParaRPr>
            </a:p>
          </p:txBody>
        </p:sp>
        <p:sp>
          <p:nvSpPr>
            <p:cNvPr id="20" name="Freeform 16">
              <a:extLst>
                <a:ext uri="{FF2B5EF4-FFF2-40B4-BE49-F238E27FC236}">
                  <a16:creationId xmlns:a16="http://schemas.microsoft.com/office/drawing/2014/main" id="{9E107000-BD16-4EE9-9C1C-4821946CDE66}"/>
                </a:ext>
              </a:extLst>
            </p:cNvPr>
            <p:cNvSpPr/>
            <p:nvPr/>
          </p:nvSpPr>
          <p:spPr>
            <a:xfrm>
              <a:off x="4290540" y="5194286"/>
              <a:ext cx="2143581" cy="1725316"/>
            </a:xfrm>
            <a:prstGeom prst="roundRect">
              <a:avLst/>
            </a:prstGeom>
            <a:solidFill>
              <a:srgbClr val="4D778A"/>
            </a:solid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Uses Adoption Review Committee</a:t>
              </a:r>
              <a:endParaRPr lang="en-US" sz="2400" b="1" kern="1200" dirty="0">
                <a:solidFill>
                  <a:srgbClr val="F6AB8A"/>
                </a:solidFill>
                <a:latin typeface="Arvo"/>
              </a:endParaRPr>
            </a:p>
          </p:txBody>
        </p:sp>
        <p:sp>
          <p:nvSpPr>
            <p:cNvPr id="21" name="Freeform 17">
              <a:extLst>
                <a:ext uri="{FF2B5EF4-FFF2-40B4-BE49-F238E27FC236}">
                  <a16:creationId xmlns:a16="http://schemas.microsoft.com/office/drawing/2014/main" id="{B576B456-4E89-4D3A-89E0-AA87DCA8A9B9}"/>
                </a:ext>
              </a:extLst>
            </p:cNvPr>
            <p:cNvSpPr/>
            <p:nvPr/>
          </p:nvSpPr>
          <p:spPr>
            <a:xfrm>
              <a:off x="6953042" y="5204776"/>
              <a:ext cx="2143581" cy="1725316"/>
            </a:xfrm>
            <a:prstGeom prst="roundRect">
              <a:avLst/>
            </a:prstGeom>
            <a:solidFill>
              <a:srgbClr val="4D778A"/>
            </a:solidFill>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Provides post-adoption services</a:t>
              </a:r>
            </a:p>
          </p:txBody>
        </p:sp>
      </p:grpSp>
      <p:sp>
        <p:nvSpPr>
          <p:cNvPr id="22" name="Slide Number Placeholder 6">
            <a:extLst>
              <a:ext uri="{FF2B5EF4-FFF2-40B4-BE49-F238E27FC236}">
                <a16:creationId xmlns:a16="http://schemas.microsoft.com/office/drawing/2014/main" id="{3D74BDE5-4E98-4606-ABF9-451C33E5134E}"/>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1.1.22</a:t>
            </a:r>
          </a:p>
        </p:txBody>
      </p:sp>
    </p:spTree>
    <p:custDataLst>
      <p:tags r:id="rId1"/>
    </p:custDataLst>
    <p:extLst>
      <p:ext uri="{BB962C8B-B14F-4D97-AF65-F5344CB8AC3E}">
        <p14:creationId xmlns:p14="http://schemas.microsoft.com/office/powerpoint/2010/main" val="4213527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Independent Living Specialist</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2743234" y="1470077"/>
            <a:ext cx="5969468" cy="4040660"/>
            <a:chOff x="3706339" y="2439128"/>
            <a:chExt cx="5961964" cy="3008350"/>
          </a:xfrm>
          <a:solidFill>
            <a:srgbClr val="4D778A"/>
          </a:solidFill>
        </p:grpSpPr>
        <p:sp>
          <p:nvSpPr>
            <p:cNvPr id="6" name="Freeform 4">
              <a:extLst>
                <a:ext uri="{FF2B5EF4-FFF2-40B4-BE49-F238E27FC236}">
                  <a16:creationId xmlns:a16="http://schemas.microsoft.com/office/drawing/2014/main" id="{6317BEBC-69E3-41C6-97A2-84B592CB96B6}"/>
                </a:ext>
              </a:extLst>
            </p:cNvPr>
            <p:cNvSpPr/>
            <p:nvPr/>
          </p:nvSpPr>
          <p:spPr>
            <a:xfrm>
              <a:off x="3706339" y="2439128"/>
              <a:ext cx="2340731" cy="1458455"/>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kern="1200" dirty="0">
                  <a:solidFill>
                    <a:srgbClr val="F6AB8A"/>
                  </a:solidFill>
                  <a:latin typeface="Arvo"/>
                </a:rPr>
                <a:t>Provides services for children in foste</a:t>
              </a:r>
              <a:r>
                <a:rPr lang="en-US" sz="2400" b="1" dirty="0">
                  <a:solidFill>
                    <a:srgbClr val="F6AB8A"/>
                  </a:solidFill>
                  <a:latin typeface="Arvo"/>
                </a:rPr>
                <a:t>r care (age 13 +)</a:t>
              </a:r>
              <a:endParaRPr lang="en-US" sz="2400" b="1" kern="1200" dirty="0">
                <a:solidFill>
                  <a:srgbClr val="F6AB8A"/>
                </a:solidFill>
                <a:latin typeface="Arvo"/>
              </a:endParaRPr>
            </a:p>
          </p:txBody>
        </p:sp>
        <p:sp>
          <p:nvSpPr>
            <p:cNvPr id="8" name="Freeform 7">
              <a:extLst>
                <a:ext uri="{FF2B5EF4-FFF2-40B4-BE49-F238E27FC236}">
                  <a16:creationId xmlns:a16="http://schemas.microsoft.com/office/drawing/2014/main" id="{1D81D95D-BC0E-49CD-88F5-6BC5FB53B7F1}"/>
                </a:ext>
              </a:extLst>
            </p:cNvPr>
            <p:cNvSpPr/>
            <p:nvPr/>
          </p:nvSpPr>
          <p:spPr>
            <a:xfrm>
              <a:off x="3706339" y="4162947"/>
              <a:ext cx="5961964"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342900" lvl="0" indent="-342900" defTabSz="800100">
                <a:lnSpc>
                  <a:spcPct val="90000"/>
                </a:lnSpc>
                <a:spcBef>
                  <a:spcPct val="0"/>
                </a:spcBef>
                <a:spcAft>
                  <a:spcPct val="35000"/>
                </a:spcAft>
                <a:buClr>
                  <a:srgbClr val="F78471"/>
                </a:buClr>
                <a:buFont typeface="Wingdings" panose="05000000000000000000" pitchFamily="2" charset="2"/>
                <a:buChar char="§"/>
              </a:pPr>
              <a:r>
                <a:rPr lang="en-US" sz="2400" b="1" kern="1200" dirty="0">
                  <a:solidFill>
                    <a:srgbClr val="F6AB8A"/>
                  </a:solidFill>
                  <a:latin typeface="Arvo"/>
                </a:rPr>
                <a:t>Extended Foster Care</a:t>
              </a:r>
            </a:p>
            <a:p>
              <a:pPr marL="342900" lvl="0" indent="-342900" defTabSz="800100">
                <a:lnSpc>
                  <a:spcPct val="90000"/>
                </a:lnSpc>
                <a:spcBef>
                  <a:spcPct val="0"/>
                </a:spcBef>
                <a:spcAft>
                  <a:spcPct val="35000"/>
                </a:spcAft>
                <a:buClr>
                  <a:srgbClr val="F78471"/>
                </a:buClr>
                <a:buFont typeface="Wingdings" panose="05000000000000000000" pitchFamily="2" charset="2"/>
                <a:buChar char="§"/>
              </a:pPr>
              <a:r>
                <a:rPr lang="en-US" sz="2400" b="1" dirty="0">
                  <a:solidFill>
                    <a:srgbClr val="F6AB8A"/>
                  </a:solidFill>
                  <a:latin typeface="Arvo"/>
                </a:rPr>
                <a:t>Postsecondary Education Services and Support (PESS)</a:t>
              </a:r>
            </a:p>
            <a:p>
              <a:pPr marL="342900" lvl="0" indent="-342900" defTabSz="800100">
                <a:lnSpc>
                  <a:spcPct val="90000"/>
                </a:lnSpc>
                <a:spcBef>
                  <a:spcPct val="0"/>
                </a:spcBef>
                <a:spcAft>
                  <a:spcPct val="35000"/>
                </a:spcAft>
                <a:buClr>
                  <a:srgbClr val="F78471"/>
                </a:buClr>
                <a:buFont typeface="Wingdings" panose="05000000000000000000" pitchFamily="2" charset="2"/>
                <a:buChar char="§"/>
              </a:pPr>
              <a:r>
                <a:rPr lang="en-US" sz="2400" b="1" kern="1200" dirty="0">
                  <a:solidFill>
                    <a:srgbClr val="F6AB8A"/>
                  </a:solidFill>
                  <a:latin typeface="Arvo"/>
                </a:rPr>
                <a:t>Aftercare Services</a:t>
              </a:r>
            </a:p>
          </p:txBody>
        </p:sp>
        <p:sp>
          <p:nvSpPr>
            <p:cNvPr id="13" name="Freeform 14">
              <a:extLst>
                <a:ext uri="{FF2B5EF4-FFF2-40B4-BE49-F238E27FC236}">
                  <a16:creationId xmlns:a16="http://schemas.microsoft.com/office/drawing/2014/main" id="{16232E41-8055-41EF-BEBD-875380AAE9EB}"/>
                </a:ext>
              </a:extLst>
            </p:cNvPr>
            <p:cNvSpPr/>
            <p:nvPr/>
          </p:nvSpPr>
          <p:spPr>
            <a:xfrm>
              <a:off x="7327572" y="2439128"/>
              <a:ext cx="2340731" cy="1458455"/>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400" b="1" dirty="0">
                  <a:solidFill>
                    <a:srgbClr val="F6AB8A"/>
                  </a:solidFill>
                  <a:latin typeface="Arvo"/>
                </a:rPr>
                <a:t>Provides services for young adults formerly in foster care</a:t>
              </a:r>
            </a:p>
          </p:txBody>
        </p:sp>
      </p:grpSp>
      <p:sp>
        <p:nvSpPr>
          <p:cNvPr id="10" name="Slide Number Placeholder 6">
            <a:extLst>
              <a:ext uri="{FF2B5EF4-FFF2-40B4-BE49-F238E27FC236}">
                <a16:creationId xmlns:a16="http://schemas.microsoft.com/office/drawing/2014/main" id="{2A47D141-EA61-4340-A466-9622EB4B8FC3}"/>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1.1.23</a:t>
            </a:r>
          </a:p>
        </p:txBody>
      </p:sp>
      <p:sp>
        <p:nvSpPr>
          <p:cNvPr id="9" name="Freeform 3">
            <a:extLst>
              <a:ext uri="{FF2B5EF4-FFF2-40B4-BE49-F238E27FC236}">
                <a16:creationId xmlns:a16="http://schemas.microsoft.com/office/drawing/2014/main" id="{E052E3E3-3643-4C43-8881-1D1A0D38B4F8}"/>
              </a:ext>
            </a:extLst>
          </p:cNvPr>
          <p:cNvSpPr/>
          <p:nvPr/>
        </p:nvSpPr>
        <p:spPr>
          <a:xfrm>
            <a:off x="5142488" y="2388128"/>
            <a:ext cx="1191367" cy="179226"/>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Tree>
    <p:custDataLst>
      <p:tags r:id="rId1"/>
    </p:custDataLst>
    <p:extLst>
      <p:ext uri="{BB962C8B-B14F-4D97-AF65-F5344CB8AC3E}">
        <p14:creationId xmlns:p14="http://schemas.microsoft.com/office/powerpoint/2010/main" val="2479438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a:t>Children’s Legal Services (CLS)</a:t>
            </a:r>
            <a:endParaRPr lang="en-US" dirty="0"/>
          </a:p>
        </p:txBody>
      </p:sp>
      <p:grpSp>
        <p:nvGrpSpPr>
          <p:cNvPr id="4" name="Group 3">
            <a:extLst>
              <a:ext uri="{FF2B5EF4-FFF2-40B4-BE49-F238E27FC236}">
                <a16:creationId xmlns:a16="http://schemas.microsoft.com/office/drawing/2014/main" id="{221DBB51-08AF-4F57-9ADA-052C960C7517}"/>
              </a:ext>
            </a:extLst>
          </p:cNvPr>
          <p:cNvGrpSpPr/>
          <p:nvPr/>
        </p:nvGrpSpPr>
        <p:grpSpPr>
          <a:xfrm>
            <a:off x="5156755" y="2566342"/>
            <a:ext cx="4780188" cy="1725316"/>
            <a:chOff x="2442922" y="2484847"/>
            <a:chExt cx="4774179" cy="1284531"/>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Files legal paperwork</a:t>
              </a: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Starts the case in court</a:t>
              </a:r>
            </a:p>
          </p:txBody>
        </p:sp>
      </p:grpSp>
      <p:pic>
        <p:nvPicPr>
          <p:cNvPr id="3" name="Picture 2">
            <a:extLst>
              <a:ext uri="{FF2B5EF4-FFF2-40B4-BE49-F238E27FC236}">
                <a16:creationId xmlns:a16="http://schemas.microsoft.com/office/drawing/2014/main" id="{712470E7-8FD1-422D-88EA-F468EFF5FF6E}"/>
              </a:ext>
            </a:extLst>
          </p:cNvPr>
          <p:cNvPicPr>
            <a:picLocks noChangeAspect="1"/>
          </p:cNvPicPr>
          <p:nvPr/>
        </p:nvPicPr>
        <p:blipFill>
          <a:blip r:embed="rId3"/>
          <a:stretch>
            <a:fillRect/>
          </a:stretch>
        </p:blipFill>
        <p:spPr>
          <a:xfrm>
            <a:off x="1073025" y="1977254"/>
            <a:ext cx="3490206" cy="2903491"/>
          </a:xfrm>
          <a:prstGeom prst="roundRect">
            <a:avLst>
              <a:gd name="adj" fmla="val 11111"/>
            </a:avLst>
          </a:prstGeom>
          <a:ln w="190500" cap="rnd">
            <a:solidFill>
              <a:srgbClr val="CEDBE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Slide Number Placeholder 6">
            <a:extLst>
              <a:ext uri="{FF2B5EF4-FFF2-40B4-BE49-F238E27FC236}">
                <a16:creationId xmlns:a16="http://schemas.microsoft.com/office/drawing/2014/main" id="{30552516-C546-4558-A7ED-98EDFBA9FED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1.1.24</a:t>
            </a:r>
          </a:p>
        </p:txBody>
      </p:sp>
    </p:spTree>
    <p:custDataLst>
      <p:tags r:id="rId1"/>
    </p:custDataLst>
    <p:extLst>
      <p:ext uri="{BB962C8B-B14F-4D97-AF65-F5344CB8AC3E}">
        <p14:creationId xmlns:p14="http://schemas.microsoft.com/office/powerpoint/2010/main" val="52757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Guardian ad Litem (GAL)</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1869494" y="1874628"/>
            <a:ext cx="7416789" cy="2579060"/>
            <a:chOff x="2442922" y="2484847"/>
            <a:chExt cx="7407465" cy="1284531"/>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Assigned at time of arraignment</a:t>
              </a:r>
            </a:p>
          </p:txBody>
        </p:sp>
        <p:sp>
          <p:nvSpPr>
            <p:cNvPr id="7" name="Freeform 6">
              <a:extLst>
                <a:ext uri="{FF2B5EF4-FFF2-40B4-BE49-F238E27FC236}">
                  <a16:creationId xmlns:a16="http://schemas.microsoft.com/office/drawing/2014/main" id="{CDD386B5-51B6-476F-88F6-B483380E57B4}"/>
                </a:ext>
              </a:extLst>
            </p:cNvPr>
            <p:cNvSpPr/>
            <p:nvPr/>
          </p:nvSpPr>
          <p:spPr>
            <a:xfrm>
              <a:off x="7228922" y="3081393"/>
              <a:ext cx="461803" cy="91440"/>
            </a:xfrm>
            <a:prstGeom prst="roundRect">
              <a:avLst/>
            </a:prstGeom>
            <a:solidFill>
              <a:srgbClr val="96B3C0"/>
            </a:solidFill>
            <a:ln>
              <a:solidFill>
                <a:srgbClr val="96B3C0"/>
              </a:solidFill>
              <a:tailEnd type="arrow"/>
            </a:ln>
          </p:spPr>
          <p:style>
            <a:lnRef idx="1">
              <a:schemeClr val="accent1">
                <a:shade val="90000"/>
                <a:hueOff val="54259"/>
                <a:satOff val="-125"/>
                <a:lumOff val="3974"/>
                <a:alphaOff val="0"/>
              </a:schemeClr>
            </a:lnRef>
            <a:fillRef idx="0">
              <a:scrgbClr r="0" g="0" b="0"/>
            </a:fillRef>
            <a:effectRef idx="0">
              <a:schemeClr val="accent1">
                <a:shade val="90000"/>
                <a:hueOff val="54259"/>
                <a:satOff val="-125"/>
                <a:lumOff val="3974"/>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Works for child’s best interest in court</a:t>
              </a:r>
            </a:p>
          </p:txBody>
        </p:sp>
        <p:sp>
          <p:nvSpPr>
            <p:cNvPr id="10" name="Freeform 10">
              <a:extLst>
                <a:ext uri="{FF2B5EF4-FFF2-40B4-BE49-F238E27FC236}">
                  <a16:creationId xmlns:a16="http://schemas.microsoft.com/office/drawing/2014/main" id="{52D6DC11-A0CB-4163-BB4C-62385B858AA9}"/>
                </a:ext>
              </a:extLst>
            </p:cNvPr>
            <p:cNvSpPr/>
            <p:nvPr/>
          </p:nvSpPr>
          <p:spPr>
            <a:xfrm>
              <a:off x="7709501"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90421"/>
                <a:satOff val="1725"/>
                <a:lumOff val="7618"/>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Serves as a resource for the foster parents, biological parents, and the child</a:t>
              </a:r>
            </a:p>
          </p:txBody>
        </p:sp>
      </p:grpSp>
      <p:pic>
        <p:nvPicPr>
          <p:cNvPr id="11" name="Picture 10">
            <a:extLst>
              <a:ext uri="{FF2B5EF4-FFF2-40B4-BE49-F238E27FC236}">
                <a16:creationId xmlns:a16="http://schemas.microsoft.com/office/drawing/2014/main" id="{DDCE228A-E16E-4B6D-B9D9-70476E5EA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193" y="4188686"/>
            <a:ext cx="1400000" cy="236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04E1DD34-3228-4749-90B7-A2AA7AEBB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711" y="4188685"/>
            <a:ext cx="1418800" cy="236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lide Number Placeholder 6">
            <a:extLst>
              <a:ext uri="{FF2B5EF4-FFF2-40B4-BE49-F238E27FC236}">
                <a16:creationId xmlns:a16="http://schemas.microsoft.com/office/drawing/2014/main" id="{C0BB232D-1E8E-4772-B233-BF753B0ADE3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1.1.25</a:t>
            </a:r>
          </a:p>
        </p:txBody>
      </p:sp>
    </p:spTree>
    <p:custDataLst>
      <p:tags r:id="rId1"/>
    </p:custDataLst>
    <p:extLst>
      <p:ext uri="{BB962C8B-B14F-4D97-AF65-F5344CB8AC3E}">
        <p14:creationId xmlns:p14="http://schemas.microsoft.com/office/powerpoint/2010/main" val="4283987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24FAF-4567-43CE-BA89-312AE0A8C993}"/>
              </a:ext>
            </a:extLst>
          </p:cNvPr>
          <p:cNvPicPr>
            <a:picLocks noChangeAspect="1"/>
          </p:cNvPicPr>
          <p:nvPr/>
        </p:nvPicPr>
        <p:blipFill>
          <a:blip r:embed="rId3"/>
          <a:stretch>
            <a:fillRect/>
          </a:stretch>
        </p:blipFill>
        <p:spPr>
          <a:xfrm>
            <a:off x="1663935" y="1300971"/>
            <a:ext cx="4041998" cy="336528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A903559-BA86-4A9E-B0EA-5069D49BC5F0}"/>
              </a:ext>
            </a:extLst>
          </p:cNvPr>
          <p:cNvSpPr>
            <a:spLocks noGrp="1"/>
          </p:cNvSpPr>
          <p:nvPr>
            <p:ph type="title"/>
          </p:nvPr>
        </p:nvSpPr>
        <p:spPr/>
        <p:txBody>
          <a:bodyPr/>
          <a:lstStyle/>
          <a:p>
            <a:r>
              <a:rPr lang="en-US" dirty="0"/>
              <a:t>Community Partners</a:t>
            </a:r>
          </a:p>
        </p:txBody>
      </p:sp>
      <p:grpSp>
        <p:nvGrpSpPr>
          <p:cNvPr id="4" name="Group 3">
            <a:extLst>
              <a:ext uri="{FF2B5EF4-FFF2-40B4-BE49-F238E27FC236}">
                <a16:creationId xmlns:a16="http://schemas.microsoft.com/office/drawing/2014/main" id="{221DBB51-08AF-4F57-9ADA-052C960C7517}"/>
              </a:ext>
            </a:extLst>
          </p:cNvPr>
          <p:cNvGrpSpPr/>
          <p:nvPr/>
        </p:nvGrpSpPr>
        <p:grpSpPr>
          <a:xfrm>
            <a:off x="4499919" y="2422707"/>
            <a:ext cx="4783472" cy="3795028"/>
            <a:chOff x="2439642" y="2484847"/>
            <a:chExt cx="4777459" cy="2825472"/>
          </a:xfrm>
          <a:solidFill>
            <a:srgbClr val="4D778A"/>
          </a:solidFill>
        </p:grpSpPr>
        <p:sp>
          <p:nvSpPr>
            <p:cNvPr id="5" name="Freeform 3">
              <a:extLst>
                <a:ext uri="{FF2B5EF4-FFF2-40B4-BE49-F238E27FC236}">
                  <a16:creationId xmlns:a16="http://schemas.microsoft.com/office/drawing/2014/main" id="{CB499724-3EB2-4465-9DB8-7D7FA51CD194}"/>
                </a:ext>
              </a:extLst>
            </p:cNvPr>
            <p:cNvSpPr/>
            <p:nvPr/>
          </p:nvSpPr>
          <p:spPr>
            <a:xfrm>
              <a:off x="4595637" y="3081393"/>
              <a:ext cx="461803" cy="91440"/>
            </a:xfrm>
            <a:prstGeom prst="roundRect">
              <a:avLst/>
            </a:prstGeom>
            <a:solidFill>
              <a:srgbClr val="96B3C0"/>
            </a:solidFill>
            <a:ln>
              <a:solidFill>
                <a:srgbClr val="96B3C0"/>
              </a:solidFill>
              <a:tailEnd type="arrow"/>
            </a:ln>
          </p:spPr>
          <p:style>
            <a:lnRef idx="1">
              <a:schemeClr val="accent1">
                <a:shade val="90000"/>
                <a:hueOff val="0"/>
                <a:satOff val="0"/>
                <a:lumOff val="0"/>
                <a:alphaOff val="0"/>
              </a:schemeClr>
            </a:lnRef>
            <a:fillRef idx="0">
              <a:scrgbClr r="0" g="0" b="0"/>
            </a:fillRef>
            <a:effectRef idx="0">
              <a:schemeClr val="accent1">
                <a:shade val="90000"/>
                <a:hueOff val="0"/>
                <a:satOff val="0"/>
                <a:lumOff val="0"/>
                <a:alphaOff val="0"/>
              </a:schemeClr>
            </a:effectRef>
            <a:fontRef idx="minor">
              <a:schemeClr val="tx1">
                <a:hueOff val="0"/>
                <a:satOff val="0"/>
                <a:lumOff val="0"/>
                <a:alphaOff val="0"/>
              </a:schemeClr>
            </a:fontRef>
          </p:style>
          <p:txBody>
            <a:bodyPr spcFirstLastPara="0" vert="horz" wrap="square" lIns="231292" tIns="43258" rIns="231291"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6" name="Freeform 4">
              <a:extLst>
                <a:ext uri="{FF2B5EF4-FFF2-40B4-BE49-F238E27FC236}">
                  <a16:creationId xmlns:a16="http://schemas.microsoft.com/office/drawing/2014/main" id="{6317BEBC-69E3-41C6-97A2-84B592CB96B6}"/>
                </a:ext>
              </a:extLst>
            </p:cNvPr>
            <p:cNvSpPr/>
            <p:nvPr/>
          </p:nvSpPr>
          <p:spPr>
            <a:xfrm>
              <a:off x="2442922"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Healthcare Providers</a:t>
              </a:r>
            </a:p>
          </p:txBody>
        </p:sp>
        <p:sp>
          <p:nvSpPr>
            <p:cNvPr id="8" name="Freeform 7">
              <a:extLst>
                <a:ext uri="{FF2B5EF4-FFF2-40B4-BE49-F238E27FC236}">
                  <a16:creationId xmlns:a16="http://schemas.microsoft.com/office/drawing/2014/main" id="{1D81D95D-BC0E-49CD-88F5-6BC5FB53B7F1}"/>
                </a:ext>
              </a:extLst>
            </p:cNvPr>
            <p:cNvSpPr/>
            <p:nvPr/>
          </p:nvSpPr>
          <p:spPr>
            <a:xfrm>
              <a:off x="5076215" y="2484847"/>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45211"/>
                <a:satOff val="863"/>
                <a:lumOff val="3809"/>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Health Inspectors</a:t>
              </a:r>
            </a:p>
          </p:txBody>
        </p:sp>
        <p:sp>
          <p:nvSpPr>
            <p:cNvPr id="12" name="Freeform 13">
              <a:extLst>
                <a:ext uri="{FF2B5EF4-FFF2-40B4-BE49-F238E27FC236}">
                  <a16:creationId xmlns:a16="http://schemas.microsoft.com/office/drawing/2014/main" id="{E386A18C-80AF-4E84-B30F-8F1E922CF4F8}"/>
                </a:ext>
              </a:extLst>
            </p:cNvPr>
            <p:cNvSpPr/>
            <p:nvPr/>
          </p:nvSpPr>
          <p:spPr>
            <a:xfrm>
              <a:off x="4592359" y="4622334"/>
              <a:ext cx="439217" cy="91440"/>
            </a:xfrm>
            <a:prstGeom prst="roundRect">
              <a:avLst/>
            </a:prstGeom>
            <a:solidFill>
              <a:srgbClr val="96B3C0"/>
            </a:solidFill>
            <a:ln>
              <a:solidFill>
                <a:srgbClr val="96B3C0"/>
              </a:solidFill>
              <a:tailEnd type="arrow"/>
            </a:ln>
          </p:spPr>
          <p:style>
            <a:lnRef idx="1">
              <a:schemeClr val="accent1">
                <a:shade val="90000"/>
                <a:hueOff val="217036"/>
                <a:satOff val="-501"/>
                <a:lumOff val="15897"/>
                <a:alphaOff val="0"/>
              </a:schemeClr>
            </a:lnRef>
            <a:fillRef idx="0">
              <a:scrgbClr r="0" g="0" b="0"/>
            </a:fillRef>
            <a:effectRef idx="0">
              <a:schemeClr val="accent1">
                <a:shade val="90000"/>
                <a:hueOff val="217036"/>
                <a:satOff val="-501"/>
                <a:lumOff val="15897"/>
                <a:alphaOff val="0"/>
              </a:schemeClr>
            </a:effectRef>
            <a:fontRef idx="minor">
              <a:schemeClr val="tx1">
                <a:hueOff val="0"/>
                <a:satOff val="0"/>
                <a:lumOff val="0"/>
                <a:alphaOff val="0"/>
              </a:schemeClr>
            </a:fontRef>
          </p:style>
          <p:txBody>
            <a:bodyPr spcFirstLastPara="0" vert="horz" wrap="square" lIns="220563" tIns="43258" rIns="220564" bIns="43258"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srgbClr val="F6AB8A"/>
                </a:solidFill>
                <a:effectLst/>
                <a:uLnTx/>
                <a:uFillTx/>
                <a:latin typeface="Arvo"/>
                <a:ea typeface="+mn-ea"/>
                <a:cs typeface="+mn-cs"/>
              </a:endParaRPr>
            </a:p>
          </p:txBody>
        </p:sp>
        <p:sp>
          <p:nvSpPr>
            <p:cNvPr id="13" name="Freeform 14">
              <a:extLst>
                <a:ext uri="{FF2B5EF4-FFF2-40B4-BE49-F238E27FC236}">
                  <a16:creationId xmlns:a16="http://schemas.microsoft.com/office/drawing/2014/main" id="{16232E41-8055-41EF-BEBD-875380AAE9EB}"/>
                </a:ext>
              </a:extLst>
            </p:cNvPr>
            <p:cNvSpPr/>
            <p:nvPr/>
          </p:nvSpPr>
          <p:spPr>
            <a:xfrm>
              <a:off x="2439642"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180842"/>
                <a:satOff val="3450"/>
                <a:lumOff val="15237"/>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Teachers/</a:t>
              </a:r>
              <a:br>
                <a:rPr kumimoji="0" lang="en-US" sz="2400" b="1" i="0" u="none" strike="noStrike" kern="1200" cap="none" spc="0" normalizeH="0" baseline="0" noProof="0" dirty="0">
                  <a:ln>
                    <a:noFill/>
                  </a:ln>
                  <a:solidFill>
                    <a:srgbClr val="F6AB8A"/>
                  </a:solidFill>
                  <a:effectLst/>
                  <a:uLnTx/>
                  <a:uFillTx/>
                  <a:latin typeface="Arvo"/>
                  <a:ea typeface="+mn-ea"/>
                  <a:cs typeface="+mn-cs"/>
                </a:rPr>
              </a:br>
              <a:r>
                <a:rPr kumimoji="0" lang="en-US" sz="2400" b="1" i="0" u="none" strike="noStrike" kern="1200" cap="none" spc="0" normalizeH="0" baseline="0" noProof="0" dirty="0">
                  <a:ln>
                    <a:noFill/>
                  </a:ln>
                  <a:solidFill>
                    <a:srgbClr val="F6AB8A"/>
                  </a:solidFill>
                  <a:effectLst/>
                  <a:uLnTx/>
                  <a:uFillTx/>
                  <a:latin typeface="Arvo"/>
                  <a:ea typeface="+mn-ea"/>
                  <a:cs typeface="+mn-cs"/>
                </a:rPr>
                <a:t>Daycare Providers</a:t>
              </a:r>
            </a:p>
          </p:txBody>
        </p:sp>
        <p:sp>
          <p:nvSpPr>
            <p:cNvPr id="15" name="Freeform 16">
              <a:extLst>
                <a:ext uri="{FF2B5EF4-FFF2-40B4-BE49-F238E27FC236}">
                  <a16:creationId xmlns:a16="http://schemas.microsoft.com/office/drawing/2014/main" id="{098A30D8-04B7-41EF-8F5F-49B075C4B0F7}"/>
                </a:ext>
              </a:extLst>
            </p:cNvPr>
            <p:cNvSpPr/>
            <p:nvPr/>
          </p:nvSpPr>
          <p:spPr>
            <a:xfrm>
              <a:off x="5050346" y="4025788"/>
              <a:ext cx="2140886" cy="1284531"/>
            </a:xfrm>
            <a:prstGeom prst="roundRect">
              <a:avLst/>
            </a:prstGeom>
            <a:grpFill/>
          </p:spPr>
          <p:style>
            <a:lnRef idx="2">
              <a:schemeClr val="lt1">
                <a:hueOff val="0"/>
                <a:satOff val="0"/>
                <a:lumOff val="0"/>
                <a:alphaOff val="0"/>
              </a:schemeClr>
            </a:lnRef>
            <a:fillRef idx="1">
              <a:scrgbClr r="0" g="0" b="0"/>
            </a:fillRef>
            <a:effectRef idx="0">
              <a:schemeClr val="accent1">
                <a:shade val="80000"/>
                <a:hueOff val="226053"/>
                <a:satOff val="4313"/>
                <a:lumOff val="19046"/>
                <a:alphaOff val="0"/>
              </a:schemeClr>
            </a:effectRef>
            <a:fontRef idx="minor">
              <a:schemeClr val="lt1"/>
            </a:fontRef>
          </p:style>
          <p:txBody>
            <a:bodyPr spcFirstLastPara="0" vert="horz" wrap="square" lIns="128016" tIns="128016" rIns="128016" bIns="12801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6AB8A"/>
                  </a:solidFill>
                  <a:effectLst/>
                  <a:uLnTx/>
                  <a:uFillTx/>
                  <a:latin typeface="Arvo"/>
                  <a:ea typeface="+mn-ea"/>
                  <a:cs typeface="+mn-cs"/>
                </a:rPr>
                <a:t>Pastors</a:t>
              </a:r>
            </a:p>
          </p:txBody>
        </p:sp>
      </p:grpSp>
      <p:sp>
        <p:nvSpPr>
          <p:cNvPr id="11" name="Slide Number Placeholder 6">
            <a:extLst>
              <a:ext uri="{FF2B5EF4-FFF2-40B4-BE49-F238E27FC236}">
                <a16:creationId xmlns:a16="http://schemas.microsoft.com/office/drawing/2014/main" id="{876D2D24-9A62-4B04-87BD-8F908444BF5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1.1.26</a:t>
            </a:r>
          </a:p>
        </p:txBody>
      </p:sp>
    </p:spTree>
    <p:custDataLst>
      <p:tags r:id="rId1"/>
    </p:custDataLst>
    <p:extLst>
      <p:ext uri="{BB962C8B-B14F-4D97-AF65-F5344CB8AC3E}">
        <p14:creationId xmlns:p14="http://schemas.microsoft.com/office/powerpoint/2010/main" val="181345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1.2</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861864" y="3455529"/>
            <a:ext cx="5114700" cy="784800"/>
          </a:xfrm>
        </p:spPr>
        <p:txBody>
          <a:bodyPr>
            <a:normAutofit/>
          </a:bodyPr>
          <a:lstStyle/>
          <a:p>
            <a:r>
              <a:rPr lang="en-US" dirty="0">
                <a:solidFill>
                  <a:srgbClr val="4D778A"/>
                </a:solidFill>
                <a:sym typeface="Arvo"/>
              </a:rPr>
              <a:t>Licensing Laws</a:t>
            </a:r>
          </a:p>
        </p:txBody>
      </p:sp>
      <p:sp>
        <p:nvSpPr>
          <p:cNvPr id="6" name="Slide Number Placeholder 6">
            <a:extLst>
              <a:ext uri="{FF2B5EF4-FFF2-40B4-BE49-F238E27FC236}">
                <a16:creationId xmlns:a16="http://schemas.microsoft.com/office/drawing/2014/main" id="{ECD23849-0C28-43DD-BA2D-C36A5287C807}"/>
              </a:ext>
            </a:extLst>
          </p:cNvPr>
          <p:cNvSpPr txBox="1">
            <a:spLocks noChangeArrowheads="1"/>
          </p:cNvSpPr>
          <p:nvPr/>
        </p:nvSpPr>
        <p:spPr>
          <a:xfrm>
            <a:off x="11212946" y="5518727"/>
            <a:ext cx="104370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1.2.1</a:t>
            </a:r>
          </a:p>
        </p:txBody>
      </p:sp>
    </p:spTree>
    <p:custDataLst>
      <p:tags r:id="rId1"/>
    </p:custDataLst>
    <p:extLst>
      <p:ext uri="{BB962C8B-B14F-4D97-AF65-F5344CB8AC3E}">
        <p14:creationId xmlns:p14="http://schemas.microsoft.com/office/powerpoint/2010/main" val="268448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861864" y="3455529"/>
            <a:ext cx="5114700" cy="784800"/>
          </a:xfrm>
        </p:spPr>
        <p:txBody>
          <a:bodyPr>
            <a:normAutofit/>
          </a:bodyPr>
          <a:lstStyle/>
          <a:p>
            <a:r>
              <a:rPr lang="en-US" dirty="0">
                <a:solidFill>
                  <a:srgbClr val="4D778A"/>
                </a:solidFill>
                <a:sym typeface="Arvo"/>
              </a:rPr>
              <a:t>Introduction to Licensing</a:t>
            </a:r>
          </a:p>
        </p:txBody>
      </p:sp>
      <p:sp>
        <p:nvSpPr>
          <p:cNvPr id="6" name="Slide Number Placeholder 6">
            <a:extLst>
              <a:ext uri="{FF2B5EF4-FFF2-40B4-BE49-F238E27FC236}">
                <a16:creationId xmlns:a16="http://schemas.microsoft.com/office/drawing/2014/main" id="{5142286D-B13E-4768-A870-5606570C8D9B}"/>
              </a:ext>
            </a:extLst>
          </p:cNvPr>
          <p:cNvSpPr txBox="1">
            <a:spLocks noChangeArrowheads="1"/>
          </p:cNvSpPr>
          <p:nvPr/>
        </p:nvSpPr>
        <p:spPr>
          <a:xfrm>
            <a:off x="11194473" y="5523346"/>
            <a:ext cx="997527" cy="286328"/>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b="1" dirty="0"/>
              <a:t>Licensing 1.1.1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960120"/>
            <a:ext cx="9440006" cy="5600700"/>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Explain how law and statute protect children in licensed care.</a:t>
            </a:r>
          </a:p>
          <a:p>
            <a:pPr>
              <a:lnSpc>
                <a:spcPct val="100000"/>
              </a:lnSpc>
              <a:spcBef>
                <a:spcPts val="0"/>
              </a:spcBef>
              <a:buClr>
                <a:srgbClr val="F78471"/>
              </a:buClr>
              <a:buSzPts val="1400"/>
              <a:buFont typeface="Wingdings" panose="05000000000000000000" pitchFamily="2" charset="2"/>
              <a:buChar char="§"/>
            </a:pP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the focus of the licensing requirements in Chapter 39, F.S.; Section 409.175,  F.S.; Chapter 65C-45, F.A.C., and DCF Operating Procedures.</a:t>
            </a:r>
          </a:p>
          <a:p>
            <a:pPr>
              <a:lnSpc>
                <a:spcPct val="100000"/>
              </a:lnSpc>
              <a:spcBef>
                <a:spcPts val="0"/>
              </a:spcBef>
              <a:buClr>
                <a:srgbClr val="F78471"/>
              </a:buClr>
              <a:buSzPts val="1400"/>
              <a:buFont typeface="Wingdings" panose="05000000000000000000" pitchFamily="2" charset="2"/>
              <a:buChar char="§"/>
            </a:pP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how Chapter 65C-45, F.A.C., maintains the integrity of the licensing process.</a:t>
            </a:r>
          </a:p>
          <a:p>
            <a:pPr marL="0" indent="0">
              <a:lnSpc>
                <a:spcPct val="100000"/>
              </a:lnSpc>
              <a:spcBef>
                <a:spcPts val="0"/>
              </a:spcBef>
              <a:buClr>
                <a:srgbClr val="F78471"/>
              </a:buClr>
              <a:buSzPts val="1400"/>
              <a:buNone/>
            </a:pP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the different levels of licensure and placement types.</a:t>
            </a:r>
          </a:p>
          <a:p>
            <a:endParaRPr lang="en-US" dirty="0"/>
          </a:p>
        </p:txBody>
      </p:sp>
      <p:sp>
        <p:nvSpPr>
          <p:cNvPr id="4" name="Slide Number Placeholder 6">
            <a:extLst>
              <a:ext uri="{FF2B5EF4-FFF2-40B4-BE49-F238E27FC236}">
                <a16:creationId xmlns:a16="http://schemas.microsoft.com/office/drawing/2014/main" id="{710FBF10-58CA-4F03-BB30-CD4D883A42D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1.2.2</a:t>
            </a:r>
          </a:p>
        </p:txBody>
      </p:sp>
    </p:spTree>
    <p:custDataLst>
      <p:tags r:id="rId1"/>
    </p:custDataLst>
    <p:extLst>
      <p:ext uri="{BB962C8B-B14F-4D97-AF65-F5344CB8AC3E}">
        <p14:creationId xmlns:p14="http://schemas.microsoft.com/office/powerpoint/2010/main" val="3662848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94DD-DFA8-4046-A26C-809F851FDCC1}"/>
              </a:ext>
            </a:extLst>
          </p:cNvPr>
          <p:cNvSpPr>
            <a:spLocks noGrp="1"/>
          </p:cNvSpPr>
          <p:nvPr>
            <p:ph type="title"/>
          </p:nvPr>
        </p:nvSpPr>
        <p:spPr>
          <a:xfrm>
            <a:off x="161610" y="138056"/>
            <a:ext cx="10193969" cy="621900"/>
          </a:xfrm>
        </p:spPr>
        <p:txBody>
          <a:bodyPr/>
          <a:lstStyle/>
          <a:p>
            <a:r>
              <a:rPr lang="en-US"/>
              <a:t>Licensing Laws and Policies</a:t>
            </a:r>
            <a:endParaRPr lang="en-US" dirty="0"/>
          </a:p>
        </p:txBody>
      </p:sp>
      <p:sp>
        <p:nvSpPr>
          <p:cNvPr id="3" name="Text Placeholder 2">
            <a:extLst>
              <a:ext uri="{FF2B5EF4-FFF2-40B4-BE49-F238E27FC236}">
                <a16:creationId xmlns:a16="http://schemas.microsoft.com/office/drawing/2014/main" id="{C6363D9B-5A81-4F90-A32E-C4660AD1760B}"/>
              </a:ext>
            </a:extLst>
          </p:cNvPr>
          <p:cNvSpPr>
            <a:spLocks noGrp="1"/>
          </p:cNvSpPr>
          <p:nvPr>
            <p:ph type="body" idx="1"/>
          </p:nvPr>
        </p:nvSpPr>
        <p:spPr>
          <a:xfrm>
            <a:off x="4330150" y="1736160"/>
            <a:ext cx="3679879" cy="3967744"/>
          </a:xfrm>
        </p:spPr>
        <p:txBody>
          <a:bodyPr/>
          <a:lstStyle/>
          <a:p>
            <a:pPr>
              <a:buClr>
                <a:srgbClr val="F78471"/>
              </a:buClr>
              <a:buFont typeface="Wingdings" panose="05000000000000000000" pitchFamily="2" charset="2"/>
              <a:buChar char="§"/>
            </a:pPr>
            <a:r>
              <a:rPr lang="en-US" dirty="0"/>
              <a:t>Chapter 39, F.S.</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s. 409.175, F.S.</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65C-45, F.A.C.</a:t>
            </a:r>
          </a:p>
          <a:p>
            <a:pPr>
              <a:buClr>
                <a:srgbClr val="F78471"/>
              </a:buClr>
              <a:buFont typeface="Wingdings" panose="05000000000000000000" pitchFamily="2" charset="2"/>
              <a:buChar char="§"/>
            </a:pPr>
            <a:endParaRPr lang="en-US" dirty="0"/>
          </a:p>
          <a:p>
            <a:pPr>
              <a:buClr>
                <a:srgbClr val="F78471"/>
              </a:buClr>
              <a:buFont typeface="Wingdings" panose="05000000000000000000" pitchFamily="2" charset="2"/>
              <a:buChar char="§"/>
            </a:pPr>
            <a:r>
              <a:rPr lang="en-US" dirty="0"/>
              <a:t>Operating Procedures</a:t>
            </a:r>
          </a:p>
        </p:txBody>
      </p:sp>
      <p:pic>
        <p:nvPicPr>
          <p:cNvPr id="4" name="Picture 3">
            <a:extLst>
              <a:ext uri="{FF2B5EF4-FFF2-40B4-BE49-F238E27FC236}">
                <a16:creationId xmlns:a16="http://schemas.microsoft.com/office/drawing/2014/main" id="{420AF040-7348-4A92-A9A5-31206AB3F3B0}"/>
              </a:ext>
            </a:extLst>
          </p:cNvPr>
          <p:cNvPicPr>
            <a:picLocks noChangeAspect="1"/>
          </p:cNvPicPr>
          <p:nvPr/>
        </p:nvPicPr>
        <p:blipFill>
          <a:blip r:embed="rId3"/>
          <a:stretch>
            <a:fillRect/>
          </a:stretch>
        </p:blipFill>
        <p:spPr>
          <a:xfrm>
            <a:off x="8010029" y="4885"/>
            <a:ext cx="2645893" cy="2645893"/>
          </a:xfrm>
          <a:prstGeom prst="rect">
            <a:avLst/>
          </a:prstGeom>
        </p:spPr>
      </p:pic>
      <p:sp>
        <p:nvSpPr>
          <p:cNvPr id="5" name="Slide Number Placeholder 6">
            <a:extLst>
              <a:ext uri="{FF2B5EF4-FFF2-40B4-BE49-F238E27FC236}">
                <a16:creationId xmlns:a16="http://schemas.microsoft.com/office/drawing/2014/main" id="{3118569C-75C7-40DF-8356-AE7CA3E345BD}"/>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1.2.3</a:t>
            </a:r>
          </a:p>
        </p:txBody>
      </p:sp>
    </p:spTree>
    <p:custDataLst>
      <p:tags r:id="rId1"/>
    </p:custDataLst>
    <p:extLst>
      <p:ext uri="{BB962C8B-B14F-4D97-AF65-F5344CB8AC3E}">
        <p14:creationId xmlns:p14="http://schemas.microsoft.com/office/powerpoint/2010/main" val="1048117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A01B-3AA3-44FF-8F69-DF1F582A7ED1}"/>
              </a:ext>
            </a:extLst>
          </p:cNvPr>
          <p:cNvSpPr>
            <a:spLocks noGrp="1"/>
          </p:cNvSpPr>
          <p:nvPr>
            <p:ph type="title"/>
          </p:nvPr>
        </p:nvSpPr>
        <p:spPr>
          <a:xfrm>
            <a:off x="148911" y="328556"/>
            <a:ext cx="9165270" cy="621900"/>
          </a:xfrm>
        </p:spPr>
        <p:txBody>
          <a:bodyPr/>
          <a:lstStyle/>
          <a:p>
            <a:r>
              <a:rPr lang="en-US" dirty="0"/>
              <a:t>Multi-Ethnic Placement Act/Inter-Ethnic Placement Provision (MEPA)</a:t>
            </a:r>
          </a:p>
        </p:txBody>
      </p:sp>
      <p:sp>
        <p:nvSpPr>
          <p:cNvPr id="3" name="Text Placeholder 2">
            <a:extLst>
              <a:ext uri="{FF2B5EF4-FFF2-40B4-BE49-F238E27FC236}">
                <a16:creationId xmlns:a16="http://schemas.microsoft.com/office/drawing/2014/main" id="{D9ECAC2D-A91E-4A8E-ACD8-41260B62527F}"/>
              </a:ext>
            </a:extLst>
          </p:cNvPr>
          <p:cNvSpPr>
            <a:spLocks noGrp="1"/>
          </p:cNvSpPr>
          <p:nvPr>
            <p:ph type="body" idx="1"/>
          </p:nvPr>
        </p:nvSpPr>
        <p:spPr>
          <a:xfrm>
            <a:off x="2427428" y="1774442"/>
            <a:ext cx="7034071" cy="4600957"/>
          </a:xfrm>
        </p:spPr>
        <p:txBody>
          <a:bodyPr/>
          <a:lstStyle/>
          <a:p>
            <a:pPr lvl="0"/>
            <a:r>
              <a:rPr lang="en-US" dirty="0"/>
              <a:t>Prohibits the delay or denial of any adoption or placement in foster care due to the race, color, or national origin of the child or of the foster or adoptive parents.</a:t>
            </a:r>
          </a:p>
          <a:p>
            <a:pPr marL="0" indent="0">
              <a:buNone/>
            </a:pPr>
            <a:endParaRPr lang="en-US" dirty="0"/>
          </a:p>
          <a:p>
            <a:r>
              <a:rPr lang="en-US" dirty="0"/>
              <a:t>Requires states to provide for diligent recruitment of potential foster and adoptive families who reflect the ethnic and racial diversity of children for whom homes are needed.</a:t>
            </a:r>
          </a:p>
        </p:txBody>
      </p:sp>
      <p:sp>
        <p:nvSpPr>
          <p:cNvPr id="4" name="Slide Number Placeholder 6">
            <a:extLst>
              <a:ext uri="{FF2B5EF4-FFF2-40B4-BE49-F238E27FC236}">
                <a16:creationId xmlns:a16="http://schemas.microsoft.com/office/drawing/2014/main" id="{38F10490-A869-441F-9FAF-5E390CDB188F}"/>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1.2.4</a:t>
            </a:r>
          </a:p>
        </p:txBody>
      </p:sp>
    </p:spTree>
    <p:custDataLst>
      <p:tags r:id="rId1"/>
    </p:custDataLst>
    <p:extLst>
      <p:ext uri="{BB962C8B-B14F-4D97-AF65-F5344CB8AC3E}">
        <p14:creationId xmlns:p14="http://schemas.microsoft.com/office/powerpoint/2010/main" val="364956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867C-EA08-4CF4-AF6D-80649367E576}"/>
              </a:ext>
            </a:extLst>
          </p:cNvPr>
          <p:cNvSpPr>
            <a:spLocks noGrp="1"/>
          </p:cNvSpPr>
          <p:nvPr>
            <p:ph type="title"/>
          </p:nvPr>
        </p:nvSpPr>
        <p:spPr/>
        <p:txBody>
          <a:bodyPr/>
          <a:lstStyle/>
          <a:p>
            <a:r>
              <a:rPr lang="en-US" dirty="0"/>
              <a:t>Chapter 65C-45, F.A.C., Sections</a:t>
            </a:r>
          </a:p>
        </p:txBody>
      </p:sp>
      <p:sp>
        <p:nvSpPr>
          <p:cNvPr id="3" name="Text Placeholder 2">
            <a:extLst>
              <a:ext uri="{FF2B5EF4-FFF2-40B4-BE49-F238E27FC236}">
                <a16:creationId xmlns:a16="http://schemas.microsoft.com/office/drawing/2014/main" id="{0E012996-A89E-404F-BC73-BF20FFAC3EB3}"/>
              </a:ext>
            </a:extLst>
          </p:cNvPr>
          <p:cNvSpPr>
            <a:spLocks noGrp="1"/>
          </p:cNvSpPr>
          <p:nvPr>
            <p:ph type="body" idx="1"/>
          </p:nvPr>
        </p:nvSpPr>
        <p:spPr>
          <a:xfrm>
            <a:off x="2372565" y="896112"/>
            <a:ext cx="6594268" cy="5294376"/>
          </a:xfrm>
        </p:spPr>
        <p:txBody>
          <a:bodyPr>
            <a:noAutofit/>
          </a:bodyPr>
          <a:lstStyle/>
          <a:p>
            <a:pPr>
              <a:buClr>
                <a:srgbClr val="F78471"/>
              </a:buClr>
              <a:buFont typeface="Wingdings" panose="05000000000000000000" pitchFamily="2" charset="2"/>
              <a:buChar char="§"/>
            </a:pPr>
            <a:r>
              <a:rPr lang="en-US" dirty="0"/>
              <a:t>Background Screening Requirements</a:t>
            </a:r>
          </a:p>
          <a:p>
            <a:pPr>
              <a:buClr>
                <a:srgbClr val="F78471"/>
              </a:buClr>
              <a:buFont typeface="Wingdings" panose="05000000000000000000" pitchFamily="2" charset="2"/>
              <a:buChar char="§"/>
            </a:pPr>
            <a:r>
              <a:rPr lang="en-US" dirty="0"/>
              <a:t>Parent Preparation Pre-Service Training</a:t>
            </a:r>
          </a:p>
          <a:p>
            <a:pPr>
              <a:buClr>
                <a:srgbClr val="F78471"/>
              </a:buClr>
              <a:buFont typeface="Wingdings" panose="05000000000000000000" pitchFamily="2" charset="2"/>
              <a:buChar char="§"/>
            </a:pPr>
            <a:r>
              <a:rPr lang="en-US" dirty="0"/>
              <a:t>Initial Licensing and Home Study</a:t>
            </a:r>
          </a:p>
          <a:p>
            <a:pPr>
              <a:buClr>
                <a:srgbClr val="F78471"/>
              </a:buClr>
              <a:buFont typeface="Wingdings" panose="05000000000000000000" pitchFamily="2" charset="2"/>
              <a:buChar char="§"/>
            </a:pPr>
            <a:r>
              <a:rPr lang="en-US" dirty="0"/>
              <a:t>Continuing Education</a:t>
            </a:r>
          </a:p>
          <a:p>
            <a:pPr>
              <a:buClr>
                <a:srgbClr val="F78471"/>
              </a:buClr>
              <a:buFont typeface="Wingdings" panose="05000000000000000000" pitchFamily="2" charset="2"/>
              <a:buChar char="§"/>
            </a:pPr>
            <a:r>
              <a:rPr lang="en-US" dirty="0"/>
              <a:t>Changes During the Licensed Year</a:t>
            </a:r>
          </a:p>
          <a:p>
            <a:pPr>
              <a:buClr>
                <a:srgbClr val="F78471"/>
              </a:buClr>
              <a:buFont typeface="Wingdings" panose="05000000000000000000" pitchFamily="2" charset="2"/>
              <a:buChar char="§"/>
            </a:pPr>
            <a:r>
              <a:rPr lang="en-US" dirty="0"/>
              <a:t>Re-Licensing</a:t>
            </a:r>
          </a:p>
          <a:p>
            <a:pPr>
              <a:buClr>
                <a:srgbClr val="F78471"/>
              </a:buClr>
              <a:buFont typeface="Wingdings" panose="05000000000000000000" pitchFamily="2" charset="2"/>
              <a:buChar char="§"/>
            </a:pPr>
            <a:r>
              <a:rPr lang="en-US" dirty="0"/>
              <a:t>Standards for Licensed Out-of-Home Caregivers</a:t>
            </a:r>
          </a:p>
          <a:p>
            <a:pPr>
              <a:buClr>
                <a:srgbClr val="F78471"/>
              </a:buClr>
              <a:buFont typeface="Wingdings" panose="05000000000000000000" pitchFamily="2" charset="2"/>
              <a:buChar char="§"/>
            </a:pPr>
            <a:r>
              <a:rPr lang="en-US" dirty="0"/>
              <a:t>Terms of a License</a:t>
            </a:r>
          </a:p>
          <a:p>
            <a:pPr>
              <a:buClr>
                <a:srgbClr val="F78471"/>
              </a:buClr>
              <a:buFont typeface="Wingdings" panose="05000000000000000000" pitchFamily="2" charset="2"/>
              <a:buChar char="§"/>
            </a:pPr>
            <a:r>
              <a:rPr lang="en-US" dirty="0"/>
              <a:t>Babysitting, Overnight Care, Extended Overnight Care, and Other Supervision Arrangements</a:t>
            </a:r>
          </a:p>
          <a:p>
            <a:pPr>
              <a:buClr>
                <a:srgbClr val="F78471"/>
              </a:buClr>
              <a:buFont typeface="Wingdings" panose="05000000000000000000" pitchFamily="2" charset="2"/>
              <a:buChar char="§"/>
            </a:pPr>
            <a:r>
              <a:rPr lang="en-US" dirty="0"/>
              <a:t>Foster Care Referrals and Investigations </a:t>
            </a:r>
          </a:p>
          <a:p>
            <a:pPr>
              <a:buClr>
                <a:srgbClr val="F78471"/>
              </a:buClr>
              <a:buFont typeface="Wingdings" panose="05000000000000000000" pitchFamily="2" charset="2"/>
              <a:buChar char="§"/>
            </a:pPr>
            <a:r>
              <a:rPr lang="en-US" dirty="0"/>
              <a:t>Administrative Actions, Appeals, and Closures </a:t>
            </a:r>
          </a:p>
          <a:p>
            <a:pPr>
              <a:buClr>
                <a:srgbClr val="F78471"/>
              </a:buClr>
              <a:buFont typeface="Wingdings" panose="05000000000000000000" pitchFamily="2" charset="2"/>
              <a:buChar char="§"/>
            </a:pPr>
            <a:endParaRPr lang="en-US" dirty="0"/>
          </a:p>
        </p:txBody>
      </p:sp>
      <p:sp>
        <p:nvSpPr>
          <p:cNvPr id="4" name="Slide Number Placeholder 6">
            <a:extLst>
              <a:ext uri="{FF2B5EF4-FFF2-40B4-BE49-F238E27FC236}">
                <a16:creationId xmlns:a16="http://schemas.microsoft.com/office/drawing/2014/main" id="{4BB0FD27-CCB9-4F52-B549-A4616548A3C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1.2.5</a:t>
            </a:r>
          </a:p>
        </p:txBody>
      </p:sp>
    </p:spTree>
    <p:custDataLst>
      <p:tags r:id="rId1"/>
    </p:custDataLst>
    <p:extLst>
      <p:ext uri="{BB962C8B-B14F-4D97-AF65-F5344CB8AC3E}">
        <p14:creationId xmlns:p14="http://schemas.microsoft.com/office/powerpoint/2010/main" val="1148338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FC82-32C4-4E7A-AC88-15B82B712EA6}"/>
              </a:ext>
            </a:extLst>
          </p:cNvPr>
          <p:cNvSpPr>
            <a:spLocks noGrp="1"/>
          </p:cNvSpPr>
          <p:nvPr>
            <p:ph type="title"/>
          </p:nvPr>
        </p:nvSpPr>
        <p:spPr>
          <a:xfrm>
            <a:off x="1879926" y="152658"/>
            <a:ext cx="7587665" cy="621900"/>
          </a:xfrm>
        </p:spPr>
        <p:txBody>
          <a:bodyPr/>
          <a:lstStyle/>
          <a:p>
            <a:r>
              <a:rPr lang="en-US" dirty="0"/>
              <a:t>Types of Foster Care</a:t>
            </a:r>
          </a:p>
        </p:txBody>
      </p:sp>
      <p:grpSp>
        <p:nvGrpSpPr>
          <p:cNvPr id="5" name="Group 4">
            <a:extLst>
              <a:ext uri="{FF2B5EF4-FFF2-40B4-BE49-F238E27FC236}">
                <a16:creationId xmlns:a16="http://schemas.microsoft.com/office/drawing/2014/main" id="{A3B0B56C-A569-4864-B052-AED6F76A283D}"/>
              </a:ext>
            </a:extLst>
          </p:cNvPr>
          <p:cNvGrpSpPr/>
          <p:nvPr/>
        </p:nvGrpSpPr>
        <p:grpSpPr>
          <a:xfrm>
            <a:off x="1528005" y="1345088"/>
            <a:ext cx="2346143" cy="2614911"/>
            <a:chOff x="4414986" y="1217940"/>
            <a:chExt cx="1494234" cy="2614911"/>
          </a:xfrm>
        </p:grpSpPr>
        <p:sp>
          <p:nvSpPr>
            <p:cNvPr id="6" name="Rectangle 5">
              <a:extLst>
                <a:ext uri="{FF2B5EF4-FFF2-40B4-BE49-F238E27FC236}">
                  <a16:creationId xmlns:a16="http://schemas.microsoft.com/office/drawing/2014/main" id="{BFA54EE5-C9D8-4D3E-B9B2-6F943D82F468}"/>
                </a:ext>
              </a:extLst>
            </p:cNvPr>
            <p:cNvSpPr/>
            <p:nvPr/>
          </p:nvSpPr>
          <p:spPr>
            <a:xfrm>
              <a:off x="4414986" y="1217940"/>
              <a:ext cx="1494234" cy="747117"/>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697" tIns="51092" rIns="65697" bIns="51092" numCol="1" spcCol="1270" anchor="ctr" anchorCtr="0">
              <a:noAutofit/>
            </a:bodyPr>
            <a:lstStyle/>
            <a:p>
              <a:pPr marL="0" lvl="0" indent="0" algn="ctr" defTabSz="1022350">
                <a:lnSpc>
                  <a:spcPct val="90000"/>
                </a:lnSpc>
                <a:spcBef>
                  <a:spcPct val="0"/>
                </a:spcBef>
                <a:spcAft>
                  <a:spcPct val="35000"/>
                </a:spcAft>
                <a:buNone/>
              </a:pPr>
              <a:r>
                <a:rPr lang="en-US" sz="2400" kern="1200" dirty="0">
                  <a:solidFill>
                    <a:srgbClr val="F78471"/>
                  </a:solidFill>
                  <a:latin typeface="Arvo"/>
                </a:rPr>
                <a:t>Licensed Settings</a:t>
              </a:r>
            </a:p>
          </p:txBody>
        </p:sp>
        <p:sp>
          <p:nvSpPr>
            <p:cNvPr id="7" name="Freeform: Shape 6">
              <a:extLst>
                <a:ext uri="{FF2B5EF4-FFF2-40B4-BE49-F238E27FC236}">
                  <a16:creationId xmlns:a16="http://schemas.microsoft.com/office/drawing/2014/main" id="{0FCDAEDF-3AF2-4586-9E58-3B83485A7D0A}"/>
                </a:ext>
              </a:extLst>
            </p:cNvPr>
            <p:cNvSpPr/>
            <p:nvPr/>
          </p:nvSpPr>
          <p:spPr>
            <a:xfrm>
              <a:off x="4564409" y="1965057"/>
              <a:ext cx="149423" cy="560337"/>
            </a:xfrm>
            <a:custGeom>
              <a:avLst/>
              <a:gdLst/>
              <a:ahLst/>
              <a:cxnLst/>
              <a:rect l="0" t="0" r="0" b="0"/>
              <a:pathLst>
                <a:path>
                  <a:moveTo>
                    <a:pt x="0" y="0"/>
                  </a:moveTo>
                  <a:lnTo>
                    <a:pt x="0" y="560337"/>
                  </a:lnTo>
                  <a:lnTo>
                    <a:pt x="149423" y="560337"/>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118A124C-C83C-48B4-8DF2-11ED787821B4}"/>
                </a:ext>
              </a:extLst>
            </p:cNvPr>
            <p:cNvSpPr/>
            <p:nvPr/>
          </p:nvSpPr>
          <p:spPr>
            <a:xfrm>
              <a:off x="4661681" y="2151837"/>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Family Foster Home</a:t>
              </a:r>
            </a:p>
          </p:txBody>
        </p:sp>
        <p:sp>
          <p:nvSpPr>
            <p:cNvPr id="9" name="Freeform: Shape 8">
              <a:extLst>
                <a:ext uri="{FF2B5EF4-FFF2-40B4-BE49-F238E27FC236}">
                  <a16:creationId xmlns:a16="http://schemas.microsoft.com/office/drawing/2014/main" id="{BB3B6431-9B7D-4800-844E-B7A05E67371D}"/>
                </a:ext>
              </a:extLst>
            </p:cNvPr>
            <p:cNvSpPr/>
            <p:nvPr/>
          </p:nvSpPr>
          <p:spPr>
            <a:xfrm>
              <a:off x="4564409" y="1965057"/>
              <a:ext cx="149423" cy="1494234"/>
            </a:xfrm>
            <a:custGeom>
              <a:avLst/>
              <a:gdLst/>
              <a:ahLst/>
              <a:cxnLst/>
              <a:rect l="0" t="0" r="0" b="0"/>
              <a:pathLst>
                <a:path>
                  <a:moveTo>
                    <a:pt x="0" y="0"/>
                  </a:moveTo>
                  <a:lnTo>
                    <a:pt x="0" y="1494234"/>
                  </a:lnTo>
                  <a:lnTo>
                    <a:pt x="149423" y="1494234"/>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Rectangle 9">
              <a:extLst>
                <a:ext uri="{FF2B5EF4-FFF2-40B4-BE49-F238E27FC236}">
                  <a16:creationId xmlns:a16="http://schemas.microsoft.com/office/drawing/2014/main" id="{9DB4D438-85DE-4D5C-9389-1747B8EA8BE9}"/>
                </a:ext>
              </a:extLst>
            </p:cNvPr>
            <p:cNvSpPr/>
            <p:nvPr/>
          </p:nvSpPr>
          <p:spPr>
            <a:xfrm>
              <a:off x="4661681" y="3085734"/>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Child Caring Agency</a:t>
              </a:r>
            </a:p>
          </p:txBody>
        </p:sp>
      </p:grpSp>
      <p:grpSp>
        <p:nvGrpSpPr>
          <p:cNvPr id="22" name="Group 21">
            <a:extLst>
              <a:ext uri="{FF2B5EF4-FFF2-40B4-BE49-F238E27FC236}">
                <a16:creationId xmlns:a16="http://schemas.microsoft.com/office/drawing/2014/main" id="{B7412367-A208-42DC-AA79-2BA85532D3BE}"/>
              </a:ext>
            </a:extLst>
          </p:cNvPr>
          <p:cNvGrpSpPr/>
          <p:nvPr/>
        </p:nvGrpSpPr>
        <p:grpSpPr>
          <a:xfrm>
            <a:off x="4537200" y="1345088"/>
            <a:ext cx="5892181" cy="5416600"/>
            <a:chOff x="6282779" y="1217940"/>
            <a:chExt cx="1494234" cy="5416600"/>
          </a:xfrm>
        </p:grpSpPr>
        <p:sp>
          <p:nvSpPr>
            <p:cNvPr id="28" name="Rectangle 27">
              <a:extLst>
                <a:ext uri="{FF2B5EF4-FFF2-40B4-BE49-F238E27FC236}">
                  <a16:creationId xmlns:a16="http://schemas.microsoft.com/office/drawing/2014/main" id="{9E509669-95A2-4D93-B761-0DE709835253}"/>
                </a:ext>
              </a:extLst>
            </p:cNvPr>
            <p:cNvSpPr/>
            <p:nvPr/>
          </p:nvSpPr>
          <p:spPr>
            <a:xfrm>
              <a:off x="6282779" y="1217940"/>
              <a:ext cx="1494234" cy="747117"/>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697" tIns="51092" rIns="65697" bIns="51092" numCol="1" spcCol="1270" anchor="ctr" anchorCtr="0">
              <a:noAutofit/>
            </a:bodyPr>
            <a:lstStyle/>
            <a:p>
              <a:pPr marL="0" lvl="0" indent="0" algn="ctr" defTabSz="1022350">
                <a:lnSpc>
                  <a:spcPct val="90000"/>
                </a:lnSpc>
                <a:spcBef>
                  <a:spcPct val="0"/>
                </a:spcBef>
                <a:spcAft>
                  <a:spcPct val="35000"/>
                </a:spcAft>
                <a:buNone/>
              </a:pPr>
              <a:r>
                <a:rPr lang="en-US" sz="2400" kern="1200" dirty="0">
                  <a:solidFill>
                    <a:srgbClr val="F78471"/>
                  </a:solidFill>
                  <a:latin typeface="Arvo"/>
                </a:rPr>
                <a:t>Placement Types</a:t>
              </a:r>
            </a:p>
          </p:txBody>
        </p:sp>
        <p:sp>
          <p:nvSpPr>
            <p:cNvPr id="29" name="Freeform: Shape 28">
              <a:extLst>
                <a:ext uri="{FF2B5EF4-FFF2-40B4-BE49-F238E27FC236}">
                  <a16:creationId xmlns:a16="http://schemas.microsoft.com/office/drawing/2014/main" id="{972444D6-4074-46AD-BA4B-22BEE63BEF02}"/>
                </a:ext>
              </a:extLst>
            </p:cNvPr>
            <p:cNvSpPr/>
            <p:nvPr/>
          </p:nvSpPr>
          <p:spPr>
            <a:xfrm>
              <a:off x="6432202" y="1965057"/>
              <a:ext cx="149423" cy="560337"/>
            </a:xfrm>
            <a:custGeom>
              <a:avLst/>
              <a:gdLst/>
              <a:ahLst/>
              <a:cxnLst/>
              <a:rect l="0" t="0" r="0" b="0"/>
              <a:pathLst>
                <a:path>
                  <a:moveTo>
                    <a:pt x="0" y="0"/>
                  </a:moveTo>
                  <a:lnTo>
                    <a:pt x="0" y="560337"/>
                  </a:lnTo>
                  <a:lnTo>
                    <a:pt x="149423" y="560337"/>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0" name="Rectangle 29">
              <a:extLst>
                <a:ext uri="{FF2B5EF4-FFF2-40B4-BE49-F238E27FC236}">
                  <a16:creationId xmlns:a16="http://schemas.microsoft.com/office/drawing/2014/main" id="{8C80C710-F443-48A6-8D50-5F80559A8B5F}"/>
                </a:ext>
              </a:extLst>
            </p:cNvPr>
            <p:cNvSpPr/>
            <p:nvPr/>
          </p:nvSpPr>
          <p:spPr>
            <a:xfrm>
              <a:off x="6474335" y="2151837"/>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 – Child-Specific Foster Home</a:t>
              </a:r>
            </a:p>
          </p:txBody>
        </p:sp>
        <p:sp>
          <p:nvSpPr>
            <p:cNvPr id="31" name="Freeform: Shape 30">
              <a:extLst>
                <a:ext uri="{FF2B5EF4-FFF2-40B4-BE49-F238E27FC236}">
                  <a16:creationId xmlns:a16="http://schemas.microsoft.com/office/drawing/2014/main" id="{381FE2BB-0931-46A5-BE61-48A58E8E9AB9}"/>
                </a:ext>
              </a:extLst>
            </p:cNvPr>
            <p:cNvSpPr/>
            <p:nvPr/>
          </p:nvSpPr>
          <p:spPr>
            <a:xfrm>
              <a:off x="6432202" y="1965057"/>
              <a:ext cx="149423" cy="1494234"/>
            </a:xfrm>
            <a:custGeom>
              <a:avLst/>
              <a:gdLst/>
              <a:ahLst/>
              <a:cxnLst/>
              <a:rect l="0" t="0" r="0" b="0"/>
              <a:pathLst>
                <a:path>
                  <a:moveTo>
                    <a:pt x="0" y="0"/>
                  </a:moveTo>
                  <a:lnTo>
                    <a:pt x="0" y="1494234"/>
                  </a:lnTo>
                  <a:lnTo>
                    <a:pt x="149423" y="1494234"/>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Rectangle 31">
              <a:extLst>
                <a:ext uri="{FF2B5EF4-FFF2-40B4-BE49-F238E27FC236}">
                  <a16:creationId xmlns:a16="http://schemas.microsoft.com/office/drawing/2014/main" id="{23EEF7F9-5A44-4576-AA64-147E645E6A66}"/>
                </a:ext>
              </a:extLst>
            </p:cNvPr>
            <p:cNvSpPr/>
            <p:nvPr/>
          </p:nvSpPr>
          <p:spPr>
            <a:xfrm>
              <a:off x="6474335" y="3085733"/>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II – Non-Child Specific Foster Home</a:t>
              </a:r>
            </a:p>
          </p:txBody>
        </p:sp>
        <p:sp>
          <p:nvSpPr>
            <p:cNvPr id="33" name="Freeform: Shape 32">
              <a:extLst>
                <a:ext uri="{FF2B5EF4-FFF2-40B4-BE49-F238E27FC236}">
                  <a16:creationId xmlns:a16="http://schemas.microsoft.com/office/drawing/2014/main" id="{7CFC0F9C-9CDB-4BE4-9303-288E5120DDC5}"/>
                </a:ext>
              </a:extLst>
            </p:cNvPr>
            <p:cNvSpPr/>
            <p:nvPr/>
          </p:nvSpPr>
          <p:spPr>
            <a:xfrm>
              <a:off x="6432202" y="1965057"/>
              <a:ext cx="149423" cy="2428130"/>
            </a:xfrm>
            <a:custGeom>
              <a:avLst/>
              <a:gdLst/>
              <a:ahLst/>
              <a:cxnLst/>
              <a:rect l="0" t="0" r="0" b="0"/>
              <a:pathLst>
                <a:path>
                  <a:moveTo>
                    <a:pt x="0" y="0"/>
                  </a:moveTo>
                  <a:lnTo>
                    <a:pt x="0" y="2428130"/>
                  </a:lnTo>
                  <a:lnTo>
                    <a:pt x="149423" y="2428130"/>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Rectangle 33">
              <a:extLst>
                <a:ext uri="{FF2B5EF4-FFF2-40B4-BE49-F238E27FC236}">
                  <a16:creationId xmlns:a16="http://schemas.microsoft.com/office/drawing/2014/main" id="{C11C2401-0D9E-4C61-9228-10ED97AAC9AD}"/>
                </a:ext>
              </a:extLst>
            </p:cNvPr>
            <p:cNvSpPr/>
            <p:nvPr/>
          </p:nvSpPr>
          <p:spPr>
            <a:xfrm>
              <a:off x="6474335" y="4019630"/>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III – Safe Foster Home for victims of human trafficking</a:t>
              </a:r>
            </a:p>
          </p:txBody>
        </p:sp>
        <p:sp>
          <p:nvSpPr>
            <p:cNvPr id="35" name="Freeform: Shape 34">
              <a:extLst>
                <a:ext uri="{FF2B5EF4-FFF2-40B4-BE49-F238E27FC236}">
                  <a16:creationId xmlns:a16="http://schemas.microsoft.com/office/drawing/2014/main" id="{D5E96DEB-D06C-4959-9D82-31F3A4210683}"/>
                </a:ext>
              </a:extLst>
            </p:cNvPr>
            <p:cNvSpPr/>
            <p:nvPr/>
          </p:nvSpPr>
          <p:spPr>
            <a:xfrm>
              <a:off x="6432202" y="1965057"/>
              <a:ext cx="149423" cy="3362027"/>
            </a:xfrm>
            <a:custGeom>
              <a:avLst/>
              <a:gdLst/>
              <a:ahLst/>
              <a:cxnLst/>
              <a:rect l="0" t="0" r="0" b="0"/>
              <a:pathLst>
                <a:path>
                  <a:moveTo>
                    <a:pt x="0" y="0"/>
                  </a:moveTo>
                  <a:lnTo>
                    <a:pt x="0" y="3362027"/>
                  </a:lnTo>
                  <a:lnTo>
                    <a:pt x="149423" y="3362027"/>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6" name="Rectangle 35">
              <a:extLst>
                <a:ext uri="{FF2B5EF4-FFF2-40B4-BE49-F238E27FC236}">
                  <a16:creationId xmlns:a16="http://schemas.microsoft.com/office/drawing/2014/main" id="{31592052-AE65-4CFF-86CA-94E210CDA7CA}"/>
                </a:ext>
              </a:extLst>
            </p:cNvPr>
            <p:cNvSpPr/>
            <p:nvPr/>
          </p:nvSpPr>
          <p:spPr>
            <a:xfrm>
              <a:off x="6474335" y="4953526"/>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IV – Therapeutic Foster Home</a:t>
              </a:r>
            </a:p>
          </p:txBody>
        </p:sp>
        <p:sp>
          <p:nvSpPr>
            <p:cNvPr id="37" name="Freeform: Shape 36">
              <a:extLst>
                <a:ext uri="{FF2B5EF4-FFF2-40B4-BE49-F238E27FC236}">
                  <a16:creationId xmlns:a16="http://schemas.microsoft.com/office/drawing/2014/main" id="{4E76E2F5-E49E-4D2A-A4B2-9D2004A6E987}"/>
                </a:ext>
              </a:extLst>
            </p:cNvPr>
            <p:cNvSpPr/>
            <p:nvPr/>
          </p:nvSpPr>
          <p:spPr>
            <a:xfrm>
              <a:off x="6432202" y="1965057"/>
              <a:ext cx="149423" cy="4295923"/>
            </a:xfrm>
            <a:custGeom>
              <a:avLst/>
              <a:gdLst/>
              <a:ahLst/>
              <a:cxnLst/>
              <a:rect l="0" t="0" r="0" b="0"/>
              <a:pathLst>
                <a:path>
                  <a:moveTo>
                    <a:pt x="0" y="0"/>
                  </a:moveTo>
                  <a:lnTo>
                    <a:pt x="0" y="4295923"/>
                  </a:lnTo>
                  <a:lnTo>
                    <a:pt x="149423" y="4295923"/>
                  </a:lnTo>
                </a:path>
              </a:pathLst>
            </a:custGeom>
            <a:noFill/>
            <a:ln>
              <a:solidFill>
                <a:srgbClr val="3B5763"/>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Rectangle 37">
              <a:extLst>
                <a:ext uri="{FF2B5EF4-FFF2-40B4-BE49-F238E27FC236}">
                  <a16:creationId xmlns:a16="http://schemas.microsoft.com/office/drawing/2014/main" id="{B0907867-E525-4FC7-969A-A3BDD00C5A90}"/>
                </a:ext>
              </a:extLst>
            </p:cNvPr>
            <p:cNvSpPr/>
            <p:nvPr/>
          </p:nvSpPr>
          <p:spPr>
            <a:xfrm>
              <a:off x="6474335" y="5887423"/>
              <a:ext cx="1195387" cy="747117"/>
            </a:xfrm>
            <a:prstGeom prst="rect">
              <a:avLst/>
            </a:prstGeom>
            <a:ln>
              <a:solidFill>
                <a:srgbClr val="3B576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4742" tIns="37122" rIns="44742" bIns="37122" numCol="1" spcCol="1270" anchor="ctr" anchorCtr="0">
              <a:noAutofit/>
            </a:bodyPr>
            <a:lstStyle/>
            <a:p>
              <a:pPr marL="0" lvl="0" indent="0" algn="ctr" defTabSz="533400">
                <a:lnSpc>
                  <a:spcPct val="90000"/>
                </a:lnSpc>
                <a:spcBef>
                  <a:spcPct val="0"/>
                </a:spcBef>
                <a:spcAft>
                  <a:spcPct val="35000"/>
                </a:spcAft>
                <a:buNone/>
              </a:pPr>
              <a:r>
                <a:rPr lang="en-US" sz="2400" kern="1200" dirty="0">
                  <a:solidFill>
                    <a:srgbClr val="3B5763"/>
                  </a:solidFill>
                  <a:latin typeface="Arvo"/>
                </a:rPr>
                <a:t>Level V – Medical Foster Home</a:t>
              </a:r>
            </a:p>
          </p:txBody>
        </p:sp>
      </p:grpSp>
      <p:sp>
        <p:nvSpPr>
          <p:cNvPr id="23" name="Slide Number Placeholder 6">
            <a:extLst>
              <a:ext uri="{FF2B5EF4-FFF2-40B4-BE49-F238E27FC236}">
                <a16:creationId xmlns:a16="http://schemas.microsoft.com/office/drawing/2014/main" id="{4EA4A19A-3989-4F3F-AF25-B5D4C83A5E70}"/>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1.2.6</a:t>
            </a:r>
          </a:p>
        </p:txBody>
      </p:sp>
      <p:sp>
        <p:nvSpPr>
          <p:cNvPr id="3" name="Rectangle 2">
            <a:extLst>
              <a:ext uri="{FF2B5EF4-FFF2-40B4-BE49-F238E27FC236}">
                <a16:creationId xmlns:a16="http://schemas.microsoft.com/office/drawing/2014/main" id="{4A2A47AD-7B6D-4E8A-AB79-2269E8676DBB}"/>
              </a:ext>
            </a:extLst>
          </p:cNvPr>
          <p:cNvSpPr/>
          <p:nvPr/>
        </p:nvSpPr>
        <p:spPr>
          <a:xfrm>
            <a:off x="2853805" y="685669"/>
            <a:ext cx="5873979" cy="523220"/>
          </a:xfrm>
          <a:prstGeom prst="rect">
            <a:avLst/>
          </a:prstGeom>
        </p:spPr>
        <p:txBody>
          <a:bodyPr wrap="none">
            <a:spAutoFit/>
          </a:bodyPr>
          <a:lstStyle/>
          <a:p>
            <a:pPr marL="324000" lvl="1" algn="ctr" defTabSz="457200">
              <a:spcBef>
                <a:spcPct val="20000"/>
              </a:spcBef>
              <a:spcAft>
                <a:spcPts val="600"/>
              </a:spcAft>
              <a:buClr>
                <a:srgbClr val="58B6C0"/>
              </a:buClr>
              <a:buSzPct val="92000"/>
            </a:pPr>
            <a:r>
              <a:rPr lang="en-CA" sz="2800" b="1" dirty="0">
                <a:solidFill>
                  <a:srgbClr val="373545"/>
                </a:solidFill>
                <a:latin typeface="Bell MT" panose="02020503060305020303" pitchFamily="18" charset="0"/>
              </a:rPr>
              <a:t>Levels of Licensure (409.175, F.S.)</a:t>
            </a:r>
          </a:p>
        </p:txBody>
      </p:sp>
      <p:pic>
        <p:nvPicPr>
          <p:cNvPr id="24" name="Picture 23">
            <a:extLst>
              <a:ext uri="{FF2B5EF4-FFF2-40B4-BE49-F238E27FC236}">
                <a16:creationId xmlns:a16="http://schemas.microsoft.com/office/drawing/2014/main" id="{94BC87A6-7021-41FA-B2A8-B4C4935A0BA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896280">
            <a:off x="9916612" y="2220824"/>
            <a:ext cx="720080" cy="604409"/>
          </a:xfrm>
          <a:prstGeom prst="rect">
            <a:avLst/>
          </a:prstGeom>
        </p:spPr>
      </p:pic>
    </p:spTree>
    <p:custDataLst>
      <p:tags r:id="rId1"/>
    </p:custDataLst>
    <p:extLst>
      <p:ext uri="{BB962C8B-B14F-4D97-AF65-F5344CB8AC3E}">
        <p14:creationId xmlns:p14="http://schemas.microsoft.com/office/powerpoint/2010/main" val="141296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1.3</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1852712" y="3429000"/>
            <a:ext cx="7133004" cy="784800"/>
          </a:xfrm>
        </p:spPr>
        <p:txBody>
          <a:bodyPr>
            <a:normAutofit fontScale="77500" lnSpcReduction="20000"/>
          </a:bodyPr>
          <a:lstStyle/>
          <a:p>
            <a:r>
              <a:rPr lang="en-US" dirty="0">
                <a:solidFill>
                  <a:srgbClr val="4D778A"/>
                </a:solidFill>
                <a:sym typeface="Arvo"/>
              </a:rPr>
              <a:t>Overview of the Child Removal and</a:t>
            </a:r>
          </a:p>
          <a:p>
            <a:r>
              <a:rPr lang="en-US" dirty="0">
                <a:solidFill>
                  <a:srgbClr val="4D778A"/>
                </a:solidFill>
                <a:sym typeface="Arvo"/>
              </a:rPr>
              <a:t>Placement Process</a:t>
            </a:r>
          </a:p>
        </p:txBody>
      </p:sp>
      <p:sp>
        <p:nvSpPr>
          <p:cNvPr id="6" name="Slide Number Placeholder 6">
            <a:extLst>
              <a:ext uri="{FF2B5EF4-FFF2-40B4-BE49-F238E27FC236}">
                <a16:creationId xmlns:a16="http://schemas.microsoft.com/office/drawing/2014/main" id="{B5EED4C3-A9B7-4A4D-A11F-BC9AB76417BB}"/>
              </a:ext>
            </a:extLst>
          </p:cNvPr>
          <p:cNvSpPr txBox="1">
            <a:spLocks noChangeArrowheads="1"/>
          </p:cNvSpPr>
          <p:nvPr/>
        </p:nvSpPr>
        <p:spPr>
          <a:xfrm>
            <a:off x="11222182" y="5537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1.3.1</a:t>
            </a:r>
          </a:p>
        </p:txBody>
      </p:sp>
    </p:spTree>
    <p:custDataLst>
      <p:tags r:id="rId1"/>
    </p:custDataLst>
    <p:extLst>
      <p:ext uri="{BB962C8B-B14F-4D97-AF65-F5344CB8AC3E}">
        <p14:creationId xmlns:p14="http://schemas.microsoft.com/office/powerpoint/2010/main" val="3608983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1330036"/>
            <a:ext cx="8972415" cy="523078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Review a generalized example of the Child Removal and Placement Process.</a:t>
            </a:r>
            <a:br>
              <a:rPr lang="en-US" dirty="0"/>
            </a:br>
            <a:endParaRPr lang="en-US" dirty="0"/>
          </a:p>
        </p:txBody>
      </p:sp>
      <p:sp>
        <p:nvSpPr>
          <p:cNvPr id="4" name="Slide Number Placeholder 6">
            <a:extLst>
              <a:ext uri="{FF2B5EF4-FFF2-40B4-BE49-F238E27FC236}">
                <a16:creationId xmlns:a16="http://schemas.microsoft.com/office/drawing/2014/main" id="{5E1AFDB6-27AB-4D5B-94B1-E1602BB72BC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1.3.2</a:t>
            </a:r>
          </a:p>
        </p:txBody>
      </p:sp>
    </p:spTree>
    <p:custDataLst>
      <p:tags r:id="rId1"/>
    </p:custDataLst>
    <p:extLst>
      <p:ext uri="{BB962C8B-B14F-4D97-AF65-F5344CB8AC3E}">
        <p14:creationId xmlns:p14="http://schemas.microsoft.com/office/powerpoint/2010/main" val="3904971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52" name="TextBox 51">
            <a:extLst>
              <a:ext uri="{FF2B5EF4-FFF2-40B4-BE49-F238E27FC236}">
                <a16:creationId xmlns:a16="http://schemas.microsoft.com/office/drawing/2014/main" id="{C08F6DB5-1319-4A13-BF51-C89B9AECE5AA}"/>
              </a:ext>
            </a:extLst>
          </p:cNvPr>
          <p:cNvSpPr txBox="1"/>
          <p:nvPr/>
        </p:nvSpPr>
        <p:spPr>
          <a:xfrm>
            <a:off x="767408" y="1700807"/>
            <a:ext cx="1991974" cy="338554"/>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15" name="Title 1">
            <a:extLst>
              <a:ext uri="{FF2B5EF4-FFF2-40B4-BE49-F238E27FC236}">
                <a16:creationId xmlns:a16="http://schemas.microsoft.com/office/drawing/2014/main" id="{6AC5D2CD-8523-4C89-B436-817A7323CDB6}"/>
              </a:ext>
            </a:extLst>
          </p:cNvPr>
          <p:cNvSpPr>
            <a:spLocks noGrp="1" noChangeArrowheads="1"/>
          </p:cNvSpPr>
          <p:nvPr>
            <p:ph type="title"/>
          </p:nvPr>
        </p:nvSpPr>
        <p:spPr>
          <a:xfrm>
            <a:off x="126775" y="495206"/>
            <a:ext cx="10193969" cy="621900"/>
          </a:xfrm>
        </p:spPr>
        <p:txBody>
          <a:bodyPr/>
          <a:lstStyle/>
          <a:p>
            <a:r>
              <a:rPr lang="en-US" altLang="en-US" sz="4000" b="1" dirty="0">
                <a:latin typeface="Bell MT" panose="02020503060305020303" pitchFamily="18" charset="0"/>
              </a:rPr>
              <a:t>Unified Home Study with Emergency Placement </a:t>
            </a:r>
          </a:p>
        </p:txBody>
      </p:sp>
      <p:sp>
        <p:nvSpPr>
          <p:cNvPr id="13" name="TextBox 12">
            <a:extLst>
              <a:ext uri="{FF2B5EF4-FFF2-40B4-BE49-F238E27FC236}">
                <a16:creationId xmlns:a16="http://schemas.microsoft.com/office/drawing/2014/main" id="{5710AD17-1D71-418F-B002-39F3A831D997}"/>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14" name="Slide Number Placeholder 6">
            <a:extLst>
              <a:ext uri="{FF2B5EF4-FFF2-40B4-BE49-F238E27FC236}">
                <a16:creationId xmlns:a16="http://schemas.microsoft.com/office/drawing/2014/main" id="{66DD35F9-DF87-4475-9D38-4D87C0E8844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1.3.3</a:t>
            </a:r>
          </a:p>
        </p:txBody>
      </p:sp>
    </p:spTree>
    <p:custDataLst>
      <p:tags r:id="rId1"/>
    </p:custDataLst>
    <p:extLst>
      <p:ext uri="{BB962C8B-B14F-4D97-AF65-F5344CB8AC3E}">
        <p14:creationId xmlns:p14="http://schemas.microsoft.com/office/powerpoint/2010/main" val="1868561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TextBox 22">
            <a:extLst>
              <a:ext uri="{FF2B5EF4-FFF2-40B4-BE49-F238E27FC236}">
                <a16:creationId xmlns:a16="http://schemas.microsoft.com/office/drawing/2014/main" id="{1782E366-737D-41C2-B899-69256776252E}"/>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24" name="TextBox 23">
            <a:extLst>
              <a:ext uri="{FF2B5EF4-FFF2-40B4-BE49-F238E27FC236}">
                <a16:creationId xmlns:a16="http://schemas.microsoft.com/office/drawing/2014/main" id="{139D6089-6531-4D0D-B57E-F7B2980CA353}"/>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5" name="TextBox 24">
            <a:extLst>
              <a:ext uri="{FF2B5EF4-FFF2-40B4-BE49-F238E27FC236}">
                <a16:creationId xmlns:a16="http://schemas.microsoft.com/office/drawing/2014/main" id="{DD761704-94FB-4626-988D-801966A36102}"/>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26" name="TextBox 25">
            <a:extLst>
              <a:ext uri="{FF2B5EF4-FFF2-40B4-BE49-F238E27FC236}">
                <a16:creationId xmlns:a16="http://schemas.microsoft.com/office/drawing/2014/main" id="{CA30CA49-F453-469A-809C-0CB00D7CB701}"/>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27" name="Title 1">
            <a:extLst>
              <a:ext uri="{FF2B5EF4-FFF2-40B4-BE49-F238E27FC236}">
                <a16:creationId xmlns:a16="http://schemas.microsoft.com/office/drawing/2014/main" id="{5D8F4821-8770-4578-8666-3E937861F279}"/>
              </a:ext>
            </a:extLst>
          </p:cNvPr>
          <p:cNvSpPr txBox="1">
            <a:spLocks noChangeArrowheads="1"/>
          </p:cNvSpPr>
          <p:nvPr/>
        </p:nvSpPr>
        <p:spPr>
          <a:xfrm>
            <a:off x="136574" y="536228"/>
            <a:ext cx="10193969" cy="621900"/>
          </a:xfrm>
          <a:prstGeom prst="rect">
            <a:avLst/>
          </a:prstGeom>
        </p:spPr>
        <p:txBody>
          <a:bodyPr vert="horz" lIns="91440" tIns="45720" rIns="91440" bIns="45720" rtlCol="0" anchor="ctr">
            <a:noAutofit/>
          </a:bodyPr>
          <a:lstStyle>
            <a:lvl1pPr marR="0" algn="ctr" defTabSz="914400" rtl="0" eaLnBrk="1" latinLnBrk="0" hangingPunct="1">
              <a:lnSpc>
                <a:spcPct val="100000"/>
              </a:lnSpc>
              <a:spcBef>
                <a:spcPts val="0"/>
              </a:spcBef>
              <a:spcAft>
                <a:spcPts val="0"/>
              </a:spcAft>
              <a:buClr>
                <a:srgbClr val="7198A9"/>
              </a:buClr>
              <a:buSzPts val="1400"/>
              <a:buFont typeface="Arvo"/>
              <a:buNone/>
              <a:defRPr lang="en-US" sz="3600" b="1" i="0" u="none" strike="noStrike" kern="1200" cap="none" dirty="0">
                <a:solidFill>
                  <a:srgbClr val="3B5763"/>
                </a:solidFill>
                <a:latin typeface="Arvo"/>
                <a:ea typeface="Arvo"/>
                <a:cs typeface="Arvo"/>
                <a:sym typeface="Arvo"/>
              </a:defRPr>
            </a:lvl1pPr>
          </a:lstStyle>
          <a:p>
            <a:r>
              <a:rPr lang="en-US" altLang="en-US" sz="4000">
                <a:latin typeface="Bell MT" panose="02020503060305020303" pitchFamily="18" charset="0"/>
              </a:rPr>
              <a:t>Unified Home Study with Planned Placement </a:t>
            </a:r>
          </a:p>
        </p:txBody>
      </p:sp>
      <p:sp>
        <p:nvSpPr>
          <p:cNvPr id="28" name="Slide Number Placeholder 6">
            <a:extLst>
              <a:ext uri="{FF2B5EF4-FFF2-40B4-BE49-F238E27FC236}">
                <a16:creationId xmlns:a16="http://schemas.microsoft.com/office/drawing/2014/main" id="{F0426AAD-396C-4D46-A233-1A2BC8FC48EF}"/>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1.3.4</a:t>
            </a:r>
          </a:p>
        </p:txBody>
      </p:sp>
    </p:spTree>
    <p:custDataLst>
      <p:tags r:id="rId1"/>
    </p:custDataLst>
    <p:extLst>
      <p:ext uri="{BB962C8B-B14F-4D97-AF65-F5344CB8AC3E}">
        <p14:creationId xmlns:p14="http://schemas.microsoft.com/office/powerpoint/2010/main" val="4209861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5910" y="3371462"/>
            <a:ext cx="529208" cy="529208"/>
          </a:xfrm>
          <a:prstGeom prst="rect">
            <a:avLst/>
          </a:prstGeom>
        </p:spPr>
      </p:pic>
      <p:sp>
        <p:nvSpPr>
          <p:cNvPr id="29" name="TextBox 28">
            <a:extLst>
              <a:ext uri="{FF2B5EF4-FFF2-40B4-BE49-F238E27FC236}">
                <a16:creationId xmlns:a16="http://schemas.microsoft.com/office/drawing/2014/main" id="{3C4791E1-3638-4D4A-BD99-28F370AA92D2}"/>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38" name="TextBox 37">
            <a:extLst>
              <a:ext uri="{FF2B5EF4-FFF2-40B4-BE49-F238E27FC236}">
                <a16:creationId xmlns:a16="http://schemas.microsoft.com/office/drawing/2014/main" id="{3A5415A2-6903-4BE6-9DC1-E00317F85FE8}"/>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7" name="TextBox 26">
            <a:extLst>
              <a:ext uri="{FF2B5EF4-FFF2-40B4-BE49-F238E27FC236}">
                <a16:creationId xmlns:a16="http://schemas.microsoft.com/office/drawing/2014/main" id="{704AC528-10D8-4EFD-BB74-02C401291DD0}"/>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30" name="TextBox 29">
            <a:extLst>
              <a:ext uri="{FF2B5EF4-FFF2-40B4-BE49-F238E27FC236}">
                <a16:creationId xmlns:a16="http://schemas.microsoft.com/office/drawing/2014/main" id="{3F698A91-7B1D-4672-832C-88C903DD0135}"/>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26" name="TextBox 25">
            <a:extLst>
              <a:ext uri="{FF2B5EF4-FFF2-40B4-BE49-F238E27FC236}">
                <a16:creationId xmlns:a16="http://schemas.microsoft.com/office/drawing/2014/main" id="{65CBB089-AD10-4B0C-A88E-4555B91180CA}"/>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33" name="Title 1">
            <a:extLst>
              <a:ext uri="{FF2B5EF4-FFF2-40B4-BE49-F238E27FC236}">
                <a16:creationId xmlns:a16="http://schemas.microsoft.com/office/drawing/2014/main" id="{03CD20E3-08A3-43EF-9067-F86876053FC7}"/>
              </a:ext>
            </a:extLst>
          </p:cNvPr>
          <p:cNvSpPr>
            <a:spLocks noGrp="1" noChangeArrowheads="1"/>
          </p:cNvSpPr>
          <p:nvPr>
            <p:ph type="title"/>
          </p:nvPr>
        </p:nvSpPr>
        <p:spPr>
          <a:xfrm>
            <a:off x="136574" y="536228"/>
            <a:ext cx="10193969" cy="621900"/>
          </a:xfrm>
        </p:spPr>
        <p:txBody>
          <a:bodyPr/>
          <a:lstStyle/>
          <a:p>
            <a:r>
              <a:rPr lang="en-US" altLang="en-US" sz="4000" b="1" dirty="0">
                <a:latin typeface="Bell MT" panose="02020503060305020303" pitchFamily="18" charset="0"/>
              </a:rPr>
              <a:t>Unified Home Study with Planned Placement </a:t>
            </a:r>
          </a:p>
        </p:txBody>
      </p:sp>
      <p:sp>
        <p:nvSpPr>
          <p:cNvPr id="34" name="Slide Number Placeholder 6">
            <a:extLst>
              <a:ext uri="{FF2B5EF4-FFF2-40B4-BE49-F238E27FC236}">
                <a16:creationId xmlns:a16="http://schemas.microsoft.com/office/drawing/2014/main" id="{B610F51C-F7FF-489B-8987-7AFF331BC90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1.3.5</a:t>
            </a:r>
          </a:p>
        </p:txBody>
      </p:sp>
    </p:spTree>
    <p:custDataLst>
      <p:tags r:id="rId1"/>
    </p:custDataLst>
    <p:extLst>
      <p:ext uri="{BB962C8B-B14F-4D97-AF65-F5344CB8AC3E}">
        <p14:creationId xmlns:p14="http://schemas.microsoft.com/office/powerpoint/2010/main" val="216661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960120"/>
            <a:ext cx="9440006" cy="5600700"/>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Describe the goal of foster care licensing.</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the types of circumstances that would bring children into licensed care.</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role of foster care licensing as it relates to the family-centered practice.</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Recognize the importance of quality parenting and establishing a relationship with foster parents as partners.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Explain the role of the Foster Care Licensing Specialist with other members of the Child Welfare team.</a:t>
            </a:r>
          </a:p>
          <a:p>
            <a:endParaRPr lang="en-US" dirty="0"/>
          </a:p>
        </p:txBody>
      </p:sp>
      <p:sp>
        <p:nvSpPr>
          <p:cNvPr id="4" name="Slide Number Placeholder 6">
            <a:extLst>
              <a:ext uri="{FF2B5EF4-FFF2-40B4-BE49-F238E27FC236}">
                <a16:creationId xmlns:a16="http://schemas.microsoft.com/office/drawing/2014/main" id="{D105D9A8-36F6-42F5-86FE-40DBAA852CC4}"/>
              </a:ext>
            </a:extLst>
          </p:cNvPr>
          <p:cNvSpPr txBox="1">
            <a:spLocks noChangeArrowheads="1"/>
          </p:cNvSpPr>
          <p:nvPr/>
        </p:nvSpPr>
        <p:spPr>
          <a:xfrm>
            <a:off x="11203709" y="6553200"/>
            <a:ext cx="988291"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4B90C01-3041-4A43-B43C-73EDD30DD1BF}"/>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36" name="TextBox 35">
            <a:extLst>
              <a:ext uri="{FF2B5EF4-FFF2-40B4-BE49-F238E27FC236}">
                <a16:creationId xmlns:a16="http://schemas.microsoft.com/office/drawing/2014/main" id="{7EF83ECE-3BA4-4949-909F-288B44A90829}"/>
              </a:ext>
            </a:extLst>
          </p:cNvPr>
          <p:cNvSpPr txBox="1"/>
          <p:nvPr/>
        </p:nvSpPr>
        <p:spPr>
          <a:xfrm>
            <a:off x="1901209" y="4561482"/>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53" name="TextBox 52">
            <a:extLst>
              <a:ext uri="{FF2B5EF4-FFF2-40B4-BE49-F238E27FC236}">
                <a16:creationId xmlns:a16="http://schemas.microsoft.com/office/drawing/2014/main" id="{955ADA96-E4A3-4F65-8E74-8CB61D51D0F2}"/>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34" name="TextBox 33">
            <a:extLst>
              <a:ext uri="{FF2B5EF4-FFF2-40B4-BE49-F238E27FC236}">
                <a16:creationId xmlns:a16="http://schemas.microsoft.com/office/drawing/2014/main" id="{6B450CFC-76D7-47BA-B396-F394B9F9F0B8}"/>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38" name="TextBox 37">
            <a:extLst>
              <a:ext uri="{FF2B5EF4-FFF2-40B4-BE49-F238E27FC236}">
                <a16:creationId xmlns:a16="http://schemas.microsoft.com/office/drawing/2014/main" id="{7A9A9DB1-BC8C-4E8E-9841-A45B3F106596}"/>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39" name="TextBox 38">
            <a:extLst>
              <a:ext uri="{FF2B5EF4-FFF2-40B4-BE49-F238E27FC236}">
                <a16:creationId xmlns:a16="http://schemas.microsoft.com/office/drawing/2014/main" id="{86194C36-A785-4EE0-89D5-E2D14E673249}"/>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45" name="Title 1">
            <a:extLst>
              <a:ext uri="{FF2B5EF4-FFF2-40B4-BE49-F238E27FC236}">
                <a16:creationId xmlns:a16="http://schemas.microsoft.com/office/drawing/2014/main" id="{F61B2CB0-CDD5-4E45-8F72-C0CD02F5D53C}"/>
              </a:ext>
            </a:extLst>
          </p:cNvPr>
          <p:cNvSpPr>
            <a:spLocks noGrp="1" noChangeArrowheads="1"/>
          </p:cNvSpPr>
          <p:nvPr>
            <p:ph type="title"/>
          </p:nvPr>
        </p:nvSpPr>
        <p:spPr>
          <a:xfrm>
            <a:off x="149212" y="531273"/>
            <a:ext cx="10193969" cy="621900"/>
          </a:xfrm>
        </p:spPr>
        <p:txBody>
          <a:bodyPr/>
          <a:lstStyle/>
          <a:p>
            <a:r>
              <a:rPr lang="en-US" altLang="en-US" sz="4000" b="1" dirty="0">
                <a:latin typeface="Bell MT" panose="02020503060305020303" pitchFamily="18" charset="0"/>
              </a:rPr>
              <a:t>Unified Home Study with Emergency Placement </a:t>
            </a:r>
          </a:p>
        </p:txBody>
      </p:sp>
      <p:sp>
        <p:nvSpPr>
          <p:cNvPr id="35" name="TextBox 34">
            <a:extLst>
              <a:ext uri="{FF2B5EF4-FFF2-40B4-BE49-F238E27FC236}">
                <a16:creationId xmlns:a16="http://schemas.microsoft.com/office/drawing/2014/main" id="{496D8118-7CFD-4828-8A8D-B1E8B817CD81}"/>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37" name="Slide Number Placeholder 6">
            <a:extLst>
              <a:ext uri="{FF2B5EF4-FFF2-40B4-BE49-F238E27FC236}">
                <a16:creationId xmlns:a16="http://schemas.microsoft.com/office/drawing/2014/main" id="{81714975-A358-4A4A-8749-EE0BFF0E411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1.3.6</a:t>
            </a:r>
          </a:p>
        </p:txBody>
      </p:sp>
    </p:spTree>
    <p:custDataLst>
      <p:tags r:id="rId1"/>
    </p:custDataLst>
    <p:extLst>
      <p:ext uri="{BB962C8B-B14F-4D97-AF65-F5344CB8AC3E}">
        <p14:creationId xmlns:p14="http://schemas.microsoft.com/office/powerpoint/2010/main" val="98401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982903" cy="338554"/>
          </a:xfrm>
          <a:prstGeom prst="rect">
            <a:avLst/>
          </a:prstGeom>
          <a:noFill/>
        </p:spPr>
        <p:txBody>
          <a:bodyPr wrap="square" lIns="0" rtlCol="0" anchor="ctr">
            <a:spAutoFit/>
          </a:bodyPr>
          <a:lstStyle/>
          <a:p>
            <a:r>
              <a:rPr lang="en-US" sz="1600" b="1" dirty="0">
                <a:latin typeface="Bell MT" panose="02020503060305020303" pitchFamily="18" charset="0"/>
              </a:rPr>
              <a:t>Verbal Supervisory Approval</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pic>
        <p:nvPicPr>
          <p:cNvPr id="3" name="Graphic 2" descr="Thumbs Up Sign">
            <a:extLst>
              <a:ext uri="{FF2B5EF4-FFF2-40B4-BE49-F238E27FC236}">
                <a16:creationId xmlns:a16="http://schemas.microsoft.com/office/drawing/2014/main" id="{76331044-512A-4B26-8E79-0A7E5EE0EA9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3559" y="3353499"/>
            <a:ext cx="513278" cy="513278"/>
          </a:xfrm>
          <a:prstGeom prst="rect">
            <a:avLst/>
          </a:prstGeom>
        </p:spPr>
      </p:pic>
      <p:sp>
        <p:nvSpPr>
          <p:cNvPr id="48" name="TextBox 47">
            <a:extLst>
              <a:ext uri="{FF2B5EF4-FFF2-40B4-BE49-F238E27FC236}">
                <a16:creationId xmlns:a16="http://schemas.microsoft.com/office/drawing/2014/main" id="{7729DB6F-4218-4DF5-8BF0-84FE2B83992A}"/>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50" name="Title 1">
            <a:extLst>
              <a:ext uri="{FF2B5EF4-FFF2-40B4-BE49-F238E27FC236}">
                <a16:creationId xmlns:a16="http://schemas.microsoft.com/office/drawing/2014/main" id="{48D148FE-022F-47E8-945A-A446F36CC52B}"/>
              </a:ext>
            </a:extLst>
          </p:cNvPr>
          <p:cNvSpPr>
            <a:spLocks noGrp="1" noChangeArrowheads="1"/>
          </p:cNvSpPr>
          <p:nvPr>
            <p:ph type="title"/>
          </p:nvPr>
        </p:nvSpPr>
        <p:spPr>
          <a:xfrm>
            <a:off x="136574" y="581712"/>
            <a:ext cx="10193969" cy="621900"/>
          </a:xfrm>
        </p:spPr>
        <p:txBody>
          <a:bodyPr/>
          <a:lstStyle/>
          <a:p>
            <a:r>
              <a:rPr lang="en-US" altLang="en-US" sz="4000" b="1" dirty="0">
                <a:latin typeface="Bell MT" panose="02020503060305020303" pitchFamily="18" charset="0"/>
              </a:rPr>
              <a:t>Unified Home Study with Emergency Placement </a:t>
            </a:r>
          </a:p>
        </p:txBody>
      </p:sp>
      <p:sp>
        <p:nvSpPr>
          <p:cNvPr id="53" name="TextBox 52">
            <a:extLst>
              <a:ext uri="{FF2B5EF4-FFF2-40B4-BE49-F238E27FC236}">
                <a16:creationId xmlns:a16="http://schemas.microsoft.com/office/drawing/2014/main" id="{015FCBB8-0BA6-4D18-A731-12F71AFA85C3}"/>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60" name="TextBox 59">
            <a:extLst>
              <a:ext uri="{FF2B5EF4-FFF2-40B4-BE49-F238E27FC236}">
                <a16:creationId xmlns:a16="http://schemas.microsoft.com/office/drawing/2014/main" id="{057BF738-DB1A-45FA-9A6F-836C412A3E23}"/>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61" name="TextBox 60">
            <a:extLst>
              <a:ext uri="{FF2B5EF4-FFF2-40B4-BE49-F238E27FC236}">
                <a16:creationId xmlns:a16="http://schemas.microsoft.com/office/drawing/2014/main" id="{D418F9DB-0D7E-4B88-8F6A-CEECD0068D6A}"/>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63" name="TextBox 62">
            <a:extLst>
              <a:ext uri="{FF2B5EF4-FFF2-40B4-BE49-F238E27FC236}">
                <a16:creationId xmlns:a16="http://schemas.microsoft.com/office/drawing/2014/main" id="{416F8C58-ABC9-4787-AFC7-65274FF96ECB}"/>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64" name="TextBox 63">
            <a:extLst>
              <a:ext uri="{FF2B5EF4-FFF2-40B4-BE49-F238E27FC236}">
                <a16:creationId xmlns:a16="http://schemas.microsoft.com/office/drawing/2014/main" id="{E2F61293-D5EA-485E-98AA-BCD81B7FA11D}"/>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65" name="TextBox 64">
            <a:extLst>
              <a:ext uri="{FF2B5EF4-FFF2-40B4-BE49-F238E27FC236}">
                <a16:creationId xmlns:a16="http://schemas.microsoft.com/office/drawing/2014/main" id="{77F82050-11E3-40C7-990A-91885EE081EB}"/>
              </a:ext>
            </a:extLst>
          </p:cNvPr>
          <p:cNvSpPr txBox="1"/>
          <p:nvPr/>
        </p:nvSpPr>
        <p:spPr>
          <a:xfrm>
            <a:off x="5345343" y="2060450"/>
            <a:ext cx="1986687"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obtains supervisor’s verbal approval for the placement before leaving the child in the care of the caregiver. </a:t>
            </a:r>
          </a:p>
        </p:txBody>
      </p:sp>
      <p:sp>
        <p:nvSpPr>
          <p:cNvPr id="45" name="TextBox 44">
            <a:extLst>
              <a:ext uri="{FF2B5EF4-FFF2-40B4-BE49-F238E27FC236}">
                <a16:creationId xmlns:a16="http://schemas.microsoft.com/office/drawing/2014/main" id="{6AB53DD9-60A9-4C36-ADC2-8F17DB2AF59E}"/>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51" name="Slide Number Placeholder 6">
            <a:extLst>
              <a:ext uri="{FF2B5EF4-FFF2-40B4-BE49-F238E27FC236}">
                <a16:creationId xmlns:a16="http://schemas.microsoft.com/office/drawing/2014/main" id="{C59604CC-9767-4703-8C89-FBC584887E76}"/>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1.3.7</a:t>
            </a:r>
          </a:p>
        </p:txBody>
      </p:sp>
    </p:spTree>
    <p:custDataLst>
      <p:tags r:id="rId1"/>
    </p:custDataLst>
    <p:extLst>
      <p:ext uri="{BB962C8B-B14F-4D97-AF65-F5344CB8AC3E}">
        <p14:creationId xmlns:p14="http://schemas.microsoft.com/office/powerpoint/2010/main" val="2843775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8C61779-4D30-41B5-818A-A4E3AD6723DA}"/>
              </a:ext>
            </a:extLst>
          </p:cNvPr>
          <p:cNvSpPr/>
          <p:nvPr/>
        </p:nvSpPr>
        <p:spPr>
          <a:xfrm>
            <a:off x="5384153" y="2841788"/>
            <a:ext cx="1840161" cy="1586346"/>
          </a:xfrm>
          <a:prstGeom prst="hexagon">
            <a:avLst/>
          </a:pr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FC41565-3731-4E3D-BE36-E71776B9BD92}"/>
              </a:ext>
            </a:extLst>
          </p:cNvPr>
          <p:cNvSpPr txBox="1"/>
          <p:nvPr/>
        </p:nvSpPr>
        <p:spPr>
          <a:xfrm>
            <a:off x="6484342" y="4561487"/>
            <a:ext cx="1614055" cy="338554"/>
          </a:xfrm>
          <a:prstGeom prst="rect">
            <a:avLst/>
          </a:prstGeom>
          <a:noFill/>
        </p:spPr>
        <p:txBody>
          <a:bodyPr wrap="square" lIns="0" rtlCol="0" anchor="ctr">
            <a:spAutoFit/>
          </a:bodyPr>
          <a:lstStyle/>
          <a:p>
            <a:r>
              <a:rPr lang="en-US" sz="1600" b="1" dirty="0">
                <a:latin typeface="Bell MT" panose="02020503060305020303" pitchFamily="18" charset="0"/>
              </a:rPr>
              <a:t>Child Placed</a:t>
            </a:r>
          </a:p>
        </p:txBody>
      </p: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753052" cy="338554"/>
          </a:xfrm>
          <a:prstGeom prst="rect">
            <a:avLst/>
          </a:prstGeom>
          <a:noFill/>
        </p:spPr>
        <p:txBody>
          <a:bodyPr wrap="square" lIns="0" rtlCol="0" anchor="ctr">
            <a:spAutoFit/>
          </a:bodyPr>
          <a:lstStyle/>
          <a:p>
            <a:r>
              <a:rPr lang="en-US" sz="1600" b="1" dirty="0">
                <a:latin typeface="Bell MT" panose="02020503060305020303" pitchFamily="18" charset="0"/>
              </a:rPr>
              <a:t>Verbal Supervisory Approval</a:t>
            </a:r>
          </a:p>
        </p:txBody>
      </p:sp>
      <p:sp>
        <p:nvSpPr>
          <p:cNvPr id="38" name="TextBox 37">
            <a:extLst>
              <a:ext uri="{FF2B5EF4-FFF2-40B4-BE49-F238E27FC236}">
                <a16:creationId xmlns:a16="http://schemas.microsoft.com/office/drawing/2014/main" id="{2669A027-4E65-4FA6-805E-0EC8C5E2D747}"/>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5" name="Oval 44">
            <a:extLst>
              <a:ext uri="{FF2B5EF4-FFF2-40B4-BE49-F238E27FC236}">
                <a16:creationId xmlns:a16="http://schemas.microsoft.com/office/drawing/2014/main" id="{6653FB02-2660-48E1-8F4B-DDBC2180EDE4}"/>
              </a:ext>
            </a:extLst>
          </p:cNvPr>
          <p:cNvSpPr/>
          <p:nvPr/>
        </p:nvSpPr>
        <p:spPr>
          <a:xfrm>
            <a:off x="6304233"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8" name="Freeform 311">
            <a:extLst>
              <a:ext uri="{FF2B5EF4-FFF2-40B4-BE49-F238E27FC236}">
                <a16:creationId xmlns:a16="http://schemas.microsoft.com/office/drawing/2014/main" id="{7037A104-53BE-44C3-814F-9CAD8398269F}"/>
              </a:ext>
            </a:extLst>
          </p:cNvPr>
          <p:cNvSpPr/>
          <p:nvPr/>
        </p:nvSpPr>
        <p:spPr>
          <a:xfrm>
            <a:off x="6369461" y="3429000"/>
            <a:ext cx="431922" cy="343547"/>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pic>
        <p:nvPicPr>
          <p:cNvPr id="81" name="Graphic 80" descr="Thumbs Up Sign">
            <a:extLst>
              <a:ext uri="{FF2B5EF4-FFF2-40B4-BE49-F238E27FC236}">
                <a16:creationId xmlns:a16="http://schemas.microsoft.com/office/drawing/2014/main" id="{929CEF65-E3BA-4143-8640-1D4FC33418D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3559" y="3353499"/>
            <a:ext cx="513278" cy="513278"/>
          </a:xfrm>
          <a:prstGeom prst="rect">
            <a:avLst/>
          </a:prstGeom>
        </p:spPr>
      </p:pic>
      <p:sp>
        <p:nvSpPr>
          <p:cNvPr id="83" name="TextBox 82">
            <a:extLst>
              <a:ext uri="{FF2B5EF4-FFF2-40B4-BE49-F238E27FC236}">
                <a16:creationId xmlns:a16="http://schemas.microsoft.com/office/drawing/2014/main" id="{5DAB6F7D-61A6-4A16-88ED-93F16DAE4385}"/>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51" name="Title 1">
            <a:extLst>
              <a:ext uri="{FF2B5EF4-FFF2-40B4-BE49-F238E27FC236}">
                <a16:creationId xmlns:a16="http://schemas.microsoft.com/office/drawing/2014/main" id="{E05DCB54-9D56-43E7-95E3-065866C6B333}"/>
              </a:ext>
            </a:extLst>
          </p:cNvPr>
          <p:cNvSpPr>
            <a:spLocks noGrp="1" noChangeArrowheads="1"/>
          </p:cNvSpPr>
          <p:nvPr>
            <p:ph type="title"/>
          </p:nvPr>
        </p:nvSpPr>
        <p:spPr>
          <a:xfrm>
            <a:off x="149212" y="522459"/>
            <a:ext cx="10193969" cy="621900"/>
          </a:xfrm>
        </p:spPr>
        <p:txBody>
          <a:bodyPr/>
          <a:lstStyle/>
          <a:p>
            <a:r>
              <a:rPr lang="en-US" altLang="en-US" sz="4000" b="1" dirty="0">
                <a:latin typeface="Bell MT" panose="02020503060305020303" pitchFamily="18" charset="0"/>
              </a:rPr>
              <a:t>Unified Home Study with Emergency Placement </a:t>
            </a:r>
          </a:p>
        </p:txBody>
      </p:sp>
      <p:sp>
        <p:nvSpPr>
          <p:cNvPr id="63" name="TextBox 62">
            <a:extLst>
              <a:ext uri="{FF2B5EF4-FFF2-40B4-BE49-F238E27FC236}">
                <a16:creationId xmlns:a16="http://schemas.microsoft.com/office/drawing/2014/main" id="{278D2D07-1391-4638-9CD1-596C5C9E8327}"/>
              </a:ext>
            </a:extLst>
          </p:cNvPr>
          <p:cNvSpPr txBox="1"/>
          <p:nvPr/>
        </p:nvSpPr>
        <p:spPr>
          <a:xfrm>
            <a:off x="1940050" y="4561485"/>
            <a:ext cx="2158059" cy="338553"/>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53" name="Oval 52">
            <a:extLst>
              <a:ext uri="{FF2B5EF4-FFF2-40B4-BE49-F238E27FC236}">
                <a16:creationId xmlns:a16="http://schemas.microsoft.com/office/drawing/2014/main" id="{444CADB7-4E20-477D-BA8A-08CF7889E31F}"/>
              </a:ext>
            </a:extLst>
          </p:cNvPr>
          <p:cNvSpPr/>
          <p:nvPr/>
        </p:nvSpPr>
        <p:spPr>
          <a:xfrm>
            <a:off x="6275508" y="5303064"/>
            <a:ext cx="180109" cy="180109"/>
          </a:xfrm>
          <a:prstGeom prst="ellipse">
            <a:avLst/>
          </a:prstGeom>
          <a:solidFill>
            <a:srgbClr val="8AC6CD"/>
          </a:solidFill>
          <a:ln>
            <a:solidFill>
              <a:srgbClr val="8AC6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62" name="Straight Connector 61">
            <a:extLst>
              <a:ext uri="{FF2B5EF4-FFF2-40B4-BE49-F238E27FC236}">
                <a16:creationId xmlns:a16="http://schemas.microsoft.com/office/drawing/2014/main" id="{36D92933-9F09-45C3-A637-97BFA3C8B6A2}"/>
              </a:ext>
            </a:extLst>
          </p:cNvPr>
          <p:cNvCxnSpPr>
            <a:cxnSpLocks/>
          </p:cNvCxnSpPr>
          <p:nvPr/>
        </p:nvCxnSpPr>
        <p:spPr>
          <a:xfrm>
            <a:off x="6365562" y="4518187"/>
            <a:ext cx="0" cy="784877"/>
          </a:xfrm>
          <a:prstGeom prst="line">
            <a:avLst/>
          </a:prstGeom>
          <a:ln>
            <a:solidFill>
              <a:srgbClr val="8AC6CD"/>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4A48DA9-9E1B-45B7-A095-F63E94B993BB}"/>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68" name="TextBox 67">
            <a:extLst>
              <a:ext uri="{FF2B5EF4-FFF2-40B4-BE49-F238E27FC236}">
                <a16:creationId xmlns:a16="http://schemas.microsoft.com/office/drawing/2014/main" id="{EB108E02-51C8-4C32-8B21-67802892E218}"/>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69" name="TextBox 68">
            <a:extLst>
              <a:ext uri="{FF2B5EF4-FFF2-40B4-BE49-F238E27FC236}">
                <a16:creationId xmlns:a16="http://schemas.microsoft.com/office/drawing/2014/main" id="{90AA7C85-E5EE-4114-A33D-5FB13407F844}"/>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70" name="TextBox 69">
            <a:extLst>
              <a:ext uri="{FF2B5EF4-FFF2-40B4-BE49-F238E27FC236}">
                <a16:creationId xmlns:a16="http://schemas.microsoft.com/office/drawing/2014/main" id="{396F2EB0-27E1-4E28-98E6-ED845C85105E}"/>
              </a:ext>
            </a:extLst>
          </p:cNvPr>
          <p:cNvSpPr txBox="1"/>
          <p:nvPr/>
        </p:nvSpPr>
        <p:spPr>
          <a:xfrm>
            <a:off x="5345343" y="2060450"/>
            <a:ext cx="1986687"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obtains supervisor’s verbal approval for the placement before leaving the child in the care of the caregiver. </a:t>
            </a:r>
          </a:p>
        </p:txBody>
      </p:sp>
      <p:sp>
        <p:nvSpPr>
          <p:cNvPr id="71" name="TextBox 70">
            <a:extLst>
              <a:ext uri="{FF2B5EF4-FFF2-40B4-BE49-F238E27FC236}">
                <a16:creationId xmlns:a16="http://schemas.microsoft.com/office/drawing/2014/main" id="{4D898E92-8779-4C07-BA8B-E2B5B3A78FC9}"/>
              </a:ext>
            </a:extLst>
          </p:cNvPr>
          <p:cNvSpPr txBox="1"/>
          <p:nvPr/>
        </p:nvSpPr>
        <p:spPr>
          <a:xfrm>
            <a:off x="6563323" y="4876938"/>
            <a:ext cx="1788033" cy="769441"/>
          </a:xfrm>
          <a:prstGeom prst="rect">
            <a:avLst/>
          </a:prstGeom>
          <a:noFill/>
        </p:spPr>
        <p:txBody>
          <a:bodyPr wrap="square" lIns="0" rIns="0" rtlCol="0" anchor="ctr">
            <a:spAutoFit/>
          </a:bodyPr>
          <a:lstStyle/>
          <a:p>
            <a:r>
              <a:rPr lang="en-US" sz="1100" dirty="0">
                <a:latin typeface="Bell MT" panose="02020503060305020303" pitchFamily="18" charset="0"/>
              </a:rPr>
              <a:t>CPI places the child with a relative, non-relative, or fictive kin and finalizes the Unified Home Study. </a:t>
            </a:r>
          </a:p>
        </p:txBody>
      </p:sp>
      <p:sp>
        <p:nvSpPr>
          <p:cNvPr id="50" name="TextBox 49">
            <a:extLst>
              <a:ext uri="{FF2B5EF4-FFF2-40B4-BE49-F238E27FC236}">
                <a16:creationId xmlns:a16="http://schemas.microsoft.com/office/drawing/2014/main" id="{EDA0E2BC-A766-4E41-BC64-B944BBF8D765}"/>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52" name="Slide Number Placeholder 6">
            <a:extLst>
              <a:ext uri="{FF2B5EF4-FFF2-40B4-BE49-F238E27FC236}">
                <a16:creationId xmlns:a16="http://schemas.microsoft.com/office/drawing/2014/main" id="{58B91C43-137C-4D2D-ADBF-ADCE7DF0AF6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1.3.8</a:t>
            </a:r>
          </a:p>
        </p:txBody>
      </p:sp>
    </p:spTree>
    <p:custDataLst>
      <p:tags r:id="rId1"/>
    </p:custDataLst>
    <p:extLst>
      <p:ext uri="{BB962C8B-B14F-4D97-AF65-F5344CB8AC3E}">
        <p14:creationId xmlns:p14="http://schemas.microsoft.com/office/powerpoint/2010/main" val="220005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Hexagon 62">
            <a:extLst>
              <a:ext uri="{FF2B5EF4-FFF2-40B4-BE49-F238E27FC236}">
                <a16:creationId xmlns:a16="http://schemas.microsoft.com/office/drawing/2014/main" id="{AD67C094-D908-4125-A988-A2B4D515040C}"/>
              </a:ext>
            </a:extLst>
          </p:cNvPr>
          <p:cNvSpPr/>
          <p:nvPr/>
        </p:nvSpPr>
        <p:spPr>
          <a:xfrm>
            <a:off x="6515376" y="2841788"/>
            <a:ext cx="5554496" cy="1586346"/>
          </a:xfrm>
          <a:prstGeom prst="hexagon">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 name="Hexagon 3">
            <a:extLst>
              <a:ext uri="{FF2B5EF4-FFF2-40B4-BE49-F238E27FC236}">
                <a16:creationId xmlns:a16="http://schemas.microsoft.com/office/drawing/2014/main" id="{08C61779-4D30-41B5-818A-A4E3AD6723DA}"/>
              </a:ext>
            </a:extLst>
          </p:cNvPr>
          <p:cNvSpPr/>
          <p:nvPr/>
        </p:nvSpPr>
        <p:spPr>
          <a:xfrm>
            <a:off x="5384153" y="2841788"/>
            <a:ext cx="1840161" cy="1586346"/>
          </a:xfrm>
          <a:prstGeom prst="hexagon">
            <a:avLst/>
          </a:pr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9B61052-D646-4478-9A48-74C9E7C96226}"/>
              </a:ext>
            </a:extLst>
          </p:cNvPr>
          <p:cNvSpPr txBox="1"/>
          <p:nvPr/>
        </p:nvSpPr>
        <p:spPr>
          <a:xfrm>
            <a:off x="1940050" y="4561485"/>
            <a:ext cx="2158059" cy="338554"/>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9" name="TextBox 28">
            <a:extLst>
              <a:ext uri="{FF2B5EF4-FFF2-40B4-BE49-F238E27FC236}">
                <a16:creationId xmlns:a16="http://schemas.microsoft.com/office/drawing/2014/main" id="{FFC41565-3731-4E3D-BE36-E71776B9BD92}"/>
              </a:ext>
            </a:extLst>
          </p:cNvPr>
          <p:cNvSpPr txBox="1"/>
          <p:nvPr/>
        </p:nvSpPr>
        <p:spPr>
          <a:xfrm>
            <a:off x="6484342" y="4561487"/>
            <a:ext cx="1614055" cy="338554"/>
          </a:xfrm>
          <a:prstGeom prst="rect">
            <a:avLst/>
          </a:prstGeom>
          <a:noFill/>
        </p:spPr>
        <p:txBody>
          <a:bodyPr wrap="square" lIns="0" rtlCol="0" anchor="ctr">
            <a:spAutoFit/>
          </a:bodyPr>
          <a:lstStyle/>
          <a:p>
            <a:r>
              <a:rPr lang="en-US" sz="1600" b="1" dirty="0">
                <a:latin typeface="Bell MT" panose="02020503060305020303" pitchFamily="18" charset="0"/>
              </a:rPr>
              <a:t>Child Placed</a:t>
            </a:r>
          </a:p>
        </p:txBody>
      </p: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753052" cy="338554"/>
          </a:xfrm>
          <a:prstGeom prst="rect">
            <a:avLst/>
          </a:prstGeom>
          <a:noFill/>
        </p:spPr>
        <p:txBody>
          <a:bodyPr wrap="square" lIns="0" rtlCol="0" anchor="ctr">
            <a:spAutoFit/>
          </a:bodyPr>
          <a:lstStyle/>
          <a:p>
            <a:r>
              <a:rPr lang="en-US" sz="1600" b="1" dirty="0">
                <a:latin typeface="Bell MT" panose="02020503060305020303" pitchFamily="18" charset="0"/>
              </a:rPr>
              <a:t>Verbal Supervisory Approval</a:t>
            </a:r>
          </a:p>
        </p:txBody>
      </p:sp>
      <p:sp>
        <p:nvSpPr>
          <p:cNvPr id="38" name="TextBox 37">
            <a:extLst>
              <a:ext uri="{FF2B5EF4-FFF2-40B4-BE49-F238E27FC236}">
                <a16:creationId xmlns:a16="http://schemas.microsoft.com/office/drawing/2014/main" id="{2669A027-4E65-4FA6-805E-0EC8C5E2D747}"/>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5" name="Oval 44">
            <a:extLst>
              <a:ext uri="{FF2B5EF4-FFF2-40B4-BE49-F238E27FC236}">
                <a16:creationId xmlns:a16="http://schemas.microsoft.com/office/drawing/2014/main" id="{6653FB02-2660-48E1-8F4B-DDBC2180EDE4}"/>
              </a:ext>
            </a:extLst>
          </p:cNvPr>
          <p:cNvSpPr/>
          <p:nvPr/>
        </p:nvSpPr>
        <p:spPr>
          <a:xfrm>
            <a:off x="6304233"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8" name="Freeform 311">
            <a:extLst>
              <a:ext uri="{FF2B5EF4-FFF2-40B4-BE49-F238E27FC236}">
                <a16:creationId xmlns:a16="http://schemas.microsoft.com/office/drawing/2014/main" id="{7037A104-53BE-44C3-814F-9CAD8398269F}"/>
              </a:ext>
            </a:extLst>
          </p:cNvPr>
          <p:cNvSpPr/>
          <p:nvPr/>
        </p:nvSpPr>
        <p:spPr>
          <a:xfrm>
            <a:off x="6369461" y="3429000"/>
            <a:ext cx="431922" cy="343547"/>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A4083E2C-0643-452A-82EE-FE061E3BF637}"/>
              </a:ext>
            </a:extLst>
          </p:cNvPr>
          <p:cNvSpPr/>
          <p:nvPr/>
        </p:nvSpPr>
        <p:spPr>
          <a:xfrm>
            <a:off x="6275508" y="5303064"/>
            <a:ext cx="180109" cy="180109"/>
          </a:xfrm>
          <a:prstGeom prst="ellipse">
            <a:avLst/>
          </a:prstGeom>
          <a:solidFill>
            <a:srgbClr val="8AC6CD"/>
          </a:solidFill>
          <a:ln>
            <a:solidFill>
              <a:srgbClr val="8AC6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60" name="Straight Connector 59">
            <a:extLst>
              <a:ext uri="{FF2B5EF4-FFF2-40B4-BE49-F238E27FC236}">
                <a16:creationId xmlns:a16="http://schemas.microsoft.com/office/drawing/2014/main" id="{342A0AC2-BDE2-4270-A976-DDBEC2E32DCD}"/>
              </a:ext>
            </a:extLst>
          </p:cNvPr>
          <p:cNvCxnSpPr>
            <a:cxnSpLocks/>
          </p:cNvCxnSpPr>
          <p:nvPr/>
        </p:nvCxnSpPr>
        <p:spPr>
          <a:xfrm>
            <a:off x="6365562" y="4518187"/>
            <a:ext cx="0" cy="784877"/>
          </a:xfrm>
          <a:prstGeom prst="line">
            <a:avLst/>
          </a:prstGeom>
          <a:ln>
            <a:solidFill>
              <a:srgbClr val="8AC6CD"/>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FCCCCF5-D031-4683-BEFB-A183560E266D}"/>
              </a:ext>
            </a:extLst>
          </p:cNvPr>
          <p:cNvSpPr txBox="1"/>
          <p:nvPr/>
        </p:nvSpPr>
        <p:spPr>
          <a:xfrm>
            <a:off x="6563323" y="4876938"/>
            <a:ext cx="1788033" cy="769441"/>
          </a:xfrm>
          <a:prstGeom prst="rect">
            <a:avLst/>
          </a:prstGeom>
          <a:noFill/>
        </p:spPr>
        <p:txBody>
          <a:bodyPr wrap="square" lIns="0" rIns="0" rtlCol="0" anchor="ctr">
            <a:spAutoFit/>
          </a:bodyPr>
          <a:lstStyle/>
          <a:p>
            <a:r>
              <a:rPr lang="en-US" sz="1100" dirty="0">
                <a:latin typeface="Bell MT" panose="02020503060305020303" pitchFamily="18" charset="0"/>
              </a:rPr>
              <a:t>CPI places the child with a relative, non-relative, or fictive kin and finalizes the Unified Home Study. </a:t>
            </a:r>
          </a:p>
        </p:txBody>
      </p:sp>
      <p:sp>
        <p:nvSpPr>
          <p:cNvPr id="72" name="Oval 71">
            <a:extLst>
              <a:ext uri="{FF2B5EF4-FFF2-40B4-BE49-F238E27FC236}">
                <a16:creationId xmlns:a16="http://schemas.microsoft.com/office/drawing/2014/main" id="{34C92EAD-22CE-4B3A-BA36-BB0ADC11B59F}"/>
              </a:ext>
            </a:extLst>
          </p:cNvPr>
          <p:cNvSpPr/>
          <p:nvPr/>
        </p:nvSpPr>
        <p:spPr>
          <a:xfrm>
            <a:off x="11148281" y="3266899"/>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3" name="Graphic 72">
            <a:extLst>
              <a:ext uri="{FF2B5EF4-FFF2-40B4-BE49-F238E27FC236}">
                <a16:creationId xmlns:a16="http://schemas.microsoft.com/office/drawing/2014/main" id="{AC46A492-4B8D-47A4-A175-50AF7E38A4E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5335" y="3351701"/>
            <a:ext cx="436002" cy="436002"/>
          </a:xfrm>
          <a:prstGeom prst="rect">
            <a:avLst/>
          </a:prstGeom>
        </p:spPr>
      </p:pic>
      <p:sp>
        <p:nvSpPr>
          <p:cNvPr id="78" name="TextBox 77">
            <a:extLst>
              <a:ext uri="{FF2B5EF4-FFF2-40B4-BE49-F238E27FC236}">
                <a16:creationId xmlns:a16="http://schemas.microsoft.com/office/drawing/2014/main" id="{99ADB98B-BCAD-4806-B11F-8DAA9DF73983}"/>
              </a:ext>
            </a:extLst>
          </p:cNvPr>
          <p:cNvSpPr txBox="1"/>
          <p:nvPr/>
        </p:nvSpPr>
        <p:spPr>
          <a:xfrm>
            <a:off x="7536161" y="3425243"/>
            <a:ext cx="3384376" cy="400110"/>
          </a:xfrm>
          <a:prstGeom prst="rect">
            <a:avLst/>
          </a:prstGeom>
          <a:noFill/>
        </p:spPr>
        <p:txBody>
          <a:bodyPr wrap="square" lIns="0" rtlCol="0" anchor="ctr">
            <a:spAutoFit/>
          </a:bodyPr>
          <a:lstStyle/>
          <a:p>
            <a:r>
              <a:rPr lang="en-US" sz="2000" b="1" dirty="0">
                <a:latin typeface="Bell MT" panose="02020503060305020303" pitchFamily="18" charset="0"/>
              </a:rPr>
              <a:t>Child Resides with Caregiver </a:t>
            </a:r>
          </a:p>
        </p:txBody>
      </p:sp>
      <p:pic>
        <p:nvPicPr>
          <p:cNvPr id="80" name="Graphic 79" descr="Thumbs Up Sign">
            <a:extLst>
              <a:ext uri="{FF2B5EF4-FFF2-40B4-BE49-F238E27FC236}">
                <a16:creationId xmlns:a16="http://schemas.microsoft.com/office/drawing/2014/main" id="{6B228277-39D7-425C-B906-25A536FE025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3559" y="3353499"/>
            <a:ext cx="513278" cy="513278"/>
          </a:xfrm>
          <a:prstGeom prst="rect">
            <a:avLst/>
          </a:prstGeom>
        </p:spPr>
      </p:pic>
      <p:sp>
        <p:nvSpPr>
          <p:cNvPr id="82" name="TextBox 81">
            <a:extLst>
              <a:ext uri="{FF2B5EF4-FFF2-40B4-BE49-F238E27FC236}">
                <a16:creationId xmlns:a16="http://schemas.microsoft.com/office/drawing/2014/main" id="{DCC633F8-0688-4991-91EE-9F11C59C49AE}"/>
              </a:ext>
            </a:extLst>
          </p:cNvPr>
          <p:cNvSpPr txBox="1"/>
          <p:nvPr/>
        </p:nvSpPr>
        <p:spPr>
          <a:xfrm>
            <a:off x="767408" y="1700807"/>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Child Removed</a:t>
            </a:r>
          </a:p>
        </p:txBody>
      </p:sp>
      <p:sp>
        <p:nvSpPr>
          <p:cNvPr id="84" name="Title 1">
            <a:extLst>
              <a:ext uri="{FF2B5EF4-FFF2-40B4-BE49-F238E27FC236}">
                <a16:creationId xmlns:a16="http://schemas.microsoft.com/office/drawing/2014/main" id="{15D93910-DFA1-45CD-85D1-AC3B666FDC2B}"/>
              </a:ext>
            </a:extLst>
          </p:cNvPr>
          <p:cNvSpPr>
            <a:spLocks noGrp="1" noChangeArrowheads="1"/>
          </p:cNvSpPr>
          <p:nvPr>
            <p:ph type="title"/>
          </p:nvPr>
        </p:nvSpPr>
        <p:spPr>
          <a:xfrm>
            <a:off x="149212" y="477478"/>
            <a:ext cx="10193969" cy="621900"/>
          </a:xfrm>
        </p:spPr>
        <p:txBody>
          <a:bodyPr/>
          <a:lstStyle/>
          <a:p>
            <a:r>
              <a:rPr lang="en-US" altLang="en-US" sz="4000" b="1" dirty="0">
                <a:latin typeface="Bell MT" panose="02020503060305020303" pitchFamily="18" charset="0"/>
              </a:rPr>
              <a:t>Unified Home Study with Emergency Placement </a:t>
            </a:r>
          </a:p>
        </p:txBody>
      </p:sp>
      <p:sp>
        <p:nvSpPr>
          <p:cNvPr id="85" name="TextBox 84">
            <a:extLst>
              <a:ext uri="{FF2B5EF4-FFF2-40B4-BE49-F238E27FC236}">
                <a16:creationId xmlns:a16="http://schemas.microsoft.com/office/drawing/2014/main" id="{C4BEC55A-DF57-4134-94EE-A4FA24FB37B9}"/>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explains the child’s special needs, available support, and danger threats creating the child’s need for out of home placement. </a:t>
            </a:r>
          </a:p>
        </p:txBody>
      </p:sp>
      <p:sp>
        <p:nvSpPr>
          <p:cNvPr id="86" name="TextBox 85">
            <a:extLst>
              <a:ext uri="{FF2B5EF4-FFF2-40B4-BE49-F238E27FC236}">
                <a16:creationId xmlns:a16="http://schemas.microsoft.com/office/drawing/2014/main" id="{F788961A-0C12-49D8-B308-78650538CA19}"/>
              </a:ext>
            </a:extLst>
          </p:cNvPr>
          <p:cNvSpPr txBox="1"/>
          <p:nvPr/>
        </p:nvSpPr>
        <p:spPr>
          <a:xfrm>
            <a:off x="772695" y="2046060"/>
            <a:ext cx="1986687" cy="600164"/>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removes a child and places him/her with a relative/non-relative /fictive kin.</a:t>
            </a:r>
          </a:p>
        </p:txBody>
      </p:sp>
      <p:sp>
        <p:nvSpPr>
          <p:cNvPr id="88" name="TextBox 87">
            <a:extLst>
              <a:ext uri="{FF2B5EF4-FFF2-40B4-BE49-F238E27FC236}">
                <a16:creationId xmlns:a16="http://schemas.microsoft.com/office/drawing/2014/main" id="{234B2444-73C5-4AF7-B322-A7D01B5F8CA4}"/>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CPI observes the home for possible dangers and discusses the child’s sleeping arrangements. </a:t>
            </a:r>
          </a:p>
        </p:txBody>
      </p:sp>
      <p:sp>
        <p:nvSpPr>
          <p:cNvPr id="54" name="TextBox 53">
            <a:extLst>
              <a:ext uri="{FF2B5EF4-FFF2-40B4-BE49-F238E27FC236}">
                <a16:creationId xmlns:a16="http://schemas.microsoft.com/office/drawing/2014/main" id="{067B27D9-70B0-43BC-84B5-F13A3754FA38}"/>
              </a:ext>
            </a:extLst>
          </p:cNvPr>
          <p:cNvSpPr txBox="1"/>
          <p:nvPr/>
        </p:nvSpPr>
        <p:spPr>
          <a:xfrm>
            <a:off x="5345343" y="2060450"/>
            <a:ext cx="1986687"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CPI obtains supervisor’s verbal approval for the placement before leaving the child in the care of the caregiver. </a:t>
            </a:r>
          </a:p>
        </p:txBody>
      </p:sp>
      <p:sp>
        <p:nvSpPr>
          <p:cNvPr id="52" name="TextBox 51">
            <a:extLst>
              <a:ext uri="{FF2B5EF4-FFF2-40B4-BE49-F238E27FC236}">
                <a16:creationId xmlns:a16="http://schemas.microsoft.com/office/drawing/2014/main" id="{F2310B7F-83D8-4C81-BFEB-8D494FDC86AF}"/>
              </a:ext>
            </a:extLst>
          </p:cNvPr>
          <p:cNvSpPr txBox="1"/>
          <p:nvPr/>
        </p:nvSpPr>
        <p:spPr>
          <a:xfrm>
            <a:off x="1971975" y="4792299"/>
            <a:ext cx="1887870" cy="1277273"/>
          </a:xfrm>
          <a:prstGeom prst="rect">
            <a:avLst/>
          </a:prstGeom>
          <a:noFill/>
        </p:spPr>
        <p:txBody>
          <a:bodyPr wrap="square" lIns="0" rIns="0" rtlCol="0" anchor="ctr">
            <a:spAutoFit/>
          </a:bodyPr>
          <a:lstStyle/>
          <a:p>
            <a:r>
              <a:rPr lang="en-US" sz="1100" dirty="0">
                <a:latin typeface="Bell MT" panose="02020503060305020303" pitchFamily="18" charset="0"/>
              </a:rPr>
              <a:t>CPI completes background checks of all household members over the age of 12 and frequent visitors over the age of 18 who provide sight and sound supervision under 65C-28, F.A.C. and 39.0138, F.S. </a:t>
            </a:r>
          </a:p>
        </p:txBody>
      </p:sp>
      <p:sp>
        <p:nvSpPr>
          <p:cNvPr id="53" name="Slide Number Placeholder 6">
            <a:extLst>
              <a:ext uri="{FF2B5EF4-FFF2-40B4-BE49-F238E27FC236}">
                <a16:creationId xmlns:a16="http://schemas.microsoft.com/office/drawing/2014/main" id="{FA1D307E-A38E-4F3B-9F65-D2325C58AAD8}"/>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1.3.9</a:t>
            </a:r>
          </a:p>
        </p:txBody>
      </p:sp>
    </p:spTree>
    <p:custDataLst>
      <p:tags r:id="rId1"/>
    </p:custDataLst>
    <p:extLst>
      <p:ext uri="{BB962C8B-B14F-4D97-AF65-F5344CB8AC3E}">
        <p14:creationId xmlns:p14="http://schemas.microsoft.com/office/powerpoint/2010/main" val="3397386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Hexagon 62">
            <a:extLst>
              <a:ext uri="{FF2B5EF4-FFF2-40B4-BE49-F238E27FC236}">
                <a16:creationId xmlns:a16="http://schemas.microsoft.com/office/drawing/2014/main" id="{AD67C094-D908-4125-A988-A2B4D515040C}"/>
              </a:ext>
            </a:extLst>
          </p:cNvPr>
          <p:cNvSpPr/>
          <p:nvPr/>
        </p:nvSpPr>
        <p:spPr>
          <a:xfrm>
            <a:off x="6515376" y="2841788"/>
            <a:ext cx="5554496" cy="1586346"/>
          </a:xfrm>
          <a:prstGeom prst="hexagon">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 name="Hexagon 3">
            <a:extLst>
              <a:ext uri="{FF2B5EF4-FFF2-40B4-BE49-F238E27FC236}">
                <a16:creationId xmlns:a16="http://schemas.microsoft.com/office/drawing/2014/main" id="{08C61779-4D30-41B5-818A-A4E3AD6723DA}"/>
              </a:ext>
            </a:extLst>
          </p:cNvPr>
          <p:cNvSpPr/>
          <p:nvPr/>
        </p:nvSpPr>
        <p:spPr>
          <a:xfrm>
            <a:off x="5384153" y="2841788"/>
            <a:ext cx="1840161" cy="1586346"/>
          </a:xfrm>
          <a:prstGeom prst="hexagon">
            <a:avLst/>
          </a:pr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Hexagon 4">
            <a:extLst>
              <a:ext uri="{FF2B5EF4-FFF2-40B4-BE49-F238E27FC236}">
                <a16:creationId xmlns:a16="http://schemas.microsoft.com/office/drawing/2014/main" id="{8C2999C6-9BAE-418C-86DE-CC66660EEE88}"/>
              </a:ext>
            </a:extLst>
          </p:cNvPr>
          <p:cNvSpPr/>
          <p:nvPr/>
        </p:nvSpPr>
        <p:spPr>
          <a:xfrm>
            <a:off x="4248080" y="2841788"/>
            <a:ext cx="1840161" cy="1586346"/>
          </a:xfrm>
          <a:prstGeom prst="hexagon">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Hexagon 5">
            <a:extLst>
              <a:ext uri="{FF2B5EF4-FFF2-40B4-BE49-F238E27FC236}">
                <a16:creationId xmlns:a16="http://schemas.microsoft.com/office/drawing/2014/main" id="{29FAAED8-F43B-49AC-817A-738192E4FAB4}"/>
              </a:ext>
            </a:extLst>
          </p:cNvPr>
          <p:cNvSpPr/>
          <p:nvPr/>
        </p:nvSpPr>
        <p:spPr>
          <a:xfrm>
            <a:off x="3112007" y="2841788"/>
            <a:ext cx="1840161" cy="1586346"/>
          </a:xfrm>
          <a:prstGeom prst="hexagon">
            <a:avLst/>
          </a:pr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Hexagon 6">
            <a:extLst>
              <a:ext uri="{FF2B5EF4-FFF2-40B4-BE49-F238E27FC236}">
                <a16:creationId xmlns:a16="http://schemas.microsoft.com/office/drawing/2014/main" id="{A900730E-F32A-4DA4-92EC-25AA811889BE}"/>
              </a:ext>
            </a:extLst>
          </p:cNvPr>
          <p:cNvSpPr/>
          <p:nvPr/>
        </p:nvSpPr>
        <p:spPr>
          <a:xfrm>
            <a:off x="1975934" y="2841788"/>
            <a:ext cx="1840161" cy="158634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Hexagon 7">
            <a:extLst>
              <a:ext uri="{FF2B5EF4-FFF2-40B4-BE49-F238E27FC236}">
                <a16:creationId xmlns:a16="http://schemas.microsoft.com/office/drawing/2014/main" id="{E9DF83D4-F3DD-4304-A15E-E9105B748C0F}"/>
              </a:ext>
            </a:extLst>
          </p:cNvPr>
          <p:cNvSpPr/>
          <p:nvPr/>
        </p:nvSpPr>
        <p:spPr>
          <a:xfrm>
            <a:off x="839861" y="2841788"/>
            <a:ext cx="1840161" cy="1586346"/>
          </a:xfrm>
          <a:prstGeom prst="hexagon">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E5F4A51C-D652-45AD-9570-B1957E5B5356}"/>
              </a:ext>
            </a:extLst>
          </p:cNvPr>
          <p:cNvSpPr/>
          <p:nvPr/>
        </p:nvSpPr>
        <p:spPr>
          <a:xfrm>
            <a:off x="55832" y="2841788"/>
            <a:ext cx="1488117" cy="1586346"/>
          </a:xfrm>
          <a:custGeom>
            <a:avLst/>
            <a:gdLst>
              <a:gd name="connsiteX0" fmla="*/ 59390 w 1984156"/>
              <a:gd name="connsiteY0" fmla="*/ 0 h 2115128"/>
              <a:gd name="connsiteX1" fmla="*/ 1455374 w 1984156"/>
              <a:gd name="connsiteY1" fmla="*/ 0 h 2115128"/>
              <a:gd name="connsiteX2" fmla="*/ 1984156 w 1984156"/>
              <a:gd name="connsiteY2" fmla="*/ 1057564 h 2115128"/>
              <a:gd name="connsiteX3" fmla="*/ 1455374 w 1984156"/>
              <a:gd name="connsiteY3" fmla="*/ 2115128 h 2115128"/>
              <a:gd name="connsiteX4" fmla="*/ 59390 w 1984156"/>
              <a:gd name="connsiteY4" fmla="*/ 2115128 h 2115128"/>
              <a:gd name="connsiteX5" fmla="*/ 0 w 1984156"/>
              <a:gd name="connsiteY5" fmla="*/ 1996348 h 2115128"/>
              <a:gd name="connsiteX6" fmla="*/ 469392 w 1984156"/>
              <a:gd name="connsiteY6" fmla="*/ 1057564 h 2115128"/>
              <a:gd name="connsiteX7" fmla="*/ 0 w 1984156"/>
              <a:gd name="connsiteY7" fmla="*/ 118780 h 2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156" h="2115128">
                <a:moveTo>
                  <a:pt x="59390" y="0"/>
                </a:moveTo>
                <a:lnTo>
                  <a:pt x="1455374" y="0"/>
                </a:lnTo>
                <a:lnTo>
                  <a:pt x="1984156" y="1057564"/>
                </a:lnTo>
                <a:lnTo>
                  <a:pt x="1455374" y="2115128"/>
                </a:lnTo>
                <a:lnTo>
                  <a:pt x="59390" y="2115128"/>
                </a:lnTo>
                <a:lnTo>
                  <a:pt x="0" y="1996348"/>
                </a:lnTo>
                <a:lnTo>
                  <a:pt x="469392" y="1057564"/>
                </a:lnTo>
                <a:lnTo>
                  <a:pt x="0" y="118780"/>
                </a:ln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Oval 9">
            <a:extLst>
              <a:ext uri="{FF2B5EF4-FFF2-40B4-BE49-F238E27FC236}">
                <a16:creationId xmlns:a16="http://schemas.microsoft.com/office/drawing/2014/main" id="{8AE75AA6-5402-4C89-9902-CA1D90CDE863}"/>
              </a:ext>
            </a:extLst>
          </p:cNvPr>
          <p:cNvSpPr/>
          <p:nvPr/>
        </p:nvSpPr>
        <p:spPr>
          <a:xfrm>
            <a:off x="1669887" y="5303065"/>
            <a:ext cx="180109" cy="180109"/>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6" name="Oval 15">
            <a:extLst>
              <a:ext uri="{FF2B5EF4-FFF2-40B4-BE49-F238E27FC236}">
                <a16:creationId xmlns:a16="http://schemas.microsoft.com/office/drawing/2014/main" id="{041DBE79-B442-4BD9-A6FC-445B04667496}"/>
              </a:ext>
            </a:extLst>
          </p:cNvPr>
          <p:cNvSpPr/>
          <p:nvPr/>
        </p:nvSpPr>
        <p:spPr>
          <a:xfrm>
            <a:off x="533814" y="1786749"/>
            <a:ext cx="180109" cy="180109"/>
          </a:xfrm>
          <a:prstGeom prst="ellipse">
            <a:avLst/>
          </a:pr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7" name="Oval 16">
            <a:extLst>
              <a:ext uri="{FF2B5EF4-FFF2-40B4-BE49-F238E27FC236}">
                <a16:creationId xmlns:a16="http://schemas.microsoft.com/office/drawing/2014/main" id="{9C34599C-11CD-41DA-8E25-BB671CC24537}"/>
              </a:ext>
            </a:extLst>
          </p:cNvPr>
          <p:cNvSpPr/>
          <p:nvPr/>
        </p:nvSpPr>
        <p:spPr>
          <a:xfrm>
            <a:off x="2805960" y="1786749"/>
            <a:ext cx="180109" cy="1801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8" name="Oval 17">
            <a:extLst>
              <a:ext uri="{FF2B5EF4-FFF2-40B4-BE49-F238E27FC236}">
                <a16:creationId xmlns:a16="http://schemas.microsoft.com/office/drawing/2014/main" id="{A77A1815-B287-45EF-A1D3-551436A9F0D7}"/>
              </a:ext>
            </a:extLst>
          </p:cNvPr>
          <p:cNvSpPr/>
          <p:nvPr/>
        </p:nvSpPr>
        <p:spPr>
          <a:xfrm>
            <a:off x="5078106" y="1786749"/>
            <a:ext cx="180109" cy="180109"/>
          </a:xfrm>
          <a:prstGeom prst="ellipse">
            <a:avLst/>
          </a:prstGeom>
          <a:solidFill>
            <a:srgbClr val="EBCB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9" name="Straight Connector 18">
            <a:extLst>
              <a:ext uri="{FF2B5EF4-FFF2-40B4-BE49-F238E27FC236}">
                <a16:creationId xmlns:a16="http://schemas.microsoft.com/office/drawing/2014/main" id="{4474FD26-6969-4041-9DEC-3E45A85E1BD7}"/>
              </a:ext>
            </a:extLst>
          </p:cNvPr>
          <p:cNvCxnSpPr>
            <a:cxnSpLocks/>
            <a:stCxn id="16" idx="4"/>
          </p:cNvCxnSpPr>
          <p:nvPr/>
        </p:nvCxnSpPr>
        <p:spPr>
          <a:xfrm>
            <a:off x="623868" y="1966857"/>
            <a:ext cx="0" cy="764006"/>
          </a:xfrm>
          <a:prstGeom prst="line">
            <a:avLst/>
          </a:prstGeom>
          <a:ln>
            <a:solidFill>
              <a:srgbClr val="0639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CCB48-9A18-4EB4-8020-5688EAA92CD6}"/>
              </a:ext>
            </a:extLst>
          </p:cNvPr>
          <p:cNvCxnSpPr>
            <a:cxnSpLocks/>
            <a:endCxn id="10" idx="0"/>
          </p:cNvCxnSpPr>
          <p:nvPr/>
        </p:nvCxnSpPr>
        <p:spPr>
          <a:xfrm>
            <a:off x="1759941" y="4518188"/>
            <a:ext cx="0" cy="784877"/>
          </a:xfrm>
          <a:prstGeom prst="line">
            <a:avLst/>
          </a:prstGeom>
          <a:ln>
            <a:solidFill>
              <a:srgbClr val="00B0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1CD6C6-D6F2-41C8-9EE4-11DDDE456EB2}"/>
              </a:ext>
            </a:extLst>
          </p:cNvPr>
          <p:cNvCxnSpPr>
            <a:cxnSpLocks/>
            <a:stCxn id="17" idx="4"/>
          </p:cNvCxnSpPr>
          <p:nvPr/>
        </p:nvCxnSpPr>
        <p:spPr>
          <a:xfrm>
            <a:off x="2896014" y="1966857"/>
            <a:ext cx="0" cy="7640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6AC1E1-947F-4271-AB9F-C5939FE4E68A}"/>
              </a:ext>
            </a:extLst>
          </p:cNvPr>
          <p:cNvCxnSpPr>
            <a:cxnSpLocks/>
            <a:stCxn id="18" idx="4"/>
          </p:cNvCxnSpPr>
          <p:nvPr/>
        </p:nvCxnSpPr>
        <p:spPr>
          <a:xfrm>
            <a:off x="5168160" y="1966857"/>
            <a:ext cx="0" cy="764006"/>
          </a:xfrm>
          <a:prstGeom prst="line">
            <a:avLst/>
          </a:prstGeom>
          <a:ln>
            <a:solidFill>
              <a:srgbClr val="EBCB38"/>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9B61052-D646-4478-9A48-74C9E7C96226}"/>
              </a:ext>
            </a:extLst>
          </p:cNvPr>
          <p:cNvSpPr txBox="1"/>
          <p:nvPr/>
        </p:nvSpPr>
        <p:spPr>
          <a:xfrm>
            <a:off x="1940050" y="4561485"/>
            <a:ext cx="2158059" cy="338554"/>
          </a:xfrm>
          <a:prstGeom prst="rect">
            <a:avLst/>
          </a:prstGeom>
          <a:noFill/>
        </p:spPr>
        <p:txBody>
          <a:bodyPr wrap="square" lIns="0" rtlCol="0" anchor="ctr">
            <a:spAutoFit/>
          </a:bodyPr>
          <a:lstStyle/>
          <a:p>
            <a:r>
              <a:rPr lang="en-US" sz="1600" b="1" dirty="0">
                <a:latin typeface="Bell MT" panose="02020503060305020303" pitchFamily="18" charset="0"/>
              </a:rPr>
              <a:t>Background Checks</a:t>
            </a:r>
          </a:p>
        </p:txBody>
      </p:sp>
      <p:sp>
        <p:nvSpPr>
          <p:cNvPr id="29" name="TextBox 28">
            <a:extLst>
              <a:ext uri="{FF2B5EF4-FFF2-40B4-BE49-F238E27FC236}">
                <a16:creationId xmlns:a16="http://schemas.microsoft.com/office/drawing/2014/main" id="{FFC41565-3731-4E3D-BE36-E71776B9BD92}"/>
              </a:ext>
            </a:extLst>
          </p:cNvPr>
          <p:cNvSpPr txBox="1"/>
          <p:nvPr/>
        </p:nvSpPr>
        <p:spPr>
          <a:xfrm>
            <a:off x="6484342" y="4561487"/>
            <a:ext cx="1614055" cy="338554"/>
          </a:xfrm>
          <a:prstGeom prst="rect">
            <a:avLst/>
          </a:prstGeom>
          <a:noFill/>
        </p:spPr>
        <p:txBody>
          <a:bodyPr wrap="square" lIns="0" rtlCol="0" anchor="ctr">
            <a:spAutoFit/>
          </a:bodyPr>
          <a:lstStyle/>
          <a:p>
            <a:r>
              <a:rPr lang="en-US" sz="1600" b="1" dirty="0">
                <a:latin typeface="Bell MT" panose="02020503060305020303" pitchFamily="18" charset="0"/>
              </a:rPr>
              <a:t>Child Placed</a:t>
            </a:r>
          </a:p>
        </p:txBody>
      </p:sp>
      <p:sp>
        <p:nvSpPr>
          <p:cNvPr id="32" name="TextBox 31">
            <a:extLst>
              <a:ext uri="{FF2B5EF4-FFF2-40B4-BE49-F238E27FC236}">
                <a16:creationId xmlns:a16="http://schemas.microsoft.com/office/drawing/2014/main" id="{941D7783-D102-4253-867D-948339855055}"/>
              </a:ext>
            </a:extLst>
          </p:cNvPr>
          <p:cNvSpPr txBox="1"/>
          <p:nvPr/>
        </p:nvSpPr>
        <p:spPr>
          <a:xfrm>
            <a:off x="3070348" y="1722109"/>
            <a:ext cx="1839617" cy="338554"/>
          </a:xfrm>
          <a:prstGeom prst="rect">
            <a:avLst/>
          </a:prstGeom>
          <a:noFill/>
        </p:spPr>
        <p:txBody>
          <a:bodyPr wrap="square" lIns="0" rtlCol="0" anchor="ctr">
            <a:spAutoFit/>
          </a:bodyPr>
          <a:lstStyle/>
          <a:p>
            <a:r>
              <a:rPr lang="en-US" sz="1600" b="1" dirty="0">
                <a:latin typeface="Bell MT" panose="02020503060305020303" pitchFamily="18" charset="0"/>
              </a:rPr>
              <a:t>Talk to Caregiver</a:t>
            </a:r>
          </a:p>
        </p:txBody>
      </p:sp>
      <p:sp>
        <p:nvSpPr>
          <p:cNvPr id="35" name="TextBox 34">
            <a:extLst>
              <a:ext uri="{FF2B5EF4-FFF2-40B4-BE49-F238E27FC236}">
                <a16:creationId xmlns:a16="http://schemas.microsoft.com/office/drawing/2014/main" id="{CC817CCA-351F-45A2-810E-85E7D122696D}"/>
              </a:ext>
            </a:extLst>
          </p:cNvPr>
          <p:cNvSpPr txBox="1"/>
          <p:nvPr/>
        </p:nvSpPr>
        <p:spPr>
          <a:xfrm>
            <a:off x="5345343" y="1723429"/>
            <a:ext cx="2753052" cy="338554"/>
          </a:xfrm>
          <a:prstGeom prst="rect">
            <a:avLst/>
          </a:prstGeom>
          <a:noFill/>
        </p:spPr>
        <p:txBody>
          <a:bodyPr wrap="square" lIns="0" rtlCol="0" anchor="ctr">
            <a:spAutoFit/>
          </a:bodyPr>
          <a:lstStyle/>
          <a:p>
            <a:r>
              <a:rPr lang="en-US" sz="1600" b="1" dirty="0">
                <a:latin typeface="Bell MT" panose="02020503060305020303" pitchFamily="18" charset="0"/>
              </a:rPr>
              <a:t>Supervisory Approval</a:t>
            </a:r>
          </a:p>
        </p:txBody>
      </p:sp>
      <p:sp>
        <p:nvSpPr>
          <p:cNvPr id="38" name="TextBox 37">
            <a:extLst>
              <a:ext uri="{FF2B5EF4-FFF2-40B4-BE49-F238E27FC236}">
                <a16:creationId xmlns:a16="http://schemas.microsoft.com/office/drawing/2014/main" id="{2669A027-4E65-4FA6-805E-0EC8C5E2D747}"/>
              </a:ext>
            </a:extLst>
          </p:cNvPr>
          <p:cNvSpPr txBox="1"/>
          <p:nvPr/>
        </p:nvSpPr>
        <p:spPr>
          <a:xfrm>
            <a:off x="4212196" y="4561482"/>
            <a:ext cx="2068002" cy="338554"/>
          </a:xfrm>
          <a:prstGeom prst="rect">
            <a:avLst/>
          </a:prstGeom>
          <a:noFill/>
        </p:spPr>
        <p:txBody>
          <a:bodyPr wrap="square" lIns="0" rtlCol="0" anchor="ctr">
            <a:spAutoFit/>
          </a:bodyPr>
          <a:lstStyle/>
          <a:p>
            <a:r>
              <a:rPr lang="en-US" sz="1600" b="1" dirty="0">
                <a:latin typeface="Bell MT" panose="02020503060305020303" pitchFamily="18" charset="0"/>
              </a:rPr>
              <a:t>Home Evaluation</a:t>
            </a:r>
          </a:p>
        </p:txBody>
      </p:sp>
      <p:sp>
        <p:nvSpPr>
          <p:cNvPr id="40" name="Oval 39">
            <a:extLst>
              <a:ext uri="{FF2B5EF4-FFF2-40B4-BE49-F238E27FC236}">
                <a16:creationId xmlns:a16="http://schemas.microsoft.com/office/drawing/2014/main" id="{F08317C8-F7AE-4219-B2E7-A3083505C653}"/>
              </a:ext>
            </a:extLst>
          </p:cNvPr>
          <p:cNvSpPr/>
          <p:nvPr/>
        </p:nvSpPr>
        <p:spPr>
          <a:xfrm>
            <a:off x="54261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1" name="Oval 40">
            <a:extLst>
              <a:ext uri="{FF2B5EF4-FFF2-40B4-BE49-F238E27FC236}">
                <a16:creationId xmlns:a16="http://schemas.microsoft.com/office/drawing/2014/main" id="{C96C27C6-9455-47E3-9FC9-CB4DB35D4D19}"/>
              </a:ext>
            </a:extLst>
          </p:cNvPr>
          <p:cNvSpPr/>
          <p:nvPr/>
        </p:nvSpPr>
        <p:spPr>
          <a:xfrm>
            <a:off x="169493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Oval 41">
            <a:extLst>
              <a:ext uri="{FF2B5EF4-FFF2-40B4-BE49-F238E27FC236}">
                <a16:creationId xmlns:a16="http://schemas.microsoft.com/office/drawing/2014/main" id="{3D6FB56F-1BFF-48A7-8DFD-E2625005441E}"/>
              </a:ext>
            </a:extLst>
          </p:cNvPr>
          <p:cNvSpPr/>
          <p:nvPr/>
        </p:nvSpPr>
        <p:spPr>
          <a:xfrm>
            <a:off x="2847260"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3" name="Oval 42">
            <a:extLst>
              <a:ext uri="{FF2B5EF4-FFF2-40B4-BE49-F238E27FC236}">
                <a16:creationId xmlns:a16="http://schemas.microsoft.com/office/drawing/2014/main" id="{6BFA63CB-EBB1-4210-964F-29D98086FE94}"/>
              </a:ext>
            </a:extLst>
          </p:cNvPr>
          <p:cNvSpPr/>
          <p:nvPr/>
        </p:nvSpPr>
        <p:spPr>
          <a:xfrm>
            <a:off x="3999585"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a:extLst>
              <a:ext uri="{FF2B5EF4-FFF2-40B4-BE49-F238E27FC236}">
                <a16:creationId xmlns:a16="http://schemas.microsoft.com/office/drawing/2014/main" id="{E99EB0C3-7EDA-43AA-830F-500FE3F95208}"/>
              </a:ext>
            </a:extLst>
          </p:cNvPr>
          <p:cNvSpPr/>
          <p:nvPr/>
        </p:nvSpPr>
        <p:spPr>
          <a:xfrm>
            <a:off x="5151909"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5" name="Oval 44">
            <a:extLst>
              <a:ext uri="{FF2B5EF4-FFF2-40B4-BE49-F238E27FC236}">
                <a16:creationId xmlns:a16="http://schemas.microsoft.com/office/drawing/2014/main" id="{6653FB02-2660-48E1-8F4B-DDBC2180EDE4}"/>
              </a:ext>
            </a:extLst>
          </p:cNvPr>
          <p:cNvSpPr/>
          <p:nvPr/>
        </p:nvSpPr>
        <p:spPr>
          <a:xfrm>
            <a:off x="6304233" y="3310106"/>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6" name="Freeform 299">
            <a:extLst>
              <a:ext uri="{FF2B5EF4-FFF2-40B4-BE49-F238E27FC236}">
                <a16:creationId xmlns:a16="http://schemas.microsoft.com/office/drawing/2014/main" id="{A79CE575-E1CC-40F1-A159-A6628D56D46D}"/>
              </a:ext>
            </a:extLst>
          </p:cNvPr>
          <p:cNvSpPr/>
          <p:nvPr/>
        </p:nvSpPr>
        <p:spPr>
          <a:xfrm>
            <a:off x="678136" y="3402571"/>
            <a:ext cx="346143" cy="377420"/>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rgbClr val="0639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7" name="Freeform 304">
            <a:extLst>
              <a:ext uri="{FF2B5EF4-FFF2-40B4-BE49-F238E27FC236}">
                <a16:creationId xmlns:a16="http://schemas.microsoft.com/office/drawing/2014/main" id="{21716C27-17CE-4B03-9C9F-383D2C02D3F3}"/>
              </a:ext>
            </a:extLst>
          </p:cNvPr>
          <p:cNvSpPr/>
          <p:nvPr/>
        </p:nvSpPr>
        <p:spPr>
          <a:xfrm>
            <a:off x="1797705" y="3429314"/>
            <a:ext cx="411503" cy="411293"/>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8" name="Freeform 311">
            <a:extLst>
              <a:ext uri="{FF2B5EF4-FFF2-40B4-BE49-F238E27FC236}">
                <a16:creationId xmlns:a16="http://schemas.microsoft.com/office/drawing/2014/main" id="{7037A104-53BE-44C3-814F-9CAD8398269F}"/>
              </a:ext>
            </a:extLst>
          </p:cNvPr>
          <p:cNvSpPr/>
          <p:nvPr/>
        </p:nvSpPr>
        <p:spPr>
          <a:xfrm>
            <a:off x="6369461" y="3429000"/>
            <a:ext cx="431922" cy="343547"/>
          </a:xfrm>
          <a:custGeom>
            <a:avLst/>
            <a:gdLst>
              <a:gd name="connsiteX0" fmla="*/ 227088 w 454178"/>
              <a:gd name="connsiteY0" fmla="*/ 72963 h 361434"/>
              <a:gd name="connsiteX1" fmla="*/ 389071 w 454178"/>
              <a:gd name="connsiteY1" fmla="*/ 206493 h 361434"/>
              <a:gd name="connsiteX2" fmla="*/ 389353 w 454178"/>
              <a:gd name="connsiteY2" fmla="*/ 208184 h 361434"/>
              <a:gd name="connsiteX3" fmla="*/ 389353 w 454178"/>
              <a:gd name="connsiteY3" fmla="*/ 343405 h 361434"/>
              <a:gd name="connsiteX4" fmla="*/ 384001 w 454178"/>
              <a:gd name="connsiteY4" fmla="*/ 356082 h 361434"/>
              <a:gd name="connsiteX5" fmla="*/ 371324 w 454178"/>
              <a:gd name="connsiteY5" fmla="*/ 361434 h 361434"/>
              <a:gd name="connsiteX6" fmla="*/ 263147 w 454178"/>
              <a:gd name="connsiteY6" fmla="*/ 361434 h 361434"/>
              <a:gd name="connsiteX7" fmla="*/ 263147 w 454178"/>
              <a:gd name="connsiteY7" fmla="*/ 253257 h 361434"/>
              <a:gd name="connsiteX8" fmla="*/ 191030 w 454178"/>
              <a:gd name="connsiteY8" fmla="*/ 253257 h 361434"/>
              <a:gd name="connsiteX9" fmla="*/ 191030 w 454178"/>
              <a:gd name="connsiteY9" fmla="*/ 361434 h 361434"/>
              <a:gd name="connsiteX10" fmla="*/ 82852 w 454178"/>
              <a:gd name="connsiteY10" fmla="*/ 361434 h 361434"/>
              <a:gd name="connsiteX11" fmla="*/ 70175 w 454178"/>
              <a:gd name="connsiteY11" fmla="*/ 356082 h 361434"/>
              <a:gd name="connsiteX12" fmla="*/ 64823 w 454178"/>
              <a:gd name="connsiteY12" fmla="*/ 343405 h 361434"/>
              <a:gd name="connsiteX13" fmla="*/ 64823 w 454178"/>
              <a:gd name="connsiteY13" fmla="*/ 208184 h 361434"/>
              <a:gd name="connsiteX14" fmla="*/ 64963 w 454178"/>
              <a:gd name="connsiteY14" fmla="*/ 207339 h 361434"/>
              <a:gd name="connsiteX15" fmla="*/ 65104 w 454178"/>
              <a:gd name="connsiteY15" fmla="*/ 206493 h 361434"/>
              <a:gd name="connsiteX16" fmla="*/ 227089 w 454178"/>
              <a:gd name="connsiteY16" fmla="*/ 0 h 361434"/>
              <a:gd name="connsiteX17" fmla="*/ 248499 w 454178"/>
              <a:gd name="connsiteY17" fmla="*/ 7324 h 361434"/>
              <a:gd name="connsiteX18" fmla="*/ 317236 w 454178"/>
              <a:gd name="connsiteY18" fmla="*/ 64793 h 361434"/>
              <a:gd name="connsiteX19" fmla="*/ 317236 w 454178"/>
              <a:gd name="connsiteY19" fmla="*/ 9860 h 361434"/>
              <a:gd name="connsiteX20" fmla="*/ 319772 w 454178"/>
              <a:gd name="connsiteY20" fmla="*/ 3380 h 361434"/>
              <a:gd name="connsiteX21" fmla="*/ 326251 w 454178"/>
              <a:gd name="connsiteY21" fmla="*/ 845 h 361434"/>
              <a:gd name="connsiteX22" fmla="*/ 380340 w 454178"/>
              <a:gd name="connsiteY22" fmla="*/ 845 h 361434"/>
              <a:gd name="connsiteX23" fmla="*/ 386819 w 454178"/>
              <a:gd name="connsiteY23" fmla="*/ 3380 h 361434"/>
              <a:gd name="connsiteX24" fmla="*/ 389354 w 454178"/>
              <a:gd name="connsiteY24" fmla="*/ 9860 h 361434"/>
              <a:gd name="connsiteX25" fmla="*/ 389354 w 454178"/>
              <a:gd name="connsiteY25" fmla="*/ 124797 h 361434"/>
              <a:gd name="connsiteX26" fmla="*/ 451049 w 454178"/>
              <a:gd name="connsiteY26" fmla="*/ 176069 h 361434"/>
              <a:gd name="connsiteX27" fmla="*/ 454147 w 454178"/>
              <a:gd name="connsiteY27" fmla="*/ 182126 h 361434"/>
              <a:gd name="connsiteX28" fmla="*/ 452176 w 454178"/>
              <a:gd name="connsiteY28" fmla="*/ 188746 h 361434"/>
              <a:gd name="connsiteX29" fmla="*/ 434709 w 454178"/>
              <a:gd name="connsiteY29" fmla="*/ 209592 h 361434"/>
              <a:gd name="connsiteX30" fmla="*/ 428794 w 454178"/>
              <a:gd name="connsiteY30" fmla="*/ 212691 h 361434"/>
              <a:gd name="connsiteX31" fmla="*/ 427949 w 454178"/>
              <a:gd name="connsiteY31" fmla="*/ 212691 h 361434"/>
              <a:gd name="connsiteX32" fmla="*/ 422032 w 454178"/>
              <a:gd name="connsiteY32" fmla="*/ 210719 h 361434"/>
              <a:gd name="connsiteX33" fmla="*/ 227089 w 454178"/>
              <a:gd name="connsiteY33" fmla="*/ 48172 h 361434"/>
              <a:gd name="connsiteX34" fmla="*/ 32145 w 454178"/>
              <a:gd name="connsiteY34" fmla="*/ 210719 h 361434"/>
              <a:gd name="connsiteX35" fmla="*/ 25385 w 454178"/>
              <a:gd name="connsiteY35" fmla="*/ 212691 h 361434"/>
              <a:gd name="connsiteX36" fmla="*/ 19469 w 454178"/>
              <a:gd name="connsiteY36" fmla="*/ 209592 h 361434"/>
              <a:gd name="connsiteX37" fmla="*/ 2003 w 454178"/>
              <a:gd name="connsiteY37" fmla="*/ 188746 h 361434"/>
              <a:gd name="connsiteX38" fmla="*/ 31 w 454178"/>
              <a:gd name="connsiteY38" fmla="*/ 182126 h 361434"/>
              <a:gd name="connsiteX39" fmla="*/ 3129 w 454178"/>
              <a:gd name="connsiteY39" fmla="*/ 176069 h 361434"/>
              <a:gd name="connsiteX40" fmla="*/ 205680 w 454178"/>
              <a:gd name="connsiteY40" fmla="*/ 7324 h 361434"/>
              <a:gd name="connsiteX41" fmla="*/ 227089 w 454178"/>
              <a:gd name="connsiteY41" fmla="*/ 0 h 3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4178" h="361434">
                <a:moveTo>
                  <a:pt x="227088" y="72963"/>
                </a:moveTo>
                <a:lnTo>
                  <a:pt x="389071" y="206493"/>
                </a:lnTo>
                <a:cubicBezTo>
                  <a:pt x="389259" y="206869"/>
                  <a:pt x="389353" y="207432"/>
                  <a:pt x="389353" y="208184"/>
                </a:cubicBezTo>
                <a:lnTo>
                  <a:pt x="389353" y="343405"/>
                </a:lnTo>
                <a:cubicBezTo>
                  <a:pt x="389353" y="348288"/>
                  <a:pt x="387570" y="352513"/>
                  <a:pt x="384001" y="356082"/>
                </a:cubicBezTo>
                <a:cubicBezTo>
                  <a:pt x="380432" y="359650"/>
                  <a:pt x="376206" y="361434"/>
                  <a:pt x="371324" y="361434"/>
                </a:cubicBezTo>
                <a:lnTo>
                  <a:pt x="263147" y="361434"/>
                </a:lnTo>
                <a:lnTo>
                  <a:pt x="263147" y="253257"/>
                </a:lnTo>
                <a:lnTo>
                  <a:pt x="191030" y="253257"/>
                </a:lnTo>
                <a:lnTo>
                  <a:pt x="191030" y="361434"/>
                </a:lnTo>
                <a:lnTo>
                  <a:pt x="82852" y="361434"/>
                </a:lnTo>
                <a:cubicBezTo>
                  <a:pt x="77970" y="361434"/>
                  <a:pt x="73744" y="359650"/>
                  <a:pt x="70175" y="356082"/>
                </a:cubicBezTo>
                <a:cubicBezTo>
                  <a:pt x="66607" y="352513"/>
                  <a:pt x="64823" y="348288"/>
                  <a:pt x="64823" y="343405"/>
                </a:cubicBezTo>
                <a:lnTo>
                  <a:pt x="64823" y="208184"/>
                </a:lnTo>
                <a:cubicBezTo>
                  <a:pt x="64823" y="207996"/>
                  <a:pt x="64870" y="207714"/>
                  <a:pt x="64963" y="207339"/>
                </a:cubicBezTo>
                <a:cubicBezTo>
                  <a:pt x="65058" y="206963"/>
                  <a:pt x="65104" y="206681"/>
                  <a:pt x="65104" y="206493"/>
                </a:cubicBezTo>
                <a:close/>
                <a:moveTo>
                  <a:pt x="227089" y="0"/>
                </a:moveTo>
                <a:cubicBezTo>
                  <a:pt x="235353" y="0"/>
                  <a:pt x="242489" y="2441"/>
                  <a:pt x="248499" y="7324"/>
                </a:cubicBezTo>
                <a:lnTo>
                  <a:pt x="317236" y="64793"/>
                </a:lnTo>
                <a:lnTo>
                  <a:pt x="317236" y="9860"/>
                </a:lnTo>
                <a:cubicBezTo>
                  <a:pt x="317236" y="7230"/>
                  <a:pt x="318081" y="5071"/>
                  <a:pt x="319772" y="3380"/>
                </a:cubicBezTo>
                <a:cubicBezTo>
                  <a:pt x="321462" y="1690"/>
                  <a:pt x="323622" y="845"/>
                  <a:pt x="326251" y="845"/>
                </a:cubicBezTo>
                <a:lnTo>
                  <a:pt x="380340" y="845"/>
                </a:lnTo>
                <a:cubicBezTo>
                  <a:pt x="382969" y="845"/>
                  <a:pt x="385128" y="1690"/>
                  <a:pt x="386819" y="3380"/>
                </a:cubicBezTo>
                <a:cubicBezTo>
                  <a:pt x="388509" y="5071"/>
                  <a:pt x="389354" y="7230"/>
                  <a:pt x="389354" y="9860"/>
                </a:cubicBezTo>
                <a:lnTo>
                  <a:pt x="389354" y="124797"/>
                </a:lnTo>
                <a:lnTo>
                  <a:pt x="451049" y="176069"/>
                </a:lnTo>
                <a:cubicBezTo>
                  <a:pt x="452926" y="177571"/>
                  <a:pt x="453961" y="179590"/>
                  <a:pt x="454147" y="182126"/>
                </a:cubicBezTo>
                <a:cubicBezTo>
                  <a:pt x="454335" y="184661"/>
                  <a:pt x="453678" y="186868"/>
                  <a:pt x="452176" y="188746"/>
                </a:cubicBezTo>
                <a:lnTo>
                  <a:pt x="434709" y="209592"/>
                </a:lnTo>
                <a:cubicBezTo>
                  <a:pt x="433207" y="211283"/>
                  <a:pt x="431235" y="212315"/>
                  <a:pt x="428794" y="212691"/>
                </a:cubicBezTo>
                <a:lnTo>
                  <a:pt x="427949" y="212691"/>
                </a:lnTo>
                <a:cubicBezTo>
                  <a:pt x="425506" y="212691"/>
                  <a:pt x="423535" y="212034"/>
                  <a:pt x="422032" y="210719"/>
                </a:cubicBezTo>
                <a:lnTo>
                  <a:pt x="227089" y="48172"/>
                </a:lnTo>
                <a:lnTo>
                  <a:pt x="32145" y="210719"/>
                </a:lnTo>
                <a:cubicBezTo>
                  <a:pt x="29892" y="212222"/>
                  <a:pt x="27638" y="212879"/>
                  <a:pt x="25385" y="212691"/>
                </a:cubicBezTo>
                <a:cubicBezTo>
                  <a:pt x="22943" y="212315"/>
                  <a:pt x="20971" y="211283"/>
                  <a:pt x="19469" y="209592"/>
                </a:cubicBezTo>
                <a:lnTo>
                  <a:pt x="2003" y="188746"/>
                </a:lnTo>
                <a:cubicBezTo>
                  <a:pt x="500" y="186868"/>
                  <a:pt x="-158" y="184661"/>
                  <a:pt x="31" y="182126"/>
                </a:cubicBezTo>
                <a:cubicBezTo>
                  <a:pt x="218" y="179590"/>
                  <a:pt x="1251" y="177571"/>
                  <a:pt x="3129" y="176069"/>
                </a:cubicBezTo>
                <a:lnTo>
                  <a:pt x="205680" y="7324"/>
                </a:lnTo>
                <a:cubicBezTo>
                  <a:pt x="211689" y="2441"/>
                  <a:pt x="218826" y="0"/>
                  <a:pt x="227089" y="0"/>
                </a:cubicBezTo>
                <a:close/>
              </a:path>
            </a:pathLst>
          </a:custGeom>
          <a:solidFill>
            <a:srgbClr val="8AC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p>
        </p:txBody>
      </p:sp>
      <p:sp>
        <p:nvSpPr>
          <p:cNvPr id="49" name="Freeform 449">
            <a:extLst>
              <a:ext uri="{FF2B5EF4-FFF2-40B4-BE49-F238E27FC236}">
                <a16:creationId xmlns:a16="http://schemas.microsoft.com/office/drawing/2014/main" id="{E1FE2F53-1896-4073-8C10-2CFE1DC9E20B}"/>
              </a:ext>
            </a:extLst>
          </p:cNvPr>
          <p:cNvSpPr/>
          <p:nvPr/>
        </p:nvSpPr>
        <p:spPr>
          <a:xfrm>
            <a:off x="4098112" y="3378833"/>
            <a:ext cx="441045" cy="408870"/>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F79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55" name="Graphic 54" descr="Chat">
            <a:extLst>
              <a:ext uri="{FF2B5EF4-FFF2-40B4-BE49-F238E27FC236}">
                <a16:creationId xmlns:a16="http://schemas.microsoft.com/office/drawing/2014/main" id="{F5EE1EA6-B8BD-4A34-B896-F366A1C0823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5910" y="3371462"/>
            <a:ext cx="529208" cy="529208"/>
          </a:xfrm>
          <a:prstGeom prst="rect">
            <a:avLst/>
          </a:prstGeom>
        </p:spPr>
      </p:pic>
      <p:sp>
        <p:nvSpPr>
          <p:cNvPr id="56" name="Oval 55">
            <a:extLst>
              <a:ext uri="{FF2B5EF4-FFF2-40B4-BE49-F238E27FC236}">
                <a16:creationId xmlns:a16="http://schemas.microsoft.com/office/drawing/2014/main" id="{2283E732-DF15-476A-8462-260AB3CC87FC}"/>
              </a:ext>
            </a:extLst>
          </p:cNvPr>
          <p:cNvSpPr/>
          <p:nvPr/>
        </p:nvSpPr>
        <p:spPr>
          <a:xfrm>
            <a:off x="3987061" y="5303065"/>
            <a:ext cx="180109" cy="180109"/>
          </a:xfrm>
          <a:prstGeom prst="ellipse">
            <a:avLst/>
          </a:prstGeom>
          <a:solidFill>
            <a:srgbClr val="F79F63"/>
          </a:solidFill>
          <a:ln>
            <a:solidFill>
              <a:srgbClr val="F79F6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57" name="Straight Connector 56">
            <a:extLst>
              <a:ext uri="{FF2B5EF4-FFF2-40B4-BE49-F238E27FC236}">
                <a16:creationId xmlns:a16="http://schemas.microsoft.com/office/drawing/2014/main" id="{5A6F30EB-6E82-4D72-9055-9A8182915990}"/>
              </a:ext>
            </a:extLst>
          </p:cNvPr>
          <p:cNvCxnSpPr>
            <a:cxnSpLocks/>
            <a:endCxn id="56" idx="0"/>
          </p:cNvCxnSpPr>
          <p:nvPr/>
        </p:nvCxnSpPr>
        <p:spPr>
          <a:xfrm>
            <a:off x="4077115" y="4518188"/>
            <a:ext cx="0" cy="784877"/>
          </a:xfrm>
          <a:prstGeom prst="line">
            <a:avLst/>
          </a:prstGeom>
          <a:ln>
            <a:solidFill>
              <a:srgbClr val="F79F63"/>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A4083E2C-0643-452A-82EE-FE061E3BF637}"/>
              </a:ext>
            </a:extLst>
          </p:cNvPr>
          <p:cNvSpPr/>
          <p:nvPr/>
        </p:nvSpPr>
        <p:spPr>
          <a:xfrm>
            <a:off x="6275508" y="5303064"/>
            <a:ext cx="180109" cy="180109"/>
          </a:xfrm>
          <a:prstGeom prst="ellipse">
            <a:avLst/>
          </a:prstGeom>
          <a:solidFill>
            <a:srgbClr val="8AC6CD"/>
          </a:solidFill>
          <a:ln>
            <a:solidFill>
              <a:srgbClr val="8AC6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60" name="Straight Connector 59">
            <a:extLst>
              <a:ext uri="{FF2B5EF4-FFF2-40B4-BE49-F238E27FC236}">
                <a16:creationId xmlns:a16="http://schemas.microsoft.com/office/drawing/2014/main" id="{342A0AC2-BDE2-4270-A976-DDBEC2E32DCD}"/>
              </a:ext>
            </a:extLst>
          </p:cNvPr>
          <p:cNvCxnSpPr>
            <a:cxnSpLocks/>
          </p:cNvCxnSpPr>
          <p:nvPr/>
        </p:nvCxnSpPr>
        <p:spPr>
          <a:xfrm>
            <a:off x="6365562" y="4518187"/>
            <a:ext cx="0" cy="784877"/>
          </a:xfrm>
          <a:prstGeom prst="line">
            <a:avLst/>
          </a:prstGeom>
          <a:ln>
            <a:solidFill>
              <a:srgbClr val="8AC6CD"/>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FCCCCF5-D031-4683-BEFB-A183560E266D}"/>
              </a:ext>
            </a:extLst>
          </p:cNvPr>
          <p:cNvSpPr txBox="1"/>
          <p:nvPr/>
        </p:nvSpPr>
        <p:spPr>
          <a:xfrm>
            <a:off x="6563323" y="4896452"/>
            <a:ext cx="1788033" cy="430887"/>
          </a:xfrm>
          <a:prstGeom prst="rect">
            <a:avLst/>
          </a:prstGeom>
          <a:noFill/>
        </p:spPr>
        <p:txBody>
          <a:bodyPr wrap="square" lIns="0" rIns="0" rtlCol="0" anchor="ctr">
            <a:spAutoFit/>
          </a:bodyPr>
          <a:lstStyle/>
          <a:p>
            <a:r>
              <a:rPr lang="en-US" sz="1100" dirty="0">
                <a:latin typeface="Bell MT" panose="02020503060305020303" pitchFamily="18" charset="0"/>
              </a:rPr>
              <a:t>Case manager places the child with the relative/non-relative  </a:t>
            </a:r>
          </a:p>
        </p:txBody>
      </p:sp>
      <p:sp>
        <p:nvSpPr>
          <p:cNvPr id="72" name="Oval 71">
            <a:extLst>
              <a:ext uri="{FF2B5EF4-FFF2-40B4-BE49-F238E27FC236}">
                <a16:creationId xmlns:a16="http://schemas.microsoft.com/office/drawing/2014/main" id="{34C92EAD-22CE-4B3A-BA36-BB0ADC11B59F}"/>
              </a:ext>
            </a:extLst>
          </p:cNvPr>
          <p:cNvSpPr/>
          <p:nvPr/>
        </p:nvSpPr>
        <p:spPr>
          <a:xfrm>
            <a:off x="11148281" y="3266899"/>
            <a:ext cx="630382" cy="630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3" name="Graphic 72">
            <a:extLst>
              <a:ext uri="{FF2B5EF4-FFF2-40B4-BE49-F238E27FC236}">
                <a16:creationId xmlns:a16="http://schemas.microsoft.com/office/drawing/2014/main" id="{AC46A492-4B8D-47A4-A175-50AF7E38A4E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5335" y="3351701"/>
            <a:ext cx="436002" cy="436002"/>
          </a:xfrm>
          <a:prstGeom prst="rect">
            <a:avLst/>
          </a:prstGeom>
        </p:spPr>
      </p:pic>
      <p:sp>
        <p:nvSpPr>
          <p:cNvPr id="78" name="TextBox 77">
            <a:extLst>
              <a:ext uri="{FF2B5EF4-FFF2-40B4-BE49-F238E27FC236}">
                <a16:creationId xmlns:a16="http://schemas.microsoft.com/office/drawing/2014/main" id="{99ADB98B-BCAD-4806-B11F-8DAA9DF73983}"/>
              </a:ext>
            </a:extLst>
          </p:cNvPr>
          <p:cNvSpPr txBox="1"/>
          <p:nvPr/>
        </p:nvSpPr>
        <p:spPr>
          <a:xfrm>
            <a:off x="7536161" y="3425243"/>
            <a:ext cx="3384376" cy="400110"/>
          </a:xfrm>
          <a:prstGeom prst="rect">
            <a:avLst/>
          </a:prstGeom>
          <a:noFill/>
        </p:spPr>
        <p:txBody>
          <a:bodyPr wrap="square" lIns="0" rtlCol="0" anchor="ctr">
            <a:spAutoFit/>
          </a:bodyPr>
          <a:lstStyle/>
          <a:p>
            <a:r>
              <a:rPr lang="en-US" sz="2000" b="1" dirty="0">
                <a:latin typeface="Bell MT" panose="02020503060305020303" pitchFamily="18" charset="0"/>
              </a:rPr>
              <a:t>Child Resides with Caregiver </a:t>
            </a:r>
          </a:p>
        </p:txBody>
      </p:sp>
      <p:pic>
        <p:nvPicPr>
          <p:cNvPr id="80" name="Graphic 79" descr="Thumbs Up Sign">
            <a:extLst>
              <a:ext uri="{FF2B5EF4-FFF2-40B4-BE49-F238E27FC236}">
                <a16:creationId xmlns:a16="http://schemas.microsoft.com/office/drawing/2014/main" id="{6B228277-39D7-425C-B906-25A536FE025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3559" y="3353499"/>
            <a:ext cx="513278" cy="513278"/>
          </a:xfrm>
          <a:prstGeom prst="rect">
            <a:avLst/>
          </a:prstGeom>
        </p:spPr>
      </p:pic>
      <p:sp>
        <p:nvSpPr>
          <p:cNvPr id="82" name="TextBox 81">
            <a:extLst>
              <a:ext uri="{FF2B5EF4-FFF2-40B4-BE49-F238E27FC236}">
                <a16:creationId xmlns:a16="http://schemas.microsoft.com/office/drawing/2014/main" id="{DCC633F8-0688-4991-91EE-9F11C59C49AE}"/>
              </a:ext>
            </a:extLst>
          </p:cNvPr>
          <p:cNvSpPr txBox="1"/>
          <p:nvPr/>
        </p:nvSpPr>
        <p:spPr>
          <a:xfrm>
            <a:off x="775730" y="1722110"/>
            <a:ext cx="1991974" cy="338553"/>
          </a:xfrm>
          <a:prstGeom prst="rect">
            <a:avLst/>
          </a:prstGeom>
          <a:noFill/>
        </p:spPr>
        <p:txBody>
          <a:bodyPr wrap="square" lIns="0" rtlCol="0" anchor="ctr">
            <a:spAutoFit/>
          </a:bodyPr>
          <a:lstStyle/>
          <a:p>
            <a:pPr marL="0" lvl="1"/>
            <a:r>
              <a:rPr lang="en-US" sz="1600" b="1" dirty="0">
                <a:latin typeface="Bell MT" panose="02020503060305020303" pitchFamily="18" charset="0"/>
              </a:rPr>
              <a:t>Caregiver Identified</a:t>
            </a:r>
          </a:p>
        </p:txBody>
      </p:sp>
      <p:sp>
        <p:nvSpPr>
          <p:cNvPr id="84" name="Title 1">
            <a:extLst>
              <a:ext uri="{FF2B5EF4-FFF2-40B4-BE49-F238E27FC236}">
                <a16:creationId xmlns:a16="http://schemas.microsoft.com/office/drawing/2014/main" id="{15D93910-DFA1-45CD-85D1-AC3B666FDC2B}"/>
              </a:ext>
            </a:extLst>
          </p:cNvPr>
          <p:cNvSpPr>
            <a:spLocks noGrp="1" noChangeArrowheads="1"/>
          </p:cNvSpPr>
          <p:nvPr>
            <p:ph type="title"/>
          </p:nvPr>
        </p:nvSpPr>
        <p:spPr>
          <a:xfrm>
            <a:off x="136574" y="536228"/>
            <a:ext cx="10193969" cy="621900"/>
          </a:xfrm>
        </p:spPr>
        <p:txBody>
          <a:bodyPr/>
          <a:lstStyle/>
          <a:p>
            <a:r>
              <a:rPr lang="en-US" altLang="en-US" sz="4000" b="1" dirty="0">
                <a:latin typeface="Bell MT" panose="02020503060305020303" pitchFamily="18" charset="0"/>
              </a:rPr>
              <a:t>Unified Home Study with Planned Placement </a:t>
            </a:r>
          </a:p>
        </p:txBody>
      </p:sp>
      <p:sp>
        <p:nvSpPr>
          <p:cNvPr id="85" name="TextBox 84">
            <a:extLst>
              <a:ext uri="{FF2B5EF4-FFF2-40B4-BE49-F238E27FC236}">
                <a16:creationId xmlns:a16="http://schemas.microsoft.com/office/drawing/2014/main" id="{C4BEC55A-DF57-4134-94EE-A4FA24FB37B9}"/>
              </a:ext>
            </a:extLst>
          </p:cNvPr>
          <p:cNvSpPr txBox="1"/>
          <p:nvPr/>
        </p:nvSpPr>
        <p:spPr>
          <a:xfrm>
            <a:off x="3032647" y="2010157"/>
            <a:ext cx="2089121" cy="769441"/>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Case manager explains the child’s special needs, available support, and danger threats creating the child’s need for out of home placement. </a:t>
            </a:r>
          </a:p>
        </p:txBody>
      </p:sp>
      <p:sp>
        <p:nvSpPr>
          <p:cNvPr id="86" name="TextBox 85">
            <a:extLst>
              <a:ext uri="{FF2B5EF4-FFF2-40B4-BE49-F238E27FC236}">
                <a16:creationId xmlns:a16="http://schemas.microsoft.com/office/drawing/2014/main" id="{F788961A-0C12-49D8-B308-78650538CA19}"/>
              </a:ext>
            </a:extLst>
          </p:cNvPr>
          <p:cNvSpPr txBox="1"/>
          <p:nvPr/>
        </p:nvSpPr>
        <p:spPr>
          <a:xfrm>
            <a:off x="772695" y="2007875"/>
            <a:ext cx="1986687" cy="430887"/>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Case manager identifies a relative or non-relative to place the child. </a:t>
            </a:r>
          </a:p>
        </p:txBody>
      </p:sp>
      <p:sp>
        <p:nvSpPr>
          <p:cNvPr id="88" name="TextBox 87">
            <a:extLst>
              <a:ext uri="{FF2B5EF4-FFF2-40B4-BE49-F238E27FC236}">
                <a16:creationId xmlns:a16="http://schemas.microsoft.com/office/drawing/2014/main" id="{234B2444-73C5-4AF7-B322-A7D01B5F8CA4}"/>
              </a:ext>
            </a:extLst>
          </p:cNvPr>
          <p:cNvSpPr txBox="1"/>
          <p:nvPr/>
        </p:nvSpPr>
        <p:spPr>
          <a:xfrm>
            <a:off x="4288963" y="4883009"/>
            <a:ext cx="2062513" cy="600164"/>
          </a:xfrm>
          <a:prstGeom prst="rect">
            <a:avLst/>
          </a:prstGeom>
          <a:noFill/>
        </p:spPr>
        <p:txBody>
          <a:bodyPr wrap="square" lIns="0" rIns="0" rtlCol="0" anchor="ctr">
            <a:spAutoFit/>
          </a:bodyPr>
          <a:lstStyle/>
          <a:p>
            <a:r>
              <a:rPr lang="en-US" sz="1100" dirty="0">
                <a:latin typeface="Bell MT" panose="02020503060305020303" pitchFamily="18" charset="0"/>
              </a:rPr>
              <a:t>Case manager observes the home for possible dangers and discusses the child’s sleeping arrangements. </a:t>
            </a:r>
          </a:p>
        </p:txBody>
      </p:sp>
      <p:sp>
        <p:nvSpPr>
          <p:cNvPr id="54" name="TextBox 53">
            <a:extLst>
              <a:ext uri="{FF2B5EF4-FFF2-40B4-BE49-F238E27FC236}">
                <a16:creationId xmlns:a16="http://schemas.microsoft.com/office/drawing/2014/main" id="{067B27D9-70B0-43BC-84B5-F13A3754FA38}"/>
              </a:ext>
            </a:extLst>
          </p:cNvPr>
          <p:cNvSpPr txBox="1"/>
          <p:nvPr/>
        </p:nvSpPr>
        <p:spPr>
          <a:xfrm>
            <a:off x="5372218" y="2010157"/>
            <a:ext cx="1986687" cy="430887"/>
          </a:xfrm>
          <a:prstGeom prst="rect">
            <a:avLst/>
          </a:prstGeom>
          <a:noFill/>
        </p:spPr>
        <p:txBody>
          <a:bodyPr wrap="square" lIns="0" rIns="0" rtlCol="0" anchor="ctr">
            <a:spAutoFit/>
          </a:bodyPr>
          <a:lstStyle/>
          <a:p>
            <a:r>
              <a:rPr lang="en-US" sz="1100" dirty="0">
                <a:latin typeface="Bell MT" panose="02020503060305020303" pitchFamily="18" charset="0"/>
                <a:ea typeface="Open Sans Light" panose="020B0306030504020204" pitchFamily="34" charset="0"/>
                <a:cs typeface="Open Sans Light" panose="020B0306030504020204" pitchFamily="34" charset="0"/>
              </a:rPr>
              <a:t>Case manager’s supervisor approves the home study. </a:t>
            </a:r>
          </a:p>
        </p:txBody>
      </p:sp>
      <p:sp>
        <p:nvSpPr>
          <p:cNvPr id="52" name="TextBox 51">
            <a:extLst>
              <a:ext uri="{FF2B5EF4-FFF2-40B4-BE49-F238E27FC236}">
                <a16:creationId xmlns:a16="http://schemas.microsoft.com/office/drawing/2014/main" id="{F2310B7F-83D8-4C81-BFEB-8D494FDC86AF}"/>
              </a:ext>
            </a:extLst>
          </p:cNvPr>
          <p:cNvSpPr txBox="1"/>
          <p:nvPr/>
        </p:nvSpPr>
        <p:spPr>
          <a:xfrm>
            <a:off x="1971975" y="4876937"/>
            <a:ext cx="1887870" cy="1107996"/>
          </a:xfrm>
          <a:prstGeom prst="rect">
            <a:avLst/>
          </a:prstGeom>
          <a:noFill/>
        </p:spPr>
        <p:txBody>
          <a:bodyPr wrap="square" lIns="0" rIns="0" rtlCol="0" anchor="ctr">
            <a:spAutoFit/>
          </a:bodyPr>
          <a:lstStyle/>
          <a:p>
            <a:r>
              <a:rPr lang="en-US" sz="1100" dirty="0">
                <a:latin typeface="Bell MT" panose="02020503060305020303" pitchFamily="18" charset="0"/>
              </a:rPr>
              <a:t>Case manager completes background checks of all household members over the age of 12 and frequent visitors over the age of 18 who provide sight and sound supervision. </a:t>
            </a:r>
          </a:p>
        </p:txBody>
      </p:sp>
      <p:sp>
        <p:nvSpPr>
          <p:cNvPr id="53" name="Slide Number Placeholder 6">
            <a:extLst>
              <a:ext uri="{FF2B5EF4-FFF2-40B4-BE49-F238E27FC236}">
                <a16:creationId xmlns:a16="http://schemas.microsoft.com/office/drawing/2014/main" id="{6956D1AB-27FF-4A54-A499-9BBA61C3D9D0}"/>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1.3.10</a:t>
            </a:r>
          </a:p>
        </p:txBody>
      </p:sp>
    </p:spTree>
    <p:custDataLst>
      <p:tags r:id="rId1"/>
    </p:custDataLst>
    <p:extLst>
      <p:ext uri="{BB962C8B-B14F-4D97-AF65-F5344CB8AC3E}">
        <p14:creationId xmlns:p14="http://schemas.microsoft.com/office/powerpoint/2010/main" val="31116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1.4</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1852712" y="3429000"/>
            <a:ext cx="7133004" cy="784800"/>
          </a:xfrm>
        </p:spPr>
        <p:txBody>
          <a:bodyPr>
            <a:normAutofit fontScale="77500" lnSpcReduction="20000"/>
          </a:bodyPr>
          <a:lstStyle/>
          <a:p>
            <a:r>
              <a:rPr lang="en-US" dirty="0">
                <a:solidFill>
                  <a:srgbClr val="4D778A"/>
                </a:solidFill>
                <a:sym typeface="Arvo"/>
              </a:rPr>
              <a:t>The Roles and Skills of the </a:t>
            </a:r>
          </a:p>
          <a:p>
            <a:r>
              <a:rPr lang="en-US" dirty="0">
                <a:solidFill>
                  <a:srgbClr val="4D778A"/>
                </a:solidFill>
                <a:sym typeface="Arvo"/>
              </a:rPr>
              <a:t>Licensing Specialist</a:t>
            </a:r>
          </a:p>
        </p:txBody>
      </p:sp>
      <p:sp>
        <p:nvSpPr>
          <p:cNvPr id="6" name="Slide Number Placeholder 6">
            <a:extLst>
              <a:ext uri="{FF2B5EF4-FFF2-40B4-BE49-F238E27FC236}">
                <a16:creationId xmlns:a16="http://schemas.microsoft.com/office/drawing/2014/main" id="{B5EED4C3-A9B7-4A4D-A11F-BC9AB76417BB}"/>
              </a:ext>
            </a:extLst>
          </p:cNvPr>
          <p:cNvSpPr txBox="1">
            <a:spLocks noChangeArrowheads="1"/>
          </p:cNvSpPr>
          <p:nvPr/>
        </p:nvSpPr>
        <p:spPr>
          <a:xfrm>
            <a:off x="11222182" y="5537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a:t>
            </a:r>
          </a:p>
        </p:txBody>
      </p:sp>
    </p:spTree>
    <p:custDataLst>
      <p:tags r:id="rId1"/>
    </p:custDataLst>
    <p:extLst>
      <p:ext uri="{BB962C8B-B14F-4D97-AF65-F5344CB8AC3E}">
        <p14:creationId xmlns:p14="http://schemas.microsoft.com/office/powerpoint/2010/main" val="1412847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8494" y="1330036"/>
            <a:ext cx="8972415" cy="523078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Define ongoing and mutual assessment.</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the phases of assessment and explain how these phases relate to the licensing process.</a:t>
            </a:r>
          </a:p>
          <a:p>
            <a:pPr marL="0" indent="0">
              <a:lnSpc>
                <a:spcPct val="100000"/>
              </a:lnSpc>
              <a:spcBef>
                <a:spcPts val="0"/>
              </a:spcBef>
              <a:buClr>
                <a:srgbClr val="F78471"/>
              </a:buClr>
              <a:buSzPts val="1400"/>
              <a:buNone/>
            </a:pPr>
            <a:endParaRPr lang="en-US" dirty="0"/>
          </a:p>
          <a:p>
            <a:pPr>
              <a:lnSpc>
                <a:spcPct val="100000"/>
              </a:lnSpc>
              <a:spcBef>
                <a:spcPts val="0"/>
              </a:spcBef>
              <a:buClr>
                <a:srgbClr val="F78471"/>
              </a:buClr>
              <a:buSzPts val="1400"/>
              <a:buFont typeface="Wingdings" panose="05000000000000000000" pitchFamily="2" charset="2"/>
              <a:buChar char="§"/>
            </a:pPr>
            <a:r>
              <a:rPr lang="en-US" dirty="0"/>
              <a:t>Recognize the importance of documentation and keeping a thorough and up-to-date file.</a:t>
            </a:r>
            <a:br>
              <a:rPr lang="en-US" dirty="0"/>
            </a:br>
            <a:endParaRPr lang="en-US" dirty="0"/>
          </a:p>
        </p:txBody>
      </p:sp>
      <p:sp>
        <p:nvSpPr>
          <p:cNvPr id="4" name="Slide Number Placeholder 6">
            <a:extLst>
              <a:ext uri="{FF2B5EF4-FFF2-40B4-BE49-F238E27FC236}">
                <a16:creationId xmlns:a16="http://schemas.microsoft.com/office/drawing/2014/main" id="{5E1AFDB6-27AB-4D5B-94B1-E1602BB72BC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1.4.2</a:t>
            </a:r>
          </a:p>
        </p:txBody>
      </p:sp>
    </p:spTree>
    <p:custDataLst>
      <p:tags r:id="rId1"/>
    </p:custDataLst>
    <p:extLst>
      <p:ext uri="{BB962C8B-B14F-4D97-AF65-F5344CB8AC3E}">
        <p14:creationId xmlns:p14="http://schemas.microsoft.com/office/powerpoint/2010/main" val="1441550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E677-255F-44DF-AA0B-8EFADDD9CD10}"/>
              </a:ext>
            </a:extLst>
          </p:cNvPr>
          <p:cNvSpPr>
            <a:spLocks noGrp="1"/>
          </p:cNvSpPr>
          <p:nvPr>
            <p:ph type="title"/>
          </p:nvPr>
        </p:nvSpPr>
        <p:spPr/>
        <p:txBody>
          <a:bodyPr/>
          <a:lstStyle/>
          <a:p>
            <a:r>
              <a:rPr lang="en-US" dirty="0"/>
              <a:t>Assessment and the Licensing Specialist</a:t>
            </a:r>
          </a:p>
        </p:txBody>
      </p:sp>
      <p:pic>
        <p:nvPicPr>
          <p:cNvPr id="4" name="Picture 3">
            <a:extLst>
              <a:ext uri="{FF2B5EF4-FFF2-40B4-BE49-F238E27FC236}">
                <a16:creationId xmlns:a16="http://schemas.microsoft.com/office/drawing/2014/main" id="{3A704949-E6BC-4228-BACD-90F8C99A2C05}"/>
              </a:ext>
            </a:extLst>
          </p:cNvPr>
          <p:cNvPicPr>
            <a:picLocks noChangeAspect="1"/>
          </p:cNvPicPr>
          <p:nvPr/>
        </p:nvPicPr>
        <p:blipFill>
          <a:blip r:embed="rId3"/>
          <a:stretch>
            <a:fillRect/>
          </a:stretch>
        </p:blipFill>
        <p:spPr>
          <a:xfrm>
            <a:off x="3229903" y="696459"/>
            <a:ext cx="6222231" cy="517455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Slide Number Placeholder 6">
            <a:extLst>
              <a:ext uri="{FF2B5EF4-FFF2-40B4-BE49-F238E27FC236}">
                <a16:creationId xmlns:a16="http://schemas.microsoft.com/office/drawing/2014/main" id="{53E4ECDE-33CE-4DBD-958A-B5B24950BE32}"/>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1.4.3</a:t>
            </a:r>
          </a:p>
        </p:txBody>
      </p:sp>
    </p:spTree>
    <p:custDataLst>
      <p:tags r:id="rId1"/>
    </p:custDataLst>
    <p:extLst>
      <p:ext uri="{BB962C8B-B14F-4D97-AF65-F5344CB8AC3E}">
        <p14:creationId xmlns:p14="http://schemas.microsoft.com/office/powerpoint/2010/main" val="4205990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B981-980F-450D-9DB7-9AE054903702}"/>
              </a:ext>
            </a:extLst>
          </p:cNvPr>
          <p:cNvSpPr>
            <a:spLocks noGrp="1"/>
          </p:cNvSpPr>
          <p:nvPr>
            <p:ph type="title"/>
          </p:nvPr>
        </p:nvSpPr>
        <p:spPr>
          <a:xfrm>
            <a:off x="1957302" y="171307"/>
            <a:ext cx="7113615" cy="621900"/>
          </a:xfrm>
        </p:spPr>
        <p:txBody>
          <a:bodyPr/>
          <a:lstStyle/>
          <a:p>
            <a:r>
              <a:rPr lang="en-US" dirty="0"/>
              <a:t>What is Assessment?</a:t>
            </a:r>
          </a:p>
        </p:txBody>
      </p:sp>
      <p:sp>
        <p:nvSpPr>
          <p:cNvPr id="3" name="Text Placeholder 2">
            <a:extLst>
              <a:ext uri="{FF2B5EF4-FFF2-40B4-BE49-F238E27FC236}">
                <a16:creationId xmlns:a16="http://schemas.microsoft.com/office/drawing/2014/main" id="{F603B6F3-3359-4823-A1D4-AE583CD55FBC}"/>
              </a:ext>
            </a:extLst>
          </p:cNvPr>
          <p:cNvSpPr>
            <a:spLocks noGrp="1"/>
          </p:cNvSpPr>
          <p:nvPr>
            <p:ph type="body" idx="1"/>
          </p:nvPr>
        </p:nvSpPr>
        <p:spPr>
          <a:xfrm>
            <a:off x="2798866" y="1924359"/>
            <a:ext cx="6594268" cy="989252"/>
          </a:xfrm>
        </p:spPr>
        <p:txBody>
          <a:bodyPr>
            <a:normAutofit/>
          </a:bodyPr>
          <a:lstStyle/>
          <a:p>
            <a:pPr marL="0" indent="0" algn="ctr">
              <a:buNone/>
            </a:pPr>
            <a:r>
              <a:rPr lang="en-US" sz="2800" dirty="0"/>
              <a:t>Assessment is a mutual and ongoing process between the agency and family.</a:t>
            </a:r>
          </a:p>
        </p:txBody>
      </p:sp>
      <p:pic>
        <p:nvPicPr>
          <p:cNvPr id="5" name="Picture 4">
            <a:extLst>
              <a:ext uri="{FF2B5EF4-FFF2-40B4-BE49-F238E27FC236}">
                <a16:creationId xmlns:a16="http://schemas.microsoft.com/office/drawing/2014/main" id="{4956CE26-9CD2-4AF1-A250-D8ED4E3CAE8C}"/>
              </a:ext>
            </a:extLst>
          </p:cNvPr>
          <p:cNvPicPr>
            <a:picLocks noChangeAspect="1"/>
          </p:cNvPicPr>
          <p:nvPr/>
        </p:nvPicPr>
        <p:blipFill>
          <a:blip r:embed="rId3"/>
          <a:stretch>
            <a:fillRect/>
          </a:stretch>
        </p:blipFill>
        <p:spPr>
          <a:xfrm>
            <a:off x="4561556" y="3478434"/>
            <a:ext cx="3068888" cy="3379566"/>
          </a:xfrm>
          <a:prstGeom prst="rect">
            <a:avLst/>
          </a:prstGeom>
        </p:spPr>
      </p:pic>
      <p:sp>
        <p:nvSpPr>
          <p:cNvPr id="6" name="Slide Number Placeholder 6">
            <a:extLst>
              <a:ext uri="{FF2B5EF4-FFF2-40B4-BE49-F238E27FC236}">
                <a16:creationId xmlns:a16="http://schemas.microsoft.com/office/drawing/2014/main" id="{C793C095-3B58-48A5-B343-C09BD4B4C60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1.4.4</a:t>
            </a:r>
          </a:p>
        </p:txBody>
      </p:sp>
    </p:spTree>
    <p:custDataLst>
      <p:tags r:id="rId1"/>
    </p:custDataLst>
    <p:extLst>
      <p:ext uri="{BB962C8B-B14F-4D97-AF65-F5344CB8AC3E}">
        <p14:creationId xmlns:p14="http://schemas.microsoft.com/office/powerpoint/2010/main" val="3851308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F1D8-3680-4432-9FFB-41E58E8E52CC}"/>
              </a:ext>
            </a:extLst>
          </p:cNvPr>
          <p:cNvSpPr>
            <a:spLocks noGrp="1"/>
          </p:cNvSpPr>
          <p:nvPr>
            <p:ph type="title"/>
          </p:nvPr>
        </p:nvSpPr>
        <p:spPr/>
        <p:txBody>
          <a:bodyPr/>
          <a:lstStyle/>
          <a:p>
            <a:r>
              <a:rPr lang="en-US" dirty="0"/>
              <a:t>The Stages of Assessment</a:t>
            </a:r>
          </a:p>
        </p:txBody>
      </p:sp>
      <p:graphicFrame>
        <p:nvGraphicFramePr>
          <p:cNvPr id="4" name="Diagram 3">
            <a:extLst>
              <a:ext uri="{FF2B5EF4-FFF2-40B4-BE49-F238E27FC236}">
                <a16:creationId xmlns:a16="http://schemas.microsoft.com/office/drawing/2014/main" id="{EB481FBD-7339-4BB8-8319-2EA0897D72FE}"/>
              </a:ext>
            </a:extLst>
          </p:cNvPr>
          <p:cNvGraphicFramePr/>
          <p:nvPr>
            <p:extLst>
              <p:ext uri="{D42A27DB-BD31-4B8C-83A1-F6EECF244321}">
                <p14:modId xmlns:p14="http://schemas.microsoft.com/office/powerpoint/2010/main" val="2811400456"/>
              </p:ext>
            </p:extLst>
          </p:nvPr>
        </p:nvGraphicFramePr>
        <p:xfrm>
          <a:off x="1714626" y="1605857"/>
          <a:ext cx="8308263" cy="415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a:extLst>
              <a:ext uri="{FF2B5EF4-FFF2-40B4-BE49-F238E27FC236}">
                <a16:creationId xmlns:a16="http://schemas.microsoft.com/office/drawing/2014/main" id="{23FD969C-890B-472B-A0D8-E74A23FDE952}"/>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1.4.5</a:t>
            </a:r>
          </a:p>
        </p:txBody>
      </p:sp>
    </p:spTree>
    <p:custDataLst>
      <p:tags r:id="rId1"/>
    </p:custDataLst>
    <p:extLst>
      <p:ext uri="{BB962C8B-B14F-4D97-AF65-F5344CB8AC3E}">
        <p14:creationId xmlns:p14="http://schemas.microsoft.com/office/powerpoint/2010/main" val="361574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A:  </a:t>
            </a:r>
            <a:br>
              <a:rPr lang="en-US" dirty="0"/>
            </a:br>
            <a:r>
              <a:rPr lang="en-US" dirty="0"/>
              <a:t>My Journey to Foster Care Licensing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Using the worksheet in the Participant Guide, take turns interviewing each other.</a:t>
            </a:r>
            <a:br>
              <a:rPr lang="en-US" dirty="0"/>
            </a:br>
            <a:endParaRPr lang="en-US" dirty="0"/>
          </a:p>
          <a:p>
            <a:pPr>
              <a:buClr>
                <a:srgbClr val="F78471"/>
              </a:buClr>
              <a:buFont typeface="Wingdings" panose="05000000000000000000" pitchFamily="2" charset="2"/>
              <a:buChar char="§"/>
            </a:pPr>
            <a:r>
              <a:rPr lang="en-US" dirty="0"/>
              <a:t>After ten minutes, provide a 60-second introduction of your partner without reading from your paper. </a:t>
            </a:r>
          </a:p>
          <a:p>
            <a:endParaRPr lang="en-US" dirty="0"/>
          </a:p>
        </p:txBody>
      </p:sp>
      <p:sp>
        <p:nvSpPr>
          <p:cNvPr id="4" name="Slide Number Placeholder 6">
            <a:extLst>
              <a:ext uri="{FF2B5EF4-FFF2-40B4-BE49-F238E27FC236}">
                <a16:creationId xmlns:a16="http://schemas.microsoft.com/office/drawing/2014/main" id="{AB427F58-2A07-4E04-99B3-8C32BABA054D}"/>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1.1.3</a:t>
            </a:r>
          </a:p>
        </p:txBody>
      </p:sp>
    </p:spTree>
    <p:custDataLst>
      <p:tags r:id="rId1"/>
    </p:custDataLst>
    <p:extLst>
      <p:ext uri="{BB962C8B-B14F-4D97-AF65-F5344CB8AC3E}">
        <p14:creationId xmlns:p14="http://schemas.microsoft.com/office/powerpoint/2010/main" val="2371188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04E8-50DC-4D52-AF77-DA68F68B500E}"/>
              </a:ext>
            </a:extLst>
          </p:cNvPr>
          <p:cNvSpPr>
            <a:spLocks noGrp="1"/>
          </p:cNvSpPr>
          <p:nvPr>
            <p:ph type="title"/>
          </p:nvPr>
        </p:nvSpPr>
        <p:spPr/>
        <p:txBody>
          <a:bodyPr/>
          <a:lstStyle/>
          <a:p>
            <a:r>
              <a:rPr lang="en-US" dirty="0"/>
              <a:t>The Skills and Knowledge of Assessment</a:t>
            </a:r>
          </a:p>
        </p:txBody>
      </p:sp>
      <p:graphicFrame>
        <p:nvGraphicFramePr>
          <p:cNvPr id="5" name="Diagram 4">
            <a:extLst>
              <a:ext uri="{FF2B5EF4-FFF2-40B4-BE49-F238E27FC236}">
                <a16:creationId xmlns:a16="http://schemas.microsoft.com/office/drawing/2014/main" id="{19831682-E595-49EA-BC4B-22C35C10A657}"/>
              </a:ext>
            </a:extLst>
          </p:cNvPr>
          <p:cNvGraphicFramePr/>
          <p:nvPr>
            <p:extLst>
              <p:ext uri="{D42A27DB-BD31-4B8C-83A1-F6EECF244321}">
                <p14:modId xmlns:p14="http://schemas.microsoft.com/office/powerpoint/2010/main" val="2551642282"/>
              </p:ext>
            </p:extLst>
          </p:nvPr>
        </p:nvGraphicFramePr>
        <p:xfrm>
          <a:off x="2641037" y="992994"/>
          <a:ext cx="7714542" cy="559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6">
            <a:extLst>
              <a:ext uri="{FF2B5EF4-FFF2-40B4-BE49-F238E27FC236}">
                <a16:creationId xmlns:a16="http://schemas.microsoft.com/office/drawing/2014/main" id="{ECFFCFE4-1CB0-40EC-A047-780B4FC3464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1.4.6</a:t>
            </a:r>
          </a:p>
        </p:txBody>
      </p:sp>
    </p:spTree>
    <p:custDataLst>
      <p:tags r:id="rId1"/>
    </p:custDataLst>
    <p:extLst>
      <p:ext uri="{BB962C8B-B14F-4D97-AF65-F5344CB8AC3E}">
        <p14:creationId xmlns:p14="http://schemas.microsoft.com/office/powerpoint/2010/main" val="671510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14DC-CD1E-4F71-B1D3-0BE241A5DA14}"/>
              </a:ext>
            </a:extLst>
          </p:cNvPr>
          <p:cNvSpPr>
            <a:spLocks noGrp="1"/>
          </p:cNvSpPr>
          <p:nvPr>
            <p:ph type="title"/>
          </p:nvPr>
        </p:nvSpPr>
        <p:spPr/>
        <p:txBody>
          <a:bodyPr/>
          <a:lstStyle/>
          <a:p>
            <a:r>
              <a:rPr lang="en-US" dirty="0"/>
              <a:t>Interpersonal Skills</a:t>
            </a:r>
          </a:p>
        </p:txBody>
      </p:sp>
      <p:pic>
        <p:nvPicPr>
          <p:cNvPr id="4" name="Picture 3">
            <a:extLst>
              <a:ext uri="{FF2B5EF4-FFF2-40B4-BE49-F238E27FC236}">
                <a16:creationId xmlns:a16="http://schemas.microsoft.com/office/drawing/2014/main" id="{E5BAFDD9-8F1A-40DB-8197-2008D64E022D}"/>
              </a:ext>
            </a:extLst>
          </p:cNvPr>
          <p:cNvPicPr>
            <a:picLocks noChangeAspect="1"/>
          </p:cNvPicPr>
          <p:nvPr/>
        </p:nvPicPr>
        <p:blipFill>
          <a:blip r:embed="rId3"/>
          <a:stretch>
            <a:fillRect/>
          </a:stretch>
        </p:blipFill>
        <p:spPr>
          <a:xfrm>
            <a:off x="3091275" y="1011521"/>
            <a:ext cx="6559865" cy="5456393"/>
          </a:xfrm>
          <a:prstGeom prst="rect">
            <a:avLst/>
          </a:prstGeom>
          <a:ln>
            <a:noFill/>
          </a:ln>
          <a:effectLst>
            <a:outerShdw blurRad="292100" dist="139700" dir="2700000" algn="tl" rotWithShape="0">
              <a:srgbClr val="333333">
                <a:alpha val="65000"/>
              </a:srgbClr>
            </a:outerShdw>
          </a:effectLst>
        </p:spPr>
      </p:pic>
      <p:sp>
        <p:nvSpPr>
          <p:cNvPr id="5" name="Slide Number Placeholder 6">
            <a:extLst>
              <a:ext uri="{FF2B5EF4-FFF2-40B4-BE49-F238E27FC236}">
                <a16:creationId xmlns:a16="http://schemas.microsoft.com/office/drawing/2014/main" id="{1DC8AB56-A56F-486C-95E0-C44111D59FC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1.4.7</a:t>
            </a:r>
          </a:p>
        </p:txBody>
      </p:sp>
    </p:spTree>
    <p:custDataLst>
      <p:tags r:id="rId1"/>
    </p:custDataLst>
    <p:extLst>
      <p:ext uri="{BB962C8B-B14F-4D97-AF65-F5344CB8AC3E}">
        <p14:creationId xmlns:p14="http://schemas.microsoft.com/office/powerpoint/2010/main" val="4085776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13FA-FC42-4D20-BEE8-6578808E60EE}"/>
              </a:ext>
            </a:extLst>
          </p:cNvPr>
          <p:cNvSpPr>
            <a:spLocks noGrp="1"/>
          </p:cNvSpPr>
          <p:nvPr>
            <p:ph type="title"/>
          </p:nvPr>
        </p:nvSpPr>
        <p:spPr>
          <a:xfrm>
            <a:off x="2845723" y="221183"/>
            <a:ext cx="5667201" cy="621900"/>
          </a:xfrm>
        </p:spPr>
        <p:txBody>
          <a:bodyPr/>
          <a:lstStyle/>
          <a:p>
            <a:r>
              <a:rPr lang="en-US" dirty="0"/>
              <a:t>Interviewing Skills</a:t>
            </a:r>
          </a:p>
        </p:txBody>
      </p:sp>
      <p:sp>
        <p:nvSpPr>
          <p:cNvPr id="3" name="Text Placeholder 2">
            <a:extLst>
              <a:ext uri="{FF2B5EF4-FFF2-40B4-BE49-F238E27FC236}">
                <a16:creationId xmlns:a16="http://schemas.microsoft.com/office/drawing/2014/main" id="{7A146D66-143D-4D5F-A3A6-C166473E11AD}"/>
              </a:ext>
            </a:extLst>
          </p:cNvPr>
          <p:cNvSpPr>
            <a:spLocks noGrp="1"/>
          </p:cNvSpPr>
          <p:nvPr>
            <p:ph type="body" idx="1"/>
          </p:nvPr>
        </p:nvSpPr>
        <p:spPr>
          <a:xfrm>
            <a:off x="3054061" y="1363287"/>
            <a:ext cx="6083878" cy="5494713"/>
          </a:xfrm>
        </p:spPr>
        <p:txBody>
          <a:bodyPr>
            <a:normAutofit/>
          </a:bodyPr>
          <a:lstStyle/>
          <a:p>
            <a:r>
              <a:rPr lang="en-US" dirty="0"/>
              <a:t>Close-ended, Probing, or Yes/No Questions</a:t>
            </a:r>
            <a:br>
              <a:rPr lang="en-US" dirty="0"/>
            </a:br>
            <a:endParaRPr lang="en-US" dirty="0"/>
          </a:p>
          <a:p>
            <a:r>
              <a:rPr lang="en-US" dirty="0"/>
              <a:t>Open-ended Questions</a:t>
            </a:r>
            <a:br>
              <a:rPr lang="en-US" dirty="0"/>
            </a:br>
            <a:endParaRPr lang="en-US" dirty="0"/>
          </a:p>
          <a:p>
            <a:r>
              <a:rPr lang="en-US" dirty="0"/>
              <a:t>Supportive Responses/Active Listening</a:t>
            </a:r>
            <a:br>
              <a:rPr lang="en-US" dirty="0"/>
            </a:br>
            <a:endParaRPr lang="en-US" dirty="0"/>
          </a:p>
          <a:p>
            <a:r>
              <a:rPr lang="en-US" dirty="0"/>
              <a:t>Clarification</a:t>
            </a:r>
            <a:br>
              <a:rPr lang="en-US" dirty="0"/>
            </a:br>
            <a:endParaRPr lang="en-US" dirty="0"/>
          </a:p>
          <a:p>
            <a:r>
              <a:rPr lang="en-US" dirty="0"/>
              <a:t>Summarization/Redirection</a:t>
            </a:r>
            <a:br>
              <a:rPr lang="en-US" dirty="0"/>
            </a:br>
            <a:endParaRPr lang="en-US" dirty="0"/>
          </a:p>
          <a:p>
            <a:r>
              <a:rPr lang="en-US" dirty="0"/>
              <a:t>Giving Options, Advice, or Suggestions</a:t>
            </a:r>
            <a:br>
              <a:rPr lang="en-US" dirty="0"/>
            </a:br>
            <a:endParaRPr lang="en-US" dirty="0"/>
          </a:p>
          <a:p>
            <a:r>
              <a:rPr lang="en-US" dirty="0"/>
              <a:t>Confrontation</a:t>
            </a:r>
          </a:p>
        </p:txBody>
      </p:sp>
      <p:sp>
        <p:nvSpPr>
          <p:cNvPr id="4" name="Slide Number Placeholder 6">
            <a:extLst>
              <a:ext uri="{FF2B5EF4-FFF2-40B4-BE49-F238E27FC236}">
                <a16:creationId xmlns:a16="http://schemas.microsoft.com/office/drawing/2014/main" id="{2F900AC7-73F8-406F-AFC8-E47FE6003993}"/>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1.4.8</a:t>
            </a:r>
          </a:p>
        </p:txBody>
      </p:sp>
    </p:spTree>
    <p:custDataLst>
      <p:tags r:id="rId1"/>
    </p:custDataLst>
    <p:extLst>
      <p:ext uri="{BB962C8B-B14F-4D97-AF65-F5344CB8AC3E}">
        <p14:creationId xmlns:p14="http://schemas.microsoft.com/office/powerpoint/2010/main" val="369747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3850-A967-47C0-9DCF-C361C0F48465}"/>
              </a:ext>
            </a:extLst>
          </p:cNvPr>
          <p:cNvSpPr>
            <a:spLocks noGrp="1"/>
          </p:cNvSpPr>
          <p:nvPr>
            <p:ph type="title"/>
          </p:nvPr>
        </p:nvSpPr>
        <p:spPr/>
        <p:txBody>
          <a:bodyPr/>
          <a:lstStyle/>
          <a:p>
            <a:r>
              <a:rPr lang="en-US" dirty="0"/>
              <a:t>Engagement</a:t>
            </a:r>
          </a:p>
        </p:txBody>
      </p:sp>
      <p:pic>
        <p:nvPicPr>
          <p:cNvPr id="4" name="Picture 3">
            <a:extLst>
              <a:ext uri="{FF2B5EF4-FFF2-40B4-BE49-F238E27FC236}">
                <a16:creationId xmlns:a16="http://schemas.microsoft.com/office/drawing/2014/main" id="{245AC37F-6EB6-472E-8780-A3D09503A242}"/>
              </a:ext>
            </a:extLst>
          </p:cNvPr>
          <p:cNvPicPr>
            <a:picLocks noChangeAspect="1"/>
          </p:cNvPicPr>
          <p:nvPr/>
        </p:nvPicPr>
        <p:blipFill>
          <a:blip r:embed="rId3"/>
          <a:stretch>
            <a:fillRect/>
          </a:stretch>
        </p:blipFill>
        <p:spPr>
          <a:xfrm>
            <a:off x="2774589" y="1280195"/>
            <a:ext cx="6084335" cy="5060119"/>
          </a:xfrm>
          <a:prstGeom prst="round2DiagRect">
            <a:avLst>
              <a:gd name="adj1" fmla="val 16667"/>
              <a:gd name="adj2" fmla="val 0"/>
            </a:avLst>
          </a:prstGeom>
          <a:ln w="88900" cap="sq">
            <a:solidFill>
              <a:srgbClr val="CEDBE0"/>
            </a:solidFill>
            <a:miter lim="800000"/>
          </a:ln>
          <a:effectLst>
            <a:outerShdw blurRad="254000" algn="tl" rotWithShape="0">
              <a:srgbClr val="000000">
                <a:alpha val="43000"/>
              </a:srgbClr>
            </a:outerShdw>
          </a:effectLst>
        </p:spPr>
      </p:pic>
      <p:sp>
        <p:nvSpPr>
          <p:cNvPr id="5" name="Slide Number Placeholder 6">
            <a:extLst>
              <a:ext uri="{FF2B5EF4-FFF2-40B4-BE49-F238E27FC236}">
                <a16:creationId xmlns:a16="http://schemas.microsoft.com/office/drawing/2014/main" id="{DE165DBA-48F2-4701-B84B-544D3904399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1.4.9</a:t>
            </a:r>
          </a:p>
        </p:txBody>
      </p:sp>
    </p:spTree>
    <p:custDataLst>
      <p:tags r:id="rId1"/>
    </p:custDataLst>
    <p:extLst>
      <p:ext uri="{BB962C8B-B14F-4D97-AF65-F5344CB8AC3E}">
        <p14:creationId xmlns:p14="http://schemas.microsoft.com/office/powerpoint/2010/main" val="2378047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60019"/>
            <a:ext cx="9770145" cy="1188721"/>
          </a:xfrm>
        </p:spPr>
        <p:txBody>
          <a:bodyPr/>
          <a:lstStyle/>
          <a:p>
            <a:pPr algn="ctr"/>
            <a:r>
              <a:rPr lang="en-US" dirty="0"/>
              <a:t>Activity G:  </a:t>
            </a:r>
            <a:br>
              <a:rPr lang="en-US" dirty="0"/>
            </a:br>
            <a:r>
              <a:rPr lang="en-US" dirty="0"/>
              <a:t>Engagement Skills Practice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a:t>Role-play </a:t>
            </a:r>
            <a:r>
              <a:rPr lang="en-US" dirty="0"/>
              <a:t>an interview as a Licensing Specialist interviewing a foster parent using the Phases of an Interview.</a:t>
            </a:r>
            <a:br>
              <a:rPr lang="en-US" dirty="0"/>
            </a:br>
            <a:endParaRPr lang="en-US" dirty="0"/>
          </a:p>
          <a:p>
            <a:pPr>
              <a:buClr>
                <a:srgbClr val="F78471"/>
              </a:buClr>
              <a:buFont typeface="Wingdings" panose="05000000000000000000" pitchFamily="2" charset="2"/>
              <a:buChar char="§"/>
            </a:pPr>
            <a:r>
              <a:rPr lang="en-US" dirty="0"/>
              <a:t>Practice introducing yourself and establishing a positive relationship with a foster parent.</a:t>
            </a:r>
            <a:br>
              <a:rPr lang="en-US" dirty="0"/>
            </a:br>
            <a:endParaRPr lang="en-US" dirty="0"/>
          </a:p>
          <a:p>
            <a:pPr>
              <a:buClr>
                <a:srgbClr val="F78471"/>
              </a:buClr>
              <a:buFont typeface="Wingdings" panose="05000000000000000000" pitchFamily="2" charset="2"/>
              <a:buChar char="§"/>
            </a:pPr>
            <a:r>
              <a:rPr lang="en-US" dirty="0"/>
              <a:t>When finished, the interviewee will provide feedback to the interviewer.</a:t>
            </a:r>
          </a:p>
          <a:p>
            <a:pPr>
              <a:buClr>
                <a:srgbClr val="F78471"/>
              </a:buClr>
              <a:buFont typeface="Wingdings" panose="05000000000000000000" pitchFamily="2" charset="2"/>
              <a:buChar char="§"/>
            </a:pPr>
            <a:endParaRPr lang="en-US" dirty="0"/>
          </a:p>
          <a:p>
            <a:pPr marL="457200" lvl="1" indent="0">
              <a:buClr>
                <a:srgbClr val="F78471"/>
              </a:buClr>
              <a:buNone/>
            </a:pPr>
            <a:br>
              <a:rPr lang="en-US" dirty="0"/>
            </a:br>
            <a:endParaRPr lang="en-US" dirty="0"/>
          </a:p>
          <a:p>
            <a:pPr marL="0" indent="0">
              <a:buNone/>
            </a:pPr>
            <a:endParaRPr lang="en-US" dirty="0"/>
          </a:p>
        </p:txBody>
      </p:sp>
      <p:sp>
        <p:nvSpPr>
          <p:cNvPr id="4" name="Slide Number Placeholder 6">
            <a:extLst>
              <a:ext uri="{FF2B5EF4-FFF2-40B4-BE49-F238E27FC236}">
                <a16:creationId xmlns:a16="http://schemas.microsoft.com/office/drawing/2014/main" id="{D77DA976-3003-4B51-AF5E-12BDADCB8961}"/>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1.4.10</a:t>
            </a:r>
          </a:p>
        </p:txBody>
      </p:sp>
    </p:spTree>
    <p:custDataLst>
      <p:tags r:id="rId1"/>
    </p:custDataLst>
    <p:extLst>
      <p:ext uri="{BB962C8B-B14F-4D97-AF65-F5344CB8AC3E}">
        <p14:creationId xmlns:p14="http://schemas.microsoft.com/office/powerpoint/2010/main" val="2445145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B196-B92B-46B2-82B3-1663F1CD97E7}"/>
              </a:ext>
            </a:extLst>
          </p:cNvPr>
          <p:cNvSpPr>
            <a:spLocks noGrp="1"/>
          </p:cNvSpPr>
          <p:nvPr>
            <p:ph type="title"/>
          </p:nvPr>
        </p:nvSpPr>
        <p:spPr/>
        <p:txBody>
          <a:bodyPr/>
          <a:lstStyle/>
          <a:p>
            <a:r>
              <a:rPr lang="en-US" dirty="0"/>
              <a:t>Documentation</a:t>
            </a:r>
          </a:p>
        </p:txBody>
      </p:sp>
      <p:sp>
        <p:nvSpPr>
          <p:cNvPr id="3" name="Text Placeholder 2">
            <a:extLst>
              <a:ext uri="{FF2B5EF4-FFF2-40B4-BE49-F238E27FC236}">
                <a16:creationId xmlns:a16="http://schemas.microsoft.com/office/drawing/2014/main" id="{6517732D-6C38-4467-9106-9CC500E97984}"/>
              </a:ext>
            </a:extLst>
          </p:cNvPr>
          <p:cNvSpPr>
            <a:spLocks noGrp="1"/>
          </p:cNvSpPr>
          <p:nvPr>
            <p:ph type="body" idx="1"/>
          </p:nvPr>
        </p:nvSpPr>
        <p:spPr/>
        <p:txBody>
          <a:bodyPr>
            <a:normAutofit/>
          </a:bodyPr>
          <a:lstStyle/>
          <a:p>
            <a:pPr>
              <a:buClr>
                <a:srgbClr val="F78471"/>
              </a:buClr>
            </a:pPr>
            <a:r>
              <a:rPr lang="en-US" dirty="0"/>
              <a:t>Licensing Specialists must come to conclusions:</a:t>
            </a:r>
            <a:br>
              <a:rPr lang="en-US" dirty="0"/>
            </a:br>
            <a:endParaRPr lang="en-US" dirty="0"/>
          </a:p>
          <a:p>
            <a:pPr marL="461963">
              <a:buClr>
                <a:srgbClr val="F78471"/>
              </a:buClr>
              <a:buFont typeface="Arial" panose="020B0604020202020204" pitchFamily="34" charset="0"/>
              <a:buChar char="•"/>
            </a:pPr>
            <a:r>
              <a:rPr lang="en-US" dirty="0"/>
              <a:t>Is this family right for fostering?</a:t>
            </a:r>
            <a:br>
              <a:rPr lang="en-US" dirty="0"/>
            </a:br>
            <a:endParaRPr lang="en-US" dirty="0"/>
          </a:p>
          <a:p>
            <a:pPr marL="461963">
              <a:buClr>
                <a:srgbClr val="F78471"/>
              </a:buClr>
              <a:buFont typeface="Arial" panose="020B0604020202020204" pitchFamily="34" charset="0"/>
              <a:buChar char="•"/>
            </a:pPr>
            <a:r>
              <a:rPr lang="en-US" dirty="0"/>
              <a:t>Is this family right for this child?</a:t>
            </a:r>
            <a:br>
              <a:rPr lang="en-US" dirty="0"/>
            </a:br>
            <a:endParaRPr lang="en-US" dirty="0"/>
          </a:p>
          <a:p>
            <a:pPr marL="461963">
              <a:buClr>
                <a:srgbClr val="F78471"/>
              </a:buClr>
              <a:buFont typeface="Arial" panose="020B0604020202020204" pitchFamily="34" charset="0"/>
              <a:buChar char="•"/>
            </a:pPr>
            <a:r>
              <a:rPr lang="en-US" dirty="0"/>
              <a:t>Does this family need help?</a:t>
            </a:r>
            <a:br>
              <a:rPr lang="en-US" dirty="0"/>
            </a:br>
            <a:endParaRPr lang="en-US" dirty="0"/>
          </a:p>
          <a:p>
            <a:pPr marL="461963">
              <a:buClr>
                <a:srgbClr val="F78471"/>
              </a:buClr>
              <a:buFont typeface="Arial" panose="020B0604020202020204" pitchFamily="34" charset="0"/>
              <a:buChar char="•"/>
            </a:pPr>
            <a:r>
              <a:rPr lang="en-US" dirty="0"/>
              <a:t>Are there red flags?</a:t>
            </a:r>
          </a:p>
        </p:txBody>
      </p:sp>
      <p:sp>
        <p:nvSpPr>
          <p:cNvPr id="4" name="Slide Number Placeholder 6">
            <a:extLst>
              <a:ext uri="{FF2B5EF4-FFF2-40B4-BE49-F238E27FC236}">
                <a16:creationId xmlns:a16="http://schemas.microsoft.com/office/drawing/2014/main" id="{E9351F9E-444F-4C2B-A853-1A1B9CF48D34}"/>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1.4.11</a:t>
            </a:r>
          </a:p>
        </p:txBody>
      </p:sp>
    </p:spTree>
    <p:custDataLst>
      <p:tags r:id="rId1"/>
    </p:custDataLst>
    <p:extLst>
      <p:ext uri="{BB962C8B-B14F-4D97-AF65-F5344CB8AC3E}">
        <p14:creationId xmlns:p14="http://schemas.microsoft.com/office/powerpoint/2010/main" val="2107965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0B6F1-E0D3-482B-BF1C-4ACEEB83B068}"/>
              </a:ext>
            </a:extLst>
          </p:cNvPr>
          <p:cNvSpPr>
            <a:spLocks noGrp="1"/>
          </p:cNvSpPr>
          <p:nvPr>
            <p:ph type="title"/>
          </p:nvPr>
        </p:nvSpPr>
        <p:spPr>
          <a:xfrm>
            <a:off x="3304804" y="295363"/>
            <a:ext cx="5836333" cy="621900"/>
          </a:xfrm>
        </p:spPr>
        <p:txBody>
          <a:bodyPr/>
          <a:lstStyle/>
          <a:p>
            <a:r>
              <a:rPr lang="en-US" dirty="0"/>
              <a:t>Verifying Techniques</a:t>
            </a:r>
          </a:p>
        </p:txBody>
      </p:sp>
      <p:grpSp>
        <p:nvGrpSpPr>
          <p:cNvPr id="6" name="Group 5">
            <a:extLst>
              <a:ext uri="{FF2B5EF4-FFF2-40B4-BE49-F238E27FC236}">
                <a16:creationId xmlns:a16="http://schemas.microsoft.com/office/drawing/2014/main" id="{7ED3F656-5852-4942-AAA2-42B92C4DC771}"/>
              </a:ext>
            </a:extLst>
          </p:cNvPr>
          <p:cNvGrpSpPr/>
          <p:nvPr/>
        </p:nvGrpSpPr>
        <p:grpSpPr>
          <a:xfrm>
            <a:off x="2337326" y="2006997"/>
            <a:ext cx="8362404" cy="4093335"/>
            <a:chOff x="2799144" y="1711434"/>
            <a:chExt cx="8362404" cy="4093335"/>
          </a:xfrm>
        </p:grpSpPr>
        <p:sp>
          <p:nvSpPr>
            <p:cNvPr id="7" name="Rectangle 6">
              <a:extLst>
                <a:ext uri="{FF2B5EF4-FFF2-40B4-BE49-F238E27FC236}">
                  <a16:creationId xmlns:a16="http://schemas.microsoft.com/office/drawing/2014/main" id="{A3474C7B-ED8B-4359-9426-7406854638C1}"/>
                </a:ext>
              </a:extLst>
            </p:cNvPr>
            <p:cNvSpPr/>
            <p:nvPr/>
          </p:nvSpPr>
          <p:spPr>
            <a:xfrm>
              <a:off x="3177833" y="1711434"/>
              <a:ext cx="6090276" cy="4093335"/>
            </a:xfrm>
            <a:prstGeom prst="rect">
              <a:avLst/>
            </a:prstGeom>
            <a:noFill/>
          </p:spPr>
          <p:txBody>
            <a:bodyPr/>
            <a:lstStyle/>
            <a:p>
              <a:endParaRPr lang="en-US"/>
            </a:p>
          </p:txBody>
        </p:sp>
        <p:sp>
          <p:nvSpPr>
            <p:cNvPr id="8" name="Freeform: Shape 7">
              <a:extLst>
                <a:ext uri="{FF2B5EF4-FFF2-40B4-BE49-F238E27FC236}">
                  <a16:creationId xmlns:a16="http://schemas.microsoft.com/office/drawing/2014/main" id="{BFA62843-AA1A-476E-A7ED-B707E9C99093}"/>
                </a:ext>
              </a:extLst>
            </p:cNvPr>
            <p:cNvSpPr/>
            <p:nvPr/>
          </p:nvSpPr>
          <p:spPr>
            <a:xfrm>
              <a:off x="2799144" y="1760821"/>
              <a:ext cx="6090275" cy="711360"/>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Check with references</a:t>
              </a:r>
            </a:p>
          </p:txBody>
        </p:sp>
        <p:sp>
          <p:nvSpPr>
            <p:cNvPr id="9" name="Freeform: Shape 8">
              <a:extLst>
                <a:ext uri="{FF2B5EF4-FFF2-40B4-BE49-F238E27FC236}">
                  <a16:creationId xmlns:a16="http://schemas.microsoft.com/office/drawing/2014/main" id="{18E647BB-C91E-4EEC-BAFC-3622E59EC385}"/>
                </a:ext>
              </a:extLst>
            </p:cNvPr>
            <p:cNvSpPr/>
            <p:nvPr/>
          </p:nvSpPr>
          <p:spPr>
            <a:xfrm>
              <a:off x="3371796" y="2581621"/>
              <a:ext cx="6090275" cy="711360"/>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Check </a:t>
              </a:r>
              <a:r>
                <a:rPr lang="en-US" sz="2800" b="0" kern="1200">
                  <a:solidFill>
                    <a:sysClr val="window" lastClr="FFFFFF"/>
                  </a:solidFill>
                  <a:latin typeface="Arvo"/>
                  <a:ea typeface="+mn-ea"/>
                  <a:cs typeface="+mn-cs"/>
                </a:rPr>
                <a:t>with employers</a:t>
              </a:r>
              <a:endParaRPr lang="en-US" sz="2800" b="0" kern="1200" dirty="0">
                <a:solidFill>
                  <a:sysClr val="window" lastClr="FFFFFF"/>
                </a:solidFill>
                <a:latin typeface="Arvo"/>
                <a:ea typeface="+mn-ea"/>
                <a:cs typeface="+mn-cs"/>
              </a:endParaRPr>
            </a:p>
          </p:txBody>
        </p:sp>
        <p:sp>
          <p:nvSpPr>
            <p:cNvPr id="10" name="Freeform: Shape 9">
              <a:extLst>
                <a:ext uri="{FF2B5EF4-FFF2-40B4-BE49-F238E27FC236}">
                  <a16:creationId xmlns:a16="http://schemas.microsoft.com/office/drawing/2014/main" id="{F476EC12-38F6-4EBF-9D6C-DB279A6B6369}"/>
                </a:ext>
              </a:extLst>
            </p:cNvPr>
            <p:cNvSpPr/>
            <p:nvPr/>
          </p:nvSpPr>
          <p:spPr>
            <a:xfrm>
              <a:off x="4009098" y="3402421"/>
              <a:ext cx="6090275" cy="711360"/>
            </a:xfrm>
            <a:prstGeom prst="rect">
              <a:avLst/>
            </a:prstGeom>
            <a:solidFill>
              <a:srgbClr val="FAA99C"/>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Ask follow-up questions</a:t>
              </a:r>
            </a:p>
          </p:txBody>
        </p:sp>
        <p:sp>
          <p:nvSpPr>
            <p:cNvPr id="11" name="Freeform: Shape 10">
              <a:extLst>
                <a:ext uri="{FF2B5EF4-FFF2-40B4-BE49-F238E27FC236}">
                  <a16:creationId xmlns:a16="http://schemas.microsoft.com/office/drawing/2014/main" id="{756F217E-28F2-4B36-AFCD-5415C1FF99D9}"/>
                </a:ext>
              </a:extLst>
            </p:cNvPr>
            <p:cNvSpPr/>
            <p:nvPr/>
          </p:nvSpPr>
          <p:spPr>
            <a:xfrm>
              <a:off x="4572521" y="4223221"/>
              <a:ext cx="6090275" cy="711360"/>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a:solidFill>
                    <a:sysClr val="window" lastClr="FFFFFF"/>
                  </a:solidFill>
                  <a:latin typeface="Arvo"/>
                  <a:ea typeface="+mn-ea"/>
                  <a:cs typeface="+mn-cs"/>
                </a:rPr>
                <a:t>Compare answers</a:t>
              </a:r>
              <a:endParaRPr lang="en-US" sz="2800" b="0" kern="1200" dirty="0">
                <a:solidFill>
                  <a:sysClr val="window" lastClr="FFFFFF"/>
                </a:solidFill>
                <a:latin typeface="Arvo"/>
                <a:ea typeface="+mn-ea"/>
                <a:cs typeface="+mn-cs"/>
              </a:endParaRPr>
            </a:p>
          </p:txBody>
        </p:sp>
        <p:sp>
          <p:nvSpPr>
            <p:cNvPr id="12" name="Freeform: Shape 11">
              <a:extLst>
                <a:ext uri="{FF2B5EF4-FFF2-40B4-BE49-F238E27FC236}">
                  <a16:creationId xmlns:a16="http://schemas.microsoft.com/office/drawing/2014/main" id="{4E661D67-2A74-49E4-9680-C0F56157BF4B}"/>
                </a:ext>
              </a:extLst>
            </p:cNvPr>
            <p:cNvSpPr/>
            <p:nvPr/>
          </p:nvSpPr>
          <p:spPr>
            <a:xfrm>
              <a:off x="5071273" y="5044021"/>
              <a:ext cx="6090275" cy="711360"/>
            </a:xfrm>
            <a:prstGeom prst="rect">
              <a:avLst/>
            </a:prstGeom>
            <a:solidFill>
              <a:srgbClr val="F7847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1406" tIns="141406" rIns="141406" bIns="141406"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Conduct background checks</a:t>
              </a:r>
            </a:p>
          </p:txBody>
        </p:sp>
      </p:grpSp>
      <p:pic>
        <p:nvPicPr>
          <p:cNvPr id="5" name="Picture 4">
            <a:extLst>
              <a:ext uri="{FF2B5EF4-FFF2-40B4-BE49-F238E27FC236}">
                <a16:creationId xmlns:a16="http://schemas.microsoft.com/office/drawing/2014/main" id="{D016095C-AAB5-4E47-AAC5-61536DDDC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2218764" cy="1834525"/>
          </a:xfrm>
          <a:prstGeom prst="rect">
            <a:avLst/>
          </a:prstGeom>
          <a:ln w="38100">
            <a:noFill/>
          </a:ln>
          <a:effectLst/>
        </p:spPr>
      </p:pic>
      <p:sp>
        <p:nvSpPr>
          <p:cNvPr id="13" name="Slide Number Placeholder 6">
            <a:extLst>
              <a:ext uri="{FF2B5EF4-FFF2-40B4-BE49-F238E27FC236}">
                <a16:creationId xmlns:a16="http://schemas.microsoft.com/office/drawing/2014/main" id="{985CDF14-8C29-4470-BFF0-3819C76FBDB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1.4.12</a:t>
            </a:r>
          </a:p>
        </p:txBody>
      </p:sp>
    </p:spTree>
    <p:custDataLst>
      <p:tags r:id="rId1"/>
    </p:custDataLst>
    <p:extLst>
      <p:ext uri="{BB962C8B-B14F-4D97-AF65-F5344CB8AC3E}">
        <p14:creationId xmlns:p14="http://schemas.microsoft.com/office/powerpoint/2010/main" val="621426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A0A2-7D1F-4552-B4BD-BE428ACCF8BB}"/>
              </a:ext>
            </a:extLst>
          </p:cNvPr>
          <p:cNvSpPr>
            <a:spLocks noGrp="1"/>
          </p:cNvSpPr>
          <p:nvPr>
            <p:ph type="title"/>
          </p:nvPr>
        </p:nvSpPr>
        <p:spPr/>
        <p:txBody>
          <a:bodyPr/>
          <a:lstStyle/>
          <a:p>
            <a:r>
              <a:rPr lang="en-US" dirty="0"/>
              <a:t>Purpose of Documentation</a:t>
            </a:r>
          </a:p>
        </p:txBody>
      </p:sp>
      <p:grpSp>
        <p:nvGrpSpPr>
          <p:cNvPr id="5" name="Group 4">
            <a:extLst>
              <a:ext uri="{FF2B5EF4-FFF2-40B4-BE49-F238E27FC236}">
                <a16:creationId xmlns:a16="http://schemas.microsoft.com/office/drawing/2014/main" id="{C32D6571-6A97-412A-B3BE-A521FAE9B812}"/>
              </a:ext>
            </a:extLst>
          </p:cNvPr>
          <p:cNvGrpSpPr/>
          <p:nvPr/>
        </p:nvGrpSpPr>
        <p:grpSpPr>
          <a:xfrm>
            <a:off x="2905194" y="1504515"/>
            <a:ext cx="5887826" cy="4204801"/>
            <a:chOff x="1501265" y="1689240"/>
            <a:chExt cx="9132360" cy="4204801"/>
          </a:xfrm>
        </p:grpSpPr>
        <p:sp>
          <p:nvSpPr>
            <p:cNvPr id="6" name="Freeform: Shape 5">
              <a:extLst>
                <a:ext uri="{FF2B5EF4-FFF2-40B4-BE49-F238E27FC236}">
                  <a16:creationId xmlns:a16="http://schemas.microsoft.com/office/drawing/2014/main" id="{FF13A18F-B9A9-4F71-81A0-15549AEAD2C0}"/>
                </a:ext>
              </a:extLst>
            </p:cNvPr>
            <p:cNvSpPr/>
            <p:nvPr/>
          </p:nvSpPr>
          <p:spPr>
            <a:xfrm>
              <a:off x="1501265" y="1689240"/>
              <a:ext cx="9132360" cy="748800"/>
            </a:xfrm>
            <a:prstGeom prst="rect">
              <a:avLst/>
            </a:prstGeom>
            <a:solidFill>
              <a:srgbClr val="96B3C0"/>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Guide the licensing process</a:t>
              </a:r>
            </a:p>
          </p:txBody>
        </p:sp>
        <p:sp>
          <p:nvSpPr>
            <p:cNvPr id="7" name="Freeform: Shape 6">
              <a:extLst>
                <a:ext uri="{FF2B5EF4-FFF2-40B4-BE49-F238E27FC236}">
                  <a16:creationId xmlns:a16="http://schemas.microsoft.com/office/drawing/2014/main" id="{BCD9280B-C7FC-4C72-BB1D-240668D64DBB}"/>
                </a:ext>
              </a:extLst>
            </p:cNvPr>
            <p:cNvSpPr/>
            <p:nvPr/>
          </p:nvSpPr>
          <p:spPr>
            <a:xfrm>
              <a:off x="1501265" y="2553241"/>
              <a:ext cx="9132360" cy="748800"/>
            </a:xfrm>
            <a:prstGeom prst="rect">
              <a:avLst/>
            </a:prstGeom>
            <a:solidFill>
              <a:srgbClr val="FAA99C"/>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Provide accountability for agency and Licensing Specialist</a:t>
              </a:r>
            </a:p>
          </p:txBody>
        </p:sp>
        <p:sp>
          <p:nvSpPr>
            <p:cNvPr id="8" name="Freeform: Shape 7">
              <a:extLst>
                <a:ext uri="{FF2B5EF4-FFF2-40B4-BE49-F238E27FC236}">
                  <a16:creationId xmlns:a16="http://schemas.microsoft.com/office/drawing/2014/main" id="{B0F6E6BC-9D8B-4FBA-BCF4-40F0C1917AE5}"/>
                </a:ext>
              </a:extLst>
            </p:cNvPr>
            <p:cNvSpPr/>
            <p:nvPr/>
          </p:nvSpPr>
          <p:spPr>
            <a:xfrm>
              <a:off x="1501265" y="3417241"/>
              <a:ext cx="9132360" cy="748800"/>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Provide accountability for the foster parents</a:t>
              </a:r>
            </a:p>
          </p:txBody>
        </p:sp>
        <p:sp>
          <p:nvSpPr>
            <p:cNvPr id="9" name="Freeform: Shape 8">
              <a:extLst>
                <a:ext uri="{FF2B5EF4-FFF2-40B4-BE49-F238E27FC236}">
                  <a16:creationId xmlns:a16="http://schemas.microsoft.com/office/drawing/2014/main" id="{E92C67FF-D4AB-4C51-A6B6-6DECA3474541}"/>
                </a:ext>
              </a:extLst>
            </p:cNvPr>
            <p:cNvSpPr/>
            <p:nvPr/>
          </p:nvSpPr>
          <p:spPr>
            <a:xfrm>
              <a:off x="1501265" y="4281241"/>
              <a:ext cx="9132360" cy="748800"/>
            </a:xfrm>
            <a:prstGeom prst="rect">
              <a:avLst/>
            </a:prstGeom>
            <a:solidFill>
              <a:srgbClr val="F78471"/>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Serve as a therapeutic tool for the caseworker and the foster parents</a:t>
              </a:r>
            </a:p>
          </p:txBody>
        </p:sp>
        <p:sp>
          <p:nvSpPr>
            <p:cNvPr id="10" name="Freeform: Shape 9">
              <a:extLst>
                <a:ext uri="{FF2B5EF4-FFF2-40B4-BE49-F238E27FC236}">
                  <a16:creationId xmlns:a16="http://schemas.microsoft.com/office/drawing/2014/main" id="{7E338048-4919-4226-AF2C-45C8C1DDEB30}"/>
                </a:ext>
              </a:extLst>
            </p:cNvPr>
            <p:cNvSpPr/>
            <p:nvPr/>
          </p:nvSpPr>
          <p:spPr>
            <a:xfrm>
              <a:off x="1501265" y="5145241"/>
              <a:ext cx="9132360" cy="748800"/>
            </a:xfrm>
            <a:prstGeom prst="rect">
              <a:avLst/>
            </a:prstGeom>
            <a:solidFill>
              <a:srgbClr val="7198A9"/>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993" tIns="127993" rIns="127993" bIns="127993"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ysClr val="window" lastClr="FFFFFF"/>
                  </a:solidFill>
                  <a:latin typeface="Arvo"/>
                  <a:ea typeface="+mn-ea"/>
                  <a:cs typeface="+mn-cs"/>
                </a:rPr>
                <a:t>Organize the Licensing Specialist’s thinking about the work</a:t>
              </a:r>
            </a:p>
          </p:txBody>
        </p:sp>
      </p:grpSp>
      <p:sp>
        <p:nvSpPr>
          <p:cNvPr id="11" name="Slide Number Placeholder 6">
            <a:extLst>
              <a:ext uri="{FF2B5EF4-FFF2-40B4-BE49-F238E27FC236}">
                <a16:creationId xmlns:a16="http://schemas.microsoft.com/office/drawing/2014/main" id="{AF3FC59D-D562-47E8-A381-4447C5373DC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1.4.13</a:t>
            </a:r>
          </a:p>
        </p:txBody>
      </p:sp>
    </p:spTree>
    <p:custDataLst>
      <p:tags r:id="rId1"/>
    </p:custDataLst>
    <p:extLst>
      <p:ext uri="{BB962C8B-B14F-4D97-AF65-F5344CB8AC3E}">
        <p14:creationId xmlns:p14="http://schemas.microsoft.com/office/powerpoint/2010/main" val="3865332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65B5-5964-4C66-A5B6-20ACF971146F}"/>
              </a:ext>
            </a:extLst>
          </p:cNvPr>
          <p:cNvSpPr>
            <a:spLocks noGrp="1"/>
          </p:cNvSpPr>
          <p:nvPr>
            <p:ph type="title"/>
          </p:nvPr>
        </p:nvSpPr>
        <p:spPr/>
        <p:txBody>
          <a:bodyPr/>
          <a:lstStyle/>
          <a:p>
            <a:r>
              <a:rPr lang="en-US" dirty="0"/>
              <a:t>Quality Record-Keeping</a:t>
            </a:r>
          </a:p>
        </p:txBody>
      </p:sp>
      <p:sp>
        <p:nvSpPr>
          <p:cNvPr id="3" name="Text Placeholder 2">
            <a:extLst>
              <a:ext uri="{FF2B5EF4-FFF2-40B4-BE49-F238E27FC236}">
                <a16:creationId xmlns:a16="http://schemas.microsoft.com/office/drawing/2014/main" id="{7340036B-3955-435C-8C34-9E0E2320F070}"/>
              </a:ext>
            </a:extLst>
          </p:cNvPr>
          <p:cNvSpPr>
            <a:spLocks noGrp="1"/>
          </p:cNvSpPr>
          <p:nvPr>
            <p:ph type="body" idx="1"/>
          </p:nvPr>
        </p:nvSpPr>
        <p:spPr>
          <a:xfrm>
            <a:off x="1956488" y="1310350"/>
            <a:ext cx="7517711" cy="5230150"/>
          </a:xfrm>
        </p:spPr>
        <p:txBody>
          <a:bodyPr>
            <a:normAutofit/>
          </a:bodyPr>
          <a:lstStyle/>
          <a:p>
            <a:pPr marL="0" indent="0">
              <a:buNone/>
            </a:pPr>
            <a:r>
              <a:rPr lang="en-US" dirty="0"/>
              <a:t>The Licensing Specialist should:</a:t>
            </a:r>
            <a:br>
              <a:rPr lang="en-US" dirty="0"/>
            </a:br>
            <a:endParaRPr lang="en-US" dirty="0"/>
          </a:p>
          <a:p>
            <a:pPr>
              <a:buClr>
                <a:srgbClr val="F78471"/>
              </a:buClr>
            </a:pPr>
            <a:r>
              <a:rPr lang="en-US" dirty="0"/>
              <a:t>Retain and update records to assure accuracy, relevancy, timeliness, and completeness.</a:t>
            </a:r>
          </a:p>
          <a:p>
            <a:pPr>
              <a:buClr>
                <a:srgbClr val="F78471"/>
              </a:buClr>
            </a:pPr>
            <a:r>
              <a:rPr lang="en-US" dirty="0"/>
              <a:t>Clearly describe strengths and needs as well as plans for support and development.</a:t>
            </a:r>
          </a:p>
          <a:p>
            <a:pPr>
              <a:buClr>
                <a:srgbClr val="F78471"/>
              </a:buClr>
            </a:pPr>
            <a:r>
              <a:rPr lang="en-US" dirty="0"/>
              <a:t>Maintain only objective information that is relevant and necessary to the agency’s purposes.</a:t>
            </a:r>
          </a:p>
          <a:p>
            <a:pPr>
              <a:buClr>
                <a:srgbClr val="F78471"/>
              </a:buClr>
            </a:pPr>
            <a:r>
              <a:rPr lang="en-US" dirty="0"/>
              <a:t>Record as much information as possible based on direct communication with clients.</a:t>
            </a:r>
          </a:p>
          <a:p>
            <a:pPr>
              <a:buClr>
                <a:srgbClr val="F78471"/>
              </a:buClr>
            </a:pPr>
            <a:r>
              <a:rPr lang="en-US" dirty="0"/>
              <a:t>Inform foster parents about the agency’s authority to gather information.</a:t>
            </a:r>
          </a:p>
          <a:p>
            <a:endParaRPr lang="en-US" dirty="0"/>
          </a:p>
        </p:txBody>
      </p:sp>
      <p:sp>
        <p:nvSpPr>
          <p:cNvPr id="4" name="Slide Number Placeholder 6">
            <a:extLst>
              <a:ext uri="{FF2B5EF4-FFF2-40B4-BE49-F238E27FC236}">
                <a16:creationId xmlns:a16="http://schemas.microsoft.com/office/drawing/2014/main" id="{228B26A3-1D25-4CEC-9F29-E5E9E24A6E9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1.4.14</a:t>
            </a:r>
          </a:p>
        </p:txBody>
      </p:sp>
    </p:spTree>
    <p:custDataLst>
      <p:tags r:id="rId1"/>
    </p:custDataLst>
    <p:extLst>
      <p:ext uri="{BB962C8B-B14F-4D97-AF65-F5344CB8AC3E}">
        <p14:creationId xmlns:p14="http://schemas.microsoft.com/office/powerpoint/2010/main" val="1884183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3C85-4E7E-4DA4-8586-67EFB9AE6A9A}"/>
              </a:ext>
            </a:extLst>
          </p:cNvPr>
          <p:cNvSpPr>
            <a:spLocks noGrp="1"/>
          </p:cNvSpPr>
          <p:nvPr>
            <p:ph type="title"/>
          </p:nvPr>
        </p:nvSpPr>
        <p:spPr/>
        <p:txBody>
          <a:bodyPr/>
          <a:lstStyle/>
          <a:p>
            <a:r>
              <a:rPr lang="en-US" dirty="0"/>
              <a:t>Traditional Licensing File</a:t>
            </a:r>
          </a:p>
        </p:txBody>
      </p:sp>
      <p:pic>
        <p:nvPicPr>
          <p:cNvPr id="5" name="Picture 4">
            <a:extLst>
              <a:ext uri="{FF2B5EF4-FFF2-40B4-BE49-F238E27FC236}">
                <a16:creationId xmlns:a16="http://schemas.microsoft.com/office/drawing/2014/main" id="{E4E38522-981A-49FA-A354-FCC0932EB34F}"/>
              </a:ext>
            </a:extLst>
          </p:cNvPr>
          <p:cNvPicPr>
            <a:picLocks noChangeAspect="1"/>
          </p:cNvPicPr>
          <p:nvPr/>
        </p:nvPicPr>
        <p:blipFill>
          <a:blip r:embed="rId3"/>
          <a:stretch>
            <a:fillRect/>
          </a:stretch>
        </p:blipFill>
        <p:spPr>
          <a:xfrm>
            <a:off x="2776440" y="1563462"/>
            <a:ext cx="6639119" cy="3731075"/>
          </a:xfrm>
          <a:prstGeom prst="rect">
            <a:avLst/>
          </a:prstGeom>
        </p:spPr>
      </p:pic>
      <p:sp>
        <p:nvSpPr>
          <p:cNvPr id="4" name="Slide Number Placeholder 6">
            <a:extLst>
              <a:ext uri="{FF2B5EF4-FFF2-40B4-BE49-F238E27FC236}">
                <a16:creationId xmlns:a16="http://schemas.microsoft.com/office/drawing/2014/main" id="{593BEB81-07D5-43F7-9854-6456B925FAD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1.4.15</a:t>
            </a:r>
          </a:p>
        </p:txBody>
      </p:sp>
    </p:spTree>
    <p:custDataLst>
      <p:tags r:id="rId1"/>
    </p:custDataLst>
    <p:extLst>
      <p:ext uri="{BB962C8B-B14F-4D97-AF65-F5344CB8AC3E}">
        <p14:creationId xmlns:p14="http://schemas.microsoft.com/office/powerpoint/2010/main" val="127751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188B-9BE5-467A-B239-DDBFACFA3DCE}"/>
              </a:ext>
            </a:extLst>
          </p:cNvPr>
          <p:cNvSpPr>
            <a:spLocks noGrp="1"/>
          </p:cNvSpPr>
          <p:nvPr>
            <p:ph type="title"/>
          </p:nvPr>
        </p:nvSpPr>
        <p:spPr>
          <a:xfrm>
            <a:off x="149630" y="138056"/>
            <a:ext cx="10205950" cy="1073524"/>
          </a:xfrm>
        </p:spPr>
        <p:txBody>
          <a:bodyPr/>
          <a:lstStyle/>
          <a:p>
            <a:pPr algn="l"/>
            <a:r>
              <a:rPr lang="en-US" dirty="0"/>
              <a:t>Child Welfare Practice Model – Seven Professional Practices</a:t>
            </a:r>
          </a:p>
        </p:txBody>
      </p:sp>
      <p:grpSp>
        <p:nvGrpSpPr>
          <p:cNvPr id="4" name="Group 3">
            <a:extLst>
              <a:ext uri="{FF2B5EF4-FFF2-40B4-BE49-F238E27FC236}">
                <a16:creationId xmlns:a16="http://schemas.microsoft.com/office/drawing/2014/main" id="{408FA776-6EE1-46BB-8DD5-C26FCCB90A7F}"/>
              </a:ext>
            </a:extLst>
          </p:cNvPr>
          <p:cNvGrpSpPr/>
          <p:nvPr/>
        </p:nvGrpSpPr>
        <p:grpSpPr>
          <a:xfrm>
            <a:off x="-2995215" y="620227"/>
            <a:ext cx="13039967" cy="6909435"/>
            <a:chOff x="-2940623" y="630204"/>
            <a:chExt cx="10963598" cy="5180264"/>
          </a:xfrm>
        </p:grpSpPr>
        <p:sp>
          <p:nvSpPr>
            <p:cNvPr id="5" name="Block Arc 4">
              <a:extLst>
                <a:ext uri="{FF2B5EF4-FFF2-40B4-BE49-F238E27FC236}">
                  <a16:creationId xmlns:a16="http://schemas.microsoft.com/office/drawing/2014/main" id="{56F5A031-FD88-4A2D-80D5-379889D55A75}"/>
                </a:ext>
              </a:extLst>
            </p:cNvPr>
            <p:cNvSpPr/>
            <p:nvPr/>
          </p:nvSpPr>
          <p:spPr>
            <a:xfrm>
              <a:off x="-2940623" y="630204"/>
              <a:ext cx="5180264" cy="5180264"/>
            </a:xfrm>
            <a:prstGeom prst="blockArc">
              <a:avLst>
                <a:gd name="adj1" fmla="val 18900000"/>
                <a:gd name="adj2" fmla="val 2700000"/>
                <a:gd name="adj3" fmla="val 417"/>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42FA1995-8803-4CEC-B6CD-1187347FB67F}"/>
                </a:ext>
              </a:extLst>
            </p:cNvPr>
            <p:cNvSpPr/>
            <p:nvPr/>
          </p:nvSpPr>
          <p:spPr>
            <a:xfrm>
              <a:off x="1676861" y="1472026"/>
              <a:ext cx="6346113" cy="349554"/>
            </a:xfrm>
            <a:custGeom>
              <a:avLst/>
              <a:gdLst>
                <a:gd name="connsiteX0" fmla="*/ 0 w 6346113"/>
                <a:gd name="connsiteY0" fmla="*/ 0 h 349554"/>
                <a:gd name="connsiteX1" fmla="*/ 6346113 w 6346113"/>
                <a:gd name="connsiteY1" fmla="*/ 0 h 349554"/>
                <a:gd name="connsiteX2" fmla="*/ 6346113 w 6346113"/>
                <a:gd name="connsiteY2" fmla="*/ 349554 h 349554"/>
                <a:gd name="connsiteX3" fmla="*/ 0 w 6346113"/>
                <a:gd name="connsiteY3" fmla="*/ 349554 h 349554"/>
                <a:gd name="connsiteX4" fmla="*/ 0 w 6346113"/>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113" h="349554">
                  <a:moveTo>
                    <a:pt x="0" y="0"/>
                  </a:moveTo>
                  <a:lnTo>
                    <a:pt x="6346113" y="0"/>
                  </a:lnTo>
                  <a:lnTo>
                    <a:pt x="6346113"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Engaging the family</a:t>
              </a:r>
            </a:p>
          </p:txBody>
        </p:sp>
        <p:sp>
          <p:nvSpPr>
            <p:cNvPr id="7" name="Oval 6">
              <a:extLst>
                <a:ext uri="{FF2B5EF4-FFF2-40B4-BE49-F238E27FC236}">
                  <a16:creationId xmlns:a16="http://schemas.microsoft.com/office/drawing/2014/main" id="{E85D00BF-D978-40D4-AC83-AB60BD98443E}"/>
                </a:ext>
              </a:extLst>
            </p:cNvPr>
            <p:cNvSpPr/>
            <p:nvPr/>
          </p:nvSpPr>
          <p:spPr>
            <a:xfrm>
              <a:off x="1458390" y="1428331"/>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B8E5E20E-C024-4E6E-AF0E-D9BB923BD60C}"/>
                </a:ext>
              </a:extLst>
            </p:cNvPr>
            <p:cNvSpPr/>
            <p:nvPr/>
          </p:nvSpPr>
          <p:spPr>
            <a:xfrm>
              <a:off x="1993414" y="1996665"/>
              <a:ext cx="6029560" cy="349554"/>
            </a:xfrm>
            <a:custGeom>
              <a:avLst/>
              <a:gdLst>
                <a:gd name="connsiteX0" fmla="*/ 0 w 6029560"/>
                <a:gd name="connsiteY0" fmla="*/ 0 h 349554"/>
                <a:gd name="connsiteX1" fmla="*/ 6029560 w 6029560"/>
                <a:gd name="connsiteY1" fmla="*/ 0 h 349554"/>
                <a:gd name="connsiteX2" fmla="*/ 6029560 w 6029560"/>
                <a:gd name="connsiteY2" fmla="*/ 349554 h 349554"/>
                <a:gd name="connsiteX3" fmla="*/ 0 w 6029560"/>
                <a:gd name="connsiteY3" fmla="*/ 349554 h 349554"/>
                <a:gd name="connsiteX4" fmla="*/ 0 w 6029560"/>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560" h="349554">
                  <a:moveTo>
                    <a:pt x="0" y="0"/>
                  </a:moveTo>
                  <a:lnTo>
                    <a:pt x="6029560" y="0"/>
                  </a:lnTo>
                  <a:lnTo>
                    <a:pt x="6029560"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Partnering with all involved</a:t>
              </a:r>
            </a:p>
          </p:txBody>
        </p:sp>
        <p:sp>
          <p:nvSpPr>
            <p:cNvPr id="9" name="Oval 8">
              <a:extLst>
                <a:ext uri="{FF2B5EF4-FFF2-40B4-BE49-F238E27FC236}">
                  <a16:creationId xmlns:a16="http://schemas.microsoft.com/office/drawing/2014/main" id="{C5F06D60-1B10-4819-9D28-B28CF84D32BE}"/>
                </a:ext>
              </a:extLst>
            </p:cNvPr>
            <p:cNvSpPr/>
            <p:nvPr/>
          </p:nvSpPr>
          <p:spPr>
            <a:xfrm>
              <a:off x="1774943" y="1952970"/>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BFAF9D61-B2C9-405A-A13E-27E455C90488}"/>
                </a:ext>
              </a:extLst>
            </p:cNvPr>
            <p:cNvSpPr/>
            <p:nvPr/>
          </p:nvSpPr>
          <p:spPr>
            <a:xfrm>
              <a:off x="2166884" y="2520919"/>
              <a:ext cx="5856091" cy="349554"/>
            </a:xfrm>
            <a:custGeom>
              <a:avLst/>
              <a:gdLst>
                <a:gd name="connsiteX0" fmla="*/ 0 w 5856091"/>
                <a:gd name="connsiteY0" fmla="*/ 0 h 349554"/>
                <a:gd name="connsiteX1" fmla="*/ 5856091 w 5856091"/>
                <a:gd name="connsiteY1" fmla="*/ 0 h 349554"/>
                <a:gd name="connsiteX2" fmla="*/ 5856091 w 5856091"/>
                <a:gd name="connsiteY2" fmla="*/ 349554 h 349554"/>
                <a:gd name="connsiteX3" fmla="*/ 0 w 5856091"/>
                <a:gd name="connsiteY3" fmla="*/ 349554 h 349554"/>
                <a:gd name="connsiteX4" fmla="*/ 0 w 5856091"/>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6091" h="349554">
                  <a:moveTo>
                    <a:pt x="0" y="0"/>
                  </a:moveTo>
                  <a:lnTo>
                    <a:pt x="5856091" y="0"/>
                  </a:lnTo>
                  <a:lnTo>
                    <a:pt x="5856091"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Information gathering</a:t>
              </a:r>
            </a:p>
          </p:txBody>
        </p:sp>
        <p:sp>
          <p:nvSpPr>
            <p:cNvPr id="11" name="Oval 10">
              <a:extLst>
                <a:ext uri="{FF2B5EF4-FFF2-40B4-BE49-F238E27FC236}">
                  <a16:creationId xmlns:a16="http://schemas.microsoft.com/office/drawing/2014/main" id="{6B876FE8-E082-4C6F-A38E-CA636EEADA6E}"/>
                </a:ext>
              </a:extLst>
            </p:cNvPr>
            <p:cNvSpPr/>
            <p:nvPr/>
          </p:nvSpPr>
          <p:spPr>
            <a:xfrm>
              <a:off x="1948412" y="2477225"/>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E2531527-170D-477E-8714-CB6D412240A4}"/>
                </a:ext>
              </a:extLst>
            </p:cNvPr>
            <p:cNvSpPr/>
            <p:nvPr/>
          </p:nvSpPr>
          <p:spPr>
            <a:xfrm>
              <a:off x="2222271" y="3045558"/>
              <a:ext cx="5800704" cy="349554"/>
            </a:xfrm>
            <a:custGeom>
              <a:avLst/>
              <a:gdLst>
                <a:gd name="connsiteX0" fmla="*/ 0 w 5800704"/>
                <a:gd name="connsiteY0" fmla="*/ 0 h 349554"/>
                <a:gd name="connsiteX1" fmla="*/ 5800704 w 5800704"/>
                <a:gd name="connsiteY1" fmla="*/ 0 h 349554"/>
                <a:gd name="connsiteX2" fmla="*/ 5800704 w 5800704"/>
                <a:gd name="connsiteY2" fmla="*/ 349554 h 349554"/>
                <a:gd name="connsiteX3" fmla="*/ 0 w 5800704"/>
                <a:gd name="connsiteY3" fmla="*/ 349554 h 349554"/>
                <a:gd name="connsiteX4" fmla="*/ 0 w 5800704"/>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0704" h="349554">
                  <a:moveTo>
                    <a:pt x="0" y="0"/>
                  </a:moveTo>
                  <a:lnTo>
                    <a:pt x="5800704" y="0"/>
                  </a:lnTo>
                  <a:lnTo>
                    <a:pt x="5800704"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Assessing and understanding information</a:t>
              </a:r>
            </a:p>
          </p:txBody>
        </p:sp>
        <p:sp>
          <p:nvSpPr>
            <p:cNvPr id="13" name="Oval 12">
              <a:extLst>
                <a:ext uri="{FF2B5EF4-FFF2-40B4-BE49-F238E27FC236}">
                  <a16:creationId xmlns:a16="http://schemas.microsoft.com/office/drawing/2014/main" id="{05851249-00AE-4502-A5C8-D7DCAFA854E3}"/>
                </a:ext>
              </a:extLst>
            </p:cNvPr>
            <p:cNvSpPr/>
            <p:nvPr/>
          </p:nvSpPr>
          <p:spPr>
            <a:xfrm>
              <a:off x="2003799" y="3001864"/>
              <a:ext cx="436942" cy="436942"/>
            </a:xfrm>
            <a:prstGeom prst="ellipse">
              <a:avLst/>
            </a:prstGeom>
            <a:solidFill>
              <a:srgbClr val="F6AB8A"/>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B897A0CA-B14C-42B5-838D-E27A8F68EBA8}"/>
                </a:ext>
              </a:extLst>
            </p:cNvPr>
            <p:cNvSpPr/>
            <p:nvPr/>
          </p:nvSpPr>
          <p:spPr>
            <a:xfrm>
              <a:off x="2166884" y="3570197"/>
              <a:ext cx="5856091" cy="349554"/>
            </a:xfrm>
            <a:custGeom>
              <a:avLst/>
              <a:gdLst>
                <a:gd name="connsiteX0" fmla="*/ 0 w 5856091"/>
                <a:gd name="connsiteY0" fmla="*/ 0 h 349554"/>
                <a:gd name="connsiteX1" fmla="*/ 5856091 w 5856091"/>
                <a:gd name="connsiteY1" fmla="*/ 0 h 349554"/>
                <a:gd name="connsiteX2" fmla="*/ 5856091 w 5856091"/>
                <a:gd name="connsiteY2" fmla="*/ 349554 h 349554"/>
                <a:gd name="connsiteX3" fmla="*/ 0 w 5856091"/>
                <a:gd name="connsiteY3" fmla="*/ 349554 h 349554"/>
                <a:gd name="connsiteX4" fmla="*/ 0 w 5856091"/>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6091" h="349554">
                  <a:moveTo>
                    <a:pt x="0" y="0"/>
                  </a:moveTo>
                  <a:lnTo>
                    <a:pt x="5856091" y="0"/>
                  </a:lnTo>
                  <a:lnTo>
                    <a:pt x="5856091"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Planning for child safety</a:t>
              </a:r>
            </a:p>
          </p:txBody>
        </p:sp>
        <p:sp>
          <p:nvSpPr>
            <p:cNvPr id="15" name="Oval 14">
              <a:extLst>
                <a:ext uri="{FF2B5EF4-FFF2-40B4-BE49-F238E27FC236}">
                  <a16:creationId xmlns:a16="http://schemas.microsoft.com/office/drawing/2014/main" id="{284D6FE2-3AF7-45CA-98DB-0E4A2C71065C}"/>
                </a:ext>
              </a:extLst>
            </p:cNvPr>
            <p:cNvSpPr/>
            <p:nvPr/>
          </p:nvSpPr>
          <p:spPr>
            <a:xfrm>
              <a:off x="1948412" y="3526503"/>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9B6ABE27-9779-4E8A-9D23-003EA2954509}"/>
                </a:ext>
              </a:extLst>
            </p:cNvPr>
            <p:cNvSpPr/>
            <p:nvPr/>
          </p:nvSpPr>
          <p:spPr>
            <a:xfrm>
              <a:off x="1993414" y="4094452"/>
              <a:ext cx="6029560" cy="349554"/>
            </a:xfrm>
            <a:custGeom>
              <a:avLst/>
              <a:gdLst>
                <a:gd name="connsiteX0" fmla="*/ 0 w 6029560"/>
                <a:gd name="connsiteY0" fmla="*/ 0 h 349554"/>
                <a:gd name="connsiteX1" fmla="*/ 6029560 w 6029560"/>
                <a:gd name="connsiteY1" fmla="*/ 0 h 349554"/>
                <a:gd name="connsiteX2" fmla="*/ 6029560 w 6029560"/>
                <a:gd name="connsiteY2" fmla="*/ 349554 h 349554"/>
                <a:gd name="connsiteX3" fmla="*/ 0 w 6029560"/>
                <a:gd name="connsiteY3" fmla="*/ 349554 h 349554"/>
                <a:gd name="connsiteX4" fmla="*/ 0 w 6029560"/>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560" h="349554">
                  <a:moveTo>
                    <a:pt x="0" y="0"/>
                  </a:moveTo>
                  <a:lnTo>
                    <a:pt x="6029560" y="0"/>
                  </a:lnTo>
                  <a:lnTo>
                    <a:pt x="6029560"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Planning for family change</a:t>
              </a:r>
            </a:p>
          </p:txBody>
        </p:sp>
        <p:sp>
          <p:nvSpPr>
            <p:cNvPr id="17" name="Oval 16">
              <a:extLst>
                <a:ext uri="{FF2B5EF4-FFF2-40B4-BE49-F238E27FC236}">
                  <a16:creationId xmlns:a16="http://schemas.microsoft.com/office/drawing/2014/main" id="{BCFA3F9B-DC98-46EE-A03F-EE0478065206}"/>
                </a:ext>
              </a:extLst>
            </p:cNvPr>
            <p:cNvSpPr/>
            <p:nvPr/>
          </p:nvSpPr>
          <p:spPr>
            <a:xfrm>
              <a:off x="1774943" y="4050758"/>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C9731502-4EAC-4192-BA76-9D0276891C6A}"/>
                </a:ext>
              </a:extLst>
            </p:cNvPr>
            <p:cNvSpPr/>
            <p:nvPr/>
          </p:nvSpPr>
          <p:spPr>
            <a:xfrm>
              <a:off x="1676861" y="4619091"/>
              <a:ext cx="6346113" cy="349554"/>
            </a:xfrm>
            <a:custGeom>
              <a:avLst/>
              <a:gdLst>
                <a:gd name="connsiteX0" fmla="*/ 0 w 6346113"/>
                <a:gd name="connsiteY0" fmla="*/ 0 h 349554"/>
                <a:gd name="connsiteX1" fmla="*/ 6346113 w 6346113"/>
                <a:gd name="connsiteY1" fmla="*/ 0 h 349554"/>
                <a:gd name="connsiteX2" fmla="*/ 6346113 w 6346113"/>
                <a:gd name="connsiteY2" fmla="*/ 349554 h 349554"/>
                <a:gd name="connsiteX3" fmla="*/ 0 w 6346113"/>
                <a:gd name="connsiteY3" fmla="*/ 349554 h 349554"/>
                <a:gd name="connsiteX4" fmla="*/ 0 w 6346113"/>
                <a:gd name="connsiteY4" fmla="*/ 0 h 349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113" h="349554">
                  <a:moveTo>
                    <a:pt x="0" y="0"/>
                  </a:moveTo>
                  <a:lnTo>
                    <a:pt x="6346113" y="0"/>
                  </a:lnTo>
                  <a:lnTo>
                    <a:pt x="6346113" y="349554"/>
                  </a:lnTo>
                  <a:lnTo>
                    <a:pt x="0" y="349554"/>
                  </a:lnTo>
                  <a:lnTo>
                    <a:pt x="0" y="0"/>
                  </a:lnTo>
                  <a:close/>
                </a:path>
              </a:pathLst>
            </a:cu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45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uli"/>
                </a:rPr>
                <a:t>Monitoring and adopting Case Plans</a:t>
              </a:r>
            </a:p>
          </p:txBody>
        </p:sp>
        <p:sp>
          <p:nvSpPr>
            <p:cNvPr id="19" name="Oval 18">
              <a:extLst>
                <a:ext uri="{FF2B5EF4-FFF2-40B4-BE49-F238E27FC236}">
                  <a16:creationId xmlns:a16="http://schemas.microsoft.com/office/drawing/2014/main" id="{5765945A-ACC7-4006-9900-C3A81386A11B}"/>
                </a:ext>
              </a:extLst>
            </p:cNvPr>
            <p:cNvSpPr/>
            <p:nvPr/>
          </p:nvSpPr>
          <p:spPr>
            <a:xfrm>
              <a:off x="1458390" y="4575397"/>
              <a:ext cx="436942" cy="436942"/>
            </a:xfrm>
            <a:prstGeom prst="ellipse">
              <a:avLst/>
            </a:prstGeom>
            <a:solidFill>
              <a:srgbClr val="F6AB8A"/>
            </a:solidFill>
            <a:ln>
              <a:solidFill>
                <a:srgbClr val="7198A9"/>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21" name="Slide Number Placeholder 6">
            <a:extLst>
              <a:ext uri="{FF2B5EF4-FFF2-40B4-BE49-F238E27FC236}">
                <a16:creationId xmlns:a16="http://schemas.microsoft.com/office/drawing/2014/main" id="{2283AA76-739D-4977-AE12-CC234A9E955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1.1.4</a:t>
            </a:r>
          </a:p>
        </p:txBody>
      </p:sp>
    </p:spTree>
    <p:custDataLst>
      <p:tags r:id="rId1"/>
    </p:custDataLst>
    <p:extLst>
      <p:ext uri="{BB962C8B-B14F-4D97-AF65-F5344CB8AC3E}">
        <p14:creationId xmlns:p14="http://schemas.microsoft.com/office/powerpoint/2010/main" val="93440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0403-493A-4DED-B83D-47C22D66D11F}"/>
              </a:ext>
            </a:extLst>
          </p:cNvPr>
          <p:cNvSpPr>
            <a:spLocks noGrp="1"/>
          </p:cNvSpPr>
          <p:nvPr>
            <p:ph type="title"/>
          </p:nvPr>
        </p:nvSpPr>
        <p:spPr/>
        <p:txBody>
          <a:bodyPr/>
          <a:lstStyle/>
          <a:p>
            <a:r>
              <a:rPr lang="en-US" dirty="0"/>
              <a:t>Requirements for a Traditional Licensing File</a:t>
            </a:r>
          </a:p>
        </p:txBody>
      </p:sp>
      <p:grpSp>
        <p:nvGrpSpPr>
          <p:cNvPr id="3" name="Group 2">
            <a:extLst>
              <a:ext uri="{FF2B5EF4-FFF2-40B4-BE49-F238E27FC236}">
                <a16:creationId xmlns:a16="http://schemas.microsoft.com/office/drawing/2014/main" id="{89C66EFD-CA82-4382-AA1C-47F64F4B7CA4}"/>
              </a:ext>
            </a:extLst>
          </p:cNvPr>
          <p:cNvGrpSpPr/>
          <p:nvPr/>
        </p:nvGrpSpPr>
        <p:grpSpPr>
          <a:xfrm>
            <a:off x="419062" y="932155"/>
            <a:ext cx="11077510" cy="5604679"/>
            <a:chOff x="398034" y="1006115"/>
            <a:chExt cx="10172519" cy="5530719"/>
          </a:xfrm>
        </p:grpSpPr>
        <p:sp>
          <p:nvSpPr>
            <p:cNvPr id="21" name="Freeform 3">
              <a:extLst>
                <a:ext uri="{FF2B5EF4-FFF2-40B4-BE49-F238E27FC236}">
                  <a16:creationId xmlns:a16="http://schemas.microsoft.com/office/drawing/2014/main" id="{8717D8AD-52AF-4951-ACFA-838009F6F3A4}"/>
                </a:ext>
              </a:extLst>
            </p:cNvPr>
            <p:cNvSpPr/>
            <p:nvPr/>
          </p:nvSpPr>
          <p:spPr>
            <a:xfrm>
              <a:off x="398034" y="100611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96B3C0"/>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b="0" kern="1200" dirty="0">
                  <a:latin typeface="Arvo"/>
                </a:rPr>
                <a:t>Application for License </a:t>
              </a:r>
            </a:p>
          </p:txBody>
        </p:sp>
        <p:sp>
          <p:nvSpPr>
            <p:cNvPr id="22" name="Freeform 4">
              <a:extLst>
                <a:ext uri="{FF2B5EF4-FFF2-40B4-BE49-F238E27FC236}">
                  <a16:creationId xmlns:a16="http://schemas.microsoft.com/office/drawing/2014/main" id="{AB7CBEC0-7781-4910-ACA4-7FAC0BB6A8CC}"/>
                </a:ext>
              </a:extLst>
            </p:cNvPr>
            <p:cNvSpPr/>
            <p:nvPr/>
          </p:nvSpPr>
          <p:spPr>
            <a:xfrm>
              <a:off x="1961911" y="103640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58214"/>
                <a:satOff val="-1043"/>
                <a:lumOff val="4431"/>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Release of Information</a:t>
              </a:r>
              <a:endParaRPr lang="en-US" b="0" kern="1200" dirty="0">
                <a:latin typeface="Arvo"/>
              </a:endParaRPr>
            </a:p>
          </p:txBody>
        </p:sp>
        <p:sp>
          <p:nvSpPr>
            <p:cNvPr id="23" name="Freeform 6">
              <a:extLst>
                <a:ext uri="{FF2B5EF4-FFF2-40B4-BE49-F238E27FC236}">
                  <a16:creationId xmlns:a16="http://schemas.microsoft.com/office/drawing/2014/main" id="{7F179A45-B4C5-409E-8698-261F5AB9BE52}"/>
                </a:ext>
              </a:extLst>
            </p:cNvPr>
            <p:cNvSpPr/>
            <p:nvPr/>
          </p:nvSpPr>
          <p:spPr>
            <a:xfrm>
              <a:off x="3491139" y="108536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116428"/>
                <a:satOff val="-2085"/>
                <a:lumOff val="8862"/>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Authorization for Release</a:t>
              </a:r>
            </a:p>
          </p:txBody>
        </p:sp>
        <p:sp>
          <p:nvSpPr>
            <p:cNvPr id="24" name="Freeform 7">
              <a:extLst>
                <a:ext uri="{FF2B5EF4-FFF2-40B4-BE49-F238E27FC236}">
                  <a16:creationId xmlns:a16="http://schemas.microsoft.com/office/drawing/2014/main" id="{D3DDB56A-F4B2-4111-875D-9B38DAF1B8E8}"/>
                </a:ext>
              </a:extLst>
            </p:cNvPr>
            <p:cNvSpPr/>
            <p:nvPr/>
          </p:nvSpPr>
          <p:spPr>
            <a:xfrm>
              <a:off x="5058756" y="112301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6AB8A"/>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Unified Home </a:t>
              </a:r>
              <a:br>
                <a:rPr lang="en-US" kern="1200" dirty="0">
                  <a:latin typeface="Arvo"/>
                </a:rPr>
              </a:br>
              <a:r>
                <a:rPr lang="en-US" kern="1200" dirty="0">
                  <a:latin typeface="Arvo"/>
                </a:rPr>
                <a:t>Study</a:t>
              </a:r>
            </a:p>
          </p:txBody>
        </p:sp>
        <p:sp>
          <p:nvSpPr>
            <p:cNvPr id="25" name="Freeform 8">
              <a:extLst>
                <a:ext uri="{FF2B5EF4-FFF2-40B4-BE49-F238E27FC236}">
                  <a16:creationId xmlns:a16="http://schemas.microsoft.com/office/drawing/2014/main" id="{3442154F-F64E-4025-96E2-8D4AA11AE103}"/>
                </a:ext>
              </a:extLst>
            </p:cNvPr>
            <p:cNvSpPr/>
            <p:nvPr/>
          </p:nvSpPr>
          <p:spPr>
            <a:xfrm>
              <a:off x="6584243" y="112301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232855"/>
                <a:satOff val="-4171"/>
                <a:lumOff val="1772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Proof of Income</a:t>
              </a:r>
            </a:p>
          </p:txBody>
        </p:sp>
        <p:sp>
          <p:nvSpPr>
            <p:cNvPr id="19" name="Freeform 3">
              <a:extLst>
                <a:ext uri="{FF2B5EF4-FFF2-40B4-BE49-F238E27FC236}">
                  <a16:creationId xmlns:a16="http://schemas.microsoft.com/office/drawing/2014/main" id="{87CD8698-7D78-4ED3-8495-263CBCAF634E}"/>
                </a:ext>
              </a:extLst>
            </p:cNvPr>
            <p:cNvSpPr/>
            <p:nvPr/>
          </p:nvSpPr>
          <p:spPr>
            <a:xfrm>
              <a:off x="1738812" y="2928210"/>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96B3C0"/>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dirty="0">
                  <a:latin typeface="Arvo"/>
                </a:rPr>
                <a:t>Partnership Plan</a:t>
              </a:r>
              <a:endParaRPr lang="en-US" b="0" kern="1200" dirty="0">
                <a:latin typeface="Arvo"/>
              </a:endParaRPr>
            </a:p>
          </p:txBody>
        </p:sp>
        <p:sp>
          <p:nvSpPr>
            <p:cNvPr id="36" name="Freeform 4">
              <a:extLst>
                <a:ext uri="{FF2B5EF4-FFF2-40B4-BE49-F238E27FC236}">
                  <a16:creationId xmlns:a16="http://schemas.microsoft.com/office/drawing/2014/main" id="{D5343402-C3E4-4FBA-9662-CFBBF6AEEB8C}"/>
                </a:ext>
              </a:extLst>
            </p:cNvPr>
            <p:cNvSpPr/>
            <p:nvPr/>
          </p:nvSpPr>
          <p:spPr>
            <a:xfrm>
              <a:off x="3302688" y="2958500"/>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58214"/>
                <a:satOff val="-1043"/>
                <a:lumOff val="4431"/>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Parent Preparation Training</a:t>
              </a:r>
              <a:endParaRPr lang="en-US" b="0" kern="1200" dirty="0">
                <a:latin typeface="Arvo"/>
              </a:endParaRPr>
            </a:p>
          </p:txBody>
        </p:sp>
        <p:sp>
          <p:nvSpPr>
            <p:cNvPr id="37" name="Freeform 6">
              <a:extLst>
                <a:ext uri="{FF2B5EF4-FFF2-40B4-BE49-F238E27FC236}">
                  <a16:creationId xmlns:a16="http://schemas.microsoft.com/office/drawing/2014/main" id="{18A32C30-E7A8-4AE5-9432-A19551C78B31}"/>
                </a:ext>
              </a:extLst>
            </p:cNvPr>
            <p:cNvSpPr/>
            <p:nvPr/>
          </p:nvSpPr>
          <p:spPr>
            <a:xfrm>
              <a:off x="4831920" y="3007457"/>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116428"/>
                <a:satOff val="-2085"/>
                <a:lumOff val="8862"/>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Parent Preparation Biographical Profile</a:t>
              </a:r>
            </a:p>
          </p:txBody>
        </p:sp>
        <p:sp>
          <p:nvSpPr>
            <p:cNvPr id="38" name="Freeform 7">
              <a:extLst>
                <a:ext uri="{FF2B5EF4-FFF2-40B4-BE49-F238E27FC236}">
                  <a16:creationId xmlns:a16="http://schemas.microsoft.com/office/drawing/2014/main" id="{B016A63E-D233-4EE7-86BB-42F9D88697F6}"/>
                </a:ext>
              </a:extLst>
            </p:cNvPr>
            <p:cNvSpPr/>
            <p:nvPr/>
          </p:nvSpPr>
          <p:spPr>
            <a:xfrm>
              <a:off x="6399537" y="3037747"/>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6AB8A"/>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Water Safety Training</a:t>
              </a:r>
            </a:p>
          </p:txBody>
        </p:sp>
        <p:sp>
          <p:nvSpPr>
            <p:cNvPr id="39" name="Freeform 8">
              <a:extLst>
                <a:ext uri="{FF2B5EF4-FFF2-40B4-BE49-F238E27FC236}">
                  <a16:creationId xmlns:a16="http://schemas.microsoft.com/office/drawing/2014/main" id="{9211FFB4-8854-41E7-9009-FC8EAAA29606}"/>
                </a:ext>
              </a:extLst>
            </p:cNvPr>
            <p:cNvSpPr/>
            <p:nvPr/>
          </p:nvSpPr>
          <p:spPr>
            <a:xfrm>
              <a:off x="7925022" y="3037747"/>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232855"/>
                <a:satOff val="-4171"/>
                <a:lumOff val="1772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Confidentiality Agreement</a:t>
              </a:r>
            </a:p>
          </p:txBody>
        </p:sp>
        <p:sp>
          <p:nvSpPr>
            <p:cNvPr id="40" name="Freeform 3">
              <a:extLst>
                <a:ext uri="{FF2B5EF4-FFF2-40B4-BE49-F238E27FC236}">
                  <a16:creationId xmlns:a16="http://schemas.microsoft.com/office/drawing/2014/main" id="{A76C39A7-F4F6-4D19-8410-2D8C7C960ECB}"/>
                </a:ext>
              </a:extLst>
            </p:cNvPr>
            <p:cNvSpPr/>
            <p:nvPr/>
          </p:nvSpPr>
          <p:spPr>
            <a:xfrm>
              <a:off x="2628915" y="489154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96B3C0"/>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b="0" kern="1200" dirty="0">
                  <a:latin typeface="Arvo"/>
                </a:rPr>
                <a:t>Criminal History Screening</a:t>
              </a:r>
            </a:p>
          </p:txBody>
        </p:sp>
        <p:sp>
          <p:nvSpPr>
            <p:cNvPr id="41" name="Freeform 4">
              <a:extLst>
                <a:ext uri="{FF2B5EF4-FFF2-40B4-BE49-F238E27FC236}">
                  <a16:creationId xmlns:a16="http://schemas.microsoft.com/office/drawing/2014/main" id="{4FE6BB8A-AE9B-408D-8963-BDE4D3C47FEE}"/>
                </a:ext>
              </a:extLst>
            </p:cNvPr>
            <p:cNvSpPr/>
            <p:nvPr/>
          </p:nvSpPr>
          <p:spPr>
            <a:xfrm>
              <a:off x="4192789" y="4921835"/>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78471"/>
            </a:solidFill>
          </p:spPr>
          <p:style>
            <a:lnRef idx="2">
              <a:schemeClr val="lt1">
                <a:hueOff val="0"/>
                <a:satOff val="0"/>
                <a:lumOff val="0"/>
                <a:alphaOff val="0"/>
              </a:schemeClr>
            </a:lnRef>
            <a:fillRef idx="1">
              <a:scrgbClr r="0" g="0" b="0"/>
            </a:fillRef>
            <a:effectRef idx="0">
              <a:schemeClr val="accent5">
                <a:shade val="80000"/>
                <a:hueOff val="58214"/>
                <a:satOff val="-1043"/>
                <a:lumOff val="4431"/>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References</a:t>
              </a:r>
              <a:endParaRPr lang="en-US" b="0" kern="1200" dirty="0">
                <a:latin typeface="Arvo"/>
              </a:endParaRPr>
            </a:p>
          </p:txBody>
        </p:sp>
        <p:sp>
          <p:nvSpPr>
            <p:cNvPr id="42" name="Freeform 6">
              <a:extLst>
                <a:ext uri="{FF2B5EF4-FFF2-40B4-BE49-F238E27FC236}">
                  <a16:creationId xmlns:a16="http://schemas.microsoft.com/office/drawing/2014/main" id="{637F7C4F-17F6-4868-9BDE-A505610073FC}"/>
                </a:ext>
              </a:extLst>
            </p:cNvPr>
            <p:cNvSpPr/>
            <p:nvPr/>
          </p:nvSpPr>
          <p:spPr>
            <a:xfrm>
              <a:off x="5722023" y="497079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7198A9"/>
            </a:solidFill>
          </p:spPr>
          <p:style>
            <a:lnRef idx="2">
              <a:schemeClr val="lt1">
                <a:hueOff val="0"/>
                <a:satOff val="0"/>
                <a:lumOff val="0"/>
                <a:alphaOff val="0"/>
              </a:schemeClr>
            </a:lnRef>
            <a:fillRef idx="1">
              <a:scrgbClr r="0" g="0" b="0"/>
            </a:fillRef>
            <a:effectRef idx="0">
              <a:schemeClr val="accent5">
                <a:shade val="80000"/>
                <a:hueOff val="116428"/>
                <a:satOff val="-2085"/>
                <a:lumOff val="8862"/>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Family Documents</a:t>
              </a:r>
            </a:p>
          </p:txBody>
        </p:sp>
        <p:sp>
          <p:nvSpPr>
            <p:cNvPr id="43" name="Freeform 7">
              <a:extLst>
                <a:ext uri="{FF2B5EF4-FFF2-40B4-BE49-F238E27FC236}">
                  <a16:creationId xmlns:a16="http://schemas.microsoft.com/office/drawing/2014/main" id="{B43B6203-ADD7-4B78-B662-A3C5E1A6943E}"/>
                </a:ext>
              </a:extLst>
            </p:cNvPr>
            <p:cNvSpPr/>
            <p:nvPr/>
          </p:nvSpPr>
          <p:spPr>
            <a:xfrm>
              <a:off x="7289631" y="500844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F6AB8A"/>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Family Foster Home Safety Documentation</a:t>
              </a:r>
            </a:p>
          </p:txBody>
        </p:sp>
        <p:sp>
          <p:nvSpPr>
            <p:cNvPr id="44" name="Freeform 8">
              <a:extLst>
                <a:ext uri="{FF2B5EF4-FFF2-40B4-BE49-F238E27FC236}">
                  <a16:creationId xmlns:a16="http://schemas.microsoft.com/office/drawing/2014/main" id="{88F9B9F0-E7DF-44CD-8E92-196BCA7F1EDE}"/>
                </a:ext>
              </a:extLst>
            </p:cNvPr>
            <p:cNvSpPr/>
            <p:nvPr/>
          </p:nvSpPr>
          <p:spPr>
            <a:xfrm>
              <a:off x="8815115" y="5008442"/>
              <a:ext cx="1755438" cy="1528392"/>
            </a:xfrm>
            <a:custGeom>
              <a:avLst/>
              <a:gdLst>
                <a:gd name="connsiteX0" fmla="*/ 0 w 1549839"/>
                <a:gd name="connsiteY0" fmla="*/ 774920 h 1549839"/>
                <a:gd name="connsiteX1" fmla="*/ 774920 w 1549839"/>
                <a:gd name="connsiteY1" fmla="*/ 0 h 1549839"/>
                <a:gd name="connsiteX2" fmla="*/ 1549840 w 1549839"/>
                <a:gd name="connsiteY2" fmla="*/ 774920 h 1549839"/>
                <a:gd name="connsiteX3" fmla="*/ 774920 w 1549839"/>
                <a:gd name="connsiteY3" fmla="*/ 1549840 h 1549839"/>
                <a:gd name="connsiteX4" fmla="*/ 0 w 1549839"/>
                <a:gd name="connsiteY4" fmla="*/ 774920 h 1549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839" h="1549839">
                  <a:moveTo>
                    <a:pt x="0" y="774920"/>
                  </a:moveTo>
                  <a:cubicBezTo>
                    <a:pt x="0" y="346944"/>
                    <a:pt x="346944" y="0"/>
                    <a:pt x="774920" y="0"/>
                  </a:cubicBezTo>
                  <a:cubicBezTo>
                    <a:pt x="1202896" y="0"/>
                    <a:pt x="1549840" y="346944"/>
                    <a:pt x="1549840" y="774920"/>
                  </a:cubicBezTo>
                  <a:cubicBezTo>
                    <a:pt x="1549840" y="1202896"/>
                    <a:pt x="1202896" y="1549840"/>
                    <a:pt x="774920" y="1549840"/>
                  </a:cubicBezTo>
                  <a:cubicBezTo>
                    <a:pt x="346944" y="1549840"/>
                    <a:pt x="0" y="1202896"/>
                    <a:pt x="0" y="774920"/>
                  </a:cubicBezTo>
                  <a:close/>
                </a:path>
              </a:pathLst>
            </a:custGeom>
            <a:solidFill>
              <a:srgbClr val="4D778A"/>
            </a:solidFill>
          </p:spPr>
          <p:style>
            <a:lnRef idx="2">
              <a:schemeClr val="lt1">
                <a:hueOff val="0"/>
                <a:satOff val="0"/>
                <a:lumOff val="0"/>
                <a:alphaOff val="0"/>
              </a:schemeClr>
            </a:lnRef>
            <a:fillRef idx="1">
              <a:scrgbClr r="0" g="0" b="0"/>
            </a:fillRef>
            <a:effectRef idx="0">
              <a:schemeClr val="accent5">
                <a:shade val="80000"/>
                <a:hueOff val="232855"/>
                <a:satOff val="-4171"/>
                <a:lumOff val="17723"/>
                <a:alphaOff val="0"/>
              </a:schemeClr>
            </a:effectRef>
            <a:fontRef idx="minor">
              <a:schemeClr val="lt1"/>
            </a:fontRef>
          </p:style>
          <p:txBody>
            <a:bodyPr spcFirstLastPara="0" vert="horz" wrap="square" lIns="226969" tIns="226969" rIns="226969" bIns="226969" numCol="1" spcCol="1270" anchor="ctr" anchorCtr="0">
              <a:noAutofit/>
            </a:bodyPr>
            <a:lstStyle/>
            <a:p>
              <a:pPr lvl="0" algn="ctr" defTabSz="800100">
                <a:lnSpc>
                  <a:spcPct val="90000"/>
                </a:lnSpc>
                <a:spcBef>
                  <a:spcPct val="0"/>
                </a:spcBef>
                <a:spcAft>
                  <a:spcPct val="35000"/>
                </a:spcAft>
              </a:pPr>
              <a:r>
                <a:rPr lang="en-US" kern="1200" dirty="0">
                  <a:latin typeface="Arvo"/>
                </a:rPr>
                <a:t>Firearms Safety Requirements</a:t>
              </a:r>
            </a:p>
          </p:txBody>
        </p:sp>
      </p:grpSp>
      <p:sp>
        <p:nvSpPr>
          <p:cNvPr id="20" name="Slide Number Placeholder 6">
            <a:extLst>
              <a:ext uri="{FF2B5EF4-FFF2-40B4-BE49-F238E27FC236}">
                <a16:creationId xmlns:a16="http://schemas.microsoft.com/office/drawing/2014/main" id="{92994C5A-3396-40C4-9810-B47A059351A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1.4.16</a:t>
            </a:r>
          </a:p>
        </p:txBody>
      </p:sp>
    </p:spTree>
    <p:custDataLst>
      <p:tags r:id="rId1"/>
    </p:custDataLst>
    <p:extLst>
      <p:ext uri="{BB962C8B-B14F-4D97-AF65-F5344CB8AC3E}">
        <p14:creationId xmlns:p14="http://schemas.microsoft.com/office/powerpoint/2010/main" val="3005983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7937-622C-4CCE-AD9A-67CE5ED98D58}"/>
              </a:ext>
            </a:extLst>
          </p:cNvPr>
          <p:cNvSpPr>
            <a:spLocks noGrp="1"/>
          </p:cNvSpPr>
          <p:nvPr>
            <p:ph type="title"/>
          </p:nvPr>
        </p:nvSpPr>
        <p:spPr/>
        <p:txBody>
          <a:bodyPr/>
          <a:lstStyle/>
          <a:p>
            <a:r>
              <a:rPr lang="en-US" dirty="0"/>
              <a:t>Navigating Potential Roadblocks</a:t>
            </a:r>
          </a:p>
        </p:txBody>
      </p:sp>
      <p:pic>
        <p:nvPicPr>
          <p:cNvPr id="4" name="Picture 3">
            <a:extLst>
              <a:ext uri="{FF2B5EF4-FFF2-40B4-BE49-F238E27FC236}">
                <a16:creationId xmlns:a16="http://schemas.microsoft.com/office/drawing/2014/main" id="{6DC03AE1-1E13-4DF5-8A1C-24FC27E1FB64}"/>
              </a:ext>
            </a:extLst>
          </p:cNvPr>
          <p:cNvPicPr>
            <a:picLocks noChangeAspect="1"/>
          </p:cNvPicPr>
          <p:nvPr/>
        </p:nvPicPr>
        <p:blipFill>
          <a:blip r:embed="rId3"/>
          <a:stretch>
            <a:fillRect/>
          </a:stretch>
        </p:blipFill>
        <p:spPr>
          <a:xfrm>
            <a:off x="3583758" y="1380472"/>
            <a:ext cx="5663675" cy="4913802"/>
          </a:xfrm>
          <a:prstGeom prst="rect">
            <a:avLst/>
          </a:prstGeom>
        </p:spPr>
      </p:pic>
      <p:sp>
        <p:nvSpPr>
          <p:cNvPr id="5" name="Slide Number Placeholder 6">
            <a:extLst>
              <a:ext uri="{FF2B5EF4-FFF2-40B4-BE49-F238E27FC236}">
                <a16:creationId xmlns:a16="http://schemas.microsoft.com/office/drawing/2014/main" id="{6A87BB6E-CD83-4E6F-86E0-F523951BB8C5}"/>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1.4.17</a:t>
            </a:r>
          </a:p>
        </p:txBody>
      </p:sp>
    </p:spTree>
    <p:custDataLst>
      <p:tags r:id="rId1"/>
    </p:custDataLst>
    <p:extLst>
      <p:ext uri="{BB962C8B-B14F-4D97-AF65-F5344CB8AC3E}">
        <p14:creationId xmlns:p14="http://schemas.microsoft.com/office/powerpoint/2010/main" val="112081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799" y="160019"/>
            <a:ext cx="9770145" cy="1188721"/>
          </a:xfrm>
        </p:spPr>
        <p:txBody>
          <a:bodyPr/>
          <a:lstStyle/>
          <a:p>
            <a:pPr algn="ctr"/>
            <a:r>
              <a:rPr lang="en-US" dirty="0"/>
              <a:t>Activity B:  </a:t>
            </a:r>
            <a:br>
              <a:rPr lang="en-US" dirty="0"/>
            </a:br>
            <a:r>
              <a:rPr lang="en-US" dirty="0"/>
              <a:t>Seven Professional Practices for Licensing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buFont typeface="Wingdings" panose="05000000000000000000" pitchFamily="2" charset="2"/>
              <a:buChar char="§"/>
            </a:pPr>
            <a:r>
              <a:rPr lang="en-US" dirty="0"/>
              <a:t>As a group, using your assigned professional practice, discuss the following question:</a:t>
            </a:r>
          </a:p>
          <a:p>
            <a:pPr>
              <a:buClr>
                <a:srgbClr val="F78471"/>
              </a:buClr>
              <a:buFont typeface="Wingdings" panose="05000000000000000000" pitchFamily="2" charset="2"/>
              <a:buChar char="§"/>
            </a:pPr>
            <a:endParaRPr lang="en-US" dirty="0"/>
          </a:p>
          <a:p>
            <a:pPr lvl="1">
              <a:buClr>
                <a:srgbClr val="F78471"/>
              </a:buClr>
            </a:pPr>
            <a:r>
              <a:rPr lang="en-US" dirty="0">
                <a:solidFill>
                  <a:srgbClr val="3B5763"/>
                </a:solidFill>
                <a:latin typeface="Arvo"/>
                <a:sym typeface="Arvo"/>
              </a:rPr>
              <a:t>How are Licensing Specialists involved in these seven professional practices?</a:t>
            </a:r>
            <a:br>
              <a:rPr lang="en-US" dirty="0"/>
            </a:br>
            <a:endParaRPr lang="en-US" dirty="0"/>
          </a:p>
          <a:p>
            <a:pPr marL="0" indent="0">
              <a:buNone/>
            </a:pPr>
            <a:endParaRPr lang="en-US" dirty="0"/>
          </a:p>
        </p:txBody>
      </p:sp>
      <p:sp>
        <p:nvSpPr>
          <p:cNvPr id="4" name="Slide Number Placeholder 6">
            <a:extLst>
              <a:ext uri="{FF2B5EF4-FFF2-40B4-BE49-F238E27FC236}">
                <a16:creationId xmlns:a16="http://schemas.microsoft.com/office/drawing/2014/main" id="{5ED51430-8B57-4576-82E3-8A57873E6116}"/>
              </a:ext>
            </a:extLst>
          </p:cNvPr>
          <p:cNvSpPr txBox="1">
            <a:spLocks noChangeArrowheads="1"/>
          </p:cNvSpPr>
          <p:nvPr/>
        </p:nvSpPr>
        <p:spPr>
          <a:xfrm>
            <a:off x="0" y="65532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1.1.5</a:t>
            </a:r>
          </a:p>
        </p:txBody>
      </p:sp>
      <p:sp>
        <p:nvSpPr>
          <p:cNvPr id="5" name="Slide Number Placeholder 6">
            <a:extLst>
              <a:ext uri="{FF2B5EF4-FFF2-40B4-BE49-F238E27FC236}">
                <a16:creationId xmlns:a16="http://schemas.microsoft.com/office/drawing/2014/main" id="{5DB1E645-2EF2-4F94-83DE-1C594E0807A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1.1.5</a:t>
            </a:r>
          </a:p>
        </p:txBody>
      </p:sp>
    </p:spTree>
    <p:custDataLst>
      <p:tags r:id="rId1"/>
    </p:custDataLst>
    <p:extLst>
      <p:ext uri="{BB962C8B-B14F-4D97-AF65-F5344CB8AC3E}">
        <p14:creationId xmlns:p14="http://schemas.microsoft.com/office/powerpoint/2010/main" val="302999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4D00-2A2B-483A-B018-A71F4854CC75}"/>
              </a:ext>
            </a:extLst>
          </p:cNvPr>
          <p:cNvSpPr>
            <a:spLocks noGrp="1"/>
          </p:cNvSpPr>
          <p:nvPr>
            <p:ph type="title"/>
          </p:nvPr>
        </p:nvSpPr>
        <p:spPr>
          <a:xfrm>
            <a:off x="161610" y="138055"/>
            <a:ext cx="10193969" cy="743093"/>
          </a:xfrm>
        </p:spPr>
        <p:txBody>
          <a:bodyPr/>
          <a:lstStyle/>
          <a:p>
            <a:r>
              <a:rPr lang="en-US" dirty="0"/>
              <a:t>Family-Centered Practice</a:t>
            </a:r>
          </a:p>
        </p:txBody>
      </p:sp>
      <p:sp>
        <p:nvSpPr>
          <p:cNvPr id="3" name="Text Placeholder 2">
            <a:extLst>
              <a:ext uri="{FF2B5EF4-FFF2-40B4-BE49-F238E27FC236}">
                <a16:creationId xmlns:a16="http://schemas.microsoft.com/office/drawing/2014/main" id="{389BCF8B-0CDE-46F0-8944-D33C3560ACC8}"/>
              </a:ext>
            </a:extLst>
          </p:cNvPr>
          <p:cNvSpPr>
            <a:spLocks noGrp="1"/>
          </p:cNvSpPr>
          <p:nvPr>
            <p:ph type="body" idx="1"/>
          </p:nvPr>
        </p:nvSpPr>
        <p:spPr>
          <a:xfrm>
            <a:off x="2363252" y="1882464"/>
            <a:ext cx="7465495" cy="1546536"/>
          </a:xfrm>
        </p:spPr>
        <p:txBody>
          <a:bodyPr/>
          <a:lstStyle/>
          <a:p>
            <a:pPr marL="0" indent="0" algn="ctr">
              <a:buClr>
                <a:srgbClr val="F78471"/>
              </a:buClr>
              <a:buNone/>
            </a:pPr>
            <a:r>
              <a:rPr lang="en-US" sz="2800" dirty="0"/>
              <a:t>In order for the practice model to be effective, it is necessary to maintain family-centered practice, which supports respect and engagement.</a:t>
            </a:r>
          </a:p>
          <a:p>
            <a:pPr marL="0" indent="0">
              <a:buNone/>
            </a:pPr>
            <a:endParaRPr lang="en-US" dirty="0"/>
          </a:p>
        </p:txBody>
      </p:sp>
      <p:sp>
        <p:nvSpPr>
          <p:cNvPr id="4" name="Slide Number Placeholder 6">
            <a:extLst>
              <a:ext uri="{FF2B5EF4-FFF2-40B4-BE49-F238E27FC236}">
                <a16:creationId xmlns:a16="http://schemas.microsoft.com/office/drawing/2014/main" id="{9C4E15A7-697B-47FC-8D2B-ACF834C0784A}"/>
              </a:ext>
            </a:extLst>
          </p:cNvPr>
          <p:cNvSpPr txBox="1">
            <a:spLocks noChangeArrowheads="1"/>
          </p:cNvSpPr>
          <p:nvPr/>
        </p:nvSpPr>
        <p:spPr>
          <a:xfrm>
            <a:off x="0" y="65532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1.1.2</a:t>
            </a:r>
          </a:p>
        </p:txBody>
      </p:sp>
      <p:sp>
        <p:nvSpPr>
          <p:cNvPr id="5" name="Slide Number Placeholder 6">
            <a:extLst>
              <a:ext uri="{FF2B5EF4-FFF2-40B4-BE49-F238E27FC236}">
                <a16:creationId xmlns:a16="http://schemas.microsoft.com/office/drawing/2014/main" id="{A942AA9F-BBD8-46BF-848B-6172A80E8219}"/>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1.1.6</a:t>
            </a:r>
          </a:p>
        </p:txBody>
      </p:sp>
    </p:spTree>
    <p:custDataLst>
      <p:tags r:id="rId1"/>
    </p:custDataLst>
    <p:extLst>
      <p:ext uri="{BB962C8B-B14F-4D97-AF65-F5344CB8AC3E}">
        <p14:creationId xmlns:p14="http://schemas.microsoft.com/office/powerpoint/2010/main" val="166823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B973-5AE9-4F2D-B7DB-64B95C88E3E6}"/>
              </a:ext>
            </a:extLst>
          </p:cNvPr>
          <p:cNvSpPr>
            <a:spLocks noGrp="1"/>
          </p:cNvSpPr>
          <p:nvPr>
            <p:ph type="title"/>
          </p:nvPr>
        </p:nvSpPr>
        <p:spPr>
          <a:xfrm>
            <a:off x="161610" y="138056"/>
            <a:ext cx="10468289" cy="1004944"/>
          </a:xfrm>
        </p:spPr>
        <p:txBody>
          <a:bodyPr/>
          <a:lstStyle/>
          <a:p>
            <a:pPr algn="ctr"/>
            <a:r>
              <a:rPr lang="en-US" dirty="0"/>
              <a:t>Care of Children, Quality Parenting, and the Reasonable and Prudent Parent Standard</a:t>
            </a:r>
          </a:p>
        </p:txBody>
      </p:sp>
      <p:sp>
        <p:nvSpPr>
          <p:cNvPr id="3" name="Text Placeholder 2">
            <a:extLst>
              <a:ext uri="{FF2B5EF4-FFF2-40B4-BE49-F238E27FC236}">
                <a16:creationId xmlns:a16="http://schemas.microsoft.com/office/drawing/2014/main" id="{AE58F49A-13F2-4D48-960A-6C3C91325F0B}"/>
              </a:ext>
            </a:extLst>
          </p:cNvPr>
          <p:cNvSpPr>
            <a:spLocks noGrp="1"/>
          </p:cNvSpPr>
          <p:nvPr>
            <p:ph type="body" idx="1"/>
          </p:nvPr>
        </p:nvSpPr>
        <p:spPr>
          <a:xfrm>
            <a:off x="1318260" y="1965960"/>
            <a:ext cx="9517380" cy="4572000"/>
          </a:xfrm>
        </p:spPr>
        <p:txBody>
          <a:bodyPr>
            <a:normAutofit/>
          </a:bodyPr>
          <a:lstStyle/>
          <a:p>
            <a:pPr>
              <a:buClr>
                <a:srgbClr val="F78471"/>
              </a:buClr>
              <a:buFont typeface="Wingdings" panose="05000000000000000000" pitchFamily="2" charset="2"/>
              <a:buChar char="§"/>
            </a:pPr>
            <a:r>
              <a:rPr lang="en-US" dirty="0">
                <a:ea typeface="+mn-ea"/>
                <a:cs typeface="+mn-cs"/>
              </a:rPr>
              <a:t>Prevention of separation</a:t>
            </a:r>
          </a:p>
          <a:p>
            <a:pPr>
              <a:buClr>
                <a:srgbClr val="F78471"/>
              </a:buClr>
              <a:buFont typeface="Wingdings" panose="05000000000000000000" pitchFamily="2" charset="2"/>
              <a:buChar char="§"/>
            </a:pPr>
            <a:r>
              <a:rPr lang="en-US" dirty="0">
                <a:ea typeface="+mn-ea"/>
                <a:cs typeface="+mn-cs"/>
              </a:rPr>
              <a:t>Allow children to remain safely in their own homes</a:t>
            </a:r>
          </a:p>
          <a:p>
            <a:pPr>
              <a:buClr>
                <a:srgbClr val="F78471"/>
              </a:buClr>
              <a:buFont typeface="Wingdings" panose="05000000000000000000" pitchFamily="2" charset="2"/>
              <a:buChar char="§"/>
            </a:pPr>
            <a:r>
              <a:rPr lang="en-US" dirty="0">
                <a:ea typeface="+mn-ea"/>
                <a:cs typeface="+mn-cs"/>
              </a:rPr>
              <a:t>Reunification of families</a:t>
            </a:r>
          </a:p>
          <a:p>
            <a:pPr>
              <a:buClr>
                <a:srgbClr val="F78471"/>
              </a:buClr>
              <a:buFont typeface="Wingdings" panose="05000000000000000000" pitchFamily="2" charset="2"/>
              <a:buChar char="§"/>
            </a:pPr>
            <a:r>
              <a:rPr lang="en-US" dirty="0">
                <a:ea typeface="+mn-ea"/>
                <a:cs typeface="+mn-cs"/>
              </a:rPr>
              <a:t>Provides alternative emergency or longer-term parenting arrangements</a:t>
            </a:r>
          </a:p>
          <a:p>
            <a:pPr>
              <a:buClr>
                <a:srgbClr val="F78471"/>
              </a:buClr>
              <a:buFont typeface="Wingdings" panose="05000000000000000000" pitchFamily="2" charset="2"/>
              <a:buChar char="§"/>
            </a:pPr>
            <a:r>
              <a:rPr lang="en-US" dirty="0">
                <a:ea typeface="+mn-ea"/>
                <a:cs typeface="+mn-cs"/>
              </a:rPr>
              <a:t>Focus on the well-being of the children</a:t>
            </a:r>
          </a:p>
          <a:p>
            <a:pPr>
              <a:buClr>
                <a:srgbClr val="F78471"/>
              </a:buClr>
              <a:buFont typeface="Wingdings" panose="05000000000000000000" pitchFamily="2" charset="2"/>
              <a:buChar char="§"/>
            </a:pPr>
            <a:r>
              <a:rPr lang="en-US" dirty="0">
                <a:ea typeface="+mn-ea"/>
                <a:cs typeface="+mn-cs"/>
              </a:rPr>
              <a:t>Permanency for children</a:t>
            </a:r>
          </a:p>
          <a:p>
            <a:pPr>
              <a:buClr>
                <a:srgbClr val="F78471"/>
              </a:buClr>
              <a:buFont typeface="Wingdings" panose="05000000000000000000" pitchFamily="2" charset="2"/>
              <a:buChar char="§"/>
            </a:pPr>
            <a:r>
              <a:rPr lang="en-US" dirty="0">
                <a:ea typeface="+mn-ea"/>
                <a:cs typeface="+mn-cs"/>
              </a:rPr>
              <a:t>Transition to independence and self-sufficiency for older children</a:t>
            </a:r>
          </a:p>
          <a:p>
            <a:pPr>
              <a:buClr>
                <a:srgbClr val="F78471"/>
              </a:buClr>
            </a:pPr>
            <a:endParaRPr lang="en-US" dirty="0"/>
          </a:p>
        </p:txBody>
      </p:sp>
      <p:sp>
        <p:nvSpPr>
          <p:cNvPr id="4" name="Slide Number Placeholder 6">
            <a:extLst>
              <a:ext uri="{FF2B5EF4-FFF2-40B4-BE49-F238E27FC236}">
                <a16:creationId xmlns:a16="http://schemas.microsoft.com/office/drawing/2014/main" id="{514DBAF8-8AB6-4C46-853C-9B904C38716B}"/>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1.1.7</a:t>
            </a:r>
          </a:p>
        </p:txBody>
      </p:sp>
    </p:spTree>
    <p:custDataLst>
      <p:tags r:id="rId1"/>
    </p:custDataLst>
    <p:extLst>
      <p:ext uri="{BB962C8B-B14F-4D97-AF65-F5344CB8AC3E}">
        <p14:creationId xmlns:p14="http://schemas.microsoft.com/office/powerpoint/2010/main" val="1654537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ARTICULATE_SLIDE_COUNT" val="6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2748</Words>
  <Application>Microsoft Office PowerPoint</Application>
  <PresentationFormat>Widescreen</PresentationFormat>
  <Paragraphs>417</Paragraphs>
  <Slides>61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Arvo</vt:lpstr>
      <vt:lpstr>Bell MT</vt:lpstr>
      <vt:lpstr>Calibri</vt:lpstr>
      <vt:lpstr>Calibri Light</vt:lpstr>
      <vt:lpstr>Muli</vt:lpstr>
      <vt:lpstr>Wingdings</vt:lpstr>
      <vt:lpstr>Office Theme</vt:lpstr>
      <vt:lpstr>Overview of Licensing</vt:lpstr>
      <vt:lpstr>Agenda</vt:lpstr>
      <vt:lpstr>Unit 1.1</vt:lpstr>
      <vt:lpstr>Learning Objectives</vt:lpstr>
      <vt:lpstr>Activity A:   My Journey to Foster Care Licensing</vt:lpstr>
      <vt:lpstr>Child Welfare Practice Model – Seven Professional Practices</vt:lpstr>
      <vt:lpstr>Activity B:   Seven Professional Practices for Licensing</vt:lpstr>
      <vt:lpstr>Family-Centered Practice</vt:lpstr>
      <vt:lpstr>Care of Children, Quality Parenting, and the Reasonable and Prudent Parent Standard</vt:lpstr>
      <vt:lpstr>The Goal of Foster Care Licensing</vt:lpstr>
      <vt:lpstr>Quality Parenting Initiative</vt:lpstr>
      <vt:lpstr>Quality Parenting Initiative (QPI)</vt:lpstr>
      <vt:lpstr>Quality Parenting Initiative (QPI), cont.</vt:lpstr>
      <vt:lpstr>About the Quality Parenting Initiative  &amp; Being a 21st Century Foster Parent</vt:lpstr>
      <vt:lpstr>Four Key Components of QPI</vt:lpstr>
      <vt:lpstr>Licensing Specialists - Seven Primary Roles</vt:lpstr>
      <vt:lpstr>Activity C:   Developing as a Licensing Specialist</vt:lpstr>
      <vt:lpstr>Activity D:   My Strengths and Needs</vt:lpstr>
      <vt:lpstr>Voices of Youth</vt:lpstr>
      <vt:lpstr>Activity E:   The Big Picture</vt:lpstr>
      <vt:lpstr>Collaboration</vt:lpstr>
      <vt:lpstr>Child Protective Investigator</vt:lpstr>
      <vt:lpstr>Case Manager</vt:lpstr>
      <vt:lpstr>Adoption Specialist</vt:lpstr>
      <vt:lpstr>Independent Living Specialist</vt:lpstr>
      <vt:lpstr>Children’s Legal Services (CLS)</vt:lpstr>
      <vt:lpstr>Guardian ad Litem (GAL)</vt:lpstr>
      <vt:lpstr>Community Partners</vt:lpstr>
      <vt:lpstr>Unit 1.2</vt:lpstr>
      <vt:lpstr>Learning Objectives</vt:lpstr>
      <vt:lpstr>Licensing Laws and Policies</vt:lpstr>
      <vt:lpstr>Multi-Ethnic Placement Act/Inter-Ethnic Placement Provision (MEPA)</vt:lpstr>
      <vt:lpstr>Chapter 65C-45, F.A.C., Sections</vt:lpstr>
      <vt:lpstr>Types of Foster Care</vt:lpstr>
      <vt:lpstr>Unit 1.3</vt:lpstr>
      <vt:lpstr>Learning Objectives</vt:lpstr>
      <vt:lpstr>Unified Home Study with Emergency Placement </vt:lpstr>
      <vt:lpstr>PowerPoint Presentation</vt:lpstr>
      <vt:lpstr>Unified Home Study with Planned Placement </vt:lpstr>
      <vt:lpstr>Unified Home Study with Emergency Placement </vt:lpstr>
      <vt:lpstr>Unified Home Study with Emergency Placement </vt:lpstr>
      <vt:lpstr>Unified Home Study with Emergency Placement </vt:lpstr>
      <vt:lpstr>Unified Home Study with Emergency Placement </vt:lpstr>
      <vt:lpstr>Unified Home Study with Planned Placement </vt:lpstr>
      <vt:lpstr>Unit 1.4</vt:lpstr>
      <vt:lpstr>Learning Objectives</vt:lpstr>
      <vt:lpstr>Assessment and the Licensing Specialist</vt:lpstr>
      <vt:lpstr>What is Assessment?</vt:lpstr>
      <vt:lpstr>The Stages of Assessment</vt:lpstr>
      <vt:lpstr>The Skills and Knowledge of Assessment</vt:lpstr>
      <vt:lpstr>Interpersonal Skills</vt:lpstr>
      <vt:lpstr>Interviewing Skills</vt:lpstr>
      <vt:lpstr>Engagement</vt:lpstr>
      <vt:lpstr>Activity G:   Engagement Skills Practice</vt:lpstr>
      <vt:lpstr>Documentation</vt:lpstr>
      <vt:lpstr>Verifying Techniques</vt:lpstr>
      <vt:lpstr>Purpose of Documentation</vt:lpstr>
      <vt:lpstr>Quality Record-Keeping</vt:lpstr>
      <vt:lpstr>Traditional Licensing File</vt:lpstr>
      <vt:lpstr>Requirements for a Traditional Licensing File</vt:lpstr>
      <vt:lpstr>Navigating Potential Roadblocks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 Care Licensing Module 1 - Overview of Licensing PowerPoint</dc:title>
  <dc:creator>Brock, Amber</dc:creator>
  <cp:lastModifiedBy>VanDyke, Misty N</cp:lastModifiedBy>
  <cp:revision>96</cp:revision>
  <cp:lastPrinted>2019-10-11T13:56:31Z</cp:lastPrinted>
  <dcterms:created xsi:type="dcterms:W3CDTF">2019-06-11T18:23:45Z</dcterms:created>
  <dcterms:modified xsi:type="dcterms:W3CDTF">2025-05-07T19:49:58Z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AB6CCBC7-494E-44FD-9203-E4D292D4C567</vt:lpwstr>
  </property>
  <property fmtid="{D5CDD505-2E9C-101B-9397-08002B2CF9AE}" pid="3" name="ArticulatePath">
    <vt:lpwstr>FCL_M1_PPT_061719_AB</vt:lpwstr>
  </property>
</Properties>
</file>