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Override1.xml" ContentType="application/vnd.openxmlformats-officedocument.themeOverr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339" r:id="rId6"/>
    <p:sldId id="341" r:id="rId7"/>
    <p:sldId id="342" r:id="rId8"/>
    <p:sldId id="343" r:id="rId9"/>
    <p:sldId id="410" r:id="rId10"/>
    <p:sldId id="411" r:id="rId11"/>
    <p:sldId id="416" r:id="rId12"/>
    <p:sldId id="261" r:id="rId13"/>
    <p:sldId id="370" r:id="rId14"/>
    <p:sldId id="371" r:id="rId15"/>
    <p:sldId id="372" r:id="rId16"/>
    <p:sldId id="373" r:id="rId17"/>
    <p:sldId id="415" r:id="rId18"/>
    <p:sldId id="276" r:id="rId19"/>
    <p:sldId id="277" r:id="rId20"/>
    <p:sldId id="278" r:id="rId21"/>
    <p:sldId id="282" r:id="rId22"/>
    <p:sldId id="374" r:id="rId23"/>
    <p:sldId id="375" r:id="rId24"/>
    <p:sldId id="376" r:id="rId25"/>
    <p:sldId id="412" r:id="rId26"/>
    <p:sldId id="413" r:id="rId27"/>
    <p:sldId id="377" r:id="rId28"/>
    <p:sldId id="357" r:id="rId29"/>
    <p:sldId id="414" r:id="rId30"/>
    <p:sldId id="305" r:id="rId31"/>
    <p:sldId id="417" r:id="rId32"/>
    <p:sldId id="392" r:id="rId33"/>
    <p:sldId id="393" r:id="rId34"/>
    <p:sldId id="394" r:id="rId35"/>
    <p:sldId id="395" r:id="rId36"/>
    <p:sldId id="396" r:id="rId37"/>
    <p:sldId id="418" r:id="rId38"/>
    <p:sldId id="311" r:id="rId39"/>
    <p:sldId id="312" r:id="rId40"/>
    <p:sldId id="379" r:id="rId41"/>
    <p:sldId id="380" r:id="rId42"/>
    <p:sldId id="381" r:id="rId43"/>
    <p:sldId id="382" r:id="rId44"/>
    <p:sldId id="383" r:id="rId45"/>
    <p:sldId id="384" r:id="rId46"/>
    <p:sldId id="385" r:id="rId47"/>
    <p:sldId id="386" r:id="rId48"/>
    <p:sldId id="387" r:id="rId49"/>
    <p:sldId id="390" r:id="rId50"/>
    <p:sldId id="391" r:id="rId51"/>
    <p:sldId id="419" r:id="rId52"/>
    <p:sldId id="326" r:id="rId53"/>
    <p:sldId id="327" r:id="rId54"/>
    <p:sldId id="364" r:id="rId55"/>
    <p:sldId id="358" r:id="rId56"/>
    <p:sldId id="359" r:id="rId57"/>
    <p:sldId id="420" r:id="rId58"/>
    <p:sldId id="421" r:id="rId59"/>
    <p:sldId id="422" r:id="rId60"/>
    <p:sldId id="361" r:id="rId61"/>
    <p:sldId id="362" r:id="rId62"/>
    <p:sldId id="397" r:id="rId63"/>
    <p:sldId id="345" r:id="rId64"/>
    <p:sldId id="363" r:id="rId65"/>
    <p:sldId id="423" r:id="rId66"/>
    <p:sldId id="369" r:id="rId67"/>
    <p:sldId id="335" r:id="rId68"/>
    <p:sldId id="424" r:id="rId69"/>
    <p:sldId id="365" r:id="rId70"/>
    <p:sldId id="350" r:id="rId71"/>
    <p:sldId id="348" r:id="rId72"/>
    <p:sldId id="349" r:id="rId73"/>
    <p:sldId id="367" r:id="rId74"/>
    <p:sldId id="368" r:id="rId75"/>
    <p:sldId id="398" r:id="rId76"/>
    <p:sldId id="399" r:id="rId77"/>
    <p:sldId id="409" r:id="rId78"/>
  </p:sldIdLst>
  <p:sldSz cx="12192000" cy="6858000"/>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B238"/>
    <a:srgbClr val="7CC749"/>
    <a:srgbClr val="A3D77F"/>
    <a:srgbClr val="60A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3" autoAdjust="0"/>
    <p:restoredTop sz="94660"/>
  </p:normalViewPr>
  <p:slideViewPr>
    <p:cSldViewPr snapToGrid="0">
      <p:cViewPr varScale="1">
        <p:scale>
          <a:sx n="121" d="100"/>
          <a:sy n="121" d="100"/>
        </p:scale>
        <p:origin x="230" y="9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1798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2760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61638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53891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89701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949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240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854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1090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07946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5215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310153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85034" y="1828800"/>
            <a:ext cx="1772871" cy="2286000"/>
          </a:xfrm>
        </p:spPr>
        <p:txBody>
          <a:bodyPr anchor="b">
            <a:normAutofit/>
          </a:bodyPr>
          <a:lstStyle>
            <a:lvl1pPr>
              <a:defRPr sz="3400" b="0"/>
            </a:lvl1pPr>
          </a:lstStyle>
          <a:p>
            <a:r>
              <a:rPr lang="en-US" dirty="0"/>
              <a:t>Click to edit Master title style</a:t>
            </a:r>
            <a:endParaRPr dirty="0"/>
          </a:p>
        </p:txBody>
      </p:sp>
      <p:sp>
        <p:nvSpPr>
          <p:cNvPr id="3" name="Picture Placeholder 2"/>
          <p:cNvSpPr>
            <a:spLocks noGrp="1"/>
          </p:cNvSpPr>
          <p:nvPr>
            <p:ph type="pic" idx="1"/>
          </p:nvPr>
        </p:nvSpPr>
        <p:spPr>
          <a:xfrm>
            <a:off x="548640" y="548640"/>
            <a:ext cx="8807196"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210800" y="4206240"/>
            <a:ext cx="158496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9723812"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9723812"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6110824" y="3245012"/>
            <a:ext cx="6858000" cy="367976"/>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custDataLst>
      <p:tags r:id="rId1"/>
    </p:custDataLst>
    <p:extLst>
      <p:ext uri="{BB962C8B-B14F-4D97-AF65-F5344CB8AC3E}">
        <p14:creationId xmlns:p14="http://schemas.microsoft.com/office/powerpoint/2010/main" val="37610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252562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custDataLst>
      <p:tags r:id="rId1"/>
    </p:custDataLst>
    <p:extLst>
      <p:ext uri="{BB962C8B-B14F-4D97-AF65-F5344CB8AC3E}">
        <p14:creationId xmlns:p14="http://schemas.microsoft.com/office/powerpoint/2010/main" val="5637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4" name="Date Placeholder 3"/>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11"/>
          </p:nvPr>
        </p:nvSpPr>
        <p:spPr/>
        <p:txBody>
          <a:bodyPr/>
          <a:lstStyle/>
          <a:p>
            <a:endParaRPr>
              <a:solidFill>
                <a:srgbClr val="624D38"/>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7145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0D06EF73-9DB8-4763-865F-2F88181A4732}"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40907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8" name="Footer Placeholder 7"/>
          <p:cNvSpPr>
            <a:spLocks noGrp="1"/>
          </p:cNvSpPr>
          <p:nvPr>
            <p:ph type="ftr" sz="quarter" idx="11"/>
          </p:nvPr>
        </p:nvSpPr>
        <p:spPr/>
        <p:txBody>
          <a:bodyPr/>
          <a:lstStyle/>
          <a:p>
            <a:endParaRPr>
              <a:solidFill>
                <a:srgbClr val="624D38"/>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07444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4" name="Footer Placeholder 3"/>
          <p:cNvSpPr>
            <a:spLocks noGrp="1"/>
          </p:cNvSpPr>
          <p:nvPr>
            <p:ph type="ftr" sz="quarter" idx="11"/>
          </p:nvPr>
        </p:nvSpPr>
        <p:spPr/>
        <p:txBody>
          <a:bodyPr/>
          <a:lstStyle/>
          <a:p>
            <a:endParaRPr>
              <a:solidFill>
                <a:srgbClr val="624D38"/>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7587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3" name="Footer Placeholder 2"/>
          <p:cNvSpPr>
            <a:spLocks noGrp="1"/>
          </p:cNvSpPr>
          <p:nvPr>
            <p:ph type="ftr" sz="quarter" idx="11"/>
          </p:nvPr>
        </p:nvSpPr>
        <p:spPr/>
        <p:txBody>
          <a:bodyPr/>
          <a:lstStyle/>
          <a:p>
            <a:endParaRPr>
              <a:solidFill>
                <a:srgbClr val="624D38"/>
              </a:solidFill>
            </a:endParaRPr>
          </a:p>
        </p:txBody>
      </p:sp>
      <p:sp>
        <p:nvSpPr>
          <p:cNvPr id="4" name="Slide Number Placeholder 3"/>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1707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61685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624D38"/>
                </a:solidFill>
              </a:rPr>
              <a:pPr/>
              <a:t>5/13/2025</a:t>
            </a:fld>
            <a:endParaRPr>
              <a:solidFill>
                <a:srgbClr val="624D38"/>
              </a:solidFill>
            </a:endParaRPr>
          </a:p>
        </p:txBody>
      </p:sp>
      <p:sp>
        <p:nvSpPr>
          <p:cNvPr id="6" name="Footer Placeholder 5"/>
          <p:cNvSpPr>
            <a:spLocks noGrp="1"/>
          </p:cNvSpPr>
          <p:nvPr>
            <p:ph type="ftr" sz="quarter" idx="11"/>
          </p:nvPr>
        </p:nvSpPr>
        <p:spPr/>
        <p:txBody>
          <a:bodyPr/>
          <a:lstStyle/>
          <a:p>
            <a:endParaRPr>
              <a:solidFill>
                <a:srgbClr val="624D38"/>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624D38"/>
                </a:solidFill>
              </a:rPr>
              <a:pPr/>
              <a:t>‹#›</a:t>
            </a:fld>
            <a:endParaRPr>
              <a:solidFill>
                <a:srgbClr val="624D38"/>
              </a:solidFill>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Tree>
    <p:extLst>
      <p:ext uri="{BB962C8B-B14F-4D97-AF65-F5344CB8AC3E}">
        <p14:creationId xmlns:p14="http://schemas.microsoft.com/office/powerpoint/2010/main" val="6489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2897984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solidFill>
                  <a:srgbClr val="624D38"/>
                </a:solidFill>
              </a:rPr>
              <a:pPr/>
              <a:t>5/13/2025</a:t>
            </a:fld>
            <a:endParaRPr>
              <a:solidFill>
                <a:srgbClr val="624D38"/>
              </a:solidFill>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solidFill>
                <a:srgbClr val="624D38"/>
              </a:solidFill>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solidFill>
                  <a:srgbClr val="624D38"/>
                </a:solidFill>
              </a:rPr>
              <a:pPr/>
              <a:t>‹#›</a:t>
            </a:fld>
            <a:endParaRPr>
              <a:solidFill>
                <a:srgbClr val="624D38"/>
              </a:solidFill>
            </a:endParaRPr>
          </a:p>
        </p:txBody>
      </p:sp>
    </p:spTree>
    <p:extLst>
      <p:ext uri="{BB962C8B-B14F-4D97-AF65-F5344CB8AC3E}">
        <p14:creationId xmlns:p14="http://schemas.microsoft.com/office/powerpoint/2010/main" val="3805037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tags" Target="../tags/tag1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0.xml"/><Relationship Id="rId1" Type="http://schemas.openxmlformats.org/officeDocument/2006/relationships/tags" Target="../tags/tag1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0.xml"/><Relationship Id="rId1" Type="http://schemas.openxmlformats.org/officeDocument/2006/relationships/tags" Target="../tags/tag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2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2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0.xml"/><Relationship Id="rId1" Type="http://schemas.openxmlformats.org/officeDocument/2006/relationships/tags" Target="../tags/tag28.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29.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30.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1.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0.xml"/><Relationship Id="rId1" Type="http://schemas.openxmlformats.org/officeDocument/2006/relationships/tags" Target="../tags/tag36.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0.xml"/><Relationship Id="rId1" Type="http://schemas.openxmlformats.org/officeDocument/2006/relationships/tags" Target="../tags/tag37.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tags" Target="../tags/tag38.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0.xml"/><Relationship Id="rId1" Type="http://schemas.openxmlformats.org/officeDocument/2006/relationships/tags" Target="../tags/tag39.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4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4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5.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0.xml"/><Relationship Id="rId1" Type="http://schemas.openxmlformats.org/officeDocument/2006/relationships/tags" Target="../tags/tag47.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0.xml"/><Relationship Id="rId1" Type="http://schemas.openxmlformats.org/officeDocument/2006/relationships/tags" Target="../tags/tag49.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0.xml"/><Relationship Id="rId1" Type="http://schemas.openxmlformats.org/officeDocument/2006/relationships/tags" Target="../tags/tag51.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0.xml"/><Relationship Id="rId1" Type="http://schemas.openxmlformats.org/officeDocument/2006/relationships/tags" Target="../tags/tag5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4.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5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5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1.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0.xml"/><Relationship Id="rId1" Type="http://schemas.openxmlformats.org/officeDocument/2006/relationships/tags" Target="../tags/tag66.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0.xml"/><Relationship Id="rId1" Type="http://schemas.openxmlformats.org/officeDocument/2006/relationships/tags" Target="../tags/tag71.xml"/><Relationship Id="rId4" Type="http://schemas.openxmlformats.org/officeDocument/2006/relationships/image" Target="../media/image32.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0.xml"/><Relationship Id="rId1" Type="http://schemas.openxmlformats.org/officeDocument/2006/relationships/tags" Target="../tags/tag7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ags" Target="../tags/tag80.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735959"/>
            <a:ext cx="9601200" cy="1803055"/>
          </a:xfrm>
        </p:spPr>
        <p:txBody>
          <a:bodyPr/>
          <a:lstStyle/>
          <a:p>
            <a:r>
              <a:rPr lang="en-US" b="1" dirty="0"/>
              <a:t>Unified Home Study Training</a:t>
            </a:r>
          </a:p>
        </p:txBody>
      </p:sp>
      <p:sp>
        <p:nvSpPr>
          <p:cNvPr id="3" name="Subtitle 2"/>
          <p:cNvSpPr>
            <a:spLocks noGrp="1"/>
          </p:cNvSpPr>
          <p:nvPr>
            <p:ph type="subTitle" idx="1"/>
          </p:nvPr>
        </p:nvSpPr>
        <p:spPr>
          <a:xfrm>
            <a:off x="710213" y="5433479"/>
            <a:ext cx="4149571" cy="718746"/>
          </a:xfrm>
        </p:spPr>
        <p:txBody>
          <a:bodyPr>
            <a:normAutofit lnSpcReduction="10000"/>
          </a:bodyPr>
          <a:lstStyle/>
          <a:p>
            <a:r>
              <a:rPr lang="en-US" dirty="0"/>
              <a:t>Office of Child welfare</a:t>
            </a:r>
          </a:p>
          <a:p>
            <a:r>
              <a:rPr lang="en-US" dirty="0"/>
              <a:t>April/May 2018</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2884011"/>
            <a:ext cx="9601200" cy="1244106"/>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r>
              <a:rPr lang="en-US" sz="4400" b="1" dirty="0">
                <a:solidFill>
                  <a:srgbClr val="624D38">
                    <a:lumMod val="75000"/>
                  </a:srgbClr>
                </a:solidFill>
              </a:rPr>
              <a:t>Initial Licensing or Re-licensing  </a:t>
            </a:r>
            <a:br>
              <a:rPr lang="en-US" sz="4400" b="1" dirty="0">
                <a:solidFill>
                  <a:srgbClr val="624D38">
                    <a:lumMod val="75000"/>
                  </a:srgbClr>
                </a:solidFill>
              </a:rPr>
            </a:br>
            <a:r>
              <a:rPr lang="en-US" sz="4400" b="1" dirty="0">
                <a:solidFill>
                  <a:srgbClr val="624D38">
                    <a:lumMod val="75000"/>
                  </a:srgbClr>
                </a:solidFill>
              </a:rPr>
              <a:t>Unified Home Study</a:t>
            </a:r>
          </a:p>
        </p:txBody>
      </p:sp>
    </p:spTree>
    <p:custDataLst>
      <p:tags r:id="rId1"/>
    </p:custDataLst>
    <p:extLst>
      <p:ext uri="{BB962C8B-B14F-4D97-AF65-F5344CB8AC3E}">
        <p14:creationId xmlns:p14="http://schemas.microsoft.com/office/powerpoint/2010/main" val="208354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44693" y="525005"/>
            <a:ext cx="6467302" cy="1323439"/>
          </a:xfrm>
          <a:prstGeom prst="rect">
            <a:avLst/>
          </a:prstGeom>
          <a:noFill/>
        </p:spPr>
        <p:txBody>
          <a:bodyPr wrap="square" rtlCol="0">
            <a:spAutoFit/>
          </a:bodyPr>
          <a:lstStyle/>
          <a:p>
            <a:pPr algn="ctr"/>
            <a:r>
              <a:rPr lang="en-US" sz="4000" b="1" dirty="0">
                <a:solidFill>
                  <a:srgbClr val="624D38"/>
                </a:solidFill>
              </a:rPr>
              <a:t>Demographic Information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4.10</a:t>
            </a:r>
          </a:p>
        </p:txBody>
      </p:sp>
    </p:spTree>
    <p:custDataLst>
      <p:tags r:id="rId1"/>
    </p:custDataLst>
    <p:extLst>
      <p:ext uri="{BB962C8B-B14F-4D97-AF65-F5344CB8AC3E}">
        <p14:creationId xmlns:p14="http://schemas.microsoft.com/office/powerpoint/2010/main" val="219713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0266" y="143432"/>
            <a:ext cx="10074442" cy="1065520"/>
          </a:xfrm>
        </p:spPr>
        <p:txBody>
          <a:bodyPr>
            <a:noAutofit/>
          </a:bodyPr>
          <a:lstStyle/>
          <a:p>
            <a:pPr algn="ctr"/>
            <a:r>
              <a:rPr lang="en-US" sz="5400" b="1" dirty="0"/>
              <a:t>Demographic Information</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4.11</a:t>
            </a:r>
          </a:p>
        </p:txBody>
      </p:sp>
      <p:sp>
        <p:nvSpPr>
          <p:cNvPr id="3" name="Rounded Rectangle 2"/>
          <p:cNvSpPr/>
          <p:nvPr/>
        </p:nvSpPr>
        <p:spPr>
          <a:xfrm>
            <a:off x="3012142" y="1650216"/>
            <a:ext cx="7039181" cy="2868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Demographic information is needed in order to obtain and assess criminal and child abuse histories for the prospective foster parents and household members. </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425625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4.12</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133" y="934417"/>
            <a:ext cx="8626217" cy="5330470"/>
          </a:xfrm>
          <a:prstGeom prst="rect">
            <a:avLst/>
          </a:prstGeom>
          <a:noFill/>
          <a:ln w="12700">
            <a:solidFill>
              <a:schemeClr val="tx1">
                <a:lumMod val="50000"/>
              </a:schemeClr>
            </a:solidFill>
          </a:ln>
        </p:spPr>
      </p:pic>
      <p:sp>
        <p:nvSpPr>
          <p:cNvPr id="11" name="Oval 10"/>
          <p:cNvSpPr/>
          <p:nvPr/>
        </p:nvSpPr>
        <p:spPr>
          <a:xfrm>
            <a:off x="828675" y="2259846"/>
            <a:ext cx="1276350" cy="225381"/>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28675" y="3628227"/>
            <a:ext cx="1343025" cy="28654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8675" y="5067300"/>
            <a:ext cx="1689732" cy="3238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78508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4.13</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4" name="Picture 13"/>
          <p:cNvPicPr/>
          <p:nvPr/>
        </p:nvPicPr>
        <p:blipFill>
          <a:blip r:embed="rId3"/>
          <a:stretch>
            <a:fillRect/>
          </a:stretch>
        </p:blipFill>
        <p:spPr>
          <a:xfrm>
            <a:off x="666750" y="972517"/>
            <a:ext cx="8572500" cy="5313983"/>
          </a:xfrm>
          <a:prstGeom prst="rect">
            <a:avLst/>
          </a:prstGeom>
          <a:noFill/>
          <a:ln w="12700">
            <a:solidFill>
              <a:schemeClr val="tx1">
                <a:lumMod val="50000"/>
              </a:schemeClr>
            </a:solidFill>
          </a:ln>
        </p:spPr>
      </p:pic>
      <p:sp>
        <p:nvSpPr>
          <p:cNvPr id="11" name="Oval 10"/>
          <p:cNvSpPr/>
          <p:nvPr/>
        </p:nvSpPr>
        <p:spPr>
          <a:xfrm>
            <a:off x="866774" y="4322460"/>
            <a:ext cx="1781175" cy="38288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84632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4.14</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8" name="Picture 7"/>
          <p:cNvPicPr/>
          <p:nvPr/>
        </p:nvPicPr>
        <p:blipFill>
          <a:blip r:embed="rId3"/>
          <a:stretch>
            <a:fillRect/>
          </a:stretch>
        </p:blipFill>
        <p:spPr>
          <a:xfrm>
            <a:off x="773429" y="953467"/>
            <a:ext cx="8380095" cy="5322238"/>
          </a:xfrm>
          <a:prstGeom prst="rect">
            <a:avLst/>
          </a:prstGeom>
          <a:noFill/>
          <a:ln w="12700">
            <a:solidFill>
              <a:schemeClr val="tx1">
                <a:lumMod val="50000"/>
              </a:schemeClr>
            </a:solidFill>
          </a:ln>
        </p:spPr>
      </p:pic>
      <p:sp>
        <p:nvSpPr>
          <p:cNvPr id="11" name="Oval 10"/>
          <p:cNvSpPr/>
          <p:nvPr/>
        </p:nvSpPr>
        <p:spPr>
          <a:xfrm>
            <a:off x="840104" y="2085976"/>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40104" y="4181474"/>
            <a:ext cx="1649727" cy="266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
        <p:nvSpPr>
          <p:cNvPr id="14" name="Oval 13"/>
          <p:cNvSpPr/>
          <p:nvPr/>
        </p:nvSpPr>
        <p:spPr>
          <a:xfrm>
            <a:off x="846786" y="2545461"/>
            <a:ext cx="1226821" cy="2667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258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4.15</a:t>
            </a:r>
          </a:p>
        </p:txBody>
      </p:sp>
      <p:sp>
        <p:nvSpPr>
          <p:cNvPr id="3" name="Rectangle 2"/>
          <p:cNvSpPr/>
          <p:nvPr/>
        </p:nvSpPr>
        <p:spPr>
          <a:xfrm>
            <a:off x="2489831" y="472752"/>
            <a:ext cx="3283271"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UHS Demographics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pic>
        <p:nvPicPr>
          <p:cNvPr id="12" name="Picture 11"/>
          <p:cNvPicPr/>
          <p:nvPr/>
        </p:nvPicPr>
        <p:blipFill>
          <a:blip r:embed="rId3"/>
          <a:stretch>
            <a:fillRect/>
          </a:stretch>
        </p:blipFill>
        <p:spPr>
          <a:xfrm>
            <a:off x="651509" y="1486867"/>
            <a:ext cx="8616315" cy="3563288"/>
          </a:xfrm>
          <a:prstGeom prst="rect">
            <a:avLst/>
          </a:prstGeom>
          <a:noFill/>
          <a:ln w="12700">
            <a:solidFill>
              <a:schemeClr val="tx1">
                <a:lumMod val="50000"/>
              </a:schemeClr>
            </a:solidFill>
          </a:ln>
        </p:spPr>
      </p:pic>
      <p:sp>
        <p:nvSpPr>
          <p:cNvPr id="11" name="Oval 10"/>
          <p:cNvSpPr/>
          <p:nvPr/>
        </p:nvSpPr>
        <p:spPr>
          <a:xfrm>
            <a:off x="591313" y="1398579"/>
            <a:ext cx="5181789" cy="45020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591314" y="3200400"/>
            <a:ext cx="1647062" cy="3498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5" name="Picture 14"/>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19073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602748" y="708319"/>
            <a:ext cx="6467302" cy="1323439"/>
          </a:xfrm>
          <a:prstGeom prst="rect">
            <a:avLst/>
          </a:prstGeom>
          <a:noFill/>
        </p:spPr>
        <p:txBody>
          <a:bodyPr wrap="square" rtlCol="0">
            <a:spAutoFit/>
          </a:bodyPr>
          <a:lstStyle/>
          <a:p>
            <a:pPr algn="ctr"/>
            <a:r>
              <a:rPr lang="en-US" sz="4000" b="1" dirty="0">
                <a:solidFill>
                  <a:srgbClr val="624D38"/>
                </a:solidFill>
              </a:rPr>
              <a:t>Background</a:t>
            </a:r>
          </a:p>
          <a:p>
            <a:pPr algn="ctr"/>
            <a:r>
              <a:rPr lang="en-US" sz="4000" b="1" dirty="0">
                <a:solidFill>
                  <a:srgbClr val="624D38"/>
                </a:solidFill>
              </a:rPr>
              <a:t>Checks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4.16</a:t>
            </a:r>
          </a:p>
        </p:txBody>
      </p:sp>
    </p:spTree>
    <p:custDataLst>
      <p:tags r:id="rId1"/>
    </p:custDataLst>
    <p:extLst>
      <p:ext uri="{BB962C8B-B14F-4D97-AF65-F5344CB8AC3E}">
        <p14:creationId xmlns:p14="http://schemas.microsoft.com/office/powerpoint/2010/main" val="101204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368554" y="270151"/>
            <a:ext cx="10074442" cy="950262"/>
          </a:xfrm>
        </p:spPr>
        <p:txBody>
          <a:bodyPr>
            <a:noAutofit/>
          </a:bodyPr>
          <a:lstStyle/>
          <a:p>
            <a:pPr algn="ct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4.17</a:t>
            </a:r>
          </a:p>
        </p:txBody>
      </p:sp>
      <p:sp>
        <p:nvSpPr>
          <p:cNvPr id="3" name="Rounded Rectangle 2"/>
          <p:cNvSpPr/>
          <p:nvPr/>
        </p:nvSpPr>
        <p:spPr>
          <a:xfrm>
            <a:off x="1151964" y="1959179"/>
            <a:ext cx="10067364"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Licensing Specialists must obtain, verify, and assess background checks of all prospective foster parents and their household members over the age of twelve.</a:t>
            </a:r>
          </a:p>
        </p:txBody>
      </p:sp>
      <p:sp>
        <p:nvSpPr>
          <p:cNvPr id="7" name="Rounded Rectangle 6"/>
          <p:cNvSpPr/>
          <p:nvPr/>
        </p:nvSpPr>
        <p:spPr>
          <a:xfrm>
            <a:off x="1151964" y="4203342"/>
            <a:ext cx="5833035" cy="17929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Background checks shall not be obtained through FSFN.</a:t>
            </a:r>
          </a:p>
        </p:txBody>
      </p:sp>
    </p:spTree>
    <p:custDataLst>
      <p:tags r:id="rId1"/>
    </p:custDataLst>
    <p:extLst>
      <p:ext uri="{BB962C8B-B14F-4D97-AF65-F5344CB8AC3E}">
        <p14:creationId xmlns:p14="http://schemas.microsoft.com/office/powerpoint/2010/main" val="37710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1153154" y="197117"/>
            <a:ext cx="10074442" cy="950262"/>
          </a:xfrm>
        </p:spPr>
        <p:txBody>
          <a:bodyPr>
            <a:noAutofit/>
          </a:bodyPr>
          <a:lstStyle/>
          <a:p>
            <a:pPr algn="ctr"/>
            <a:r>
              <a:rPr lang="en-US" sz="5400" b="1" dirty="0"/>
              <a:t>Background Checks,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4.18</a:t>
            </a:r>
          </a:p>
        </p:txBody>
      </p:sp>
      <p:grpSp>
        <p:nvGrpSpPr>
          <p:cNvPr id="2" name="Group 1"/>
          <p:cNvGrpSpPr/>
          <p:nvPr/>
        </p:nvGrpSpPr>
        <p:grpSpPr>
          <a:xfrm>
            <a:off x="179306" y="2099708"/>
            <a:ext cx="11823304" cy="2303616"/>
            <a:chOff x="989575" y="1674495"/>
            <a:chExt cx="11891245" cy="2225299"/>
          </a:xfrm>
        </p:grpSpPr>
        <p:grpSp>
          <p:nvGrpSpPr>
            <p:cNvPr id="11" name="Group 10"/>
            <p:cNvGrpSpPr/>
            <p:nvPr/>
          </p:nvGrpSpPr>
          <p:grpSpPr>
            <a:xfrm>
              <a:off x="989575" y="1674495"/>
              <a:ext cx="8824066" cy="2225298"/>
              <a:chOff x="2340089" y="2786476"/>
              <a:chExt cx="4456295" cy="1285045"/>
            </a:xfrm>
          </p:grpSpPr>
          <p:sp>
            <p:nvSpPr>
              <p:cNvPr id="12" name="Freeform 11"/>
              <p:cNvSpPr/>
              <p:nvPr/>
            </p:nvSpPr>
            <p:spPr>
              <a:xfrm>
                <a:off x="2340089" y="2786476"/>
                <a:ext cx="1371490" cy="128504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Abuse/</a:t>
                </a:r>
                <a:br>
                  <a:rPr lang="en-US" sz="2400" b="1" kern="1200" dirty="0">
                    <a:solidFill>
                      <a:schemeClr val="tx1"/>
                    </a:solidFill>
                  </a:rPr>
                </a:br>
                <a:r>
                  <a:rPr lang="en-US" sz="2400" b="1" kern="1200" dirty="0">
                    <a:solidFill>
                      <a:schemeClr val="tx1"/>
                    </a:solidFill>
                  </a:rPr>
                  <a:t>neglect record checks</a:t>
                </a:r>
              </a:p>
            </p:txBody>
          </p:sp>
          <p:sp>
            <p:nvSpPr>
              <p:cNvPr id="14" name="Freeform 13"/>
              <p:cNvSpPr/>
              <p:nvPr/>
            </p:nvSpPr>
            <p:spPr>
              <a:xfrm>
                <a:off x="3889064" y="3133785"/>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sp>
            <p:nvSpPr>
              <p:cNvPr id="15" name="Freeform 14"/>
              <p:cNvSpPr/>
              <p:nvPr/>
            </p:nvSpPr>
            <p:spPr>
              <a:xfrm>
                <a:off x="4656979" y="2786477"/>
                <a:ext cx="1371490" cy="1285044"/>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p:spPr>
            <p:style>
              <a:lnRef idx="2">
                <a:schemeClr val="lt1">
                  <a:hueOff val="0"/>
                  <a:satOff val="0"/>
                  <a:lumOff val="0"/>
                  <a:alphaOff val="0"/>
                </a:schemeClr>
              </a:lnRef>
              <a:fillRef idx="1">
                <a:schemeClr val="accent1">
                  <a:shade val="50000"/>
                  <a:hueOff val="184214"/>
                  <a:satOff val="-5950"/>
                  <a:lumOff val="17581"/>
                  <a:alphaOff val="0"/>
                </a:schemeClr>
              </a:fillRef>
              <a:effectRef idx="0">
                <a:schemeClr val="accent1">
                  <a:shade val="50000"/>
                  <a:hueOff val="184214"/>
                  <a:satOff val="-5950"/>
                  <a:lumOff val="17581"/>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kern="1200" dirty="0">
                    <a:solidFill>
                      <a:schemeClr val="tx1"/>
                    </a:solidFill>
                  </a:rPr>
                  <a:t>Local criminal checks and Juvenile Justice information</a:t>
                </a:r>
              </a:p>
            </p:txBody>
          </p:sp>
          <p:sp>
            <p:nvSpPr>
              <p:cNvPr id="16" name="Freeform 15"/>
              <p:cNvSpPr/>
              <p:nvPr/>
            </p:nvSpPr>
            <p:spPr>
              <a:xfrm>
                <a:off x="6205954" y="3103920"/>
                <a:ext cx="590430" cy="590430"/>
              </a:xfrm>
              <a:custGeom>
                <a:avLst/>
                <a:gdLst>
                  <a:gd name="connsiteX0" fmla="*/ 78261 w 590430"/>
                  <a:gd name="connsiteY0" fmla="*/ 225780 h 590430"/>
                  <a:gd name="connsiteX1" fmla="*/ 225780 w 590430"/>
                  <a:gd name="connsiteY1" fmla="*/ 225780 h 590430"/>
                  <a:gd name="connsiteX2" fmla="*/ 225780 w 590430"/>
                  <a:gd name="connsiteY2" fmla="*/ 78261 h 590430"/>
                  <a:gd name="connsiteX3" fmla="*/ 364650 w 590430"/>
                  <a:gd name="connsiteY3" fmla="*/ 78261 h 590430"/>
                  <a:gd name="connsiteX4" fmla="*/ 364650 w 590430"/>
                  <a:gd name="connsiteY4" fmla="*/ 225780 h 590430"/>
                  <a:gd name="connsiteX5" fmla="*/ 512169 w 590430"/>
                  <a:gd name="connsiteY5" fmla="*/ 225780 h 590430"/>
                  <a:gd name="connsiteX6" fmla="*/ 512169 w 590430"/>
                  <a:gd name="connsiteY6" fmla="*/ 364650 h 590430"/>
                  <a:gd name="connsiteX7" fmla="*/ 364650 w 590430"/>
                  <a:gd name="connsiteY7" fmla="*/ 364650 h 590430"/>
                  <a:gd name="connsiteX8" fmla="*/ 364650 w 590430"/>
                  <a:gd name="connsiteY8" fmla="*/ 512169 h 590430"/>
                  <a:gd name="connsiteX9" fmla="*/ 225780 w 590430"/>
                  <a:gd name="connsiteY9" fmla="*/ 512169 h 590430"/>
                  <a:gd name="connsiteX10" fmla="*/ 225780 w 590430"/>
                  <a:gd name="connsiteY10" fmla="*/ 364650 h 590430"/>
                  <a:gd name="connsiteX11" fmla="*/ 78261 w 590430"/>
                  <a:gd name="connsiteY11" fmla="*/ 364650 h 590430"/>
                  <a:gd name="connsiteX12" fmla="*/ 78261 w 590430"/>
                  <a:gd name="connsiteY12" fmla="*/ 225780 h 59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430" h="590430">
                    <a:moveTo>
                      <a:pt x="78261" y="225780"/>
                    </a:moveTo>
                    <a:lnTo>
                      <a:pt x="225780" y="225780"/>
                    </a:lnTo>
                    <a:lnTo>
                      <a:pt x="225780" y="78261"/>
                    </a:lnTo>
                    <a:lnTo>
                      <a:pt x="364650" y="78261"/>
                    </a:lnTo>
                    <a:lnTo>
                      <a:pt x="364650" y="225780"/>
                    </a:lnTo>
                    <a:lnTo>
                      <a:pt x="512169" y="225780"/>
                    </a:lnTo>
                    <a:lnTo>
                      <a:pt x="512169" y="364650"/>
                    </a:lnTo>
                    <a:lnTo>
                      <a:pt x="364650" y="364650"/>
                    </a:lnTo>
                    <a:lnTo>
                      <a:pt x="364650" y="512169"/>
                    </a:lnTo>
                    <a:lnTo>
                      <a:pt x="225780" y="512169"/>
                    </a:lnTo>
                    <a:lnTo>
                      <a:pt x="225780" y="364650"/>
                    </a:lnTo>
                    <a:lnTo>
                      <a:pt x="78261" y="364650"/>
                    </a:lnTo>
                    <a:lnTo>
                      <a:pt x="78261" y="225780"/>
                    </a:lnTo>
                    <a:close/>
                  </a:path>
                </a:pathLst>
              </a:custGeom>
            </p:spPr>
            <p:style>
              <a:lnRef idx="0">
                <a:schemeClr val="accent1">
                  <a:shade val="90000"/>
                  <a:hueOff val="237286"/>
                  <a:satOff val="-6873"/>
                  <a:lumOff val="17312"/>
                  <a:alphaOff val="0"/>
                </a:schemeClr>
              </a:lnRef>
              <a:fillRef idx="1">
                <a:schemeClr val="accent1">
                  <a:shade val="90000"/>
                  <a:hueOff val="237286"/>
                  <a:satOff val="-6873"/>
                  <a:lumOff val="17312"/>
                  <a:alphaOff val="0"/>
                </a:schemeClr>
              </a:fillRef>
              <a:effectRef idx="0">
                <a:schemeClr val="accent1">
                  <a:shade val="90000"/>
                  <a:hueOff val="237286"/>
                  <a:satOff val="-6873"/>
                  <a:lumOff val="17312"/>
                  <a:alphaOff val="0"/>
                </a:schemeClr>
              </a:effectRef>
              <a:fontRef idx="minor">
                <a:schemeClr val="lt1"/>
              </a:fontRef>
            </p:style>
            <p:txBody>
              <a:bodyPr spcFirstLastPara="0" vert="horz" wrap="square" lIns="78261" tIns="225780" rIns="78261" bIns="225780" numCol="1" spcCol="1270" anchor="ctr" anchorCtr="0">
                <a:noAutofit/>
              </a:bodyPr>
              <a:lstStyle/>
              <a:p>
                <a:pPr lvl="0" algn="ctr" defTabSz="222250">
                  <a:lnSpc>
                    <a:spcPct val="90000"/>
                  </a:lnSpc>
                  <a:spcBef>
                    <a:spcPct val="0"/>
                  </a:spcBef>
                  <a:spcAft>
                    <a:spcPct val="35000"/>
                  </a:spcAft>
                </a:pPr>
                <a:endParaRPr lang="en-US" sz="2400" b="1" kern="1200">
                  <a:solidFill>
                    <a:schemeClr val="tx1"/>
                  </a:solidFill>
                </a:endParaRPr>
              </a:p>
            </p:txBody>
          </p:sp>
        </p:grpSp>
        <p:sp>
          <p:nvSpPr>
            <p:cNvPr id="36" name="Freeform 35"/>
            <p:cNvSpPr/>
            <p:nvPr/>
          </p:nvSpPr>
          <p:spPr>
            <a:xfrm>
              <a:off x="10165085" y="1674497"/>
              <a:ext cx="2715735" cy="2225297"/>
            </a:xfrm>
            <a:custGeom>
              <a:avLst/>
              <a:gdLst>
                <a:gd name="connsiteX0" fmla="*/ 0 w 1017984"/>
                <a:gd name="connsiteY0" fmla="*/ 508992 h 1017984"/>
                <a:gd name="connsiteX1" fmla="*/ 508992 w 1017984"/>
                <a:gd name="connsiteY1" fmla="*/ 0 h 1017984"/>
                <a:gd name="connsiteX2" fmla="*/ 1017984 w 1017984"/>
                <a:gd name="connsiteY2" fmla="*/ 508992 h 1017984"/>
                <a:gd name="connsiteX3" fmla="*/ 508992 w 1017984"/>
                <a:gd name="connsiteY3" fmla="*/ 1017984 h 1017984"/>
                <a:gd name="connsiteX4" fmla="*/ 0 w 1017984"/>
                <a:gd name="connsiteY4" fmla="*/ 508992 h 101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84" h="1017984">
                  <a:moveTo>
                    <a:pt x="0" y="508992"/>
                  </a:moveTo>
                  <a:cubicBezTo>
                    <a:pt x="0" y="227883"/>
                    <a:pt x="227883" y="0"/>
                    <a:pt x="508992" y="0"/>
                  </a:cubicBezTo>
                  <a:cubicBezTo>
                    <a:pt x="790101" y="0"/>
                    <a:pt x="1017984" y="227883"/>
                    <a:pt x="1017984" y="508992"/>
                  </a:cubicBezTo>
                  <a:cubicBezTo>
                    <a:pt x="1017984" y="790101"/>
                    <a:pt x="790101" y="1017984"/>
                    <a:pt x="508992" y="1017984"/>
                  </a:cubicBezTo>
                  <a:cubicBezTo>
                    <a:pt x="227883" y="1017984"/>
                    <a:pt x="0" y="790101"/>
                    <a:pt x="0" y="508992"/>
                  </a:cubicBezTo>
                  <a:close/>
                </a:path>
              </a:pathLst>
            </a:custGeom>
            <a:solidFill>
              <a:schemeClr val="accent1">
                <a:lumMod val="60000"/>
                <a:lumOff val="40000"/>
              </a:schemeClr>
            </a:solidFill>
          </p:spPr>
          <p:style>
            <a:lnRef idx="2">
              <a:schemeClr val="lt1">
                <a:hueOff val="0"/>
                <a:satOff val="0"/>
                <a:lumOff val="0"/>
                <a:alphaOff val="0"/>
              </a:schemeClr>
            </a:lnRef>
            <a:fillRef idx="1">
              <a:schemeClr val="accent1">
                <a:shade val="50000"/>
                <a:hueOff val="368429"/>
                <a:satOff val="-11901"/>
                <a:lumOff val="35162"/>
                <a:alphaOff val="0"/>
              </a:schemeClr>
            </a:fillRef>
            <a:effectRef idx="0">
              <a:schemeClr val="accent1">
                <a:shade val="50000"/>
                <a:hueOff val="368429"/>
                <a:satOff val="-11901"/>
                <a:lumOff val="35162"/>
                <a:alphaOff val="0"/>
              </a:schemeClr>
            </a:effectRef>
            <a:fontRef idx="minor">
              <a:schemeClr val="lt1"/>
            </a:fontRef>
          </p:style>
          <p:txBody>
            <a:bodyPr spcFirstLastPara="0" vert="horz" wrap="square" lIns="157970" tIns="157970" rIns="157970" bIns="157970" numCol="1" spcCol="1270" anchor="ctr" anchorCtr="0">
              <a:noAutofit/>
            </a:bodyPr>
            <a:lstStyle/>
            <a:p>
              <a:pPr lvl="0" algn="ctr" defTabSz="311150">
                <a:lnSpc>
                  <a:spcPct val="90000"/>
                </a:lnSpc>
                <a:spcBef>
                  <a:spcPct val="0"/>
                </a:spcBef>
                <a:spcAft>
                  <a:spcPct val="35000"/>
                </a:spcAft>
              </a:pPr>
              <a:r>
                <a:rPr lang="en-US" sz="2400" b="1" dirty="0">
                  <a:solidFill>
                    <a:schemeClr val="tx1"/>
                  </a:solidFill>
                </a:rPr>
                <a:t>Fingerprint</a:t>
              </a:r>
            </a:p>
            <a:p>
              <a:pPr lvl="0" algn="ctr" defTabSz="311150">
                <a:lnSpc>
                  <a:spcPct val="90000"/>
                </a:lnSpc>
                <a:spcBef>
                  <a:spcPct val="0"/>
                </a:spcBef>
                <a:spcAft>
                  <a:spcPct val="35000"/>
                </a:spcAft>
              </a:pPr>
              <a:r>
                <a:rPr lang="en-US" sz="2400" b="1" kern="1200" dirty="0">
                  <a:solidFill>
                    <a:schemeClr val="tx1"/>
                  </a:solidFill>
                </a:rPr>
                <a:t>Submission</a:t>
              </a:r>
            </a:p>
          </p:txBody>
        </p:sp>
      </p:grpSp>
    </p:spTree>
    <p:custDataLst>
      <p:tags r:id="rId1"/>
    </p:custDataLst>
    <p:extLst>
      <p:ext uri="{BB962C8B-B14F-4D97-AF65-F5344CB8AC3E}">
        <p14:creationId xmlns:p14="http://schemas.microsoft.com/office/powerpoint/2010/main" val="2117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6209" y="127080"/>
            <a:ext cx="10074442" cy="1432780"/>
          </a:xfrm>
        </p:spPr>
        <p:txBody>
          <a:bodyPr>
            <a:noAutofit/>
          </a:bodyPr>
          <a:lstStyle/>
          <a:p>
            <a:pPr algn="ctr"/>
            <a:r>
              <a:rPr lang="en-US" sz="5400" b="1" dirty="0"/>
              <a:t>Analysis of </a:t>
            </a:r>
            <a:br>
              <a:rPr lang="en-US" sz="5400" b="1" dirty="0"/>
            </a:br>
            <a:r>
              <a:rPr lang="en-US" sz="5400" b="1" dirty="0"/>
              <a:t>Background Checks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4.19</a:t>
            </a:r>
          </a:p>
        </p:txBody>
      </p:sp>
      <p:sp>
        <p:nvSpPr>
          <p:cNvPr id="10" name="Content Placeholder 13"/>
          <p:cNvSpPr>
            <a:spLocks noGrp="1"/>
          </p:cNvSpPr>
          <p:nvPr>
            <p:ph idx="1"/>
          </p:nvPr>
        </p:nvSpPr>
        <p:spPr>
          <a:xfrm>
            <a:off x="860613" y="1749539"/>
            <a:ext cx="10530038" cy="3210648"/>
          </a:xfrm>
        </p:spPr>
        <p:txBody>
          <a:bodyPr>
            <a:normAutofit lnSpcReduction="10000"/>
          </a:bodyPr>
          <a:lstStyle/>
          <a:p>
            <a:pPr marL="44450" indent="0" algn="ctr">
              <a:buClr>
                <a:schemeClr val="accent1">
                  <a:lumMod val="50000"/>
                </a:schemeClr>
              </a:buClr>
              <a:buNone/>
            </a:pPr>
            <a:r>
              <a:rPr lang="en-US" sz="2800" b="1" dirty="0"/>
              <a:t>A thorough review and analysis of all of the background information gathered provides Licensing Specialists with the insight needed to ensure that the prospective foster parent will qualify to become a licensed foster home.  </a:t>
            </a:r>
            <a:br>
              <a:rPr lang="en-US" sz="2800" b="1" dirty="0"/>
            </a:br>
            <a:br>
              <a:rPr lang="en-US" sz="2800" b="1" dirty="0"/>
            </a:br>
            <a:r>
              <a:rPr lang="en-US" sz="2800" b="1" dirty="0"/>
              <a:t>When reviewing the criminal, abuse and/or neglect records obtained, Licensing Specialists must assess for patterns of criminal or other negative behavior.  Foster parents are screened under Chapter 435 for Level II offenses.</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spTree>
    <p:custDataLst>
      <p:tags r:id="rId1"/>
    </p:custDataLst>
    <p:extLst>
      <p:ext uri="{BB962C8B-B14F-4D97-AF65-F5344CB8AC3E}">
        <p14:creationId xmlns:p14="http://schemas.microsoft.com/office/powerpoint/2010/main" val="22207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100" y="419054"/>
            <a:ext cx="6843248" cy="1088136"/>
          </a:xfrm>
        </p:spPr>
        <p:txBody>
          <a:bodyPr>
            <a:normAutofit/>
          </a:bodyPr>
          <a:lstStyle/>
          <a:p>
            <a:r>
              <a:rPr lang="en-US" sz="5400" b="1" dirty="0"/>
              <a:t>Learning Objectives</a:t>
            </a:r>
          </a:p>
        </p:txBody>
      </p:sp>
      <p:sp>
        <p:nvSpPr>
          <p:cNvPr id="3" name="Content Placeholder 2"/>
          <p:cNvSpPr>
            <a:spLocks noGrp="1"/>
          </p:cNvSpPr>
          <p:nvPr>
            <p:ph idx="1"/>
          </p:nvPr>
        </p:nvSpPr>
        <p:spPr>
          <a:xfrm>
            <a:off x="1388844" y="1801956"/>
            <a:ext cx="9509760" cy="4343400"/>
          </a:xfrm>
        </p:spPr>
        <p:txBody>
          <a:bodyPr>
            <a:normAutofit/>
          </a:bodyPr>
          <a:lstStyle/>
          <a:p>
            <a:pPr marL="45720" indent="0">
              <a:buNone/>
            </a:pPr>
            <a:r>
              <a:rPr lang="en-US" sz="2800" b="1" dirty="0"/>
              <a:t>Identify what information needs to be gathered and assessed in the Initial Licensing and Re-licensing Unified Home Studies.  </a:t>
            </a:r>
          </a:p>
          <a:p>
            <a:pPr marL="45720" lvl="0" indent="0">
              <a:buNone/>
            </a:pPr>
            <a:r>
              <a:rPr lang="en-US" sz="2800" b="1" dirty="0"/>
              <a:t>Demonstrate how to gather the necessary information for the Initial Licensing and Re-licensing Unified Home Studies in accordance with laws and regulations.</a:t>
            </a:r>
          </a:p>
          <a:p>
            <a:pPr marL="45720" indent="0">
              <a:buNone/>
            </a:pPr>
            <a:r>
              <a:rPr lang="en-US" sz="2800" b="1" dirty="0"/>
              <a:t>Demonstrate how to document an Initial Licensing Unified Home Study using FSFN.</a:t>
            </a:r>
          </a:p>
        </p:txBody>
      </p:sp>
      <p:pic>
        <p:nvPicPr>
          <p:cNvPr id="4" name="Picture 3"/>
          <p:cNvPicPr>
            <a:picLocks noChangeAspect="1"/>
          </p:cNvPicPr>
          <p:nvPr/>
        </p:nvPicPr>
        <p:blipFill>
          <a:blip r:embed="rId3"/>
          <a:stretch>
            <a:fillRect/>
          </a:stretch>
        </p:blipFill>
        <p:spPr>
          <a:xfrm>
            <a:off x="462412" y="1732547"/>
            <a:ext cx="926432" cy="1235242"/>
          </a:xfrm>
          <a:prstGeom prst="rect">
            <a:avLst/>
          </a:prstGeom>
        </p:spPr>
      </p:pic>
      <p:sp>
        <p:nvSpPr>
          <p:cNvPr id="5"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a:t>
            </a:r>
          </a:p>
        </p:txBody>
      </p:sp>
      <p:pic>
        <p:nvPicPr>
          <p:cNvPr id="6" name="Picture 5"/>
          <p:cNvPicPr>
            <a:picLocks noChangeAspect="1"/>
          </p:cNvPicPr>
          <p:nvPr/>
        </p:nvPicPr>
        <p:blipFill>
          <a:blip r:embed="rId3"/>
          <a:stretch>
            <a:fillRect/>
          </a:stretch>
        </p:blipFill>
        <p:spPr>
          <a:xfrm>
            <a:off x="462412" y="3057467"/>
            <a:ext cx="926432" cy="1235242"/>
          </a:xfrm>
          <a:prstGeom prst="rect">
            <a:avLst/>
          </a:prstGeom>
        </p:spPr>
      </p:pic>
      <p:pic>
        <p:nvPicPr>
          <p:cNvPr id="7" name="Picture 6"/>
          <p:cNvPicPr>
            <a:picLocks noChangeAspect="1"/>
          </p:cNvPicPr>
          <p:nvPr/>
        </p:nvPicPr>
        <p:blipFill>
          <a:blip r:embed="rId3"/>
          <a:stretch>
            <a:fillRect/>
          </a:stretch>
        </p:blipFill>
        <p:spPr>
          <a:xfrm>
            <a:off x="462412" y="4382387"/>
            <a:ext cx="926432" cy="1235242"/>
          </a:xfrm>
          <a:prstGeom prst="rect">
            <a:avLst/>
          </a:prstGeom>
        </p:spPr>
      </p:pic>
    </p:spTree>
    <p:custDataLst>
      <p:tags r:id="rId1"/>
    </p:custDataLst>
    <p:extLst>
      <p:ext uri="{BB962C8B-B14F-4D97-AF65-F5344CB8AC3E}">
        <p14:creationId xmlns:p14="http://schemas.microsoft.com/office/powerpoint/2010/main" val="388967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4.20</a:t>
            </a:r>
          </a:p>
        </p:txBody>
      </p:sp>
      <p:sp>
        <p:nvSpPr>
          <p:cNvPr id="10" name="Content Placeholder 13"/>
          <p:cNvSpPr>
            <a:spLocks noGrp="1"/>
          </p:cNvSpPr>
          <p:nvPr>
            <p:ph idx="1"/>
          </p:nvPr>
        </p:nvSpPr>
        <p:spPr>
          <a:xfrm>
            <a:off x="1897701" y="2105026"/>
            <a:ext cx="8764180" cy="1820388"/>
          </a:xfrm>
        </p:spPr>
        <p:txBody>
          <a:bodyPr>
            <a:normAutofit/>
          </a:bodyPr>
          <a:lstStyle/>
          <a:p>
            <a:pPr marL="45720" indent="0" algn="ctr">
              <a:buNone/>
            </a:pPr>
            <a:r>
              <a:rPr lang="en-US" sz="2800" b="1" dirty="0"/>
              <a:t>Within FSFN, Licensing Specialists must document the records obtained and their thorough analysis of the background check results within the Background Check Information page. </a:t>
            </a:r>
          </a:p>
          <a:p>
            <a:pPr marL="44450" indent="0" algn="ctr">
              <a:buClr>
                <a:schemeClr val="accent1">
                  <a:lumMod val="50000"/>
                </a:schemeClr>
              </a:buClr>
              <a:buNone/>
            </a:pPr>
            <a:endParaRPr lang="en-US" sz="2800" b="1" dirty="0"/>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0128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4.21</a:t>
            </a:r>
          </a:p>
        </p:txBody>
      </p:sp>
      <p:pic>
        <p:nvPicPr>
          <p:cNvPr id="8" name="Picture 7"/>
          <p:cNvPicPr/>
          <p:nvPr/>
        </p:nvPicPr>
        <p:blipFill>
          <a:blip r:embed="rId3"/>
          <a:stretch>
            <a:fillRect/>
          </a:stretch>
        </p:blipFill>
        <p:spPr>
          <a:xfrm>
            <a:off x="704851" y="1034302"/>
            <a:ext cx="8486770" cy="5246594"/>
          </a:xfrm>
          <a:prstGeom prst="rect">
            <a:avLst/>
          </a:prstGeom>
          <a:noFill/>
          <a:ln w="12700">
            <a:solidFill>
              <a:schemeClr val="tx1">
                <a:lumMod val="50000"/>
              </a:schemeClr>
            </a:solidFill>
          </a:ln>
        </p:spPr>
      </p:pic>
      <p:sp>
        <p:nvSpPr>
          <p:cNvPr id="7" name="Oval 6"/>
          <p:cNvSpPr/>
          <p:nvPr/>
        </p:nvSpPr>
        <p:spPr>
          <a:xfrm>
            <a:off x="8305800" y="3663316"/>
            <a:ext cx="991711" cy="458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9" name="Oval 8"/>
          <p:cNvSpPr/>
          <p:nvPr/>
        </p:nvSpPr>
        <p:spPr>
          <a:xfrm>
            <a:off x="822960" y="2198276"/>
            <a:ext cx="853440" cy="228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Oval 10"/>
          <p:cNvSpPr/>
          <p:nvPr/>
        </p:nvSpPr>
        <p:spPr>
          <a:xfrm>
            <a:off x="822960" y="3581325"/>
            <a:ext cx="1600199" cy="26011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3" name="Rectangle 2"/>
          <p:cNvSpPr/>
          <p:nvPr/>
        </p:nvSpPr>
        <p:spPr>
          <a:xfrm>
            <a:off x="2489831" y="472752"/>
            <a:ext cx="508196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Prior Intakes Investigations/Referrals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89805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4.22</a:t>
            </a:r>
          </a:p>
        </p:txBody>
      </p:sp>
      <p:sp>
        <p:nvSpPr>
          <p:cNvPr id="8" name="Rectangle 7"/>
          <p:cNvSpPr/>
          <p:nvPr/>
        </p:nvSpPr>
        <p:spPr>
          <a:xfrm>
            <a:off x="2032631" y="463024"/>
            <a:ext cx="6226152" cy="1200329"/>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How to locate document dates and statuses for background histories received on the Background Check information tab</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3" name="Picture 12"/>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descr="C:\Users\brooks-lisa\Documents\My Received Files\L_FDC2.tmp.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94" y="1706459"/>
            <a:ext cx="8347805" cy="4567881"/>
          </a:xfrm>
          <a:prstGeom prst="rect">
            <a:avLst/>
          </a:prstGeom>
          <a:noFill/>
          <a:ln w="12700">
            <a:solidFill>
              <a:schemeClr val="tx1">
                <a:lumMod val="50000"/>
              </a:schemeClr>
            </a:solidFill>
          </a:ln>
        </p:spPr>
      </p:pic>
      <p:sp>
        <p:nvSpPr>
          <p:cNvPr id="11" name="Oval 10"/>
          <p:cNvSpPr/>
          <p:nvPr/>
        </p:nvSpPr>
        <p:spPr>
          <a:xfrm>
            <a:off x="796194" y="3779996"/>
            <a:ext cx="2229108" cy="315349"/>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02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4.23</a:t>
            </a:r>
          </a:p>
        </p:txBody>
      </p:sp>
      <p:pic>
        <p:nvPicPr>
          <p:cNvPr id="7" name="Picture 6" descr="C:\Users\brooks-lisa\Documents\My Received Files\L_FDC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302" y="1342417"/>
            <a:ext cx="8238509" cy="4841666"/>
          </a:xfrm>
          <a:prstGeom prst="rect">
            <a:avLst/>
          </a:prstGeom>
          <a:noFill/>
          <a:ln w="12700">
            <a:solidFill>
              <a:schemeClr val="tx1">
                <a:lumMod val="50000"/>
              </a:schemeClr>
            </a:solidFill>
          </a:ln>
        </p:spPr>
      </p:pic>
      <p:sp>
        <p:nvSpPr>
          <p:cNvPr id="8" name="Rectangle 7"/>
          <p:cNvSpPr/>
          <p:nvPr/>
        </p:nvSpPr>
        <p:spPr>
          <a:xfrm>
            <a:off x="1956228" y="430454"/>
            <a:ext cx="5504887" cy="830997"/>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document the background analysis in the Clearance Issues text box</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9" name="Oval 8"/>
          <p:cNvSpPr/>
          <p:nvPr/>
        </p:nvSpPr>
        <p:spPr>
          <a:xfrm>
            <a:off x="591768" y="5142975"/>
            <a:ext cx="1114425" cy="5714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15807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4.24</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2180241" y="1137724"/>
            <a:ext cx="5773270" cy="5109882"/>
          </a:xfrm>
          <a:prstGeom prst="rect">
            <a:avLst/>
          </a:prstGeom>
          <a:noFill/>
          <a:ln w="12700">
            <a:solidFill>
              <a:schemeClr val="tx1">
                <a:lumMod val="50000"/>
              </a:schemeClr>
            </a:solidFill>
          </a:ln>
        </p:spPr>
      </p:pic>
      <p:sp>
        <p:nvSpPr>
          <p:cNvPr id="9" name="Oval 8"/>
          <p:cNvSpPr/>
          <p:nvPr/>
        </p:nvSpPr>
        <p:spPr>
          <a:xfrm>
            <a:off x="2294703" y="3345042"/>
            <a:ext cx="2685670" cy="42796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40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4.25</a:t>
            </a:r>
          </a:p>
        </p:txBody>
      </p:sp>
      <p:sp>
        <p:nvSpPr>
          <p:cNvPr id="8" name="Rectangle 7"/>
          <p:cNvSpPr/>
          <p:nvPr/>
        </p:nvSpPr>
        <p:spPr>
          <a:xfrm>
            <a:off x="2886631" y="406323"/>
            <a:ext cx="43604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Updating criminal history dates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3"/>
          <a:stretch>
            <a:fillRect/>
          </a:stretch>
        </p:blipFill>
        <p:spPr>
          <a:xfrm>
            <a:off x="9848712" y="1416662"/>
            <a:ext cx="2133600" cy="2133600"/>
          </a:xfrm>
          <a:prstGeom prst="rect">
            <a:avLst/>
          </a:prstGeom>
        </p:spPr>
      </p:pic>
      <p:pic>
        <p:nvPicPr>
          <p:cNvPr id="14" name="Picture 13"/>
          <p:cNvPicPr/>
          <p:nvPr/>
        </p:nvPicPr>
        <p:blipFill>
          <a:blip r:embed="rId4"/>
          <a:stretch>
            <a:fillRect/>
          </a:stretch>
        </p:blipFill>
        <p:spPr>
          <a:xfrm>
            <a:off x="820132" y="1172788"/>
            <a:ext cx="8234217" cy="5102506"/>
          </a:xfrm>
          <a:prstGeom prst="rect">
            <a:avLst/>
          </a:prstGeom>
          <a:noFill/>
          <a:ln w="12700">
            <a:solidFill>
              <a:schemeClr val="tx1">
                <a:lumMod val="50000"/>
              </a:schemeClr>
            </a:solidFill>
          </a:ln>
        </p:spPr>
      </p:pic>
      <p:sp>
        <p:nvSpPr>
          <p:cNvPr id="9" name="Oval 8"/>
          <p:cNvSpPr/>
          <p:nvPr/>
        </p:nvSpPr>
        <p:spPr>
          <a:xfrm>
            <a:off x="7773650" y="2467992"/>
            <a:ext cx="1100831" cy="22194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5673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4.26</a:t>
            </a:r>
          </a:p>
        </p:txBody>
      </p:sp>
      <p:pic>
        <p:nvPicPr>
          <p:cNvPr id="3" name="Picture 2"/>
          <p:cNvPicPr>
            <a:picLocks noChangeAspect="1"/>
          </p:cNvPicPr>
          <p:nvPr/>
        </p:nvPicPr>
        <p:blipFill>
          <a:blip r:embed="rId4"/>
          <a:stretch>
            <a:fillRect/>
          </a:stretch>
        </p:blipFill>
        <p:spPr>
          <a:xfrm>
            <a:off x="1676400" y="1019661"/>
            <a:ext cx="6795136" cy="5275667"/>
          </a:xfrm>
          <a:prstGeom prst="rect">
            <a:avLst/>
          </a:prstGeom>
          <a:ln w="12700">
            <a:solidFill>
              <a:schemeClr val="tx2"/>
            </a:solidFill>
          </a:ln>
        </p:spPr>
      </p:pic>
      <p:sp>
        <p:nvSpPr>
          <p:cNvPr id="7" name="Rectangle 6"/>
          <p:cNvSpPr/>
          <p:nvPr/>
        </p:nvSpPr>
        <p:spPr>
          <a:xfrm>
            <a:off x="1806823" y="446989"/>
            <a:ext cx="6534289"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Where to insert clearance from different 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5"/>
          <a:stretch>
            <a:fillRect/>
          </a:stretch>
        </p:blipFill>
        <p:spPr>
          <a:xfrm>
            <a:off x="9848712" y="1416662"/>
            <a:ext cx="2133600" cy="2133600"/>
          </a:xfrm>
          <a:prstGeom prst="rect">
            <a:avLst/>
          </a:prstGeom>
        </p:spPr>
      </p:pic>
    </p:spTree>
    <p:custDataLst>
      <p:tags r:id="rId2"/>
    </p:custDataLst>
    <p:extLst>
      <p:ext uri="{BB962C8B-B14F-4D97-AF65-F5344CB8AC3E}">
        <p14:creationId xmlns:p14="http://schemas.microsoft.com/office/powerpoint/2010/main" val="22885979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975688"/>
          </a:xfrm>
        </p:spPr>
        <p:txBody>
          <a:bodyPr>
            <a:noAutofit/>
          </a:bodyPr>
          <a:lstStyle/>
          <a:p>
            <a:pPr algn="ctr"/>
            <a:r>
              <a:rPr lang="en-US" sz="5400" b="1" dirty="0"/>
              <a:t>Foster Care Supports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4.27</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3" name="Group 2"/>
          <p:cNvGrpSpPr/>
          <p:nvPr/>
        </p:nvGrpSpPr>
        <p:grpSpPr>
          <a:xfrm>
            <a:off x="1570286" y="1297628"/>
            <a:ext cx="9207205" cy="3633013"/>
            <a:chOff x="1845425" y="1762297"/>
            <a:chExt cx="6738582" cy="3249653"/>
          </a:xfrm>
        </p:grpSpPr>
        <p:sp>
          <p:nvSpPr>
            <p:cNvPr id="2" name="Rounded Rectangle 1"/>
            <p:cNvSpPr/>
            <p:nvPr/>
          </p:nvSpPr>
          <p:spPr>
            <a:xfrm>
              <a:off x="1845425" y="1762298"/>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Foster Care Board Payment</a:t>
              </a:r>
            </a:p>
          </p:txBody>
        </p:sp>
        <p:sp>
          <p:nvSpPr>
            <p:cNvPr id="22" name="Rounded Rectangle 21"/>
            <p:cNvSpPr/>
            <p:nvPr/>
          </p:nvSpPr>
          <p:spPr>
            <a:xfrm>
              <a:off x="3000987" y="3499033"/>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Child Care Referral</a:t>
              </a:r>
            </a:p>
          </p:txBody>
        </p:sp>
        <p:sp>
          <p:nvSpPr>
            <p:cNvPr id="23" name="Rounded Rectangle 22"/>
            <p:cNvSpPr/>
            <p:nvPr/>
          </p:nvSpPr>
          <p:spPr>
            <a:xfrm>
              <a:off x="4217188" y="1762297"/>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Medicaid for Child</a:t>
              </a:r>
            </a:p>
          </p:txBody>
        </p:sp>
        <p:sp>
          <p:nvSpPr>
            <p:cNvPr id="24" name="Rounded Rectangle 23"/>
            <p:cNvSpPr/>
            <p:nvPr/>
          </p:nvSpPr>
          <p:spPr>
            <a:xfrm>
              <a:off x="5351551" y="3499033"/>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Licensing Supports </a:t>
              </a:r>
            </a:p>
          </p:txBody>
        </p:sp>
        <p:sp>
          <p:nvSpPr>
            <p:cNvPr id="25" name="Rounded Rectangle 24"/>
            <p:cNvSpPr/>
            <p:nvPr/>
          </p:nvSpPr>
          <p:spPr>
            <a:xfrm>
              <a:off x="6588952" y="1762297"/>
              <a:ext cx="1995055" cy="15129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Foster Adoptive Parent Association/</a:t>
              </a:r>
              <a:br>
                <a:rPr lang="en-US" sz="2400" b="1" dirty="0">
                  <a:solidFill>
                    <a:schemeClr val="tx1"/>
                  </a:solidFill>
                </a:rPr>
              </a:br>
              <a:r>
                <a:rPr lang="en-US" sz="2400" b="1" dirty="0">
                  <a:solidFill>
                    <a:schemeClr val="tx1"/>
                  </a:solidFill>
                </a:rPr>
                <a:t>Support Groups</a:t>
              </a:r>
            </a:p>
          </p:txBody>
        </p:sp>
      </p:grpSp>
    </p:spTree>
    <p:custDataLst>
      <p:tags r:id="rId1"/>
    </p:custDataLst>
    <p:extLst>
      <p:ext uri="{BB962C8B-B14F-4D97-AF65-F5344CB8AC3E}">
        <p14:creationId xmlns:p14="http://schemas.microsoft.com/office/powerpoint/2010/main" val="6246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545284" y="640196"/>
            <a:ext cx="8716162" cy="1323439"/>
          </a:xfrm>
          <a:prstGeom prst="rect">
            <a:avLst/>
          </a:prstGeom>
          <a:noFill/>
        </p:spPr>
        <p:txBody>
          <a:bodyPr wrap="square" rtlCol="0">
            <a:spAutoFit/>
          </a:bodyPr>
          <a:lstStyle/>
          <a:p>
            <a:pPr algn="ctr"/>
            <a:r>
              <a:rPr lang="en-US" sz="4000" b="1" dirty="0">
                <a:solidFill>
                  <a:srgbClr val="624D38"/>
                </a:solidFill>
              </a:rPr>
              <a:t>Financial Security Resources and Child Care Arrangements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4.28</a:t>
            </a:r>
          </a:p>
        </p:txBody>
      </p:sp>
    </p:spTree>
    <p:custDataLst>
      <p:tags r:id="rId1"/>
    </p:custDataLst>
    <p:extLst>
      <p:ext uri="{BB962C8B-B14F-4D97-AF65-F5344CB8AC3E}">
        <p14:creationId xmlns:p14="http://schemas.microsoft.com/office/powerpoint/2010/main" val="18205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0" y="71716"/>
            <a:ext cx="10574579" cy="1475038"/>
          </a:xfrm>
        </p:spPr>
        <p:txBody>
          <a:bodyPr>
            <a:noAutofit/>
          </a:bodyPr>
          <a:lstStyle/>
          <a:p>
            <a:pPr algn="ctr"/>
            <a:r>
              <a:rPr lang="en-US" sz="5400" b="1" dirty="0"/>
              <a:t>Financial Security, Resources, and Child Care Arrangements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4.29</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1" name="Group 20"/>
          <p:cNvGrpSpPr/>
          <p:nvPr/>
        </p:nvGrpSpPr>
        <p:grpSpPr>
          <a:xfrm>
            <a:off x="1146612" y="1967349"/>
            <a:ext cx="9614331" cy="2888364"/>
            <a:chOff x="1368554" y="1993982"/>
            <a:chExt cx="9614331" cy="2888364"/>
          </a:xfrm>
        </p:grpSpPr>
        <p:grpSp>
          <p:nvGrpSpPr>
            <p:cNvPr id="3" name="Group 2"/>
            <p:cNvGrpSpPr/>
            <p:nvPr/>
          </p:nvGrpSpPr>
          <p:grpSpPr>
            <a:xfrm>
              <a:off x="1368554" y="1993982"/>
              <a:ext cx="9614331" cy="2810524"/>
              <a:chOff x="2035892" y="2023737"/>
              <a:chExt cx="9614331" cy="2810524"/>
            </a:xfrm>
          </p:grpSpPr>
          <p:sp>
            <p:nvSpPr>
              <p:cNvPr id="8" name="Freeform 7"/>
              <p:cNvSpPr/>
              <p:nvPr/>
            </p:nvSpPr>
            <p:spPr>
              <a:xfrm rot="16200000">
                <a:off x="1801682" y="2257947"/>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505893" tIns="89155" rIns="115572" bIns="1873681"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9" name="Freeform 8"/>
              <p:cNvSpPr/>
              <p:nvPr/>
            </p:nvSpPr>
            <p:spPr>
              <a:xfrm>
                <a:off x="2504314"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Financial Breakdown</a:t>
                </a:r>
              </a:p>
            </p:txBody>
          </p:sp>
          <p:sp>
            <p:nvSpPr>
              <p:cNvPr id="10" name="Freeform 9"/>
              <p:cNvSpPr/>
              <p:nvPr/>
            </p:nvSpPr>
            <p:spPr>
              <a:xfrm rot="16200000">
                <a:off x="4225758" y="2257947"/>
                <a:ext cx="2810523" cy="2342104"/>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134085"/>
                  <a:satOff val="-3695"/>
                  <a:lumOff val="9255"/>
                  <a:alphaOff val="0"/>
                </a:schemeClr>
              </a:fillRef>
              <a:effectRef idx="0">
                <a:schemeClr val="accent1">
                  <a:shade val="80000"/>
                  <a:hueOff val="134085"/>
                  <a:satOff val="-3695"/>
                  <a:lumOff val="9255"/>
                  <a:alphaOff val="0"/>
                </a:schemeClr>
              </a:effectRef>
              <a:fontRef idx="minor">
                <a:schemeClr val="lt1"/>
              </a:fontRef>
            </p:style>
            <p:txBody>
              <a:bodyPr spcFirstLastPara="0" vert="horz" wrap="square" lIns="505894" tIns="89155" rIns="115571" bIns="1873682"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2" name="Flowchart: Extract 11"/>
              <p:cNvSpPr/>
              <p:nvPr/>
            </p:nvSpPr>
            <p:spPr>
              <a:xfrm rot="5400000">
                <a:off x="4265201" y="4256997"/>
                <a:ext cx="412957" cy="351315"/>
              </a:xfrm>
              <a:prstGeom prst="flowChartExtra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Freeform 13"/>
              <p:cNvSpPr/>
              <p:nvPr/>
            </p:nvSpPr>
            <p:spPr>
              <a:xfrm>
                <a:off x="4928390"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134085"/>
                  <a:satOff val="-3695"/>
                  <a:lumOff val="9255"/>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Additional Monthly Support</a:t>
                </a:r>
              </a:p>
            </p:txBody>
          </p:sp>
          <p:sp>
            <p:nvSpPr>
              <p:cNvPr id="15" name="Freeform 14"/>
              <p:cNvSpPr/>
              <p:nvPr/>
            </p:nvSpPr>
            <p:spPr>
              <a:xfrm rot="16200000">
                <a:off x="6649834" y="2257948"/>
                <a:ext cx="2810523"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268170"/>
                  <a:satOff val="-7389"/>
                  <a:lumOff val="18509"/>
                  <a:alphaOff val="0"/>
                </a:schemeClr>
              </a:fillRef>
              <a:effectRef idx="0">
                <a:schemeClr val="accent1">
                  <a:shade val="80000"/>
                  <a:hueOff val="268170"/>
                  <a:satOff val="-7389"/>
                  <a:lumOff val="18509"/>
                  <a:alphaOff val="0"/>
                </a:schemeClr>
              </a:effectRef>
              <a:fontRef idx="minor">
                <a:schemeClr val="lt1"/>
              </a:fontRef>
            </p:style>
            <p:txBody>
              <a:bodyPr spcFirstLastPara="0" vert="horz" wrap="square" lIns="505894" tIns="89155" rIns="115571" bIns="1873681" numCol="1" spcCol="1270" anchor="t" anchorCtr="0">
                <a:noAutofit/>
              </a:bodyPr>
              <a:lstStyle/>
              <a:p>
                <a:pPr lvl="0" algn="r" defTabSz="1155700">
                  <a:lnSpc>
                    <a:spcPct val="90000"/>
                  </a:lnSpc>
                  <a:spcBef>
                    <a:spcPct val="0"/>
                  </a:spcBef>
                  <a:spcAft>
                    <a:spcPct val="35000"/>
                  </a:spcAft>
                </a:pPr>
                <a:endParaRPr lang="en-US" sz="2400" b="1" kern="1200">
                  <a:solidFill>
                    <a:schemeClr val="tx1"/>
                  </a:solidFill>
                </a:endParaRPr>
              </a:p>
            </p:txBody>
          </p:sp>
          <p:sp>
            <p:nvSpPr>
              <p:cNvPr id="16" name="Flowchart: Extract 15"/>
              <p:cNvSpPr/>
              <p:nvPr/>
            </p:nvSpPr>
            <p:spPr>
              <a:xfrm rot="5400000">
                <a:off x="6689277" y="4256997"/>
                <a:ext cx="412957" cy="351315"/>
              </a:xfrm>
              <a:prstGeom prst="flowChartExtract">
                <a:avLst/>
              </a:prstGeom>
            </p:spPr>
            <p:style>
              <a:lnRef idx="2">
                <a:schemeClr val="accent1">
                  <a:shade val="80000"/>
                  <a:hueOff val="201127"/>
                  <a:satOff val="-5542"/>
                  <a:lumOff val="13882"/>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16"/>
              <p:cNvSpPr/>
              <p:nvPr/>
            </p:nvSpPr>
            <p:spPr>
              <a:xfrm>
                <a:off x="7352466" y="2023738"/>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Monthly Expenses</a:t>
                </a:r>
              </a:p>
            </p:txBody>
          </p:sp>
          <p:sp>
            <p:nvSpPr>
              <p:cNvPr id="18" name="Freeform 17"/>
              <p:cNvSpPr/>
              <p:nvPr/>
            </p:nvSpPr>
            <p:spPr>
              <a:xfrm rot="16200000">
                <a:off x="9073911" y="2257947"/>
                <a:ext cx="2810522" cy="2342103"/>
              </a:xfrm>
              <a:custGeom>
                <a:avLst/>
                <a:gdLst>
                  <a:gd name="connsiteX0" fmla="*/ 0 w 2342102"/>
                  <a:gd name="connsiteY0" fmla="*/ 117105 h 2810522"/>
                  <a:gd name="connsiteX1" fmla="*/ 117105 w 2342102"/>
                  <a:gd name="connsiteY1" fmla="*/ 0 h 2810522"/>
                  <a:gd name="connsiteX2" fmla="*/ 2224997 w 2342102"/>
                  <a:gd name="connsiteY2" fmla="*/ 0 h 2810522"/>
                  <a:gd name="connsiteX3" fmla="*/ 2342102 w 2342102"/>
                  <a:gd name="connsiteY3" fmla="*/ 117105 h 2810522"/>
                  <a:gd name="connsiteX4" fmla="*/ 2342102 w 2342102"/>
                  <a:gd name="connsiteY4" fmla="*/ 2693417 h 2810522"/>
                  <a:gd name="connsiteX5" fmla="*/ 2224997 w 2342102"/>
                  <a:gd name="connsiteY5" fmla="*/ 2810522 h 2810522"/>
                  <a:gd name="connsiteX6" fmla="*/ 117105 w 2342102"/>
                  <a:gd name="connsiteY6" fmla="*/ 2810522 h 2810522"/>
                  <a:gd name="connsiteX7" fmla="*/ 0 w 2342102"/>
                  <a:gd name="connsiteY7" fmla="*/ 2693417 h 2810522"/>
                  <a:gd name="connsiteX8" fmla="*/ 0 w 2342102"/>
                  <a:gd name="connsiteY8" fmla="*/ 117105 h 28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2102" h="2810522">
                    <a:moveTo>
                      <a:pt x="2244514" y="1"/>
                    </a:moveTo>
                    <a:cubicBezTo>
                      <a:pt x="2298410" y="1"/>
                      <a:pt x="2342102" y="62917"/>
                      <a:pt x="2342102" y="140527"/>
                    </a:cubicBezTo>
                    <a:lnTo>
                      <a:pt x="2342102" y="2669995"/>
                    </a:lnTo>
                    <a:cubicBezTo>
                      <a:pt x="2342102" y="2747605"/>
                      <a:pt x="2298410" y="2810521"/>
                      <a:pt x="2244514" y="2810521"/>
                    </a:cubicBezTo>
                    <a:lnTo>
                      <a:pt x="97588" y="2810521"/>
                    </a:lnTo>
                    <a:cubicBezTo>
                      <a:pt x="43692" y="2810521"/>
                      <a:pt x="0" y="2747605"/>
                      <a:pt x="0" y="2669995"/>
                    </a:cubicBezTo>
                    <a:lnTo>
                      <a:pt x="0" y="140527"/>
                    </a:lnTo>
                    <a:cubicBezTo>
                      <a:pt x="0" y="62917"/>
                      <a:pt x="43692" y="1"/>
                      <a:pt x="97588" y="1"/>
                    </a:cubicBezTo>
                    <a:lnTo>
                      <a:pt x="2244514" y="1"/>
                    </a:lnTo>
                    <a:close/>
                  </a:path>
                </a:pathLst>
              </a:custGeom>
            </p:spPr>
            <p:style>
              <a:lnRef idx="2">
                <a:schemeClr val="lt1">
                  <a:hueOff val="0"/>
                  <a:satOff val="0"/>
                  <a:lumOff val="0"/>
                  <a:alphaOff val="0"/>
                </a:schemeClr>
              </a:lnRef>
              <a:fillRef idx="1">
                <a:schemeClr val="accent1">
                  <a:shade val="80000"/>
                  <a:hueOff val="402254"/>
                  <a:satOff val="-11084"/>
                  <a:lumOff val="27764"/>
                  <a:alphaOff val="0"/>
                </a:schemeClr>
              </a:fillRef>
              <a:effectRef idx="0">
                <a:schemeClr val="accent1">
                  <a:shade val="80000"/>
                  <a:hueOff val="402254"/>
                  <a:satOff val="-11084"/>
                  <a:lumOff val="27764"/>
                  <a:alphaOff val="0"/>
                </a:schemeClr>
              </a:effectRef>
              <a:fontRef idx="minor">
                <a:schemeClr val="lt1"/>
              </a:fontRef>
            </p:style>
            <p:txBody>
              <a:bodyPr spcFirstLastPara="0" vert="horz" wrap="square" lIns="505893" tIns="89153" rIns="115571" bIns="1873683" numCol="1" spcCol="1270" anchor="t" anchorCtr="0">
                <a:noAutofit/>
              </a:bodyPr>
              <a:lstStyle/>
              <a:p>
                <a:pPr lvl="0" algn="r" defTabSz="1155700">
                  <a:lnSpc>
                    <a:spcPct val="90000"/>
                  </a:lnSpc>
                  <a:spcBef>
                    <a:spcPct val="0"/>
                  </a:spcBef>
                  <a:spcAft>
                    <a:spcPct val="35000"/>
                  </a:spcAft>
                </a:pPr>
                <a:endParaRPr lang="en-US" sz="2400" b="1" kern="1200" dirty="0">
                  <a:solidFill>
                    <a:schemeClr val="tx1"/>
                  </a:solidFill>
                </a:endParaRPr>
              </a:p>
            </p:txBody>
          </p:sp>
          <p:sp>
            <p:nvSpPr>
              <p:cNvPr id="19" name="Flowchart: Extract 18"/>
              <p:cNvSpPr/>
              <p:nvPr/>
            </p:nvSpPr>
            <p:spPr>
              <a:xfrm rot="5400000">
                <a:off x="9113353" y="4256997"/>
                <a:ext cx="412957" cy="351315"/>
              </a:xfrm>
              <a:prstGeom prst="flowChartExtract">
                <a:avLst/>
              </a:prstGeom>
            </p:spPr>
            <p:style>
              <a:lnRef idx="2">
                <a:schemeClr val="accent1">
                  <a:shade val="80000"/>
                  <a:hueOff val="402254"/>
                  <a:satOff val="-11084"/>
                  <a:lumOff val="27764"/>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
          <p:nvSpPr>
            <p:cNvPr id="20" name="Freeform 19"/>
            <p:cNvSpPr/>
            <p:nvPr/>
          </p:nvSpPr>
          <p:spPr>
            <a:xfrm>
              <a:off x="9095981" y="2071824"/>
              <a:ext cx="1744866" cy="2810522"/>
            </a:xfrm>
            <a:custGeom>
              <a:avLst/>
              <a:gdLst>
                <a:gd name="connsiteX0" fmla="*/ 0 w 1744866"/>
                <a:gd name="connsiteY0" fmla="*/ 0 h 2810522"/>
                <a:gd name="connsiteX1" fmla="*/ 1744866 w 1744866"/>
                <a:gd name="connsiteY1" fmla="*/ 0 h 2810522"/>
                <a:gd name="connsiteX2" fmla="*/ 1744866 w 1744866"/>
                <a:gd name="connsiteY2" fmla="*/ 2810522 h 2810522"/>
                <a:gd name="connsiteX3" fmla="*/ 0 w 1744866"/>
                <a:gd name="connsiteY3" fmla="*/ 2810522 h 2810522"/>
                <a:gd name="connsiteX4" fmla="*/ 0 w 1744866"/>
                <a:gd name="connsiteY4" fmla="*/ 0 h 281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866" h="2810522">
                  <a:moveTo>
                    <a:pt x="0" y="0"/>
                  </a:moveTo>
                  <a:lnTo>
                    <a:pt x="1744866" y="0"/>
                  </a:lnTo>
                  <a:lnTo>
                    <a:pt x="1744866" y="2810522"/>
                  </a:lnTo>
                  <a:lnTo>
                    <a:pt x="0" y="2810522"/>
                  </a:lnTo>
                  <a:lnTo>
                    <a:pt x="0" y="0"/>
                  </a:lnTo>
                  <a:close/>
                </a:path>
              </a:pathLst>
            </a:custGeom>
            <a:noFill/>
            <a:ln>
              <a:noFill/>
            </a:ln>
            <a:sp3d/>
          </p:spPr>
          <p:style>
            <a:lnRef idx="2">
              <a:scrgbClr r="0" g="0" b="0"/>
            </a:lnRef>
            <a:fillRef idx="1">
              <a:scrgbClr r="0" g="0" b="0"/>
            </a:fillRef>
            <a:effectRef idx="0">
              <a:schemeClr val="accent1">
                <a:shade val="80000"/>
                <a:hueOff val="268170"/>
                <a:satOff val="-7389"/>
                <a:lumOff val="18509"/>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400" b="1" kern="1200" dirty="0">
                  <a:solidFill>
                    <a:schemeClr val="tx1"/>
                  </a:solidFill>
                </a:rPr>
                <a:t>Family Situation</a:t>
              </a:r>
            </a:p>
          </p:txBody>
        </p:sp>
      </p:grpSp>
    </p:spTree>
    <p:custDataLst>
      <p:tags r:id="rId1"/>
    </p:custDataLst>
    <p:extLst>
      <p:ext uri="{BB962C8B-B14F-4D97-AF65-F5344CB8AC3E}">
        <p14:creationId xmlns:p14="http://schemas.microsoft.com/office/powerpoint/2010/main" val="317741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48231" y="184820"/>
            <a:ext cx="11321480" cy="1138315"/>
          </a:xfrm>
        </p:spPr>
        <p:txBody>
          <a:bodyPr>
            <a:noAutofit/>
          </a:bodyPr>
          <a:lstStyle/>
          <a:p>
            <a:pPr algn="ctr"/>
            <a:r>
              <a:rPr lang="en-US" sz="5400" b="1" dirty="0"/>
              <a:t>Foster Home Licensing</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a:t>
            </a:r>
          </a:p>
        </p:txBody>
      </p:sp>
      <p:pic>
        <p:nvPicPr>
          <p:cNvPr id="3" name="Picture 2"/>
          <p:cNvPicPr>
            <a:picLocks noChangeAspect="1"/>
          </p:cNvPicPr>
          <p:nvPr/>
        </p:nvPicPr>
        <p:blipFill>
          <a:blip r:embed="rId4"/>
          <a:stretch>
            <a:fillRect/>
          </a:stretch>
        </p:blipFill>
        <p:spPr>
          <a:xfrm rot="21057677">
            <a:off x="1474278" y="2098951"/>
            <a:ext cx="5458483" cy="3638989"/>
          </a:xfrm>
          <a:prstGeom prst="rect">
            <a:avLst/>
          </a:prstGeom>
          <a:ln w="28575">
            <a:solidFill>
              <a:schemeClr val="accent1"/>
            </a:solidFill>
          </a:ln>
        </p:spPr>
      </p:pic>
    </p:spTree>
    <p:custDataLst>
      <p:tags r:id="rId1"/>
    </p:custDataLst>
    <p:extLst>
      <p:ext uri="{BB962C8B-B14F-4D97-AF65-F5344CB8AC3E}">
        <p14:creationId xmlns:p14="http://schemas.microsoft.com/office/powerpoint/2010/main" val="16222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13961" y="116732"/>
            <a:ext cx="9509760" cy="1352145"/>
          </a:xfrm>
        </p:spPr>
        <p:txBody>
          <a:bodyPr>
            <a:noAutofit/>
          </a:bodyPr>
          <a:lstStyle/>
          <a:p>
            <a:pPr algn="ctr"/>
            <a:r>
              <a:rPr lang="en-US" sz="4800" b="1" dirty="0"/>
              <a:t>Prospective Foster Parent Employment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4.30</a:t>
            </a: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Oval 1"/>
          <p:cNvSpPr/>
          <p:nvPr/>
        </p:nvSpPr>
        <p:spPr>
          <a:xfrm>
            <a:off x="3524083" y="2084373"/>
            <a:ext cx="6089515" cy="325876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While completing the financial information, Licensing Specialists may learn that the prospective foster parent or a household member is an employee of the Department, county sheriff’s offices, community-based care lead agencies and/or their subcontracted providers. </a:t>
            </a:r>
          </a:p>
        </p:txBody>
      </p:sp>
    </p:spTree>
    <p:custDataLst>
      <p:tags r:id="rId1"/>
    </p:custDataLst>
    <p:extLst>
      <p:ext uri="{BB962C8B-B14F-4D97-AF65-F5344CB8AC3E}">
        <p14:creationId xmlns:p14="http://schemas.microsoft.com/office/powerpoint/2010/main" val="421332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4.31</a:t>
            </a:r>
          </a:p>
        </p:txBody>
      </p:sp>
      <p:pic>
        <p:nvPicPr>
          <p:cNvPr id="8" name="Picture 7"/>
          <p:cNvPicPr/>
          <p:nvPr/>
        </p:nvPicPr>
        <p:blipFill>
          <a:blip r:embed="rId3"/>
          <a:stretch>
            <a:fillRect/>
          </a:stretch>
        </p:blipFill>
        <p:spPr>
          <a:xfrm>
            <a:off x="825624" y="921302"/>
            <a:ext cx="8278548" cy="5361998"/>
          </a:xfrm>
          <a:prstGeom prst="rect">
            <a:avLst/>
          </a:prstGeom>
          <a:noFill/>
          <a:ln w="12700">
            <a:solidFill>
              <a:schemeClr val="tx1">
                <a:lumMod val="50000"/>
              </a:schemeClr>
            </a:solidFill>
          </a:ln>
        </p:spPr>
      </p:pic>
      <p:sp>
        <p:nvSpPr>
          <p:cNvPr id="9" name="Oval 8"/>
          <p:cNvSpPr/>
          <p:nvPr/>
        </p:nvSpPr>
        <p:spPr>
          <a:xfrm>
            <a:off x="5200401" y="2773226"/>
            <a:ext cx="383651" cy="16528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2" name="Picture 11"/>
          <p:cNvPicPr>
            <a:picLocks noChangeAspect="1"/>
          </p:cNvPicPr>
          <p:nvPr/>
        </p:nvPicPr>
        <p:blipFill>
          <a:blip r:embed="rId4"/>
          <a:stretch>
            <a:fillRect/>
          </a:stretch>
        </p:blipFill>
        <p:spPr>
          <a:xfrm>
            <a:off x="9848712" y="1416662"/>
            <a:ext cx="2133600" cy="2133600"/>
          </a:xfrm>
          <a:prstGeom prst="rect">
            <a:avLst/>
          </a:prstGeom>
        </p:spPr>
      </p:pic>
      <p:sp>
        <p:nvSpPr>
          <p:cNvPr id="13" name="Rectangle 12"/>
          <p:cNvSpPr/>
          <p:nvPr/>
        </p:nvSpPr>
        <p:spPr>
          <a:xfrm>
            <a:off x="3176524" y="459637"/>
            <a:ext cx="3576748"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Employment Information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751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4.32</a:t>
            </a:r>
          </a:p>
        </p:txBody>
      </p:sp>
      <p:pic>
        <p:nvPicPr>
          <p:cNvPr id="8" name="Picture 7"/>
          <p:cNvPicPr/>
          <p:nvPr/>
        </p:nvPicPr>
        <p:blipFill>
          <a:blip r:embed="rId3"/>
          <a:stretch>
            <a:fillRect/>
          </a:stretch>
        </p:blipFill>
        <p:spPr>
          <a:xfrm>
            <a:off x="941032" y="847621"/>
            <a:ext cx="8052048" cy="544079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76524" y="459637"/>
            <a:ext cx="38876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Employment Details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4921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4.33</a:t>
            </a:r>
          </a:p>
        </p:txBody>
      </p:sp>
      <p:pic>
        <p:nvPicPr>
          <p:cNvPr id="7" name="Picture 6" descr="C:\Users\brooks-lisa\Documents\My Received Files\L_3B0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91" y="1789523"/>
            <a:ext cx="8685485" cy="2649312"/>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843115" y="474874"/>
            <a:ext cx="6253635"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Additional Monthly Support or Income</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9954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4.34</a:t>
            </a:r>
          </a:p>
        </p:txBody>
      </p:sp>
      <p:pic>
        <p:nvPicPr>
          <p:cNvPr id="8" name="Picture 7" descr="C:\Users\brooks-lisa\Documents\My Received Files\L_FEA2.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28" y="1849228"/>
            <a:ext cx="8693913" cy="2642873"/>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123523" y="459637"/>
            <a:ext cx="3631122"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Adding Monthly Expenses</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797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4.35</a:t>
            </a:r>
          </a:p>
        </p:txBody>
      </p:sp>
      <p:pic>
        <p:nvPicPr>
          <p:cNvPr id="7" name="Picture 6" descr="C:\Users\brock-amber\Desktop\UHS\Emergency Placement - CPI\screenshot.png"/>
          <p:cNvPicPr/>
          <p:nvPr/>
        </p:nvPicPr>
        <p:blipFill>
          <a:blip r:embed="rId3">
            <a:extLst>
              <a:ext uri="{28A0092B-C50C-407E-A947-70E740481C1C}">
                <a14:useLocalDpi xmlns:a14="http://schemas.microsoft.com/office/drawing/2010/main" val="0"/>
              </a:ext>
            </a:extLst>
          </a:blip>
          <a:srcRect/>
          <a:stretch>
            <a:fillRect/>
          </a:stretch>
        </p:blipFill>
        <p:spPr bwMode="auto">
          <a:xfrm>
            <a:off x="585927" y="994299"/>
            <a:ext cx="8771140" cy="5301898"/>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3766295" y="479829"/>
            <a:ext cx="2410403" cy="461665"/>
          </a:xfrm>
          <a:prstGeom prst="rect">
            <a:avLst/>
          </a:prstGeom>
        </p:spPr>
        <p:txBody>
          <a:bodyPr wrap="none">
            <a:spAutoFit/>
          </a:bodyPr>
          <a:lstStyle/>
          <a:p>
            <a:r>
              <a:rPr lang="en-US" sz="2400" b="1" i="1" u="sng" dirty="0">
                <a:latin typeface="Candara" panose="020E0502030303020204" pitchFamily="34" charset="0"/>
                <a:ea typeface="Candara" panose="020E0502030303020204" pitchFamily="34" charset="0"/>
                <a:cs typeface="Times New Roman" panose="02020603050405020304" pitchFamily="18" charset="0"/>
              </a:rPr>
              <a:t>Family Situation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6044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77581" y="708319"/>
            <a:ext cx="6467302" cy="1323439"/>
          </a:xfrm>
          <a:prstGeom prst="rect">
            <a:avLst/>
          </a:prstGeom>
          <a:noFill/>
        </p:spPr>
        <p:txBody>
          <a:bodyPr wrap="square" rtlCol="0">
            <a:spAutoFit/>
          </a:bodyPr>
          <a:lstStyle/>
          <a:p>
            <a:pPr algn="ctr"/>
            <a:r>
              <a:rPr lang="en-US" sz="4000" b="1" dirty="0">
                <a:solidFill>
                  <a:srgbClr val="624D38"/>
                </a:solidFill>
              </a:rPr>
              <a:t>Narrative Family Assessment</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4.36</a:t>
            </a:r>
          </a:p>
        </p:txBody>
      </p:sp>
    </p:spTree>
    <p:custDataLst>
      <p:tags r:id="rId1"/>
    </p:custDataLst>
    <p:extLst>
      <p:ext uri="{BB962C8B-B14F-4D97-AF65-F5344CB8AC3E}">
        <p14:creationId xmlns:p14="http://schemas.microsoft.com/office/powerpoint/2010/main" val="18147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Narrative Family Assessment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4.37</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491369" y="1988889"/>
            <a:ext cx="4287993" cy="2841620"/>
          </a:xfrm>
        </p:spPr>
        <p:txBody>
          <a:bodyPr>
            <a:normAutofit/>
          </a:bodyPr>
          <a:lstStyle/>
          <a:p>
            <a:pPr marL="45720" indent="0" algn="ctr">
              <a:buNone/>
            </a:pPr>
            <a:r>
              <a:rPr lang="en-US" sz="2400" b="1" dirty="0"/>
              <a:t>Licensing Specialists conduct a narrative family assessment and gather the needed information to fully evaluate the caregiver’s ability to provide a safe and nurturing environment for the child. </a:t>
            </a:r>
          </a:p>
          <a:p>
            <a:pPr marL="44450" indent="0" algn="ctr">
              <a:buClr>
                <a:schemeClr val="accent1">
                  <a:lumMod val="50000"/>
                </a:schemeClr>
              </a:buClr>
              <a:buNone/>
            </a:pPr>
            <a:endParaRPr lang="en-US" sz="2400" b="1" dirty="0"/>
          </a:p>
        </p:txBody>
      </p:sp>
      <p:sp>
        <p:nvSpPr>
          <p:cNvPr id="10" name="Content Placeholder 13"/>
          <p:cNvSpPr txBox="1">
            <a:spLocks/>
          </p:cNvSpPr>
          <p:nvPr/>
        </p:nvSpPr>
        <p:spPr>
          <a:xfrm>
            <a:off x="6854661" y="2336320"/>
            <a:ext cx="3156579" cy="148432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Information should be gathered through an interview process.</a:t>
            </a:r>
          </a:p>
        </p:txBody>
      </p:sp>
    </p:spTree>
    <p:custDataLst>
      <p:tags r:id="rId1"/>
    </p:custDataLst>
    <p:extLst>
      <p:ext uri="{BB962C8B-B14F-4D97-AF65-F5344CB8AC3E}">
        <p14:creationId xmlns:p14="http://schemas.microsoft.com/office/powerpoint/2010/main" val="125315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69184" y="153450"/>
            <a:ext cx="10879379" cy="1275519"/>
          </a:xfrm>
        </p:spPr>
        <p:txBody>
          <a:bodyPr>
            <a:noAutofit/>
          </a:bodyPr>
          <a:lstStyle/>
          <a:p>
            <a:pPr algn="ctr"/>
            <a:r>
              <a:rPr lang="en-US" sz="5400" b="1" dirty="0"/>
              <a:t>Narrative Family Assessment,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4.38</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1546173" y="1510806"/>
            <a:ext cx="9444556" cy="657505"/>
          </a:xfrm>
        </p:spPr>
        <p:txBody>
          <a:bodyPr>
            <a:normAutofit/>
          </a:bodyPr>
          <a:lstStyle/>
          <a:p>
            <a:pPr marL="45720" indent="0" algn="ctr">
              <a:buNone/>
            </a:pPr>
            <a:r>
              <a:rPr lang="en-US" sz="2400" b="1" dirty="0"/>
              <a:t>The Narrative Family Assessment is split up into nine areas:</a:t>
            </a:r>
          </a:p>
        </p:txBody>
      </p:sp>
      <p:grpSp>
        <p:nvGrpSpPr>
          <p:cNvPr id="20" name="Group 19"/>
          <p:cNvGrpSpPr/>
          <p:nvPr/>
        </p:nvGrpSpPr>
        <p:grpSpPr>
          <a:xfrm>
            <a:off x="502023" y="2132453"/>
            <a:ext cx="11176863" cy="2791876"/>
            <a:chOff x="649705" y="2913700"/>
            <a:chExt cx="10318848" cy="3307094"/>
          </a:xfrm>
          <a:solidFill>
            <a:schemeClr val="accent1">
              <a:lumMod val="20000"/>
              <a:lumOff val="80000"/>
            </a:schemeClr>
          </a:solidFill>
        </p:grpSpPr>
        <p:sp>
          <p:nvSpPr>
            <p:cNvPr id="21" name="Rounded Rectangle 20"/>
            <p:cNvSpPr/>
            <p:nvPr/>
          </p:nvSpPr>
          <p:spPr>
            <a:xfrm>
              <a:off x="649705" y="5265505"/>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Education and Employment</a:t>
              </a:r>
            </a:p>
          </p:txBody>
        </p:sp>
        <p:sp>
          <p:nvSpPr>
            <p:cNvPr id="22" name="Rounded Rectangle 21"/>
            <p:cNvSpPr/>
            <p:nvPr/>
          </p:nvSpPr>
          <p:spPr>
            <a:xfrm>
              <a:off x="649705" y="2913701"/>
              <a:ext cx="3155576" cy="93232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Assess Caregiver</a:t>
              </a:r>
            </a:p>
          </p:txBody>
        </p:sp>
        <p:sp>
          <p:nvSpPr>
            <p:cNvPr id="23" name="Rounded Rectangle 22"/>
            <p:cNvSpPr/>
            <p:nvPr/>
          </p:nvSpPr>
          <p:spPr>
            <a:xfrm>
              <a:off x="649705" y="4099390"/>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Motivation</a:t>
              </a:r>
            </a:p>
          </p:txBody>
        </p:sp>
        <p:sp>
          <p:nvSpPr>
            <p:cNvPr id="24" name="Rounded Rectangle 23"/>
            <p:cNvSpPr/>
            <p:nvPr/>
          </p:nvSpPr>
          <p:spPr>
            <a:xfrm>
              <a:off x="4231341" y="2916843"/>
              <a:ext cx="3155576" cy="932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History</a:t>
              </a:r>
            </a:p>
          </p:txBody>
        </p:sp>
        <p:sp>
          <p:nvSpPr>
            <p:cNvPr id="25" name="Rounded Rectangle 24"/>
            <p:cNvSpPr/>
            <p:nvPr/>
          </p:nvSpPr>
          <p:spPr>
            <a:xfrm>
              <a:off x="4231341" y="4099389"/>
              <a:ext cx="3155576" cy="9323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Children to Be Placed Interviews</a:t>
              </a:r>
            </a:p>
          </p:txBody>
        </p:sp>
        <p:sp>
          <p:nvSpPr>
            <p:cNvPr id="26" name="Rounded Rectangle 25"/>
            <p:cNvSpPr/>
            <p:nvPr/>
          </p:nvSpPr>
          <p:spPr>
            <a:xfrm>
              <a:off x="4231341" y="5288465"/>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References and Reviews</a:t>
              </a:r>
            </a:p>
          </p:txBody>
        </p:sp>
        <p:sp>
          <p:nvSpPr>
            <p:cNvPr id="27" name="Rounded Rectangle 26"/>
            <p:cNvSpPr/>
            <p:nvPr/>
          </p:nvSpPr>
          <p:spPr>
            <a:xfrm>
              <a:off x="7812977" y="2913700"/>
              <a:ext cx="3155576" cy="93232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Child History</a:t>
              </a:r>
            </a:p>
          </p:txBody>
        </p:sp>
        <p:sp>
          <p:nvSpPr>
            <p:cNvPr id="28" name="Rounded Rectangle 27"/>
            <p:cNvSpPr/>
            <p:nvPr/>
          </p:nvSpPr>
          <p:spPr>
            <a:xfrm>
              <a:off x="7812977" y="4099389"/>
              <a:ext cx="3155576" cy="9323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Physical Environment</a:t>
              </a:r>
            </a:p>
          </p:txBody>
        </p:sp>
        <p:sp>
          <p:nvSpPr>
            <p:cNvPr id="29" name="Rounded Rectangle 28"/>
            <p:cNvSpPr/>
            <p:nvPr/>
          </p:nvSpPr>
          <p:spPr>
            <a:xfrm>
              <a:off x="7812977" y="5288465"/>
              <a:ext cx="3155576" cy="93232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Family Support and Resources</a:t>
              </a:r>
            </a:p>
          </p:txBody>
        </p:sp>
      </p:grpSp>
    </p:spTree>
    <p:custDataLst>
      <p:tags r:id="rId1"/>
    </p:custDataLst>
    <p:extLst>
      <p:ext uri="{BB962C8B-B14F-4D97-AF65-F5344CB8AC3E}">
        <p14:creationId xmlns:p14="http://schemas.microsoft.com/office/powerpoint/2010/main" val="12432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4.39</a:t>
            </a:r>
          </a:p>
        </p:txBody>
      </p:sp>
      <p:pic>
        <p:nvPicPr>
          <p:cNvPr id="8" name="Picture 7"/>
          <p:cNvPicPr/>
          <p:nvPr/>
        </p:nvPicPr>
        <p:blipFill>
          <a:blip r:embed="rId3"/>
          <a:stretch>
            <a:fillRect/>
          </a:stretch>
        </p:blipFill>
        <p:spPr>
          <a:xfrm>
            <a:off x="645457" y="1013251"/>
            <a:ext cx="8606118" cy="524411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41390" y="2474584"/>
            <a:ext cx="1156086" cy="22422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18572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8969" y="97654"/>
            <a:ext cx="10074442" cy="735459"/>
          </a:xfrm>
        </p:spPr>
        <p:txBody>
          <a:bodyPr>
            <a:noAutofit/>
          </a:bodyPr>
          <a:lstStyle/>
          <a:p>
            <a:pPr algn="ctr"/>
            <a:r>
              <a:rPr lang="en-US" sz="5400" b="1" dirty="0"/>
              <a:t>Parent Preparation Training</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a:t>
            </a:r>
          </a:p>
        </p:txBody>
      </p:sp>
      <p:sp>
        <p:nvSpPr>
          <p:cNvPr id="7" name="Chevron 6"/>
          <p:cNvSpPr/>
          <p:nvPr/>
        </p:nvSpPr>
        <p:spPr>
          <a:xfrm>
            <a:off x="-545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ounded Rectangle 2"/>
          <p:cNvSpPr/>
          <p:nvPr/>
        </p:nvSpPr>
        <p:spPr>
          <a:xfrm>
            <a:off x="249586" y="1477954"/>
            <a:ext cx="11752399" cy="3180392"/>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Training includes the following subjects: </a:t>
            </a:r>
            <a:br>
              <a:rPr lang="en-US" sz="2000" b="1" dirty="0">
                <a:solidFill>
                  <a:schemeClr val="tx1"/>
                </a:solidFill>
              </a:rPr>
            </a:br>
            <a:endParaRPr lang="en-US" sz="2000" b="1" dirty="0">
              <a:solidFill>
                <a:schemeClr val="tx1"/>
              </a:solidFill>
            </a:endParaRPr>
          </a:p>
          <a:p>
            <a:pPr marL="285750" indent="-285750">
              <a:buFont typeface="Arial" panose="020B0604020202020204" pitchFamily="34" charset="0"/>
              <a:buChar char="•"/>
            </a:pPr>
            <a:r>
              <a:rPr lang="en-US" sz="2000" b="1" dirty="0">
                <a:solidFill>
                  <a:schemeClr val="tx1"/>
                </a:solidFill>
              </a:rPr>
              <a:t>Reasonable and prudent parenting standards</a:t>
            </a:r>
          </a:p>
          <a:p>
            <a:pPr marL="285750" indent="-285750">
              <a:buFont typeface="Arial" panose="020B0604020202020204" pitchFamily="34" charset="0"/>
              <a:buChar char="•"/>
            </a:pPr>
            <a:r>
              <a:rPr lang="en-US" sz="2000" b="1" dirty="0">
                <a:solidFill>
                  <a:schemeClr val="tx1"/>
                </a:solidFill>
              </a:rPr>
              <a:t>Social and emotional development of children and youth</a:t>
            </a:r>
          </a:p>
          <a:p>
            <a:pPr marL="285750" indent="-285750">
              <a:buFont typeface="Arial" panose="020B0604020202020204" pitchFamily="34" charset="0"/>
              <a:buChar char="•"/>
            </a:pPr>
            <a:r>
              <a:rPr lang="en-US" sz="2000" b="1" dirty="0">
                <a:solidFill>
                  <a:schemeClr val="tx1"/>
                </a:solidFill>
              </a:rPr>
              <a:t>The role of mentors and other helpers</a:t>
            </a:r>
          </a:p>
          <a:p>
            <a:pPr marL="285750" indent="-285750">
              <a:buFont typeface="Arial" panose="020B0604020202020204" pitchFamily="34" charset="0"/>
              <a:buChar char="•"/>
            </a:pPr>
            <a:r>
              <a:rPr lang="en-US" sz="2000" b="1" dirty="0">
                <a:solidFill>
                  <a:schemeClr val="tx1"/>
                </a:solidFill>
              </a:rPr>
              <a:t>Development of life skills for teens in care</a:t>
            </a:r>
          </a:p>
          <a:p>
            <a:pPr marL="285750" indent="-285750">
              <a:buFont typeface="Arial" panose="020B0604020202020204" pitchFamily="34" charset="0"/>
              <a:buChar char="•"/>
            </a:pPr>
            <a:r>
              <a:rPr lang="en-US" sz="2000" b="1" dirty="0">
                <a:solidFill>
                  <a:schemeClr val="tx1"/>
                </a:solidFill>
              </a:rPr>
              <a:t>Caregiver’s role in supporting and promoting the educational progress of the child</a:t>
            </a:r>
          </a:p>
          <a:p>
            <a:pPr marL="285750" indent="-285750">
              <a:buFont typeface="Arial" panose="020B0604020202020204" pitchFamily="34" charset="0"/>
              <a:buChar char="•"/>
            </a:pPr>
            <a:r>
              <a:rPr lang="en-US" sz="2000" b="1" dirty="0">
                <a:solidFill>
                  <a:schemeClr val="tx1"/>
                </a:solidFill>
              </a:rPr>
              <a:t>Trauma-informed care</a:t>
            </a:r>
          </a:p>
          <a:p>
            <a:pPr marL="285750" indent="-285750">
              <a:buFont typeface="Arial" panose="020B0604020202020204" pitchFamily="34" charset="0"/>
              <a:buChar char="•"/>
            </a:pPr>
            <a:r>
              <a:rPr lang="en-US" sz="2000" b="1" dirty="0">
                <a:solidFill>
                  <a:schemeClr val="tx1"/>
                </a:solidFill>
              </a:rPr>
              <a:t>Multiethnic Placement Act and Americans with Disabilities Act</a:t>
            </a:r>
          </a:p>
          <a:p>
            <a:pPr marL="285750" indent="-285750">
              <a:buFont typeface="Arial" panose="020B0604020202020204" pitchFamily="34" charset="0"/>
              <a:buChar char="•"/>
            </a:pPr>
            <a:r>
              <a:rPr lang="en-US" sz="2000" b="1" dirty="0">
                <a:solidFill>
                  <a:schemeClr val="tx1"/>
                </a:solidFill>
              </a:rPr>
              <a:t>Administration of psychotropic medication</a:t>
            </a:r>
          </a:p>
        </p:txBody>
      </p:sp>
    </p:spTree>
    <p:custDataLst>
      <p:tags r:id="rId1"/>
    </p:custDataLst>
    <p:extLst>
      <p:ext uri="{BB962C8B-B14F-4D97-AF65-F5344CB8AC3E}">
        <p14:creationId xmlns:p14="http://schemas.microsoft.com/office/powerpoint/2010/main" val="13964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4.40</a:t>
            </a:r>
          </a:p>
        </p:txBody>
      </p:sp>
      <p:pic>
        <p:nvPicPr>
          <p:cNvPr id="7" name="Picture 6"/>
          <p:cNvPicPr/>
          <p:nvPr/>
        </p:nvPicPr>
        <p:blipFill>
          <a:blip r:embed="rId3"/>
          <a:stretch>
            <a:fillRect/>
          </a:stretch>
        </p:blipFill>
        <p:spPr>
          <a:xfrm>
            <a:off x="577049" y="1003335"/>
            <a:ext cx="8744504" cy="5290937"/>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3468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4.41</a:t>
            </a:r>
          </a:p>
        </p:txBody>
      </p:sp>
      <p:pic>
        <p:nvPicPr>
          <p:cNvPr id="3" name="Picture 2"/>
          <p:cNvPicPr>
            <a:picLocks noChangeAspect="1"/>
          </p:cNvPicPr>
          <p:nvPr/>
        </p:nvPicPr>
        <p:blipFill>
          <a:blip r:embed="rId3"/>
          <a:stretch>
            <a:fillRect/>
          </a:stretch>
        </p:blipFill>
        <p:spPr>
          <a:xfrm>
            <a:off x="837591" y="905677"/>
            <a:ext cx="8221850" cy="5377160"/>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88102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4.42</a:t>
            </a:r>
          </a:p>
        </p:txBody>
      </p:sp>
      <p:pic>
        <p:nvPicPr>
          <p:cNvPr id="7" name="Picture 6"/>
          <p:cNvPicPr/>
          <p:nvPr/>
        </p:nvPicPr>
        <p:blipFill>
          <a:blip r:embed="rId3"/>
          <a:stretch>
            <a:fillRect/>
          </a:stretch>
        </p:blipFill>
        <p:spPr>
          <a:xfrm>
            <a:off x="743735" y="1012055"/>
            <a:ext cx="8409143" cy="5282213"/>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1866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4.43</a:t>
            </a:r>
          </a:p>
        </p:txBody>
      </p:sp>
      <p:pic>
        <p:nvPicPr>
          <p:cNvPr id="8" name="Picture 7"/>
          <p:cNvPicPr/>
          <p:nvPr/>
        </p:nvPicPr>
        <p:blipFill>
          <a:blip r:embed="rId3"/>
          <a:stretch>
            <a:fillRect/>
          </a:stretch>
        </p:blipFill>
        <p:spPr>
          <a:xfrm>
            <a:off x="727968" y="1021087"/>
            <a:ext cx="8469297" cy="5282064"/>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912411" y="444012"/>
            <a:ext cx="8072210" cy="461665"/>
          </a:xfrm>
          <a:prstGeom prst="rect">
            <a:avLst/>
          </a:prstGeom>
        </p:spPr>
        <p:txBody>
          <a:bodyPr wrap="none">
            <a:spAutoFit/>
          </a:bodyPr>
          <a:lstStyle/>
          <a:p>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Assess Caregiver(s) Questions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16826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4.44</a:t>
            </a:r>
          </a:p>
        </p:txBody>
      </p:sp>
      <p:pic>
        <p:nvPicPr>
          <p:cNvPr id="3" name="Picture 2"/>
          <p:cNvPicPr>
            <a:picLocks noChangeAspect="1"/>
          </p:cNvPicPr>
          <p:nvPr/>
        </p:nvPicPr>
        <p:blipFill>
          <a:blip r:embed="rId3"/>
          <a:stretch>
            <a:fillRect/>
          </a:stretch>
        </p:blipFill>
        <p:spPr>
          <a:xfrm>
            <a:off x="1216241" y="1335110"/>
            <a:ext cx="7537144" cy="4993062"/>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2035127" y="433089"/>
            <a:ext cx="5899372"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Motivation and Education and Employment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287263" y="2714281"/>
            <a:ext cx="923277" cy="2242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2" name="Oval 11"/>
          <p:cNvSpPr/>
          <p:nvPr/>
        </p:nvSpPr>
        <p:spPr>
          <a:xfrm>
            <a:off x="1359675" y="4048219"/>
            <a:ext cx="1569955" cy="2960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411440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4.45</a:t>
            </a:r>
          </a:p>
        </p:txBody>
      </p:sp>
      <p:pic>
        <p:nvPicPr>
          <p:cNvPr id="7" name="Picture 6"/>
          <p:cNvPicPr/>
          <p:nvPr/>
        </p:nvPicPr>
        <p:blipFill>
          <a:blip r:embed="rId3"/>
          <a:stretch>
            <a:fillRect/>
          </a:stretch>
        </p:blipFill>
        <p:spPr>
          <a:xfrm>
            <a:off x="671898" y="1264086"/>
            <a:ext cx="8534264" cy="5021309"/>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518565" y="433089"/>
            <a:ext cx="8932510"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History,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a:t>
            </a:r>
            <a:r>
              <a:rPr lang="en-US" sz="2400" b="1" i="1" u="sng" dirty="0" err="1">
                <a:solidFill>
                  <a:srgbClr val="624D38"/>
                </a:solidFill>
                <a:latin typeface="Candara" panose="020E0502030303020204" pitchFamily="34" charset="0"/>
                <a:ea typeface="Candara" panose="020E0502030303020204" pitchFamily="34" charset="0"/>
                <a:cs typeface="Times New Roman" panose="02020603050405020304" pitchFamily="18" charset="0"/>
              </a:rPr>
              <a:t>ren</a:t>
            </a: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 To Be Placed Interview(s), and References and Reviews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800381" y="3888419"/>
            <a:ext cx="2342314" cy="26632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853649" y="4882086"/>
            <a:ext cx="1569955" cy="258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4" name="Oval 13"/>
          <p:cNvSpPr/>
          <p:nvPr/>
        </p:nvSpPr>
        <p:spPr>
          <a:xfrm>
            <a:off x="791503" y="2343703"/>
            <a:ext cx="1214850" cy="21306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3066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4.46</a:t>
            </a:r>
          </a:p>
        </p:txBody>
      </p:sp>
      <p:pic>
        <p:nvPicPr>
          <p:cNvPr id="8" name="Picture 7"/>
          <p:cNvPicPr/>
          <p:nvPr/>
        </p:nvPicPr>
        <p:blipFill>
          <a:blip r:embed="rId3"/>
          <a:stretch>
            <a:fillRect/>
          </a:stretch>
        </p:blipFill>
        <p:spPr>
          <a:xfrm>
            <a:off x="862972" y="1264086"/>
            <a:ext cx="8243695" cy="5042526"/>
          </a:xfrm>
          <a:prstGeom prst="rect">
            <a:avLst/>
          </a:prstGeom>
          <a:noFill/>
          <a:ln w="12700">
            <a:solidFill>
              <a:schemeClr val="tx1">
                <a:lumMod val="50000"/>
              </a:schemeClr>
            </a:solidFill>
          </a:ln>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2314858" y="433089"/>
            <a:ext cx="5339923" cy="830997"/>
          </a:xfrm>
          <a:prstGeom prst="rect">
            <a:avLst/>
          </a:prstGeom>
        </p:spPr>
        <p:txBody>
          <a:bodyPr wrap="non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a:t>
            </a:r>
            <a:b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b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Child History and Physical Environment</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2" name="Oval 11"/>
          <p:cNvSpPr/>
          <p:nvPr/>
        </p:nvSpPr>
        <p:spPr>
          <a:xfrm>
            <a:off x="969057" y="3363831"/>
            <a:ext cx="1055053" cy="22274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
        <p:nvSpPr>
          <p:cNvPr id="13" name="Oval 12"/>
          <p:cNvSpPr/>
          <p:nvPr/>
        </p:nvSpPr>
        <p:spPr>
          <a:xfrm>
            <a:off x="969056" y="4452284"/>
            <a:ext cx="1472303" cy="26243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87835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4.47</a:t>
            </a:r>
          </a:p>
        </p:txBody>
      </p:sp>
      <p:pic>
        <p:nvPicPr>
          <p:cNvPr id="3" name="Picture 2"/>
          <p:cNvPicPr>
            <a:picLocks noChangeAspect="1"/>
          </p:cNvPicPr>
          <p:nvPr/>
        </p:nvPicPr>
        <p:blipFill>
          <a:blip r:embed="rId3"/>
          <a:stretch>
            <a:fillRect/>
          </a:stretch>
        </p:blipFill>
        <p:spPr>
          <a:xfrm>
            <a:off x="994299" y="999409"/>
            <a:ext cx="7910003" cy="5273336"/>
          </a:xfrm>
          <a:prstGeom prst="rect">
            <a:avLst/>
          </a:prstGeom>
        </p:spPr>
      </p:pic>
      <p:sp>
        <p:nvSpPr>
          <p:cNvPr id="7"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8" name="Picture 7"/>
          <p:cNvPicPr>
            <a:picLocks noChangeAspect="1"/>
          </p:cNvPicPr>
          <p:nvPr/>
        </p:nvPicPr>
        <p:blipFill>
          <a:blip r:embed="rId4"/>
          <a:stretch>
            <a:fillRect/>
          </a:stretch>
        </p:blipFill>
        <p:spPr>
          <a:xfrm>
            <a:off x="9848712" y="1416662"/>
            <a:ext cx="2133600" cy="2133600"/>
          </a:xfrm>
          <a:prstGeom prst="rect">
            <a:avLst/>
          </a:prstGeom>
        </p:spPr>
      </p:pic>
      <p:sp>
        <p:nvSpPr>
          <p:cNvPr id="9" name="Rectangle 8"/>
          <p:cNvSpPr/>
          <p:nvPr/>
        </p:nvSpPr>
        <p:spPr>
          <a:xfrm>
            <a:off x="816754" y="441151"/>
            <a:ext cx="8229600" cy="461665"/>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Narrative Family Assessment – Family Supports and Resources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11" name="Oval 10"/>
          <p:cNvSpPr/>
          <p:nvPr/>
        </p:nvSpPr>
        <p:spPr>
          <a:xfrm>
            <a:off x="1111099" y="4572000"/>
            <a:ext cx="1969452" cy="27162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FFFFFF"/>
              </a:solidFill>
            </a:endParaRPr>
          </a:p>
        </p:txBody>
      </p:sp>
    </p:spTree>
    <p:custDataLst>
      <p:tags r:id="rId1"/>
    </p:custDataLst>
    <p:extLst>
      <p:ext uri="{BB962C8B-B14F-4D97-AF65-F5344CB8AC3E}">
        <p14:creationId xmlns:p14="http://schemas.microsoft.com/office/powerpoint/2010/main" val="265744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01475"/>
            <a:ext cx="12192000" cy="2197841"/>
          </a:xfrm>
        </p:spPr>
        <p:txBody>
          <a:bodyPr>
            <a:noAutofit/>
          </a:bodyPr>
          <a:lstStyle/>
          <a:p>
            <a:pPr algn="ctr"/>
            <a:r>
              <a:rPr lang="en-US" sz="5400" b="1" dirty="0"/>
              <a:t>Activity A:  Part 1 </a:t>
            </a:r>
            <a:br>
              <a:rPr lang="en-US" sz="5400" b="1" dirty="0"/>
            </a:br>
            <a:r>
              <a:rPr lang="en-US" sz="5400" b="1" dirty="0">
                <a:solidFill>
                  <a:schemeClr val="tx1"/>
                </a:solidFill>
              </a:rPr>
              <a:t>Amanda Wants To Be a Foster Parent!</a:t>
            </a:r>
            <a:endParaRPr lang="en-US" sz="1800" b="1" dirty="0">
              <a:solidFill>
                <a:srgbClr val="FF0000"/>
              </a:solidFill>
            </a:endParaRPr>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kern="1200" dirty="0">
                  <a:solidFill>
                    <a:schemeClr val="tx1"/>
                  </a:solidFill>
                </a:rPr>
                <a:t>Read the scenario.  </a:t>
              </a: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a:r>
                <a:rPr lang="en-US" sz="1600" b="1" dirty="0">
                  <a:solidFill>
                    <a:schemeClr val="tx1"/>
                  </a:solidFill>
                </a:rPr>
                <a:t>Select who will be the Licensing </a:t>
              </a:r>
              <a:r>
                <a:rPr lang="en-US" sz="1600" b="1" dirty="0" err="1">
                  <a:solidFill>
                    <a:schemeClr val="tx1"/>
                  </a:solidFill>
                </a:rPr>
                <a:t>SPecialist</a:t>
              </a:r>
              <a:r>
                <a:rPr lang="en-US" sz="1600" b="1" dirty="0">
                  <a:solidFill>
                    <a:schemeClr val="tx1"/>
                  </a:solidFill>
                </a:rPr>
                <a:t>/Interviewer and who will be the Caregiver/Interviewee.</a:t>
              </a: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lvl="0" algn="ctr" defTabSz="666750">
                <a:lnSpc>
                  <a:spcPct val="90000"/>
                </a:lnSpc>
                <a:spcBef>
                  <a:spcPct val="0"/>
                </a:spcBef>
                <a:spcAft>
                  <a:spcPct val="35000"/>
                </a:spcAft>
              </a:pPr>
              <a:r>
                <a:rPr lang="en-US" sz="1600" b="1" dirty="0">
                  <a:solidFill>
                    <a:schemeClr val="tx1"/>
                  </a:solidFill>
                </a:rPr>
                <a:t>The interviewer must select up to five of the narrative assessment questions and using the four interview phases gather the needed information from the caregiver.</a:t>
              </a:r>
              <a:endParaRPr lang="en-US" sz="1600" b="1" kern="1200" dirty="0">
                <a:solidFill>
                  <a:schemeClr val="tx1"/>
                </a:solidFill>
              </a:endParaRP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4.48</a:t>
            </a:r>
          </a:p>
        </p:txBody>
      </p:sp>
    </p:spTree>
    <p:custDataLst>
      <p:tags r:id="rId1"/>
    </p:custDataLst>
    <p:extLst>
      <p:ext uri="{BB962C8B-B14F-4D97-AF65-F5344CB8AC3E}">
        <p14:creationId xmlns:p14="http://schemas.microsoft.com/office/powerpoint/2010/main" val="3455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0"/>
            <a:ext cx="12192000" cy="1507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itle 12"/>
          <p:cNvSpPr>
            <a:spLocks noGrp="1"/>
          </p:cNvSpPr>
          <p:nvPr>
            <p:ph type="title"/>
          </p:nvPr>
        </p:nvSpPr>
        <p:spPr>
          <a:xfrm>
            <a:off x="438573" y="225060"/>
            <a:ext cx="11314853" cy="1057835"/>
          </a:xfrm>
        </p:spPr>
        <p:txBody>
          <a:bodyPr>
            <a:noAutofit/>
          </a:bodyPr>
          <a:lstStyle/>
          <a:p>
            <a:pPr algn="ctr"/>
            <a:r>
              <a:rPr lang="en-US" sz="5400" b="1" dirty="0"/>
              <a:t>Finalizing the Licensing UHS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4.49</a:t>
            </a:r>
          </a:p>
        </p:txBody>
      </p:sp>
      <p:pic>
        <p:nvPicPr>
          <p:cNvPr id="15" name="Picture 14"/>
          <p:cNvPicPr>
            <a:picLocks noChangeAspect="1"/>
          </p:cNvPicPr>
          <p:nvPr/>
        </p:nvPicPr>
        <p:blipFill>
          <a:blip r:embed="rId4"/>
          <a:stretch>
            <a:fillRect/>
          </a:stretch>
        </p:blipFill>
        <p:spPr>
          <a:xfrm rot="517557">
            <a:off x="1278762" y="2025136"/>
            <a:ext cx="5612247" cy="4010886"/>
          </a:xfrm>
          <a:prstGeom prst="rect">
            <a:avLst/>
          </a:prstGeom>
        </p:spPr>
      </p:pic>
    </p:spTree>
    <p:custDataLst>
      <p:tags r:id="rId1"/>
    </p:custDataLst>
    <p:extLst>
      <p:ext uri="{BB962C8B-B14F-4D97-AF65-F5344CB8AC3E}">
        <p14:creationId xmlns:p14="http://schemas.microsoft.com/office/powerpoint/2010/main" val="30883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678969" y="97653"/>
            <a:ext cx="10074442" cy="1429305"/>
          </a:xfrm>
        </p:spPr>
        <p:txBody>
          <a:bodyPr>
            <a:noAutofit/>
          </a:bodyPr>
          <a:lstStyle/>
          <a:p>
            <a:pPr algn="ctr"/>
            <a:r>
              <a:rPr lang="en-US" sz="5400" b="1" dirty="0"/>
              <a:t>Exemptions for Parent Preparation Training</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a:t>
            </a:r>
          </a:p>
        </p:txBody>
      </p:sp>
      <p:sp>
        <p:nvSpPr>
          <p:cNvPr id="7" name="Chevron 6"/>
          <p:cNvSpPr/>
          <p:nvPr/>
        </p:nvSpPr>
        <p:spPr>
          <a:xfrm>
            <a:off x="-545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4D38"/>
              </a:solidFill>
            </a:endParaRPr>
          </a:p>
        </p:txBody>
      </p:sp>
      <p:grpSp>
        <p:nvGrpSpPr>
          <p:cNvPr id="2" name="Group 1"/>
          <p:cNvGrpSpPr/>
          <p:nvPr/>
        </p:nvGrpSpPr>
        <p:grpSpPr>
          <a:xfrm>
            <a:off x="1286115" y="1726129"/>
            <a:ext cx="9802095" cy="4169240"/>
            <a:chOff x="1170705" y="1720368"/>
            <a:chExt cx="9802095" cy="4169240"/>
          </a:xfrm>
          <a:solidFill>
            <a:srgbClr val="A3D77F"/>
          </a:solidFill>
        </p:grpSpPr>
        <p:sp>
          <p:nvSpPr>
            <p:cNvPr id="3" name="Rounded Rectangle 2"/>
            <p:cNvSpPr/>
            <p:nvPr/>
          </p:nvSpPr>
          <p:spPr>
            <a:xfrm>
              <a:off x="1170705" y="1720368"/>
              <a:ext cx="4393435" cy="41692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 prospective foster parent can be exempt from completing the parent preparation training if they have successfully completed parent preparation training equivalent to the parent preparation training offered by the supervising agency. </a:t>
              </a:r>
            </a:p>
          </p:txBody>
        </p:sp>
        <p:sp>
          <p:nvSpPr>
            <p:cNvPr id="8" name="Rounded Rectangle 7"/>
            <p:cNvSpPr/>
            <p:nvPr/>
          </p:nvSpPr>
          <p:spPr>
            <a:xfrm>
              <a:off x="6121386" y="1720368"/>
              <a:ext cx="4851414" cy="191761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If there have been changes or updates in the curriculum, the prospective foster parent is required to complete those portions of the course. </a:t>
              </a:r>
            </a:p>
          </p:txBody>
        </p:sp>
        <p:sp>
          <p:nvSpPr>
            <p:cNvPr id="9" name="Rounded Rectangle 8"/>
            <p:cNvSpPr/>
            <p:nvPr/>
          </p:nvSpPr>
          <p:spPr>
            <a:xfrm>
              <a:off x="6121386" y="3762992"/>
              <a:ext cx="4851414" cy="123012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The Regional Licensing Authority must approve the exemption.</a:t>
              </a:r>
            </a:p>
          </p:txBody>
        </p:sp>
      </p:grpSp>
    </p:spTree>
    <p:custDataLst>
      <p:tags r:id="rId1"/>
    </p:custDataLst>
    <p:extLst>
      <p:ext uri="{BB962C8B-B14F-4D97-AF65-F5344CB8AC3E}">
        <p14:creationId xmlns:p14="http://schemas.microsoft.com/office/powerpoint/2010/main" val="70603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476914" y="849922"/>
            <a:ext cx="6467302" cy="707886"/>
          </a:xfrm>
          <a:prstGeom prst="rect">
            <a:avLst/>
          </a:prstGeom>
          <a:noFill/>
        </p:spPr>
        <p:txBody>
          <a:bodyPr wrap="square" rtlCol="0">
            <a:spAutoFit/>
          </a:bodyPr>
          <a:lstStyle/>
          <a:p>
            <a:pPr algn="ctr"/>
            <a:r>
              <a:rPr lang="en-US" sz="4000" b="1" dirty="0">
                <a:solidFill>
                  <a:srgbClr val="624D38"/>
                </a:solidFill>
              </a:rPr>
              <a:t>Attachments</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2.50</a:t>
            </a:r>
          </a:p>
        </p:txBody>
      </p:sp>
    </p:spTree>
    <p:custDataLst>
      <p:tags r:id="rId1"/>
    </p:custDataLst>
    <p:extLst>
      <p:ext uri="{BB962C8B-B14F-4D97-AF65-F5344CB8AC3E}">
        <p14:creationId xmlns:p14="http://schemas.microsoft.com/office/powerpoint/2010/main" val="44011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2621" y="209540"/>
            <a:ext cx="10074442" cy="878545"/>
          </a:xfrm>
        </p:spPr>
        <p:txBody>
          <a:bodyPr>
            <a:noAutofit/>
          </a:bodyPr>
          <a:lstStyle/>
          <a:p>
            <a:pPr algn="ctr"/>
            <a:r>
              <a:rPr lang="en-US" sz="5400" b="1" dirty="0"/>
              <a:t>Attachments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4.51</a:t>
            </a:r>
          </a:p>
        </p:txBody>
      </p:sp>
      <p:sp>
        <p:nvSpPr>
          <p:cNvPr id="7" name="Chevron 6"/>
          <p:cNvSpPr/>
          <p:nvPr/>
        </p:nvSpPr>
        <p:spPr>
          <a:xfrm>
            <a:off x="0"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739350" y="1870543"/>
            <a:ext cx="3563706" cy="2342870"/>
          </a:xfrm>
        </p:spPr>
        <p:txBody>
          <a:bodyPr>
            <a:noAutofit/>
          </a:bodyPr>
          <a:lstStyle/>
          <a:p>
            <a:pPr marL="45720" indent="0" algn="ctr">
              <a:buNone/>
            </a:pPr>
            <a:r>
              <a:rPr lang="en-US" sz="2400" b="1" dirty="0"/>
              <a:t>Attachments provide verification of information gathered and evidence of information shared with the caregivers.  </a:t>
            </a:r>
          </a:p>
        </p:txBody>
      </p:sp>
      <p:sp>
        <p:nvSpPr>
          <p:cNvPr id="9" name="Content Placeholder 13"/>
          <p:cNvSpPr txBox="1">
            <a:spLocks/>
          </p:cNvSpPr>
          <p:nvPr/>
        </p:nvSpPr>
        <p:spPr>
          <a:xfrm>
            <a:off x="4569874" y="2951847"/>
            <a:ext cx="3030070" cy="2319058"/>
          </a:xfrm>
          <a:prstGeom prst="rect">
            <a:avLst/>
          </a:prstGeom>
        </p:spPr>
        <p:txBody>
          <a:bodyPr vert="horz" lIns="91440" tIns="45720" rIns="91440" bIns="45720" rtlCol="0">
            <a:normAutofit lnSpcReduction="10000"/>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attachments that are required depend on the type of Unified Home Study being completed. </a:t>
            </a:r>
            <a:br>
              <a:rPr lang="en-US" sz="2400" b="1" dirty="0"/>
            </a:br>
            <a:endParaRPr lang="en-US" sz="2400" b="1" dirty="0"/>
          </a:p>
        </p:txBody>
      </p:sp>
      <p:sp>
        <p:nvSpPr>
          <p:cNvPr id="10" name="Content Placeholder 13"/>
          <p:cNvSpPr txBox="1">
            <a:spLocks/>
          </p:cNvSpPr>
          <p:nvPr/>
        </p:nvSpPr>
        <p:spPr>
          <a:xfrm>
            <a:off x="7866762" y="1867811"/>
            <a:ext cx="3156579" cy="234287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lgn="ctr">
              <a:buNone/>
            </a:pPr>
            <a:r>
              <a:rPr lang="en-US" sz="2400" b="1" dirty="0"/>
              <a:t>The Outcome/ Attachments is the tab used to upload documents externally to the UHS and/or FSFN. </a:t>
            </a:r>
          </a:p>
        </p:txBody>
      </p:sp>
    </p:spTree>
    <p:custDataLst>
      <p:tags r:id="rId1"/>
    </p:custDataLst>
    <p:extLst>
      <p:ext uri="{BB962C8B-B14F-4D97-AF65-F5344CB8AC3E}">
        <p14:creationId xmlns:p14="http://schemas.microsoft.com/office/powerpoint/2010/main" val="6751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43144" y="-18722"/>
            <a:ext cx="9509760" cy="1088136"/>
          </a:xfrm>
        </p:spPr>
        <p:txBody>
          <a:bodyPr>
            <a:noAutofit/>
          </a:bodyPr>
          <a:lstStyle/>
          <a:p>
            <a:pPr algn="ctr"/>
            <a:r>
              <a:rPr lang="en-US" sz="4800" b="1" dirty="0"/>
              <a:t>UHS vs Provider Filing Cabinet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4.52</a:t>
            </a:r>
          </a:p>
        </p:txBody>
      </p:sp>
      <p:sp>
        <p:nvSpPr>
          <p:cNvPr id="8" name="Rectangle 7"/>
          <p:cNvSpPr/>
          <p:nvPr/>
        </p:nvSpPr>
        <p:spPr>
          <a:xfrm>
            <a:off x="0" y="0"/>
            <a:ext cx="1201271" cy="6293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68711778"/>
              </p:ext>
            </p:extLst>
          </p:nvPr>
        </p:nvGraphicFramePr>
        <p:xfrm>
          <a:off x="1317901" y="1083758"/>
          <a:ext cx="10775576" cy="5212080"/>
        </p:xfrm>
        <a:graphic>
          <a:graphicData uri="http://schemas.openxmlformats.org/drawingml/2006/table">
            <a:tbl>
              <a:tblPr firstRow="1" firstCol="1" bandRow="1"/>
              <a:tblGrid>
                <a:gridCol w="4651312">
                  <a:extLst>
                    <a:ext uri="{9D8B030D-6E8A-4147-A177-3AD203B41FA5}">
                      <a16:colId xmlns:a16="http://schemas.microsoft.com/office/drawing/2014/main" val="20000"/>
                    </a:ext>
                  </a:extLst>
                </a:gridCol>
                <a:gridCol w="6124264">
                  <a:extLst>
                    <a:ext uri="{9D8B030D-6E8A-4147-A177-3AD203B41FA5}">
                      <a16:colId xmlns:a16="http://schemas.microsoft.com/office/drawing/2014/main" val="20001"/>
                    </a:ext>
                  </a:extLst>
                </a:gridCol>
              </a:tblGrid>
              <a:tr h="246156">
                <a:tc>
                  <a:txBody>
                    <a:bodyPr/>
                    <a:lstStyle/>
                    <a:p>
                      <a:pPr marL="0" marR="0">
                        <a:spcBef>
                          <a:spcPts val="0"/>
                        </a:spcBef>
                        <a:spcAft>
                          <a:spcPts val="0"/>
                        </a:spcAft>
                      </a:pPr>
                      <a:r>
                        <a:rPr lang="en-US" sz="1800" b="1" dirty="0">
                          <a:effectLst/>
                          <a:latin typeface="Calibri" panose="020F0502020204030204" pitchFamily="34" charset="0"/>
                          <a:ea typeface="Candara" panose="020E0502030303020204" pitchFamily="34" charset="0"/>
                          <a:cs typeface="Calibri" panose="020F0502020204030204" pitchFamily="34" charset="0"/>
                        </a:rPr>
                        <a:t>Attachments</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a:effectLst/>
                          <a:latin typeface="Calibri" panose="020F0502020204030204" pitchFamily="34" charset="0"/>
                          <a:ea typeface="Candara" panose="020E0502030303020204" pitchFamily="34" charset="0"/>
                          <a:cs typeface="Calibri" panose="020F0502020204030204" pitchFamily="34" charset="0"/>
                        </a:rPr>
                        <a:t>Upload Requirements for UHS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2312">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firearm safety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Required: Signed Acknowledgement of Firearms/Safety Requirements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Water Addendum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Optional to Upload Information Provided to Caregiver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Affidavit of Good Moral Character</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 Upload to Provider File Cabinet</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Personal References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 Upload to Provider File Cabinet</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Adoption-Subsidy Acknowledgement form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6156">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Adoption-Child Study</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Consent to Release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Assistance Program</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Sent-Adoptive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Information Packet Sent-Foster Home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Florida Adoption Reunion Registry</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TANF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Relative Caregiver Program Information</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Receipts of Rights and responsibilities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Receipt of Grievance Brochure</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N/A</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6156">
                <a:tc>
                  <a:txBody>
                    <a:bodyPr/>
                    <a:lstStyle/>
                    <a:p>
                      <a:pPr marL="0" marR="0">
                        <a:spcBef>
                          <a:spcPts val="0"/>
                        </a:spcBef>
                        <a:spcAft>
                          <a:spcPts val="0"/>
                        </a:spcAft>
                      </a:pPr>
                      <a:r>
                        <a:rPr lang="en-US" sz="1800" b="0">
                          <a:effectLst/>
                          <a:latin typeface="Calibri" panose="020F0502020204030204" pitchFamily="34" charset="0"/>
                          <a:ea typeface="Candara" panose="020E0502030303020204" pitchFamily="34" charset="0"/>
                          <a:cs typeface="Calibri" panose="020F0502020204030204" pitchFamily="34" charset="0"/>
                        </a:rPr>
                        <a:t>Referrals</a:t>
                      </a:r>
                      <a:endParaRPr lang="en-US" sz="1800" b="1">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0" dirty="0">
                          <a:effectLst/>
                          <a:latin typeface="Calibri" panose="020F0502020204030204" pitchFamily="34" charset="0"/>
                          <a:ea typeface="Candara" panose="020E0502030303020204" pitchFamily="34" charset="0"/>
                          <a:cs typeface="Calibri" panose="020F0502020204030204" pitchFamily="34" charset="0"/>
                        </a:rPr>
                        <a:t>N/A</a:t>
                      </a:r>
                      <a:endParaRPr lang="en-US" sz="1800" b="1" dirty="0">
                        <a:effectLst/>
                        <a:latin typeface="Arial Black" panose="020B0A04020102020204" pitchFamily="34" charset="0"/>
                        <a:ea typeface="Candara" panose="020E0502030303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ustDataLst>
      <p:tags r:id="rId1"/>
    </p:custDataLst>
    <p:extLst>
      <p:ext uri="{BB962C8B-B14F-4D97-AF65-F5344CB8AC3E}">
        <p14:creationId xmlns:p14="http://schemas.microsoft.com/office/powerpoint/2010/main" val="45450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73854"/>
            <a:ext cx="10682155" cy="1422036"/>
          </a:xfrm>
        </p:spPr>
        <p:txBody>
          <a:bodyPr>
            <a:noAutofit/>
          </a:bodyPr>
          <a:lstStyle/>
          <a:p>
            <a:pPr algn="ctr"/>
            <a:r>
              <a:rPr lang="en-US" sz="5400" b="1" dirty="0"/>
              <a:t>Withdrawal of </a:t>
            </a:r>
            <a:br>
              <a:rPr lang="en-US" sz="5400" b="1" dirty="0"/>
            </a:br>
            <a:r>
              <a:rPr lang="en-US" sz="5400" b="1" dirty="0"/>
              <a:t>Licensing Request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4.53</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Rounded Rectangle 2"/>
          <p:cNvSpPr/>
          <p:nvPr/>
        </p:nvSpPr>
        <p:spPr>
          <a:xfrm>
            <a:off x="2737108" y="2289166"/>
            <a:ext cx="7412854" cy="163624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Voluntary withdrawals must be documented in FSFN and do not require final action by DCF.</a:t>
            </a:r>
          </a:p>
        </p:txBody>
      </p:sp>
    </p:spTree>
    <p:custDataLst>
      <p:tags r:id="rId1"/>
    </p:custDataLst>
    <p:extLst>
      <p:ext uri="{BB962C8B-B14F-4D97-AF65-F5344CB8AC3E}">
        <p14:creationId xmlns:p14="http://schemas.microsoft.com/office/powerpoint/2010/main" val="9663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and  Recommendations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4.54</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304799" y="1794037"/>
            <a:ext cx="11565415" cy="2993761"/>
            <a:chOff x="71719" y="1524451"/>
            <a:chExt cx="11941931" cy="3470948"/>
          </a:xfrm>
        </p:grpSpPr>
        <p:sp>
          <p:nvSpPr>
            <p:cNvPr id="3" name="Oval 2"/>
            <p:cNvSpPr/>
            <p:nvPr/>
          </p:nvSpPr>
          <p:spPr>
            <a:xfrm>
              <a:off x="71719" y="1524451"/>
              <a:ext cx="5950652" cy="3435736"/>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Once </a:t>
              </a:r>
              <a:r>
                <a:rPr lang="en-US" sz="2200" b="1" u="sng" dirty="0">
                  <a:solidFill>
                    <a:srgbClr val="624D38"/>
                  </a:solidFill>
                </a:rPr>
                <a:t>all</a:t>
              </a:r>
              <a:r>
                <a:rPr lang="en-US" sz="2200" b="1" dirty="0">
                  <a:solidFill>
                    <a:srgbClr val="624D38"/>
                  </a:solidFill>
                </a:rPr>
                <a:t> information required has been gathered and assessed, Child Welfare Professionals must ask the caregiver to review and sign the home study. </a:t>
              </a:r>
            </a:p>
          </p:txBody>
        </p:sp>
        <p:sp>
          <p:nvSpPr>
            <p:cNvPr id="11" name="Oval 10"/>
            <p:cNvSpPr/>
            <p:nvPr/>
          </p:nvSpPr>
          <p:spPr>
            <a:xfrm>
              <a:off x="6062998" y="1524451"/>
              <a:ext cx="5950652" cy="3470948"/>
            </a:xfrm>
            <a:prstGeom prst="ellipse">
              <a:avLst/>
            </a:prstGeom>
            <a:solidFill>
              <a:srgbClr val="A3D7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If known, it is at this time that Child Welfare Professionals inform the caregiver of any concerns or changes that might affect the anticipated outcome of the home study. </a:t>
              </a:r>
            </a:p>
          </p:txBody>
        </p:sp>
      </p:grpSp>
      <p:sp>
        <p:nvSpPr>
          <p:cNvPr id="9" name="TextBox 8"/>
          <p:cNvSpPr txBox="1"/>
          <p:nvPr/>
        </p:nvSpPr>
        <p:spPr>
          <a:xfrm>
            <a:off x="4612235" y="4434261"/>
            <a:ext cx="2881517" cy="646331"/>
          </a:xfrm>
          <a:prstGeom prst="rect">
            <a:avLst/>
          </a:prstGeom>
          <a:noFill/>
        </p:spPr>
        <p:txBody>
          <a:bodyPr wrap="square" rtlCol="0">
            <a:spAutoFit/>
          </a:bodyPr>
          <a:lstStyle/>
          <a:p>
            <a:pPr algn="ctr"/>
            <a:r>
              <a:rPr lang="en-US" sz="3600" b="1" dirty="0">
                <a:solidFill>
                  <a:srgbClr val="624D38"/>
                </a:solidFill>
              </a:rPr>
              <a:t>Signatures</a:t>
            </a:r>
          </a:p>
        </p:txBody>
      </p:sp>
    </p:spTree>
    <p:custDataLst>
      <p:tags r:id="rId1"/>
    </p:custDataLst>
    <p:extLst>
      <p:ext uri="{BB962C8B-B14F-4D97-AF65-F5344CB8AC3E}">
        <p14:creationId xmlns:p14="http://schemas.microsoft.com/office/powerpoint/2010/main" val="305583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and Recommendations,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4.55</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015045" y="5048655"/>
            <a:ext cx="2881517" cy="646331"/>
          </a:xfrm>
          <a:prstGeom prst="rect">
            <a:avLst/>
          </a:prstGeom>
          <a:noFill/>
        </p:spPr>
        <p:txBody>
          <a:bodyPr wrap="square" rtlCol="0">
            <a:spAutoFit/>
          </a:bodyPr>
          <a:lstStyle/>
          <a:p>
            <a:pPr algn="ctr"/>
            <a:r>
              <a:rPr lang="en-US" sz="3600" b="1" dirty="0">
                <a:solidFill>
                  <a:srgbClr val="624D38"/>
                </a:solidFill>
              </a:rPr>
              <a:t>Signatures</a:t>
            </a:r>
          </a:p>
        </p:txBody>
      </p:sp>
      <p:sp>
        <p:nvSpPr>
          <p:cNvPr id="10" name="Oval 9"/>
          <p:cNvSpPr/>
          <p:nvPr/>
        </p:nvSpPr>
        <p:spPr>
          <a:xfrm>
            <a:off x="2412460" y="1739907"/>
            <a:ext cx="6086689" cy="330874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tx1"/>
                </a:solidFill>
              </a:rPr>
              <a:t>Once signed by the caregiver(s), Licensing Specialists, and supervisors, the entire UHS, including the signature page, must be uploaded into the UHS page in FSFN within two business days. </a:t>
            </a:r>
          </a:p>
        </p:txBody>
      </p:sp>
    </p:spTree>
    <p:custDataLst>
      <p:tags r:id="rId1"/>
    </p:custDataLst>
    <p:extLst>
      <p:ext uri="{BB962C8B-B14F-4D97-AF65-F5344CB8AC3E}">
        <p14:creationId xmlns:p14="http://schemas.microsoft.com/office/powerpoint/2010/main" val="223646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553577"/>
            <a:ext cx="10682155" cy="937943"/>
          </a:xfrm>
        </p:spPr>
        <p:txBody>
          <a:bodyPr>
            <a:noAutofit/>
          </a:bodyPr>
          <a:lstStyle/>
          <a:p>
            <a:pPr algn="ctr"/>
            <a:r>
              <a:rPr lang="en-US" sz="5400" b="1" dirty="0"/>
              <a:t>Signatures, Recommendations, and 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4.56</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02367" y="1491520"/>
            <a:ext cx="11320226" cy="3636742"/>
            <a:chOff x="471384" y="1543776"/>
            <a:chExt cx="11255394" cy="4133342"/>
          </a:xfrm>
        </p:grpSpPr>
        <p:grpSp>
          <p:nvGrpSpPr>
            <p:cNvPr id="20" name="Group 19"/>
            <p:cNvGrpSpPr/>
            <p:nvPr/>
          </p:nvGrpSpPr>
          <p:grpSpPr>
            <a:xfrm>
              <a:off x="471384" y="1543776"/>
              <a:ext cx="11255394" cy="2180588"/>
              <a:chOff x="417593" y="1751694"/>
              <a:chExt cx="11255394" cy="2180588"/>
            </a:xfrm>
          </p:grpSpPr>
          <p:sp>
            <p:nvSpPr>
              <p:cNvPr id="28" name="Rounded Rectangle 27"/>
              <p:cNvSpPr/>
              <p:nvPr/>
            </p:nvSpPr>
            <p:spPr>
              <a:xfrm>
                <a:off x="417593" y="1751694"/>
                <a:ext cx="11255394" cy="114415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Recommendation group box on the FSFN UHS page, the Child Protection Investigator selects an appropriate recommendation from the Recommendation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grpSp>
      <p:sp>
        <p:nvSpPr>
          <p:cNvPr id="16" name="TextBox 15"/>
          <p:cNvSpPr txBox="1"/>
          <p:nvPr/>
        </p:nvSpPr>
        <p:spPr>
          <a:xfrm>
            <a:off x="1867701" y="5370963"/>
            <a:ext cx="4545295" cy="646331"/>
          </a:xfrm>
          <a:prstGeom prst="rect">
            <a:avLst/>
          </a:prstGeom>
          <a:noFill/>
        </p:spPr>
        <p:txBody>
          <a:bodyPr wrap="square" rtlCol="0">
            <a:spAutoFit/>
          </a:bodyPr>
          <a:lstStyle/>
          <a:p>
            <a:pPr algn="ctr"/>
            <a:r>
              <a:rPr lang="en-US" sz="3600" b="1" dirty="0">
                <a:solidFill>
                  <a:srgbClr val="624D38"/>
                </a:solidFill>
              </a:rPr>
              <a:t>Recommendations</a:t>
            </a:r>
          </a:p>
        </p:txBody>
      </p:sp>
    </p:spTree>
    <p:custDataLst>
      <p:tags r:id="rId1"/>
    </p:custDataLst>
    <p:extLst>
      <p:ext uri="{BB962C8B-B14F-4D97-AF65-F5344CB8AC3E}">
        <p14:creationId xmlns:p14="http://schemas.microsoft.com/office/powerpoint/2010/main" val="47827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4.57</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TextBox 8"/>
          <p:cNvSpPr txBox="1"/>
          <p:nvPr/>
        </p:nvSpPr>
        <p:spPr>
          <a:xfrm>
            <a:off x="4563876" y="4531341"/>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grpSp>
        <p:nvGrpSpPr>
          <p:cNvPr id="4" name="Group 3"/>
          <p:cNvGrpSpPr/>
          <p:nvPr/>
        </p:nvGrpSpPr>
        <p:grpSpPr>
          <a:xfrm>
            <a:off x="107574" y="1553596"/>
            <a:ext cx="11932475" cy="3506194"/>
            <a:chOff x="107574" y="1661170"/>
            <a:chExt cx="11932475" cy="3326897"/>
          </a:xfrm>
        </p:grpSpPr>
        <p:sp>
          <p:nvSpPr>
            <p:cNvPr id="8" name="Oval 7"/>
            <p:cNvSpPr/>
            <p:nvPr/>
          </p:nvSpPr>
          <p:spPr>
            <a:xfrm>
              <a:off x="6107828" y="1661170"/>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For the approval/denial process, Child Welfare Professionals and supervisors must enter a justification for approval or denial in the </a:t>
              </a:r>
              <a:br>
                <a:rPr lang="en-US" sz="2400" b="1" dirty="0">
                  <a:solidFill>
                    <a:srgbClr val="624D38"/>
                  </a:solidFill>
                </a:rPr>
              </a:br>
              <a:r>
                <a:rPr lang="en-US" sz="2400" b="1" dirty="0">
                  <a:solidFill>
                    <a:srgbClr val="624D38"/>
                  </a:solidFill>
                </a:rPr>
                <a:t>Outcome text box.</a:t>
              </a:r>
            </a:p>
          </p:txBody>
        </p:sp>
        <p:sp>
          <p:nvSpPr>
            <p:cNvPr id="10" name="Oval 9"/>
            <p:cNvSpPr/>
            <p:nvPr/>
          </p:nvSpPr>
          <p:spPr>
            <a:xfrm>
              <a:off x="107574" y="170869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624D38"/>
                </a:solidFill>
              </a:endParaRPr>
            </a:p>
            <a:p>
              <a:pPr algn="ctr"/>
              <a:r>
                <a:rPr lang="x-none" sz="2400" b="1" dirty="0">
                  <a:solidFill>
                    <a:srgbClr val="624D38"/>
                  </a:solidFill>
                </a:rPr>
                <a:t>The supervisor revie</a:t>
              </a:r>
              <a:r>
                <a:rPr lang="en-US" sz="2400" b="1" dirty="0" err="1">
                  <a:solidFill>
                    <a:srgbClr val="624D38"/>
                  </a:solidFill>
                </a:rPr>
                <a:t>ws</a:t>
              </a:r>
              <a:r>
                <a:rPr lang="x-none" sz="2400" b="1" dirty="0">
                  <a:solidFill>
                    <a:srgbClr val="624D38"/>
                  </a:solidFill>
                </a:rPr>
                <a:t> the home study in FSFN to determine that appropriate interviews, background checks and analysis, and assessment of caregiver(s) have been completed.</a:t>
              </a:r>
              <a:r>
                <a:rPr lang="en-US" sz="2400" b="1" dirty="0">
                  <a:solidFill>
                    <a:srgbClr val="624D38"/>
                  </a:solidFill>
                </a:rPr>
                <a:t> </a:t>
              </a:r>
            </a:p>
          </p:txBody>
        </p:sp>
      </p:grpSp>
    </p:spTree>
    <p:custDataLst>
      <p:tags r:id="rId1"/>
    </p:custDataLst>
    <p:extLst>
      <p:ext uri="{BB962C8B-B14F-4D97-AF65-F5344CB8AC3E}">
        <p14:creationId xmlns:p14="http://schemas.microsoft.com/office/powerpoint/2010/main" val="4266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Signatures, Recommendations, and Final Approvals,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4.58</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343881" y="1770674"/>
            <a:ext cx="5932221" cy="327937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supervisor has the authority to approve or deny a completed home study regardless of a Child Welfare Professional’s recommendation.</a:t>
            </a:r>
          </a:p>
        </p:txBody>
      </p:sp>
      <p:sp>
        <p:nvSpPr>
          <p:cNvPr id="8" name="TextBox 7"/>
          <p:cNvSpPr txBox="1"/>
          <p:nvPr/>
        </p:nvSpPr>
        <p:spPr>
          <a:xfrm>
            <a:off x="3869232" y="5201459"/>
            <a:ext cx="2881517" cy="1200329"/>
          </a:xfrm>
          <a:prstGeom prst="rect">
            <a:avLst/>
          </a:prstGeom>
          <a:noFill/>
        </p:spPr>
        <p:txBody>
          <a:bodyPr wrap="square" rtlCol="0">
            <a:spAutoFit/>
          </a:bodyPr>
          <a:lstStyle/>
          <a:p>
            <a:pPr algn="ctr"/>
            <a:r>
              <a:rPr lang="en-US" sz="3600" b="1" dirty="0">
                <a:solidFill>
                  <a:srgbClr val="624D38"/>
                </a:solidFill>
              </a:rPr>
              <a:t>Final Approvals</a:t>
            </a:r>
          </a:p>
        </p:txBody>
      </p:sp>
    </p:spTree>
    <p:custDataLst>
      <p:tags r:id="rId1"/>
    </p:custDataLst>
    <p:extLst>
      <p:ext uri="{BB962C8B-B14F-4D97-AF65-F5344CB8AC3E}">
        <p14:creationId xmlns:p14="http://schemas.microsoft.com/office/powerpoint/2010/main" val="33883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4.59</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19" name="Group 18"/>
          <p:cNvGrpSpPr/>
          <p:nvPr/>
        </p:nvGrpSpPr>
        <p:grpSpPr>
          <a:xfrm>
            <a:off x="215153" y="1489238"/>
            <a:ext cx="11307440" cy="3639024"/>
            <a:chOff x="484097" y="1541182"/>
            <a:chExt cx="11242681" cy="4135936"/>
          </a:xfrm>
        </p:grpSpPr>
        <p:grpSp>
          <p:nvGrpSpPr>
            <p:cNvPr id="20" name="Group 19"/>
            <p:cNvGrpSpPr/>
            <p:nvPr/>
          </p:nvGrpSpPr>
          <p:grpSpPr>
            <a:xfrm>
              <a:off x="484097" y="1541182"/>
              <a:ext cx="11242681" cy="2183182"/>
              <a:chOff x="430306" y="1749100"/>
              <a:chExt cx="11242681" cy="2183182"/>
            </a:xfrm>
          </p:grpSpPr>
          <p:sp>
            <p:nvSpPr>
              <p:cNvPr id="28" name="Rounded Rectangle 27"/>
              <p:cNvSpPr/>
              <p:nvPr/>
            </p:nvSpPr>
            <p:spPr>
              <a:xfrm>
                <a:off x="430306" y="1749100"/>
                <a:ext cx="11242681" cy="114674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 the Outcome group box on the FSFN UHS page, the supervisor selects an appropriate conclusion from the Outcome drop-down choices:</a:t>
                </a:r>
              </a:p>
            </p:txBody>
          </p:sp>
          <p:sp>
            <p:nvSpPr>
              <p:cNvPr id="29" name="Rounded Rectangle 28"/>
              <p:cNvSpPr/>
              <p:nvPr/>
            </p:nvSpPr>
            <p:spPr>
              <a:xfrm>
                <a:off x="578937" y="3215351"/>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Application Withdrawn</a:t>
                </a:r>
              </a:p>
            </p:txBody>
          </p:sp>
        </p:grpSp>
        <p:sp>
          <p:nvSpPr>
            <p:cNvPr id="21" name="Rounded Rectangle 20"/>
            <p:cNvSpPr/>
            <p:nvPr/>
          </p:nvSpPr>
          <p:spPr>
            <a:xfrm>
              <a:off x="649705" y="3983810"/>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Meets Requirements</a:t>
              </a:r>
            </a:p>
          </p:txBody>
        </p:sp>
        <p:sp>
          <p:nvSpPr>
            <p:cNvPr id="22" name="Rounded Rectangle 21"/>
            <p:cNvSpPr/>
            <p:nvPr/>
          </p:nvSpPr>
          <p:spPr>
            <a:xfrm>
              <a:off x="632727" y="4960187"/>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Approved - Review Comments</a:t>
              </a:r>
            </a:p>
          </p:txBody>
        </p:sp>
        <p:sp>
          <p:nvSpPr>
            <p:cNvPr id="23" name="Rounded Rectangle 22"/>
            <p:cNvSpPr/>
            <p:nvPr/>
          </p:nvSpPr>
          <p:spPr>
            <a:xfrm>
              <a:off x="4386814" y="3007433"/>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Criminal Disqualifier</a:t>
              </a:r>
            </a:p>
          </p:txBody>
        </p:sp>
        <p:sp>
          <p:nvSpPr>
            <p:cNvPr id="24" name="Rounded Rectangle 23"/>
            <p:cNvSpPr/>
            <p:nvPr/>
          </p:nvSpPr>
          <p:spPr>
            <a:xfrm>
              <a:off x="4386813" y="3983810"/>
              <a:ext cx="3585879" cy="7169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FSFN Disqualifier</a:t>
              </a:r>
            </a:p>
          </p:txBody>
        </p:sp>
        <p:sp>
          <p:nvSpPr>
            <p:cNvPr id="25" name="Rounded Rectangle 24"/>
            <p:cNvSpPr/>
            <p:nvPr/>
          </p:nvSpPr>
          <p:spPr>
            <a:xfrm>
              <a:off x="4386813" y="4960186"/>
              <a:ext cx="3585879" cy="71693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Review Comments</a:t>
              </a:r>
            </a:p>
          </p:txBody>
        </p:sp>
        <p:sp>
          <p:nvSpPr>
            <p:cNvPr id="26" name="Rounded Rectangle 25"/>
            <p:cNvSpPr/>
            <p:nvPr/>
          </p:nvSpPr>
          <p:spPr>
            <a:xfrm>
              <a:off x="8140899" y="3007432"/>
              <a:ext cx="3585879" cy="71693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Duplicate - Created </a:t>
              </a:r>
              <a:br>
                <a:rPr lang="en-US" sz="2200" b="1" dirty="0">
                  <a:solidFill>
                    <a:srgbClr val="624D38"/>
                  </a:solidFill>
                </a:rPr>
              </a:br>
              <a:r>
                <a:rPr lang="en-US" sz="2200" b="1" dirty="0">
                  <a:solidFill>
                    <a:srgbClr val="624D38"/>
                  </a:solidFill>
                </a:rPr>
                <a:t>in Error</a:t>
              </a:r>
            </a:p>
          </p:txBody>
        </p:sp>
        <p:sp>
          <p:nvSpPr>
            <p:cNvPr id="27" name="Rounded Rectangle 26"/>
            <p:cNvSpPr/>
            <p:nvPr/>
          </p:nvSpPr>
          <p:spPr>
            <a:xfrm>
              <a:off x="8140899" y="3983809"/>
              <a:ext cx="3585879" cy="71693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Denied - Court Approved</a:t>
              </a:r>
            </a:p>
          </p:txBody>
        </p:sp>
      </p:grpSp>
    </p:spTree>
    <p:custDataLst>
      <p:tags r:id="rId1"/>
    </p:custDataLst>
    <p:extLst>
      <p:ext uri="{BB962C8B-B14F-4D97-AF65-F5344CB8AC3E}">
        <p14:creationId xmlns:p14="http://schemas.microsoft.com/office/powerpoint/2010/main" val="32602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901" y="209541"/>
            <a:ext cx="10074442" cy="878545"/>
          </a:xfrm>
        </p:spPr>
        <p:txBody>
          <a:bodyPr>
            <a:noAutofit/>
          </a:bodyPr>
          <a:lstStyle/>
          <a:p>
            <a:pPr algn="ctr"/>
            <a:r>
              <a:rPr lang="en-US" sz="5400" b="1" dirty="0"/>
              <a:t>Documentation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a:t>
            </a:r>
          </a:p>
        </p:txBody>
      </p:sp>
      <p:sp>
        <p:nvSpPr>
          <p:cNvPr id="10" name="Content Placeholder 13"/>
          <p:cNvSpPr>
            <a:spLocks noGrp="1"/>
          </p:cNvSpPr>
          <p:nvPr>
            <p:ph idx="1"/>
          </p:nvPr>
        </p:nvSpPr>
        <p:spPr>
          <a:xfrm>
            <a:off x="4037481" y="1642434"/>
            <a:ext cx="5017281" cy="2922920"/>
          </a:xfrm>
        </p:spPr>
        <p:txBody>
          <a:bodyPr>
            <a:normAutofit/>
          </a:bodyPr>
          <a:lstStyle/>
          <a:p>
            <a:pPr marL="45720" indent="0" algn="ctr">
              <a:buNone/>
            </a:pPr>
            <a:r>
              <a:rPr lang="en-US" sz="2800" b="1" dirty="0"/>
              <a:t>Completion of the parent preparation training is documented in the provider notes in FSFN and a copy of the certificate is uploaded into the </a:t>
            </a:r>
            <a:br>
              <a:rPr lang="en-US" sz="2800" b="1" dirty="0"/>
            </a:br>
            <a:r>
              <a:rPr lang="en-US" sz="2800" b="1" dirty="0"/>
              <a:t>Provider File Cabinet. </a:t>
            </a:r>
          </a:p>
          <a:p>
            <a:pPr marL="44450" indent="0" algn="ctr">
              <a:buClr>
                <a:schemeClr val="accent1">
                  <a:lumMod val="50000"/>
                </a:schemeClr>
              </a:buClr>
              <a:buNone/>
            </a:pPr>
            <a:endParaRPr lang="en-US" sz="2800" b="1" dirty="0"/>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9" name="Picture 8"/>
          <p:cNvPicPr>
            <a:picLocks noChangeAspect="1"/>
          </p:cNvPicPr>
          <p:nvPr/>
        </p:nvPicPr>
        <p:blipFill>
          <a:blip r:embed="rId4"/>
          <a:stretch>
            <a:fillRect/>
          </a:stretch>
        </p:blipFill>
        <p:spPr>
          <a:xfrm rot="21228768">
            <a:off x="1215401" y="1213053"/>
            <a:ext cx="2451950" cy="2460205"/>
          </a:xfrm>
          <a:prstGeom prst="rect">
            <a:avLst/>
          </a:prstGeom>
        </p:spPr>
      </p:pic>
    </p:spTree>
    <p:custDataLst>
      <p:tags r:id="rId1"/>
    </p:custDataLst>
    <p:extLst>
      <p:ext uri="{BB962C8B-B14F-4D97-AF65-F5344CB8AC3E}">
        <p14:creationId xmlns:p14="http://schemas.microsoft.com/office/powerpoint/2010/main" val="22952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37943"/>
          </a:xfrm>
        </p:spPr>
        <p:txBody>
          <a:bodyPr>
            <a:noAutofit/>
          </a:bodyPr>
          <a:lstStyle/>
          <a:p>
            <a:pPr algn="ctr"/>
            <a:r>
              <a:rPr lang="en-US" sz="5400" b="1" dirty="0"/>
              <a:t>Final Approvals, </a:t>
            </a:r>
            <a:r>
              <a:rPr lang="en-US" sz="4400" b="1" dirty="0" err="1"/>
              <a:t>con’t</a:t>
            </a:r>
            <a:r>
              <a:rPr lang="en-US" sz="4400" b="1" dirty="0"/>
              <a:t>.</a:t>
            </a:r>
          </a:p>
        </p:txBody>
      </p:sp>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pic>
        <p:nvPicPr>
          <p:cNvPr id="18" name="Picture 17"/>
          <p:cNvPicPr>
            <a:picLocks noChangeAspect="1"/>
          </p:cNvPicPr>
          <p:nvPr/>
        </p:nvPicPr>
        <p:blipFill>
          <a:blip r:embed="rId3"/>
          <a:stretch>
            <a:fillRect/>
          </a:stretch>
        </p:blipFill>
        <p:spPr>
          <a:xfrm>
            <a:off x="7513426" y="4960187"/>
            <a:ext cx="4747587" cy="1542966"/>
          </a:xfrm>
          <a:prstGeom prst="rect">
            <a:avLst/>
          </a:prstGeom>
        </p:spPr>
      </p:pic>
      <p:grpSp>
        <p:nvGrpSpPr>
          <p:cNvPr id="3" name="Group 2"/>
          <p:cNvGrpSpPr/>
          <p:nvPr/>
        </p:nvGrpSpPr>
        <p:grpSpPr>
          <a:xfrm>
            <a:off x="1113905" y="1463739"/>
            <a:ext cx="9837341" cy="3434939"/>
            <a:chOff x="2483622" y="1525248"/>
            <a:chExt cx="7536599" cy="4323780"/>
          </a:xfrm>
          <a:solidFill>
            <a:schemeClr val="accent1">
              <a:lumMod val="40000"/>
              <a:lumOff val="60000"/>
            </a:schemeClr>
          </a:solidFill>
        </p:grpSpPr>
        <p:grpSp>
          <p:nvGrpSpPr>
            <p:cNvPr id="2" name="Group 1"/>
            <p:cNvGrpSpPr/>
            <p:nvPr/>
          </p:nvGrpSpPr>
          <p:grpSpPr>
            <a:xfrm>
              <a:off x="2483622" y="1525248"/>
              <a:ext cx="7536599" cy="4323780"/>
              <a:chOff x="3507970" y="1920946"/>
              <a:chExt cx="7536599" cy="3197904"/>
            </a:xfrm>
            <a:grpFill/>
          </p:grpSpPr>
          <p:sp>
            <p:nvSpPr>
              <p:cNvPr id="28" name="Rounded Rectangle 27"/>
              <p:cNvSpPr/>
              <p:nvPr/>
            </p:nvSpPr>
            <p:spPr>
              <a:xfrm>
                <a:off x="3507970" y="192094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The Child Welfare Professional Supervisor must approve their outcome by completing the approval routing process. </a:t>
                </a:r>
              </a:p>
            </p:txBody>
          </p:sp>
          <p:sp>
            <p:nvSpPr>
              <p:cNvPr id="17" name="Rounded Rectangle 16"/>
              <p:cNvSpPr/>
              <p:nvPr/>
            </p:nvSpPr>
            <p:spPr>
              <a:xfrm>
                <a:off x="3507970" y="4113716"/>
                <a:ext cx="7536599" cy="100513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Child Welfare Professionals cannot approve their own </a:t>
                </a:r>
                <a:br>
                  <a:rPr lang="en-US" sz="2400" b="1" dirty="0">
                    <a:solidFill>
                      <a:srgbClr val="624D38"/>
                    </a:solidFill>
                  </a:rPr>
                </a:br>
                <a:r>
                  <a:rPr lang="en-US" sz="2400" b="1" dirty="0">
                    <a:solidFill>
                      <a:srgbClr val="624D38"/>
                    </a:solidFill>
                  </a:rPr>
                  <a:t>home study.</a:t>
                </a:r>
              </a:p>
            </p:txBody>
          </p:sp>
        </p:grpSp>
        <p:sp>
          <p:nvSpPr>
            <p:cNvPr id="30" name="Rounded Rectangle 29"/>
            <p:cNvSpPr/>
            <p:nvPr/>
          </p:nvSpPr>
          <p:spPr>
            <a:xfrm>
              <a:off x="2483622" y="3007634"/>
              <a:ext cx="7536599" cy="135900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If the Child Welfare Professional’s supervisor is not available, they can choose an alternate supervisor.</a:t>
              </a:r>
            </a:p>
          </p:txBody>
        </p:sp>
      </p:grpSp>
    </p:spTree>
    <p:custDataLst>
      <p:tags r:id="rId1"/>
    </p:custDataLst>
    <p:extLst>
      <p:ext uri="{BB962C8B-B14F-4D97-AF65-F5344CB8AC3E}">
        <p14:creationId xmlns:p14="http://schemas.microsoft.com/office/powerpoint/2010/main" val="6317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4.61</a:t>
            </a:r>
          </a:p>
        </p:txBody>
      </p:sp>
      <p:pic>
        <p:nvPicPr>
          <p:cNvPr id="7" name="Picture 6"/>
          <p:cNvPicPr/>
          <p:nvPr/>
        </p:nvPicPr>
        <p:blipFill>
          <a:blip r:embed="rId3"/>
          <a:stretch>
            <a:fillRect/>
          </a:stretch>
        </p:blipFill>
        <p:spPr>
          <a:xfrm>
            <a:off x="612559" y="905677"/>
            <a:ext cx="8726750" cy="5344206"/>
          </a:xfrm>
          <a:prstGeom prst="rect">
            <a:avLst/>
          </a:prstGeom>
          <a:noFill/>
          <a:ln w="12700">
            <a:solidFill>
              <a:schemeClr val="tx1">
                <a:lumMod val="50000"/>
              </a:schemeClr>
            </a:solidFill>
          </a:ln>
        </p:spPr>
      </p:pic>
      <p:sp>
        <p:nvSpPr>
          <p:cNvPr id="8"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9" name="Picture 8"/>
          <p:cNvPicPr>
            <a:picLocks noChangeAspect="1"/>
          </p:cNvPicPr>
          <p:nvPr/>
        </p:nvPicPr>
        <p:blipFill>
          <a:blip r:embed="rId4"/>
          <a:stretch>
            <a:fillRect/>
          </a:stretch>
        </p:blipFill>
        <p:spPr>
          <a:xfrm>
            <a:off x="9848712" y="1416662"/>
            <a:ext cx="2133600" cy="2133600"/>
          </a:xfrm>
          <a:prstGeom prst="rect">
            <a:avLst/>
          </a:prstGeom>
        </p:spPr>
      </p:pic>
      <p:sp>
        <p:nvSpPr>
          <p:cNvPr id="11" name="Rectangle 10"/>
          <p:cNvSpPr/>
          <p:nvPr/>
        </p:nvSpPr>
        <p:spPr>
          <a:xfrm>
            <a:off x="1157420" y="444012"/>
            <a:ext cx="7637027" cy="461665"/>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Outcome/Attachments, Recommendations, and Approval</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
        <p:nvSpPr>
          <p:cNvPr id="12" name="Oval 11"/>
          <p:cNvSpPr/>
          <p:nvPr/>
        </p:nvSpPr>
        <p:spPr>
          <a:xfrm>
            <a:off x="693951" y="3364718"/>
            <a:ext cx="895151" cy="24857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693951" y="2116278"/>
            <a:ext cx="3184097" cy="52039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8531682" y="1876581"/>
            <a:ext cx="479152" cy="23969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19103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0"/>
            <a:ext cx="10682155" cy="1541929"/>
          </a:xfrm>
        </p:spPr>
        <p:txBody>
          <a:bodyPr>
            <a:noAutofit/>
          </a:bodyPr>
          <a:lstStyle/>
          <a:p>
            <a:pPr algn="ctr"/>
            <a:r>
              <a:rPr lang="en-US" sz="5400" b="1" dirty="0"/>
              <a:t>Attestation Documents and </a:t>
            </a:r>
            <a:br>
              <a:rPr lang="en-US" sz="5400" b="1" dirty="0"/>
            </a:br>
            <a:r>
              <a:rPr lang="en-US" sz="5400" b="1" dirty="0"/>
              <a:t>the Licensing File</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4.62</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Rounded Rectangle 2"/>
          <p:cNvSpPr/>
          <p:nvPr/>
        </p:nvSpPr>
        <p:spPr>
          <a:xfrm>
            <a:off x="1165240" y="2182601"/>
            <a:ext cx="9819871" cy="239827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all of the interviews have been conducted, documents have been gathered, and the UHS has been completed, the application file must be submitted in accordance with the traditional or attestation model for licensure.  For attestation, the Licensing or Re-licensing UHS must be approved in FSFN.</a:t>
            </a:r>
          </a:p>
        </p:txBody>
      </p:sp>
    </p:spTree>
    <p:custDataLst>
      <p:tags r:id="rId1"/>
    </p:custDataLst>
    <p:extLst>
      <p:ext uri="{BB962C8B-B14F-4D97-AF65-F5344CB8AC3E}">
        <p14:creationId xmlns:p14="http://schemas.microsoft.com/office/powerpoint/2010/main" val="417762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1422036"/>
          </a:xfrm>
        </p:spPr>
        <p:txBody>
          <a:bodyPr>
            <a:noAutofit/>
          </a:bodyPr>
          <a:lstStyle/>
          <a:p>
            <a:pPr algn="ctr"/>
            <a:r>
              <a:rPr lang="en-US" sz="5400" b="1" dirty="0"/>
              <a:t>Licensing/Re-licensing Checklist</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4.63</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4" name="Group 3"/>
          <p:cNvGrpSpPr/>
          <p:nvPr/>
        </p:nvGrpSpPr>
        <p:grpSpPr>
          <a:xfrm>
            <a:off x="510667" y="2251159"/>
            <a:ext cx="11145306" cy="2071515"/>
            <a:chOff x="439647" y="1685649"/>
            <a:chExt cx="11145306" cy="2071515"/>
          </a:xfrm>
          <a:solidFill>
            <a:srgbClr val="7CC749"/>
          </a:solidFill>
        </p:grpSpPr>
        <p:grpSp>
          <p:nvGrpSpPr>
            <p:cNvPr id="2" name="Group 1"/>
            <p:cNvGrpSpPr/>
            <p:nvPr/>
          </p:nvGrpSpPr>
          <p:grpSpPr>
            <a:xfrm>
              <a:off x="439647" y="1685649"/>
              <a:ext cx="11145306" cy="922438"/>
              <a:chOff x="71719" y="1524451"/>
              <a:chExt cx="12207831" cy="961950"/>
            </a:xfrm>
            <a:grpFill/>
          </p:grpSpPr>
          <p:sp>
            <p:nvSpPr>
              <p:cNvPr id="3" name="Oval 2"/>
              <p:cNvSpPr/>
              <p:nvPr/>
            </p:nvSpPr>
            <p:spPr>
              <a:xfrm>
                <a:off x="71719" y="1524451"/>
                <a:ext cx="5950651" cy="95841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It assists in ensuring all of the licensing requirements are met.</a:t>
                </a:r>
              </a:p>
            </p:txBody>
          </p:sp>
          <p:sp>
            <p:nvSpPr>
              <p:cNvPr id="11" name="Oval 10"/>
              <p:cNvSpPr/>
              <p:nvPr/>
            </p:nvSpPr>
            <p:spPr>
              <a:xfrm>
                <a:off x="6328899" y="1524451"/>
                <a:ext cx="5950651" cy="96195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It replaces the paper form outlined in Administrative Code.</a:t>
                </a:r>
              </a:p>
            </p:txBody>
          </p:sp>
        </p:grpSp>
        <p:sp>
          <p:nvSpPr>
            <p:cNvPr id="9" name="Oval 2"/>
            <p:cNvSpPr/>
            <p:nvPr/>
          </p:nvSpPr>
          <p:spPr>
            <a:xfrm>
              <a:off x="439647" y="2838119"/>
              <a:ext cx="5432728" cy="919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It will create a faster reviewing process for DCF approval.</a:t>
              </a:r>
            </a:p>
          </p:txBody>
        </p:sp>
        <p:sp>
          <p:nvSpPr>
            <p:cNvPr id="10" name="Oval 10"/>
            <p:cNvSpPr/>
            <p:nvPr/>
          </p:nvSpPr>
          <p:spPr>
            <a:xfrm>
              <a:off x="6152225" y="2823682"/>
              <a:ext cx="5432728" cy="92646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624D38"/>
                  </a:solidFill>
                </a:rPr>
                <a:t>The provider can only have one pending checklist at a  time.</a:t>
              </a:r>
            </a:p>
          </p:txBody>
        </p:sp>
      </p:grpSp>
    </p:spTree>
    <p:custDataLst>
      <p:tags r:id="rId1"/>
    </p:custDataLst>
    <p:extLst>
      <p:ext uri="{BB962C8B-B14F-4D97-AF65-F5344CB8AC3E}">
        <p14:creationId xmlns:p14="http://schemas.microsoft.com/office/powerpoint/2010/main" val="200773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10469" y="816365"/>
            <a:ext cx="6467302" cy="707886"/>
          </a:xfrm>
          <a:prstGeom prst="rect">
            <a:avLst/>
          </a:prstGeom>
          <a:noFill/>
        </p:spPr>
        <p:txBody>
          <a:bodyPr wrap="square" rtlCol="0">
            <a:spAutoFit/>
          </a:bodyPr>
          <a:lstStyle/>
          <a:p>
            <a:pPr algn="ctr"/>
            <a:r>
              <a:rPr lang="en-US" sz="4000" b="1" dirty="0">
                <a:solidFill>
                  <a:srgbClr val="624D38"/>
                </a:solidFill>
              </a:rPr>
              <a:t>Copy Function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4.64</a:t>
            </a:r>
          </a:p>
        </p:txBody>
      </p:sp>
    </p:spTree>
    <p:custDataLst>
      <p:tags r:id="rId1"/>
    </p:custDataLst>
    <p:extLst>
      <p:ext uri="{BB962C8B-B14F-4D97-AF65-F5344CB8AC3E}">
        <p14:creationId xmlns:p14="http://schemas.microsoft.com/office/powerpoint/2010/main" val="4147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5400" b="1" dirty="0"/>
              <a:t>Copy Function</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4.65</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8" name="Content Placeholder 13"/>
          <p:cNvSpPr>
            <a:spLocks noGrp="1"/>
          </p:cNvSpPr>
          <p:nvPr>
            <p:ph idx="1"/>
          </p:nvPr>
        </p:nvSpPr>
        <p:spPr>
          <a:xfrm>
            <a:off x="294866" y="1489238"/>
            <a:ext cx="4244550" cy="3692968"/>
          </a:xfrm>
        </p:spPr>
        <p:txBody>
          <a:bodyPr>
            <a:normAutofit/>
          </a:bodyPr>
          <a:lstStyle/>
          <a:p>
            <a:pPr marL="45720" indent="0" algn="ctr">
              <a:buNone/>
            </a:pPr>
            <a:r>
              <a:rPr lang="en-US" sz="2400" b="1" dirty="0"/>
              <a:t>FSFN will now have the functionality to copy over selected fields from the MOST RECENT APPROVED home study in FSFN. </a:t>
            </a:r>
          </a:p>
          <a:p>
            <a:pPr marL="45720" indent="0" algn="ctr">
              <a:buNone/>
            </a:pPr>
            <a:r>
              <a:rPr lang="en-US" sz="2400" b="1" dirty="0"/>
              <a:t>If there is already a pending home study, a validation message will appear to ensure a new one is needed. </a:t>
            </a:r>
          </a:p>
        </p:txBody>
      </p:sp>
      <p:sp>
        <p:nvSpPr>
          <p:cNvPr id="9" name="Content Placeholder 13"/>
          <p:cNvSpPr txBox="1">
            <a:spLocks/>
          </p:cNvSpPr>
          <p:nvPr/>
        </p:nvSpPr>
        <p:spPr>
          <a:xfrm>
            <a:off x="4761798" y="1297628"/>
            <a:ext cx="7430202" cy="233666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Font typeface="Arial" pitchFamily="34" charset="0"/>
              <a:buNone/>
            </a:pPr>
            <a:r>
              <a:rPr lang="en-US" sz="2400" b="1" dirty="0">
                <a:solidFill>
                  <a:srgbClr val="624D38"/>
                </a:solidFill>
              </a:rPr>
              <a:t>The information that will copy over includes: </a:t>
            </a:r>
            <a:br>
              <a:rPr lang="en-US" sz="2400" b="1" dirty="0">
                <a:solidFill>
                  <a:srgbClr val="624D38"/>
                </a:solidFill>
              </a:rPr>
            </a:br>
            <a:endParaRPr lang="en-US" sz="2400" b="1" dirty="0">
              <a:solidFill>
                <a:srgbClr val="624D38"/>
              </a:solidFill>
            </a:endParaRPr>
          </a:p>
          <a:p>
            <a:pPr>
              <a:lnSpc>
                <a:spcPct val="100000"/>
              </a:lnSpc>
              <a:spcBef>
                <a:spcPts val="0"/>
              </a:spcBef>
            </a:pPr>
            <a:r>
              <a:rPr lang="en-US" sz="2400" b="1" dirty="0">
                <a:solidFill>
                  <a:srgbClr val="624D38"/>
                </a:solidFill>
              </a:rPr>
              <a:t>Purpose of home study</a:t>
            </a:r>
          </a:p>
          <a:p>
            <a:pPr>
              <a:lnSpc>
                <a:spcPct val="100000"/>
              </a:lnSpc>
              <a:spcBef>
                <a:spcPts val="0"/>
              </a:spcBef>
            </a:pPr>
            <a:r>
              <a:rPr lang="en-US" sz="2400" b="1" dirty="0">
                <a:solidFill>
                  <a:srgbClr val="624D38"/>
                </a:solidFill>
              </a:rPr>
              <a:t>Narrative Family assessment information, except for non-required questions</a:t>
            </a:r>
          </a:p>
          <a:p>
            <a:pPr>
              <a:lnSpc>
                <a:spcPct val="100000"/>
              </a:lnSpc>
              <a:spcBef>
                <a:spcPts val="0"/>
              </a:spcBef>
            </a:pPr>
            <a:r>
              <a:rPr lang="en-US" sz="2400" b="1" dirty="0">
                <a:solidFill>
                  <a:srgbClr val="624D38"/>
                </a:solidFill>
              </a:rPr>
              <a:t>Finance Breakdown, Additional Monthly Support or Income, and Household Information from the Financial Security Resources tab</a:t>
            </a:r>
          </a:p>
          <a:p>
            <a:pPr>
              <a:lnSpc>
                <a:spcPct val="100000"/>
              </a:lnSpc>
              <a:spcBef>
                <a:spcPts val="0"/>
              </a:spcBef>
            </a:pPr>
            <a:r>
              <a:rPr lang="en-US" sz="2400" b="1" dirty="0">
                <a:solidFill>
                  <a:srgbClr val="624D38"/>
                </a:solidFill>
              </a:rPr>
              <a:t>Other states of residence</a:t>
            </a:r>
          </a:p>
          <a:p>
            <a:pPr>
              <a:lnSpc>
                <a:spcPct val="100000"/>
              </a:lnSpc>
              <a:spcBef>
                <a:spcPts val="0"/>
              </a:spcBef>
            </a:pPr>
            <a:r>
              <a:rPr lang="en-US" sz="2400" b="1" dirty="0">
                <a:solidFill>
                  <a:srgbClr val="624D38"/>
                </a:solidFill>
              </a:rPr>
              <a:t>Background check narrative</a:t>
            </a:r>
          </a:p>
        </p:txBody>
      </p:sp>
    </p:spTree>
    <p:custDataLst>
      <p:tags r:id="rId1"/>
    </p:custDataLst>
    <p:extLst>
      <p:ext uri="{BB962C8B-B14F-4D97-AF65-F5344CB8AC3E}">
        <p14:creationId xmlns:p14="http://schemas.microsoft.com/office/powerpoint/2010/main" val="234761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9025" y="2964922"/>
            <a:ext cx="2552975" cy="2286000"/>
          </a:xfrm>
        </p:spPr>
        <p:txBody>
          <a:bodyPr>
            <a:normAutofit/>
          </a:bodyPr>
          <a:lstStyle/>
          <a:p>
            <a:pPr algn="ctr"/>
            <a:r>
              <a:rPr lang="en-US" sz="5400" dirty="0"/>
              <a:t>FSFN Tutorial</a:t>
            </a:r>
          </a:p>
        </p:txBody>
      </p:sp>
      <p:pic>
        <p:nvPicPr>
          <p:cNvPr id="6" name="Picture 5"/>
          <p:cNvPicPr>
            <a:picLocks noChangeAspect="1"/>
          </p:cNvPicPr>
          <p:nvPr/>
        </p:nvPicPr>
        <p:blipFill>
          <a:blip r:embed="rId3"/>
          <a:stretch>
            <a:fillRect/>
          </a:stretch>
        </p:blipFill>
        <p:spPr>
          <a:xfrm>
            <a:off x="9848712" y="1416662"/>
            <a:ext cx="2133600" cy="2133600"/>
          </a:xfrm>
          <a:prstGeom prst="rect">
            <a:avLst/>
          </a:prstGeom>
        </p:spPr>
      </p:pic>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4.66</a:t>
            </a:r>
          </a:p>
        </p:txBody>
      </p:sp>
      <p:pic>
        <p:nvPicPr>
          <p:cNvPr id="8" name="Picture 7"/>
          <p:cNvPicPr/>
          <p:nvPr/>
        </p:nvPicPr>
        <p:blipFill>
          <a:blip r:embed="rId4"/>
          <a:stretch>
            <a:fillRect/>
          </a:stretch>
        </p:blipFill>
        <p:spPr>
          <a:xfrm>
            <a:off x="614114" y="1096828"/>
            <a:ext cx="8727107" cy="4556018"/>
          </a:xfrm>
          <a:prstGeom prst="rect">
            <a:avLst/>
          </a:prstGeom>
          <a:noFill/>
          <a:ln w="12700">
            <a:solidFill>
              <a:schemeClr val="tx1">
                <a:lumMod val="50000"/>
              </a:schemeClr>
            </a:solidFill>
          </a:ln>
        </p:spPr>
      </p:pic>
      <p:sp>
        <p:nvSpPr>
          <p:cNvPr id="9" name="Oval 8"/>
          <p:cNvSpPr/>
          <p:nvPr/>
        </p:nvSpPr>
        <p:spPr>
          <a:xfrm>
            <a:off x="7090418" y="3142695"/>
            <a:ext cx="659787" cy="32979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888880" y="509553"/>
            <a:ext cx="2142061" cy="461665"/>
          </a:xfrm>
          <a:prstGeom prst="rect">
            <a:avLst/>
          </a:prstGeom>
        </p:spPr>
        <p:txBody>
          <a:bodyPr wrap="none">
            <a:spAutoFit/>
          </a:bodyPr>
          <a:lstStyle/>
          <a:p>
            <a:pPr algn="ctr"/>
            <a:r>
              <a:rPr lang="en-US" sz="2400" b="1" i="1" u="sng" dirty="0">
                <a:latin typeface="Candara" panose="020E0502030303020204" pitchFamily="34" charset="0"/>
                <a:ea typeface="Candara" panose="020E0502030303020204" pitchFamily="34" charset="0"/>
                <a:cs typeface="Times New Roman" panose="02020603050405020304" pitchFamily="18" charset="0"/>
              </a:rPr>
              <a:t>Copy Function</a:t>
            </a:r>
            <a:r>
              <a:rPr lang="en-US" sz="2400" b="1" i="1" dirty="0">
                <a:latin typeface="Candara" panose="020E0502030303020204" pitchFamily="34" charset="0"/>
                <a:ea typeface="Candara" panose="020E0502030303020204" pitchFamily="34" charset="0"/>
                <a:cs typeface="Times New Roman" panose="02020603050405020304" pitchFamily="18" charset="0"/>
              </a:rPr>
              <a:t>:</a:t>
            </a:r>
            <a:r>
              <a:rPr lang="en-US" sz="2400" b="1" dirty="0">
                <a:latin typeface="Candara" panose="020E0502030303020204" pitchFamily="34" charset="0"/>
                <a:ea typeface="Candara" panose="020E0502030303020204" pitchFamily="34" charset="0"/>
                <a:cs typeface="Times New Roman" panose="02020603050405020304" pitchFamily="18" charset="0"/>
              </a:rPr>
              <a:t> </a:t>
            </a:r>
            <a:endParaRPr lang="en-US" sz="2400" b="1" dirty="0">
              <a:effectLst/>
              <a:latin typeface="Candara" panose="020E0502030303020204" pitchFamily="34" charset="0"/>
              <a:ea typeface="Candara" panose="020E0502030303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34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0024001" y="1370039"/>
            <a:ext cx="1783022" cy="1947891"/>
          </a:xfrm>
          <a:prstGeom prst="rect">
            <a:avLst/>
          </a:prstGeom>
        </p:spPr>
      </p:pic>
      <p:sp>
        <p:nvSpPr>
          <p:cNvPr id="6" name="Title 1"/>
          <p:cNvSpPr>
            <a:spLocks noGrp="1"/>
          </p:cNvSpPr>
          <p:nvPr>
            <p:ph type="title"/>
          </p:nvPr>
        </p:nvSpPr>
        <p:spPr>
          <a:xfrm>
            <a:off x="9639025" y="3317930"/>
            <a:ext cx="2552975" cy="1543446"/>
          </a:xfrm>
        </p:spPr>
        <p:txBody>
          <a:bodyPr>
            <a:normAutofit fontScale="90000"/>
          </a:bodyPr>
          <a:lstStyle/>
          <a:p>
            <a:pPr algn="ctr"/>
            <a:r>
              <a:rPr lang="en-US" sz="5400" b="1" dirty="0"/>
              <a:t>FSFN Tutorial</a:t>
            </a:r>
          </a:p>
        </p:txBody>
      </p:sp>
      <p:sp>
        <p:nvSpPr>
          <p:cNvPr id="7" name="TextBox 6"/>
          <p:cNvSpPr txBox="1"/>
          <p:nvPr/>
        </p:nvSpPr>
        <p:spPr>
          <a:xfrm>
            <a:off x="1510469" y="816365"/>
            <a:ext cx="6467302" cy="1323439"/>
          </a:xfrm>
          <a:prstGeom prst="rect">
            <a:avLst/>
          </a:prstGeom>
          <a:noFill/>
        </p:spPr>
        <p:txBody>
          <a:bodyPr wrap="square" rtlCol="0">
            <a:spAutoFit/>
          </a:bodyPr>
          <a:lstStyle/>
          <a:p>
            <a:pPr algn="ctr"/>
            <a:r>
              <a:rPr lang="en-US" sz="4000" b="1" dirty="0">
                <a:solidFill>
                  <a:srgbClr val="624D38"/>
                </a:solidFill>
              </a:rPr>
              <a:t>Addendum – Not Adoption</a:t>
            </a:r>
          </a:p>
        </p:txBody>
      </p:sp>
      <p:sp>
        <p:nvSpPr>
          <p:cNvPr id="8"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4.67</a:t>
            </a:r>
          </a:p>
        </p:txBody>
      </p:sp>
    </p:spTree>
    <p:custDataLst>
      <p:tags r:id="rId1"/>
    </p:custDataLst>
    <p:extLst>
      <p:ext uri="{BB962C8B-B14F-4D97-AF65-F5344CB8AC3E}">
        <p14:creationId xmlns:p14="http://schemas.microsoft.com/office/powerpoint/2010/main" val="202823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91610"/>
            <a:ext cx="10682155" cy="920014"/>
          </a:xfrm>
        </p:spPr>
        <p:txBody>
          <a:bodyPr>
            <a:noAutofit/>
          </a:bodyPr>
          <a:lstStyle/>
          <a:p>
            <a:pPr algn="ctr"/>
            <a:r>
              <a:rPr lang="en-US" sz="4400" b="1" dirty="0"/>
              <a:t>Addendum - Not Adoption </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4.68</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9" name="Content Placeholder 13"/>
          <p:cNvSpPr>
            <a:spLocks noGrp="1"/>
          </p:cNvSpPr>
          <p:nvPr>
            <p:ph idx="1"/>
          </p:nvPr>
        </p:nvSpPr>
        <p:spPr>
          <a:xfrm>
            <a:off x="1038532" y="1621968"/>
            <a:ext cx="10192376" cy="3630755"/>
          </a:xfrm>
        </p:spPr>
        <p:txBody>
          <a:bodyPr>
            <a:noAutofit/>
          </a:bodyPr>
          <a:lstStyle/>
          <a:p>
            <a:pPr marL="45720" indent="0" algn="ctr">
              <a:buNone/>
            </a:pPr>
            <a:r>
              <a:rPr lang="en-US" sz="2400" b="1" dirty="0"/>
              <a:t>Addendum addresses all changes that have occurred in the home within the past year. </a:t>
            </a:r>
          </a:p>
          <a:p>
            <a:pPr marL="45720" indent="0">
              <a:lnSpc>
                <a:spcPct val="100000"/>
              </a:lnSpc>
              <a:spcBef>
                <a:spcPts val="0"/>
              </a:spcBef>
              <a:buNone/>
            </a:pPr>
            <a:endParaRPr lang="en-US" sz="2400" b="1" dirty="0"/>
          </a:p>
          <a:p>
            <a:pPr marL="45720" indent="0">
              <a:lnSpc>
                <a:spcPct val="100000"/>
              </a:lnSpc>
              <a:spcBef>
                <a:spcPts val="0"/>
              </a:spcBef>
              <a:buNone/>
            </a:pPr>
            <a:r>
              <a:rPr lang="en-US" sz="2400" b="1" dirty="0"/>
              <a:t>Examples:  </a:t>
            </a:r>
          </a:p>
          <a:p>
            <a:pPr>
              <a:lnSpc>
                <a:spcPct val="100000"/>
              </a:lnSpc>
              <a:spcBef>
                <a:spcPts val="0"/>
              </a:spcBef>
            </a:pPr>
            <a:r>
              <a:rPr lang="en-US" sz="2400" b="1" dirty="0"/>
              <a:t>Move to new home (change location)</a:t>
            </a:r>
          </a:p>
          <a:p>
            <a:pPr>
              <a:lnSpc>
                <a:spcPct val="100000"/>
              </a:lnSpc>
              <a:spcBef>
                <a:spcPts val="0"/>
              </a:spcBef>
            </a:pPr>
            <a:r>
              <a:rPr lang="en-US" sz="2400" b="1" dirty="0"/>
              <a:t>Change in household circumstances </a:t>
            </a:r>
          </a:p>
          <a:p>
            <a:pPr>
              <a:lnSpc>
                <a:spcPct val="100000"/>
              </a:lnSpc>
              <a:spcBef>
                <a:spcPts val="0"/>
              </a:spcBef>
            </a:pPr>
            <a:r>
              <a:rPr lang="en-US" sz="2400" b="1" dirty="0"/>
              <a:t>New household members</a:t>
            </a:r>
          </a:p>
          <a:p>
            <a:pPr>
              <a:lnSpc>
                <a:spcPct val="100000"/>
              </a:lnSpc>
              <a:spcBef>
                <a:spcPts val="0"/>
              </a:spcBef>
            </a:pPr>
            <a:r>
              <a:rPr lang="en-US" sz="2400" b="1" dirty="0"/>
              <a:t>Annual renewal of UHS</a:t>
            </a:r>
          </a:p>
          <a:p>
            <a:pPr>
              <a:lnSpc>
                <a:spcPct val="100000"/>
              </a:lnSpc>
              <a:spcBef>
                <a:spcPts val="0"/>
              </a:spcBef>
            </a:pPr>
            <a:r>
              <a:rPr lang="en-US" sz="2400" b="1" dirty="0"/>
              <a:t>Law enforcement involvement</a:t>
            </a:r>
          </a:p>
        </p:txBody>
      </p:sp>
    </p:spTree>
    <p:custDataLst>
      <p:tags r:id="rId1"/>
    </p:custDataLst>
    <p:extLst>
      <p:ext uri="{BB962C8B-B14F-4D97-AF65-F5344CB8AC3E}">
        <p14:creationId xmlns:p14="http://schemas.microsoft.com/office/powerpoint/2010/main" val="262690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4.69</a:t>
            </a:r>
          </a:p>
        </p:txBody>
      </p:sp>
      <p:pic>
        <p:nvPicPr>
          <p:cNvPr id="8" name="Picture 7" descr="C:\Users\brooks-lisa\Documents\My Received Files\L_79E9.tm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07" y="1650442"/>
            <a:ext cx="8788893" cy="1917576"/>
          </a:xfrm>
          <a:prstGeom prst="rect">
            <a:avLst/>
          </a:prstGeom>
          <a:noFill/>
          <a:ln w="12700">
            <a:solidFill>
              <a:schemeClr val="tx1"/>
            </a:solidFill>
          </a:ln>
        </p:spPr>
      </p:pic>
      <p:sp>
        <p:nvSpPr>
          <p:cNvPr id="7" name="Rectangle 6"/>
          <p:cNvSpPr/>
          <p:nvPr/>
        </p:nvSpPr>
        <p:spPr>
          <a:xfrm>
            <a:off x="816754" y="441151"/>
            <a:ext cx="8229600" cy="830997"/>
          </a:xfrm>
          <a:prstGeom prst="rect">
            <a:avLst/>
          </a:prstGeom>
        </p:spPr>
        <p:txBody>
          <a:bodyPr wrap="square">
            <a:spAutoFit/>
          </a:bodyPr>
          <a:lstStyle/>
          <a:p>
            <a:pPr algn="ctr"/>
            <a:r>
              <a:rPr lang="en-US" sz="2400" b="1" i="1" u="sng" dirty="0">
                <a:solidFill>
                  <a:srgbClr val="624D38"/>
                </a:solidFill>
                <a:latin typeface="Candara" panose="020E0502030303020204" pitchFamily="34" charset="0"/>
                <a:ea typeface="Candara" panose="020E0502030303020204" pitchFamily="34" charset="0"/>
                <a:cs typeface="Times New Roman" panose="02020603050405020304" pitchFamily="18" charset="0"/>
              </a:rPr>
              <a:t>How to Select Documents for the Addendum-Not Adoption UHS</a:t>
            </a:r>
            <a:r>
              <a:rPr lang="en-US" sz="2400" b="1" i="1" dirty="0">
                <a:solidFill>
                  <a:srgbClr val="624D38"/>
                </a:solidFill>
                <a:latin typeface="Candara" panose="020E0502030303020204" pitchFamily="34" charset="0"/>
                <a:ea typeface="Candara" panose="020E0502030303020204" pitchFamily="34" charset="0"/>
                <a:cs typeface="Times New Roman" panose="02020603050405020304" pitchFamily="18" charset="0"/>
              </a:rPr>
              <a:t>:</a:t>
            </a:r>
            <a:r>
              <a:rPr lang="en-US" sz="2400" b="1" dirty="0">
                <a:solidFill>
                  <a:srgbClr val="624D38"/>
                </a:solidFill>
                <a:latin typeface="Candara" panose="020E0502030303020204" pitchFamily="34" charset="0"/>
                <a:ea typeface="Candara" panose="020E0502030303020204" pitchFamily="34" charset="0"/>
                <a:cs typeface="Times New Roman" panose="02020603050405020304" pitchFamily="18" charset="0"/>
              </a:rPr>
              <a:t> </a:t>
            </a:r>
          </a:p>
        </p:txBody>
      </p:sp>
      <p:sp>
        <p:nvSpPr>
          <p:cNvPr id="9" name="Title 1"/>
          <p:cNvSpPr>
            <a:spLocks noGrp="1"/>
          </p:cNvSpPr>
          <p:nvPr>
            <p:ph type="title"/>
          </p:nvPr>
        </p:nvSpPr>
        <p:spPr>
          <a:xfrm>
            <a:off x="9639025" y="3317930"/>
            <a:ext cx="2552975" cy="1543446"/>
          </a:xfrm>
        </p:spPr>
        <p:txBody>
          <a:bodyPr>
            <a:normAutofit fontScale="90000"/>
          </a:bodyPr>
          <a:lstStyle/>
          <a:p>
            <a:pPr algn="ctr"/>
            <a:r>
              <a:rPr lang="en-US" sz="5400" b="1" dirty="0"/>
              <a:t>FSFN Screens</a:t>
            </a:r>
          </a:p>
        </p:txBody>
      </p:sp>
      <p:pic>
        <p:nvPicPr>
          <p:cNvPr id="11" name="Picture 10"/>
          <p:cNvPicPr>
            <a:picLocks noChangeAspect="1"/>
          </p:cNvPicPr>
          <p:nvPr/>
        </p:nvPicPr>
        <p:blipFill>
          <a:blip r:embed="rId4"/>
          <a:stretch>
            <a:fillRect/>
          </a:stretch>
        </p:blipFill>
        <p:spPr>
          <a:xfrm>
            <a:off x="9848712" y="1416662"/>
            <a:ext cx="2133600" cy="2133600"/>
          </a:xfrm>
          <a:prstGeom prst="rect">
            <a:avLst/>
          </a:prstGeom>
        </p:spPr>
      </p:pic>
    </p:spTree>
    <p:custDataLst>
      <p:tags r:id="rId1"/>
    </p:custDataLst>
    <p:extLst>
      <p:ext uri="{BB962C8B-B14F-4D97-AF65-F5344CB8AC3E}">
        <p14:creationId xmlns:p14="http://schemas.microsoft.com/office/powerpoint/2010/main" val="28155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0"/>
            <a:ext cx="10074442" cy="1482571"/>
          </a:xfrm>
        </p:spPr>
        <p:txBody>
          <a:bodyPr>
            <a:noAutofit/>
          </a:bodyPr>
          <a:lstStyle/>
          <a:p>
            <a:pPr algn="ctr"/>
            <a:r>
              <a:rPr lang="en-US" sz="5400" b="1" dirty="0"/>
              <a:t>Completion of Parent Preparation Training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3" name="Oval 2"/>
          <p:cNvSpPr/>
          <p:nvPr/>
        </p:nvSpPr>
        <p:spPr>
          <a:xfrm>
            <a:off x="2096916" y="1577956"/>
            <a:ext cx="8499365" cy="3382231"/>
          </a:xfrm>
          <a:prstGeom prst="ellipse">
            <a:avLst/>
          </a:prstGeom>
          <a:solidFill>
            <a:srgbClr val="60A4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Once prospective foster parents have been identified and have completed the parent preparation training, Licensing Specialists continue their information gathering by speaking to the prospective foster parents to gather demographic information. </a:t>
            </a:r>
          </a:p>
        </p:txBody>
      </p:sp>
    </p:spTree>
    <p:custDataLst>
      <p:tags r:id="rId1"/>
    </p:custDataLst>
    <p:extLst>
      <p:ext uri="{BB962C8B-B14F-4D97-AF65-F5344CB8AC3E}">
        <p14:creationId xmlns:p14="http://schemas.microsoft.com/office/powerpoint/2010/main" val="30986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a:t>Re-licensing</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4.70</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949754" y="1711787"/>
            <a:ext cx="10182843" cy="2292042"/>
            <a:chOff x="1528719" y="1955095"/>
            <a:chExt cx="8358500" cy="2573998"/>
          </a:xfrm>
        </p:grpSpPr>
        <p:sp>
          <p:nvSpPr>
            <p:cNvPr id="3" name="Rounded Rectangle 2"/>
            <p:cNvSpPr/>
            <p:nvPr/>
          </p:nvSpPr>
          <p:spPr>
            <a:xfrm>
              <a:off x="1528719" y="1955095"/>
              <a:ext cx="3850104" cy="2573998"/>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Re-licensing UHS is completed when a license is set to expire and the foster parent wishes to continue to be a licensed placement. </a:t>
              </a:r>
            </a:p>
          </p:txBody>
        </p:sp>
        <p:sp>
          <p:nvSpPr>
            <p:cNvPr id="8" name="Rounded Rectangle 7"/>
            <p:cNvSpPr/>
            <p:nvPr/>
          </p:nvSpPr>
          <p:spPr>
            <a:xfrm>
              <a:off x="6037115" y="1955095"/>
              <a:ext cx="3850104" cy="2573998"/>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assessment includes all of the elements similar to what was assessed during the Initial Licensing UHS. </a:t>
              </a:r>
            </a:p>
          </p:txBody>
        </p:sp>
      </p:grpSp>
    </p:spTree>
    <p:custDataLst>
      <p:tags r:id="rId1"/>
    </p:custDataLst>
    <p:extLst>
      <p:ext uri="{BB962C8B-B14F-4D97-AF65-F5344CB8AC3E}">
        <p14:creationId xmlns:p14="http://schemas.microsoft.com/office/powerpoint/2010/main" val="38134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a:t>Re-licensing,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4.71</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211481" y="2042602"/>
            <a:ext cx="11748383" cy="2772349"/>
            <a:chOff x="1045890" y="2418129"/>
            <a:chExt cx="8986708" cy="1723136"/>
          </a:xfrm>
        </p:grpSpPr>
        <p:sp>
          <p:nvSpPr>
            <p:cNvPr id="3" name="Rounded Rectangle 2"/>
            <p:cNvSpPr/>
            <p:nvPr/>
          </p:nvSpPr>
          <p:spPr>
            <a:xfrm>
              <a:off x="1045890" y="2418129"/>
              <a:ext cx="2852672" cy="1723135"/>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rPr>
                <a:t>The re-licensing file has to be submitted to the licensing authority at least 30 calendar days prior to expiration of the current license.  </a:t>
              </a:r>
            </a:p>
          </p:txBody>
        </p:sp>
        <p:sp>
          <p:nvSpPr>
            <p:cNvPr id="8" name="Rounded Rectangle 7"/>
            <p:cNvSpPr/>
            <p:nvPr/>
          </p:nvSpPr>
          <p:spPr>
            <a:xfrm>
              <a:off x="4021988" y="2418130"/>
              <a:ext cx="6010610" cy="1723135"/>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a:solidFill>
                    <a:schemeClr val="tx1"/>
                  </a:solidFill>
                </a:rPr>
                <a:t>Foster Parents requesting to be re-licensed must complete the “Application for License to Provide Out-of-Home Care for Dependent Children,” and provide documentation of at least eight hours of continuing education annually, a current driver’s license, driving record, and auto insurance coverage information,</a:t>
              </a:r>
              <a:br>
                <a:rPr lang="en-US" sz="2200" b="1" dirty="0">
                  <a:solidFill>
                    <a:schemeClr val="tx1"/>
                  </a:solidFill>
                </a:rPr>
              </a:br>
              <a:r>
                <a:rPr lang="en-US" sz="2200" b="1" dirty="0">
                  <a:solidFill>
                    <a:schemeClr val="tx1"/>
                  </a:solidFill>
                </a:rPr>
                <a:t>as applicable.</a:t>
              </a:r>
            </a:p>
          </p:txBody>
        </p:sp>
      </p:grpSp>
    </p:spTree>
    <p:custDataLst>
      <p:tags r:id="rId1"/>
    </p:custDataLst>
    <p:extLst>
      <p:ext uri="{BB962C8B-B14F-4D97-AF65-F5344CB8AC3E}">
        <p14:creationId xmlns:p14="http://schemas.microsoft.com/office/powerpoint/2010/main" val="342240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a:t>Additional FSFN Changes</a:t>
            </a:r>
            <a:endParaRPr lang="en-US" sz="4400" b="1" dirty="0"/>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4.72</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grpSp>
        <p:nvGrpSpPr>
          <p:cNvPr id="2" name="Group 1"/>
          <p:cNvGrpSpPr/>
          <p:nvPr/>
        </p:nvGrpSpPr>
        <p:grpSpPr>
          <a:xfrm>
            <a:off x="251404" y="1423137"/>
            <a:ext cx="11762246" cy="3537050"/>
            <a:chOff x="1528719" y="1954574"/>
            <a:chExt cx="13402160" cy="2186961"/>
          </a:xfrm>
          <a:solidFill>
            <a:schemeClr val="accent1">
              <a:lumMod val="60000"/>
              <a:lumOff val="40000"/>
            </a:schemeClr>
          </a:solidFill>
        </p:grpSpPr>
        <p:sp>
          <p:nvSpPr>
            <p:cNvPr id="3" name="Rounded Rectangle 2"/>
            <p:cNvSpPr/>
            <p:nvPr/>
          </p:nvSpPr>
          <p:spPr>
            <a:xfrm>
              <a:off x="1528719" y="1954574"/>
              <a:ext cx="3850104" cy="218696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24D38"/>
                  </a:solidFill>
                </a:rPr>
                <a:t>Organizational Providers:</a:t>
              </a:r>
              <a:br>
                <a:rPr lang="en-US" sz="2400" b="1" dirty="0">
                  <a:solidFill>
                    <a:srgbClr val="624D38"/>
                  </a:solidFill>
                </a:rPr>
              </a:b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No longer allows the user to say FEIN or Tax ID</a:t>
              </a:r>
            </a:p>
          </p:txBody>
        </p:sp>
        <p:sp>
          <p:nvSpPr>
            <p:cNvPr id="8" name="Rounded Rectangle 7"/>
            <p:cNvSpPr/>
            <p:nvPr/>
          </p:nvSpPr>
          <p:spPr>
            <a:xfrm>
              <a:off x="5591945" y="1955095"/>
              <a:ext cx="9338934" cy="218644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24D38"/>
                  </a:solidFill>
                </a:rPr>
                <a:t>Person Address Maintenance: </a:t>
              </a:r>
              <a:br>
                <a:rPr lang="en-US" sz="2400" b="1" dirty="0">
                  <a:solidFill>
                    <a:srgbClr val="624D38"/>
                  </a:solidFill>
                </a:rPr>
              </a:b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New provider address maintenance page to maintain all provider addresses</a:t>
              </a:r>
            </a:p>
            <a:p>
              <a:pPr marL="342900" indent="-342900">
                <a:buFont typeface="Arial" panose="020B0604020202020204" pitchFamily="34" charset="0"/>
                <a:buChar char="•"/>
              </a:pP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Ability to insert additional address records</a:t>
              </a:r>
            </a:p>
            <a:p>
              <a:pPr marL="342900" indent="-342900">
                <a:buFont typeface="Arial" panose="020B0604020202020204" pitchFamily="34" charset="0"/>
                <a:buChar char="•"/>
              </a:pP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Change in address leads to end of license</a:t>
              </a:r>
            </a:p>
          </p:txBody>
        </p:sp>
      </p:grpSp>
    </p:spTree>
    <p:custDataLst>
      <p:tags r:id="rId1"/>
    </p:custDataLst>
    <p:extLst>
      <p:ext uri="{BB962C8B-B14F-4D97-AF65-F5344CB8AC3E}">
        <p14:creationId xmlns:p14="http://schemas.microsoft.com/office/powerpoint/2010/main" val="1369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5" y="125507"/>
            <a:ext cx="10682155" cy="1039906"/>
          </a:xfrm>
        </p:spPr>
        <p:txBody>
          <a:bodyPr>
            <a:noAutofit/>
          </a:bodyPr>
          <a:lstStyle/>
          <a:p>
            <a:pPr algn="ctr"/>
            <a:r>
              <a:rPr lang="en-US" sz="5400" b="1" dirty="0"/>
              <a:t>Additional FSFN Changes,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4.73</a:t>
            </a:r>
          </a:p>
        </p:txBody>
      </p:sp>
      <p:sp>
        <p:nvSpPr>
          <p:cNvPr id="7" name="Chevron 6"/>
          <p:cNvSpPr/>
          <p:nvPr/>
        </p:nvSpPr>
        <p:spPr>
          <a:xfrm>
            <a:off x="4975"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
        <p:nvSpPr>
          <p:cNvPr id="10" name="Rounded Rectangle 9"/>
          <p:cNvSpPr/>
          <p:nvPr/>
        </p:nvSpPr>
        <p:spPr>
          <a:xfrm>
            <a:off x="534866" y="1423135"/>
            <a:ext cx="11165258" cy="35370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624D38"/>
                </a:solidFill>
              </a:rPr>
              <a:t>Person Management:</a:t>
            </a:r>
            <a:br>
              <a:rPr lang="en-US" sz="2400" b="1" dirty="0">
                <a:solidFill>
                  <a:srgbClr val="624D38"/>
                </a:solidFill>
              </a:rPr>
            </a:br>
            <a:endParaRPr lang="en-US" sz="2400" b="1" dirty="0">
              <a:solidFill>
                <a:srgbClr val="624D38"/>
              </a:solidFill>
            </a:endParaRPr>
          </a:p>
          <a:p>
            <a:pPr marL="342900" indent="-342900">
              <a:buFont typeface="Arial" panose="020B0604020202020204" pitchFamily="34" charset="0"/>
              <a:buChar char="•"/>
            </a:pPr>
            <a:r>
              <a:rPr lang="en-US" sz="2400" b="1" dirty="0">
                <a:solidFill>
                  <a:srgbClr val="624D38"/>
                </a:solidFill>
              </a:rPr>
              <a:t>Ability to make changes to Caregiver 2 without changing Caregiver 1</a:t>
            </a:r>
          </a:p>
          <a:p>
            <a:pPr marL="342900" indent="-342900">
              <a:buFont typeface="Arial" panose="020B0604020202020204" pitchFamily="34" charset="0"/>
              <a:buChar char="•"/>
            </a:pPr>
            <a:r>
              <a:rPr lang="en-US" sz="2400" b="1" dirty="0">
                <a:solidFill>
                  <a:srgbClr val="624D38"/>
                </a:solidFill>
              </a:rPr>
              <a:t>Inability to overlap licensing dates except:</a:t>
            </a:r>
          </a:p>
          <a:p>
            <a:pPr marL="684213" lvl="1" indent="-342900">
              <a:buFont typeface="Century Gothic" panose="020B0502020202020204" pitchFamily="34" charset="0"/>
              <a:buChar char="−"/>
            </a:pPr>
            <a:r>
              <a:rPr lang="en-US" sz="2400" b="1" dirty="0">
                <a:solidFill>
                  <a:srgbClr val="624D38"/>
                </a:solidFill>
              </a:rPr>
              <a:t>Assessment decision withdrawn or denied</a:t>
            </a:r>
          </a:p>
          <a:p>
            <a:pPr marL="684213" lvl="1" indent="-342900">
              <a:buFont typeface="Century Gothic" panose="020B0502020202020204" pitchFamily="34" charset="0"/>
              <a:buChar char="−"/>
            </a:pPr>
            <a:r>
              <a:rPr lang="en-US" sz="2400" b="1" dirty="0">
                <a:solidFill>
                  <a:srgbClr val="624D38"/>
                </a:solidFill>
              </a:rPr>
              <a:t>Additional licensing action Approved-Made in Error and Not Approved</a:t>
            </a:r>
          </a:p>
          <a:p>
            <a:pPr marL="342900" indent="-342900">
              <a:buFont typeface="Arial" panose="020B0604020202020204" pitchFamily="34" charset="0"/>
              <a:buChar char="•"/>
            </a:pPr>
            <a:r>
              <a:rPr lang="en-US" sz="2400" b="1" dirty="0">
                <a:solidFill>
                  <a:srgbClr val="624D38"/>
                </a:solidFill>
              </a:rPr>
              <a:t>Physical address required to create or modify license</a:t>
            </a:r>
          </a:p>
          <a:p>
            <a:pPr marL="342900" indent="-342900">
              <a:buFont typeface="Arial" panose="020B0604020202020204" pitchFamily="34" charset="0"/>
              <a:buChar char="•"/>
            </a:pPr>
            <a:r>
              <a:rPr lang="en-US" sz="2400" b="1" dirty="0">
                <a:solidFill>
                  <a:srgbClr val="624D38"/>
                </a:solidFill>
              </a:rPr>
              <a:t>Outliner for providers now displays both license and approval status</a:t>
            </a:r>
          </a:p>
        </p:txBody>
      </p:sp>
    </p:spTree>
    <p:custDataLst>
      <p:tags r:id="rId1"/>
    </p:custDataLst>
    <p:extLst>
      <p:ext uri="{BB962C8B-B14F-4D97-AF65-F5344CB8AC3E}">
        <p14:creationId xmlns:p14="http://schemas.microsoft.com/office/powerpoint/2010/main" val="36608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0" y="101475"/>
            <a:ext cx="12192000" cy="2197841"/>
          </a:xfrm>
        </p:spPr>
        <p:txBody>
          <a:bodyPr>
            <a:noAutofit/>
          </a:bodyPr>
          <a:lstStyle/>
          <a:p>
            <a:pPr algn="ctr"/>
            <a:r>
              <a:rPr lang="en-US" sz="5400" b="1" dirty="0"/>
              <a:t>Activity A:  Part 2 </a:t>
            </a:r>
            <a:br>
              <a:rPr lang="en-US" sz="5400" b="1" dirty="0"/>
            </a:br>
            <a:r>
              <a:rPr lang="en-US" sz="5400" b="1" dirty="0">
                <a:solidFill>
                  <a:schemeClr val="tx1"/>
                </a:solidFill>
              </a:rPr>
              <a:t>Amanda Wants To Be a Foster Parent!</a:t>
            </a:r>
            <a:endParaRPr lang="en-US" sz="1800" b="1" dirty="0">
              <a:solidFill>
                <a:srgbClr val="FF0000"/>
              </a:solidFill>
            </a:endParaRPr>
          </a:p>
        </p:txBody>
      </p:sp>
      <p:grpSp>
        <p:nvGrpSpPr>
          <p:cNvPr id="6" name="Group 5"/>
          <p:cNvGrpSpPr/>
          <p:nvPr/>
        </p:nvGrpSpPr>
        <p:grpSpPr>
          <a:xfrm>
            <a:off x="1260629" y="2104007"/>
            <a:ext cx="10164935" cy="4252404"/>
            <a:chOff x="1569024" y="481761"/>
            <a:chExt cx="8680807" cy="5752649"/>
          </a:xfrm>
        </p:grpSpPr>
        <p:sp>
          <p:nvSpPr>
            <p:cNvPr id="7" name="Right Arrow 6"/>
            <p:cNvSpPr/>
            <p:nvPr/>
          </p:nvSpPr>
          <p:spPr>
            <a:xfrm>
              <a:off x="1569024" y="481761"/>
              <a:ext cx="8680807" cy="5752649"/>
            </a:xfrm>
            <a:prstGeom prst="rightArrow">
              <a:avLst/>
            </a:prstGeom>
            <a:solidFill>
              <a:schemeClr val="accent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ounded Rectangle 7"/>
            <p:cNvSpPr/>
            <p:nvPr/>
          </p:nvSpPr>
          <p:spPr>
            <a:xfrm>
              <a:off x="1606931"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Read the scenario.  </a:t>
              </a:r>
            </a:p>
          </p:txBody>
        </p:sp>
        <p:sp>
          <p:nvSpPr>
            <p:cNvPr id="9" name="Rounded Rectangle 8"/>
            <p:cNvSpPr/>
            <p:nvPr/>
          </p:nvSpPr>
          <p:spPr>
            <a:xfrm>
              <a:off x="4302682" y="2091065"/>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Discuss the information needed to be collected and complete the UHS template.</a:t>
              </a:r>
            </a:p>
          </p:txBody>
        </p:sp>
        <p:sp>
          <p:nvSpPr>
            <p:cNvPr id="10" name="Rounded Rectangle 9"/>
            <p:cNvSpPr/>
            <p:nvPr/>
          </p:nvSpPr>
          <p:spPr>
            <a:xfrm>
              <a:off x="6998433" y="2090981"/>
              <a:ext cx="2616200" cy="2534047"/>
            </a:xfrm>
            <a:prstGeom prst="roundRect">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957" tIns="162957" rIns="162957" bIns="162957" numCol="1" spcCol="1270" anchor="ctr" anchorCtr="0">
              <a:noAutofit/>
            </a:bodyPr>
            <a:lstStyle/>
            <a:p>
              <a:pPr algn="ctr" defTabSz="666750">
                <a:lnSpc>
                  <a:spcPct val="90000"/>
                </a:lnSpc>
                <a:spcBef>
                  <a:spcPct val="0"/>
                </a:spcBef>
                <a:spcAft>
                  <a:spcPct val="35000"/>
                </a:spcAft>
              </a:pPr>
              <a:r>
                <a:rPr lang="en-US" sz="1600" b="1" dirty="0">
                  <a:solidFill>
                    <a:srgbClr val="624D38"/>
                  </a:solidFill>
                </a:rPr>
                <a:t>Choose a spokesperson to share questions, what the group felt was easy and/or difficult about completing the UHS. Address questions and areas of difficulty.</a:t>
              </a:r>
            </a:p>
          </p:txBody>
        </p:sp>
      </p:grpSp>
      <p:sp>
        <p:nvSpPr>
          <p:cNvPr id="11"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4.74</a:t>
            </a:r>
          </a:p>
        </p:txBody>
      </p:sp>
    </p:spTree>
    <p:custDataLst>
      <p:tags r:id="rId1"/>
    </p:custDataLst>
    <p:extLst>
      <p:ext uri="{BB962C8B-B14F-4D97-AF65-F5344CB8AC3E}">
        <p14:creationId xmlns:p14="http://schemas.microsoft.com/office/powerpoint/2010/main" val="11535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873" y="2354655"/>
            <a:ext cx="4158449" cy="804959"/>
          </a:xfrm>
        </p:spPr>
        <p:txBody>
          <a:bodyPr/>
          <a:lstStyle/>
          <a:p>
            <a:r>
              <a:rPr lang="en-US" sz="5400" b="1" dirty="0"/>
              <a:t>Questions</a:t>
            </a:r>
          </a:p>
        </p:txBody>
      </p:sp>
      <p:pic>
        <p:nvPicPr>
          <p:cNvPr id="4" name="Picture 3"/>
          <p:cNvPicPr>
            <a:picLocks noChangeAspect="1"/>
          </p:cNvPicPr>
          <p:nvPr/>
        </p:nvPicPr>
        <p:blipFill>
          <a:blip r:embed="rId3"/>
          <a:stretch>
            <a:fillRect/>
          </a:stretch>
        </p:blipFill>
        <p:spPr>
          <a:xfrm>
            <a:off x="6823313" y="4804913"/>
            <a:ext cx="4747587" cy="1542966"/>
          </a:xfrm>
          <a:prstGeom prst="rect">
            <a:avLst/>
          </a:prstGeom>
        </p:spPr>
      </p:pic>
      <p:sp>
        <p:nvSpPr>
          <p:cNvPr id="5" name="Title 3"/>
          <p:cNvSpPr txBox="1">
            <a:spLocks/>
          </p:cNvSpPr>
          <p:nvPr/>
        </p:nvSpPr>
        <p:spPr>
          <a:xfrm>
            <a:off x="1295400" y="3008298"/>
            <a:ext cx="9601200" cy="864671"/>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ct val="0"/>
              </a:spcBef>
              <a:buFont typeface="Arial" pitchFamily="34" charset="0"/>
              <a:buNone/>
              <a:defRPr sz="6000" kern="1200">
                <a:solidFill>
                  <a:schemeClr val="tx1">
                    <a:lumMod val="75000"/>
                  </a:schemeClr>
                </a:solidFill>
                <a:latin typeface="+mj-lt"/>
                <a:ea typeface="+mj-ea"/>
                <a:cs typeface="+mj-cs"/>
              </a:defRPr>
            </a:lvl1pPr>
          </a:lstStyle>
          <a:p>
            <a:endParaRPr lang="en-US" sz="5400" b="1" dirty="0">
              <a:solidFill>
                <a:srgbClr val="624D38">
                  <a:lumMod val="75000"/>
                </a:srgbClr>
              </a:solidFill>
            </a:endParaRPr>
          </a:p>
        </p:txBody>
      </p:sp>
      <p:pic>
        <p:nvPicPr>
          <p:cNvPr id="8" name="Picture 7"/>
          <p:cNvPicPr>
            <a:picLocks noChangeAspect="1"/>
          </p:cNvPicPr>
          <p:nvPr/>
        </p:nvPicPr>
        <p:blipFill>
          <a:blip r:embed="rId4"/>
          <a:stretch>
            <a:fillRect/>
          </a:stretch>
        </p:blipFill>
        <p:spPr>
          <a:xfrm rot="260727">
            <a:off x="4811553" y="1516504"/>
            <a:ext cx="3648126" cy="2481262"/>
          </a:xfrm>
          <a:prstGeom prst="rect">
            <a:avLst/>
          </a:prstGeom>
        </p:spPr>
      </p:pic>
    </p:spTree>
    <p:custDataLst>
      <p:tags r:id="rId1"/>
    </p:custDataLst>
    <p:extLst>
      <p:ext uri="{BB962C8B-B14F-4D97-AF65-F5344CB8AC3E}">
        <p14:creationId xmlns:p14="http://schemas.microsoft.com/office/powerpoint/2010/main" val="41638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82337" y="0"/>
            <a:ext cx="4409661" cy="6858000"/>
          </a:xfrm>
          <a:prstGeom prst="rect">
            <a:avLst/>
          </a:prstGeom>
          <a:solidFill>
            <a:schemeClr val="bg1"/>
          </a:solidFill>
        </p:spPr>
        <p:txBody>
          <a:bodyPr wrap="square" rtlCol="0">
            <a:spAutoFit/>
          </a:bodyPr>
          <a:lstStyle/>
          <a:p>
            <a:endParaRPr lang="en-US" dirty="0">
              <a:solidFill>
                <a:srgbClr val="624D38"/>
              </a:solidFill>
            </a:endParaRPr>
          </a:p>
        </p:txBody>
      </p:sp>
      <p:sp>
        <p:nvSpPr>
          <p:cNvPr id="3" name="Picture Placeholder 2"/>
          <p:cNvSpPr>
            <a:spLocks noGrp="1"/>
          </p:cNvSpPr>
          <p:nvPr>
            <p:ph type="pic" idx="1"/>
          </p:nvPr>
        </p:nvSpPr>
        <p:spPr/>
        <p:txBody>
          <a:bodyPr/>
          <a:lstStyle/>
          <a:p>
            <a:endParaRPr lang="en-US"/>
          </a:p>
        </p:txBody>
      </p:sp>
      <p:sp>
        <p:nvSpPr>
          <p:cNvPr id="4" name="Text Placeholder 3"/>
          <p:cNvSpPr>
            <a:spLocks noGrp="1"/>
          </p:cNvSpPr>
          <p:nvPr>
            <p:ph type="body" sz="half" idx="2"/>
          </p:nvPr>
        </p:nvSpPr>
        <p:spPr/>
        <p:txBody>
          <a:bodyPr>
            <a:normAutofit/>
          </a:bodyPr>
          <a:lstStyle/>
          <a:p>
            <a:pPr algn="ctr"/>
            <a:r>
              <a:rPr lang="en-US" sz="4900" b="1" dirty="0">
                <a:solidFill>
                  <a:schemeClr val="tx1">
                    <a:lumMod val="75000"/>
                  </a:schemeClr>
                </a:solidFill>
                <a:latin typeface="+mj-lt"/>
                <a:ea typeface="+mj-ea"/>
                <a:cs typeface="+mj-cs"/>
              </a:rPr>
              <a:t>FSFN Tutorial</a:t>
            </a:r>
          </a:p>
        </p:txBody>
      </p:sp>
      <p:pic>
        <p:nvPicPr>
          <p:cNvPr id="5" name="Picture 4"/>
          <p:cNvPicPr/>
          <p:nvPr/>
        </p:nvPicPr>
        <p:blipFill>
          <a:blip r:embed="rId3"/>
          <a:stretch>
            <a:fillRect/>
          </a:stretch>
        </p:blipFill>
        <p:spPr>
          <a:xfrm rot="225185">
            <a:off x="8968602" y="1217541"/>
            <a:ext cx="2037132" cy="2514606"/>
          </a:xfrm>
          <a:prstGeom prst="rect">
            <a:avLst/>
          </a:prstGeom>
        </p:spPr>
      </p:pic>
      <p:sp>
        <p:nvSpPr>
          <p:cNvPr id="7"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4.67</a:t>
            </a:r>
          </a:p>
        </p:txBody>
      </p:sp>
    </p:spTree>
    <p:custDataLst>
      <p:tags r:id="rId1"/>
    </p:custDataLst>
    <p:extLst>
      <p:ext uri="{BB962C8B-B14F-4D97-AF65-F5344CB8AC3E}">
        <p14:creationId xmlns:p14="http://schemas.microsoft.com/office/powerpoint/2010/main" val="331667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68554" y="270151"/>
            <a:ext cx="10074442" cy="950262"/>
          </a:xfrm>
        </p:spPr>
        <p:txBody>
          <a:bodyPr>
            <a:noAutofit/>
          </a:bodyPr>
          <a:lstStyle/>
          <a:p>
            <a:pPr algn="ctr"/>
            <a:r>
              <a:rPr lang="en-US" sz="5400" b="1" dirty="0"/>
              <a:t>The UHS Interview Process</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4.8</a:t>
            </a:r>
          </a:p>
        </p:txBody>
      </p:sp>
      <p:sp>
        <p:nvSpPr>
          <p:cNvPr id="8" name="Rounded Rectangle 7"/>
          <p:cNvSpPr/>
          <p:nvPr/>
        </p:nvSpPr>
        <p:spPr>
          <a:xfrm>
            <a:off x="1066800" y="1893582"/>
            <a:ext cx="10058400" cy="30128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400" b="1" dirty="0">
                <a:solidFill>
                  <a:srgbClr val="624D38"/>
                </a:solidFill>
              </a:rPr>
              <a:t>Goes beyond reading questions and documenting caregivers’ responses.  </a:t>
            </a:r>
            <a:br>
              <a:rPr lang="en-US" sz="2400" b="1" dirty="0">
                <a:solidFill>
                  <a:srgbClr val="624D38"/>
                </a:solidFill>
              </a:rPr>
            </a:br>
            <a:endParaRPr lang="en-US" sz="2400" b="1" dirty="0">
              <a:solidFill>
                <a:srgbClr val="624D38"/>
              </a:solidFill>
            </a:endParaRPr>
          </a:p>
          <a:p>
            <a:pPr marL="457200" indent="-457200">
              <a:buFont typeface="Arial" panose="020B0604020202020204" pitchFamily="34" charset="0"/>
              <a:buChar char="•"/>
            </a:pPr>
            <a:r>
              <a:rPr lang="en-US" sz="2400" b="1" dirty="0">
                <a:solidFill>
                  <a:srgbClr val="624D38"/>
                </a:solidFill>
              </a:rPr>
              <a:t>Requires information gathering beyond yes/no responses.</a:t>
            </a:r>
            <a:br>
              <a:rPr lang="en-US" sz="2400" b="1" dirty="0">
                <a:solidFill>
                  <a:srgbClr val="624D38"/>
                </a:solidFill>
              </a:rPr>
            </a:br>
            <a:endParaRPr lang="en-US" sz="2400" b="1" dirty="0">
              <a:solidFill>
                <a:srgbClr val="624D38"/>
              </a:solidFill>
            </a:endParaRPr>
          </a:p>
          <a:p>
            <a:pPr marL="457200" indent="-457200">
              <a:buFont typeface="Arial" panose="020B0604020202020204" pitchFamily="34" charset="0"/>
              <a:buChar char="•"/>
            </a:pPr>
            <a:r>
              <a:rPr lang="en-US" sz="2400" b="1" dirty="0">
                <a:solidFill>
                  <a:srgbClr val="624D38"/>
                </a:solidFill>
              </a:rPr>
              <a:t>Qualitative interview skills must be used to gather the necessary information to assess the relative/non-relative caregiver(s).</a:t>
            </a:r>
          </a:p>
        </p:txBody>
      </p:sp>
      <p:sp>
        <p:nvSpPr>
          <p:cNvPr id="7" name="Chevron 6"/>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286383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31494" y="128860"/>
            <a:ext cx="10717071" cy="1039907"/>
          </a:xfrm>
        </p:spPr>
        <p:txBody>
          <a:bodyPr>
            <a:noAutofit/>
          </a:bodyPr>
          <a:lstStyle/>
          <a:p>
            <a:pPr algn="ctr"/>
            <a:r>
              <a:rPr lang="en-US" sz="5400" b="1" dirty="0"/>
              <a:t>The UHS Interview Process, </a:t>
            </a:r>
            <a:r>
              <a:rPr lang="en-US" sz="4400" b="1" dirty="0" err="1"/>
              <a:t>con’t</a:t>
            </a:r>
            <a:r>
              <a:rPr lang="en-US" sz="4400" b="1" dirty="0"/>
              <a:t>.</a:t>
            </a:r>
          </a:p>
        </p:txBody>
      </p:sp>
      <p:pic>
        <p:nvPicPr>
          <p:cNvPr id="5" name="Picture 4"/>
          <p:cNvPicPr>
            <a:picLocks noChangeAspect="1"/>
          </p:cNvPicPr>
          <p:nvPr/>
        </p:nvPicPr>
        <p:blipFill>
          <a:blip r:embed="rId3"/>
          <a:stretch>
            <a:fillRect/>
          </a:stretch>
        </p:blipFill>
        <p:spPr>
          <a:xfrm>
            <a:off x="7513426" y="4960187"/>
            <a:ext cx="4747587" cy="1542966"/>
          </a:xfrm>
          <a:prstGeom prst="rect">
            <a:avLst/>
          </a:prstGeom>
        </p:spPr>
      </p:pic>
      <p:sp>
        <p:nvSpPr>
          <p:cNvPr id="6" name="Slide Number Placeholder 6"/>
          <p:cNvSpPr txBox="1">
            <a:spLocks noChangeArrowheads="1"/>
          </p:cNvSpPr>
          <p:nvPr/>
        </p:nvSpPr>
        <p:spPr>
          <a:xfrm>
            <a:off x="0"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rgbClr val="624D38"/>
                </a:solidFill>
              </a:rPr>
              <a:t>Unified Home Study 4.9</a:t>
            </a:r>
          </a:p>
        </p:txBody>
      </p:sp>
      <p:grpSp>
        <p:nvGrpSpPr>
          <p:cNvPr id="4" name="Group 3"/>
          <p:cNvGrpSpPr/>
          <p:nvPr/>
        </p:nvGrpSpPr>
        <p:grpSpPr>
          <a:xfrm>
            <a:off x="495930" y="2177936"/>
            <a:ext cx="6442752" cy="3705284"/>
            <a:chOff x="1195177" y="1914229"/>
            <a:chExt cx="6442752" cy="3705284"/>
          </a:xfrm>
        </p:grpSpPr>
        <p:sp>
          <p:nvSpPr>
            <p:cNvPr id="2" name="Rounded Rectangle 1"/>
            <p:cNvSpPr/>
            <p:nvPr/>
          </p:nvSpPr>
          <p:spPr>
            <a:xfrm>
              <a:off x="1195177" y="1914229"/>
              <a:ext cx="3083859" cy="16495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Opening </a:t>
              </a:r>
              <a:br>
                <a:rPr lang="en-US" sz="2400" b="1" dirty="0">
                  <a:solidFill>
                    <a:srgbClr val="624D38"/>
                  </a:solidFill>
                </a:rPr>
              </a:br>
              <a:r>
                <a:rPr lang="en-US" sz="2400" b="1" dirty="0">
                  <a:solidFill>
                    <a:srgbClr val="624D38"/>
                  </a:solidFill>
                </a:rPr>
                <a:t>Phase</a:t>
              </a:r>
            </a:p>
          </p:txBody>
        </p:sp>
        <p:sp>
          <p:nvSpPr>
            <p:cNvPr id="8" name="Rounded Rectangle 7"/>
            <p:cNvSpPr/>
            <p:nvPr/>
          </p:nvSpPr>
          <p:spPr>
            <a:xfrm>
              <a:off x="4554070" y="3970007"/>
              <a:ext cx="3083859" cy="1649506"/>
            </a:xfrm>
            <a:prstGeom prst="roundRect">
              <a:avLst/>
            </a:prstGeom>
            <a:solidFill>
              <a:srgbClr val="69B2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Closing </a:t>
              </a:r>
              <a:br>
                <a:rPr lang="en-US" sz="2400" b="1" dirty="0">
                  <a:solidFill>
                    <a:srgbClr val="624D38"/>
                  </a:solidFill>
                </a:rPr>
              </a:br>
              <a:r>
                <a:rPr lang="en-US" sz="2400" b="1" dirty="0">
                  <a:solidFill>
                    <a:srgbClr val="624D38"/>
                  </a:solidFill>
                </a:rPr>
                <a:t>Phase</a:t>
              </a:r>
            </a:p>
          </p:txBody>
        </p:sp>
        <p:sp>
          <p:nvSpPr>
            <p:cNvPr id="9" name="Rounded Rectangle 8"/>
            <p:cNvSpPr/>
            <p:nvPr/>
          </p:nvSpPr>
          <p:spPr>
            <a:xfrm>
              <a:off x="1195177" y="3970007"/>
              <a:ext cx="3083859" cy="1649506"/>
            </a:xfrm>
            <a:prstGeom prst="roundRect">
              <a:avLst/>
            </a:prstGeom>
            <a:solidFill>
              <a:srgbClr val="7CC7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Information Gathering </a:t>
              </a:r>
              <a:br>
                <a:rPr lang="en-US" sz="2400" b="1" dirty="0">
                  <a:solidFill>
                    <a:srgbClr val="624D38"/>
                  </a:solidFill>
                </a:rPr>
              </a:br>
              <a:r>
                <a:rPr lang="en-US" sz="2400" b="1" dirty="0">
                  <a:solidFill>
                    <a:srgbClr val="624D38"/>
                  </a:solidFill>
                </a:rPr>
                <a:t>Phase</a:t>
              </a:r>
            </a:p>
          </p:txBody>
        </p:sp>
        <p:sp>
          <p:nvSpPr>
            <p:cNvPr id="11" name="Rounded Rectangle 10"/>
            <p:cNvSpPr/>
            <p:nvPr/>
          </p:nvSpPr>
          <p:spPr>
            <a:xfrm>
              <a:off x="4554070" y="1914229"/>
              <a:ext cx="3083859" cy="164950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4D38"/>
                  </a:solidFill>
                </a:rPr>
                <a:t>Planning </a:t>
              </a:r>
              <a:br>
                <a:rPr lang="en-US" sz="2400" b="1" dirty="0">
                  <a:solidFill>
                    <a:srgbClr val="624D38"/>
                  </a:solidFill>
                </a:rPr>
              </a:br>
              <a:r>
                <a:rPr lang="en-US" sz="2400" b="1" dirty="0">
                  <a:solidFill>
                    <a:srgbClr val="624D38"/>
                  </a:solidFill>
                </a:rPr>
                <a:t>Phase</a:t>
              </a:r>
            </a:p>
          </p:txBody>
        </p:sp>
      </p:grpSp>
      <p:sp>
        <p:nvSpPr>
          <p:cNvPr id="12" name="Chevron 11"/>
          <p:cNvSpPr/>
          <p:nvPr/>
        </p:nvSpPr>
        <p:spPr>
          <a:xfrm>
            <a:off x="-32084" y="0"/>
            <a:ext cx="1363579" cy="129762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24D38"/>
              </a:solidFill>
            </a:endParaRPr>
          </a:p>
        </p:txBody>
      </p:sp>
    </p:spTree>
    <p:custDataLst>
      <p:tags r:id="rId1"/>
    </p:custDataLst>
    <p:extLst>
      <p:ext uri="{BB962C8B-B14F-4D97-AF65-F5344CB8AC3E}">
        <p14:creationId xmlns:p14="http://schemas.microsoft.com/office/powerpoint/2010/main" val="36607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HEER GREEN 16X9" val="0NKozSDt"/>
  <p:tag name="ARTICULATE_DESIGN_ID_1_SHEER GREEN 16X9" val="9GJP1M55"/>
  <p:tag name="ARTICULATE_SLIDE_COUNT" val="7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themeOverride>
</file>

<file path=docProps/app.xml><?xml version="1.0" encoding="utf-8"?>
<Properties xmlns="http://schemas.openxmlformats.org/officeDocument/2006/extended-properties" xmlns:vt="http://schemas.openxmlformats.org/officeDocument/2006/docPropsVTypes">
  <TotalTime>1994</TotalTime>
  <Words>2512</Words>
  <Application>Microsoft Office PowerPoint</Application>
  <PresentationFormat>Widescreen</PresentationFormat>
  <Paragraphs>361</Paragraphs>
  <Slides>76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76</vt:i4>
      </vt:variant>
    </vt:vector>
  </HeadingPairs>
  <TitlesOfParts>
    <vt:vector size="83" baseType="lpstr">
      <vt:lpstr>Arial</vt:lpstr>
      <vt:lpstr>Arial Black</vt:lpstr>
      <vt:lpstr>Calibri</vt:lpstr>
      <vt:lpstr>Candara</vt:lpstr>
      <vt:lpstr>Century Gothic</vt:lpstr>
      <vt:lpstr>Sheer Green 16x9</vt:lpstr>
      <vt:lpstr>1_Sheer Green 16x9</vt:lpstr>
      <vt:lpstr>Unified Home Study Training</vt:lpstr>
      <vt:lpstr>Learning Objectives</vt:lpstr>
      <vt:lpstr>Foster Home Licensing</vt:lpstr>
      <vt:lpstr>Parent Preparation Training</vt:lpstr>
      <vt:lpstr>Exemptions for Parent Preparation Training</vt:lpstr>
      <vt:lpstr>Documentation</vt:lpstr>
      <vt:lpstr>Completion of Parent Preparation Training</vt:lpstr>
      <vt:lpstr>The UHS Interview Process</vt:lpstr>
      <vt:lpstr>The UHS Interview Process, con’t.</vt:lpstr>
      <vt:lpstr>FSFN Tutorial</vt:lpstr>
      <vt:lpstr>Demographic Information</vt:lpstr>
      <vt:lpstr>FSFN Screens</vt:lpstr>
      <vt:lpstr>FSFN Screens</vt:lpstr>
      <vt:lpstr>FSFN Screens</vt:lpstr>
      <vt:lpstr>FSFN Screens</vt:lpstr>
      <vt:lpstr>FSFN Tutorial</vt:lpstr>
      <vt:lpstr>Background Checks</vt:lpstr>
      <vt:lpstr>Background Checks, con’t.</vt:lpstr>
      <vt:lpstr>Analysis of  Background Checks</vt:lpstr>
      <vt:lpstr>Documentation</vt:lpstr>
      <vt:lpstr>FSFN Screens</vt:lpstr>
      <vt:lpstr>FSFN Screens</vt:lpstr>
      <vt:lpstr>FSFN Screens</vt:lpstr>
      <vt:lpstr>FSFN Screens</vt:lpstr>
      <vt:lpstr>FSFN Screens</vt:lpstr>
      <vt:lpstr>FSFN Screens</vt:lpstr>
      <vt:lpstr>Foster Care Supports</vt:lpstr>
      <vt:lpstr>FSFN Tutorial</vt:lpstr>
      <vt:lpstr>Financial Security, Resources, and Child Care Arrangements</vt:lpstr>
      <vt:lpstr>Prospective Foster Parent Employment</vt:lpstr>
      <vt:lpstr>FSFN Screens</vt:lpstr>
      <vt:lpstr>FSFN Screens</vt:lpstr>
      <vt:lpstr>FSFN Screens</vt:lpstr>
      <vt:lpstr>FSFN Screens</vt:lpstr>
      <vt:lpstr>FSFN Screens</vt:lpstr>
      <vt:lpstr>FSFN Tutorial</vt:lpstr>
      <vt:lpstr>Narrative Family Assessment</vt:lpstr>
      <vt:lpstr>Narrative Family Assessment, con’t.</vt:lpstr>
      <vt:lpstr>FSFN Screens</vt:lpstr>
      <vt:lpstr>FSFN Screens</vt:lpstr>
      <vt:lpstr>FSFN Screens</vt:lpstr>
      <vt:lpstr>FSFN Screens</vt:lpstr>
      <vt:lpstr>FSFN Screens</vt:lpstr>
      <vt:lpstr>FSFN Screens</vt:lpstr>
      <vt:lpstr>FSFN Screens</vt:lpstr>
      <vt:lpstr>FSFN Screens</vt:lpstr>
      <vt:lpstr>FSFN Screens</vt:lpstr>
      <vt:lpstr>Activity A:  Part 1  Amanda Wants To Be a Foster Parent!</vt:lpstr>
      <vt:lpstr>Finalizing the Licensing UHS</vt:lpstr>
      <vt:lpstr>FSFN Tutorial</vt:lpstr>
      <vt:lpstr>Attachments</vt:lpstr>
      <vt:lpstr>UHS vs Provider Filing Cabinet</vt:lpstr>
      <vt:lpstr>Withdrawal of  Licensing Request</vt:lpstr>
      <vt:lpstr>Signatures and  Recommendations</vt:lpstr>
      <vt:lpstr>Signatures and Recommendations, con’t.</vt:lpstr>
      <vt:lpstr>Signatures, Recommendations, and Final Approvals, con’t.</vt:lpstr>
      <vt:lpstr>Signatures, Recommendations, and Final Approvals, con’t.</vt:lpstr>
      <vt:lpstr>Signatures, Recommendations, and Final Approvals, con’t.</vt:lpstr>
      <vt:lpstr>Final Approvals, con’t.</vt:lpstr>
      <vt:lpstr>Final Approvals, con’t.</vt:lpstr>
      <vt:lpstr>FSFN Screens</vt:lpstr>
      <vt:lpstr>Attestation Documents and  the Licensing File</vt:lpstr>
      <vt:lpstr>Licensing/Re-licensing Checklist</vt:lpstr>
      <vt:lpstr>FSFN Tutorial</vt:lpstr>
      <vt:lpstr>Copy Function</vt:lpstr>
      <vt:lpstr>FSFN Tutorial</vt:lpstr>
      <vt:lpstr>FSFN Tutorial</vt:lpstr>
      <vt:lpstr>Addendum - Not Adoption </vt:lpstr>
      <vt:lpstr>FSFN Screens</vt:lpstr>
      <vt:lpstr>Re-licensing</vt:lpstr>
      <vt:lpstr>Re-licensing, con’t.</vt:lpstr>
      <vt:lpstr>Additional FSFN Changes</vt:lpstr>
      <vt:lpstr>Additional FSFN Changes, con’t.</vt:lpstr>
      <vt:lpstr>Activity A:  Part 2  Amanda Wants To Be a Foster Parent!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Home Study - Initial Licensing or Re-licensing Unified Home Study PowerPoint (April 2018)</dc:title>
  <dc:creator>Brock, Amber</dc:creator>
  <cp:lastModifiedBy>VanDyke, Misty N</cp:lastModifiedBy>
  <cp:revision>147</cp:revision>
  <dcterms:created xsi:type="dcterms:W3CDTF">2018-03-31T17:15:41Z</dcterms:created>
  <dcterms:modified xsi:type="dcterms:W3CDTF">2025-05-13T13:07:25Z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6CE4AF73-6034-404B-BBF4-7A78FB3E7909</vt:lpwstr>
  </property>
  <property fmtid="{D5CDD505-2E9C-101B-9397-08002B2CF9AE}" pid="3" name="ArticulatePath">
    <vt:lpwstr>Presentation1</vt:lpwstr>
  </property>
</Properties>
</file>