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  <p:sldMasterId id="2147483673" r:id="rId4"/>
  </p:sldMasterIdLst>
  <p:notesMasterIdLst>
    <p:notesMasterId r:id="rId58"/>
  </p:notesMasterIdLst>
  <p:handoutMasterIdLst>
    <p:handoutMasterId r:id="rId59"/>
  </p:handoutMasterIdLst>
  <p:sldIdLst>
    <p:sldId id="272" r:id="rId5"/>
    <p:sldId id="273" r:id="rId6"/>
    <p:sldId id="265" r:id="rId7"/>
    <p:sldId id="274" r:id="rId8"/>
    <p:sldId id="275" r:id="rId9"/>
    <p:sldId id="276" r:id="rId10"/>
    <p:sldId id="277" r:id="rId11"/>
    <p:sldId id="286" r:id="rId12"/>
    <p:sldId id="320" r:id="rId13"/>
    <p:sldId id="287" r:id="rId14"/>
    <p:sldId id="283" r:id="rId15"/>
    <p:sldId id="322" r:id="rId16"/>
    <p:sldId id="295" r:id="rId17"/>
    <p:sldId id="294" r:id="rId18"/>
    <p:sldId id="301" r:id="rId19"/>
    <p:sldId id="297" r:id="rId20"/>
    <p:sldId id="296" r:id="rId21"/>
    <p:sldId id="323" r:id="rId22"/>
    <p:sldId id="302" r:id="rId23"/>
    <p:sldId id="303" r:id="rId24"/>
    <p:sldId id="304" r:id="rId25"/>
    <p:sldId id="305" r:id="rId26"/>
    <p:sldId id="306" r:id="rId27"/>
    <p:sldId id="307" r:id="rId28"/>
    <p:sldId id="313" r:id="rId29"/>
    <p:sldId id="324" r:id="rId30"/>
    <p:sldId id="308" r:id="rId31"/>
    <p:sldId id="325" r:id="rId32"/>
    <p:sldId id="326" r:id="rId33"/>
    <p:sldId id="314" r:id="rId34"/>
    <p:sldId id="298" r:id="rId35"/>
    <p:sldId id="299" r:id="rId36"/>
    <p:sldId id="315" r:id="rId37"/>
    <p:sldId id="316" r:id="rId38"/>
    <p:sldId id="317" r:id="rId39"/>
    <p:sldId id="318" r:id="rId40"/>
    <p:sldId id="319" r:id="rId41"/>
    <p:sldId id="327" r:id="rId42"/>
    <p:sldId id="328" r:id="rId43"/>
    <p:sldId id="329" r:id="rId44"/>
    <p:sldId id="278" r:id="rId45"/>
    <p:sldId id="330" r:id="rId46"/>
    <p:sldId id="285" r:id="rId47"/>
    <p:sldId id="309" r:id="rId48"/>
    <p:sldId id="310" r:id="rId49"/>
    <p:sldId id="311" r:id="rId50"/>
    <p:sldId id="312" r:id="rId51"/>
    <p:sldId id="288" r:id="rId52"/>
    <p:sldId id="289" r:id="rId53"/>
    <p:sldId id="291" r:id="rId54"/>
    <p:sldId id="292" r:id="rId55"/>
    <p:sldId id="293" r:id="rId56"/>
    <p:sldId id="321" r:id="rId57"/>
  </p:sldIdLst>
  <p:sldSz cx="12192000" cy="6858000"/>
  <p:notesSz cx="6946900" cy="92075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DA7"/>
    <a:srgbClr val="D5E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77" autoAdjust="0"/>
  </p:normalViewPr>
  <p:slideViewPr>
    <p:cSldViewPr snapToGrid="0">
      <p:cViewPr varScale="1">
        <p:scale>
          <a:sx n="112" d="100"/>
          <a:sy n="112" d="100"/>
        </p:scale>
        <p:origin x="874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0938"/>
            <a:ext cx="5524500" cy="3106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1110"/>
            <a:ext cx="5557520" cy="3107531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4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8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7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9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034" y="1828800"/>
            <a:ext cx="1772871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8807196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0800" y="4206240"/>
            <a:ext cx="158496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723812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9723812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6110824" y="3245012"/>
            <a:ext cx="6858000" cy="367976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1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5/13/2025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034" y="1828800"/>
            <a:ext cx="1772871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8807196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0800" y="4206240"/>
            <a:ext cx="158496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5/13/2025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723812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9723812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6110824" y="3245012"/>
            <a:ext cx="6858000" cy="367976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5/13/2025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5/13/2025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FSFNAll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cid:image003.jpg@01D3CB40.A8E87B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4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8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3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4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5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HomeStudy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childwelfare.fmhi.usf.edu/DeptOperatingProcedures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hyperlink" Target="http://centerforchildwelfare.fmhi.usf.edu/FloridaAdminCode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35959"/>
            <a:ext cx="9601200" cy="1803055"/>
          </a:xfrm>
        </p:spPr>
        <p:txBody>
          <a:bodyPr/>
          <a:lstStyle/>
          <a:p>
            <a:r>
              <a:rPr lang="en-US" b="1" dirty="0"/>
              <a:t>Unified Home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213" y="5433479"/>
            <a:ext cx="4149571" cy="7187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Office of Child welfare</a:t>
            </a:r>
          </a:p>
          <a:p>
            <a:r>
              <a:rPr lang="en-US" dirty="0"/>
              <a:t>April/May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3008298"/>
            <a:ext cx="9601200" cy="86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137886" y="3008298"/>
            <a:ext cx="5916227" cy="58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General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1088136"/>
          </a:xfrm>
        </p:spPr>
        <p:txBody>
          <a:bodyPr>
            <a:normAutofit/>
          </a:bodyPr>
          <a:lstStyle/>
          <a:p>
            <a:r>
              <a:rPr lang="en-US" sz="5400" b="1" dirty="0"/>
              <a:t>Resources,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36700"/>
            <a:ext cx="10375900" cy="4343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The following materials can be found here: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u="sng" dirty="0">
                <a:hlinkClick r:id="rId3"/>
              </a:rPr>
              <a:t>http://www.centerforchildwelfare.org/FSFNAll.shtml</a:t>
            </a:r>
            <a:br>
              <a:rPr lang="en-US" sz="2400" b="1" u="sng" dirty="0"/>
            </a:br>
            <a:endParaRPr lang="en-US" sz="2400" b="1" dirty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Unified Home Study User Guide</a:t>
            </a:r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Unified Home Study How Do I Guide</a:t>
            </a:r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Unified Home Study Position Paper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5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241068"/>
            <a:ext cx="10988842" cy="1025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Placement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56142" y="1758151"/>
            <a:ext cx="40621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When the needs and preferences of the child are assessed, Child Welfare Professionals are then able to make the BEST possible match </a:t>
            </a:r>
            <a:br>
              <a:rPr lang="en-US" sz="2400" b="1" dirty="0"/>
            </a:br>
            <a:r>
              <a:rPr lang="en-US" sz="2400" b="1" dirty="0"/>
              <a:t>for the child.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431" y="1749025"/>
            <a:ext cx="3417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 Placement Assessment must be completed when a child is initially removed.  Additional Placement Assessments should be completed as determined by the Community Based Care (CBC) Lead Agency.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1690" y="1758151"/>
            <a:ext cx="4057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placement assessment helps determine the level of care needed for each child placed in out-of-home care to ensure the most appropriate placement is selected </a:t>
            </a:r>
            <a:br>
              <a:rPr lang="en-US" sz="2400" b="1" dirty="0"/>
            </a:br>
            <a:r>
              <a:rPr lang="en-US" sz="2400" b="1" dirty="0"/>
              <a:t>on behalf of the child.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Tutorial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408" y="609463"/>
            <a:ext cx="6467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/>
              <a:t>Purpose of the </a:t>
            </a:r>
            <a:br>
              <a:rPr lang="en-US" sz="4000" b="1" dirty="0"/>
            </a:br>
            <a:r>
              <a:rPr lang="en-US" sz="4000" b="1" dirty="0"/>
              <a:t>Unified Home Studies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6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241068"/>
            <a:ext cx="10988842" cy="1025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Purpose of Unified Home Studies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5933" y="1911927"/>
            <a:ext cx="10320867" cy="2968485"/>
            <a:chOff x="328046" y="2002471"/>
            <a:chExt cx="8661399" cy="3518694"/>
          </a:xfrm>
        </p:grpSpPr>
        <p:sp>
          <p:nvSpPr>
            <p:cNvPr id="7" name="Freeform 6"/>
            <p:cNvSpPr/>
            <p:nvPr/>
          </p:nvSpPr>
          <p:spPr>
            <a:xfrm>
              <a:off x="328046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Emergency Placement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305402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84214"/>
                <a:satOff val="-5950"/>
                <a:lumOff val="17581"/>
                <a:alphaOff val="0"/>
              </a:schemeClr>
            </a:fillRef>
            <a:effectRef idx="3">
              <a:schemeClr val="accent1">
                <a:shade val="50000"/>
                <a:hueOff val="184214"/>
                <a:satOff val="-5950"/>
                <a:lumOff val="175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tx1"/>
                  </a:solidFill>
                </a:rPr>
                <a:t>Initial License or 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Re-license for 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Foster Home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046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Relative/</a:t>
              </a:r>
              <a:br>
                <a:rPr lang="en-US" sz="2400" b="1" kern="1200" dirty="0">
                  <a:solidFill>
                    <a:schemeClr val="tx1"/>
                  </a:solidFill>
                </a:rPr>
              </a:br>
              <a:r>
                <a:rPr lang="en-US" sz="2400" b="1" kern="1200" dirty="0">
                  <a:solidFill>
                    <a:schemeClr val="tx1"/>
                  </a:solidFill>
                </a:rPr>
                <a:t>Non-relative Placement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05402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Adoption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82758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Adoption</a:t>
              </a:r>
              <a:br>
                <a:rPr lang="en-US" sz="2400" b="1" kern="1200" dirty="0">
                  <a:solidFill>
                    <a:schemeClr val="tx1"/>
                  </a:solidFill>
                </a:rPr>
              </a:br>
              <a:r>
                <a:rPr lang="en-US" sz="2400" b="1" kern="1200" dirty="0">
                  <a:solidFill>
                    <a:schemeClr val="tx1"/>
                  </a:solidFill>
                </a:rPr>
                <a:t>Addendum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82758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tx1"/>
                  </a:solidFill>
                </a:rPr>
                <a:t>Addendum-Not Adoption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95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0" y="2371726"/>
            <a:ext cx="8744249" cy="1588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936347"/>
            <a:ext cx="1219200" cy="381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6650" y="87038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How to select the purpose of the </a:t>
            </a:r>
            <a:r>
              <a:rPr lang="en-US" sz="2400" b="1" i="1" u="sng" dirty="0" err="1"/>
              <a:t>homestudy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0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554" y="116054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Person Provider Inquiry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76409" y="1799719"/>
            <a:ext cx="7039181" cy="2868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24D38"/>
                </a:solidFill>
              </a:rPr>
              <a:t>The Person Provider Inquiry is used to document the initial inquiry when a potential caregiver wants to become a Person Provider (i.e., licensed foster parent, relative or non-relative caregiver, or adoptive parent).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625" y="102375"/>
            <a:ext cx="9509760" cy="14437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Has Changed with the Person Provider Inquiry?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6" y="1546167"/>
            <a:ext cx="11804072" cy="3837432"/>
          </a:xfrm>
        </p:spPr>
        <p:txBody>
          <a:bodyPr>
            <a:normAutofit/>
          </a:bodyPr>
          <a:lstStyle/>
          <a:p>
            <a:r>
              <a:rPr lang="en-US" sz="2400" b="1" dirty="0"/>
              <a:t>Person Provider Inquiry: </a:t>
            </a: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Household members and non-household members are not able to be removed from the Person Provider Inquiry if information is captured on the UHS to ensure a clean audit trail.</a:t>
            </a:r>
          </a:p>
          <a:p>
            <a:pPr lvl="1"/>
            <a:r>
              <a:rPr lang="en-US" sz="2400" b="1" dirty="0"/>
              <a:t>Now reflects the Person ID for household members and non-household members.</a:t>
            </a:r>
          </a:p>
          <a:p>
            <a:pPr lvl="1"/>
            <a:r>
              <a:rPr lang="en-US" sz="2400" b="1" dirty="0"/>
              <a:t>New tab labeled Person Provider Inquiry added to the existing Search page accessed from the banner bar by selecting the Search command button.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1.16</a:t>
            </a:r>
          </a:p>
        </p:txBody>
      </p:sp>
      <p:sp>
        <p:nvSpPr>
          <p:cNvPr id="6" name="Chevron 5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9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0"/>
            <a:ext cx="10512829" cy="15270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Has Changed with the Person Provider Inquiry?,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5" y="1795006"/>
            <a:ext cx="11963400" cy="4343400"/>
          </a:xfrm>
        </p:spPr>
        <p:txBody>
          <a:bodyPr>
            <a:normAutofit/>
          </a:bodyPr>
          <a:lstStyle/>
          <a:p>
            <a:r>
              <a:rPr lang="en-US" sz="2400" b="1" dirty="0"/>
              <a:t>Person Provider:</a:t>
            </a: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The links for household members have been updated so the user can more readily access Person Management and make modifications as needed.</a:t>
            </a:r>
          </a:p>
          <a:p>
            <a:pPr lvl="1"/>
            <a:r>
              <a:rPr lang="en-US" sz="2400" b="1" dirty="0"/>
              <a:t>Household members cannot be removed or inactivated on a pending UHS.</a:t>
            </a:r>
          </a:p>
          <a:p>
            <a:pPr lvl="1"/>
            <a:r>
              <a:rPr lang="en-US" sz="2400" b="1" dirty="0"/>
              <a:t>Non-household members can be inactivated.</a:t>
            </a:r>
          </a:p>
          <a:p>
            <a:pPr lvl="1"/>
            <a:r>
              <a:rPr lang="en-US" sz="2400" b="1" dirty="0"/>
              <a:t>The Caregiver 1’s Person Management page has been updated.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1.17</a:t>
            </a:r>
          </a:p>
        </p:txBody>
      </p:sp>
      <p:sp>
        <p:nvSpPr>
          <p:cNvPr id="6" name="Chevron 5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Tutorial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022" y="583824"/>
            <a:ext cx="873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24D38"/>
                </a:solidFill>
              </a:rPr>
              <a:t>Creating the Provider Inquiry and Launching the UHS 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1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5412" y="143432"/>
            <a:ext cx="10579296" cy="150678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Creating the Person Provider Inquiry and Launching the UHS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1.19</a:t>
            </a: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94" y="1793648"/>
            <a:ext cx="3676532" cy="367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85828">
            <a:off x="1293456" y="2851872"/>
            <a:ext cx="6102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24D38"/>
                </a:solidFill>
                <a:latin typeface="Century Schoolbook" panose="02040604050505020304" pitchFamily="18" charset="0"/>
              </a:rPr>
              <a:t>How to….</a:t>
            </a:r>
          </a:p>
          <a:p>
            <a:br>
              <a:rPr lang="en-US" sz="3600" b="1" dirty="0">
                <a:solidFill>
                  <a:srgbClr val="624D38"/>
                </a:solidFill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rgbClr val="624D38"/>
                </a:solidFill>
                <a:latin typeface="Century Schoolbook" panose="02040604050505020304" pitchFamily="18" charset="0"/>
              </a:rPr>
              <a:t>Where to….</a:t>
            </a:r>
          </a:p>
          <a:p>
            <a:br>
              <a:rPr lang="en-US" sz="3600" b="1" dirty="0">
                <a:solidFill>
                  <a:srgbClr val="624D38"/>
                </a:solidFill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rgbClr val="624D38"/>
                </a:solidFill>
                <a:latin typeface="Century Schoolbook" panose="02040604050505020304" pitchFamily="18" charset="0"/>
              </a:rPr>
              <a:t>What…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00" y="419054"/>
            <a:ext cx="6843248" cy="1088136"/>
          </a:xfrm>
        </p:spPr>
        <p:txBody>
          <a:bodyPr>
            <a:normAutofit/>
          </a:bodyPr>
          <a:lstStyle/>
          <a:p>
            <a:r>
              <a:rPr lang="en-US" sz="5400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844" y="1801956"/>
            <a:ext cx="9509760" cy="4343400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en-US" sz="2800" b="1" dirty="0"/>
              <a:t>Define the purpose of a Unified Home Study (UHS) and explain why changes have been made to policies and FSFN functionality. </a:t>
            </a:r>
            <a:br>
              <a:rPr lang="en-US" sz="2800" b="1" dirty="0"/>
            </a:br>
            <a:endParaRPr lang="en-US" sz="2800" b="1" dirty="0"/>
          </a:p>
          <a:p>
            <a:pPr marL="45720" lvl="0" indent="0">
              <a:buNone/>
            </a:pPr>
            <a:r>
              <a:rPr lang="en-US" sz="2800" b="1" dirty="0"/>
              <a:t>Examine the common core components of a UHS and the information gathered to assess these components. </a:t>
            </a:r>
            <a:br>
              <a:rPr lang="en-US" sz="2800" b="1" dirty="0"/>
            </a:br>
            <a:endParaRPr lang="en-US" sz="2800" b="1" dirty="0"/>
          </a:p>
          <a:p>
            <a:pPr marL="45720" indent="0">
              <a:buNone/>
            </a:pPr>
            <a:r>
              <a:rPr lang="en-US" sz="2800" b="1" dirty="0"/>
              <a:t>Identify new FSFN functionality and how it relates to the various UHS types.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1732547"/>
            <a:ext cx="926432" cy="123524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Unified Home Study 1.2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3324699"/>
            <a:ext cx="926432" cy="123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4916851"/>
            <a:ext cx="926432" cy="1235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1.20</a:t>
            </a:r>
          </a:p>
        </p:txBody>
      </p:sp>
      <p:pic>
        <p:nvPicPr>
          <p:cNvPr id="7" name="Picture 6" descr="cid:image003.jpg@01D3CB40.A8E87B3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1" y="1522439"/>
            <a:ext cx="8803341" cy="3821361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6650" y="870380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u="sng" dirty="0"/>
              <a:t>How to create a Person Provider Inquiry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321827" y="1846859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1.21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0550" y="1451128"/>
            <a:ext cx="8713694" cy="4840941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7386969" y="4497321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5655" y="4555027"/>
            <a:ext cx="648069" cy="265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92249" y="6042383"/>
            <a:ext cx="719091" cy="26476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3746" y="48956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How to search and add participants to the Person Provider Inquiry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617244" y="1862132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68708" y="3124983"/>
            <a:ext cx="648069" cy="265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7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1.22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4031" y="1320562"/>
            <a:ext cx="8533097" cy="498374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26928" y="48956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Documenting the caregiver role on the Person Provider Inquiry page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039045" y="2423604"/>
            <a:ext cx="1799937" cy="5501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2357" y="1686757"/>
            <a:ext cx="674703" cy="221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4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1.23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0381" y="1369304"/>
            <a:ext cx="8731623" cy="4912659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42541" y="51675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Where to complete the acceptance decision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84973" y="1775534"/>
            <a:ext cx="674703" cy="221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21468" y="3320248"/>
            <a:ext cx="3131588" cy="9892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4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1.24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4120" y="1350162"/>
            <a:ext cx="8713694" cy="493058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7316" y="42733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What the Person Provider Home tab looks like once created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8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1.25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4120" y="1350162"/>
            <a:ext cx="8713694" cy="493058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7316" y="418452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Launching the UHS from a </a:t>
            </a:r>
            <a:br>
              <a:rPr lang="en-US" sz="2400" b="1" i="1" u="sng" dirty="0">
                <a:solidFill>
                  <a:srgbClr val="624D38"/>
                </a:solidFill>
              </a:rPr>
            </a:br>
            <a:r>
              <a:rPr lang="en-US" sz="2400" b="1" i="1" u="sng" dirty="0">
                <a:solidFill>
                  <a:srgbClr val="624D38"/>
                </a:solidFill>
              </a:rPr>
              <a:t>Person Provider page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60684" y="2032985"/>
            <a:ext cx="807868" cy="1953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9511" y="2973800"/>
            <a:ext cx="1014893" cy="2132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18452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UHS Main page once created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21" y="997739"/>
            <a:ext cx="7843291" cy="5356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How to link the UHS with a particular </a:t>
            </a:r>
            <a:br>
              <a:rPr lang="en-US" sz="2400" b="1" i="1" u="sng" dirty="0"/>
            </a:br>
            <a:r>
              <a:rPr lang="en-US" sz="2400" b="1" i="1" u="sng" dirty="0"/>
              <a:t>FSFN case</a:t>
            </a:r>
            <a:endParaRPr lang="en-US" sz="2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49" y="1416662"/>
            <a:ext cx="7219206" cy="4929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098" y="3688400"/>
            <a:ext cx="663753" cy="302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9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1.28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8513" y="1754334"/>
            <a:ext cx="8649773" cy="290644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 flipV="1">
            <a:off x="6203575" y="4286136"/>
            <a:ext cx="950258" cy="4279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link the UHS with a particular </a:t>
            </a:r>
            <a:br>
              <a:rPr lang="en-US" sz="2400" b="1" i="1" u="sng" dirty="0">
                <a:solidFill>
                  <a:srgbClr val="624D38"/>
                </a:solidFill>
              </a:rPr>
            </a:br>
            <a:r>
              <a:rPr lang="en-US" sz="2400" b="1" i="1" u="sng" dirty="0">
                <a:solidFill>
                  <a:srgbClr val="624D38"/>
                </a:solidFill>
              </a:rPr>
              <a:t>FSFN case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Tutorial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5850" y="653348"/>
            <a:ext cx="646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24D38"/>
                </a:solidFill>
              </a:rPr>
              <a:t>Provider File Cabinet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0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188243"/>
            <a:ext cx="10988842" cy="113147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Unified Home Study Definition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2213810"/>
            <a:ext cx="9509760" cy="21496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The Unified Home Study (UHS) is the assessment of a common set of requirements that must be met before the child is placed by a Child Welfare Professional into someone’s home, such as a relative/non-relative, foster family, or adoptive family.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Unified Home Study 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305090"/>
            <a:ext cx="10988842" cy="8977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Provider File Cabinet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86490" y="3264712"/>
            <a:ext cx="7099069" cy="1346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new Provider File Cabinet allows Child Welfare Professionals to upload documents that relate specifically to the provider.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6195" y="2226512"/>
            <a:ext cx="1760913" cy="2733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502" y="263527"/>
            <a:ext cx="9509760" cy="98090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Provider File Cabinet,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69" y="1856232"/>
            <a:ext cx="11555461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The Provider File Cabinet Image can be created directly from the Person Provider, Organization Provider, UHS, or Create Provider Work.</a:t>
            </a: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Child Welfare Professionals have the ability to select a specific category.</a:t>
            </a:r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6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629" y="321716"/>
            <a:ext cx="9509760" cy="86452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Provider File Cabinet,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51189"/>
            <a:ext cx="1123188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/>
              <a:t>Provider Cabinet Search: </a:t>
            </a:r>
            <a:br>
              <a:rPr lang="en-US" sz="2400" b="1" dirty="0"/>
            </a:br>
            <a:endParaRPr lang="en-US" sz="2400" b="1" dirty="0"/>
          </a:p>
          <a:p>
            <a:pPr lvl="1"/>
            <a:r>
              <a:rPr lang="en-US" sz="2400" b="1" dirty="0"/>
              <a:t>This is a new page accessed from the Utilities menu on the desktop labeled Provider File Cabinet Search.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/>
              <a:t>Search criteria is available for Provider File Cabinet Search.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/>
              <a:t>Images Returned group box provides for sorting and the ability to access the Provider (Person or Organization) and Imaging page directly.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/>
              <a:t>Once the document is uploaded and titled, </a:t>
            </a:r>
            <a:br>
              <a:rPr lang="en-US" sz="2400" b="1" dirty="0"/>
            </a:br>
            <a:r>
              <a:rPr lang="en-US" sz="2400" b="1" dirty="0"/>
              <a:t>the title cannot change.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18452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access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16" y="1039720"/>
            <a:ext cx="6654161" cy="52619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34907" y="1039720"/>
            <a:ext cx="1014893" cy="376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15959" y="2645546"/>
            <a:ext cx="1184694" cy="31937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2733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upload the Image pop-up box for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16" y="1416662"/>
            <a:ext cx="6467302" cy="4902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3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27330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upload images 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6006" y="1094468"/>
            <a:ext cx="8694248" cy="4807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400205" y="2062739"/>
            <a:ext cx="1014893" cy="2132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1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choose the image type </a:t>
            </a:r>
            <a:br>
              <a:rPr lang="en-US" sz="2400" b="1" i="1" u="sng" dirty="0">
                <a:solidFill>
                  <a:srgbClr val="624D38"/>
                </a:solidFill>
              </a:rPr>
            </a:br>
            <a:r>
              <a:rPr lang="en-US" sz="2400" b="1" i="1" u="sng" dirty="0">
                <a:solidFill>
                  <a:srgbClr val="624D38"/>
                </a:solidFill>
              </a:rPr>
              <a:t>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 descr="C:\Users\brooks-lisa\Documents\My Received Files\L_D035.tm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" y="1267205"/>
            <a:ext cx="8319226" cy="4934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653811" y="3752083"/>
            <a:ext cx="1130601" cy="27300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6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view attached images </a:t>
            </a:r>
            <a:br>
              <a:rPr lang="en-US" sz="2400" b="1" i="1" u="sng" dirty="0">
                <a:solidFill>
                  <a:srgbClr val="624D38"/>
                </a:solidFill>
              </a:rPr>
            </a:br>
            <a:r>
              <a:rPr lang="en-US" sz="2400" b="1" i="1" u="sng" dirty="0">
                <a:solidFill>
                  <a:srgbClr val="624D38"/>
                </a:solidFill>
              </a:rPr>
              <a:t>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5112" y="1435655"/>
            <a:ext cx="8711709" cy="4861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182375" y="2650946"/>
            <a:ext cx="819584" cy="3142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8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7761" y="439570"/>
            <a:ext cx="739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view attached images from the desktop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427749" y="1170015"/>
            <a:ext cx="5136833" cy="511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216282" y="4036387"/>
            <a:ext cx="3882678" cy="137011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1.39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</a:t>
            </a:r>
            <a:r>
              <a:rPr lang="en-US" sz="2400" b="1" i="1" u="sng" dirty="0" err="1">
                <a:solidFill>
                  <a:srgbClr val="624D38"/>
                </a:solidFill>
              </a:rPr>
              <a:t>serach</a:t>
            </a:r>
            <a:r>
              <a:rPr lang="en-US" sz="2400" b="1" i="1" u="sng" dirty="0">
                <a:solidFill>
                  <a:srgbClr val="624D38"/>
                </a:solidFill>
              </a:rPr>
              <a:t> in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52" y="1150334"/>
            <a:ext cx="3155904" cy="51903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27029" y="1364646"/>
            <a:ext cx="479394" cy="2050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58027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Why Change?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31495" y="1181574"/>
            <a:ext cx="4456746" cy="4562278"/>
          </a:xfrm>
        </p:spPr>
        <p:txBody>
          <a:bodyPr>
            <a:normAutofit/>
          </a:bodyPr>
          <a:lstStyle/>
          <a:p>
            <a:pPr marL="560070" indent="-514350">
              <a:buAutoNum type="arabicPeriod"/>
            </a:pPr>
            <a:r>
              <a:rPr lang="en-US" sz="2800" b="1" dirty="0"/>
              <a:t>UHS FSFN functionality did not align with practice and policy.</a:t>
            </a:r>
          </a:p>
          <a:p>
            <a:pPr marL="560070" indent="-514350">
              <a:buAutoNum type="arabicPeriod"/>
            </a:pPr>
            <a:r>
              <a:rPr lang="en-US" sz="2800" b="1" dirty="0"/>
              <a:t>UHS FSFN functionality and state policies did not align with post-Title IV-E Waiver requirements.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Unified Home Study 1.4</a:t>
            </a:r>
          </a:p>
        </p:txBody>
      </p:sp>
      <p:sp>
        <p:nvSpPr>
          <p:cNvPr id="4" name="Chevron 3"/>
          <p:cNvSpPr/>
          <p:nvPr/>
        </p:nvSpPr>
        <p:spPr>
          <a:xfrm>
            <a:off x="8878" y="-17011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6391767" y="1297628"/>
            <a:ext cx="4323581" cy="404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+mj-lt"/>
              <a:buAutoNum type="arabicPeriod" startAt="3"/>
            </a:pPr>
            <a:r>
              <a:rPr lang="en-US" sz="2800" b="1" dirty="0"/>
              <a:t>The UHS is not user-friendly and does not meets the needs of Child Welfare Professionals.</a:t>
            </a:r>
          </a:p>
          <a:p>
            <a:pPr marL="502920" indent="-457200">
              <a:buFont typeface="+mj-lt"/>
              <a:buAutoNum type="arabicPeriod" startAt="4"/>
            </a:pPr>
            <a:r>
              <a:rPr lang="en-US" sz="2800" b="1" dirty="0"/>
              <a:t>Unified Home Studies are not consistently approved and denied in FSFN.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5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24D38"/>
                </a:solidFill>
              </a:rPr>
              <a:t>How to search in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1537" y="1321161"/>
            <a:ext cx="8716010" cy="3993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2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1684" y="98814"/>
            <a:ext cx="10988842" cy="140914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Components Does a </a:t>
            </a:r>
            <a:br>
              <a:rPr lang="en-US" sz="5400" b="1" dirty="0"/>
            </a:br>
            <a:r>
              <a:rPr lang="en-US" sz="5400" b="1" dirty="0"/>
              <a:t>Unified Home Study Assess?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2213810"/>
            <a:ext cx="9509760" cy="2149643"/>
          </a:xfrm>
        </p:spPr>
        <p:txBody>
          <a:bodyPr>
            <a:normAutofit lnSpcReduction="10000"/>
          </a:bodyPr>
          <a:lstStyle/>
          <a:p>
            <a:pPr marL="465138" indent="-420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/>
              <a:t>Vital information to assess if identified caregiver(s) have the capacity to provide a nurturing, caring, and safe environment </a:t>
            </a:r>
            <a:br>
              <a:rPr lang="en-US" sz="2800" b="1" dirty="0"/>
            </a:br>
            <a:endParaRPr lang="en-US" sz="2800" b="1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/>
              <a:t>  Core assessment information and/or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Tutorial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278" y="709790"/>
            <a:ext cx="646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24D38"/>
                </a:solidFill>
              </a:rPr>
              <a:t>Core Components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42737" y="116054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Core Components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1.43</a:t>
            </a:r>
          </a:p>
        </p:txBody>
      </p:sp>
      <p:sp>
        <p:nvSpPr>
          <p:cNvPr id="4" name="Chevron 3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5304" y="1521328"/>
            <a:ext cx="8601993" cy="3984967"/>
            <a:chOff x="1335304" y="1521328"/>
            <a:chExt cx="8601993" cy="3984967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8188639" y="3250555"/>
              <a:ext cx="2700951" cy="209584"/>
            </a:xfrm>
            <a:prstGeom prst="rect">
              <a:avLst/>
            </a:prstGeom>
          </p:spPr>
          <p:style>
            <a:lnRef idx="0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lnRef>
            <a:fillRef idx="1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fillRef>
            <a:effectRef idx="0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35304" y="1521328"/>
              <a:ext cx="8566931" cy="3984967"/>
              <a:chOff x="1475276" y="1100389"/>
              <a:chExt cx="8161610" cy="3752650"/>
            </a:xfrm>
          </p:grpSpPr>
          <p:sp>
            <p:nvSpPr>
              <p:cNvPr id="25" name="Rectangle 24"/>
              <p:cNvSpPr/>
              <p:nvPr/>
            </p:nvSpPr>
            <p:spPr>
              <a:xfrm rot="5400000">
                <a:off x="1103321" y="215825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475276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Demographics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1103320" y="385766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lnRef>
              <a:fillRef idx="1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fillRef>
              <a:effect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475276" y="2909468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fillRef>
              <a:effectRef idx="0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Prior Intakes and Investigations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832499" y="4653372"/>
                <a:ext cx="3075741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lnRef>
              <a:fillRef idx="1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fillRef>
              <a:effect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15075" y="1260355"/>
                <a:ext cx="1673368" cy="197365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lnRef>
              <a:fillRef idx="1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fillRef>
              <a:effect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418355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fillRef>
              <a:effectRef idx="0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Narrative Family Assessment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536660" y="3481460"/>
                <a:ext cx="2543490" cy="199668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lnRef>
              <a:fillRef idx="1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fillRef>
              <a:effect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396544" y="3001941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fillRef>
              <a:effectRef idx="0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Background History</a:t>
                </a: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394034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fillRef>
              <a:effectRef idx="0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</a:rPr>
                  <a:t>Financial Security, Resources, and Child Care Arrangements</a:t>
                </a: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7608590" y="3355347"/>
              <a:ext cx="2328707" cy="1413524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68170"/>
                <a:satOff val="-7389"/>
                <a:lumOff val="18509"/>
                <a:alphaOff val="0"/>
              </a:schemeClr>
            </a:fillRef>
            <a:effectRef idx="0">
              <a:schemeClr val="accent1">
                <a:shade val="80000"/>
                <a:hueOff val="268170"/>
                <a:satOff val="-7389"/>
                <a:lumOff val="18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67" tIns="107567" rIns="107567" bIns="10756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1"/>
                  </a:solidFill>
                </a:rPr>
                <a:t>Outcome/ Attachments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98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- Demographics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" y="1044428"/>
            <a:ext cx="7954393" cy="52779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4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1.45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2703" y="1154310"/>
            <a:ext cx="8722659" cy="513597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- Demographics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63" y="1074198"/>
            <a:ext cx="7704409" cy="5247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- Demographics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8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1.47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1669" y="1481589"/>
            <a:ext cx="8695765" cy="331670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- Demographics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5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1343351"/>
            <a:ext cx="7294478" cy="4970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– Prior Intakes and Investigations/Referrals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8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1.49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08" y="1343351"/>
            <a:ext cx="7645087" cy="496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– Background </a:t>
            </a:r>
            <a:br>
              <a:rPr lang="en-US" sz="2400" b="1" i="1" u="sng" dirty="0"/>
            </a:br>
            <a:r>
              <a:rPr lang="en-US" sz="2400" b="1" i="1" u="sng" dirty="0"/>
              <a:t>Check Information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8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58129" y="36152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Has Changed?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1.5</a:t>
            </a:r>
          </a:p>
        </p:txBody>
      </p:sp>
      <p:sp>
        <p:nvSpPr>
          <p:cNvPr id="4" name="Chevron 3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598" y="2016031"/>
            <a:ext cx="11518231" cy="199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65C-16, F.A.C.:  Adoptions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65C-13, F.A.C.:  Licensing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65C-28, F.A.C.: Out-of-Home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CFOP 170-1, Chapter 5:  Unified Home Study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CFOP 170-1, Chapter 6:  Requesting and Analyzing Background Records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1849" y="142599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24D38"/>
                </a:solidFill>
              </a:rPr>
              <a:t>Policies: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39" y="1405275"/>
            <a:ext cx="7279690" cy="4959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– Financial Security Resources and Child Care Arrangement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6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1.51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69" y="1325595"/>
            <a:ext cx="7388717" cy="501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– Narrative </a:t>
            </a:r>
            <a:br>
              <a:rPr lang="en-US" sz="2400" b="1" i="1" u="sng" dirty="0"/>
            </a:br>
            <a:r>
              <a:rPr lang="en-US" sz="2400" b="1" i="1" u="sng" dirty="0"/>
              <a:t>Family Assessment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1.52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3" y="1315389"/>
            <a:ext cx="7345070" cy="500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1757" y="484392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Core Component – Outcome/Attachments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FSFN Screens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873" y="2354655"/>
            <a:ext cx="4158449" cy="804959"/>
          </a:xfrm>
        </p:spPr>
        <p:txBody>
          <a:bodyPr/>
          <a:lstStyle/>
          <a:p>
            <a:r>
              <a:rPr lang="en-US" sz="5400" b="1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3008298"/>
            <a:ext cx="9601200" cy="86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624D38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727">
            <a:off x="4811553" y="1516504"/>
            <a:ext cx="3648126" cy="248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7007" y="38472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Has Changed?,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1.6</a:t>
            </a:r>
          </a:p>
        </p:txBody>
      </p:sp>
      <p:sp>
        <p:nvSpPr>
          <p:cNvPr id="4" name="Chevron 3"/>
          <p:cNvSpPr/>
          <p:nvPr/>
        </p:nvSpPr>
        <p:spPr>
          <a:xfrm>
            <a:off x="3428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1753" y="2046409"/>
            <a:ext cx="6427057" cy="2965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Ability to capture common core assessment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Ability to search for person provider inquiries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Ability to answer non-required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Creation of a provider filing cabinet and a provider licensing checklist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26" y="1666571"/>
            <a:ext cx="5326226" cy="3724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Ability to inactivate </a:t>
            </a:r>
            <a:br>
              <a:rPr lang="en-US" sz="2400" b="1" dirty="0">
                <a:solidFill>
                  <a:srgbClr val="624D38"/>
                </a:solidFill>
              </a:rPr>
            </a:br>
            <a:r>
              <a:rPr lang="en-US" sz="2400" b="1" dirty="0">
                <a:solidFill>
                  <a:srgbClr val="624D38"/>
                </a:solidFill>
              </a:rPr>
              <a:t>non-household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Ability to build upon a previously approved UHS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Redesign of the finance breakdown group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Modification of the narrative family 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24D38"/>
                </a:solidFill>
              </a:rPr>
              <a:t>Modification of approvals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5890" y="1204906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24D38"/>
                </a:solidFill>
              </a:rPr>
              <a:t>FSFN Functionality: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89420"/>
            <a:ext cx="10972800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When Do the Changes Occur?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1.7</a:t>
            </a:r>
          </a:p>
        </p:txBody>
      </p:sp>
      <p:sp>
        <p:nvSpPr>
          <p:cNvPr id="4" name="Chevron 3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 rot="20825819">
            <a:off x="1728117" y="1561430"/>
            <a:ext cx="6031832" cy="3902493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FSFN Enhancements are scheduled to go live June 15, 2018!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3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805703"/>
          </a:xfrm>
        </p:spPr>
        <p:txBody>
          <a:bodyPr>
            <a:noAutofit/>
          </a:bodyPr>
          <a:lstStyle/>
          <a:p>
            <a:r>
              <a:rPr lang="en-US" sz="5400" b="1" dirty="0"/>
              <a:t>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53" y="872067"/>
            <a:ext cx="10248900" cy="5449925"/>
          </a:xfrm>
        </p:spPr>
        <p:txBody>
          <a:bodyPr>
            <a:noAutofit/>
          </a:bodyPr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here: 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u="sng" dirty="0">
                <a:hlinkClick r:id="rId3"/>
              </a:rPr>
              <a:t>http://www.centerforchildwelfare.org/HomeStudy.shtml</a:t>
            </a:r>
            <a:br>
              <a:rPr lang="en-US" sz="2400" b="1" u="sng" dirty="0"/>
            </a:br>
            <a:endParaRPr lang="en-US" sz="2400" b="1" dirty="0"/>
          </a:p>
          <a:p>
            <a:pPr marL="1143000" lvl="0"/>
            <a:r>
              <a:rPr lang="en-US" sz="2400" b="1" dirty="0"/>
              <a:t>UHS Train-the-Trainer Guides, PowerPoints, and </a:t>
            </a:r>
            <a:br>
              <a:rPr lang="en-US" sz="2400" b="1" dirty="0"/>
            </a:br>
            <a:r>
              <a:rPr lang="en-US" sz="2400" b="1" dirty="0"/>
              <a:t>Participant Guides</a:t>
            </a:r>
          </a:p>
          <a:p>
            <a:pPr marL="1143000" lvl="0"/>
            <a:r>
              <a:rPr lang="en-US" sz="2400" b="1" dirty="0"/>
              <a:t>UHS Job Aid</a:t>
            </a:r>
          </a:p>
          <a:p>
            <a:pPr marL="1143000" lvl="0"/>
            <a:r>
              <a:rPr lang="en-US" sz="2400" b="1" dirty="0"/>
              <a:t>FSFN Tutorials</a:t>
            </a:r>
          </a:p>
          <a:p>
            <a:pPr marL="1143000" lvl="0"/>
            <a:r>
              <a:rPr lang="en-US" sz="2400" b="1" dirty="0"/>
              <a:t>UHS FSFN Functionality Informational Flyers</a:t>
            </a:r>
          </a:p>
          <a:p>
            <a:pPr marL="45720" lvl="0" indent="0">
              <a:buNone/>
            </a:pPr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80570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Resources, </a:t>
            </a:r>
            <a:r>
              <a:rPr lang="en-US" sz="4900" b="1" dirty="0" err="1"/>
              <a:t>con’t</a:t>
            </a:r>
            <a:r>
              <a:rPr lang="en-US" sz="4900" b="1" dirty="0"/>
              <a:t>.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53" y="1005067"/>
            <a:ext cx="10248900" cy="5449925"/>
          </a:xfrm>
        </p:spPr>
        <p:txBody>
          <a:bodyPr>
            <a:noAutofit/>
          </a:bodyPr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here: 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u="sng" dirty="0">
                <a:hlinkClick r:id="rId3"/>
              </a:rPr>
              <a:t>http://centerforchildwelfare.fmhi.usf.edu/DeptOperatingProcedures.shtml</a:t>
            </a:r>
            <a:br>
              <a:rPr lang="en-US" sz="2400" b="1" u="sng" dirty="0"/>
            </a:br>
            <a:endParaRPr lang="en-US" sz="2400" b="1" dirty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CFOPs</a:t>
            </a:r>
            <a:br>
              <a:rPr lang="en-US" sz="2400" b="1" dirty="0"/>
            </a:br>
            <a:endParaRPr lang="en-US" sz="2400" b="1" dirty="0"/>
          </a:p>
          <a:p>
            <a:pPr marL="49213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here: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u="sng" dirty="0">
                <a:hlinkClick r:id="rId4"/>
              </a:rPr>
              <a:t>http://centerforchildwelfare.fmhi.usf.edu/FloridaAdminCode.shtml</a:t>
            </a:r>
            <a:br>
              <a:rPr lang="en-US" sz="2400" b="1" u="sng" dirty="0"/>
            </a:br>
            <a:endParaRPr lang="en-US" sz="2400" b="1" dirty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Florida Administrative Codes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24D38"/>
                </a:solidFill>
              </a:rPr>
              <a:t>Unified Home Study 1.9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HEER GREEN 16X9" val="z9rWslSm"/>
  <p:tag name="ARTICULATE_SLIDE_COUNT" val="5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1503</Words>
  <Application>Microsoft Office PowerPoint</Application>
  <PresentationFormat>Widescreen</PresentationFormat>
  <Paragraphs>215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Century Gothic</vt:lpstr>
      <vt:lpstr>Century Schoolbook</vt:lpstr>
      <vt:lpstr>Wingdings</vt:lpstr>
      <vt:lpstr>Sheer Green 16x9</vt:lpstr>
      <vt:lpstr>1_Sheer Green 16x9</vt:lpstr>
      <vt:lpstr>2_Sheer Green 16x9</vt:lpstr>
      <vt:lpstr>Unified Home Study</vt:lpstr>
      <vt:lpstr>Learning Objectives</vt:lpstr>
      <vt:lpstr>Unified Home Study Definition</vt:lpstr>
      <vt:lpstr>Why Change?</vt:lpstr>
      <vt:lpstr>What Has Changed?</vt:lpstr>
      <vt:lpstr>What Has Changed?, con’t.</vt:lpstr>
      <vt:lpstr>When Do the Changes Occur?</vt:lpstr>
      <vt:lpstr>Resources</vt:lpstr>
      <vt:lpstr>Resources, con’t.</vt:lpstr>
      <vt:lpstr>Resources, con’t.</vt:lpstr>
      <vt:lpstr>Placement Assessment</vt:lpstr>
      <vt:lpstr>FSFN Tutorial</vt:lpstr>
      <vt:lpstr>Purpose of Unified Home Studies</vt:lpstr>
      <vt:lpstr>FSFN Screens</vt:lpstr>
      <vt:lpstr>Person Provider Inquiry</vt:lpstr>
      <vt:lpstr>What Has Changed with the Person Provider Inquiry?</vt:lpstr>
      <vt:lpstr>What Has Changed with the Person Provider Inquiry?, con’t.</vt:lpstr>
      <vt:lpstr>FSFN Tutorial</vt:lpstr>
      <vt:lpstr>Creating the Person Provider Inquiry and Launching the UHS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Tutorial</vt:lpstr>
      <vt:lpstr>Provider File Cabinet</vt:lpstr>
      <vt:lpstr>Provider File Cabinet, con’t.</vt:lpstr>
      <vt:lpstr>Provider File Cabinet, con’t.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What Components Does a  Unified Home Study Assess?</vt:lpstr>
      <vt:lpstr>FSFN Tutorial</vt:lpstr>
      <vt:lpstr>Core Components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Home Study - General Information PowerPoint (April and May 2018)</dc:title>
  <dc:creator/>
  <cp:keywords/>
  <cp:lastModifiedBy/>
  <cp:revision>1</cp:revision>
  <dcterms:created xsi:type="dcterms:W3CDTF">2018-03-06T14:47:34Z</dcterms:created>
  <dcterms:modified xsi:type="dcterms:W3CDTF">2025-05-13T13:00:03Z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  <property fmtid="{D5CDD505-2E9C-101B-9397-08002B2CF9AE}" pid="3" name="ArticulateGUID">
    <vt:lpwstr>035FB3E8-D7DE-45CB-847A-A928D5B56A59</vt:lpwstr>
  </property>
  <property fmtid="{D5CDD505-2E9C-101B-9397-08002B2CF9AE}" pid="4" name="ArticulatePath">
    <vt:lpwstr>UHS Possible PPT</vt:lpwstr>
  </property>
</Properties>
</file>