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Override1.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74"/>
  </p:handoutMasterIdLst>
  <p:sldIdLst>
    <p:sldId id="257" r:id="rId3"/>
    <p:sldId id="258" r:id="rId4"/>
    <p:sldId id="259" r:id="rId5"/>
    <p:sldId id="342" r:id="rId6"/>
    <p:sldId id="343" r:id="rId7"/>
    <p:sldId id="344" r:id="rId8"/>
    <p:sldId id="361" r:id="rId9"/>
    <p:sldId id="362" r:id="rId10"/>
    <p:sldId id="401" r:id="rId11"/>
    <p:sldId id="261" r:id="rId12"/>
    <p:sldId id="363" r:id="rId13"/>
    <p:sldId id="364" r:id="rId14"/>
    <p:sldId id="365" r:id="rId15"/>
    <p:sldId id="366" r:id="rId16"/>
    <p:sldId id="402" r:id="rId17"/>
    <p:sldId id="345" r:id="rId18"/>
    <p:sldId id="346" r:id="rId19"/>
    <p:sldId id="278" r:id="rId20"/>
    <p:sldId id="279" r:id="rId21"/>
    <p:sldId id="280" r:id="rId22"/>
    <p:sldId id="281" r:id="rId23"/>
    <p:sldId id="282" r:id="rId24"/>
    <p:sldId id="367" r:id="rId25"/>
    <p:sldId id="395" r:id="rId26"/>
    <p:sldId id="396" r:id="rId27"/>
    <p:sldId id="397" r:id="rId28"/>
    <p:sldId id="398" r:id="rId29"/>
    <p:sldId id="370" r:id="rId30"/>
    <p:sldId id="347" r:id="rId31"/>
    <p:sldId id="348" r:id="rId32"/>
    <p:sldId id="349" r:id="rId33"/>
    <p:sldId id="411" r:id="rId34"/>
    <p:sldId id="305" r:id="rId35"/>
    <p:sldId id="371" r:id="rId36"/>
    <p:sldId id="372" r:id="rId37"/>
    <p:sldId id="373" r:id="rId38"/>
    <p:sldId id="374" r:id="rId39"/>
    <p:sldId id="375" r:id="rId40"/>
    <p:sldId id="351" r:id="rId41"/>
    <p:sldId id="391" r:id="rId42"/>
    <p:sldId id="311" r:id="rId43"/>
    <p:sldId id="312" r:id="rId44"/>
    <p:sldId id="376" r:id="rId45"/>
    <p:sldId id="377" r:id="rId46"/>
    <p:sldId id="378" r:id="rId47"/>
    <p:sldId id="379" r:id="rId48"/>
    <p:sldId id="380" r:id="rId49"/>
    <p:sldId id="381" r:id="rId50"/>
    <p:sldId id="382" r:id="rId51"/>
    <p:sldId id="383" r:id="rId52"/>
    <p:sldId id="384" r:id="rId53"/>
    <p:sldId id="325" r:id="rId54"/>
    <p:sldId id="399" r:id="rId55"/>
    <p:sldId id="400" r:id="rId56"/>
    <p:sldId id="326" r:id="rId57"/>
    <p:sldId id="327" r:id="rId58"/>
    <p:sldId id="403" r:id="rId59"/>
    <p:sldId id="404" r:id="rId60"/>
    <p:sldId id="405" r:id="rId61"/>
    <p:sldId id="406" r:id="rId62"/>
    <p:sldId id="407" r:id="rId63"/>
    <p:sldId id="408" r:id="rId64"/>
    <p:sldId id="409" r:id="rId65"/>
    <p:sldId id="385" r:id="rId66"/>
    <p:sldId id="410" r:id="rId67"/>
    <p:sldId id="360" r:id="rId68"/>
    <p:sldId id="335" r:id="rId69"/>
    <p:sldId id="339" r:id="rId70"/>
    <p:sldId id="341" r:id="rId71"/>
    <p:sldId id="336" r:id="rId72"/>
    <p:sldId id="386" r:id="rId73"/>
  </p:sldIdLst>
  <p:sldSz cx="12192000" cy="6858000"/>
  <p:notesSz cx="7010400" cy="92964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D77F"/>
    <a:srgbClr val="7CC749"/>
    <a:srgbClr val="60A432"/>
    <a:srgbClr val="69B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7" autoAdjust="0"/>
    <p:restoredTop sz="94660"/>
  </p:normalViewPr>
  <p:slideViewPr>
    <p:cSldViewPr snapToGrid="0">
      <p:cViewPr varScale="1">
        <p:scale>
          <a:sx n="121" d="100"/>
          <a:sy n="121" d="100"/>
        </p:scale>
        <p:origin x="235" y="9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9FB1D-3F44-4E2F-8C5C-07D7213779E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FBA9889-0235-47CB-B80B-F7597F671D79}">
      <dgm:prSet phldrT="[Text]" custT="1"/>
      <dgm:spPr>
        <a:solidFill>
          <a:schemeClr val="accent1">
            <a:lumMod val="75000"/>
          </a:schemeClr>
        </a:solidFill>
      </dgm:spPr>
      <dgm:t>
        <a:bodyPr/>
        <a:lstStyle/>
        <a:p>
          <a:r>
            <a:rPr lang="en-US" sz="2400" b="1" dirty="0">
              <a:solidFill>
                <a:schemeClr val="tx1"/>
              </a:solidFill>
            </a:rPr>
            <a:t>The Adoption Addendum Home Study type is an updated Adoption Unified Home Study that captures the factors outlined in Chapter 65C-16.005, F.A.C., and is initiated when the items below have occurred:</a:t>
          </a:r>
        </a:p>
      </dgm:t>
    </dgm:pt>
    <dgm:pt modelId="{4CF6E374-5535-47DD-8D35-31FF906B57B2}" type="parTrans" cxnId="{FC6AF569-1882-4D48-9277-11576A90CE5A}">
      <dgm:prSet/>
      <dgm:spPr/>
      <dgm:t>
        <a:bodyPr/>
        <a:lstStyle/>
        <a:p>
          <a:endParaRPr lang="en-US" b="1">
            <a:solidFill>
              <a:schemeClr val="tx1"/>
            </a:solidFill>
          </a:endParaRPr>
        </a:p>
      </dgm:t>
    </dgm:pt>
    <dgm:pt modelId="{4C76CB0D-83A7-4E5C-B564-B358173E0A65}" type="sibTrans" cxnId="{FC6AF569-1882-4D48-9277-11576A90CE5A}">
      <dgm:prSet/>
      <dgm:spPr/>
      <dgm:t>
        <a:bodyPr/>
        <a:lstStyle/>
        <a:p>
          <a:endParaRPr lang="en-US" b="1">
            <a:solidFill>
              <a:schemeClr val="tx1"/>
            </a:solidFill>
          </a:endParaRPr>
        </a:p>
      </dgm:t>
    </dgm:pt>
    <dgm:pt modelId="{2D9C3834-DB65-4E2B-894D-5CF7110F7027}">
      <dgm:prSet phldrT="[Text]" custT="1"/>
      <dgm:spPr>
        <a:solidFill>
          <a:schemeClr val="accent1">
            <a:lumMod val="60000"/>
            <a:lumOff val="40000"/>
          </a:schemeClr>
        </a:solidFill>
      </dgm:spPr>
      <dgm:t>
        <a:bodyPr/>
        <a:lstStyle/>
        <a:p>
          <a:r>
            <a:rPr lang="en-US" sz="2200" b="1" dirty="0">
              <a:solidFill>
                <a:schemeClr val="tx1"/>
              </a:solidFill>
            </a:rPr>
            <a:t>The home study has expired (over a year).</a:t>
          </a:r>
        </a:p>
      </dgm:t>
    </dgm:pt>
    <dgm:pt modelId="{6DC79DA8-3E82-4CE8-AD53-368554EA49FF}" type="parTrans" cxnId="{17A6956D-5B0B-422F-9BFD-F0DF9079A7C1}">
      <dgm:prSet/>
      <dgm:spPr/>
      <dgm:t>
        <a:bodyPr/>
        <a:lstStyle/>
        <a:p>
          <a:endParaRPr lang="en-US" b="1">
            <a:solidFill>
              <a:schemeClr val="tx1"/>
            </a:solidFill>
          </a:endParaRPr>
        </a:p>
      </dgm:t>
    </dgm:pt>
    <dgm:pt modelId="{CC895F1E-3B30-45FF-9A4A-5FBDF892DE11}" type="sibTrans" cxnId="{17A6956D-5B0B-422F-9BFD-F0DF9079A7C1}">
      <dgm:prSet/>
      <dgm:spPr/>
      <dgm:t>
        <a:bodyPr/>
        <a:lstStyle/>
        <a:p>
          <a:endParaRPr lang="en-US" b="1">
            <a:solidFill>
              <a:schemeClr val="tx1"/>
            </a:solidFill>
          </a:endParaRPr>
        </a:p>
      </dgm:t>
    </dgm:pt>
    <dgm:pt modelId="{6A7A4152-8EAE-417D-97CB-93148C7AE7F1}">
      <dgm:prSet phldrT="[Text]" custT="1"/>
      <dgm:spPr>
        <a:solidFill>
          <a:schemeClr val="accent1">
            <a:lumMod val="60000"/>
            <a:lumOff val="40000"/>
          </a:schemeClr>
        </a:solidFill>
      </dgm:spPr>
      <dgm:t>
        <a:bodyPr/>
        <a:lstStyle/>
        <a:p>
          <a:r>
            <a:rPr lang="en-US" sz="2200" b="1" dirty="0">
              <a:solidFill>
                <a:schemeClr val="tx1"/>
              </a:solidFill>
            </a:rPr>
            <a:t>Prospective adoptive parent(s) want to adopt again.</a:t>
          </a:r>
        </a:p>
      </dgm:t>
    </dgm:pt>
    <dgm:pt modelId="{9156A9BE-1129-4113-B331-7DE107761AA7}" type="parTrans" cxnId="{9C3F2E1E-1457-4B92-B849-AAFBAA33DAFF}">
      <dgm:prSet/>
      <dgm:spPr/>
      <dgm:t>
        <a:bodyPr/>
        <a:lstStyle/>
        <a:p>
          <a:endParaRPr lang="en-US" b="1">
            <a:solidFill>
              <a:schemeClr val="tx1"/>
            </a:solidFill>
          </a:endParaRPr>
        </a:p>
      </dgm:t>
    </dgm:pt>
    <dgm:pt modelId="{8CC97F62-5988-40D9-AE9C-6D4935BD9D04}" type="sibTrans" cxnId="{9C3F2E1E-1457-4B92-B849-AAFBAA33DAFF}">
      <dgm:prSet/>
      <dgm:spPr/>
      <dgm:t>
        <a:bodyPr/>
        <a:lstStyle/>
        <a:p>
          <a:endParaRPr lang="en-US" b="1">
            <a:solidFill>
              <a:schemeClr val="tx1"/>
            </a:solidFill>
          </a:endParaRPr>
        </a:p>
      </dgm:t>
    </dgm:pt>
    <dgm:pt modelId="{A1417DF9-396C-4845-8F9F-CCE2FADEB4C0}">
      <dgm:prSet phldrT="[Text]" custT="1"/>
      <dgm:spPr>
        <a:solidFill>
          <a:schemeClr val="accent1">
            <a:lumMod val="60000"/>
            <a:lumOff val="40000"/>
          </a:schemeClr>
        </a:solidFill>
      </dgm:spPr>
      <dgm:t>
        <a:bodyPr/>
        <a:lstStyle/>
        <a:p>
          <a:r>
            <a:rPr lang="en-US" sz="2200" b="1" dirty="0">
              <a:solidFill>
                <a:schemeClr val="tx1"/>
              </a:solidFill>
            </a:rPr>
            <a:t>There have been significant changes regarding the prospective adoptive parent(s).</a:t>
          </a:r>
        </a:p>
      </dgm:t>
    </dgm:pt>
    <dgm:pt modelId="{111D4A2C-C8CD-4CC7-84B7-98568853E00A}" type="parTrans" cxnId="{AC031462-5632-4A1A-98D4-DE1824BE778D}">
      <dgm:prSet/>
      <dgm:spPr/>
      <dgm:t>
        <a:bodyPr/>
        <a:lstStyle/>
        <a:p>
          <a:endParaRPr lang="en-US" b="1">
            <a:solidFill>
              <a:schemeClr val="tx1"/>
            </a:solidFill>
          </a:endParaRPr>
        </a:p>
      </dgm:t>
    </dgm:pt>
    <dgm:pt modelId="{9C9A9E10-83FA-4FC4-802F-94F08E43B6F6}" type="sibTrans" cxnId="{AC031462-5632-4A1A-98D4-DE1824BE778D}">
      <dgm:prSet/>
      <dgm:spPr/>
      <dgm:t>
        <a:bodyPr/>
        <a:lstStyle/>
        <a:p>
          <a:endParaRPr lang="en-US" b="1">
            <a:solidFill>
              <a:schemeClr val="tx1"/>
            </a:solidFill>
          </a:endParaRPr>
        </a:p>
      </dgm:t>
    </dgm:pt>
    <dgm:pt modelId="{BE59EDB5-131C-4579-8D1D-F68182B8FE6A}">
      <dgm:prSet custT="1"/>
      <dgm:spPr>
        <a:solidFill>
          <a:schemeClr val="accent1">
            <a:lumMod val="60000"/>
            <a:lumOff val="40000"/>
          </a:schemeClr>
        </a:solidFill>
      </dgm:spPr>
      <dgm:t>
        <a:bodyPr/>
        <a:lstStyle/>
        <a:p>
          <a:r>
            <a:rPr lang="en-US" sz="2200" b="1" dirty="0">
              <a:solidFill>
                <a:schemeClr val="tx1"/>
              </a:solidFill>
            </a:rPr>
            <a:t>A family has now been matched to adopt a specific child.</a:t>
          </a:r>
        </a:p>
      </dgm:t>
    </dgm:pt>
    <dgm:pt modelId="{A1697E03-92F7-4AF6-8B02-F0BBF3EB8BE5}" type="parTrans" cxnId="{F849D00B-0163-4DD7-AA3C-4690E914AC65}">
      <dgm:prSet/>
      <dgm:spPr/>
      <dgm:t>
        <a:bodyPr/>
        <a:lstStyle/>
        <a:p>
          <a:endParaRPr lang="en-US" b="1">
            <a:solidFill>
              <a:schemeClr val="tx1"/>
            </a:solidFill>
          </a:endParaRPr>
        </a:p>
      </dgm:t>
    </dgm:pt>
    <dgm:pt modelId="{1DEE4FD1-72FF-42DB-BE0E-D5DB3354F5AA}" type="sibTrans" cxnId="{F849D00B-0163-4DD7-AA3C-4690E914AC65}">
      <dgm:prSet/>
      <dgm:spPr/>
      <dgm:t>
        <a:bodyPr/>
        <a:lstStyle/>
        <a:p>
          <a:endParaRPr lang="en-US" b="1">
            <a:solidFill>
              <a:schemeClr val="tx1"/>
            </a:solidFill>
          </a:endParaRPr>
        </a:p>
      </dgm:t>
    </dgm:pt>
    <dgm:pt modelId="{B992612D-75C5-4388-B47D-AE370EC20BCF}" type="pres">
      <dgm:prSet presAssocID="{2469FB1D-3F44-4E2F-8C5C-07D7213779ED}" presName="composite" presStyleCnt="0">
        <dgm:presLayoutVars>
          <dgm:chMax val="1"/>
          <dgm:dir/>
          <dgm:resizeHandles val="exact"/>
        </dgm:presLayoutVars>
      </dgm:prSet>
      <dgm:spPr/>
    </dgm:pt>
    <dgm:pt modelId="{C4DA0736-42D0-42A4-A8F1-CF320A4FB98E}" type="pres">
      <dgm:prSet presAssocID="{0FBA9889-0235-47CB-B80B-F7597F671D79}" presName="roof" presStyleLbl="dkBgShp" presStyleIdx="0" presStyleCnt="2" custLinFactNeighborY="-8352"/>
      <dgm:spPr/>
    </dgm:pt>
    <dgm:pt modelId="{49F8EF77-4089-4660-B503-413D262C9D38}" type="pres">
      <dgm:prSet presAssocID="{0FBA9889-0235-47CB-B80B-F7597F671D79}" presName="pillars" presStyleCnt="0"/>
      <dgm:spPr/>
    </dgm:pt>
    <dgm:pt modelId="{28FCC75B-DC55-4BA6-B6B5-444EB3190565}" type="pres">
      <dgm:prSet presAssocID="{0FBA9889-0235-47CB-B80B-F7597F671D79}" presName="pillar1" presStyleLbl="node1" presStyleIdx="0" presStyleCnt="4">
        <dgm:presLayoutVars>
          <dgm:bulletEnabled val="1"/>
        </dgm:presLayoutVars>
      </dgm:prSet>
      <dgm:spPr/>
    </dgm:pt>
    <dgm:pt modelId="{0259DC87-99F8-4B8D-8A71-8A83C51C196B}" type="pres">
      <dgm:prSet presAssocID="{BE59EDB5-131C-4579-8D1D-F68182B8FE6A}" presName="pillarX" presStyleLbl="node1" presStyleIdx="1" presStyleCnt="4">
        <dgm:presLayoutVars>
          <dgm:bulletEnabled val="1"/>
        </dgm:presLayoutVars>
      </dgm:prSet>
      <dgm:spPr/>
    </dgm:pt>
    <dgm:pt modelId="{14026E78-66B2-4FBF-AE7D-8DEA4849FA68}" type="pres">
      <dgm:prSet presAssocID="{6A7A4152-8EAE-417D-97CB-93148C7AE7F1}" presName="pillarX" presStyleLbl="node1" presStyleIdx="2" presStyleCnt="4">
        <dgm:presLayoutVars>
          <dgm:bulletEnabled val="1"/>
        </dgm:presLayoutVars>
      </dgm:prSet>
      <dgm:spPr/>
    </dgm:pt>
    <dgm:pt modelId="{51DA6AF1-7F6E-4D16-8AC7-A31AE7150C33}" type="pres">
      <dgm:prSet presAssocID="{A1417DF9-396C-4845-8F9F-CCE2FADEB4C0}" presName="pillarX" presStyleLbl="node1" presStyleIdx="3" presStyleCnt="4">
        <dgm:presLayoutVars>
          <dgm:bulletEnabled val="1"/>
        </dgm:presLayoutVars>
      </dgm:prSet>
      <dgm:spPr/>
    </dgm:pt>
    <dgm:pt modelId="{DE430A85-09F1-4AA6-BEE8-66212251E8AA}" type="pres">
      <dgm:prSet presAssocID="{0FBA9889-0235-47CB-B80B-F7597F671D79}" presName="base" presStyleLbl="dkBgShp" presStyleIdx="1" presStyleCnt="2"/>
      <dgm:spPr>
        <a:solidFill>
          <a:schemeClr val="accent1">
            <a:lumMod val="75000"/>
          </a:schemeClr>
        </a:solidFill>
      </dgm:spPr>
    </dgm:pt>
  </dgm:ptLst>
  <dgm:cxnLst>
    <dgm:cxn modelId="{43808E00-AE17-43FD-85A3-0D1C730CC39A}" type="presOf" srcId="{2D9C3834-DB65-4E2B-894D-5CF7110F7027}" destId="{28FCC75B-DC55-4BA6-B6B5-444EB3190565}" srcOrd="0" destOrd="0" presId="urn:microsoft.com/office/officeart/2005/8/layout/hList3"/>
    <dgm:cxn modelId="{E3448E02-2543-40FA-8465-4A90901D1843}" type="presOf" srcId="{2469FB1D-3F44-4E2F-8C5C-07D7213779ED}" destId="{B992612D-75C5-4388-B47D-AE370EC20BCF}" srcOrd="0" destOrd="0" presId="urn:microsoft.com/office/officeart/2005/8/layout/hList3"/>
    <dgm:cxn modelId="{8B744804-887C-40D0-B5F1-28847715A41F}" type="presOf" srcId="{6A7A4152-8EAE-417D-97CB-93148C7AE7F1}" destId="{14026E78-66B2-4FBF-AE7D-8DEA4849FA68}" srcOrd="0" destOrd="0" presId="urn:microsoft.com/office/officeart/2005/8/layout/hList3"/>
    <dgm:cxn modelId="{F849D00B-0163-4DD7-AA3C-4690E914AC65}" srcId="{0FBA9889-0235-47CB-B80B-F7597F671D79}" destId="{BE59EDB5-131C-4579-8D1D-F68182B8FE6A}" srcOrd="1" destOrd="0" parTransId="{A1697E03-92F7-4AF6-8B02-F0BBF3EB8BE5}" sibTransId="{1DEE4FD1-72FF-42DB-BE0E-D5DB3354F5AA}"/>
    <dgm:cxn modelId="{9C3F2E1E-1457-4B92-B849-AAFBAA33DAFF}" srcId="{0FBA9889-0235-47CB-B80B-F7597F671D79}" destId="{6A7A4152-8EAE-417D-97CB-93148C7AE7F1}" srcOrd="2" destOrd="0" parTransId="{9156A9BE-1129-4113-B331-7DE107761AA7}" sibTransId="{8CC97F62-5988-40D9-AE9C-6D4935BD9D04}"/>
    <dgm:cxn modelId="{AC031462-5632-4A1A-98D4-DE1824BE778D}" srcId="{0FBA9889-0235-47CB-B80B-F7597F671D79}" destId="{A1417DF9-396C-4845-8F9F-CCE2FADEB4C0}" srcOrd="3" destOrd="0" parTransId="{111D4A2C-C8CD-4CC7-84B7-98568853E00A}" sibTransId="{9C9A9E10-83FA-4FC4-802F-94F08E43B6F6}"/>
    <dgm:cxn modelId="{FC6AF569-1882-4D48-9277-11576A90CE5A}" srcId="{2469FB1D-3F44-4E2F-8C5C-07D7213779ED}" destId="{0FBA9889-0235-47CB-B80B-F7597F671D79}" srcOrd="0" destOrd="0" parTransId="{4CF6E374-5535-47DD-8D35-31FF906B57B2}" sibTransId="{4C76CB0D-83A7-4E5C-B564-B358173E0A65}"/>
    <dgm:cxn modelId="{2B89514C-DAA2-4AD0-9A03-5DB1A9AFB85D}" type="presOf" srcId="{A1417DF9-396C-4845-8F9F-CCE2FADEB4C0}" destId="{51DA6AF1-7F6E-4D16-8AC7-A31AE7150C33}" srcOrd="0" destOrd="0" presId="urn:microsoft.com/office/officeart/2005/8/layout/hList3"/>
    <dgm:cxn modelId="{17A6956D-5B0B-422F-9BFD-F0DF9079A7C1}" srcId="{0FBA9889-0235-47CB-B80B-F7597F671D79}" destId="{2D9C3834-DB65-4E2B-894D-5CF7110F7027}" srcOrd="0" destOrd="0" parTransId="{6DC79DA8-3E82-4CE8-AD53-368554EA49FF}" sibTransId="{CC895F1E-3B30-45FF-9A4A-5FBDF892DE11}"/>
    <dgm:cxn modelId="{E4D0B3AB-3E39-40E5-BA1C-20DA1151B45F}" type="presOf" srcId="{0FBA9889-0235-47CB-B80B-F7597F671D79}" destId="{C4DA0736-42D0-42A4-A8F1-CF320A4FB98E}" srcOrd="0" destOrd="0" presId="urn:microsoft.com/office/officeart/2005/8/layout/hList3"/>
    <dgm:cxn modelId="{23A628B3-6D2A-4274-B5E1-970DECAF2CA0}" type="presOf" srcId="{BE59EDB5-131C-4579-8D1D-F68182B8FE6A}" destId="{0259DC87-99F8-4B8D-8A71-8A83C51C196B}" srcOrd="0" destOrd="0" presId="urn:microsoft.com/office/officeart/2005/8/layout/hList3"/>
    <dgm:cxn modelId="{0C29260E-FBFB-4A95-9C70-0E7A5A0BB284}" type="presParOf" srcId="{B992612D-75C5-4388-B47D-AE370EC20BCF}" destId="{C4DA0736-42D0-42A4-A8F1-CF320A4FB98E}" srcOrd="0" destOrd="0" presId="urn:microsoft.com/office/officeart/2005/8/layout/hList3"/>
    <dgm:cxn modelId="{D3C84968-7EEC-449C-B996-45B719DC8DA9}" type="presParOf" srcId="{B992612D-75C5-4388-B47D-AE370EC20BCF}" destId="{49F8EF77-4089-4660-B503-413D262C9D38}" srcOrd="1" destOrd="0" presId="urn:microsoft.com/office/officeart/2005/8/layout/hList3"/>
    <dgm:cxn modelId="{270DB45A-934E-4843-A577-633A09EC2F33}" type="presParOf" srcId="{49F8EF77-4089-4660-B503-413D262C9D38}" destId="{28FCC75B-DC55-4BA6-B6B5-444EB3190565}" srcOrd="0" destOrd="0" presId="urn:microsoft.com/office/officeart/2005/8/layout/hList3"/>
    <dgm:cxn modelId="{AAFC8B3B-88EF-42C9-91AB-94AEE7D9DDE3}" type="presParOf" srcId="{49F8EF77-4089-4660-B503-413D262C9D38}" destId="{0259DC87-99F8-4B8D-8A71-8A83C51C196B}" srcOrd="1" destOrd="0" presId="urn:microsoft.com/office/officeart/2005/8/layout/hList3"/>
    <dgm:cxn modelId="{572B8C08-60B8-485F-AB5F-623F42911FA8}" type="presParOf" srcId="{49F8EF77-4089-4660-B503-413D262C9D38}" destId="{14026E78-66B2-4FBF-AE7D-8DEA4849FA68}" srcOrd="2" destOrd="0" presId="urn:microsoft.com/office/officeart/2005/8/layout/hList3"/>
    <dgm:cxn modelId="{B6C6102E-A8C2-4CC0-837D-9A22D296E6AD}" type="presParOf" srcId="{49F8EF77-4089-4660-B503-413D262C9D38}" destId="{51DA6AF1-7F6E-4D16-8AC7-A31AE7150C33}" srcOrd="3" destOrd="0" presId="urn:microsoft.com/office/officeart/2005/8/layout/hList3"/>
    <dgm:cxn modelId="{A878ACE2-B986-4135-85E6-1E3A7F8661F0}" type="presParOf" srcId="{B992612D-75C5-4388-B47D-AE370EC20BCF}" destId="{DE430A85-09F1-4AA6-BEE8-66212251E8AA}"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A0736-42D0-42A4-A8F1-CF320A4FB98E}">
      <dsp:nvSpPr>
        <dsp:cNvPr id="0" name=""/>
        <dsp:cNvSpPr/>
      </dsp:nvSpPr>
      <dsp:spPr>
        <a:xfrm>
          <a:off x="0" y="0"/>
          <a:ext cx="11167194" cy="1052371"/>
        </a:xfrm>
        <a:prstGeom prst="rect">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The Adoption Addendum Home Study type is an updated Adoption Unified Home Study that captures the factors outlined in Chapter 65C-16.005, F.A.C., and is initiated when the items below have occurred:</a:t>
          </a:r>
        </a:p>
      </dsp:txBody>
      <dsp:txXfrm>
        <a:off x="0" y="0"/>
        <a:ext cx="11167194" cy="1052371"/>
      </dsp:txXfrm>
    </dsp:sp>
    <dsp:sp modelId="{28FCC75B-DC55-4BA6-B6B5-444EB3190565}">
      <dsp:nvSpPr>
        <dsp:cNvPr id="0" name=""/>
        <dsp:cNvSpPr/>
      </dsp:nvSpPr>
      <dsp:spPr>
        <a:xfrm>
          <a:off x="0" y="1052371"/>
          <a:ext cx="2791798" cy="220997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The home study has expired (over a year).</a:t>
          </a:r>
        </a:p>
      </dsp:txBody>
      <dsp:txXfrm>
        <a:off x="0" y="1052371"/>
        <a:ext cx="2791798" cy="2209979"/>
      </dsp:txXfrm>
    </dsp:sp>
    <dsp:sp modelId="{0259DC87-99F8-4B8D-8A71-8A83C51C196B}">
      <dsp:nvSpPr>
        <dsp:cNvPr id="0" name=""/>
        <dsp:cNvSpPr/>
      </dsp:nvSpPr>
      <dsp:spPr>
        <a:xfrm>
          <a:off x="2791798" y="1052371"/>
          <a:ext cx="2791798" cy="220997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A family has now been matched to adopt a specific child.</a:t>
          </a:r>
        </a:p>
      </dsp:txBody>
      <dsp:txXfrm>
        <a:off x="2791798" y="1052371"/>
        <a:ext cx="2791798" cy="2209979"/>
      </dsp:txXfrm>
    </dsp:sp>
    <dsp:sp modelId="{14026E78-66B2-4FBF-AE7D-8DEA4849FA68}">
      <dsp:nvSpPr>
        <dsp:cNvPr id="0" name=""/>
        <dsp:cNvSpPr/>
      </dsp:nvSpPr>
      <dsp:spPr>
        <a:xfrm>
          <a:off x="5583597" y="1052371"/>
          <a:ext cx="2791798" cy="220997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Prospective adoptive parent(s) want to adopt again.</a:t>
          </a:r>
        </a:p>
      </dsp:txBody>
      <dsp:txXfrm>
        <a:off x="5583597" y="1052371"/>
        <a:ext cx="2791798" cy="2209979"/>
      </dsp:txXfrm>
    </dsp:sp>
    <dsp:sp modelId="{51DA6AF1-7F6E-4D16-8AC7-A31AE7150C33}">
      <dsp:nvSpPr>
        <dsp:cNvPr id="0" name=""/>
        <dsp:cNvSpPr/>
      </dsp:nvSpPr>
      <dsp:spPr>
        <a:xfrm>
          <a:off x="8375396" y="1052371"/>
          <a:ext cx="2791798" cy="2209979"/>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There have been significant changes regarding the prospective adoptive parent(s).</a:t>
          </a:r>
        </a:p>
      </dsp:txBody>
      <dsp:txXfrm>
        <a:off x="8375396" y="1052371"/>
        <a:ext cx="2791798" cy="2209979"/>
      </dsp:txXfrm>
    </dsp:sp>
    <dsp:sp modelId="{DE430A85-09F1-4AA6-BEE8-66212251E8AA}">
      <dsp:nvSpPr>
        <dsp:cNvPr id="0" name=""/>
        <dsp:cNvSpPr/>
      </dsp:nvSpPr>
      <dsp:spPr>
        <a:xfrm>
          <a:off x="0" y="3262350"/>
          <a:ext cx="11167194" cy="245553"/>
        </a:xfrm>
        <a:prstGeom prst="rect">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BE743A-C3FE-431C-BDAA-0926065831FF}" type="datetimeFigureOut">
              <a:rPr lang="en-US" smtClean="0"/>
              <a:t>5/13/2025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483ACC1-F21D-40B4-BDE9-6277E33EA305}" type="slidenum">
              <a:rPr lang="en-US" smtClean="0"/>
              <a:t>‹#›</a:t>
            </a:fld>
            <a:endParaRPr lang="en-US"/>
          </a:p>
        </p:txBody>
      </p:sp>
    </p:spTree>
    <p:extLst>
      <p:ext uri="{BB962C8B-B14F-4D97-AF65-F5344CB8AC3E}">
        <p14:creationId xmlns:p14="http://schemas.microsoft.com/office/powerpoint/2010/main" val="5655064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9179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276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6163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53891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9701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949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2400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854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1090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07946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5215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31015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5034" y="1828800"/>
            <a:ext cx="1772871" cy="2286000"/>
          </a:xfrm>
        </p:spPr>
        <p:txBody>
          <a:bodyPr anchor="b">
            <a:normAutofit/>
          </a:bodyPr>
          <a:lstStyle>
            <a:lvl1pPr>
              <a:defRPr sz="3400" b="0"/>
            </a:lvl1pPr>
          </a:lstStyle>
          <a:p>
            <a:r>
              <a:rPr lang="en-US" dirty="0"/>
              <a:t>Click to edit Master title style</a:t>
            </a:r>
            <a:endParaRPr dirty="0"/>
          </a:p>
        </p:txBody>
      </p:sp>
      <p:sp>
        <p:nvSpPr>
          <p:cNvPr id="3" name="Picture Placeholder 2"/>
          <p:cNvSpPr>
            <a:spLocks noGrp="1"/>
          </p:cNvSpPr>
          <p:nvPr>
            <p:ph type="pic" idx="1"/>
          </p:nvPr>
        </p:nvSpPr>
        <p:spPr>
          <a:xfrm>
            <a:off x="548640" y="548640"/>
            <a:ext cx="8807196"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210800" y="4206240"/>
            <a:ext cx="158496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9723812"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9723812"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6110824" y="3245012"/>
            <a:ext cx="6858000" cy="367976"/>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custDataLst>
      <p:tags r:id="rId1"/>
    </p:custDataLst>
    <p:extLst>
      <p:ext uri="{BB962C8B-B14F-4D97-AF65-F5344CB8AC3E}">
        <p14:creationId xmlns:p14="http://schemas.microsoft.com/office/powerpoint/2010/main" val="37610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25256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5637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14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40907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0744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587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707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616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val="6489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798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805037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1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1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tags" Target="../tags/tag1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ags" Target="../tags/tag28.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29.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30.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3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3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0.xml"/><Relationship Id="rId1" Type="http://schemas.openxmlformats.org/officeDocument/2006/relationships/tags" Target="../tags/tag39.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0.xml"/><Relationship Id="rId1" Type="http://schemas.openxmlformats.org/officeDocument/2006/relationships/tags" Target="../tags/tag40.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tags" Target="../tags/tag4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0.xml"/><Relationship Id="rId1" Type="http://schemas.openxmlformats.org/officeDocument/2006/relationships/tags" Target="../tags/tag43.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0.xml"/><Relationship Id="rId1" Type="http://schemas.openxmlformats.org/officeDocument/2006/relationships/tags" Target="../tags/tag48.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0.xml"/><Relationship Id="rId1" Type="http://schemas.openxmlformats.org/officeDocument/2006/relationships/tags" Target="../tags/tag51.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tags" Target="../tags/tag5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0.xml"/><Relationship Id="rId1" Type="http://schemas.openxmlformats.org/officeDocument/2006/relationships/tags" Target="../tags/tag53.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0.xml"/><Relationship Id="rId1" Type="http://schemas.openxmlformats.org/officeDocument/2006/relationships/tags" Target="../tags/tag5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0.xml"/><Relationship Id="rId1" Type="http://schemas.openxmlformats.org/officeDocument/2006/relationships/tags" Target="../tags/tag55.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0.xml"/><Relationship Id="rId1" Type="http://schemas.openxmlformats.org/officeDocument/2006/relationships/tags" Target="../tags/tag56.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6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0.xml"/><Relationship Id="rId1" Type="http://schemas.openxmlformats.org/officeDocument/2006/relationships/tags" Target="../tags/tag69.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0.xml"/><Relationship Id="rId1" Type="http://schemas.openxmlformats.org/officeDocument/2006/relationships/tags" Target="../tags/tag72.xml"/><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5.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76.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735959"/>
            <a:ext cx="9601200" cy="1803055"/>
          </a:xfrm>
        </p:spPr>
        <p:txBody>
          <a:bodyPr/>
          <a:lstStyle/>
          <a:p>
            <a:r>
              <a:rPr lang="en-US" b="1" dirty="0"/>
              <a:t>Unified Home Study Training</a:t>
            </a:r>
          </a:p>
        </p:txBody>
      </p:sp>
      <p:sp>
        <p:nvSpPr>
          <p:cNvPr id="3" name="Subtitle 2"/>
          <p:cNvSpPr>
            <a:spLocks noGrp="1"/>
          </p:cNvSpPr>
          <p:nvPr>
            <p:ph type="subTitle" idx="1"/>
          </p:nvPr>
        </p:nvSpPr>
        <p:spPr>
          <a:xfrm>
            <a:off x="710213" y="5433479"/>
            <a:ext cx="4149571" cy="718746"/>
          </a:xfrm>
        </p:spPr>
        <p:txBody>
          <a:bodyPr>
            <a:normAutofit lnSpcReduction="10000"/>
          </a:bodyPr>
          <a:lstStyle/>
          <a:p>
            <a:r>
              <a:rPr lang="en-US" dirty="0"/>
              <a:t>Office of Child welfare</a:t>
            </a:r>
          </a:p>
          <a:p>
            <a:r>
              <a:rPr lang="en-US" dirty="0"/>
              <a:t>April/May 2018</a:t>
            </a:r>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2884011"/>
            <a:ext cx="9601200" cy="1244106"/>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r>
              <a:rPr lang="en-US" sz="4400" b="1" dirty="0">
                <a:solidFill>
                  <a:srgbClr val="624D38">
                    <a:lumMod val="75000"/>
                  </a:srgbClr>
                </a:solidFill>
              </a:rPr>
              <a:t>ADOPTION UNIFIED HOME STUDY</a:t>
            </a:r>
          </a:p>
        </p:txBody>
      </p:sp>
    </p:spTree>
    <p:custDataLst>
      <p:tags r:id="rId1"/>
    </p:custDataLst>
    <p:extLst>
      <p:ext uri="{BB962C8B-B14F-4D97-AF65-F5344CB8AC3E}">
        <p14:creationId xmlns:p14="http://schemas.microsoft.com/office/powerpoint/2010/main" val="208354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2"/>
            <a:ext cx="10074442" cy="1065520"/>
          </a:xfrm>
        </p:spPr>
        <p:txBody>
          <a:bodyPr>
            <a:noAutofit/>
          </a:bodyPr>
          <a:lstStyle/>
          <a:p>
            <a:pPr algn="ctr"/>
            <a:r>
              <a:rPr lang="en-US" sz="5400" b="1" dirty="0"/>
              <a:t>Demographic Information</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5.10</a:t>
            </a:r>
          </a:p>
        </p:txBody>
      </p:sp>
      <p:sp>
        <p:nvSpPr>
          <p:cNvPr id="3" name="Rounded Rectangle 2"/>
          <p:cNvSpPr/>
          <p:nvPr/>
        </p:nvSpPr>
        <p:spPr>
          <a:xfrm>
            <a:off x="3550024" y="1297628"/>
            <a:ext cx="5665693" cy="3567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Adoption Specialists must gather demographic information on all household members and others who may frequent the home and provide any supervision of the child. </a:t>
            </a:r>
            <a:endParaRPr lang="en-US" sz="2800" dirty="0">
              <a:solidFill>
                <a:schemeClr val="tx1"/>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2562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5.11</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2" name="Picture 11"/>
          <p:cNvPicPr/>
          <p:nvPr/>
        </p:nvPicPr>
        <p:blipFill>
          <a:blip r:embed="rId3"/>
          <a:stretch>
            <a:fillRect/>
          </a:stretch>
        </p:blipFill>
        <p:spPr>
          <a:xfrm>
            <a:off x="651133" y="934417"/>
            <a:ext cx="8626217" cy="5330470"/>
          </a:xfrm>
          <a:prstGeom prst="rect">
            <a:avLst/>
          </a:prstGeom>
          <a:noFill/>
          <a:ln w="12700">
            <a:solidFill>
              <a:schemeClr val="tx1">
                <a:lumMod val="50000"/>
              </a:schemeClr>
            </a:solidFill>
          </a:ln>
        </p:spPr>
      </p:pic>
      <p:sp>
        <p:nvSpPr>
          <p:cNvPr id="11" name="Oval 10"/>
          <p:cNvSpPr/>
          <p:nvPr/>
        </p:nvSpPr>
        <p:spPr>
          <a:xfrm>
            <a:off x="828675" y="2259846"/>
            <a:ext cx="1276350" cy="2253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28675" y="3628227"/>
            <a:ext cx="1343025" cy="2865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8675" y="5067300"/>
            <a:ext cx="1689732" cy="3238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93474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5.12</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4" name="Picture 13"/>
          <p:cNvPicPr/>
          <p:nvPr/>
        </p:nvPicPr>
        <p:blipFill>
          <a:blip r:embed="rId3"/>
          <a:stretch>
            <a:fillRect/>
          </a:stretch>
        </p:blipFill>
        <p:spPr>
          <a:xfrm>
            <a:off x="666750" y="972517"/>
            <a:ext cx="8572500" cy="5313983"/>
          </a:xfrm>
          <a:prstGeom prst="rect">
            <a:avLst/>
          </a:prstGeom>
          <a:noFill/>
          <a:ln w="12700">
            <a:solidFill>
              <a:schemeClr val="tx1">
                <a:lumMod val="50000"/>
              </a:schemeClr>
            </a:solidFill>
          </a:ln>
        </p:spPr>
      </p:pic>
      <p:sp>
        <p:nvSpPr>
          <p:cNvPr id="11" name="Oval 10"/>
          <p:cNvSpPr/>
          <p:nvPr/>
        </p:nvSpPr>
        <p:spPr>
          <a:xfrm>
            <a:off x="866774" y="4322460"/>
            <a:ext cx="1781175" cy="38288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32128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5.13</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8" name="Picture 7"/>
          <p:cNvPicPr/>
          <p:nvPr/>
        </p:nvPicPr>
        <p:blipFill>
          <a:blip r:embed="rId3"/>
          <a:stretch>
            <a:fillRect/>
          </a:stretch>
        </p:blipFill>
        <p:spPr>
          <a:xfrm>
            <a:off x="773429" y="953467"/>
            <a:ext cx="8380095" cy="5322238"/>
          </a:xfrm>
          <a:prstGeom prst="rect">
            <a:avLst/>
          </a:prstGeom>
          <a:noFill/>
          <a:ln w="12700">
            <a:solidFill>
              <a:schemeClr val="tx1">
                <a:lumMod val="50000"/>
              </a:schemeClr>
            </a:solidFill>
          </a:ln>
        </p:spPr>
      </p:pic>
      <p:sp>
        <p:nvSpPr>
          <p:cNvPr id="11" name="Oval 10"/>
          <p:cNvSpPr/>
          <p:nvPr/>
        </p:nvSpPr>
        <p:spPr>
          <a:xfrm>
            <a:off x="831226" y="2085976"/>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40104" y="4181474"/>
            <a:ext cx="1649727" cy="266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
        <p:nvSpPr>
          <p:cNvPr id="14" name="Oval 13"/>
          <p:cNvSpPr/>
          <p:nvPr/>
        </p:nvSpPr>
        <p:spPr>
          <a:xfrm>
            <a:off x="835575" y="2565741"/>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82016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5.14</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2" name="Picture 11"/>
          <p:cNvPicPr/>
          <p:nvPr/>
        </p:nvPicPr>
        <p:blipFill>
          <a:blip r:embed="rId3"/>
          <a:stretch>
            <a:fillRect/>
          </a:stretch>
        </p:blipFill>
        <p:spPr>
          <a:xfrm>
            <a:off x="651509" y="1486867"/>
            <a:ext cx="8616315" cy="3563288"/>
          </a:xfrm>
          <a:prstGeom prst="rect">
            <a:avLst/>
          </a:prstGeom>
          <a:noFill/>
          <a:ln w="12700">
            <a:solidFill>
              <a:schemeClr val="tx1">
                <a:lumMod val="50000"/>
              </a:schemeClr>
            </a:solidFill>
          </a:ln>
        </p:spPr>
      </p:pic>
      <p:sp>
        <p:nvSpPr>
          <p:cNvPr id="11" name="Oval 10"/>
          <p:cNvSpPr/>
          <p:nvPr/>
        </p:nvSpPr>
        <p:spPr>
          <a:xfrm>
            <a:off x="591313" y="1398579"/>
            <a:ext cx="5181789" cy="45020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591314" y="3200400"/>
            <a:ext cx="1647062" cy="34986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76630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602748" y="708319"/>
            <a:ext cx="6467302" cy="1323439"/>
          </a:xfrm>
          <a:prstGeom prst="rect">
            <a:avLst/>
          </a:prstGeom>
          <a:noFill/>
        </p:spPr>
        <p:txBody>
          <a:bodyPr wrap="square" rtlCol="0">
            <a:spAutoFit/>
          </a:bodyPr>
          <a:lstStyle/>
          <a:p>
            <a:pPr algn="ctr"/>
            <a:r>
              <a:rPr lang="en-US" sz="4000" b="1" dirty="0">
                <a:solidFill>
                  <a:srgbClr val="624D38"/>
                </a:solidFill>
              </a:rPr>
              <a:t>Background</a:t>
            </a:r>
          </a:p>
          <a:p>
            <a:pPr algn="ctr"/>
            <a:r>
              <a:rPr lang="en-US" sz="4000" b="1" dirty="0">
                <a:solidFill>
                  <a:srgbClr val="624D38"/>
                </a:solidFill>
              </a:rPr>
              <a:t>Checks</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5.15</a:t>
            </a:r>
          </a:p>
        </p:txBody>
      </p:sp>
    </p:spTree>
    <p:custDataLst>
      <p:tags r:id="rId1"/>
    </p:custDataLst>
    <p:extLst>
      <p:ext uri="{BB962C8B-B14F-4D97-AF65-F5344CB8AC3E}">
        <p14:creationId xmlns:p14="http://schemas.microsoft.com/office/powerpoint/2010/main" val="277486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368554" y="270151"/>
            <a:ext cx="10074442" cy="950262"/>
          </a:xfrm>
        </p:spPr>
        <p:txBody>
          <a:bodyPr>
            <a:noAutofit/>
          </a:bodyPr>
          <a:lstStyle/>
          <a:p>
            <a:pPr algn="ctr"/>
            <a:r>
              <a:rPr lang="en-US" sz="5400" b="1" dirty="0"/>
              <a:t>Background Checks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5.16</a:t>
            </a:r>
          </a:p>
        </p:txBody>
      </p:sp>
      <p:sp>
        <p:nvSpPr>
          <p:cNvPr id="3" name="Rounded Rectangle 2"/>
          <p:cNvSpPr/>
          <p:nvPr/>
        </p:nvSpPr>
        <p:spPr>
          <a:xfrm>
            <a:off x="830284" y="1778108"/>
            <a:ext cx="10531432" cy="29948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Adoption Specialists must obtain and assess background checks for all household members over the age of twelve.  Adoption Specialists request a background check via fingerprints submission.  Background checks </a:t>
            </a:r>
            <a:r>
              <a:rPr lang="en-US" sz="2800" b="1" u="sng" dirty="0">
                <a:solidFill>
                  <a:schemeClr val="tx1"/>
                </a:solidFill>
              </a:rPr>
              <a:t>shall not</a:t>
            </a:r>
            <a:r>
              <a:rPr lang="en-US" sz="2800" b="1" dirty="0">
                <a:solidFill>
                  <a:schemeClr val="tx1"/>
                </a:solidFill>
              </a:rPr>
              <a:t> be obtained through FSFN when completing an Initial Adoption or Adoption Addendum UHS.</a:t>
            </a:r>
          </a:p>
        </p:txBody>
      </p:sp>
    </p:spTree>
    <p:custDataLst>
      <p:tags r:id="rId1"/>
    </p:custDataLst>
    <p:extLst>
      <p:ext uri="{BB962C8B-B14F-4D97-AF65-F5344CB8AC3E}">
        <p14:creationId xmlns:p14="http://schemas.microsoft.com/office/powerpoint/2010/main" val="144369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153154" y="197117"/>
            <a:ext cx="10074442" cy="950262"/>
          </a:xfrm>
        </p:spPr>
        <p:txBody>
          <a:bodyPr>
            <a:noAutofit/>
          </a:bodyPr>
          <a:lstStyle/>
          <a:p>
            <a:pPr algn="ctr"/>
            <a:r>
              <a:rPr lang="en-US" sz="5400" b="1" dirty="0"/>
              <a:t>Background Checks,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8045042" y="4960187"/>
            <a:ext cx="4215971"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5.17</a:t>
            </a:r>
          </a:p>
        </p:txBody>
      </p:sp>
      <p:grpSp>
        <p:nvGrpSpPr>
          <p:cNvPr id="2" name="Group 1"/>
          <p:cNvGrpSpPr/>
          <p:nvPr/>
        </p:nvGrpSpPr>
        <p:grpSpPr>
          <a:xfrm>
            <a:off x="54245" y="1705074"/>
            <a:ext cx="12083510" cy="4539280"/>
            <a:chOff x="50746" y="1729002"/>
            <a:chExt cx="9114668" cy="4211792"/>
          </a:xfrm>
        </p:grpSpPr>
        <p:sp>
          <p:nvSpPr>
            <p:cNvPr id="36" name="Freeform 35"/>
            <p:cNvSpPr/>
            <p:nvPr/>
          </p:nvSpPr>
          <p:spPr>
            <a:xfrm>
              <a:off x="2033529" y="3766396"/>
              <a:ext cx="2397658" cy="2174398"/>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a:solidFill>
              <a:schemeClr val="accent1">
                <a:lumMod val="40000"/>
                <a:lumOff val="60000"/>
              </a:schemeClr>
            </a:solidFill>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algn="ctr" defTabSz="311150">
                <a:lnSpc>
                  <a:spcPct val="90000"/>
                </a:lnSpc>
                <a:spcBef>
                  <a:spcPct val="0"/>
                </a:spcBef>
                <a:spcAft>
                  <a:spcPct val="35000"/>
                </a:spcAft>
              </a:pPr>
              <a:r>
                <a:rPr lang="en-US" sz="2400" b="1" dirty="0">
                  <a:solidFill>
                    <a:srgbClr val="624D38"/>
                  </a:solidFill>
                </a:rPr>
                <a:t>Fingerprint</a:t>
              </a:r>
            </a:p>
            <a:p>
              <a:pPr algn="ctr" defTabSz="311150">
                <a:lnSpc>
                  <a:spcPct val="90000"/>
                </a:lnSpc>
                <a:spcBef>
                  <a:spcPct val="0"/>
                </a:spcBef>
                <a:spcAft>
                  <a:spcPct val="35000"/>
                </a:spcAft>
              </a:pPr>
              <a:r>
                <a:rPr lang="en-US" sz="2400" b="1" dirty="0">
                  <a:solidFill>
                    <a:srgbClr val="624D38"/>
                  </a:solidFill>
                </a:rPr>
                <a:t>Submission </a:t>
              </a:r>
            </a:p>
            <a:p>
              <a:pPr algn="ctr" defTabSz="311150">
                <a:lnSpc>
                  <a:spcPct val="90000"/>
                </a:lnSpc>
                <a:spcBef>
                  <a:spcPct val="0"/>
                </a:spcBef>
                <a:spcAft>
                  <a:spcPct val="35000"/>
                </a:spcAft>
              </a:pPr>
              <a:r>
                <a:rPr lang="en-US" sz="2400" b="1" dirty="0">
                  <a:solidFill>
                    <a:srgbClr val="624D38"/>
                  </a:solidFill>
                </a:rPr>
                <a:t>(state and national checks) </a:t>
              </a:r>
            </a:p>
          </p:txBody>
        </p:sp>
        <p:grpSp>
          <p:nvGrpSpPr>
            <p:cNvPr id="11" name="Group 10"/>
            <p:cNvGrpSpPr/>
            <p:nvPr/>
          </p:nvGrpSpPr>
          <p:grpSpPr>
            <a:xfrm>
              <a:off x="50746" y="1729002"/>
              <a:ext cx="9114668" cy="2174398"/>
              <a:chOff x="1865966" y="2817954"/>
              <a:chExt cx="4603054" cy="1255652"/>
            </a:xfrm>
          </p:grpSpPr>
          <p:sp>
            <p:nvSpPr>
              <p:cNvPr id="12" name="Freeform 11"/>
              <p:cNvSpPr/>
              <p:nvPr/>
            </p:nvSpPr>
            <p:spPr>
              <a:xfrm>
                <a:off x="1865966" y="2817954"/>
                <a:ext cx="1210856" cy="1252719"/>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57970" tIns="157970" rIns="157970" bIns="157970" numCol="1" spcCol="1270" anchor="ctr" anchorCtr="0">
                <a:noAutofit/>
              </a:bodyPr>
              <a:lstStyle/>
              <a:p>
                <a:pPr algn="ctr" defTabSz="311150">
                  <a:lnSpc>
                    <a:spcPct val="90000"/>
                  </a:lnSpc>
                  <a:spcBef>
                    <a:spcPct val="0"/>
                  </a:spcBef>
                  <a:spcAft>
                    <a:spcPct val="35000"/>
                  </a:spcAft>
                </a:pPr>
                <a:r>
                  <a:rPr lang="en-US" sz="2400" b="1" dirty="0">
                    <a:solidFill>
                      <a:srgbClr val="624D38"/>
                    </a:solidFill>
                  </a:rPr>
                  <a:t>Abuse/</a:t>
                </a:r>
                <a:br>
                  <a:rPr lang="en-US" sz="2400" b="1" dirty="0">
                    <a:solidFill>
                      <a:srgbClr val="624D38"/>
                    </a:solidFill>
                  </a:rPr>
                </a:br>
                <a:r>
                  <a:rPr lang="en-US" sz="2400" b="1" dirty="0">
                    <a:solidFill>
                      <a:srgbClr val="624D38"/>
                    </a:solidFill>
                  </a:rPr>
                  <a:t>neglect record checks</a:t>
                </a:r>
              </a:p>
            </p:txBody>
          </p:sp>
          <p:sp>
            <p:nvSpPr>
              <p:cNvPr id="14" name="Freeform 13"/>
              <p:cNvSpPr/>
              <p:nvPr/>
            </p:nvSpPr>
            <p:spPr>
              <a:xfrm>
                <a:off x="3027171" y="3178335"/>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78261" tIns="225780" rIns="78261" bIns="225780" numCol="1" spcCol="1270" anchor="ctr" anchorCtr="0">
                <a:noAutofit/>
              </a:bodyPr>
              <a:lstStyle/>
              <a:p>
                <a:pPr algn="ctr" defTabSz="222250">
                  <a:lnSpc>
                    <a:spcPct val="90000"/>
                  </a:lnSpc>
                  <a:spcBef>
                    <a:spcPct val="0"/>
                  </a:spcBef>
                  <a:spcAft>
                    <a:spcPct val="35000"/>
                  </a:spcAft>
                </a:pPr>
                <a:endParaRPr lang="en-US" sz="2400" b="1">
                  <a:solidFill>
                    <a:srgbClr val="624D38"/>
                  </a:solidFill>
                </a:endParaRPr>
              </a:p>
            </p:txBody>
          </p:sp>
          <p:sp>
            <p:nvSpPr>
              <p:cNvPr id="16" name="Freeform 15"/>
              <p:cNvSpPr/>
              <p:nvPr/>
            </p:nvSpPr>
            <p:spPr>
              <a:xfrm>
                <a:off x="4724258" y="3178335"/>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algn="ctr" defTabSz="222250">
                  <a:lnSpc>
                    <a:spcPct val="90000"/>
                  </a:lnSpc>
                  <a:spcBef>
                    <a:spcPct val="0"/>
                  </a:spcBef>
                  <a:spcAft>
                    <a:spcPct val="35000"/>
                  </a:spcAft>
                </a:pPr>
                <a:endParaRPr lang="en-US" sz="2400" b="1">
                  <a:solidFill>
                    <a:srgbClr val="624D38"/>
                  </a:solidFill>
                </a:endParaRPr>
              </a:p>
            </p:txBody>
          </p:sp>
          <p:sp>
            <p:nvSpPr>
              <p:cNvPr id="17" name="Freeform 16"/>
              <p:cNvSpPr/>
              <p:nvPr/>
            </p:nvSpPr>
            <p:spPr>
              <a:xfrm>
                <a:off x="5258163" y="2817954"/>
                <a:ext cx="1210857" cy="1255651"/>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algn="ctr" defTabSz="311150">
                  <a:lnSpc>
                    <a:spcPct val="90000"/>
                  </a:lnSpc>
                  <a:spcBef>
                    <a:spcPct val="0"/>
                  </a:spcBef>
                  <a:spcAft>
                    <a:spcPct val="35000"/>
                  </a:spcAft>
                </a:pPr>
                <a:r>
                  <a:rPr lang="en-US" sz="2400" b="1" dirty="0">
                    <a:solidFill>
                      <a:srgbClr val="624D38"/>
                    </a:solidFill>
                  </a:rPr>
                  <a:t>Juvenile Justice information</a:t>
                </a:r>
              </a:p>
            </p:txBody>
          </p:sp>
          <p:sp>
            <p:nvSpPr>
              <p:cNvPr id="15" name="Freeform 14"/>
              <p:cNvSpPr/>
              <p:nvPr/>
            </p:nvSpPr>
            <p:spPr>
              <a:xfrm>
                <a:off x="3567950" y="2817954"/>
                <a:ext cx="1210856" cy="1255652"/>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a:solidFill>
                <a:schemeClr val="accent1"/>
              </a:solidFill>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algn="ctr" defTabSz="311150">
                  <a:lnSpc>
                    <a:spcPct val="90000"/>
                  </a:lnSpc>
                  <a:spcBef>
                    <a:spcPct val="0"/>
                  </a:spcBef>
                  <a:spcAft>
                    <a:spcPct val="35000"/>
                  </a:spcAft>
                </a:pPr>
                <a:r>
                  <a:rPr lang="en-US" sz="2400" b="1" dirty="0">
                    <a:solidFill>
                      <a:srgbClr val="624D38"/>
                    </a:solidFill>
                  </a:rPr>
                  <a:t>Local criminal checks</a:t>
                </a:r>
              </a:p>
            </p:txBody>
          </p:sp>
        </p:grpSp>
        <p:sp>
          <p:nvSpPr>
            <p:cNvPr id="35" name="Freeform 34"/>
            <p:cNvSpPr/>
            <p:nvPr/>
          </p:nvSpPr>
          <p:spPr>
            <a:xfrm>
              <a:off x="665009" y="4342374"/>
              <a:ext cx="1169131" cy="1022441"/>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a:solidFill>
              <a:schemeClr val="accent1">
                <a:lumMod val="40000"/>
                <a:lumOff val="60000"/>
              </a:schemeClr>
            </a:solidFill>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78261" tIns="225780" rIns="78261" bIns="225780" numCol="1" spcCol="1270" anchor="ctr" anchorCtr="0">
              <a:noAutofit/>
            </a:bodyPr>
            <a:lstStyle/>
            <a:p>
              <a:pPr algn="ctr" defTabSz="222250">
                <a:lnSpc>
                  <a:spcPct val="90000"/>
                </a:lnSpc>
                <a:spcBef>
                  <a:spcPct val="0"/>
                </a:spcBef>
                <a:spcAft>
                  <a:spcPct val="35000"/>
                </a:spcAft>
              </a:pPr>
              <a:endParaRPr lang="en-US" sz="2400" b="1">
                <a:solidFill>
                  <a:srgbClr val="624D38"/>
                </a:solidFill>
              </a:endParaRPr>
            </a:p>
          </p:txBody>
        </p:sp>
      </p:grpSp>
    </p:spTree>
    <p:custDataLst>
      <p:tags r:id="rId1"/>
    </p:custDataLst>
    <p:extLst>
      <p:ext uri="{BB962C8B-B14F-4D97-AF65-F5344CB8AC3E}">
        <p14:creationId xmlns:p14="http://schemas.microsoft.com/office/powerpoint/2010/main" val="11197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6209" y="127079"/>
            <a:ext cx="10074442" cy="1470215"/>
          </a:xfrm>
        </p:spPr>
        <p:txBody>
          <a:bodyPr>
            <a:noAutofit/>
          </a:bodyPr>
          <a:lstStyle/>
          <a:p>
            <a:pPr algn="ctr"/>
            <a:r>
              <a:rPr lang="en-US" sz="5400" b="1" dirty="0"/>
              <a:t>Analysis of </a:t>
            </a:r>
            <a:br>
              <a:rPr lang="en-US" sz="5400" b="1" dirty="0"/>
            </a:br>
            <a:r>
              <a:rPr lang="en-US" sz="5400" b="1" dirty="0"/>
              <a:t>Background Checks</a:t>
            </a:r>
          </a:p>
        </p:txBody>
      </p:sp>
      <p:pic>
        <p:nvPicPr>
          <p:cNvPr id="5" name="Picture 4"/>
          <p:cNvPicPr>
            <a:picLocks noChangeAspect="1"/>
          </p:cNvPicPr>
          <p:nvPr/>
        </p:nvPicPr>
        <p:blipFill>
          <a:blip r:embed="rId3"/>
          <a:stretch>
            <a:fillRect/>
          </a:stretch>
        </p:blipFill>
        <p:spPr>
          <a:xfrm>
            <a:off x="8782530" y="5345793"/>
            <a:ext cx="3478483" cy="1130507"/>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5.18</a:t>
            </a:r>
          </a:p>
        </p:txBody>
      </p:sp>
      <p:sp>
        <p:nvSpPr>
          <p:cNvPr id="10" name="Content Placeholder 13"/>
          <p:cNvSpPr>
            <a:spLocks noGrp="1"/>
          </p:cNvSpPr>
          <p:nvPr>
            <p:ph idx="1"/>
          </p:nvPr>
        </p:nvSpPr>
        <p:spPr>
          <a:xfrm>
            <a:off x="940512" y="2033624"/>
            <a:ext cx="10530038" cy="3210648"/>
          </a:xfrm>
        </p:spPr>
        <p:txBody>
          <a:bodyPr>
            <a:normAutofit fontScale="85000" lnSpcReduction="20000"/>
          </a:bodyPr>
          <a:lstStyle/>
          <a:p>
            <a:pPr marL="44450" indent="0" algn="ctr">
              <a:buClr>
                <a:schemeClr val="accent1">
                  <a:lumMod val="50000"/>
                </a:schemeClr>
              </a:buClr>
              <a:buNone/>
            </a:pPr>
            <a:r>
              <a:rPr lang="en-US" sz="2800" b="1" dirty="0"/>
              <a:t>A thorough review and analysis of all of the background information gathered provides Adoption Specialists with the insight needed in order to ensure that the BEST possible placement is made for the child.  </a:t>
            </a:r>
            <a:br>
              <a:rPr lang="en-US" sz="2800" b="1" dirty="0"/>
            </a:br>
            <a:br>
              <a:rPr lang="en-US" sz="2800" b="1" dirty="0"/>
            </a:br>
            <a:r>
              <a:rPr lang="en-US" sz="2800" b="1" dirty="0"/>
              <a:t>When reviewing the criminal, abuse, and/or neglect records obtained, Adoptions Specialists must assess for patterns of criminal behavior that may place the child in danger.</a:t>
            </a:r>
          </a:p>
          <a:p>
            <a:pPr marL="44450" indent="0" algn="ctr">
              <a:buClr>
                <a:schemeClr val="accent1">
                  <a:lumMod val="50000"/>
                </a:schemeClr>
              </a:buClr>
              <a:buNone/>
            </a:pPr>
            <a:r>
              <a:rPr lang="en-US" sz="2800" b="1" dirty="0"/>
              <a:t>When accessing a prospective adoptive parent, patterns of criminal history, abuse, or neglect should be to referred to an Adoption Applicant Review Committee.  </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2207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4102" y="209541"/>
            <a:ext cx="10074442" cy="878545"/>
          </a:xfrm>
        </p:spPr>
        <p:txBody>
          <a:bodyPr>
            <a:noAutofit/>
          </a:bodyPr>
          <a:lstStyle/>
          <a:p>
            <a:pPr algn="ctr"/>
            <a:r>
              <a:rPr lang="en-US" sz="5400" b="1" dirty="0"/>
              <a:t>Disqualifiers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5.19</a:t>
            </a:r>
          </a:p>
        </p:txBody>
      </p:sp>
      <p:sp>
        <p:nvSpPr>
          <p:cNvPr id="4" name="Rounded Rectangle 3"/>
          <p:cNvSpPr/>
          <p:nvPr/>
        </p:nvSpPr>
        <p:spPr>
          <a:xfrm>
            <a:off x="2339064" y="1844434"/>
            <a:ext cx="7620000" cy="2312895"/>
          </a:xfrm>
          <a:prstGeom prst="roundRect">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indent="0" algn="ctr">
              <a:buClr>
                <a:schemeClr val="accent1">
                  <a:lumMod val="50000"/>
                </a:schemeClr>
              </a:buClr>
              <a:buNone/>
            </a:pPr>
            <a:r>
              <a:rPr lang="en-US" sz="2800" b="1" dirty="0">
                <a:solidFill>
                  <a:schemeClr val="tx1"/>
                </a:solidFill>
              </a:rPr>
              <a:t>While performing background checks, Child Welfare Professionals may find information that automatically disqualifies a person from being a placement candidate.  </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71118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100" y="419054"/>
            <a:ext cx="6843248" cy="1088136"/>
          </a:xfrm>
        </p:spPr>
        <p:txBody>
          <a:bodyPr>
            <a:normAutofit/>
          </a:bodyPr>
          <a:lstStyle/>
          <a:p>
            <a:r>
              <a:rPr lang="en-US" sz="5400" b="1" dirty="0"/>
              <a:t>Learning Objectives</a:t>
            </a:r>
          </a:p>
        </p:txBody>
      </p:sp>
      <p:sp>
        <p:nvSpPr>
          <p:cNvPr id="3" name="Content Placeholder 2"/>
          <p:cNvSpPr>
            <a:spLocks noGrp="1"/>
          </p:cNvSpPr>
          <p:nvPr>
            <p:ph idx="1"/>
          </p:nvPr>
        </p:nvSpPr>
        <p:spPr>
          <a:xfrm>
            <a:off x="1388844" y="1801956"/>
            <a:ext cx="9817038" cy="4343400"/>
          </a:xfrm>
        </p:spPr>
        <p:txBody>
          <a:bodyPr>
            <a:normAutofit lnSpcReduction="10000"/>
          </a:bodyPr>
          <a:lstStyle/>
          <a:p>
            <a:pPr marL="45720" indent="0">
              <a:buNone/>
            </a:pPr>
            <a:r>
              <a:rPr lang="en-US" sz="2800" b="1" dirty="0"/>
              <a:t>Identify what information needs to be gathered and assessed in Adoption and Adoption Addendum Home Studies. </a:t>
            </a:r>
          </a:p>
          <a:p>
            <a:pPr marL="45720" indent="0">
              <a:buNone/>
            </a:pPr>
            <a:endParaRPr lang="en-US" sz="2800" dirty="0"/>
          </a:p>
          <a:p>
            <a:pPr marL="45720" indent="0">
              <a:buNone/>
            </a:pPr>
            <a:r>
              <a:rPr lang="en-US" sz="2800" b="1" dirty="0"/>
              <a:t>Demonstrate how to gather the necessary information for Adoption and Adoption Addendum Home Studies in accordance with laws and regulations.</a:t>
            </a:r>
          </a:p>
          <a:p>
            <a:pPr marL="45720" lvl="0" indent="0">
              <a:buNone/>
            </a:pPr>
            <a:br>
              <a:rPr lang="en-US" sz="2800" b="1" dirty="0"/>
            </a:br>
            <a:r>
              <a:rPr lang="en-US" sz="2800" b="1" dirty="0"/>
              <a:t>Demonstrate how to document Adoption and Adoption Addendum Home Studies using FSFN. </a:t>
            </a:r>
          </a:p>
        </p:txBody>
      </p:sp>
      <p:pic>
        <p:nvPicPr>
          <p:cNvPr id="4" name="Picture 3"/>
          <p:cNvPicPr>
            <a:picLocks noChangeAspect="1"/>
          </p:cNvPicPr>
          <p:nvPr/>
        </p:nvPicPr>
        <p:blipFill>
          <a:blip r:embed="rId3"/>
          <a:stretch>
            <a:fillRect/>
          </a:stretch>
        </p:blipFill>
        <p:spPr>
          <a:xfrm>
            <a:off x="462412" y="1707982"/>
            <a:ext cx="926432" cy="1235242"/>
          </a:xfrm>
          <a:prstGeom prst="rect">
            <a:avLst/>
          </a:prstGeom>
        </p:spPr>
      </p:pic>
      <p:sp>
        <p:nvSpPr>
          <p:cNvPr id="5"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a:t>
            </a:r>
          </a:p>
        </p:txBody>
      </p:sp>
      <p:pic>
        <p:nvPicPr>
          <p:cNvPr id="6" name="Picture 5"/>
          <p:cNvPicPr>
            <a:picLocks noChangeAspect="1"/>
          </p:cNvPicPr>
          <p:nvPr/>
        </p:nvPicPr>
        <p:blipFill>
          <a:blip r:embed="rId3"/>
          <a:stretch>
            <a:fillRect/>
          </a:stretch>
        </p:blipFill>
        <p:spPr>
          <a:xfrm>
            <a:off x="462412" y="3351068"/>
            <a:ext cx="926432" cy="1235242"/>
          </a:xfrm>
          <a:prstGeom prst="rect">
            <a:avLst/>
          </a:prstGeom>
        </p:spPr>
      </p:pic>
      <p:pic>
        <p:nvPicPr>
          <p:cNvPr id="7" name="Picture 6"/>
          <p:cNvPicPr>
            <a:picLocks noChangeAspect="1"/>
          </p:cNvPicPr>
          <p:nvPr/>
        </p:nvPicPr>
        <p:blipFill>
          <a:blip r:embed="rId3"/>
          <a:stretch>
            <a:fillRect/>
          </a:stretch>
        </p:blipFill>
        <p:spPr>
          <a:xfrm>
            <a:off x="462412" y="4994154"/>
            <a:ext cx="926432" cy="1235242"/>
          </a:xfrm>
          <a:prstGeom prst="rect">
            <a:avLst/>
          </a:prstGeom>
        </p:spPr>
      </p:pic>
    </p:spTree>
    <p:custDataLst>
      <p:tags r:id="rId1"/>
    </p:custDataLst>
    <p:extLst>
      <p:ext uri="{BB962C8B-B14F-4D97-AF65-F5344CB8AC3E}">
        <p14:creationId xmlns:p14="http://schemas.microsoft.com/office/powerpoint/2010/main" val="388967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1"/>
            <a:ext cx="10074442" cy="878545"/>
          </a:xfrm>
        </p:spPr>
        <p:txBody>
          <a:bodyPr>
            <a:noAutofit/>
          </a:bodyPr>
          <a:lstStyle/>
          <a:p>
            <a:pPr algn="ctr"/>
            <a:r>
              <a:rPr lang="en-US" sz="5400" b="1" dirty="0"/>
              <a:t>Disqualifiers,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5.20</a:t>
            </a:r>
          </a:p>
        </p:txBody>
      </p:sp>
      <p:sp>
        <p:nvSpPr>
          <p:cNvPr id="10" name="Content Placeholder 13"/>
          <p:cNvSpPr>
            <a:spLocks noGrp="1"/>
          </p:cNvSpPr>
          <p:nvPr>
            <p:ph idx="1"/>
          </p:nvPr>
        </p:nvSpPr>
        <p:spPr>
          <a:xfrm>
            <a:off x="1859940" y="1398265"/>
            <a:ext cx="8567428" cy="478936"/>
          </a:xfrm>
        </p:spPr>
        <p:txBody>
          <a:bodyPr>
            <a:normAutofit/>
          </a:bodyPr>
          <a:lstStyle/>
          <a:p>
            <a:pPr marL="44450" indent="0" algn="ctr">
              <a:buClr>
                <a:schemeClr val="accent1">
                  <a:lumMod val="50000"/>
                </a:schemeClr>
              </a:buClr>
              <a:buNone/>
            </a:pPr>
            <a:r>
              <a:rPr lang="en-US" sz="2800" b="1" dirty="0"/>
              <a:t>Offenses that disqualify a person include:</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grpSp>
        <p:nvGrpSpPr>
          <p:cNvPr id="3" name="Group 2"/>
          <p:cNvGrpSpPr/>
          <p:nvPr/>
        </p:nvGrpSpPr>
        <p:grpSpPr>
          <a:xfrm>
            <a:off x="806716" y="2130241"/>
            <a:ext cx="10261609" cy="2768745"/>
            <a:chOff x="1613539" y="2004287"/>
            <a:chExt cx="10261609" cy="2768745"/>
          </a:xfrm>
        </p:grpSpPr>
        <p:sp>
          <p:nvSpPr>
            <p:cNvPr id="12" name="Rounded Rectangle 11"/>
            <p:cNvSpPr/>
            <p:nvPr/>
          </p:nvSpPr>
          <p:spPr>
            <a:xfrm>
              <a:off x="1613539" y="2004287"/>
              <a:ext cx="4924670" cy="11909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abuse, abandonment, </a:t>
              </a:r>
              <a:br>
                <a:rPr lang="en-US" sz="2400" b="1" dirty="0">
                  <a:solidFill>
                    <a:srgbClr val="624D38"/>
                  </a:solidFill>
                </a:rPr>
              </a:br>
              <a:r>
                <a:rPr lang="en-US" sz="2400" b="1" dirty="0">
                  <a:solidFill>
                    <a:srgbClr val="624D38"/>
                  </a:solidFill>
                </a:rPr>
                <a:t>or neglect</a:t>
              </a:r>
            </a:p>
          </p:txBody>
        </p:sp>
        <p:sp>
          <p:nvSpPr>
            <p:cNvPr id="15" name="Rounded Rectangle 14"/>
            <p:cNvSpPr/>
            <p:nvPr/>
          </p:nvSpPr>
          <p:spPr>
            <a:xfrm>
              <a:off x="1613539" y="3582076"/>
              <a:ext cx="4924670" cy="1190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Domestic violence</a:t>
              </a:r>
            </a:p>
          </p:txBody>
        </p:sp>
        <p:sp>
          <p:nvSpPr>
            <p:cNvPr id="16" name="Rounded Rectangle 15"/>
            <p:cNvSpPr/>
            <p:nvPr/>
          </p:nvSpPr>
          <p:spPr>
            <a:xfrm>
              <a:off x="6950478" y="2004287"/>
              <a:ext cx="4924670" cy="11909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pornography or other felony involving a child</a:t>
              </a:r>
            </a:p>
          </p:txBody>
        </p:sp>
        <p:sp>
          <p:nvSpPr>
            <p:cNvPr id="17" name="Rounded Rectangle 16"/>
            <p:cNvSpPr/>
            <p:nvPr/>
          </p:nvSpPr>
          <p:spPr>
            <a:xfrm>
              <a:off x="6950477" y="3582076"/>
              <a:ext cx="4924670" cy="1190956"/>
            </a:xfrm>
            <a:prstGeom prst="roundRect">
              <a:avLst/>
            </a:prstGeom>
            <a:solidFill>
              <a:srgbClr val="60A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Homicide, sexual battery, or other felony involving violence</a:t>
              </a:r>
            </a:p>
          </p:txBody>
        </p:sp>
      </p:grpSp>
      <p:sp>
        <p:nvSpPr>
          <p:cNvPr id="11" name="Chevron 10"/>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794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43432"/>
            <a:ext cx="10074442" cy="878545"/>
          </a:xfrm>
        </p:spPr>
        <p:txBody>
          <a:bodyPr>
            <a:noAutofit/>
          </a:bodyPr>
          <a:lstStyle/>
          <a:p>
            <a:pPr algn="ctr"/>
            <a:r>
              <a:rPr lang="en-US" sz="5400" b="1" dirty="0"/>
              <a:t>Disqualifiers,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5.21</a:t>
            </a:r>
          </a:p>
        </p:txBody>
      </p:sp>
      <p:sp>
        <p:nvSpPr>
          <p:cNvPr id="10" name="Content Placeholder 13"/>
          <p:cNvSpPr>
            <a:spLocks noGrp="1"/>
          </p:cNvSpPr>
          <p:nvPr>
            <p:ph idx="1"/>
          </p:nvPr>
        </p:nvSpPr>
        <p:spPr>
          <a:xfrm>
            <a:off x="1274768" y="1149514"/>
            <a:ext cx="10131169" cy="1045062"/>
          </a:xfrm>
        </p:spPr>
        <p:txBody>
          <a:bodyPr>
            <a:normAutofit fontScale="92500" lnSpcReduction="10000"/>
          </a:bodyPr>
          <a:lstStyle/>
          <a:p>
            <a:pPr marL="44450" indent="0" algn="ctr">
              <a:buClr>
                <a:schemeClr val="accent1">
                  <a:lumMod val="50000"/>
                </a:schemeClr>
              </a:buClr>
              <a:buNone/>
            </a:pPr>
            <a:r>
              <a:rPr lang="en-US" sz="2800" b="1" dirty="0"/>
              <a:t>Children cannot be placed with a person who has been convicted of a felony, within the last five years, within the following categories:</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grpSp>
        <p:nvGrpSpPr>
          <p:cNvPr id="3" name="Group 2"/>
          <p:cNvGrpSpPr/>
          <p:nvPr/>
        </p:nvGrpSpPr>
        <p:grpSpPr>
          <a:xfrm>
            <a:off x="915961" y="2510149"/>
            <a:ext cx="10307121" cy="2361525"/>
            <a:chOff x="1368554" y="2190642"/>
            <a:chExt cx="10307121" cy="2361525"/>
          </a:xfrm>
        </p:grpSpPr>
        <p:sp>
          <p:nvSpPr>
            <p:cNvPr id="12" name="Oval 11"/>
            <p:cNvSpPr/>
            <p:nvPr/>
          </p:nvSpPr>
          <p:spPr>
            <a:xfrm>
              <a:off x="1368554" y="2190642"/>
              <a:ext cx="3400562" cy="1491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Assault</a:t>
              </a:r>
            </a:p>
          </p:txBody>
        </p:sp>
        <p:sp>
          <p:nvSpPr>
            <p:cNvPr id="15" name="Oval 14"/>
            <p:cNvSpPr/>
            <p:nvPr/>
          </p:nvSpPr>
          <p:spPr>
            <a:xfrm>
              <a:off x="3306925" y="3060219"/>
              <a:ext cx="3400562" cy="1491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Battery</a:t>
              </a:r>
            </a:p>
          </p:txBody>
        </p:sp>
        <p:sp>
          <p:nvSpPr>
            <p:cNvPr id="16" name="Oval 15"/>
            <p:cNvSpPr/>
            <p:nvPr/>
          </p:nvSpPr>
          <p:spPr>
            <a:xfrm>
              <a:off x="6359318" y="2190642"/>
              <a:ext cx="3400562" cy="1491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A drug-related offense</a:t>
              </a:r>
            </a:p>
          </p:txBody>
        </p:sp>
        <p:sp>
          <p:nvSpPr>
            <p:cNvPr id="17" name="Oval 16"/>
            <p:cNvSpPr/>
            <p:nvPr/>
          </p:nvSpPr>
          <p:spPr>
            <a:xfrm>
              <a:off x="8275113" y="3060219"/>
              <a:ext cx="3400562" cy="1491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Resisting arrest with violence</a:t>
              </a:r>
            </a:p>
          </p:txBody>
        </p:sp>
      </p:grpSp>
      <p:sp>
        <p:nvSpPr>
          <p:cNvPr id="14" name="Chevron 13"/>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2400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901" y="209541"/>
            <a:ext cx="10074442" cy="878545"/>
          </a:xfrm>
        </p:spPr>
        <p:txBody>
          <a:bodyPr>
            <a:noAutofit/>
          </a:bodyPr>
          <a:lstStyle/>
          <a:p>
            <a:pPr algn="ctr"/>
            <a:r>
              <a:rPr lang="en-US" sz="5400" b="1" dirty="0"/>
              <a:t>Documentation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5.22</a:t>
            </a:r>
          </a:p>
        </p:txBody>
      </p:sp>
      <p:sp>
        <p:nvSpPr>
          <p:cNvPr id="10" name="Content Placeholder 13"/>
          <p:cNvSpPr>
            <a:spLocks noGrp="1"/>
          </p:cNvSpPr>
          <p:nvPr>
            <p:ph idx="1"/>
          </p:nvPr>
        </p:nvSpPr>
        <p:spPr>
          <a:xfrm>
            <a:off x="1779757" y="1982323"/>
            <a:ext cx="8998206" cy="1838320"/>
          </a:xfrm>
        </p:spPr>
        <p:txBody>
          <a:bodyPr>
            <a:normAutofit/>
          </a:bodyPr>
          <a:lstStyle/>
          <a:p>
            <a:pPr marL="45720" indent="0" algn="ctr">
              <a:buNone/>
            </a:pPr>
            <a:r>
              <a:rPr lang="en-US" sz="2800" b="1" dirty="0"/>
              <a:t>Within FSFN, Adoption Specialists must document the records obtained and their thorough analysis of the background check results within the Background Check Information page. </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128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5.23</a:t>
            </a:r>
          </a:p>
        </p:txBody>
      </p:sp>
      <p:pic>
        <p:nvPicPr>
          <p:cNvPr id="8" name="Picture 7"/>
          <p:cNvPicPr/>
          <p:nvPr/>
        </p:nvPicPr>
        <p:blipFill>
          <a:blip r:embed="rId3"/>
          <a:stretch>
            <a:fillRect/>
          </a:stretch>
        </p:blipFill>
        <p:spPr>
          <a:xfrm>
            <a:off x="704851" y="1034302"/>
            <a:ext cx="8486770" cy="5246594"/>
          </a:xfrm>
          <a:prstGeom prst="rect">
            <a:avLst/>
          </a:prstGeom>
          <a:noFill/>
          <a:ln w="12700">
            <a:solidFill>
              <a:schemeClr val="tx1">
                <a:lumMod val="50000"/>
              </a:schemeClr>
            </a:solidFill>
          </a:ln>
        </p:spPr>
      </p:pic>
      <p:sp>
        <p:nvSpPr>
          <p:cNvPr id="7" name="Oval 6"/>
          <p:cNvSpPr/>
          <p:nvPr/>
        </p:nvSpPr>
        <p:spPr>
          <a:xfrm>
            <a:off x="8305800" y="3663316"/>
            <a:ext cx="991711" cy="4580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2960" y="2198276"/>
            <a:ext cx="853440" cy="228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Oval 10"/>
          <p:cNvSpPr/>
          <p:nvPr/>
        </p:nvSpPr>
        <p:spPr>
          <a:xfrm>
            <a:off x="822960" y="3581325"/>
            <a:ext cx="1600199" cy="26011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3" name="Rectangle 2"/>
          <p:cNvSpPr/>
          <p:nvPr/>
        </p:nvSpPr>
        <p:spPr>
          <a:xfrm>
            <a:off x="2489831" y="472752"/>
            <a:ext cx="508196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Prior Intakes Investigations/Referrals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190199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5.24</a:t>
            </a:r>
          </a:p>
        </p:txBody>
      </p:sp>
      <p:sp>
        <p:nvSpPr>
          <p:cNvPr id="8" name="Rectangle 7"/>
          <p:cNvSpPr/>
          <p:nvPr/>
        </p:nvSpPr>
        <p:spPr>
          <a:xfrm>
            <a:off x="2032631" y="463024"/>
            <a:ext cx="6226152" cy="1200329"/>
          </a:xfrm>
          <a:prstGeom prst="rect">
            <a:avLst/>
          </a:prstGeom>
        </p:spPr>
        <p:txBody>
          <a:bodyPr wrap="squar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How to locate document dates and statuses for background histories received on the Background Check information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3"/>
          <a:stretch>
            <a:fillRect/>
          </a:stretch>
        </p:blipFill>
        <p:spPr>
          <a:xfrm>
            <a:off x="9848712" y="1416662"/>
            <a:ext cx="2133600" cy="2133600"/>
          </a:xfrm>
          <a:prstGeom prst="rect">
            <a:avLst/>
          </a:prstGeom>
        </p:spPr>
      </p:pic>
      <p:pic>
        <p:nvPicPr>
          <p:cNvPr id="14" name="Picture 13" descr="C:\Users\brooks-lisa\Documents\My Received Files\L_FDC2.tmp.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194" y="1706459"/>
            <a:ext cx="8347805" cy="4567881"/>
          </a:xfrm>
          <a:prstGeom prst="rect">
            <a:avLst/>
          </a:prstGeom>
          <a:noFill/>
          <a:ln w="12700">
            <a:solidFill>
              <a:schemeClr val="tx1">
                <a:lumMod val="50000"/>
              </a:schemeClr>
            </a:solidFill>
          </a:ln>
        </p:spPr>
      </p:pic>
      <p:sp>
        <p:nvSpPr>
          <p:cNvPr id="11" name="Oval 10"/>
          <p:cNvSpPr/>
          <p:nvPr/>
        </p:nvSpPr>
        <p:spPr>
          <a:xfrm>
            <a:off x="796194" y="3779996"/>
            <a:ext cx="2229108" cy="31534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42846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5.25</a:t>
            </a:r>
          </a:p>
        </p:txBody>
      </p:sp>
      <p:pic>
        <p:nvPicPr>
          <p:cNvPr id="7" name="Picture 6" descr="C:\Users\brooks-lisa\Documents\My Received Files\L_FDC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2" y="1342417"/>
            <a:ext cx="8238509" cy="4841666"/>
          </a:xfrm>
          <a:prstGeom prst="rect">
            <a:avLst/>
          </a:prstGeom>
          <a:noFill/>
          <a:ln w="12700">
            <a:solidFill>
              <a:schemeClr val="tx1">
                <a:lumMod val="50000"/>
              </a:schemeClr>
            </a:solidFill>
          </a:ln>
        </p:spPr>
      </p:pic>
      <p:sp>
        <p:nvSpPr>
          <p:cNvPr id="8" name="Rectangle 7"/>
          <p:cNvSpPr/>
          <p:nvPr/>
        </p:nvSpPr>
        <p:spPr>
          <a:xfrm>
            <a:off x="1956228" y="430454"/>
            <a:ext cx="5504887" cy="830997"/>
          </a:xfrm>
          <a:prstGeom prst="rect">
            <a:avLst/>
          </a:prstGeom>
        </p:spPr>
        <p:txBody>
          <a:bodyPr wrap="squar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Where to document the background analysis in the Clearance Issues text box</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9" name="Oval 8"/>
          <p:cNvSpPr/>
          <p:nvPr/>
        </p:nvSpPr>
        <p:spPr>
          <a:xfrm>
            <a:off x="591768" y="5142975"/>
            <a:ext cx="1114425" cy="5714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6413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5.26</a:t>
            </a: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2180241" y="1137724"/>
            <a:ext cx="5773270" cy="5109882"/>
          </a:xfrm>
          <a:prstGeom prst="rect">
            <a:avLst/>
          </a:prstGeom>
          <a:noFill/>
          <a:ln w="12700">
            <a:solidFill>
              <a:schemeClr val="tx1">
                <a:lumMod val="50000"/>
              </a:schemeClr>
            </a:solidFill>
          </a:ln>
        </p:spPr>
      </p:pic>
      <p:sp>
        <p:nvSpPr>
          <p:cNvPr id="9" name="Oval 8"/>
          <p:cNvSpPr/>
          <p:nvPr/>
        </p:nvSpPr>
        <p:spPr>
          <a:xfrm>
            <a:off x="2294703" y="3345042"/>
            <a:ext cx="2685670" cy="4279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39317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5.27</a:t>
            </a: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4" name="Picture 13"/>
          <p:cNvPicPr/>
          <p:nvPr/>
        </p:nvPicPr>
        <p:blipFill>
          <a:blip r:embed="rId4"/>
          <a:stretch>
            <a:fillRect/>
          </a:stretch>
        </p:blipFill>
        <p:spPr>
          <a:xfrm>
            <a:off x="820132" y="1172788"/>
            <a:ext cx="8234217" cy="5102506"/>
          </a:xfrm>
          <a:prstGeom prst="rect">
            <a:avLst/>
          </a:prstGeom>
          <a:noFill/>
          <a:ln w="12700">
            <a:solidFill>
              <a:schemeClr val="tx1">
                <a:lumMod val="50000"/>
              </a:schemeClr>
            </a:solidFill>
          </a:ln>
        </p:spPr>
      </p:pic>
      <p:sp>
        <p:nvSpPr>
          <p:cNvPr id="9" name="Oval 8"/>
          <p:cNvSpPr/>
          <p:nvPr/>
        </p:nvSpPr>
        <p:spPr>
          <a:xfrm>
            <a:off x="7773650" y="2467992"/>
            <a:ext cx="1100831" cy="22194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13040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5.28</a:t>
            </a:r>
          </a:p>
        </p:txBody>
      </p:sp>
      <p:pic>
        <p:nvPicPr>
          <p:cNvPr id="3" name="Picture 2"/>
          <p:cNvPicPr>
            <a:picLocks noChangeAspect="1"/>
          </p:cNvPicPr>
          <p:nvPr/>
        </p:nvPicPr>
        <p:blipFill>
          <a:blip r:embed="rId4"/>
          <a:stretch>
            <a:fillRect/>
          </a:stretch>
        </p:blipFill>
        <p:spPr>
          <a:xfrm>
            <a:off x="1676400" y="1019661"/>
            <a:ext cx="6795136" cy="5275667"/>
          </a:xfrm>
          <a:prstGeom prst="rect">
            <a:avLst/>
          </a:prstGeom>
          <a:ln w="12700">
            <a:solidFill>
              <a:schemeClr val="tx2"/>
            </a:solidFill>
          </a:ln>
        </p:spPr>
      </p:pic>
      <p:sp>
        <p:nvSpPr>
          <p:cNvPr id="7" name="Rectangle 6"/>
          <p:cNvSpPr/>
          <p:nvPr/>
        </p:nvSpPr>
        <p:spPr>
          <a:xfrm>
            <a:off x="1806823" y="446989"/>
            <a:ext cx="653428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Where to insert clearance from different sources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5"/>
          <a:stretch>
            <a:fillRect/>
          </a:stretch>
        </p:blipFill>
        <p:spPr>
          <a:xfrm>
            <a:off x="9848712" y="1416662"/>
            <a:ext cx="2133600" cy="2133600"/>
          </a:xfrm>
          <a:prstGeom prst="rect">
            <a:avLst/>
          </a:prstGeom>
        </p:spPr>
      </p:pic>
    </p:spTree>
    <p:custDataLst>
      <p:tags r:id="rId2"/>
    </p:custDataLst>
    <p:extLst>
      <p:ext uri="{BB962C8B-B14F-4D97-AF65-F5344CB8AC3E}">
        <p14:creationId xmlns:p14="http://schemas.microsoft.com/office/powerpoint/2010/main" val="1687255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Legal Staffing </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5.29</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Content Placeholder 13"/>
          <p:cNvSpPr>
            <a:spLocks noGrp="1"/>
          </p:cNvSpPr>
          <p:nvPr>
            <p:ph idx="1"/>
          </p:nvPr>
        </p:nvSpPr>
        <p:spPr>
          <a:xfrm>
            <a:off x="1941565" y="1624713"/>
            <a:ext cx="8690575" cy="2947287"/>
          </a:xfrm>
        </p:spPr>
        <p:txBody>
          <a:bodyPr>
            <a:noAutofit/>
          </a:bodyPr>
          <a:lstStyle/>
          <a:p>
            <a:pPr marL="45720" indent="0" algn="ctr">
              <a:buNone/>
            </a:pPr>
            <a:r>
              <a:rPr lang="en-US" sz="2800" b="1" dirty="0"/>
              <a:t>If the child is already placed in the home, a legal staffing must be requested when it is learned that a household member, another visitor, or a paramour of a household member has had verified findings of sexual abuse or has been found guilty of any of the serious crimes listed in this section. </a:t>
            </a:r>
          </a:p>
        </p:txBody>
      </p:sp>
    </p:spTree>
    <p:custDataLst>
      <p:tags r:id="rId1"/>
    </p:custDataLst>
    <p:extLst>
      <p:ext uri="{BB962C8B-B14F-4D97-AF65-F5344CB8AC3E}">
        <p14:creationId xmlns:p14="http://schemas.microsoft.com/office/powerpoint/2010/main" val="4052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3"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337351" y="358921"/>
            <a:ext cx="11611994" cy="790113"/>
          </a:xfrm>
        </p:spPr>
        <p:txBody>
          <a:bodyPr>
            <a:noAutofit/>
          </a:bodyPr>
          <a:lstStyle/>
          <a:p>
            <a:pPr algn="ctr"/>
            <a:r>
              <a:rPr lang="en-US" sz="5400" b="1" dirty="0"/>
              <a:t>Adoption Unified Home Study</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a:t>
            </a:r>
          </a:p>
        </p:txBody>
      </p:sp>
      <p:pic>
        <p:nvPicPr>
          <p:cNvPr id="3" name="Picture 2"/>
          <p:cNvPicPr>
            <a:picLocks noChangeAspect="1"/>
          </p:cNvPicPr>
          <p:nvPr/>
        </p:nvPicPr>
        <p:blipFill>
          <a:blip r:embed="rId4"/>
          <a:stretch>
            <a:fillRect/>
          </a:stretch>
        </p:blipFill>
        <p:spPr>
          <a:xfrm rot="20980244">
            <a:off x="2092068" y="2165780"/>
            <a:ext cx="4188798" cy="3682804"/>
          </a:xfrm>
          <a:prstGeom prst="rect">
            <a:avLst/>
          </a:prstGeom>
          <a:ln w="28575">
            <a:solidFill>
              <a:schemeClr val="accent1">
                <a:lumMod val="50000"/>
              </a:schemeClr>
            </a:solidFill>
          </a:ln>
        </p:spPr>
      </p:pic>
    </p:spTree>
    <p:custDataLst>
      <p:tags r:id="rId1"/>
    </p:custDataLst>
    <p:extLst>
      <p:ext uri="{BB962C8B-B14F-4D97-AF65-F5344CB8AC3E}">
        <p14:creationId xmlns:p14="http://schemas.microsoft.com/office/powerpoint/2010/main" val="16222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Caregiver Supports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5.30</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Content Placeholder 13"/>
          <p:cNvSpPr>
            <a:spLocks noGrp="1"/>
          </p:cNvSpPr>
          <p:nvPr>
            <p:ph idx="1"/>
          </p:nvPr>
        </p:nvSpPr>
        <p:spPr>
          <a:xfrm>
            <a:off x="2187388" y="1732592"/>
            <a:ext cx="8534872" cy="2606627"/>
          </a:xfrm>
        </p:spPr>
        <p:txBody>
          <a:bodyPr>
            <a:noAutofit/>
          </a:bodyPr>
          <a:lstStyle/>
          <a:p>
            <a:pPr marL="45720" indent="0" algn="ctr">
              <a:buNone/>
            </a:pPr>
            <a:r>
              <a:rPr lang="en-US" sz="2800" b="1" dirty="0"/>
              <a:t>Supporting adoptive parents helps children achieve stability, well-being, and permanency. </a:t>
            </a:r>
          </a:p>
          <a:p>
            <a:pPr marL="45720" indent="0" algn="ctr">
              <a:buNone/>
            </a:pPr>
            <a:r>
              <a:rPr lang="en-US" sz="2800" b="1" dirty="0"/>
              <a:t> Adoption Specialists responsible for completing the Adoption UHS must discuss with the prospective adoptive parent the following supports that are available. </a:t>
            </a:r>
          </a:p>
        </p:txBody>
      </p:sp>
    </p:spTree>
    <p:custDataLst>
      <p:tags r:id="rId1"/>
    </p:custDataLst>
    <p:extLst>
      <p:ext uri="{BB962C8B-B14F-4D97-AF65-F5344CB8AC3E}">
        <p14:creationId xmlns:p14="http://schemas.microsoft.com/office/powerpoint/2010/main" val="194186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Caregiver Supports,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5.31</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3" name="Group 2"/>
          <p:cNvGrpSpPr/>
          <p:nvPr/>
        </p:nvGrpSpPr>
        <p:grpSpPr>
          <a:xfrm>
            <a:off x="277091" y="1408693"/>
            <a:ext cx="11582400" cy="3582921"/>
            <a:chOff x="1002337" y="1205233"/>
            <a:chExt cx="8948728" cy="4974964"/>
          </a:xfrm>
        </p:grpSpPr>
        <p:sp>
          <p:nvSpPr>
            <p:cNvPr id="15" name="Freeform 14"/>
            <p:cNvSpPr/>
            <p:nvPr/>
          </p:nvSpPr>
          <p:spPr>
            <a:xfrm>
              <a:off x="1002338" y="1205233"/>
              <a:ext cx="2798221" cy="1520414"/>
            </a:xfrm>
            <a:prstGeom prst="roundRect">
              <a:avLst/>
            </a:prstGeom>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kern="1200" dirty="0">
                  <a:solidFill>
                    <a:schemeClr val="tx1"/>
                  </a:solidFill>
                </a:rPr>
                <a:t>Adoption Subsidy</a:t>
              </a:r>
            </a:p>
          </p:txBody>
        </p:sp>
        <p:sp>
          <p:nvSpPr>
            <p:cNvPr id="16" name="Freeform 15"/>
            <p:cNvSpPr/>
            <p:nvPr/>
          </p:nvSpPr>
          <p:spPr>
            <a:xfrm>
              <a:off x="3977900" y="1205233"/>
              <a:ext cx="2894006" cy="1520414"/>
            </a:xfrm>
            <a:prstGeom prst="roundRect">
              <a:avLst/>
            </a:prstGeom>
          </p:spPr>
          <p:style>
            <a:lnRef idx="0">
              <a:schemeClr val="lt1">
                <a:hueOff val="0"/>
                <a:satOff val="0"/>
                <a:lumOff val="0"/>
                <a:alphaOff val="0"/>
              </a:schemeClr>
            </a:lnRef>
            <a:fillRef idx="3">
              <a:schemeClr val="accent1">
                <a:shade val="50000"/>
                <a:hueOff val="184214"/>
                <a:satOff val="-5950"/>
                <a:lumOff val="17581"/>
                <a:alphaOff val="0"/>
              </a:schemeClr>
            </a:fillRef>
            <a:effectRef idx="3">
              <a:schemeClr val="accent1">
                <a:shade val="50000"/>
                <a:hueOff val="184214"/>
                <a:satOff val="-5950"/>
                <a:lumOff val="17581"/>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kern="1200" dirty="0">
                  <a:solidFill>
                    <a:schemeClr val="tx1"/>
                  </a:solidFill>
                </a:rPr>
                <a:t>Post Adoption Services and Supports</a:t>
              </a:r>
            </a:p>
          </p:txBody>
        </p:sp>
        <p:sp>
          <p:nvSpPr>
            <p:cNvPr id="17" name="Freeform 16"/>
            <p:cNvSpPr/>
            <p:nvPr/>
          </p:nvSpPr>
          <p:spPr>
            <a:xfrm>
              <a:off x="1002337" y="2900538"/>
              <a:ext cx="2798221" cy="1574775"/>
            </a:xfrm>
            <a:prstGeom prst="roundRect">
              <a:avLst/>
            </a:prstGeom>
            <a:solidFill>
              <a:srgbClr val="7CC749"/>
            </a:solidFill>
          </p:spPr>
          <p:style>
            <a:lnRef idx="0">
              <a:schemeClr val="lt1">
                <a:hueOff val="0"/>
                <a:satOff val="0"/>
                <a:lumOff val="0"/>
                <a:alphaOff val="0"/>
              </a:schemeClr>
            </a:lnRef>
            <a:fillRef idx="3">
              <a:schemeClr val="accent1">
                <a:shade val="50000"/>
                <a:hueOff val="368429"/>
                <a:satOff val="-11901"/>
                <a:lumOff val="35162"/>
                <a:alphaOff val="0"/>
              </a:schemeClr>
            </a:fillRef>
            <a:effectRef idx="3">
              <a:schemeClr val="accent1">
                <a:shade val="50000"/>
                <a:hueOff val="368429"/>
                <a:satOff val="-11901"/>
                <a:lumOff val="35162"/>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dirty="0">
                  <a:solidFill>
                    <a:schemeClr val="tx1"/>
                  </a:solidFill>
                </a:rPr>
                <a:t>Reimbursement for </a:t>
              </a:r>
              <a:br>
                <a:rPr lang="en-US" sz="2400" b="1" dirty="0">
                  <a:solidFill>
                    <a:schemeClr val="tx1"/>
                  </a:solidFill>
                </a:rPr>
              </a:br>
              <a:r>
                <a:rPr lang="en-US" sz="2400" b="1" dirty="0">
                  <a:solidFill>
                    <a:schemeClr val="tx1"/>
                  </a:solidFill>
                </a:rPr>
                <a:t>Non-Recurring Adoption Expenses</a:t>
              </a:r>
            </a:p>
          </p:txBody>
        </p:sp>
        <p:sp>
          <p:nvSpPr>
            <p:cNvPr id="19" name="Freeform 18"/>
            <p:cNvSpPr/>
            <p:nvPr/>
          </p:nvSpPr>
          <p:spPr>
            <a:xfrm>
              <a:off x="7049247" y="2905665"/>
              <a:ext cx="2901818" cy="1569649"/>
            </a:xfrm>
            <a:prstGeom prst="roundRect">
              <a:avLst/>
            </a:prstGeom>
            <a:solidFill>
              <a:srgbClr val="60A432"/>
            </a:solidFill>
          </p:spPr>
          <p:style>
            <a:lnRef idx="0">
              <a:schemeClr val="lt1">
                <a:hueOff val="0"/>
                <a:satOff val="0"/>
                <a:lumOff val="0"/>
                <a:alphaOff val="0"/>
              </a:schemeClr>
            </a:lnRef>
            <a:fillRef idx="3">
              <a:schemeClr val="accent1">
                <a:shade val="50000"/>
                <a:hueOff val="184214"/>
                <a:satOff val="-5950"/>
                <a:lumOff val="17581"/>
                <a:alphaOff val="0"/>
              </a:schemeClr>
            </a:fillRef>
            <a:effectRef idx="3">
              <a:schemeClr val="accent1">
                <a:shade val="50000"/>
                <a:hueOff val="184214"/>
                <a:satOff val="-5950"/>
                <a:lumOff val="17581"/>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dirty="0">
                  <a:solidFill>
                    <a:schemeClr val="tx1"/>
                  </a:solidFill>
                </a:rPr>
                <a:t>DCF Tuition and Fee Exemption</a:t>
              </a:r>
              <a:endParaRPr lang="en-US" sz="2400" b="1" kern="1200" dirty="0">
                <a:solidFill>
                  <a:schemeClr val="tx1"/>
                </a:solidFill>
              </a:endParaRPr>
            </a:p>
          </p:txBody>
        </p:sp>
        <p:sp>
          <p:nvSpPr>
            <p:cNvPr id="11" name="Freeform 10"/>
            <p:cNvSpPr/>
            <p:nvPr/>
          </p:nvSpPr>
          <p:spPr>
            <a:xfrm>
              <a:off x="3977900" y="2905664"/>
              <a:ext cx="2894006" cy="1569649"/>
            </a:xfrm>
            <a:prstGeom prst="roundRect">
              <a:avLst/>
            </a:prstGeom>
            <a:solidFill>
              <a:schemeClr val="accent1">
                <a:lumMod val="60000"/>
                <a:lumOff val="40000"/>
              </a:schemeClr>
            </a:solidFill>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dirty="0">
                  <a:solidFill>
                    <a:schemeClr val="tx1"/>
                  </a:solidFill>
                </a:rPr>
                <a:t>Federal Adoption Tax Credit</a:t>
              </a:r>
            </a:p>
          </p:txBody>
        </p:sp>
        <p:sp>
          <p:nvSpPr>
            <p:cNvPr id="12" name="Freeform 11"/>
            <p:cNvSpPr/>
            <p:nvPr/>
          </p:nvSpPr>
          <p:spPr>
            <a:xfrm>
              <a:off x="7049247" y="1216198"/>
              <a:ext cx="2901818" cy="1558217"/>
            </a:xfrm>
            <a:prstGeom prst="roundRect">
              <a:avLst/>
            </a:prstGeom>
            <a:solidFill>
              <a:srgbClr val="A3D77F"/>
            </a:solidFill>
          </p:spPr>
          <p:style>
            <a:lnRef idx="0">
              <a:schemeClr val="lt1">
                <a:hueOff val="0"/>
                <a:satOff val="0"/>
                <a:lumOff val="0"/>
                <a:alphaOff val="0"/>
              </a:schemeClr>
            </a:lnRef>
            <a:fillRef idx="3">
              <a:schemeClr val="accent1">
                <a:shade val="50000"/>
                <a:hueOff val="184214"/>
                <a:satOff val="-5950"/>
                <a:lumOff val="17581"/>
                <a:alphaOff val="0"/>
              </a:schemeClr>
            </a:fillRef>
            <a:effectRef idx="3">
              <a:schemeClr val="accent1">
                <a:shade val="50000"/>
                <a:hueOff val="184214"/>
                <a:satOff val="-5950"/>
                <a:lumOff val="17581"/>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kern="1200" dirty="0">
                  <a:solidFill>
                    <a:schemeClr val="tx1"/>
                  </a:solidFill>
                </a:rPr>
                <a:t>Medical Assistance</a:t>
              </a:r>
            </a:p>
          </p:txBody>
        </p:sp>
        <p:sp>
          <p:nvSpPr>
            <p:cNvPr id="14" name="Freeform 15"/>
            <p:cNvSpPr/>
            <p:nvPr/>
          </p:nvSpPr>
          <p:spPr>
            <a:xfrm>
              <a:off x="1002337" y="4650203"/>
              <a:ext cx="2798221" cy="1529994"/>
            </a:xfrm>
            <a:prstGeom prst="roundRect">
              <a:avLst/>
            </a:prstGeom>
          </p:spPr>
          <p:style>
            <a:lnRef idx="0">
              <a:schemeClr val="lt1">
                <a:hueOff val="0"/>
                <a:satOff val="0"/>
                <a:lumOff val="0"/>
                <a:alphaOff val="0"/>
              </a:schemeClr>
            </a:lnRef>
            <a:fillRef idx="3">
              <a:schemeClr val="accent1">
                <a:shade val="50000"/>
                <a:hueOff val="184214"/>
                <a:satOff val="-5950"/>
                <a:lumOff val="17581"/>
                <a:alphaOff val="0"/>
              </a:schemeClr>
            </a:fillRef>
            <a:effectRef idx="3">
              <a:schemeClr val="accent1">
                <a:shade val="50000"/>
                <a:hueOff val="184214"/>
                <a:satOff val="-5950"/>
                <a:lumOff val="17581"/>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kern="1200" dirty="0">
                  <a:solidFill>
                    <a:schemeClr val="tx1"/>
                  </a:solidFill>
                </a:rPr>
                <a:t>State Employee Benefits Program</a:t>
              </a:r>
            </a:p>
          </p:txBody>
        </p:sp>
        <p:sp>
          <p:nvSpPr>
            <p:cNvPr id="18" name="Freeform 15"/>
            <p:cNvSpPr/>
            <p:nvPr/>
          </p:nvSpPr>
          <p:spPr>
            <a:xfrm>
              <a:off x="3977900" y="4650203"/>
              <a:ext cx="2894006" cy="1529994"/>
            </a:xfrm>
            <a:prstGeom prst="roundRect">
              <a:avLst/>
            </a:prstGeom>
          </p:spPr>
          <p:style>
            <a:lnRef idx="0">
              <a:schemeClr val="lt1">
                <a:hueOff val="0"/>
                <a:satOff val="0"/>
                <a:lumOff val="0"/>
                <a:alphaOff val="0"/>
              </a:schemeClr>
            </a:lnRef>
            <a:fillRef idx="3">
              <a:schemeClr val="accent1">
                <a:shade val="50000"/>
                <a:hueOff val="184214"/>
                <a:satOff val="-5950"/>
                <a:lumOff val="17581"/>
                <a:alphaOff val="0"/>
              </a:schemeClr>
            </a:fillRef>
            <a:effectRef idx="3">
              <a:schemeClr val="accent1">
                <a:shade val="50000"/>
                <a:hueOff val="184214"/>
                <a:satOff val="-5950"/>
                <a:lumOff val="17581"/>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400" b="1" kern="1200" dirty="0">
                  <a:solidFill>
                    <a:schemeClr val="tx1"/>
                  </a:solidFill>
                </a:rPr>
                <a:t>State Parks Program</a:t>
              </a:r>
            </a:p>
          </p:txBody>
        </p:sp>
      </p:grpSp>
    </p:spTree>
    <p:custDataLst>
      <p:tags r:id="rId1"/>
    </p:custDataLst>
    <p:extLst>
      <p:ext uri="{BB962C8B-B14F-4D97-AF65-F5344CB8AC3E}">
        <p14:creationId xmlns:p14="http://schemas.microsoft.com/office/powerpoint/2010/main" val="424533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545284" y="640196"/>
            <a:ext cx="8716162" cy="1323439"/>
          </a:xfrm>
          <a:prstGeom prst="rect">
            <a:avLst/>
          </a:prstGeom>
          <a:noFill/>
        </p:spPr>
        <p:txBody>
          <a:bodyPr wrap="square" rtlCol="0">
            <a:spAutoFit/>
          </a:bodyPr>
          <a:lstStyle/>
          <a:p>
            <a:pPr algn="ctr"/>
            <a:r>
              <a:rPr lang="en-US" sz="4000" b="1" dirty="0">
                <a:solidFill>
                  <a:srgbClr val="624D38"/>
                </a:solidFill>
              </a:rPr>
              <a:t>Financial Security Resources and Child Care Arrangements</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5.32</a:t>
            </a:r>
          </a:p>
        </p:txBody>
      </p:sp>
    </p:spTree>
    <p:custDataLst>
      <p:tags r:id="rId1"/>
    </p:custDataLst>
    <p:extLst>
      <p:ext uri="{BB962C8B-B14F-4D97-AF65-F5344CB8AC3E}">
        <p14:creationId xmlns:p14="http://schemas.microsoft.com/office/powerpoint/2010/main" val="323674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0" y="71716"/>
            <a:ext cx="10574579" cy="1475038"/>
          </a:xfrm>
        </p:spPr>
        <p:txBody>
          <a:bodyPr>
            <a:noAutofit/>
          </a:bodyPr>
          <a:lstStyle/>
          <a:p>
            <a:pPr algn="ctr"/>
            <a:r>
              <a:rPr lang="en-US" sz="5400" b="1" dirty="0"/>
              <a:t>Financial Security, Resources, and Child Care Arrangements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5.33</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1" name="Group 20"/>
          <p:cNvGrpSpPr/>
          <p:nvPr/>
        </p:nvGrpSpPr>
        <p:grpSpPr>
          <a:xfrm>
            <a:off x="1200399" y="1967349"/>
            <a:ext cx="9614331" cy="2888364"/>
            <a:chOff x="1368554" y="1993982"/>
            <a:chExt cx="9614331" cy="2888364"/>
          </a:xfrm>
        </p:grpSpPr>
        <p:grpSp>
          <p:nvGrpSpPr>
            <p:cNvPr id="3" name="Group 2"/>
            <p:cNvGrpSpPr/>
            <p:nvPr/>
          </p:nvGrpSpPr>
          <p:grpSpPr>
            <a:xfrm>
              <a:off x="1368554" y="1993982"/>
              <a:ext cx="9614331" cy="2810524"/>
              <a:chOff x="2035892" y="2023737"/>
              <a:chExt cx="9614331" cy="2810524"/>
            </a:xfrm>
          </p:grpSpPr>
          <p:sp>
            <p:nvSpPr>
              <p:cNvPr id="8" name="Freeform 7"/>
              <p:cNvSpPr/>
              <p:nvPr/>
            </p:nvSpPr>
            <p:spPr>
              <a:xfrm rot="16200000">
                <a:off x="1801682" y="2257947"/>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505893" tIns="89155" rIns="115572" bIns="1873681"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9" name="Freeform 8"/>
              <p:cNvSpPr/>
              <p:nvPr/>
            </p:nvSpPr>
            <p:spPr>
              <a:xfrm>
                <a:off x="2504314"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Financial Breakdown</a:t>
                </a:r>
              </a:p>
            </p:txBody>
          </p:sp>
          <p:sp>
            <p:nvSpPr>
              <p:cNvPr id="10" name="Freeform 9"/>
              <p:cNvSpPr/>
              <p:nvPr/>
            </p:nvSpPr>
            <p:spPr>
              <a:xfrm rot="16200000">
                <a:off x="4225758" y="2257947"/>
                <a:ext cx="2810523" cy="2342104"/>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134085"/>
                  <a:satOff val="-3695"/>
                  <a:lumOff val="9255"/>
                  <a:alphaOff val="0"/>
                </a:schemeClr>
              </a:fillRef>
              <a:effectRef idx="0">
                <a:schemeClr val="accent1">
                  <a:shade val="80000"/>
                  <a:hueOff val="134085"/>
                  <a:satOff val="-3695"/>
                  <a:lumOff val="9255"/>
                  <a:alphaOff val="0"/>
                </a:schemeClr>
              </a:effectRef>
              <a:fontRef idx="minor">
                <a:schemeClr val="lt1"/>
              </a:fontRef>
            </p:style>
            <p:txBody>
              <a:bodyPr spcFirstLastPara="0" vert="horz" wrap="square" lIns="505894" tIns="89155" rIns="115571" bIns="1873682"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2" name="Flowchart: Extract 11"/>
              <p:cNvSpPr/>
              <p:nvPr/>
            </p:nvSpPr>
            <p:spPr>
              <a:xfrm rot="5400000">
                <a:off x="4265201" y="4256997"/>
                <a:ext cx="412957" cy="351315"/>
              </a:xfrm>
              <a:prstGeom prst="flowChartExtra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13"/>
              <p:cNvSpPr/>
              <p:nvPr/>
            </p:nvSpPr>
            <p:spPr>
              <a:xfrm>
                <a:off x="4928390"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134085"/>
                  <a:satOff val="-3695"/>
                  <a:lumOff val="9255"/>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Additional Monthly Support</a:t>
                </a:r>
              </a:p>
            </p:txBody>
          </p:sp>
          <p:sp>
            <p:nvSpPr>
              <p:cNvPr id="15" name="Freeform 14"/>
              <p:cNvSpPr/>
              <p:nvPr/>
            </p:nvSpPr>
            <p:spPr>
              <a:xfrm rot="16200000">
                <a:off x="6649834" y="2257948"/>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505894" tIns="89155" rIns="115571" bIns="1873681" numCol="1" spcCol="1270" anchor="t" anchorCtr="0">
                <a:noAutofit/>
              </a:bodyPr>
              <a:lstStyle/>
              <a:p>
                <a:pPr lvl="0" algn="r" defTabSz="1155700">
                  <a:lnSpc>
                    <a:spcPct val="90000"/>
                  </a:lnSpc>
                  <a:spcBef>
                    <a:spcPct val="0"/>
                  </a:spcBef>
                  <a:spcAft>
                    <a:spcPct val="35000"/>
                  </a:spcAft>
                </a:pPr>
                <a:endParaRPr lang="en-US" sz="2400" b="1" kern="1200">
                  <a:solidFill>
                    <a:schemeClr val="tx1"/>
                  </a:solidFill>
                </a:endParaRPr>
              </a:p>
            </p:txBody>
          </p:sp>
          <p:sp>
            <p:nvSpPr>
              <p:cNvPr id="16" name="Flowchart: Extract 15"/>
              <p:cNvSpPr/>
              <p:nvPr/>
            </p:nvSpPr>
            <p:spPr>
              <a:xfrm rot="5400000">
                <a:off x="6689277" y="4256997"/>
                <a:ext cx="412957" cy="351315"/>
              </a:xfrm>
              <a:prstGeom prst="flowChartExtract">
                <a:avLst/>
              </a:prstGeom>
            </p:spPr>
            <p:style>
              <a:lnRef idx="2">
                <a:schemeClr val="accent1">
                  <a:shade val="80000"/>
                  <a:hueOff val="201127"/>
                  <a:satOff val="-5542"/>
                  <a:lumOff val="1388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Freeform 16"/>
              <p:cNvSpPr/>
              <p:nvPr/>
            </p:nvSpPr>
            <p:spPr>
              <a:xfrm>
                <a:off x="7352466"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Household Information</a:t>
                </a:r>
              </a:p>
            </p:txBody>
          </p:sp>
          <p:sp>
            <p:nvSpPr>
              <p:cNvPr id="18" name="Freeform 17"/>
              <p:cNvSpPr/>
              <p:nvPr/>
            </p:nvSpPr>
            <p:spPr>
              <a:xfrm rot="16200000">
                <a:off x="9073911" y="2257947"/>
                <a:ext cx="2810522"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402254"/>
                  <a:satOff val="-11084"/>
                  <a:lumOff val="27764"/>
                  <a:alphaOff val="0"/>
                </a:schemeClr>
              </a:fillRef>
              <a:effectRef idx="0">
                <a:schemeClr val="accent1">
                  <a:shade val="80000"/>
                  <a:hueOff val="402254"/>
                  <a:satOff val="-11084"/>
                  <a:lumOff val="27764"/>
                  <a:alphaOff val="0"/>
                </a:schemeClr>
              </a:effectRef>
              <a:fontRef idx="minor">
                <a:schemeClr val="lt1"/>
              </a:fontRef>
            </p:style>
            <p:txBody>
              <a:bodyPr spcFirstLastPara="0" vert="horz" wrap="square" lIns="505893" tIns="89153" rIns="115571" bIns="1873683"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9" name="Flowchart: Extract 18"/>
              <p:cNvSpPr/>
              <p:nvPr/>
            </p:nvSpPr>
            <p:spPr>
              <a:xfrm rot="5400000">
                <a:off x="9113353" y="4256997"/>
                <a:ext cx="412957" cy="351315"/>
              </a:xfrm>
              <a:prstGeom prst="flowChartExtract">
                <a:avLst/>
              </a:prstGeom>
            </p:spPr>
            <p:style>
              <a:lnRef idx="2">
                <a:schemeClr val="accent1">
                  <a:shade val="80000"/>
                  <a:hueOff val="402254"/>
                  <a:satOff val="-11084"/>
                  <a:lumOff val="2776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0" name="Freeform 19"/>
            <p:cNvSpPr/>
            <p:nvPr/>
          </p:nvSpPr>
          <p:spPr>
            <a:xfrm>
              <a:off x="9095981" y="2071824"/>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Family Situation</a:t>
              </a:r>
            </a:p>
          </p:txBody>
        </p:sp>
      </p:grpSp>
    </p:spTree>
    <p:custDataLst>
      <p:tags r:id="rId1"/>
    </p:custDataLst>
    <p:extLst>
      <p:ext uri="{BB962C8B-B14F-4D97-AF65-F5344CB8AC3E}">
        <p14:creationId xmlns:p14="http://schemas.microsoft.com/office/powerpoint/2010/main" val="31774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5.34</a:t>
            </a:r>
          </a:p>
        </p:txBody>
      </p:sp>
      <p:pic>
        <p:nvPicPr>
          <p:cNvPr id="8" name="Picture 7"/>
          <p:cNvPicPr/>
          <p:nvPr/>
        </p:nvPicPr>
        <p:blipFill>
          <a:blip r:embed="rId3"/>
          <a:stretch>
            <a:fillRect/>
          </a:stretch>
        </p:blipFill>
        <p:spPr>
          <a:xfrm>
            <a:off x="825624" y="921302"/>
            <a:ext cx="8278548" cy="5361998"/>
          </a:xfrm>
          <a:prstGeom prst="rect">
            <a:avLst/>
          </a:prstGeom>
          <a:noFill/>
          <a:ln w="12700">
            <a:solidFill>
              <a:schemeClr val="tx1">
                <a:lumMod val="50000"/>
              </a:schemeClr>
            </a:solidFill>
          </a:ln>
        </p:spPr>
      </p:pic>
      <p:sp>
        <p:nvSpPr>
          <p:cNvPr id="9" name="Oval 8"/>
          <p:cNvSpPr/>
          <p:nvPr/>
        </p:nvSpPr>
        <p:spPr>
          <a:xfrm>
            <a:off x="5200401" y="2773226"/>
            <a:ext cx="383651" cy="16528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
        <p:nvSpPr>
          <p:cNvPr id="13" name="Rectangle 12"/>
          <p:cNvSpPr/>
          <p:nvPr/>
        </p:nvSpPr>
        <p:spPr>
          <a:xfrm>
            <a:off x="3176524" y="459637"/>
            <a:ext cx="3576748"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Employment Information</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66489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5.35</a:t>
            </a:r>
          </a:p>
        </p:txBody>
      </p:sp>
      <p:pic>
        <p:nvPicPr>
          <p:cNvPr id="8" name="Picture 7"/>
          <p:cNvPicPr/>
          <p:nvPr/>
        </p:nvPicPr>
        <p:blipFill>
          <a:blip r:embed="rId3"/>
          <a:stretch>
            <a:fillRect/>
          </a:stretch>
        </p:blipFill>
        <p:spPr>
          <a:xfrm>
            <a:off x="941032" y="847621"/>
            <a:ext cx="8052048" cy="544079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76524" y="459637"/>
            <a:ext cx="3887603"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Adding Employment Details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3683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5.36</a:t>
            </a:r>
          </a:p>
        </p:txBody>
      </p:sp>
      <p:pic>
        <p:nvPicPr>
          <p:cNvPr id="7" name="Picture 6" descr="C:\Users\brooks-lisa\Documents\My Received Files\L_3B0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91" y="1789523"/>
            <a:ext cx="8685485" cy="2649312"/>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843115" y="474874"/>
            <a:ext cx="6253635"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Adding Additional Monthly Support or Income</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30510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5.37</a:t>
            </a:r>
          </a:p>
        </p:txBody>
      </p:sp>
      <p:pic>
        <p:nvPicPr>
          <p:cNvPr id="8" name="Picture 7" descr="C:\Users\brooks-lisa\Documents\My Received Files\L_FEA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28" y="1849228"/>
            <a:ext cx="8693913" cy="264287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23523" y="459637"/>
            <a:ext cx="3631122"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Adding Monthly Expenses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43878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5.38</a:t>
            </a:r>
          </a:p>
        </p:txBody>
      </p:sp>
      <p:pic>
        <p:nvPicPr>
          <p:cNvPr id="7" name="Picture 6" descr="C:\Users\brock-amber\Desktop\UHS\Emergency Placement - CPI\screenshot.png"/>
          <p:cNvPicPr/>
          <p:nvPr/>
        </p:nvPicPr>
        <p:blipFill>
          <a:blip r:embed="rId3">
            <a:extLst>
              <a:ext uri="{28A0092B-C50C-407E-A947-70E740481C1C}">
                <a14:useLocalDpi xmlns:a14="http://schemas.microsoft.com/office/drawing/2010/main" val="0"/>
              </a:ext>
            </a:extLst>
          </a:blip>
          <a:srcRect/>
          <a:stretch>
            <a:fillRect/>
          </a:stretch>
        </p:blipFill>
        <p:spPr bwMode="auto">
          <a:xfrm>
            <a:off x="585927" y="994299"/>
            <a:ext cx="8771140" cy="5301898"/>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766295" y="479829"/>
            <a:ext cx="2410403"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Family Situation</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6274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Adoption Subsidy </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5.39</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Content Placeholder 13"/>
          <p:cNvSpPr>
            <a:spLocks noGrp="1"/>
          </p:cNvSpPr>
          <p:nvPr>
            <p:ph idx="1"/>
          </p:nvPr>
        </p:nvSpPr>
        <p:spPr>
          <a:xfrm>
            <a:off x="1246773" y="1751055"/>
            <a:ext cx="9869079" cy="3096153"/>
          </a:xfrm>
        </p:spPr>
        <p:txBody>
          <a:bodyPr>
            <a:noAutofit/>
          </a:bodyPr>
          <a:lstStyle/>
          <a:p>
            <a:pPr marL="45720" indent="0" algn="ctr">
              <a:buNone/>
            </a:pPr>
            <a:r>
              <a:rPr lang="en-US" sz="2800" b="1" dirty="0"/>
              <a:t>Adoption Specialists are required to ask the prospective adoptive parent(s) if they are willing to adopt with or without subsidy and document their response in the narrative field provided. </a:t>
            </a:r>
            <a:br>
              <a:rPr lang="en-US" sz="2800" b="1" dirty="0"/>
            </a:br>
            <a:endParaRPr lang="en-US" sz="2800" b="1" dirty="0"/>
          </a:p>
          <a:p>
            <a:pPr marL="45720" indent="0" algn="ctr">
              <a:buNone/>
            </a:pPr>
            <a:r>
              <a:rPr lang="en-US" sz="2800" b="1" dirty="0"/>
              <a:t>The narrative field needs to be updated every time a home study is updated. </a:t>
            </a:r>
          </a:p>
        </p:txBody>
      </p:sp>
    </p:spTree>
    <p:custDataLst>
      <p:tags r:id="rId1"/>
    </p:custDataLst>
    <p:extLst>
      <p:ext uri="{BB962C8B-B14F-4D97-AF65-F5344CB8AC3E}">
        <p14:creationId xmlns:p14="http://schemas.microsoft.com/office/powerpoint/2010/main" val="2893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131057"/>
            <a:ext cx="10074442" cy="896465"/>
          </a:xfrm>
        </p:spPr>
        <p:txBody>
          <a:bodyPr>
            <a:noAutofit/>
          </a:bodyPr>
          <a:lstStyle/>
          <a:p>
            <a:pPr algn="ctr"/>
            <a:r>
              <a:rPr lang="en-US" sz="5400" b="1" dirty="0"/>
              <a:t>Possible Adoptive Placement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
        <p:nvSpPr>
          <p:cNvPr id="8" name="Oval 7"/>
          <p:cNvSpPr/>
          <p:nvPr/>
        </p:nvSpPr>
        <p:spPr>
          <a:xfrm>
            <a:off x="1065695" y="1404160"/>
            <a:ext cx="6447731" cy="443978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Adoption UHS must include the current and projected future needs of the child, consideration of the birth family’s medical and mental health history, as well as the strengths of the potential adoptive family to meet the child’s needs. </a:t>
            </a:r>
          </a:p>
        </p:txBody>
      </p:sp>
    </p:spTree>
    <p:custDataLst>
      <p:tags r:id="rId1"/>
    </p:custDataLst>
    <p:extLst>
      <p:ext uri="{BB962C8B-B14F-4D97-AF65-F5344CB8AC3E}">
        <p14:creationId xmlns:p14="http://schemas.microsoft.com/office/powerpoint/2010/main" val="8600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82337" y="0"/>
            <a:ext cx="4409661" cy="6858000"/>
          </a:xfrm>
          <a:prstGeom prst="rect">
            <a:avLst/>
          </a:prstGeom>
          <a:solidFill>
            <a:schemeClr val="bg1"/>
          </a:solidFill>
        </p:spPr>
        <p:txBody>
          <a:bodyPr wrap="square" rtlCol="0">
            <a:spAutoFit/>
          </a:bodyPr>
          <a:lstStyle/>
          <a:p>
            <a:endParaRPr lang="en-US" dirty="0">
              <a:solidFill>
                <a:srgbClr val="624D38"/>
              </a:solidFill>
            </a:endParaRPr>
          </a:p>
        </p:txBody>
      </p:sp>
      <p:sp>
        <p:nvSpPr>
          <p:cNvPr id="4" name="Text Placeholder 3"/>
          <p:cNvSpPr>
            <a:spLocks noGrp="1"/>
          </p:cNvSpPr>
          <p:nvPr>
            <p:ph type="body" sz="half" idx="2"/>
          </p:nvPr>
        </p:nvSpPr>
        <p:spPr/>
        <p:txBody>
          <a:bodyPr>
            <a:normAutofit/>
          </a:bodyPr>
          <a:lstStyle/>
          <a:p>
            <a:pPr algn="ctr"/>
            <a:r>
              <a:rPr lang="en-US" sz="4900" b="1" dirty="0">
                <a:solidFill>
                  <a:schemeClr val="tx1">
                    <a:lumMod val="75000"/>
                  </a:schemeClr>
                </a:solidFill>
                <a:latin typeface="+mj-lt"/>
                <a:ea typeface="+mj-ea"/>
                <a:cs typeface="+mj-cs"/>
              </a:rPr>
              <a:t>FSFN Tutorial</a:t>
            </a:r>
          </a:p>
        </p:txBody>
      </p:sp>
      <p:pic>
        <p:nvPicPr>
          <p:cNvPr id="5" name="Picture 4"/>
          <p:cNvPicPr/>
          <p:nvPr/>
        </p:nvPicPr>
        <p:blipFill>
          <a:blip r:embed="rId3"/>
          <a:stretch>
            <a:fillRect/>
          </a:stretch>
        </p:blipFill>
        <p:spPr>
          <a:xfrm rot="225185">
            <a:off x="8968602" y="1217541"/>
            <a:ext cx="2037132" cy="2514606"/>
          </a:xfrm>
          <a:prstGeom prst="rect">
            <a:avLst/>
          </a:prstGeom>
        </p:spPr>
      </p:pic>
      <p:sp>
        <p:nvSpPr>
          <p:cNvPr id="7"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5.40</a:t>
            </a:r>
          </a:p>
        </p:txBody>
      </p:sp>
      <p:sp>
        <p:nvSpPr>
          <p:cNvPr id="8" name="Title 12"/>
          <p:cNvSpPr>
            <a:spLocks noGrp="1"/>
          </p:cNvSpPr>
          <p:nvPr>
            <p:ph type="title"/>
          </p:nvPr>
        </p:nvSpPr>
        <p:spPr>
          <a:xfrm>
            <a:off x="563953" y="1153565"/>
            <a:ext cx="6665309" cy="878545"/>
          </a:xfrm>
        </p:spPr>
        <p:txBody>
          <a:bodyPr>
            <a:noAutofit/>
          </a:bodyPr>
          <a:lstStyle/>
          <a:p>
            <a:pPr algn="ctr"/>
            <a:r>
              <a:rPr lang="en-US" sz="5400" b="1" dirty="0"/>
              <a:t>Narrative Family Assessment</a:t>
            </a:r>
            <a:endParaRPr lang="en-US" sz="4400" b="1" dirty="0"/>
          </a:p>
        </p:txBody>
      </p:sp>
    </p:spTree>
    <p:custDataLst>
      <p:tags r:id="rId1"/>
    </p:custDataLst>
    <p:extLst>
      <p:ext uri="{BB962C8B-B14F-4D97-AF65-F5344CB8AC3E}">
        <p14:creationId xmlns:p14="http://schemas.microsoft.com/office/powerpoint/2010/main" val="178347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Narrative Family Assessment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5.41</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792616" y="1870542"/>
            <a:ext cx="3069171" cy="3953209"/>
          </a:xfrm>
        </p:spPr>
        <p:txBody>
          <a:bodyPr>
            <a:normAutofit lnSpcReduction="10000"/>
          </a:bodyPr>
          <a:lstStyle/>
          <a:p>
            <a:pPr marL="45720" indent="0" algn="ctr">
              <a:buNone/>
            </a:pPr>
            <a:r>
              <a:rPr lang="en-US" sz="2400" b="1" dirty="0"/>
              <a:t>Adoption Specialists must conduct a narrative family assessment and gather the needed information to fully evaluate the caregiver’s ability to provide a safe and nurturing environment for the child. </a:t>
            </a:r>
          </a:p>
          <a:p>
            <a:pPr marL="44450" indent="0" algn="ctr">
              <a:buClr>
                <a:schemeClr val="accent1">
                  <a:lumMod val="50000"/>
                </a:schemeClr>
              </a:buClr>
              <a:buNone/>
            </a:pPr>
            <a:endParaRPr lang="en-US" sz="2400" b="1" dirty="0"/>
          </a:p>
        </p:txBody>
      </p:sp>
      <p:sp>
        <p:nvSpPr>
          <p:cNvPr id="9" name="Content Placeholder 13"/>
          <p:cNvSpPr txBox="1">
            <a:spLocks/>
          </p:cNvSpPr>
          <p:nvPr/>
        </p:nvSpPr>
        <p:spPr>
          <a:xfrm>
            <a:off x="4456556" y="2545245"/>
            <a:ext cx="3030070" cy="2826963"/>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This assessment is not limited to just prospective adoptive parents and needs to be reflective of all household members.</a:t>
            </a:r>
          </a:p>
        </p:txBody>
      </p:sp>
      <p:sp>
        <p:nvSpPr>
          <p:cNvPr id="10" name="Content Placeholder 13"/>
          <p:cNvSpPr txBox="1">
            <a:spLocks/>
          </p:cNvSpPr>
          <p:nvPr/>
        </p:nvSpPr>
        <p:spPr>
          <a:xfrm>
            <a:off x="8081395" y="1870542"/>
            <a:ext cx="3156579" cy="2826963"/>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Information is gathered through interviews with the prospective adoptive parent, household members, and the child or children who are being placed or are already placed in the home.</a:t>
            </a:r>
          </a:p>
        </p:txBody>
      </p:sp>
    </p:spTree>
    <p:custDataLst>
      <p:tags r:id="rId1"/>
    </p:custDataLst>
    <p:extLst>
      <p:ext uri="{BB962C8B-B14F-4D97-AF65-F5344CB8AC3E}">
        <p14:creationId xmlns:p14="http://schemas.microsoft.com/office/powerpoint/2010/main" val="125315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9184" y="153450"/>
            <a:ext cx="10879379" cy="1275519"/>
          </a:xfrm>
        </p:spPr>
        <p:txBody>
          <a:bodyPr>
            <a:noAutofit/>
          </a:bodyPr>
          <a:lstStyle/>
          <a:p>
            <a:pPr algn="ctr"/>
            <a:r>
              <a:rPr lang="en-US" sz="5400" b="1" dirty="0"/>
              <a:t>Narrative Family Assessment,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5.42</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546173" y="1510806"/>
            <a:ext cx="9444556" cy="657505"/>
          </a:xfrm>
        </p:spPr>
        <p:txBody>
          <a:bodyPr>
            <a:normAutofit/>
          </a:bodyPr>
          <a:lstStyle/>
          <a:p>
            <a:pPr marL="45720" indent="0" algn="ctr">
              <a:buNone/>
            </a:pPr>
            <a:r>
              <a:rPr lang="en-US" sz="2400" b="1" dirty="0"/>
              <a:t>The Narrative Family Assessment is split up into nine areas:</a:t>
            </a:r>
          </a:p>
        </p:txBody>
      </p:sp>
      <p:grpSp>
        <p:nvGrpSpPr>
          <p:cNvPr id="20" name="Group 19"/>
          <p:cNvGrpSpPr/>
          <p:nvPr/>
        </p:nvGrpSpPr>
        <p:grpSpPr>
          <a:xfrm>
            <a:off x="502023" y="2132453"/>
            <a:ext cx="11176863" cy="2791876"/>
            <a:chOff x="649705" y="2913700"/>
            <a:chExt cx="10318848" cy="3307094"/>
          </a:xfrm>
          <a:solidFill>
            <a:schemeClr val="accent1">
              <a:lumMod val="20000"/>
              <a:lumOff val="80000"/>
            </a:schemeClr>
          </a:solidFill>
        </p:grpSpPr>
        <p:sp>
          <p:nvSpPr>
            <p:cNvPr id="21" name="Rounded Rectangle 20"/>
            <p:cNvSpPr/>
            <p:nvPr/>
          </p:nvSpPr>
          <p:spPr>
            <a:xfrm>
              <a:off x="649705" y="5265505"/>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Education and Employment</a:t>
              </a:r>
            </a:p>
          </p:txBody>
        </p:sp>
        <p:sp>
          <p:nvSpPr>
            <p:cNvPr id="22" name="Rounded Rectangle 21"/>
            <p:cNvSpPr/>
            <p:nvPr/>
          </p:nvSpPr>
          <p:spPr>
            <a:xfrm>
              <a:off x="649705"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Assess Caregiver</a:t>
              </a:r>
            </a:p>
          </p:txBody>
        </p:sp>
        <p:sp>
          <p:nvSpPr>
            <p:cNvPr id="23" name="Rounded Rectangle 22"/>
            <p:cNvSpPr/>
            <p:nvPr/>
          </p:nvSpPr>
          <p:spPr>
            <a:xfrm>
              <a:off x="649705" y="4099390"/>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Motivation</a:t>
              </a:r>
            </a:p>
          </p:txBody>
        </p:sp>
        <p:sp>
          <p:nvSpPr>
            <p:cNvPr id="24" name="Rounded Rectangle 23"/>
            <p:cNvSpPr/>
            <p:nvPr/>
          </p:nvSpPr>
          <p:spPr>
            <a:xfrm>
              <a:off x="4231341" y="2916843"/>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Family History</a:t>
              </a:r>
            </a:p>
          </p:txBody>
        </p:sp>
        <p:sp>
          <p:nvSpPr>
            <p:cNvPr id="25" name="Rounded Rectangle 24"/>
            <p:cNvSpPr/>
            <p:nvPr/>
          </p:nvSpPr>
          <p:spPr>
            <a:xfrm>
              <a:off x="4231341" y="4099389"/>
              <a:ext cx="3155576" cy="9323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Children to Be Placed Interviews</a:t>
              </a:r>
            </a:p>
          </p:txBody>
        </p:sp>
        <p:sp>
          <p:nvSpPr>
            <p:cNvPr id="26" name="Rounded Rectangle 25"/>
            <p:cNvSpPr/>
            <p:nvPr/>
          </p:nvSpPr>
          <p:spPr>
            <a:xfrm>
              <a:off x="4231341" y="5288465"/>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References and Reviews</a:t>
              </a:r>
            </a:p>
          </p:txBody>
        </p:sp>
        <p:sp>
          <p:nvSpPr>
            <p:cNvPr id="27" name="Rounded Rectangle 26"/>
            <p:cNvSpPr/>
            <p:nvPr/>
          </p:nvSpPr>
          <p:spPr>
            <a:xfrm>
              <a:off x="7812977" y="2913700"/>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Child History</a:t>
              </a:r>
            </a:p>
          </p:txBody>
        </p:sp>
        <p:sp>
          <p:nvSpPr>
            <p:cNvPr id="28" name="Rounded Rectangle 27"/>
            <p:cNvSpPr/>
            <p:nvPr/>
          </p:nvSpPr>
          <p:spPr>
            <a:xfrm>
              <a:off x="7812977" y="4099389"/>
              <a:ext cx="3155576" cy="9323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Physical Environment</a:t>
              </a:r>
            </a:p>
          </p:txBody>
        </p:sp>
        <p:sp>
          <p:nvSpPr>
            <p:cNvPr id="29" name="Rounded Rectangle 28"/>
            <p:cNvSpPr/>
            <p:nvPr/>
          </p:nvSpPr>
          <p:spPr>
            <a:xfrm>
              <a:off x="7812977" y="5288465"/>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Family Support and Resources</a:t>
              </a:r>
            </a:p>
          </p:txBody>
        </p:sp>
      </p:grpSp>
    </p:spTree>
    <p:custDataLst>
      <p:tags r:id="rId1"/>
    </p:custDataLst>
    <p:extLst>
      <p:ext uri="{BB962C8B-B14F-4D97-AF65-F5344CB8AC3E}">
        <p14:creationId xmlns:p14="http://schemas.microsoft.com/office/powerpoint/2010/main" val="12432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5.43</a:t>
            </a:r>
          </a:p>
        </p:txBody>
      </p:sp>
      <p:pic>
        <p:nvPicPr>
          <p:cNvPr id="8" name="Picture 7"/>
          <p:cNvPicPr/>
          <p:nvPr/>
        </p:nvPicPr>
        <p:blipFill>
          <a:blip r:embed="rId3"/>
          <a:stretch>
            <a:fillRect/>
          </a:stretch>
        </p:blipFill>
        <p:spPr>
          <a:xfrm>
            <a:off x="645457" y="1013251"/>
            <a:ext cx="8606118" cy="524411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Oval 11"/>
          <p:cNvSpPr/>
          <p:nvPr/>
        </p:nvSpPr>
        <p:spPr>
          <a:xfrm>
            <a:off x="841390" y="2474584"/>
            <a:ext cx="1156086" cy="22422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07734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5.44</a:t>
            </a:r>
          </a:p>
        </p:txBody>
      </p:sp>
      <p:pic>
        <p:nvPicPr>
          <p:cNvPr id="7" name="Picture 6"/>
          <p:cNvPicPr/>
          <p:nvPr/>
        </p:nvPicPr>
        <p:blipFill>
          <a:blip r:embed="rId3"/>
          <a:stretch>
            <a:fillRect/>
          </a:stretch>
        </p:blipFill>
        <p:spPr>
          <a:xfrm>
            <a:off x="577049" y="1003335"/>
            <a:ext cx="8744504" cy="5290937"/>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82801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5.45</a:t>
            </a:r>
          </a:p>
        </p:txBody>
      </p:sp>
      <p:pic>
        <p:nvPicPr>
          <p:cNvPr id="3" name="Picture 2"/>
          <p:cNvPicPr>
            <a:picLocks noChangeAspect="1"/>
          </p:cNvPicPr>
          <p:nvPr/>
        </p:nvPicPr>
        <p:blipFill>
          <a:blip r:embed="rId3"/>
          <a:stretch>
            <a:fillRect/>
          </a:stretch>
        </p:blipFill>
        <p:spPr>
          <a:xfrm>
            <a:off x="837591" y="905677"/>
            <a:ext cx="8221850" cy="5377160"/>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40879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5.46</a:t>
            </a:r>
          </a:p>
        </p:txBody>
      </p:sp>
      <p:pic>
        <p:nvPicPr>
          <p:cNvPr id="7" name="Picture 6"/>
          <p:cNvPicPr/>
          <p:nvPr/>
        </p:nvPicPr>
        <p:blipFill>
          <a:blip r:embed="rId3"/>
          <a:stretch>
            <a:fillRect/>
          </a:stretch>
        </p:blipFill>
        <p:spPr>
          <a:xfrm>
            <a:off x="743735" y="1012055"/>
            <a:ext cx="8409143" cy="5282213"/>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80550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5.47</a:t>
            </a:r>
          </a:p>
        </p:txBody>
      </p:sp>
      <p:pic>
        <p:nvPicPr>
          <p:cNvPr id="8" name="Picture 7"/>
          <p:cNvPicPr/>
          <p:nvPr/>
        </p:nvPicPr>
        <p:blipFill>
          <a:blip r:embed="rId3"/>
          <a:stretch>
            <a:fillRect/>
          </a:stretch>
        </p:blipFill>
        <p:spPr>
          <a:xfrm>
            <a:off x="727968" y="1021087"/>
            <a:ext cx="8469297" cy="528206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4686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5.48</a:t>
            </a:r>
          </a:p>
        </p:txBody>
      </p:sp>
      <p:pic>
        <p:nvPicPr>
          <p:cNvPr id="3" name="Picture 2"/>
          <p:cNvPicPr>
            <a:picLocks noChangeAspect="1"/>
          </p:cNvPicPr>
          <p:nvPr/>
        </p:nvPicPr>
        <p:blipFill>
          <a:blip r:embed="rId3"/>
          <a:stretch>
            <a:fillRect/>
          </a:stretch>
        </p:blipFill>
        <p:spPr>
          <a:xfrm>
            <a:off x="1216241" y="1335110"/>
            <a:ext cx="7537144" cy="4993062"/>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2035127" y="433089"/>
            <a:ext cx="5899372" cy="830997"/>
          </a:xfrm>
          <a:prstGeom prst="rect">
            <a:avLst/>
          </a:prstGeom>
        </p:spPr>
        <p:txBody>
          <a:bodyPr wrap="non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Motivation and Education and Employment</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Oval 10"/>
          <p:cNvSpPr/>
          <p:nvPr/>
        </p:nvSpPr>
        <p:spPr>
          <a:xfrm>
            <a:off x="1287263" y="2714281"/>
            <a:ext cx="923277" cy="2242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Oval 11"/>
          <p:cNvSpPr/>
          <p:nvPr/>
        </p:nvSpPr>
        <p:spPr>
          <a:xfrm>
            <a:off x="1359675" y="4048219"/>
            <a:ext cx="1569955" cy="2960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59717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5.49</a:t>
            </a:r>
          </a:p>
        </p:txBody>
      </p:sp>
      <p:pic>
        <p:nvPicPr>
          <p:cNvPr id="7" name="Picture 6"/>
          <p:cNvPicPr/>
          <p:nvPr/>
        </p:nvPicPr>
        <p:blipFill>
          <a:blip r:embed="rId3"/>
          <a:stretch>
            <a:fillRect/>
          </a:stretch>
        </p:blipFill>
        <p:spPr>
          <a:xfrm>
            <a:off x="671898" y="1264086"/>
            <a:ext cx="8534264" cy="5021309"/>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518565" y="433089"/>
            <a:ext cx="8932510" cy="830997"/>
          </a:xfrm>
          <a:prstGeom prst="rect">
            <a:avLst/>
          </a:prstGeom>
        </p:spPr>
        <p:txBody>
          <a:bodyPr wrap="non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Family History, </a:t>
            </a:r>
            <a:b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Child(</a:t>
            </a:r>
            <a:r>
              <a:rPr lang="en-US" sz="2400" b="1" i="1" u="sng" dirty="0" err="1">
                <a:solidFill>
                  <a:srgbClr val="624D38"/>
                </a:solidFill>
                <a:latin typeface="Candara" panose="020E0502030303020204" pitchFamily="34" charset="0"/>
                <a:ea typeface="Candara" panose="020E0502030303020204" pitchFamily="34" charset="0"/>
                <a:cs typeface="Times New Roman" panose="02020603050405020304" pitchFamily="18" charset="0"/>
              </a:rPr>
              <a:t>ren</a:t>
            </a: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 To Be Placed Interview(s), and References and Reviews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Oval 11"/>
          <p:cNvSpPr/>
          <p:nvPr/>
        </p:nvSpPr>
        <p:spPr>
          <a:xfrm>
            <a:off x="800381" y="3888419"/>
            <a:ext cx="2342314" cy="2663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53649" y="4882086"/>
            <a:ext cx="1569955" cy="2580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Oval 13"/>
          <p:cNvSpPr/>
          <p:nvPr/>
        </p:nvSpPr>
        <p:spPr>
          <a:xfrm>
            <a:off x="791503" y="2343703"/>
            <a:ext cx="1214850" cy="213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413534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59341"/>
            <a:ext cx="10074442" cy="1364667"/>
          </a:xfrm>
        </p:spPr>
        <p:txBody>
          <a:bodyPr>
            <a:noAutofit/>
          </a:bodyPr>
          <a:lstStyle/>
          <a:p>
            <a:pPr algn="ctr"/>
            <a:r>
              <a:rPr lang="en-US" sz="5400" b="1" dirty="0"/>
              <a:t>Possible Adoptive Placement,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pSp>
        <p:nvGrpSpPr>
          <p:cNvPr id="3" name="Group 2"/>
          <p:cNvGrpSpPr/>
          <p:nvPr/>
        </p:nvGrpSpPr>
        <p:grpSpPr>
          <a:xfrm>
            <a:off x="932434" y="1297628"/>
            <a:ext cx="10232329" cy="3486750"/>
            <a:chOff x="806928" y="1473437"/>
            <a:chExt cx="10232329" cy="3486750"/>
          </a:xfrm>
          <a:solidFill>
            <a:schemeClr val="accent1">
              <a:lumMod val="20000"/>
              <a:lumOff val="80000"/>
            </a:schemeClr>
          </a:solidFill>
        </p:grpSpPr>
        <p:sp>
          <p:nvSpPr>
            <p:cNvPr id="9" name="Rounded Rectangle 8"/>
            <p:cNvSpPr/>
            <p:nvPr/>
          </p:nvSpPr>
          <p:spPr>
            <a:xfrm>
              <a:off x="806928" y="1813059"/>
              <a:ext cx="5907738" cy="286199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There are various types of prospective adoptive parents that must be considered by Adoption Specialists when determining the best placement possibility for the child.  These include:  </a:t>
              </a:r>
            </a:p>
          </p:txBody>
        </p:sp>
        <p:grpSp>
          <p:nvGrpSpPr>
            <p:cNvPr id="2" name="Group 1"/>
            <p:cNvGrpSpPr/>
            <p:nvPr/>
          </p:nvGrpSpPr>
          <p:grpSpPr>
            <a:xfrm>
              <a:off x="7352061" y="1473437"/>
              <a:ext cx="3687196" cy="3486750"/>
              <a:chOff x="7513426" y="1139038"/>
              <a:chExt cx="3687196" cy="3486750"/>
            </a:xfrm>
            <a:grpFill/>
          </p:grpSpPr>
          <p:sp>
            <p:nvSpPr>
              <p:cNvPr id="10" name="Rounded Rectangle 9"/>
              <p:cNvSpPr/>
              <p:nvPr/>
            </p:nvSpPr>
            <p:spPr>
              <a:xfrm>
                <a:off x="7513426" y="3877978"/>
                <a:ext cx="3687196" cy="7478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Family new to the child</a:t>
                </a:r>
              </a:p>
            </p:txBody>
          </p:sp>
          <p:sp>
            <p:nvSpPr>
              <p:cNvPr id="15" name="Rounded Rectangle 14"/>
              <p:cNvSpPr/>
              <p:nvPr/>
            </p:nvSpPr>
            <p:spPr>
              <a:xfrm>
                <a:off x="7513426" y="2962969"/>
                <a:ext cx="3687196" cy="7478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Relatives and non-relatives</a:t>
                </a:r>
              </a:p>
            </p:txBody>
          </p:sp>
          <p:sp>
            <p:nvSpPr>
              <p:cNvPr id="16" name="Rounded Rectangle 15"/>
              <p:cNvSpPr/>
              <p:nvPr/>
            </p:nvSpPr>
            <p:spPr>
              <a:xfrm>
                <a:off x="7513426" y="2054047"/>
                <a:ext cx="3687196" cy="7478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Current caregiver</a:t>
                </a:r>
              </a:p>
            </p:txBody>
          </p:sp>
          <p:sp>
            <p:nvSpPr>
              <p:cNvPr id="17" name="Rounded Rectangle 16"/>
              <p:cNvSpPr/>
              <p:nvPr/>
            </p:nvSpPr>
            <p:spPr>
              <a:xfrm>
                <a:off x="7513426" y="1139038"/>
                <a:ext cx="3687196" cy="74781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Grandparents</a:t>
                </a:r>
              </a:p>
            </p:txBody>
          </p:sp>
        </p:grpSp>
      </p:grpSp>
    </p:spTree>
    <p:custDataLst>
      <p:tags r:id="rId1"/>
    </p:custDataLst>
    <p:extLst>
      <p:ext uri="{BB962C8B-B14F-4D97-AF65-F5344CB8AC3E}">
        <p14:creationId xmlns:p14="http://schemas.microsoft.com/office/powerpoint/2010/main" val="23742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5.50</a:t>
            </a:r>
          </a:p>
        </p:txBody>
      </p:sp>
      <p:pic>
        <p:nvPicPr>
          <p:cNvPr id="8" name="Picture 7"/>
          <p:cNvPicPr/>
          <p:nvPr/>
        </p:nvPicPr>
        <p:blipFill>
          <a:blip r:embed="rId3"/>
          <a:stretch>
            <a:fillRect/>
          </a:stretch>
        </p:blipFill>
        <p:spPr>
          <a:xfrm>
            <a:off x="862972" y="1264086"/>
            <a:ext cx="8243695" cy="5042526"/>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2314858" y="433089"/>
            <a:ext cx="5339923" cy="830997"/>
          </a:xfrm>
          <a:prstGeom prst="rect">
            <a:avLst/>
          </a:prstGeom>
        </p:spPr>
        <p:txBody>
          <a:bodyPr wrap="non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Child History and Physical Environment</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Oval 11"/>
          <p:cNvSpPr/>
          <p:nvPr/>
        </p:nvSpPr>
        <p:spPr>
          <a:xfrm>
            <a:off x="969057" y="3363831"/>
            <a:ext cx="1055053" cy="22274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969056" y="4452284"/>
            <a:ext cx="1472303" cy="26243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65073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5.51</a:t>
            </a:r>
          </a:p>
        </p:txBody>
      </p:sp>
      <p:pic>
        <p:nvPicPr>
          <p:cNvPr id="3" name="Picture 2"/>
          <p:cNvPicPr>
            <a:picLocks noChangeAspect="1"/>
          </p:cNvPicPr>
          <p:nvPr/>
        </p:nvPicPr>
        <p:blipFill>
          <a:blip r:embed="rId3"/>
          <a:stretch>
            <a:fillRect/>
          </a:stretch>
        </p:blipFill>
        <p:spPr>
          <a:xfrm>
            <a:off x="994299" y="999409"/>
            <a:ext cx="7910003" cy="5273336"/>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816754" y="441151"/>
            <a:ext cx="8229600" cy="461665"/>
          </a:xfrm>
          <a:prstGeom prst="rect">
            <a:avLst/>
          </a:prstGeom>
        </p:spPr>
        <p:txBody>
          <a:bodyPr wrap="squar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Family Supports and Resources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Oval 10"/>
          <p:cNvSpPr/>
          <p:nvPr/>
        </p:nvSpPr>
        <p:spPr>
          <a:xfrm>
            <a:off x="1111099" y="4572000"/>
            <a:ext cx="1969452" cy="27162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20006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92569"/>
            <a:ext cx="12192000" cy="2193315"/>
          </a:xfrm>
        </p:spPr>
        <p:txBody>
          <a:bodyPr>
            <a:noAutofit/>
          </a:bodyPr>
          <a:lstStyle/>
          <a:p>
            <a:pPr algn="ctr"/>
            <a:r>
              <a:rPr lang="en-US" sz="5400" b="1" dirty="0"/>
              <a:t>Activity A:  Part 1 </a:t>
            </a:r>
            <a:br>
              <a:rPr lang="en-US" sz="5400" b="1" dirty="0"/>
            </a:br>
            <a:r>
              <a:rPr lang="en-US" sz="5400" b="1" dirty="0"/>
              <a:t>Jacob and Jenna Are Getting Adopted!</a:t>
            </a:r>
            <a:endParaRPr lang="en-US" sz="4400" b="1" dirty="0"/>
          </a:p>
        </p:txBody>
      </p:sp>
      <p:grpSp>
        <p:nvGrpSpPr>
          <p:cNvPr id="6" name="Group 5"/>
          <p:cNvGrpSpPr/>
          <p:nvPr/>
        </p:nvGrpSpPr>
        <p:grpSpPr>
          <a:xfrm>
            <a:off x="215153" y="1613647"/>
            <a:ext cx="11210411" cy="474276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ounded Rectangle 7"/>
            <p:cNvSpPr/>
            <p:nvPr/>
          </p:nvSpPr>
          <p:spPr>
            <a:xfrm>
              <a:off x="1606931" y="2090981"/>
              <a:ext cx="135293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Read the scenario.  </a:t>
              </a:r>
            </a:p>
          </p:txBody>
        </p:sp>
        <p:sp>
          <p:nvSpPr>
            <p:cNvPr id="9" name="Rounded Rectangle 8"/>
            <p:cNvSpPr/>
            <p:nvPr/>
          </p:nvSpPr>
          <p:spPr>
            <a:xfrm>
              <a:off x="3126465" y="2090981"/>
              <a:ext cx="135293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Select who will be the interviewer, observer, and caregiver in each group.</a:t>
              </a:r>
            </a:p>
          </p:txBody>
        </p:sp>
        <p:sp>
          <p:nvSpPr>
            <p:cNvPr id="10" name="Rounded Rectangle 9"/>
            <p:cNvSpPr/>
            <p:nvPr/>
          </p:nvSpPr>
          <p:spPr>
            <a:xfrm>
              <a:off x="4645999" y="2090981"/>
              <a:ext cx="1401362"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Select one narrative assessment question and gather information.  </a:t>
              </a: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5.52</a:t>
            </a:r>
          </a:p>
        </p:txBody>
      </p:sp>
      <p:sp>
        <p:nvSpPr>
          <p:cNvPr id="12" name="Rounded Rectangle 11"/>
          <p:cNvSpPr/>
          <p:nvPr/>
        </p:nvSpPr>
        <p:spPr>
          <a:xfrm>
            <a:off x="6213639" y="2940366"/>
            <a:ext cx="1809722" cy="2089192"/>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Switch roles and select a different question.</a:t>
            </a:r>
          </a:p>
        </p:txBody>
      </p:sp>
      <p:sp>
        <p:nvSpPr>
          <p:cNvPr id="13" name="Rounded Rectangle 12"/>
          <p:cNvSpPr/>
          <p:nvPr/>
        </p:nvSpPr>
        <p:spPr>
          <a:xfrm>
            <a:off x="8238514" y="2940366"/>
            <a:ext cx="1809722" cy="2089192"/>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Discuss what your group observed.</a:t>
            </a:r>
          </a:p>
        </p:txBody>
      </p:sp>
    </p:spTree>
    <p:custDataLst>
      <p:tags r:id="rId1"/>
    </p:custDataLst>
    <p:extLst>
      <p:ext uri="{BB962C8B-B14F-4D97-AF65-F5344CB8AC3E}">
        <p14:creationId xmlns:p14="http://schemas.microsoft.com/office/powerpoint/2010/main" val="357434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438573" y="225060"/>
            <a:ext cx="11314853" cy="1057835"/>
          </a:xfrm>
        </p:spPr>
        <p:txBody>
          <a:bodyPr>
            <a:noAutofit/>
          </a:bodyPr>
          <a:lstStyle/>
          <a:p>
            <a:pPr algn="ctr"/>
            <a:r>
              <a:rPr lang="en-US" sz="5400" b="1" dirty="0"/>
              <a:t>Finalizing the Adoption UHS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5.53</a:t>
            </a:r>
          </a:p>
        </p:txBody>
      </p:sp>
      <p:pic>
        <p:nvPicPr>
          <p:cNvPr id="15" name="Picture 14"/>
          <p:cNvPicPr>
            <a:picLocks noChangeAspect="1"/>
          </p:cNvPicPr>
          <p:nvPr/>
        </p:nvPicPr>
        <p:blipFill>
          <a:blip r:embed="rId4"/>
          <a:stretch>
            <a:fillRect/>
          </a:stretch>
        </p:blipFill>
        <p:spPr>
          <a:xfrm rot="517557">
            <a:off x="1278762" y="2025136"/>
            <a:ext cx="5612247" cy="4010886"/>
          </a:xfrm>
          <a:prstGeom prst="rect">
            <a:avLst/>
          </a:prstGeom>
        </p:spPr>
      </p:pic>
    </p:spTree>
    <p:custDataLst>
      <p:tags r:id="rId1"/>
    </p:custDataLst>
    <p:extLst>
      <p:ext uri="{BB962C8B-B14F-4D97-AF65-F5344CB8AC3E}">
        <p14:creationId xmlns:p14="http://schemas.microsoft.com/office/powerpoint/2010/main" val="34923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476914" y="849922"/>
            <a:ext cx="6467302" cy="707886"/>
          </a:xfrm>
          <a:prstGeom prst="rect">
            <a:avLst/>
          </a:prstGeom>
          <a:noFill/>
        </p:spPr>
        <p:txBody>
          <a:bodyPr wrap="square" rtlCol="0">
            <a:spAutoFit/>
          </a:bodyPr>
          <a:lstStyle/>
          <a:p>
            <a:pPr algn="ctr"/>
            <a:r>
              <a:rPr lang="en-US" sz="4000" b="1" dirty="0">
                <a:solidFill>
                  <a:srgbClr val="624D38"/>
                </a:solidFill>
              </a:rPr>
              <a:t>Attachments</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5.54</a:t>
            </a:r>
          </a:p>
        </p:txBody>
      </p:sp>
    </p:spTree>
    <p:custDataLst>
      <p:tags r:id="rId1"/>
    </p:custDataLst>
    <p:extLst>
      <p:ext uri="{BB962C8B-B14F-4D97-AF65-F5344CB8AC3E}">
        <p14:creationId xmlns:p14="http://schemas.microsoft.com/office/powerpoint/2010/main" val="160580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Attachments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5.55</a:t>
            </a:r>
          </a:p>
        </p:txBody>
      </p:sp>
      <p:sp>
        <p:nvSpPr>
          <p:cNvPr id="7" name="Chevron 6"/>
          <p:cNvSpPr/>
          <p:nvPr/>
        </p:nvSpPr>
        <p:spPr>
          <a:xfrm>
            <a:off x="0"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739350" y="1870543"/>
            <a:ext cx="3563706" cy="2342870"/>
          </a:xfrm>
        </p:spPr>
        <p:txBody>
          <a:bodyPr>
            <a:noAutofit/>
          </a:bodyPr>
          <a:lstStyle/>
          <a:p>
            <a:pPr marL="45720" indent="0" algn="ctr">
              <a:buNone/>
            </a:pPr>
            <a:r>
              <a:rPr lang="en-US" sz="2400" b="1" dirty="0"/>
              <a:t>Attachments provide verification of information gathered and evidence of information shared with the prospective adoptive parent.  </a:t>
            </a:r>
          </a:p>
        </p:txBody>
      </p:sp>
      <p:sp>
        <p:nvSpPr>
          <p:cNvPr id="9" name="Content Placeholder 13"/>
          <p:cNvSpPr txBox="1">
            <a:spLocks/>
          </p:cNvSpPr>
          <p:nvPr/>
        </p:nvSpPr>
        <p:spPr>
          <a:xfrm>
            <a:off x="4569874" y="2898582"/>
            <a:ext cx="3030070" cy="2319058"/>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attachments that are required depend on the type of Unified Home Study being completed. </a:t>
            </a:r>
            <a:br>
              <a:rPr lang="en-US" sz="2400" b="1" dirty="0"/>
            </a:br>
            <a:endParaRPr lang="en-US" sz="2400" b="1" dirty="0"/>
          </a:p>
        </p:txBody>
      </p:sp>
      <p:sp>
        <p:nvSpPr>
          <p:cNvPr id="10" name="Content Placeholder 13"/>
          <p:cNvSpPr txBox="1">
            <a:spLocks/>
          </p:cNvSpPr>
          <p:nvPr/>
        </p:nvSpPr>
        <p:spPr>
          <a:xfrm>
            <a:off x="7866762" y="1870543"/>
            <a:ext cx="3156579" cy="234287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Outcome/ Attachments is the tab used to upload documents externally to the UHS and/or FSFN. </a:t>
            </a:r>
          </a:p>
        </p:txBody>
      </p:sp>
    </p:spTree>
    <p:custDataLst>
      <p:tags r:id="rId1"/>
    </p:custDataLst>
    <p:extLst>
      <p:ext uri="{BB962C8B-B14F-4D97-AF65-F5344CB8AC3E}">
        <p14:creationId xmlns:p14="http://schemas.microsoft.com/office/powerpoint/2010/main" val="6751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43144" y="-18722"/>
            <a:ext cx="9509760" cy="1088136"/>
          </a:xfrm>
        </p:spPr>
        <p:txBody>
          <a:bodyPr>
            <a:noAutofit/>
          </a:bodyPr>
          <a:lstStyle/>
          <a:p>
            <a:pPr algn="ctr"/>
            <a:r>
              <a:rPr lang="en-US" sz="5400" b="1" dirty="0"/>
              <a:t>Upload Requirements</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5.56</a:t>
            </a:r>
          </a:p>
        </p:txBody>
      </p:sp>
      <p:sp>
        <p:nvSpPr>
          <p:cNvPr id="8" name="Rectangle 7"/>
          <p:cNvSpPr/>
          <p:nvPr/>
        </p:nvSpPr>
        <p:spPr>
          <a:xfrm>
            <a:off x="0" y="0"/>
            <a:ext cx="1201271" cy="629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93307031"/>
              </p:ext>
            </p:extLst>
          </p:nvPr>
        </p:nvGraphicFramePr>
        <p:xfrm>
          <a:off x="1389792" y="1045293"/>
          <a:ext cx="10639452" cy="5212080"/>
        </p:xfrm>
        <a:graphic>
          <a:graphicData uri="http://schemas.openxmlformats.org/drawingml/2006/table">
            <a:tbl>
              <a:tblPr firstRow="1" firstCol="1" bandRow="1"/>
              <a:tblGrid>
                <a:gridCol w="4645071">
                  <a:extLst>
                    <a:ext uri="{9D8B030D-6E8A-4147-A177-3AD203B41FA5}">
                      <a16:colId xmlns:a16="http://schemas.microsoft.com/office/drawing/2014/main" val="20000"/>
                    </a:ext>
                  </a:extLst>
                </a:gridCol>
                <a:gridCol w="5994381">
                  <a:extLst>
                    <a:ext uri="{9D8B030D-6E8A-4147-A177-3AD203B41FA5}">
                      <a16:colId xmlns:a16="http://schemas.microsoft.com/office/drawing/2014/main" val="20001"/>
                    </a:ext>
                  </a:extLst>
                </a:gridCol>
              </a:tblGrid>
              <a:tr h="251965">
                <a:tc>
                  <a:txBody>
                    <a:bodyPr/>
                    <a:lstStyle/>
                    <a:p>
                      <a:pPr marL="0" marR="0" algn="ctr">
                        <a:spcBef>
                          <a:spcPts val="0"/>
                        </a:spcBef>
                        <a:spcAft>
                          <a:spcPts val="0"/>
                        </a:spcAft>
                      </a:pPr>
                      <a:r>
                        <a:rPr lang="en-US" sz="1800" b="1" dirty="0">
                          <a:effectLst/>
                          <a:latin typeface="Calibri" panose="020F0502020204030204" pitchFamily="34" charset="0"/>
                          <a:ea typeface="Candara" panose="020E0502030303020204" pitchFamily="34" charset="0"/>
                          <a:cs typeface="Calibri" panose="020F0502020204030204" pitchFamily="34" charset="0"/>
                        </a:rPr>
                        <a:t>Attachments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Calibri" panose="020F0502020204030204" pitchFamily="34" charset="0"/>
                          <a:ea typeface="Candara" panose="020E0502030303020204" pitchFamily="34" charset="0"/>
                          <a:cs typeface="Calibri" panose="020F0502020204030204" pitchFamily="34" charset="0"/>
                        </a:rPr>
                        <a:t>Upload Requirements for UHS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Adoption- Child Study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for Child Specific Home Studies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3928">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firearm safety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Signed Acknowledgement of Firearms/Safety Requirements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Consent to Release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Use Agency Specific Release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Personal references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Referrals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Receipts of Rights and responsibilities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 of Grievance Brochure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1965">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Water Addendum</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3928">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Sent-Adoptive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 in Parent Preparation Class </a:t>
                      </a:r>
                      <a:endParaRPr lang="en-US" sz="1800">
                        <a:effectLst/>
                        <a:latin typeface="Candara" panose="020E0502030303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Adoption-Subsidy Acknowledgement form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Good Moral Character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Assistance Program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Sent-Foster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Reunion Registry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TANF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51965">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Relative Caregiver Program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N/A</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custDataLst>
      <p:tags r:id="rId1"/>
    </p:custDataLst>
    <p:extLst>
      <p:ext uri="{BB962C8B-B14F-4D97-AF65-F5344CB8AC3E}">
        <p14:creationId xmlns:p14="http://schemas.microsoft.com/office/powerpoint/2010/main" val="4545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and  Recommendations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5.57</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304799" y="1794037"/>
            <a:ext cx="11565415" cy="2993761"/>
            <a:chOff x="71719" y="1524451"/>
            <a:chExt cx="11941931" cy="3470948"/>
          </a:xfrm>
        </p:grpSpPr>
        <p:sp>
          <p:nvSpPr>
            <p:cNvPr id="3" name="Oval 2"/>
            <p:cNvSpPr/>
            <p:nvPr/>
          </p:nvSpPr>
          <p:spPr>
            <a:xfrm>
              <a:off x="71719" y="1524451"/>
              <a:ext cx="5950652" cy="3435736"/>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Once </a:t>
              </a:r>
              <a:r>
                <a:rPr lang="en-US" sz="2200" b="1" u="sng" dirty="0">
                  <a:solidFill>
                    <a:srgbClr val="624D38"/>
                  </a:solidFill>
                </a:rPr>
                <a:t>all</a:t>
              </a:r>
              <a:r>
                <a:rPr lang="en-US" sz="2200" b="1" dirty="0">
                  <a:solidFill>
                    <a:srgbClr val="624D38"/>
                  </a:solidFill>
                </a:rPr>
                <a:t> information required has been gathered and assessed, Child Welfare Professionals must ask the caregiver to review and sign the home study. </a:t>
              </a:r>
            </a:p>
          </p:txBody>
        </p:sp>
        <p:sp>
          <p:nvSpPr>
            <p:cNvPr id="11" name="Oval 10"/>
            <p:cNvSpPr/>
            <p:nvPr/>
          </p:nvSpPr>
          <p:spPr>
            <a:xfrm>
              <a:off x="6062998" y="1524451"/>
              <a:ext cx="5950652" cy="3470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If known, it is at this time that Child Welfare Professionals inform the caregiver of any concerns or changes that might affect the anticipated outcome of the home study. </a:t>
              </a:r>
            </a:p>
          </p:txBody>
        </p:sp>
      </p:grpSp>
      <p:sp>
        <p:nvSpPr>
          <p:cNvPr id="9" name="TextBox 8"/>
          <p:cNvSpPr txBox="1"/>
          <p:nvPr/>
        </p:nvSpPr>
        <p:spPr>
          <a:xfrm>
            <a:off x="4612235" y="4434261"/>
            <a:ext cx="2881517" cy="646331"/>
          </a:xfrm>
          <a:prstGeom prst="rect">
            <a:avLst/>
          </a:prstGeom>
          <a:noFill/>
        </p:spPr>
        <p:txBody>
          <a:bodyPr wrap="square" rtlCol="0">
            <a:spAutoFit/>
          </a:bodyPr>
          <a:lstStyle/>
          <a:p>
            <a:pPr algn="ctr"/>
            <a:r>
              <a:rPr lang="en-US" sz="3600" b="1" dirty="0">
                <a:solidFill>
                  <a:srgbClr val="624D38"/>
                </a:solidFill>
              </a:rPr>
              <a:t>Signatures</a:t>
            </a:r>
          </a:p>
        </p:txBody>
      </p:sp>
    </p:spTree>
    <p:custDataLst>
      <p:tags r:id="rId1"/>
    </p:custDataLst>
    <p:extLst>
      <p:ext uri="{BB962C8B-B14F-4D97-AF65-F5344CB8AC3E}">
        <p14:creationId xmlns:p14="http://schemas.microsoft.com/office/powerpoint/2010/main" val="95512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and Recommendations,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5.58</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TextBox 8"/>
          <p:cNvSpPr txBox="1"/>
          <p:nvPr/>
        </p:nvSpPr>
        <p:spPr>
          <a:xfrm>
            <a:off x="4015045" y="5048655"/>
            <a:ext cx="2881517" cy="646331"/>
          </a:xfrm>
          <a:prstGeom prst="rect">
            <a:avLst/>
          </a:prstGeom>
          <a:noFill/>
        </p:spPr>
        <p:txBody>
          <a:bodyPr wrap="square" rtlCol="0">
            <a:spAutoFit/>
          </a:bodyPr>
          <a:lstStyle/>
          <a:p>
            <a:pPr algn="ctr"/>
            <a:r>
              <a:rPr lang="en-US" sz="3600" b="1" dirty="0">
                <a:solidFill>
                  <a:srgbClr val="624D38"/>
                </a:solidFill>
              </a:rPr>
              <a:t>Signatures</a:t>
            </a:r>
          </a:p>
        </p:txBody>
      </p:sp>
      <p:sp>
        <p:nvSpPr>
          <p:cNvPr id="10" name="Oval 9"/>
          <p:cNvSpPr/>
          <p:nvPr/>
        </p:nvSpPr>
        <p:spPr>
          <a:xfrm>
            <a:off x="2412460" y="1739907"/>
            <a:ext cx="6086689" cy="33087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Once signed by the caregiver(s), Adoption Specialists, and supervisors, the entire UHS, including the signature page, must be uploaded into the UHS page in FSFN within two business days. </a:t>
            </a:r>
          </a:p>
        </p:txBody>
      </p:sp>
    </p:spTree>
    <p:custDataLst>
      <p:tags r:id="rId1"/>
    </p:custDataLst>
    <p:extLst>
      <p:ext uri="{BB962C8B-B14F-4D97-AF65-F5344CB8AC3E}">
        <p14:creationId xmlns:p14="http://schemas.microsoft.com/office/powerpoint/2010/main" val="353776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553577"/>
            <a:ext cx="10682155" cy="937943"/>
          </a:xfrm>
        </p:spPr>
        <p:txBody>
          <a:bodyPr>
            <a:noAutofit/>
          </a:bodyPr>
          <a:lstStyle/>
          <a:p>
            <a:pPr algn="ctr"/>
            <a:r>
              <a:rPr lang="en-US" sz="5400" b="1" dirty="0"/>
              <a:t>Signatures, Recommendations, and Final Approvals,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5.59</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02367" y="1491520"/>
            <a:ext cx="11320226" cy="3636742"/>
            <a:chOff x="471384" y="1543776"/>
            <a:chExt cx="11255394" cy="4133342"/>
          </a:xfrm>
        </p:grpSpPr>
        <p:grpSp>
          <p:nvGrpSpPr>
            <p:cNvPr id="20" name="Group 19"/>
            <p:cNvGrpSpPr/>
            <p:nvPr/>
          </p:nvGrpSpPr>
          <p:grpSpPr>
            <a:xfrm>
              <a:off x="471384" y="1543776"/>
              <a:ext cx="11255394" cy="2180588"/>
              <a:chOff x="417593" y="1751694"/>
              <a:chExt cx="11255394" cy="2180588"/>
            </a:xfrm>
          </p:grpSpPr>
          <p:sp>
            <p:nvSpPr>
              <p:cNvPr id="28" name="Rounded Rectangle 27"/>
              <p:cNvSpPr/>
              <p:nvPr/>
            </p:nvSpPr>
            <p:spPr>
              <a:xfrm>
                <a:off x="417593" y="1751694"/>
                <a:ext cx="11255394" cy="11441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Recommendation group box on the FSFN UHS page, the Child Protection Investigator selects an appropriate recommendation from the Recommendation 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Application Withdrawn</a:t>
                </a: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Meets Requirements</a:t>
              </a: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Review Comments</a:t>
              </a: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Criminal Disqualifier</a:t>
              </a: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FSFN Disqualifier</a:t>
              </a: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Review Comments</a:t>
              </a: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Duplicate - Created </a:t>
              </a:r>
              <a:br>
                <a:rPr lang="en-US" sz="2200" b="1" dirty="0">
                  <a:solidFill>
                    <a:srgbClr val="624D38"/>
                  </a:solidFill>
                </a:rPr>
              </a:br>
              <a:r>
                <a:rPr lang="en-US" sz="2200" b="1" dirty="0">
                  <a:solidFill>
                    <a:srgbClr val="624D38"/>
                  </a:solidFill>
                </a:rPr>
                <a:t>in Error</a:t>
              </a:r>
            </a:p>
          </p:txBody>
        </p:sp>
      </p:grpSp>
      <p:sp>
        <p:nvSpPr>
          <p:cNvPr id="16" name="TextBox 15"/>
          <p:cNvSpPr txBox="1"/>
          <p:nvPr/>
        </p:nvSpPr>
        <p:spPr>
          <a:xfrm>
            <a:off x="1867701" y="5370963"/>
            <a:ext cx="4545295" cy="646331"/>
          </a:xfrm>
          <a:prstGeom prst="rect">
            <a:avLst/>
          </a:prstGeom>
          <a:noFill/>
        </p:spPr>
        <p:txBody>
          <a:bodyPr wrap="square" rtlCol="0">
            <a:spAutoFit/>
          </a:bodyPr>
          <a:lstStyle/>
          <a:p>
            <a:pPr algn="ctr"/>
            <a:r>
              <a:rPr lang="en-US" sz="3600" b="1" dirty="0">
                <a:solidFill>
                  <a:srgbClr val="624D38"/>
                </a:solidFill>
              </a:rPr>
              <a:t>Recommendations</a:t>
            </a:r>
          </a:p>
        </p:txBody>
      </p:sp>
    </p:spTree>
    <p:custDataLst>
      <p:tags r:id="rId1"/>
    </p:custDataLst>
    <p:extLst>
      <p:ext uri="{BB962C8B-B14F-4D97-AF65-F5344CB8AC3E}">
        <p14:creationId xmlns:p14="http://schemas.microsoft.com/office/powerpoint/2010/main" val="164743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131057"/>
            <a:ext cx="10074442" cy="896465"/>
          </a:xfrm>
        </p:spPr>
        <p:txBody>
          <a:bodyPr>
            <a:noAutofit/>
          </a:bodyPr>
          <a:lstStyle/>
          <a:p>
            <a:pPr algn="ctr"/>
            <a:r>
              <a:rPr lang="en-US" sz="5400" b="1" dirty="0"/>
              <a:t>Adoption Training</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pSp>
        <p:nvGrpSpPr>
          <p:cNvPr id="2" name="Group 1"/>
          <p:cNvGrpSpPr/>
          <p:nvPr/>
        </p:nvGrpSpPr>
        <p:grpSpPr>
          <a:xfrm>
            <a:off x="918431" y="1185290"/>
            <a:ext cx="10524565" cy="3774897"/>
            <a:chOff x="645459" y="1185290"/>
            <a:chExt cx="10524565" cy="3774897"/>
          </a:xfrm>
        </p:grpSpPr>
        <p:sp>
          <p:nvSpPr>
            <p:cNvPr id="8" name="Rounded Rectangle 7"/>
            <p:cNvSpPr/>
            <p:nvPr/>
          </p:nvSpPr>
          <p:spPr>
            <a:xfrm>
              <a:off x="645459" y="1185290"/>
              <a:ext cx="10524565" cy="202411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prospective adoptive parents’ initial inquiry to the Department, CBC or subcontractor staff, either written or verbal, must receive a written or telephonic response within seven business days and they must be referred to an approved adoptive parent training program. </a:t>
              </a:r>
            </a:p>
          </p:txBody>
        </p:sp>
        <p:sp>
          <p:nvSpPr>
            <p:cNvPr id="9" name="Rounded Rectangle 8"/>
            <p:cNvSpPr/>
            <p:nvPr/>
          </p:nvSpPr>
          <p:spPr>
            <a:xfrm>
              <a:off x="645459" y="3382638"/>
              <a:ext cx="10524565" cy="157754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Once the prospective adoptive parents completes an approved adoptive parent training program, a UHS can be completed for prospective adoptive parents. </a:t>
              </a:r>
            </a:p>
          </p:txBody>
        </p:sp>
      </p:grpSp>
    </p:spTree>
    <p:custDataLst>
      <p:tags r:id="rId1"/>
    </p:custDataLst>
    <p:extLst>
      <p:ext uri="{BB962C8B-B14F-4D97-AF65-F5344CB8AC3E}">
        <p14:creationId xmlns:p14="http://schemas.microsoft.com/office/powerpoint/2010/main" val="21599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5.60</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TextBox 8"/>
          <p:cNvSpPr txBox="1"/>
          <p:nvPr/>
        </p:nvSpPr>
        <p:spPr>
          <a:xfrm>
            <a:off x="4563876" y="4531341"/>
            <a:ext cx="2881517" cy="1200329"/>
          </a:xfrm>
          <a:prstGeom prst="rect">
            <a:avLst/>
          </a:prstGeom>
          <a:noFill/>
        </p:spPr>
        <p:txBody>
          <a:bodyPr wrap="square" rtlCol="0">
            <a:spAutoFit/>
          </a:bodyPr>
          <a:lstStyle/>
          <a:p>
            <a:pPr algn="ctr"/>
            <a:r>
              <a:rPr lang="en-US" sz="3600" b="1" dirty="0">
                <a:solidFill>
                  <a:srgbClr val="624D38"/>
                </a:solidFill>
              </a:rPr>
              <a:t>Final Approvals</a:t>
            </a:r>
          </a:p>
        </p:txBody>
      </p:sp>
      <p:grpSp>
        <p:nvGrpSpPr>
          <p:cNvPr id="4" name="Group 3"/>
          <p:cNvGrpSpPr/>
          <p:nvPr/>
        </p:nvGrpSpPr>
        <p:grpSpPr>
          <a:xfrm>
            <a:off x="107574" y="1553596"/>
            <a:ext cx="11932475" cy="3506194"/>
            <a:chOff x="107574" y="1661170"/>
            <a:chExt cx="11932475" cy="3326897"/>
          </a:xfrm>
        </p:grpSpPr>
        <p:sp>
          <p:nvSpPr>
            <p:cNvPr id="8" name="Oval 7"/>
            <p:cNvSpPr/>
            <p:nvPr/>
          </p:nvSpPr>
          <p:spPr>
            <a:xfrm>
              <a:off x="6107828" y="1661170"/>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For the approval/denial process, Child Welfare Professionals and supervisors must enter a justification for approval or denial in the </a:t>
              </a:r>
              <a:br>
                <a:rPr lang="en-US" sz="2400" b="1" dirty="0">
                  <a:solidFill>
                    <a:srgbClr val="624D38"/>
                  </a:solidFill>
                </a:rPr>
              </a:br>
              <a:r>
                <a:rPr lang="en-US" sz="2400" b="1" dirty="0">
                  <a:solidFill>
                    <a:srgbClr val="624D38"/>
                  </a:solidFill>
                </a:rPr>
                <a:t>Outcome text box.</a:t>
              </a:r>
            </a:p>
          </p:txBody>
        </p:sp>
        <p:sp>
          <p:nvSpPr>
            <p:cNvPr id="10" name="Oval 9"/>
            <p:cNvSpPr/>
            <p:nvPr/>
          </p:nvSpPr>
          <p:spPr>
            <a:xfrm>
              <a:off x="107574" y="170869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624D38"/>
                </a:solidFill>
              </a:endParaRPr>
            </a:p>
            <a:p>
              <a:pPr algn="ctr"/>
              <a:r>
                <a:rPr lang="x-none" sz="2400" b="1" dirty="0">
                  <a:solidFill>
                    <a:srgbClr val="624D38"/>
                  </a:solidFill>
                </a:rPr>
                <a:t>The supervisor revie</a:t>
              </a:r>
              <a:r>
                <a:rPr lang="en-US" sz="2400" b="1" dirty="0" err="1">
                  <a:solidFill>
                    <a:srgbClr val="624D38"/>
                  </a:solidFill>
                </a:rPr>
                <a:t>ws</a:t>
              </a:r>
              <a:r>
                <a:rPr lang="x-none" sz="2400" b="1" dirty="0">
                  <a:solidFill>
                    <a:srgbClr val="624D38"/>
                  </a:solidFill>
                </a:rPr>
                <a:t> the home study in FSFN to determine that appropriate interviews, background checks and analysis, and assessment of caregiver(s) have been completed.</a:t>
              </a:r>
              <a:r>
                <a:rPr lang="en-US" sz="2400" b="1" dirty="0">
                  <a:solidFill>
                    <a:srgbClr val="624D38"/>
                  </a:solidFill>
                </a:rPr>
                <a:t> </a:t>
              </a:r>
            </a:p>
          </p:txBody>
        </p:sp>
      </p:grpSp>
    </p:spTree>
    <p:custDataLst>
      <p:tags r:id="rId1"/>
    </p:custDataLst>
    <p:extLst>
      <p:ext uri="{BB962C8B-B14F-4D97-AF65-F5344CB8AC3E}">
        <p14:creationId xmlns:p14="http://schemas.microsoft.com/office/powerpoint/2010/main" val="4338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5.61</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343881" y="177067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The supervisor has the authority to approve or deny a completed home study regardless of a Child Welfare Professional’s recommendation.</a:t>
            </a:r>
          </a:p>
        </p:txBody>
      </p:sp>
      <p:sp>
        <p:nvSpPr>
          <p:cNvPr id="8" name="TextBox 7"/>
          <p:cNvSpPr txBox="1"/>
          <p:nvPr/>
        </p:nvSpPr>
        <p:spPr>
          <a:xfrm>
            <a:off x="3869232" y="5201459"/>
            <a:ext cx="2881517" cy="1200329"/>
          </a:xfrm>
          <a:prstGeom prst="rect">
            <a:avLst/>
          </a:prstGeom>
          <a:noFill/>
        </p:spPr>
        <p:txBody>
          <a:bodyPr wrap="square" rtlCol="0">
            <a:spAutoFit/>
          </a:bodyPr>
          <a:lstStyle/>
          <a:p>
            <a:pPr algn="ctr"/>
            <a:r>
              <a:rPr lang="en-US" sz="3600" b="1" dirty="0">
                <a:solidFill>
                  <a:srgbClr val="624D38"/>
                </a:solidFill>
              </a:rPr>
              <a:t>Final Approvals</a:t>
            </a:r>
          </a:p>
        </p:txBody>
      </p:sp>
    </p:spTree>
    <p:custDataLst>
      <p:tags r:id="rId1"/>
    </p:custDataLst>
    <p:extLst>
      <p:ext uri="{BB962C8B-B14F-4D97-AF65-F5344CB8AC3E}">
        <p14:creationId xmlns:p14="http://schemas.microsoft.com/office/powerpoint/2010/main" val="277717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a:t>Final Approvals,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5.62</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15153" y="1489238"/>
            <a:ext cx="11307440" cy="3639024"/>
            <a:chOff x="484097" y="1541182"/>
            <a:chExt cx="11242681" cy="4135936"/>
          </a:xfrm>
        </p:grpSpPr>
        <p:grpSp>
          <p:nvGrpSpPr>
            <p:cNvPr id="20" name="Group 19"/>
            <p:cNvGrpSpPr/>
            <p:nvPr/>
          </p:nvGrpSpPr>
          <p:grpSpPr>
            <a:xfrm>
              <a:off x="484097" y="1541182"/>
              <a:ext cx="11242681" cy="2183182"/>
              <a:chOff x="430306" y="1749100"/>
              <a:chExt cx="11242681" cy="2183182"/>
            </a:xfrm>
          </p:grpSpPr>
          <p:sp>
            <p:nvSpPr>
              <p:cNvPr id="28" name="Rounded Rectangle 27"/>
              <p:cNvSpPr/>
              <p:nvPr/>
            </p:nvSpPr>
            <p:spPr>
              <a:xfrm>
                <a:off x="430306" y="1749100"/>
                <a:ext cx="11242681" cy="114674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Outcome group box on the FSFN UHS page, the supervisor selects an appropriate conclusion from the Outcome 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Application Withdrawn</a:t>
                </a: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Meets Requirements</a:t>
              </a: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Review Comments</a:t>
              </a: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Criminal Disqualifier</a:t>
              </a: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FSFN Disqualifier</a:t>
              </a: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Review Comments</a:t>
              </a: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Duplicate - Created </a:t>
              </a:r>
              <a:br>
                <a:rPr lang="en-US" sz="2200" b="1" dirty="0">
                  <a:solidFill>
                    <a:srgbClr val="624D38"/>
                  </a:solidFill>
                </a:rPr>
              </a:br>
              <a:r>
                <a:rPr lang="en-US" sz="2200" b="1" dirty="0">
                  <a:solidFill>
                    <a:srgbClr val="624D38"/>
                  </a:solidFill>
                </a:rPr>
                <a:t>in Error</a:t>
              </a:r>
            </a:p>
          </p:txBody>
        </p:sp>
        <p:sp>
          <p:nvSpPr>
            <p:cNvPr id="27" name="Rounded Rectangle 26"/>
            <p:cNvSpPr/>
            <p:nvPr/>
          </p:nvSpPr>
          <p:spPr>
            <a:xfrm>
              <a:off x="8140899" y="3983809"/>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Court Approved</a:t>
              </a:r>
            </a:p>
          </p:txBody>
        </p:sp>
      </p:grpSp>
    </p:spTree>
    <p:custDataLst>
      <p:tags r:id="rId1"/>
    </p:custDataLst>
    <p:extLst>
      <p:ext uri="{BB962C8B-B14F-4D97-AF65-F5344CB8AC3E}">
        <p14:creationId xmlns:p14="http://schemas.microsoft.com/office/powerpoint/2010/main" val="89566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a:t>Final Approvals,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5.63</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3" name="Group 2"/>
          <p:cNvGrpSpPr/>
          <p:nvPr/>
        </p:nvGrpSpPr>
        <p:grpSpPr>
          <a:xfrm>
            <a:off x="1113905" y="1463739"/>
            <a:ext cx="9837341" cy="3434939"/>
            <a:chOff x="2483622" y="1525248"/>
            <a:chExt cx="7536599" cy="4323780"/>
          </a:xfrm>
          <a:solidFill>
            <a:schemeClr val="accent1">
              <a:lumMod val="40000"/>
              <a:lumOff val="60000"/>
            </a:schemeClr>
          </a:solidFill>
        </p:grpSpPr>
        <p:grpSp>
          <p:nvGrpSpPr>
            <p:cNvPr id="2" name="Group 1"/>
            <p:cNvGrpSpPr/>
            <p:nvPr/>
          </p:nvGrpSpPr>
          <p:grpSpPr>
            <a:xfrm>
              <a:off x="2483622" y="1525248"/>
              <a:ext cx="7536599" cy="4323780"/>
              <a:chOff x="3507970" y="1920946"/>
              <a:chExt cx="7536599" cy="3197904"/>
            </a:xfrm>
            <a:grpFill/>
          </p:grpSpPr>
          <p:sp>
            <p:nvSpPr>
              <p:cNvPr id="28" name="Rounded Rectangle 27"/>
              <p:cNvSpPr/>
              <p:nvPr/>
            </p:nvSpPr>
            <p:spPr>
              <a:xfrm>
                <a:off x="3507970" y="192094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The Child Welfare Professional Supervisor must approve their outcome by completing the approval routing process. </a:t>
                </a:r>
              </a:p>
            </p:txBody>
          </p:sp>
          <p:sp>
            <p:nvSpPr>
              <p:cNvPr id="17" name="Rounded Rectangle 16"/>
              <p:cNvSpPr/>
              <p:nvPr/>
            </p:nvSpPr>
            <p:spPr>
              <a:xfrm>
                <a:off x="3507970" y="411371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Welfare Professionals cannot approve their own </a:t>
                </a:r>
                <a:br>
                  <a:rPr lang="en-US" sz="2400" b="1" dirty="0">
                    <a:solidFill>
                      <a:srgbClr val="624D38"/>
                    </a:solidFill>
                  </a:rPr>
                </a:br>
                <a:r>
                  <a:rPr lang="en-US" sz="2400" b="1" dirty="0">
                    <a:solidFill>
                      <a:srgbClr val="624D38"/>
                    </a:solidFill>
                  </a:rPr>
                  <a:t>home study.</a:t>
                </a:r>
              </a:p>
            </p:txBody>
          </p:sp>
        </p:grpSp>
        <p:sp>
          <p:nvSpPr>
            <p:cNvPr id="30" name="Rounded Rectangle 29"/>
            <p:cNvSpPr/>
            <p:nvPr/>
          </p:nvSpPr>
          <p:spPr>
            <a:xfrm>
              <a:off x="2483622" y="3007634"/>
              <a:ext cx="7536599" cy="135900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If the Child Welfare Professional’s supervisor is not available, they can choose an alternate supervisor.</a:t>
              </a:r>
            </a:p>
          </p:txBody>
        </p:sp>
      </p:grpSp>
    </p:spTree>
    <p:custDataLst>
      <p:tags r:id="rId1"/>
    </p:custDataLst>
    <p:extLst>
      <p:ext uri="{BB962C8B-B14F-4D97-AF65-F5344CB8AC3E}">
        <p14:creationId xmlns:p14="http://schemas.microsoft.com/office/powerpoint/2010/main" val="292792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5.64</a:t>
            </a:r>
          </a:p>
        </p:txBody>
      </p:sp>
      <p:pic>
        <p:nvPicPr>
          <p:cNvPr id="7" name="Picture 6"/>
          <p:cNvPicPr/>
          <p:nvPr/>
        </p:nvPicPr>
        <p:blipFill>
          <a:blip r:embed="rId3"/>
          <a:stretch>
            <a:fillRect/>
          </a:stretch>
        </p:blipFill>
        <p:spPr>
          <a:xfrm>
            <a:off x="612559" y="905677"/>
            <a:ext cx="8726750" cy="5344206"/>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157420" y="444012"/>
            <a:ext cx="7637027" cy="461665"/>
          </a:xfrm>
          <a:prstGeom prst="rect">
            <a:avLst/>
          </a:prstGeom>
        </p:spPr>
        <p:txBody>
          <a:bodyPr wrap="non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Outcome/Attachments, Recommendations, and Approval</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Oval 11"/>
          <p:cNvSpPr/>
          <p:nvPr/>
        </p:nvSpPr>
        <p:spPr>
          <a:xfrm>
            <a:off x="693951" y="3364718"/>
            <a:ext cx="895151" cy="24857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693951" y="2116278"/>
            <a:ext cx="3184097" cy="5203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Oval 13"/>
          <p:cNvSpPr/>
          <p:nvPr/>
        </p:nvSpPr>
        <p:spPr>
          <a:xfrm>
            <a:off x="8531682" y="1876581"/>
            <a:ext cx="479152" cy="23969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71550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510469" y="816365"/>
            <a:ext cx="6467302" cy="707886"/>
          </a:xfrm>
          <a:prstGeom prst="rect">
            <a:avLst/>
          </a:prstGeom>
          <a:noFill/>
        </p:spPr>
        <p:txBody>
          <a:bodyPr wrap="square" rtlCol="0">
            <a:spAutoFit/>
          </a:bodyPr>
          <a:lstStyle/>
          <a:p>
            <a:pPr algn="ctr"/>
            <a:r>
              <a:rPr lang="en-US" sz="4000" b="1" dirty="0">
                <a:solidFill>
                  <a:srgbClr val="624D38"/>
                </a:solidFill>
              </a:rPr>
              <a:t>Copy Function</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5.65</a:t>
            </a:r>
          </a:p>
        </p:txBody>
      </p:sp>
    </p:spTree>
    <p:custDataLst>
      <p:tags r:id="rId1"/>
    </p:custDataLst>
    <p:extLst>
      <p:ext uri="{BB962C8B-B14F-4D97-AF65-F5344CB8AC3E}">
        <p14:creationId xmlns:p14="http://schemas.microsoft.com/office/powerpoint/2010/main" val="34571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Copy Function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5.66</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294866" y="1631656"/>
            <a:ext cx="4244550" cy="3692968"/>
          </a:xfrm>
        </p:spPr>
        <p:txBody>
          <a:bodyPr>
            <a:normAutofit/>
          </a:bodyPr>
          <a:lstStyle/>
          <a:p>
            <a:pPr marL="45720" indent="0" algn="ctr">
              <a:buNone/>
            </a:pPr>
            <a:r>
              <a:rPr lang="en-US" sz="2400" b="1" dirty="0"/>
              <a:t>FSFN will now have the functionality to copy over selected fields from the MOST RECENT APPROVED home study in FSFN. </a:t>
            </a:r>
          </a:p>
          <a:p>
            <a:pPr marL="45720" indent="0" algn="ctr">
              <a:buNone/>
            </a:pPr>
            <a:r>
              <a:rPr lang="en-US" sz="2400" b="1" dirty="0"/>
              <a:t>If there is already a pending home study, a validation message will appear to ensure a new one is needed. </a:t>
            </a:r>
          </a:p>
        </p:txBody>
      </p:sp>
      <p:sp>
        <p:nvSpPr>
          <p:cNvPr id="10" name="Content Placeholder 13"/>
          <p:cNvSpPr txBox="1">
            <a:spLocks/>
          </p:cNvSpPr>
          <p:nvPr/>
        </p:nvSpPr>
        <p:spPr>
          <a:xfrm>
            <a:off x="4830811" y="1297627"/>
            <a:ext cx="7430202" cy="366255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lvl="0" indent="0">
              <a:buNone/>
            </a:pPr>
            <a:r>
              <a:rPr lang="en-US" sz="2400" b="1" dirty="0"/>
              <a:t>The information that will copy over includes: </a:t>
            </a:r>
            <a:br>
              <a:rPr lang="en-US" sz="2400" b="1" dirty="0"/>
            </a:br>
            <a:endParaRPr lang="en-US" sz="2400" b="1" dirty="0"/>
          </a:p>
          <a:p>
            <a:pPr lvl="0">
              <a:lnSpc>
                <a:spcPct val="100000"/>
              </a:lnSpc>
              <a:spcBef>
                <a:spcPts val="0"/>
              </a:spcBef>
            </a:pPr>
            <a:r>
              <a:rPr lang="en-US" sz="2400" b="1" dirty="0"/>
              <a:t>Purpose of home study</a:t>
            </a:r>
          </a:p>
          <a:p>
            <a:pPr lvl="0">
              <a:lnSpc>
                <a:spcPct val="100000"/>
              </a:lnSpc>
              <a:spcBef>
                <a:spcPts val="0"/>
              </a:spcBef>
            </a:pPr>
            <a:r>
              <a:rPr lang="en-US" sz="2400" b="1" dirty="0"/>
              <a:t>Narrative Family Assessment information, except for non-required questions</a:t>
            </a:r>
          </a:p>
          <a:p>
            <a:pPr lvl="0">
              <a:lnSpc>
                <a:spcPct val="100000"/>
              </a:lnSpc>
              <a:spcBef>
                <a:spcPts val="0"/>
              </a:spcBef>
            </a:pPr>
            <a:r>
              <a:rPr lang="en-US" sz="2400" b="1" dirty="0"/>
              <a:t>Finance Breakdown, Additional Monthly Support or Income, and Household Information from the Financial Security Resources tab</a:t>
            </a:r>
          </a:p>
          <a:p>
            <a:pPr lvl="0">
              <a:lnSpc>
                <a:spcPct val="100000"/>
              </a:lnSpc>
              <a:spcBef>
                <a:spcPts val="0"/>
              </a:spcBef>
            </a:pPr>
            <a:r>
              <a:rPr lang="en-US" sz="2400" b="1" dirty="0"/>
              <a:t>Other states of residence</a:t>
            </a:r>
          </a:p>
          <a:p>
            <a:pPr lvl="0">
              <a:lnSpc>
                <a:spcPct val="100000"/>
              </a:lnSpc>
              <a:spcBef>
                <a:spcPts val="0"/>
              </a:spcBef>
            </a:pPr>
            <a:r>
              <a:rPr lang="en-US" sz="2400" b="1" dirty="0"/>
              <a:t>Background check narrative</a:t>
            </a:r>
          </a:p>
        </p:txBody>
      </p:sp>
    </p:spTree>
    <p:custDataLst>
      <p:tags r:id="rId1"/>
    </p:custDataLst>
    <p:extLst>
      <p:ext uri="{BB962C8B-B14F-4D97-AF65-F5344CB8AC3E}">
        <p14:creationId xmlns:p14="http://schemas.microsoft.com/office/powerpoint/2010/main" val="12708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5.67</a:t>
            </a:r>
          </a:p>
        </p:txBody>
      </p:sp>
      <p:pic>
        <p:nvPicPr>
          <p:cNvPr id="8" name="Picture 7"/>
          <p:cNvPicPr/>
          <p:nvPr/>
        </p:nvPicPr>
        <p:blipFill>
          <a:blip r:embed="rId3"/>
          <a:stretch>
            <a:fillRect/>
          </a:stretch>
        </p:blipFill>
        <p:spPr>
          <a:xfrm>
            <a:off x="614114" y="1096828"/>
            <a:ext cx="8727107" cy="4556018"/>
          </a:xfrm>
          <a:prstGeom prst="rect">
            <a:avLst/>
          </a:prstGeom>
          <a:noFill/>
          <a:ln w="12700">
            <a:solidFill>
              <a:schemeClr val="tx1">
                <a:lumMod val="50000"/>
              </a:schemeClr>
            </a:solidFill>
          </a:ln>
        </p:spPr>
      </p:pic>
      <p:sp>
        <p:nvSpPr>
          <p:cNvPr id="9" name="Oval 8"/>
          <p:cNvSpPr/>
          <p:nvPr/>
        </p:nvSpPr>
        <p:spPr>
          <a:xfrm>
            <a:off x="7090418" y="3142695"/>
            <a:ext cx="659787" cy="3297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03412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153756"/>
            <a:ext cx="10074442" cy="896465"/>
          </a:xfrm>
        </p:spPr>
        <p:txBody>
          <a:bodyPr>
            <a:noAutofit/>
          </a:bodyPr>
          <a:lstStyle/>
          <a:p>
            <a:pPr algn="ctr"/>
            <a:r>
              <a:rPr lang="en-US" sz="5400" b="1" dirty="0"/>
              <a:t>Adoption Addendum</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5.68</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 name="Diagram 1"/>
          <p:cNvGraphicFramePr/>
          <p:nvPr>
            <p:extLst>
              <p:ext uri="{D42A27DB-BD31-4B8C-83A1-F6EECF244321}">
                <p14:modId xmlns:p14="http://schemas.microsoft.com/office/powerpoint/2010/main" val="3695955656"/>
              </p:ext>
            </p:extLst>
          </p:nvPr>
        </p:nvGraphicFramePr>
        <p:xfrm>
          <a:off x="559583" y="1452283"/>
          <a:ext cx="11167195" cy="3507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964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131057"/>
            <a:ext cx="10074442" cy="896465"/>
          </a:xfrm>
        </p:spPr>
        <p:txBody>
          <a:bodyPr>
            <a:noAutofit/>
          </a:bodyPr>
          <a:lstStyle/>
          <a:p>
            <a:pPr algn="ctr"/>
            <a:r>
              <a:rPr lang="en-US" sz="5400" b="1" dirty="0"/>
              <a:t>Adoption Addendum,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5.69</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
        <p:nvSpPr>
          <p:cNvPr id="8" name="Rounded Rectangle 7"/>
          <p:cNvSpPr/>
          <p:nvPr/>
        </p:nvSpPr>
        <p:spPr>
          <a:xfrm>
            <a:off x="2338937" y="1686075"/>
            <a:ext cx="7548282" cy="2868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Prior approval of a family to adopt does not automatically mean that this family is appropriate to adopt again.  Consideration of any family for placement of another child requires the previous Adoption UHS to be updated through an  Adoption Addendum UHS. </a:t>
            </a:r>
          </a:p>
        </p:txBody>
      </p:sp>
    </p:spTree>
    <p:custDataLst>
      <p:tags r:id="rId1"/>
    </p:custDataLst>
    <p:extLst>
      <p:ext uri="{BB962C8B-B14F-4D97-AF65-F5344CB8AC3E}">
        <p14:creationId xmlns:p14="http://schemas.microsoft.com/office/powerpoint/2010/main" val="23856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03"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368554" y="278847"/>
            <a:ext cx="10074442" cy="950262"/>
          </a:xfrm>
        </p:spPr>
        <p:txBody>
          <a:bodyPr>
            <a:noAutofit/>
          </a:bodyPr>
          <a:lstStyle/>
          <a:p>
            <a:pPr algn="ctr"/>
            <a:r>
              <a:rPr lang="en-US" sz="5400" b="1" dirty="0"/>
              <a:t>The UHS Interview Process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5.7</a:t>
            </a:r>
          </a:p>
        </p:txBody>
      </p:sp>
      <p:sp>
        <p:nvSpPr>
          <p:cNvPr id="8" name="Rounded Rectangle 7"/>
          <p:cNvSpPr/>
          <p:nvPr/>
        </p:nvSpPr>
        <p:spPr>
          <a:xfrm>
            <a:off x="1066800" y="1893582"/>
            <a:ext cx="10058400" cy="30128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b="1" dirty="0">
                <a:solidFill>
                  <a:schemeClr val="tx1"/>
                </a:solidFill>
              </a:rPr>
              <a:t>Goes beyond reading questions and documenting caregivers’ responses.  </a:t>
            </a:r>
            <a:br>
              <a:rPr lang="en-US" sz="2400" b="1" dirty="0">
                <a:solidFill>
                  <a:schemeClr val="tx1"/>
                </a:solidFill>
              </a:rPr>
            </a:br>
            <a:endParaRPr lang="en-US" sz="2400" b="1" dirty="0">
              <a:solidFill>
                <a:schemeClr val="tx1"/>
              </a:solidFill>
            </a:endParaRPr>
          </a:p>
          <a:p>
            <a:pPr marL="457200" indent="-457200">
              <a:buFont typeface="Arial" panose="020B0604020202020204" pitchFamily="34" charset="0"/>
              <a:buChar char="•"/>
            </a:pPr>
            <a:r>
              <a:rPr lang="en-US" sz="2400" b="1" dirty="0">
                <a:solidFill>
                  <a:schemeClr val="tx1"/>
                </a:solidFill>
              </a:rPr>
              <a:t>Requires information gathering beyond yes/no responses.</a:t>
            </a:r>
            <a:br>
              <a:rPr lang="en-US" sz="2400" b="1" dirty="0">
                <a:solidFill>
                  <a:schemeClr val="tx1"/>
                </a:solidFill>
              </a:rPr>
            </a:br>
            <a:endParaRPr lang="en-US" sz="2400" b="1" dirty="0">
              <a:solidFill>
                <a:schemeClr val="tx1"/>
              </a:solidFill>
            </a:endParaRPr>
          </a:p>
          <a:p>
            <a:pPr marL="457200" indent="-457200">
              <a:buFont typeface="Arial" panose="020B0604020202020204" pitchFamily="34" charset="0"/>
              <a:buChar char="•"/>
            </a:pPr>
            <a:r>
              <a:rPr lang="en-US" sz="2400" b="1" dirty="0">
                <a:solidFill>
                  <a:schemeClr val="tx1"/>
                </a:solidFill>
              </a:rPr>
              <a:t>Qualitative interview skills must be used to gather the necessary information to assess the relative/non-relative caregiver(s).</a:t>
            </a:r>
          </a:p>
        </p:txBody>
      </p:sp>
    </p:spTree>
    <p:custDataLst>
      <p:tags r:id="rId1"/>
    </p:custDataLst>
    <p:extLst>
      <p:ext uri="{BB962C8B-B14F-4D97-AF65-F5344CB8AC3E}">
        <p14:creationId xmlns:p14="http://schemas.microsoft.com/office/powerpoint/2010/main" val="102556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154741"/>
            <a:ext cx="12192000" cy="2162330"/>
          </a:xfrm>
        </p:spPr>
        <p:txBody>
          <a:bodyPr>
            <a:noAutofit/>
          </a:bodyPr>
          <a:lstStyle/>
          <a:p>
            <a:pPr algn="ctr"/>
            <a:r>
              <a:rPr lang="en-US" sz="5400" b="1" dirty="0"/>
              <a:t>Activity A:  Part 2 </a:t>
            </a:r>
            <a:br>
              <a:rPr lang="en-US" sz="5400" b="1" dirty="0"/>
            </a:br>
            <a:r>
              <a:rPr lang="en-US" sz="5400" b="1" dirty="0"/>
              <a:t>Jacob and Jenna Are Getting Adopted!</a:t>
            </a:r>
            <a:endParaRPr lang="en-US" sz="4400" b="1" dirty="0"/>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ounded Rectangle 8"/>
            <p:cNvSpPr/>
            <p:nvPr/>
          </p:nvSpPr>
          <p:spPr>
            <a:xfrm>
              <a:off x="4504103" y="2030133"/>
              <a:ext cx="1749244"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a:r>
                <a:rPr lang="en-US" sz="1600" b="1" dirty="0">
                  <a:solidFill>
                    <a:schemeClr val="tx1"/>
                  </a:solidFill>
                </a:rPr>
                <a:t>Discuss the information needed to be collected and complete the UHS template.</a:t>
              </a:r>
            </a:p>
          </p:txBody>
        </p:sp>
        <p:sp>
          <p:nvSpPr>
            <p:cNvPr id="8" name="Rounded Rectangle 7"/>
            <p:cNvSpPr/>
            <p:nvPr/>
          </p:nvSpPr>
          <p:spPr>
            <a:xfrm>
              <a:off x="2274028" y="2091065"/>
              <a:ext cx="1749244"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rgbClr val="624D38"/>
                  </a:solidFill>
                </a:rPr>
                <a:t>Read the scenario.  </a:t>
              </a: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5.70</a:t>
            </a:r>
          </a:p>
        </p:txBody>
      </p:sp>
      <p:sp>
        <p:nvSpPr>
          <p:cNvPr id="10" name="Rounded Rectangle 9"/>
          <p:cNvSpPr/>
          <p:nvPr/>
        </p:nvSpPr>
        <p:spPr>
          <a:xfrm>
            <a:off x="7308851" y="3293617"/>
            <a:ext cx="2048306" cy="1873188"/>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rgbClr val="624D38"/>
                </a:solidFill>
              </a:rPr>
              <a:t>Choose a spokesperson.</a:t>
            </a:r>
          </a:p>
        </p:txBody>
      </p:sp>
    </p:spTree>
    <p:custDataLst>
      <p:tags r:id="rId1"/>
    </p:custDataLst>
    <p:extLst>
      <p:ext uri="{BB962C8B-B14F-4D97-AF65-F5344CB8AC3E}">
        <p14:creationId xmlns:p14="http://schemas.microsoft.com/office/powerpoint/2010/main" val="97102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873" y="2354655"/>
            <a:ext cx="4158449" cy="804959"/>
          </a:xfrm>
        </p:spPr>
        <p:txBody>
          <a:bodyPr/>
          <a:lstStyle/>
          <a:p>
            <a:r>
              <a:rPr lang="en-US" sz="5400" b="1" dirty="0"/>
              <a:t>Questions</a:t>
            </a:r>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3008298"/>
            <a:ext cx="9601200" cy="86467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endParaRPr lang="en-US" sz="5400" b="1" dirty="0">
              <a:solidFill>
                <a:srgbClr val="624D38">
                  <a:lumMod val="75000"/>
                </a:srgbClr>
              </a:solidFill>
            </a:endParaRPr>
          </a:p>
        </p:txBody>
      </p:sp>
      <p:pic>
        <p:nvPicPr>
          <p:cNvPr id="8" name="Picture 7"/>
          <p:cNvPicPr>
            <a:picLocks noChangeAspect="1"/>
          </p:cNvPicPr>
          <p:nvPr/>
        </p:nvPicPr>
        <p:blipFill>
          <a:blip r:embed="rId4"/>
          <a:stretch>
            <a:fillRect/>
          </a:stretch>
        </p:blipFill>
        <p:spPr>
          <a:xfrm rot="260727">
            <a:off x="4811553" y="1516504"/>
            <a:ext cx="3648126" cy="2481262"/>
          </a:xfrm>
          <a:prstGeom prst="rect">
            <a:avLst/>
          </a:prstGeom>
        </p:spPr>
      </p:pic>
    </p:spTree>
    <p:custDataLst>
      <p:tags r:id="rId1"/>
    </p:custDataLst>
    <p:extLst>
      <p:ext uri="{BB962C8B-B14F-4D97-AF65-F5344CB8AC3E}">
        <p14:creationId xmlns:p14="http://schemas.microsoft.com/office/powerpoint/2010/main" val="375359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703"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883259" y="234024"/>
            <a:ext cx="10717071" cy="1039907"/>
          </a:xfrm>
        </p:spPr>
        <p:txBody>
          <a:bodyPr>
            <a:noAutofit/>
          </a:bodyPr>
          <a:lstStyle/>
          <a:p>
            <a:pPr algn="ctr"/>
            <a:r>
              <a:rPr lang="en-US" sz="5400" b="1" dirty="0"/>
              <a:t>The UHS Interview Process,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5.8</a:t>
            </a:r>
          </a:p>
        </p:txBody>
      </p:sp>
      <p:grpSp>
        <p:nvGrpSpPr>
          <p:cNvPr id="4" name="Group 3"/>
          <p:cNvGrpSpPr/>
          <p:nvPr/>
        </p:nvGrpSpPr>
        <p:grpSpPr>
          <a:xfrm>
            <a:off x="495930" y="2177936"/>
            <a:ext cx="6442752" cy="3705284"/>
            <a:chOff x="1195177" y="1914229"/>
            <a:chExt cx="6442752" cy="3705284"/>
          </a:xfrm>
        </p:grpSpPr>
        <p:sp>
          <p:nvSpPr>
            <p:cNvPr id="2" name="Rounded Rectangle 1"/>
            <p:cNvSpPr/>
            <p:nvPr/>
          </p:nvSpPr>
          <p:spPr>
            <a:xfrm>
              <a:off x="1195177" y="1914229"/>
              <a:ext cx="3083859" cy="16495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Opening </a:t>
              </a:r>
              <a:br>
                <a:rPr lang="en-US" sz="2400" b="1" dirty="0">
                  <a:solidFill>
                    <a:schemeClr val="tx1"/>
                  </a:solidFill>
                </a:rPr>
              </a:br>
              <a:r>
                <a:rPr lang="en-US" sz="2400" b="1" dirty="0">
                  <a:solidFill>
                    <a:schemeClr val="tx1"/>
                  </a:solidFill>
                </a:rPr>
                <a:t>Phase</a:t>
              </a:r>
            </a:p>
          </p:txBody>
        </p:sp>
        <p:sp>
          <p:nvSpPr>
            <p:cNvPr id="8" name="Rounded Rectangle 7"/>
            <p:cNvSpPr/>
            <p:nvPr/>
          </p:nvSpPr>
          <p:spPr>
            <a:xfrm>
              <a:off x="4554070" y="3970007"/>
              <a:ext cx="3083859" cy="1649506"/>
            </a:xfrm>
            <a:prstGeom prst="roundRect">
              <a:avLst/>
            </a:prstGeom>
            <a:solidFill>
              <a:srgbClr val="69B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Closing </a:t>
              </a:r>
              <a:br>
                <a:rPr lang="en-US" sz="2400" b="1" dirty="0">
                  <a:solidFill>
                    <a:schemeClr val="tx1"/>
                  </a:solidFill>
                </a:rPr>
              </a:br>
              <a:r>
                <a:rPr lang="en-US" sz="2400" b="1" dirty="0">
                  <a:solidFill>
                    <a:schemeClr val="tx1"/>
                  </a:solidFill>
                </a:rPr>
                <a:t>Phase</a:t>
              </a:r>
            </a:p>
          </p:txBody>
        </p:sp>
        <p:sp>
          <p:nvSpPr>
            <p:cNvPr id="9" name="Rounded Rectangle 8"/>
            <p:cNvSpPr/>
            <p:nvPr/>
          </p:nvSpPr>
          <p:spPr>
            <a:xfrm>
              <a:off x="1195177" y="3970007"/>
              <a:ext cx="3083859" cy="1649506"/>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Information Gathering </a:t>
              </a:r>
              <a:br>
                <a:rPr lang="en-US" sz="2400" b="1" dirty="0">
                  <a:solidFill>
                    <a:schemeClr val="tx1"/>
                  </a:solidFill>
                </a:rPr>
              </a:br>
              <a:r>
                <a:rPr lang="en-US" sz="2400" b="1" dirty="0">
                  <a:solidFill>
                    <a:schemeClr val="tx1"/>
                  </a:solidFill>
                </a:rPr>
                <a:t>Phase</a:t>
              </a:r>
            </a:p>
          </p:txBody>
        </p:sp>
        <p:sp>
          <p:nvSpPr>
            <p:cNvPr id="11" name="Rounded Rectangle 10"/>
            <p:cNvSpPr/>
            <p:nvPr/>
          </p:nvSpPr>
          <p:spPr>
            <a:xfrm>
              <a:off x="4554070" y="1914229"/>
              <a:ext cx="3083859" cy="16495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Planning </a:t>
              </a:r>
              <a:br>
                <a:rPr lang="en-US" sz="2400" b="1" dirty="0">
                  <a:solidFill>
                    <a:schemeClr val="tx1"/>
                  </a:solidFill>
                </a:rPr>
              </a:br>
              <a:r>
                <a:rPr lang="en-US" sz="2400" b="1" dirty="0">
                  <a:solidFill>
                    <a:schemeClr val="tx1"/>
                  </a:solidFill>
                </a:rPr>
                <a:t>Phase</a:t>
              </a:r>
            </a:p>
          </p:txBody>
        </p:sp>
      </p:grpSp>
    </p:spTree>
    <p:custDataLst>
      <p:tags r:id="rId1"/>
    </p:custDataLst>
    <p:extLst>
      <p:ext uri="{BB962C8B-B14F-4D97-AF65-F5344CB8AC3E}">
        <p14:creationId xmlns:p14="http://schemas.microsoft.com/office/powerpoint/2010/main" val="248043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644693" y="525005"/>
            <a:ext cx="6467302" cy="1323439"/>
          </a:xfrm>
          <a:prstGeom prst="rect">
            <a:avLst/>
          </a:prstGeom>
          <a:noFill/>
        </p:spPr>
        <p:txBody>
          <a:bodyPr wrap="square" rtlCol="0">
            <a:spAutoFit/>
          </a:bodyPr>
          <a:lstStyle/>
          <a:p>
            <a:pPr algn="ctr"/>
            <a:r>
              <a:rPr lang="en-US" sz="4000" b="1" dirty="0">
                <a:solidFill>
                  <a:srgbClr val="624D38"/>
                </a:solidFill>
              </a:rPr>
              <a:t>Demographic Information</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5.9</a:t>
            </a:r>
          </a:p>
        </p:txBody>
      </p:sp>
    </p:spTree>
    <p:custDataLst>
      <p:tags r:id="rId1"/>
    </p:custDataLst>
    <p:extLst>
      <p:ext uri="{BB962C8B-B14F-4D97-AF65-F5344CB8AC3E}">
        <p14:creationId xmlns:p14="http://schemas.microsoft.com/office/powerpoint/2010/main" val="163201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SHEER GREEN 16X9" val="0NKozSDt"/>
  <p:tag name="ARTICULATE_DESIGN_ID_1_SHEER GREEN 16X9" val="9GJP1M55"/>
  <p:tag name="ARTICULATE_PROJECT_OPEN" val="0"/>
  <p:tag name="ARTICULATE_SLIDE_COUNT" val="7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themeOverride>
</file>

<file path=docProps/app.xml><?xml version="1.0" encoding="utf-8"?>
<Properties xmlns="http://schemas.openxmlformats.org/officeDocument/2006/extended-properties" xmlns:vt="http://schemas.openxmlformats.org/officeDocument/2006/docPropsVTypes">
  <TotalTime>1824</TotalTime>
  <Words>2422</Words>
  <Application>Microsoft Office PowerPoint</Application>
  <PresentationFormat>Widescreen</PresentationFormat>
  <Paragraphs>337</Paragraphs>
  <Slides>71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71</vt:i4>
      </vt:variant>
    </vt:vector>
  </HeadingPairs>
  <TitlesOfParts>
    <vt:vector size="78" baseType="lpstr">
      <vt:lpstr>Arial</vt:lpstr>
      <vt:lpstr>Arial Black</vt:lpstr>
      <vt:lpstr>Calibri</vt:lpstr>
      <vt:lpstr>Candara</vt:lpstr>
      <vt:lpstr>Century Gothic</vt:lpstr>
      <vt:lpstr>Sheer Green 16x9</vt:lpstr>
      <vt:lpstr>1_Sheer Green 16x9</vt:lpstr>
      <vt:lpstr>Unified Home Study Training</vt:lpstr>
      <vt:lpstr>Learning Objectives</vt:lpstr>
      <vt:lpstr>Adoption Unified Home Study</vt:lpstr>
      <vt:lpstr>Possible Adoptive Placement</vt:lpstr>
      <vt:lpstr>Possible Adoptive Placement, con’t.</vt:lpstr>
      <vt:lpstr>Adoption Training</vt:lpstr>
      <vt:lpstr>The UHS Interview Process</vt:lpstr>
      <vt:lpstr>The UHS Interview Process, con’t.</vt:lpstr>
      <vt:lpstr>FSFN Tutorial</vt:lpstr>
      <vt:lpstr>Demographic Information</vt:lpstr>
      <vt:lpstr>FSFN Screens</vt:lpstr>
      <vt:lpstr>FSFN Screens</vt:lpstr>
      <vt:lpstr>FSFN Screens</vt:lpstr>
      <vt:lpstr>FSFN Screens</vt:lpstr>
      <vt:lpstr>FSFN Tutorial</vt:lpstr>
      <vt:lpstr>Background Checks</vt:lpstr>
      <vt:lpstr>Background Checks, con’t.</vt:lpstr>
      <vt:lpstr>Analysis of  Background Checks</vt:lpstr>
      <vt:lpstr>Disqualifiers</vt:lpstr>
      <vt:lpstr>Disqualifiers, con’t.</vt:lpstr>
      <vt:lpstr>Disqualifiers, con’t.</vt:lpstr>
      <vt:lpstr>Documentation</vt:lpstr>
      <vt:lpstr>FSFN Screens</vt:lpstr>
      <vt:lpstr>FSFN Screens</vt:lpstr>
      <vt:lpstr>FSFN Screens</vt:lpstr>
      <vt:lpstr>FSFN Screens</vt:lpstr>
      <vt:lpstr>FSFN Screens</vt:lpstr>
      <vt:lpstr>FSFN Screens</vt:lpstr>
      <vt:lpstr>Legal Staffing </vt:lpstr>
      <vt:lpstr>Caregiver Supports</vt:lpstr>
      <vt:lpstr>Caregiver Supports, con’t.</vt:lpstr>
      <vt:lpstr>FSFN Tutorial</vt:lpstr>
      <vt:lpstr>Financial Security, Resources, and Child Care Arrangements</vt:lpstr>
      <vt:lpstr>FSFN Screens</vt:lpstr>
      <vt:lpstr>FSFN Screens</vt:lpstr>
      <vt:lpstr>FSFN Screens</vt:lpstr>
      <vt:lpstr>FSFN Screens</vt:lpstr>
      <vt:lpstr>FSFN Screens</vt:lpstr>
      <vt:lpstr>Adoption Subsidy </vt:lpstr>
      <vt:lpstr>Narrative Family Assessment</vt:lpstr>
      <vt:lpstr>Narrative Family Assessment</vt:lpstr>
      <vt:lpstr>Narrative Family Assessment, con’t.</vt:lpstr>
      <vt:lpstr>FSFN Screens</vt:lpstr>
      <vt:lpstr>FSFN Screens</vt:lpstr>
      <vt:lpstr>FSFN Screens</vt:lpstr>
      <vt:lpstr>FSFN Screens</vt:lpstr>
      <vt:lpstr>FSFN Screens</vt:lpstr>
      <vt:lpstr>FSFN Screens</vt:lpstr>
      <vt:lpstr>FSFN Screens</vt:lpstr>
      <vt:lpstr>FSFN Screens</vt:lpstr>
      <vt:lpstr>FSFN Screens</vt:lpstr>
      <vt:lpstr>Activity A:  Part 1  Jacob and Jenna Are Getting Adopted!</vt:lpstr>
      <vt:lpstr>Finalizing the Adoption UHS</vt:lpstr>
      <vt:lpstr>FSFN Tutorial</vt:lpstr>
      <vt:lpstr>Attachments</vt:lpstr>
      <vt:lpstr>Upload Requirements</vt:lpstr>
      <vt:lpstr>Signatures and  Recommendations</vt:lpstr>
      <vt:lpstr>Signatures and Recommendations, con’t.</vt:lpstr>
      <vt:lpstr>Signatures, Recommendations, and Final Approvals, con’t.</vt:lpstr>
      <vt:lpstr>Signatures, Recommendations, and Final Approvals, con’t.</vt:lpstr>
      <vt:lpstr>Signatures, Recommendations, and Final Approvals, con’t.</vt:lpstr>
      <vt:lpstr>Final Approvals, con’t.</vt:lpstr>
      <vt:lpstr>Final Approvals, con’t.</vt:lpstr>
      <vt:lpstr>FSFN Screens</vt:lpstr>
      <vt:lpstr>FSFN Tutorial</vt:lpstr>
      <vt:lpstr>Copy Function</vt:lpstr>
      <vt:lpstr>FSFN Screens</vt:lpstr>
      <vt:lpstr>Adoption Addendum</vt:lpstr>
      <vt:lpstr>Adoption Addendum, con’t.</vt:lpstr>
      <vt:lpstr>Activity A:  Part 2  Jacob and Jenna Are Getting Adopted!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Home Study Training - Adoption Unified Home Study (April and May 2018)</dc:title>
  <dc:creator>Brock, Amber</dc:creator>
  <cp:lastModifiedBy>VanDyke, Misty N</cp:lastModifiedBy>
  <cp:revision>149</cp:revision>
  <cp:lastPrinted>2018-04-25T19:30:50Z</cp:lastPrinted>
  <dcterms:created xsi:type="dcterms:W3CDTF">2018-03-31T17:15:41Z</dcterms:created>
  <dcterms:modified xsi:type="dcterms:W3CDTF">2025-05-13T12:51:22Z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6CE4AF73-6034-404B-BBF4-7A78FB3E7909</vt:lpwstr>
  </property>
  <property fmtid="{D5CDD505-2E9C-101B-9397-08002B2CF9AE}" pid="3" name="ArticulatePath">
    <vt:lpwstr>Presentation1</vt:lpwstr>
  </property>
</Properties>
</file>