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3"/>
  </p:notesMasterIdLst>
  <p:handoutMasterIdLst>
    <p:handoutMasterId r:id="rId64"/>
  </p:handoutMasterIdLst>
  <p:sldIdLst>
    <p:sldId id="514" r:id="rId5"/>
    <p:sldId id="515" r:id="rId6"/>
    <p:sldId id="517" r:id="rId7"/>
    <p:sldId id="518" r:id="rId8"/>
    <p:sldId id="452" r:id="rId9"/>
    <p:sldId id="453" r:id="rId10"/>
    <p:sldId id="454" r:id="rId11"/>
    <p:sldId id="455" r:id="rId12"/>
    <p:sldId id="456" r:id="rId13"/>
    <p:sldId id="520" r:id="rId14"/>
    <p:sldId id="521" r:id="rId15"/>
    <p:sldId id="522" r:id="rId16"/>
    <p:sldId id="551" r:id="rId17"/>
    <p:sldId id="458" r:id="rId18"/>
    <p:sldId id="457" r:id="rId19"/>
    <p:sldId id="459" r:id="rId20"/>
    <p:sldId id="523" r:id="rId21"/>
    <p:sldId id="467" r:id="rId22"/>
    <p:sldId id="460" r:id="rId23"/>
    <p:sldId id="524" r:id="rId24"/>
    <p:sldId id="531" r:id="rId25"/>
    <p:sldId id="532" r:id="rId26"/>
    <p:sldId id="533" r:id="rId27"/>
    <p:sldId id="535" r:id="rId28"/>
    <p:sldId id="536" r:id="rId29"/>
    <p:sldId id="537" r:id="rId30"/>
    <p:sldId id="552" r:id="rId31"/>
    <p:sldId id="525" r:id="rId32"/>
    <p:sldId id="538" r:id="rId33"/>
    <p:sldId id="469" r:id="rId34"/>
    <p:sldId id="470" r:id="rId35"/>
    <p:sldId id="471" r:id="rId36"/>
    <p:sldId id="472" r:id="rId37"/>
    <p:sldId id="554" r:id="rId38"/>
    <p:sldId id="555" r:id="rId39"/>
    <p:sldId id="556" r:id="rId40"/>
    <p:sldId id="557" r:id="rId41"/>
    <p:sldId id="558" r:id="rId42"/>
    <p:sldId id="559" r:id="rId43"/>
    <p:sldId id="539" r:id="rId44"/>
    <p:sldId id="540" r:id="rId45"/>
    <p:sldId id="473" r:id="rId46"/>
    <p:sldId id="542" r:id="rId47"/>
    <p:sldId id="479" r:id="rId48"/>
    <p:sldId id="494" r:id="rId49"/>
    <p:sldId id="508" r:id="rId50"/>
    <p:sldId id="543" r:id="rId51"/>
    <p:sldId id="528" r:id="rId52"/>
    <p:sldId id="529" r:id="rId53"/>
    <p:sldId id="530" r:id="rId54"/>
    <p:sldId id="544" r:id="rId55"/>
    <p:sldId id="545" r:id="rId56"/>
    <p:sldId id="546" r:id="rId57"/>
    <p:sldId id="504" r:id="rId58"/>
    <p:sldId id="547" r:id="rId59"/>
    <p:sldId id="548" r:id="rId60"/>
    <p:sldId id="549" r:id="rId61"/>
    <p:sldId id="550" r:id="rId62"/>
  </p:sldIdLst>
  <p:sldSz cx="9144000" cy="6858000" type="screen4x3"/>
  <p:notesSz cx="7077075" cy="9363075"/>
  <p:custDataLst>
    <p:tags r:id="rId65"/>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44F"/>
    <a:srgbClr val="FFFFFF"/>
    <a:srgbClr val="1B5FAA"/>
    <a:srgbClr val="185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39" autoAdjust="0"/>
    <p:restoredTop sz="86076" autoAdjust="0"/>
  </p:normalViewPr>
  <p:slideViewPr>
    <p:cSldViewPr snapToGrid="0" snapToObjects="1">
      <p:cViewPr varScale="1">
        <p:scale>
          <a:sx n="104" d="100"/>
          <a:sy n="104" d="100"/>
        </p:scale>
        <p:origin x="1805" y="9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966"/>
    </p:cViewPr>
  </p:sorterViewPr>
  <p:notesViewPr>
    <p:cSldViewPr snapToGrid="0" snapToObjects="1">
      <p:cViewPr varScale="1">
        <p:scale>
          <a:sx n="68" d="100"/>
          <a:sy n="68" d="100"/>
        </p:scale>
        <p:origin x="-2814"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89D28-ECBB-254F-9099-A46941D5DF40}" type="doc">
      <dgm:prSet loTypeId="urn:microsoft.com/office/officeart/2005/8/layout/arrow2" loCatId="" qsTypeId="urn:microsoft.com/office/officeart/2005/8/quickstyle/simple4" qsCatId="simple" csTypeId="urn:microsoft.com/office/officeart/2005/8/colors/accent1_2" csCatId="accent1" phldr="1"/>
      <dgm:spPr/>
    </dgm:pt>
    <dgm:pt modelId="{66A61808-CAF9-6549-888E-DEAF1E3DA077}">
      <dgm:prSet phldrT="[Text]" custT="1"/>
      <dgm:spPr/>
      <dgm:t>
        <a:bodyPr/>
        <a:lstStyle/>
        <a:p>
          <a:pPr>
            <a:lnSpc>
              <a:spcPct val="90000"/>
            </a:lnSpc>
            <a:spcAft>
              <a:spcPct val="35000"/>
            </a:spcAft>
          </a:pPr>
          <a:r>
            <a:rPr lang="en-US" sz="1600" b="1" dirty="0">
              <a:latin typeface="Calibri" pitchFamily="34" charset="0"/>
            </a:rPr>
            <a:t>Safe Child:</a:t>
          </a:r>
        </a:p>
        <a:p>
          <a:pPr>
            <a:lnSpc>
              <a:spcPct val="100000"/>
            </a:lnSpc>
            <a:spcAft>
              <a:spcPts val="0"/>
            </a:spcAft>
          </a:pPr>
          <a:r>
            <a:rPr lang="en-US" sz="1600" dirty="0">
              <a:latin typeface="Calibri" pitchFamily="34" charset="0"/>
            </a:rPr>
            <a:t>Negative family conditions are able to be  controlled/</a:t>
          </a:r>
        </a:p>
        <a:p>
          <a:pPr>
            <a:lnSpc>
              <a:spcPct val="100000"/>
            </a:lnSpc>
            <a:spcAft>
              <a:spcPts val="0"/>
            </a:spcAft>
          </a:pPr>
          <a:r>
            <a:rPr lang="en-US" sz="1600" dirty="0">
              <a:latin typeface="Calibri" pitchFamily="34" charset="0"/>
            </a:rPr>
            <a:t>managed by the family</a:t>
          </a:r>
          <a:endParaRPr lang="en-US" sz="1600" dirty="0"/>
        </a:p>
      </dgm:t>
    </dgm:pt>
    <dgm:pt modelId="{85802D91-D630-9943-B2EA-46ECAC91D3E7}" type="parTrans" cxnId="{570BC556-32D2-4C45-95BF-6EA95516DB68}">
      <dgm:prSet/>
      <dgm:spPr/>
      <dgm:t>
        <a:bodyPr/>
        <a:lstStyle/>
        <a:p>
          <a:endParaRPr lang="en-US"/>
        </a:p>
      </dgm:t>
    </dgm:pt>
    <dgm:pt modelId="{627DCC72-CCF8-F14A-9600-02DDC6B191A9}" type="sibTrans" cxnId="{570BC556-32D2-4C45-95BF-6EA95516DB68}">
      <dgm:prSet/>
      <dgm:spPr/>
      <dgm:t>
        <a:bodyPr/>
        <a:lstStyle/>
        <a:p>
          <a:endParaRPr lang="en-US"/>
        </a:p>
      </dgm:t>
    </dgm:pt>
    <dgm:pt modelId="{A40BB559-4513-F047-B359-469E03FCDC9A}">
      <dgm:prSet phldrT="[Text]" custT="1"/>
      <dgm:spPr/>
      <dgm:t>
        <a:bodyPr/>
        <a:lstStyle/>
        <a:p>
          <a:r>
            <a:rPr lang="en-US" sz="1600" b="1" dirty="0">
              <a:latin typeface="Calibri" pitchFamily="34" charset="0"/>
            </a:rPr>
            <a:t>Threshold Criteria:</a:t>
          </a:r>
        </a:p>
        <a:p>
          <a:r>
            <a:rPr lang="en-US" sz="1600" dirty="0">
              <a:latin typeface="Calibri" pitchFamily="34" charset="0"/>
            </a:rPr>
            <a:t>Observable</a:t>
          </a:r>
        </a:p>
        <a:p>
          <a:r>
            <a:rPr lang="en-US" sz="1600" dirty="0">
              <a:latin typeface="Calibri" pitchFamily="34" charset="0"/>
            </a:rPr>
            <a:t>Out of Control</a:t>
          </a:r>
        </a:p>
        <a:p>
          <a:r>
            <a:rPr lang="en-US" sz="1600" dirty="0">
              <a:latin typeface="Calibri" pitchFamily="34" charset="0"/>
            </a:rPr>
            <a:t>Severe</a:t>
          </a:r>
        </a:p>
        <a:p>
          <a:r>
            <a:rPr lang="en-US" sz="1600" dirty="0">
              <a:latin typeface="Calibri" pitchFamily="34" charset="0"/>
            </a:rPr>
            <a:t>Imminent</a:t>
          </a:r>
        </a:p>
        <a:p>
          <a:r>
            <a:rPr lang="en-US" sz="1600" dirty="0">
              <a:latin typeface="Calibri" pitchFamily="34" charset="0"/>
            </a:rPr>
            <a:t>Vulnerable Child</a:t>
          </a:r>
        </a:p>
      </dgm:t>
    </dgm:pt>
    <dgm:pt modelId="{7F386627-D51C-F14C-ACB9-4C8DBB6C3EA9}" type="parTrans" cxnId="{DEC8101F-58D1-274D-9989-26349CEC73C8}">
      <dgm:prSet/>
      <dgm:spPr/>
      <dgm:t>
        <a:bodyPr/>
        <a:lstStyle/>
        <a:p>
          <a:endParaRPr lang="en-US"/>
        </a:p>
      </dgm:t>
    </dgm:pt>
    <dgm:pt modelId="{BBD0BD6D-84E2-E949-9AE3-27527698C2B1}" type="sibTrans" cxnId="{DEC8101F-58D1-274D-9989-26349CEC73C8}">
      <dgm:prSet/>
      <dgm:spPr/>
      <dgm:t>
        <a:bodyPr/>
        <a:lstStyle/>
        <a:p>
          <a:endParaRPr lang="en-US"/>
        </a:p>
      </dgm:t>
    </dgm:pt>
    <dgm:pt modelId="{BE1B5C3D-4C97-6F42-9510-023A72CC3774}">
      <dgm:prSet phldrT="[Text]" custT="1"/>
      <dgm:spPr/>
      <dgm:t>
        <a:bodyPr/>
        <a:lstStyle/>
        <a:p>
          <a:pPr algn="l"/>
          <a:r>
            <a:rPr lang="en-US" sz="1600" b="1" dirty="0">
              <a:latin typeface="Calibri" pitchFamily="34" charset="0"/>
            </a:rPr>
            <a:t>Unsafe Child: </a:t>
          </a:r>
          <a:r>
            <a:rPr lang="en-US" sz="1600" dirty="0">
              <a:latin typeface="Calibri" pitchFamily="34" charset="0"/>
            </a:rPr>
            <a:t>Negative family conditions have crossed the danger threshold and are no longer able to be managed/controlled by the family</a:t>
          </a:r>
        </a:p>
      </dgm:t>
    </dgm:pt>
    <dgm:pt modelId="{B4DFD622-633A-B843-A4AE-83900C181663}" type="parTrans" cxnId="{D5B0906E-0BC5-A44B-8B13-E2F0087E7545}">
      <dgm:prSet/>
      <dgm:spPr/>
      <dgm:t>
        <a:bodyPr/>
        <a:lstStyle/>
        <a:p>
          <a:endParaRPr lang="en-US"/>
        </a:p>
      </dgm:t>
    </dgm:pt>
    <dgm:pt modelId="{DB634BE1-EAA2-EC4E-9DE0-02D3D5918402}" type="sibTrans" cxnId="{D5B0906E-0BC5-A44B-8B13-E2F0087E7545}">
      <dgm:prSet/>
      <dgm:spPr/>
      <dgm:t>
        <a:bodyPr/>
        <a:lstStyle/>
        <a:p>
          <a:endParaRPr lang="en-US"/>
        </a:p>
      </dgm:t>
    </dgm:pt>
    <dgm:pt modelId="{4D75259A-ED95-9B43-B4DC-EDF47E950CE2}" type="pres">
      <dgm:prSet presAssocID="{2AE89D28-ECBB-254F-9099-A46941D5DF40}" presName="arrowDiagram" presStyleCnt="0">
        <dgm:presLayoutVars>
          <dgm:chMax val="5"/>
          <dgm:dir/>
          <dgm:resizeHandles val="exact"/>
        </dgm:presLayoutVars>
      </dgm:prSet>
      <dgm:spPr/>
    </dgm:pt>
    <dgm:pt modelId="{D229BEAD-E659-1548-B248-7E69A5B04FCC}" type="pres">
      <dgm:prSet presAssocID="{2AE89D28-ECBB-254F-9099-A46941D5DF40}" presName="arrow" presStyleLbl="bgShp" presStyleIdx="0" presStyleCnt="1" custLinFactNeighborX="-264" custLinFactNeighborY="5488"/>
      <dgm:spPr/>
    </dgm:pt>
    <dgm:pt modelId="{EF36B2C7-3F0D-DA48-B67B-DF9D4DD65CB0}" type="pres">
      <dgm:prSet presAssocID="{2AE89D28-ECBB-254F-9099-A46941D5DF40}" presName="arrowDiagram3" presStyleCnt="0"/>
      <dgm:spPr/>
    </dgm:pt>
    <dgm:pt modelId="{92999C92-2B77-514C-8AF0-D7F1871FEB4A}" type="pres">
      <dgm:prSet presAssocID="{66A61808-CAF9-6549-888E-DEAF1E3DA077}" presName="bullet3a" presStyleLbl="node1" presStyleIdx="0" presStyleCnt="3"/>
      <dgm:spPr/>
    </dgm:pt>
    <dgm:pt modelId="{423BF7A3-B008-6E4E-8779-280BBA37EF05}" type="pres">
      <dgm:prSet presAssocID="{66A61808-CAF9-6549-888E-DEAF1E3DA077}" presName="textBox3a" presStyleLbl="revTx" presStyleIdx="0" presStyleCnt="3" custScaleX="121842" custScaleY="98419" custLinFactNeighborX="14311" custLinFactNeighborY="-8925">
        <dgm:presLayoutVars>
          <dgm:bulletEnabled val="1"/>
        </dgm:presLayoutVars>
      </dgm:prSet>
      <dgm:spPr/>
    </dgm:pt>
    <dgm:pt modelId="{2EE14359-0F99-4F42-92BA-A7193CB0C82F}" type="pres">
      <dgm:prSet presAssocID="{A40BB559-4513-F047-B359-469E03FCDC9A}" presName="bullet3b" presStyleLbl="node1" presStyleIdx="1" presStyleCnt="3"/>
      <dgm:spPr/>
    </dgm:pt>
    <dgm:pt modelId="{B44C78A5-77BB-F943-A3D3-4C5D3C89DB0C}" type="pres">
      <dgm:prSet presAssocID="{A40BB559-4513-F047-B359-469E03FCDC9A}" presName="textBox3b" presStyleLbl="revTx" presStyleIdx="1" presStyleCnt="3" custScaleY="88437" custLinFactNeighborX="10968" custLinFactNeighborY="-14057">
        <dgm:presLayoutVars>
          <dgm:bulletEnabled val="1"/>
        </dgm:presLayoutVars>
      </dgm:prSet>
      <dgm:spPr/>
    </dgm:pt>
    <dgm:pt modelId="{6DA727F2-05BC-B54C-9BEF-C5FF30370792}" type="pres">
      <dgm:prSet presAssocID="{BE1B5C3D-4C97-6F42-9510-023A72CC3774}" presName="bullet3c" presStyleLbl="node1" presStyleIdx="2" presStyleCnt="3"/>
      <dgm:spPr/>
    </dgm:pt>
    <dgm:pt modelId="{09DF5B47-A4E6-644D-A5D7-586120CB14F2}" type="pres">
      <dgm:prSet presAssocID="{BE1B5C3D-4C97-6F42-9510-023A72CC3774}" presName="textBox3c" presStyleLbl="revTx" presStyleIdx="2" presStyleCnt="3" custScaleX="111013" custScaleY="86988" custLinFactNeighborX="10979" custLinFactNeighborY="-21119">
        <dgm:presLayoutVars>
          <dgm:bulletEnabled val="1"/>
        </dgm:presLayoutVars>
      </dgm:prSet>
      <dgm:spPr/>
    </dgm:pt>
  </dgm:ptLst>
  <dgm:cxnLst>
    <dgm:cxn modelId="{1FACD61D-F13A-49D0-8DB5-83035C87C042}" type="presOf" srcId="{A40BB559-4513-F047-B359-469E03FCDC9A}" destId="{B44C78A5-77BB-F943-A3D3-4C5D3C89DB0C}" srcOrd="0" destOrd="0" presId="urn:microsoft.com/office/officeart/2005/8/layout/arrow2"/>
    <dgm:cxn modelId="{DEC8101F-58D1-274D-9989-26349CEC73C8}" srcId="{2AE89D28-ECBB-254F-9099-A46941D5DF40}" destId="{A40BB559-4513-F047-B359-469E03FCDC9A}" srcOrd="1" destOrd="0" parTransId="{7F386627-D51C-F14C-ACB9-4C8DBB6C3EA9}" sibTransId="{BBD0BD6D-84E2-E949-9AE3-27527698C2B1}"/>
    <dgm:cxn modelId="{82067C5B-C581-4ECB-8361-F0FF9979F3B8}" type="presOf" srcId="{BE1B5C3D-4C97-6F42-9510-023A72CC3774}" destId="{09DF5B47-A4E6-644D-A5D7-586120CB14F2}" srcOrd="0" destOrd="0" presId="urn:microsoft.com/office/officeart/2005/8/layout/arrow2"/>
    <dgm:cxn modelId="{D5B0906E-0BC5-A44B-8B13-E2F0087E7545}" srcId="{2AE89D28-ECBB-254F-9099-A46941D5DF40}" destId="{BE1B5C3D-4C97-6F42-9510-023A72CC3774}" srcOrd="2" destOrd="0" parTransId="{B4DFD622-633A-B843-A4AE-83900C181663}" sibTransId="{DB634BE1-EAA2-EC4E-9DE0-02D3D5918402}"/>
    <dgm:cxn modelId="{570BC556-32D2-4C45-95BF-6EA95516DB68}" srcId="{2AE89D28-ECBB-254F-9099-A46941D5DF40}" destId="{66A61808-CAF9-6549-888E-DEAF1E3DA077}" srcOrd="0" destOrd="0" parTransId="{85802D91-D630-9943-B2EA-46ECAC91D3E7}" sibTransId="{627DCC72-CCF8-F14A-9600-02DDC6B191A9}"/>
    <dgm:cxn modelId="{388DBDA8-4660-48FA-B20D-3740674843CC}" type="presOf" srcId="{2AE89D28-ECBB-254F-9099-A46941D5DF40}" destId="{4D75259A-ED95-9B43-B4DC-EDF47E950CE2}" srcOrd="0" destOrd="0" presId="urn:microsoft.com/office/officeart/2005/8/layout/arrow2"/>
    <dgm:cxn modelId="{308E04EF-8D7C-4E7A-9D74-EBF5574F382F}" type="presOf" srcId="{66A61808-CAF9-6549-888E-DEAF1E3DA077}" destId="{423BF7A3-B008-6E4E-8779-280BBA37EF05}" srcOrd="0" destOrd="0" presId="urn:microsoft.com/office/officeart/2005/8/layout/arrow2"/>
    <dgm:cxn modelId="{16563B3A-AA66-46CD-A445-8523767901FE}" type="presParOf" srcId="{4D75259A-ED95-9B43-B4DC-EDF47E950CE2}" destId="{D229BEAD-E659-1548-B248-7E69A5B04FCC}" srcOrd="0" destOrd="0" presId="urn:microsoft.com/office/officeart/2005/8/layout/arrow2"/>
    <dgm:cxn modelId="{E00447CE-AB0F-40A8-9024-D2C0EFD83C28}" type="presParOf" srcId="{4D75259A-ED95-9B43-B4DC-EDF47E950CE2}" destId="{EF36B2C7-3F0D-DA48-B67B-DF9D4DD65CB0}" srcOrd="1" destOrd="0" presId="urn:microsoft.com/office/officeart/2005/8/layout/arrow2"/>
    <dgm:cxn modelId="{A5C37612-8F8B-4EC0-917E-A31232ECEF6A}" type="presParOf" srcId="{EF36B2C7-3F0D-DA48-B67B-DF9D4DD65CB0}" destId="{92999C92-2B77-514C-8AF0-D7F1871FEB4A}" srcOrd="0" destOrd="0" presId="urn:microsoft.com/office/officeart/2005/8/layout/arrow2"/>
    <dgm:cxn modelId="{8CC2139A-F2DB-461D-8961-6A7565F91992}" type="presParOf" srcId="{EF36B2C7-3F0D-DA48-B67B-DF9D4DD65CB0}" destId="{423BF7A3-B008-6E4E-8779-280BBA37EF05}" srcOrd="1" destOrd="0" presId="urn:microsoft.com/office/officeart/2005/8/layout/arrow2"/>
    <dgm:cxn modelId="{D2CFFB20-319D-4CB3-9893-D621C9B3E9AF}" type="presParOf" srcId="{EF36B2C7-3F0D-DA48-B67B-DF9D4DD65CB0}" destId="{2EE14359-0F99-4F42-92BA-A7193CB0C82F}" srcOrd="2" destOrd="0" presId="urn:microsoft.com/office/officeart/2005/8/layout/arrow2"/>
    <dgm:cxn modelId="{041287BA-BAF7-4902-90AC-9D7DFBA997B7}" type="presParOf" srcId="{EF36B2C7-3F0D-DA48-B67B-DF9D4DD65CB0}" destId="{B44C78A5-77BB-F943-A3D3-4C5D3C89DB0C}" srcOrd="3" destOrd="0" presId="urn:microsoft.com/office/officeart/2005/8/layout/arrow2"/>
    <dgm:cxn modelId="{114D915D-A299-47AF-98E9-20F9B42BC93F}" type="presParOf" srcId="{EF36B2C7-3F0D-DA48-B67B-DF9D4DD65CB0}" destId="{6DA727F2-05BC-B54C-9BEF-C5FF30370792}" srcOrd="4" destOrd="0" presId="urn:microsoft.com/office/officeart/2005/8/layout/arrow2"/>
    <dgm:cxn modelId="{5036AA4B-22FD-444B-897F-7F10DC5BFF70}" type="presParOf" srcId="{EF36B2C7-3F0D-DA48-B67B-DF9D4DD65CB0}" destId="{09DF5B47-A4E6-644D-A5D7-586120CB14F2}"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4BCF3-9298-4959-A353-B91877B881CA}"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DA22E70B-9CC7-46E7-81E2-94EE95FADD5F}">
      <dgm:prSet phldrT="[Text]"/>
      <dgm:spPr/>
      <dgm:t>
        <a:bodyPr/>
        <a:lstStyle/>
        <a:p>
          <a:r>
            <a:rPr lang="en-US" dirty="0"/>
            <a:t>KNOW THE FAMILY</a:t>
          </a:r>
        </a:p>
      </dgm:t>
    </dgm:pt>
    <dgm:pt modelId="{66786028-DB2C-457F-A870-949EDE6ADB8E}" type="parTrans" cxnId="{02A3186A-C660-4D43-A767-B037DC1DD429}">
      <dgm:prSet/>
      <dgm:spPr/>
      <dgm:t>
        <a:bodyPr/>
        <a:lstStyle/>
        <a:p>
          <a:endParaRPr lang="en-US"/>
        </a:p>
      </dgm:t>
    </dgm:pt>
    <dgm:pt modelId="{2D958570-9C8F-46D8-8F4A-D1BAE5ACECEF}" type="sibTrans" cxnId="{02A3186A-C660-4D43-A767-B037DC1DD429}">
      <dgm:prSet/>
      <dgm:spPr/>
      <dgm:t>
        <a:bodyPr/>
        <a:lstStyle/>
        <a:p>
          <a:endParaRPr lang="en-US"/>
        </a:p>
      </dgm:t>
    </dgm:pt>
    <dgm:pt modelId="{64CFECAC-4754-4F3F-8BCA-E30292FC5640}">
      <dgm:prSet phldrT="[Text]"/>
      <dgm:spPr/>
      <dgm:t>
        <a:bodyPr/>
        <a:lstStyle/>
        <a:p>
          <a:r>
            <a:rPr lang="en-US" dirty="0"/>
            <a:t>Extent of Maltreatment</a:t>
          </a:r>
        </a:p>
      </dgm:t>
    </dgm:pt>
    <dgm:pt modelId="{7B075634-5CFA-4CEC-9002-1561E52892A6}" type="parTrans" cxnId="{EC0DC7D8-4DFF-4ADB-8DB1-00AAEDE6172B}">
      <dgm:prSet/>
      <dgm:spPr/>
      <dgm:t>
        <a:bodyPr/>
        <a:lstStyle/>
        <a:p>
          <a:endParaRPr lang="en-US"/>
        </a:p>
      </dgm:t>
    </dgm:pt>
    <dgm:pt modelId="{CE078814-2300-4FA6-AB07-40C198198011}" type="sibTrans" cxnId="{EC0DC7D8-4DFF-4ADB-8DB1-00AAEDE6172B}">
      <dgm:prSet/>
      <dgm:spPr/>
      <dgm:t>
        <a:bodyPr/>
        <a:lstStyle/>
        <a:p>
          <a:endParaRPr lang="en-US"/>
        </a:p>
      </dgm:t>
    </dgm:pt>
    <dgm:pt modelId="{46894E01-0ADC-4A64-8ABC-A722F1076494}">
      <dgm:prSet phldrT="[Text]"/>
      <dgm:spPr/>
      <dgm:t>
        <a:bodyPr/>
        <a:lstStyle/>
        <a:p>
          <a:r>
            <a:rPr lang="en-US" dirty="0"/>
            <a:t> Surrounding Circumstances</a:t>
          </a:r>
        </a:p>
      </dgm:t>
    </dgm:pt>
    <dgm:pt modelId="{DCF02D1D-B490-45F5-97EC-658281B84A1D}" type="parTrans" cxnId="{586F0693-5E26-45E7-8EA3-AE856F61E129}">
      <dgm:prSet/>
      <dgm:spPr/>
      <dgm:t>
        <a:bodyPr/>
        <a:lstStyle/>
        <a:p>
          <a:endParaRPr lang="en-US"/>
        </a:p>
      </dgm:t>
    </dgm:pt>
    <dgm:pt modelId="{82D17106-A89B-4CEE-A310-68F12F36689A}" type="sibTrans" cxnId="{586F0693-5E26-45E7-8EA3-AE856F61E129}">
      <dgm:prSet/>
      <dgm:spPr/>
      <dgm:t>
        <a:bodyPr/>
        <a:lstStyle/>
        <a:p>
          <a:endParaRPr lang="en-US"/>
        </a:p>
      </dgm:t>
    </dgm:pt>
    <dgm:pt modelId="{95708908-3F34-4E29-85AC-A064A01305F9}">
      <dgm:prSet phldrT="[Text]"/>
      <dgm:spPr>
        <a:solidFill>
          <a:srgbClr val="0070C0">
            <a:alpha val="50000"/>
          </a:srgbClr>
        </a:solidFill>
      </dgm:spPr>
      <dgm:t>
        <a:bodyPr/>
        <a:lstStyle/>
        <a:p>
          <a:r>
            <a:rPr lang="en-US" dirty="0"/>
            <a:t> Child Functioning</a:t>
          </a:r>
        </a:p>
      </dgm:t>
    </dgm:pt>
    <dgm:pt modelId="{C00C6378-5295-4B20-87AD-2A68EBBBB336}" type="parTrans" cxnId="{B4D587F9-264C-49C5-A46C-AFB257BAFED8}">
      <dgm:prSet/>
      <dgm:spPr/>
      <dgm:t>
        <a:bodyPr/>
        <a:lstStyle/>
        <a:p>
          <a:endParaRPr lang="en-US"/>
        </a:p>
      </dgm:t>
    </dgm:pt>
    <dgm:pt modelId="{07B3D3EB-6070-44D0-B54D-81098BBC4199}" type="sibTrans" cxnId="{B4D587F9-264C-49C5-A46C-AFB257BAFED8}">
      <dgm:prSet/>
      <dgm:spPr/>
      <dgm:t>
        <a:bodyPr/>
        <a:lstStyle/>
        <a:p>
          <a:endParaRPr lang="en-US"/>
        </a:p>
      </dgm:t>
    </dgm:pt>
    <dgm:pt modelId="{B80E5153-BCBA-4F57-AD19-3996F5EABC05}">
      <dgm:prSet phldrT="[Text]"/>
      <dgm:spPr/>
      <dgm:t>
        <a:bodyPr/>
        <a:lstStyle/>
        <a:p>
          <a:r>
            <a:rPr lang="en-US" dirty="0"/>
            <a:t> Adult Functioning</a:t>
          </a:r>
        </a:p>
      </dgm:t>
    </dgm:pt>
    <dgm:pt modelId="{E675FA7E-FC20-40A0-B0BC-7AA3AEB0CC60}" type="parTrans" cxnId="{0DF41AB5-EE0F-4FAF-8687-054512AE890A}">
      <dgm:prSet/>
      <dgm:spPr/>
      <dgm:t>
        <a:bodyPr/>
        <a:lstStyle/>
        <a:p>
          <a:endParaRPr lang="en-US"/>
        </a:p>
      </dgm:t>
    </dgm:pt>
    <dgm:pt modelId="{0F551D71-6F69-4D37-BC9E-C323B9ECC26F}" type="sibTrans" cxnId="{0DF41AB5-EE0F-4FAF-8687-054512AE890A}">
      <dgm:prSet/>
      <dgm:spPr/>
      <dgm:t>
        <a:bodyPr/>
        <a:lstStyle/>
        <a:p>
          <a:endParaRPr lang="en-US"/>
        </a:p>
      </dgm:t>
    </dgm:pt>
    <dgm:pt modelId="{0678B93A-B5CE-4C9D-A58D-447A15239F7A}">
      <dgm:prSet phldrT="[Text]"/>
      <dgm:spPr/>
      <dgm:t>
        <a:bodyPr/>
        <a:lstStyle/>
        <a:p>
          <a:r>
            <a:rPr lang="en-US" dirty="0"/>
            <a:t>Disciplinary Practices/Behavior Management</a:t>
          </a:r>
        </a:p>
      </dgm:t>
    </dgm:pt>
    <dgm:pt modelId="{73BEC241-FE8F-4270-999D-8BE181B02942}" type="parTrans" cxnId="{30F73E6C-C3EF-473F-8B2E-F7F7250EEBEF}">
      <dgm:prSet/>
      <dgm:spPr/>
      <dgm:t>
        <a:bodyPr/>
        <a:lstStyle/>
        <a:p>
          <a:endParaRPr lang="en-US"/>
        </a:p>
      </dgm:t>
    </dgm:pt>
    <dgm:pt modelId="{8A40B194-1520-40F2-89DE-0270F65C7F85}" type="sibTrans" cxnId="{30F73E6C-C3EF-473F-8B2E-F7F7250EEBEF}">
      <dgm:prSet/>
      <dgm:spPr/>
      <dgm:t>
        <a:bodyPr/>
        <a:lstStyle/>
        <a:p>
          <a:endParaRPr lang="en-US"/>
        </a:p>
      </dgm:t>
    </dgm:pt>
    <dgm:pt modelId="{98E8EE40-7DF6-4154-B9FE-C116C78C28CD}">
      <dgm:prSet phldrT="[Text]"/>
      <dgm:spPr/>
      <dgm:t>
        <a:bodyPr/>
        <a:lstStyle/>
        <a:p>
          <a:r>
            <a:rPr lang="en-US" dirty="0"/>
            <a:t>General Parenting Practices</a:t>
          </a:r>
        </a:p>
      </dgm:t>
    </dgm:pt>
    <dgm:pt modelId="{27A6FEA4-28DA-4759-ABD5-235CD6DAE98D}" type="parTrans" cxnId="{54747702-8A20-4BD3-99B0-43CEE167D002}">
      <dgm:prSet/>
      <dgm:spPr/>
      <dgm:t>
        <a:bodyPr/>
        <a:lstStyle/>
        <a:p>
          <a:endParaRPr lang="en-US"/>
        </a:p>
      </dgm:t>
    </dgm:pt>
    <dgm:pt modelId="{0A29EADE-B99F-430D-B4BC-5F6CB4D93D01}" type="sibTrans" cxnId="{54747702-8A20-4BD3-99B0-43CEE167D002}">
      <dgm:prSet/>
      <dgm:spPr/>
      <dgm:t>
        <a:bodyPr/>
        <a:lstStyle/>
        <a:p>
          <a:endParaRPr lang="en-US"/>
        </a:p>
      </dgm:t>
    </dgm:pt>
    <dgm:pt modelId="{CCB99811-7F66-4AAC-923B-CC421226C948}" type="pres">
      <dgm:prSet presAssocID="{E844BCF3-9298-4959-A353-B91877B881CA}" presName="composite" presStyleCnt="0">
        <dgm:presLayoutVars>
          <dgm:chMax val="1"/>
          <dgm:dir/>
          <dgm:resizeHandles val="exact"/>
        </dgm:presLayoutVars>
      </dgm:prSet>
      <dgm:spPr/>
    </dgm:pt>
    <dgm:pt modelId="{469A9C72-3EEA-4B97-A186-3DEC9C618EBB}" type="pres">
      <dgm:prSet presAssocID="{E844BCF3-9298-4959-A353-B91877B881CA}" presName="radial" presStyleCnt="0">
        <dgm:presLayoutVars>
          <dgm:animLvl val="ctr"/>
        </dgm:presLayoutVars>
      </dgm:prSet>
      <dgm:spPr/>
    </dgm:pt>
    <dgm:pt modelId="{9DBA92B0-68CB-4B79-B3B8-5BBF5F4A00C8}" type="pres">
      <dgm:prSet presAssocID="{DA22E70B-9CC7-46E7-81E2-94EE95FADD5F}" presName="centerShape" presStyleLbl="vennNode1" presStyleIdx="0" presStyleCnt="7"/>
      <dgm:spPr/>
    </dgm:pt>
    <dgm:pt modelId="{347DF2A3-9360-445C-BDDA-62C884118BB8}" type="pres">
      <dgm:prSet presAssocID="{64CFECAC-4754-4F3F-8BCA-E30292FC5640}" presName="node" presStyleLbl="vennNode1" presStyleIdx="1" presStyleCnt="7">
        <dgm:presLayoutVars>
          <dgm:bulletEnabled val="1"/>
        </dgm:presLayoutVars>
      </dgm:prSet>
      <dgm:spPr/>
    </dgm:pt>
    <dgm:pt modelId="{8F1E4744-9CD2-417F-B04F-6150A51F7A61}" type="pres">
      <dgm:prSet presAssocID="{46894E01-0ADC-4A64-8ABC-A722F1076494}" presName="node" presStyleLbl="vennNode1" presStyleIdx="2" presStyleCnt="7">
        <dgm:presLayoutVars>
          <dgm:bulletEnabled val="1"/>
        </dgm:presLayoutVars>
      </dgm:prSet>
      <dgm:spPr/>
    </dgm:pt>
    <dgm:pt modelId="{8B54F891-FE51-427A-B87F-5AC73739559B}" type="pres">
      <dgm:prSet presAssocID="{95708908-3F34-4E29-85AC-A064A01305F9}" presName="node" presStyleLbl="vennNode1" presStyleIdx="3" presStyleCnt="7">
        <dgm:presLayoutVars>
          <dgm:bulletEnabled val="1"/>
        </dgm:presLayoutVars>
      </dgm:prSet>
      <dgm:spPr/>
    </dgm:pt>
    <dgm:pt modelId="{B44128AD-44C6-455C-92EE-B2AEC13A3A11}" type="pres">
      <dgm:prSet presAssocID="{B80E5153-BCBA-4F57-AD19-3996F5EABC05}" presName="node" presStyleLbl="vennNode1" presStyleIdx="4" presStyleCnt="7">
        <dgm:presLayoutVars>
          <dgm:bulletEnabled val="1"/>
        </dgm:presLayoutVars>
      </dgm:prSet>
      <dgm:spPr/>
    </dgm:pt>
    <dgm:pt modelId="{E83A28C4-9967-4D03-9F77-DFD75C144B51}" type="pres">
      <dgm:prSet presAssocID="{98E8EE40-7DF6-4154-B9FE-C116C78C28CD}" presName="node" presStyleLbl="vennNode1" presStyleIdx="5" presStyleCnt="7">
        <dgm:presLayoutVars>
          <dgm:bulletEnabled val="1"/>
        </dgm:presLayoutVars>
      </dgm:prSet>
      <dgm:spPr/>
    </dgm:pt>
    <dgm:pt modelId="{0B6554F4-2290-466A-B071-93F04CF0852C}" type="pres">
      <dgm:prSet presAssocID="{0678B93A-B5CE-4C9D-A58D-447A15239F7A}" presName="node" presStyleLbl="vennNode1" presStyleIdx="6" presStyleCnt="7">
        <dgm:presLayoutVars>
          <dgm:bulletEnabled val="1"/>
        </dgm:presLayoutVars>
      </dgm:prSet>
      <dgm:spPr/>
    </dgm:pt>
  </dgm:ptLst>
  <dgm:cxnLst>
    <dgm:cxn modelId="{54747702-8A20-4BD3-99B0-43CEE167D002}" srcId="{DA22E70B-9CC7-46E7-81E2-94EE95FADD5F}" destId="{98E8EE40-7DF6-4154-B9FE-C116C78C28CD}" srcOrd="4" destOrd="0" parTransId="{27A6FEA4-28DA-4759-ABD5-235CD6DAE98D}" sibTransId="{0A29EADE-B99F-430D-B4BC-5F6CB4D93D01}"/>
    <dgm:cxn modelId="{60A2E215-DFB5-4CA7-95DE-91A6AEDBBC5A}" type="presOf" srcId="{46894E01-0ADC-4A64-8ABC-A722F1076494}" destId="{8F1E4744-9CD2-417F-B04F-6150A51F7A61}" srcOrd="0" destOrd="0" presId="urn:microsoft.com/office/officeart/2005/8/layout/radial3"/>
    <dgm:cxn modelId="{E5CDB816-302D-40D7-A174-4EB6ACB0323E}" type="presOf" srcId="{E844BCF3-9298-4959-A353-B91877B881CA}" destId="{CCB99811-7F66-4AAC-923B-CC421226C948}" srcOrd="0" destOrd="0" presId="urn:microsoft.com/office/officeart/2005/8/layout/radial3"/>
    <dgm:cxn modelId="{1B682364-ACB5-448C-B006-397F28D57982}" type="presOf" srcId="{0678B93A-B5CE-4C9D-A58D-447A15239F7A}" destId="{0B6554F4-2290-466A-B071-93F04CF0852C}" srcOrd="0" destOrd="0" presId="urn:microsoft.com/office/officeart/2005/8/layout/radial3"/>
    <dgm:cxn modelId="{02A3186A-C660-4D43-A767-B037DC1DD429}" srcId="{E844BCF3-9298-4959-A353-B91877B881CA}" destId="{DA22E70B-9CC7-46E7-81E2-94EE95FADD5F}" srcOrd="0" destOrd="0" parTransId="{66786028-DB2C-457F-A870-949EDE6ADB8E}" sibTransId="{2D958570-9C8F-46D8-8F4A-D1BAE5ACECEF}"/>
    <dgm:cxn modelId="{30F73E6C-C3EF-473F-8B2E-F7F7250EEBEF}" srcId="{DA22E70B-9CC7-46E7-81E2-94EE95FADD5F}" destId="{0678B93A-B5CE-4C9D-A58D-447A15239F7A}" srcOrd="5" destOrd="0" parTransId="{73BEC241-FE8F-4270-999D-8BE181B02942}" sibTransId="{8A40B194-1520-40F2-89DE-0270F65C7F85}"/>
    <dgm:cxn modelId="{8C28768B-371F-4928-92BE-247DE865275D}" type="presOf" srcId="{DA22E70B-9CC7-46E7-81E2-94EE95FADD5F}" destId="{9DBA92B0-68CB-4B79-B3B8-5BBF5F4A00C8}" srcOrd="0" destOrd="0" presId="urn:microsoft.com/office/officeart/2005/8/layout/radial3"/>
    <dgm:cxn modelId="{586F0693-5E26-45E7-8EA3-AE856F61E129}" srcId="{DA22E70B-9CC7-46E7-81E2-94EE95FADD5F}" destId="{46894E01-0ADC-4A64-8ABC-A722F1076494}" srcOrd="1" destOrd="0" parTransId="{DCF02D1D-B490-45F5-97EC-658281B84A1D}" sibTransId="{82D17106-A89B-4CEE-A310-68F12F36689A}"/>
    <dgm:cxn modelId="{AE127597-C0E2-4618-BA84-8CA6D743C4CE}" type="presOf" srcId="{64CFECAC-4754-4F3F-8BCA-E30292FC5640}" destId="{347DF2A3-9360-445C-BDDA-62C884118BB8}" srcOrd="0" destOrd="0" presId="urn:microsoft.com/office/officeart/2005/8/layout/radial3"/>
    <dgm:cxn modelId="{0DF41AB5-EE0F-4FAF-8687-054512AE890A}" srcId="{DA22E70B-9CC7-46E7-81E2-94EE95FADD5F}" destId="{B80E5153-BCBA-4F57-AD19-3996F5EABC05}" srcOrd="3" destOrd="0" parTransId="{E675FA7E-FC20-40A0-B0BC-7AA3AEB0CC60}" sibTransId="{0F551D71-6F69-4D37-BC9E-C323B9ECC26F}"/>
    <dgm:cxn modelId="{A02D4DBA-1E46-4E65-827E-D5FB64CDEE3E}" type="presOf" srcId="{B80E5153-BCBA-4F57-AD19-3996F5EABC05}" destId="{B44128AD-44C6-455C-92EE-B2AEC13A3A11}" srcOrd="0" destOrd="0" presId="urn:microsoft.com/office/officeart/2005/8/layout/radial3"/>
    <dgm:cxn modelId="{D4BFB5BC-B40F-4A50-AB33-C8D2EF6FCF00}" type="presOf" srcId="{95708908-3F34-4E29-85AC-A064A01305F9}" destId="{8B54F891-FE51-427A-B87F-5AC73739559B}" srcOrd="0" destOrd="0" presId="urn:microsoft.com/office/officeart/2005/8/layout/radial3"/>
    <dgm:cxn modelId="{EC0DC7D8-4DFF-4ADB-8DB1-00AAEDE6172B}" srcId="{DA22E70B-9CC7-46E7-81E2-94EE95FADD5F}" destId="{64CFECAC-4754-4F3F-8BCA-E30292FC5640}" srcOrd="0" destOrd="0" parTransId="{7B075634-5CFA-4CEC-9002-1561E52892A6}" sibTransId="{CE078814-2300-4FA6-AB07-40C198198011}"/>
    <dgm:cxn modelId="{B4D587F9-264C-49C5-A46C-AFB257BAFED8}" srcId="{DA22E70B-9CC7-46E7-81E2-94EE95FADD5F}" destId="{95708908-3F34-4E29-85AC-A064A01305F9}" srcOrd="2" destOrd="0" parTransId="{C00C6378-5295-4B20-87AD-2A68EBBBB336}" sibTransId="{07B3D3EB-6070-44D0-B54D-81098BBC4199}"/>
    <dgm:cxn modelId="{212591F9-D2F0-4644-92EE-AAB7D01E65EE}" type="presOf" srcId="{98E8EE40-7DF6-4154-B9FE-C116C78C28CD}" destId="{E83A28C4-9967-4D03-9F77-DFD75C144B51}" srcOrd="0" destOrd="0" presId="urn:microsoft.com/office/officeart/2005/8/layout/radial3"/>
    <dgm:cxn modelId="{7D0A8822-CE0B-4F49-80CA-3220D0F9D458}" type="presParOf" srcId="{CCB99811-7F66-4AAC-923B-CC421226C948}" destId="{469A9C72-3EEA-4B97-A186-3DEC9C618EBB}" srcOrd="0" destOrd="0" presId="urn:microsoft.com/office/officeart/2005/8/layout/radial3"/>
    <dgm:cxn modelId="{CDAAA0D6-ACF3-46F2-AB9E-C12948C5BDBD}" type="presParOf" srcId="{469A9C72-3EEA-4B97-A186-3DEC9C618EBB}" destId="{9DBA92B0-68CB-4B79-B3B8-5BBF5F4A00C8}" srcOrd="0" destOrd="0" presId="urn:microsoft.com/office/officeart/2005/8/layout/radial3"/>
    <dgm:cxn modelId="{754F6FC8-A366-4905-B0D2-743233295F9C}" type="presParOf" srcId="{469A9C72-3EEA-4B97-A186-3DEC9C618EBB}" destId="{347DF2A3-9360-445C-BDDA-62C884118BB8}" srcOrd="1" destOrd="0" presId="urn:microsoft.com/office/officeart/2005/8/layout/radial3"/>
    <dgm:cxn modelId="{1D66458C-613B-45CA-A5AE-26704AE4971D}" type="presParOf" srcId="{469A9C72-3EEA-4B97-A186-3DEC9C618EBB}" destId="{8F1E4744-9CD2-417F-B04F-6150A51F7A61}" srcOrd="2" destOrd="0" presId="urn:microsoft.com/office/officeart/2005/8/layout/radial3"/>
    <dgm:cxn modelId="{C019A80B-9000-4FFF-8C99-F0D1BEAF0567}" type="presParOf" srcId="{469A9C72-3EEA-4B97-A186-3DEC9C618EBB}" destId="{8B54F891-FE51-427A-B87F-5AC73739559B}" srcOrd="3" destOrd="0" presId="urn:microsoft.com/office/officeart/2005/8/layout/radial3"/>
    <dgm:cxn modelId="{EC4346E9-5D1D-44AC-B16F-089D346DE966}" type="presParOf" srcId="{469A9C72-3EEA-4B97-A186-3DEC9C618EBB}" destId="{B44128AD-44C6-455C-92EE-B2AEC13A3A11}" srcOrd="4" destOrd="0" presId="urn:microsoft.com/office/officeart/2005/8/layout/radial3"/>
    <dgm:cxn modelId="{77FFF4DA-CF3C-4DFF-8CFF-72B468FAFAF3}" type="presParOf" srcId="{469A9C72-3EEA-4B97-A186-3DEC9C618EBB}" destId="{E83A28C4-9967-4D03-9F77-DFD75C144B51}" srcOrd="5" destOrd="0" presId="urn:microsoft.com/office/officeart/2005/8/layout/radial3"/>
    <dgm:cxn modelId="{0C60AD76-AA35-4C22-94B4-2F6EC117E55E}" type="presParOf" srcId="{469A9C72-3EEA-4B97-A186-3DEC9C618EBB}" destId="{0B6554F4-2290-466A-B071-93F04CF0852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9BEAD-E659-1548-B248-7E69A5B04FCC}">
      <dsp:nvSpPr>
        <dsp:cNvPr id="0" name=""/>
        <dsp:cNvSpPr/>
      </dsp:nvSpPr>
      <dsp:spPr>
        <a:xfrm>
          <a:off x="388314" y="0"/>
          <a:ext cx="7776798" cy="4860499"/>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2999C92-2B77-514C-8AF0-D7F1871FEB4A}">
      <dsp:nvSpPr>
        <dsp:cNvPr id="0" name=""/>
        <dsp:cNvSpPr/>
      </dsp:nvSpPr>
      <dsp:spPr>
        <a:xfrm>
          <a:off x="1396498" y="3354716"/>
          <a:ext cx="202196" cy="20219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3BF7A3-B008-6E4E-8779-280BBA37EF05}">
      <dsp:nvSpPr>
        <dsp:cNvPr id="0" name=""/>
        <dsp:cNvSpPr/>
      </dsp:nvSpPr>
      <dsp:spPr>
        <a:xfrm>
          <a:off x="1559023" y="3341550"/>
          <a:ext cx="2207769" cy="1382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4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alibri" pitchFamily="34" charset="0"/>
            </a:rPr>
            <a:t>Safe Child:</a:t>
          </a:r>
        </a:p>
        <a:p>
          <a:pPr marL="0" lvl="0" indent="0" algn="l" defTabSz="711200">
            <a:lnSpc>
              <a:spcPct val="100000"/>
            </a:lnSpc>
            <a:spcBef>
              <a:spcPct val="0"/>
            </a:spcBef>
            <a:spcAft>
              <a:spcPts val="0"/>
            </a:spcAft>
            <a:buNone/>
          </a:pPr>
          <a:r>
            <a:rPr lang="en-US" sz="1600" kern="1200" dirty="0">
              <a:latin typeface="Calibri" pitchFamily="34" charset="0"/>
            </a:rPr>
            <a:t>Negative family conditions are able to be  controlled/</a:t>
          </a:r>
        </a:p>
        <a:p>
          <a:pPr marL="0" lvl="0" indent="0" algn="l" defTabSz="711200">
            <a:lnSpc>
              <a:spcPct val="100000"/>
            </a:lnSpc>
            <a:spcBef>
              <a:spcPct val="0"/>
            </a:spcBef>
            <a:spcAft>
              <a:spcPts val="0"/>
            </a:spcAft>
            <a:buNone/>
          </a:pPr>
          <a:r>
            <a:rPr lang="en-US" sz="1600" kern="1200" dirty="0">
              <a:latin typeface="Calibri" pitchFamily="34" charset="0"/>
            </a:rPr>
            <a:t>managed by the family</a:t>
          </a:r>
          <a:endParaRPr lang="en-US" sz="1600" kern="1200" dirty="0"/>
        </a:p>
      </dsp:txBody>
      <dsp:txXfrm>
        <a:off x="1559023" y="3341550"/>
        <a:ext cx="2207769" cy="1382476"/>
      </dsp:txXfrm>
    </dsp:sp>
    <dsp:sp modelId="{2EE14359-0F99-4F42-92BA-A7193CB0C82F}">
      <dsp:nvSpPr>
        <dsp:cNvPr id="0" name=""/>
        <dsp:cNvSpPr/>
      </dsp:nvSpPr>
      <dsp:spPr>
        <a:xfrm>
          <a:off x="3181273" y="2033632"/>
          <a:ext cx="365509" cy="36550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4C78A5-77BB-F943-A3D3-4C5D3C89DB0C}">
      <dsp:nvSpPr>
        <dsp:cNvPr id="0" name=""/>
        <dsp:cNvSpPr/>
      </dsp:nvSpPr>
      <dsp:spPr>
        <a:xfrm>
          <a:off x="3568738" y="1997574"/>
          <a:ext cx="1866431" cy="233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676"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alibri" pitchFamily="34" charset="0"/>
            </a:rPr>
            <a:t>Threshold Criteria:</a:t>
          </a:r>
        </a:p>
        <a:p>
          <a:pPr marL="0" lvl="0" indent="0" algn="l" defTabSz="711200">
            <a:lnSpc>
              <a:spcPct val="90000"/>
            </a:lnSpc>
            <a:spcBef>
              <a:spcPct val="0"/>
            </a:spcBef>
            <a:spcAft>
              <a:spcPct val="35000"/>
            </a:spcAft>
            <a:buNone/>
          </a:pPr>
          <a:r>
            <a:rPr lang="en-US" sz="1600" kern="1200" dirty="0">
              <a:latin typeface="Calibri" pitchFamily="34" charset="0"/>
            </a:rPr>
            <a:t>Observable</a:t>
          </a:r>
        </a:p>
        <a:p>
          <a:pPr marL="0" lvl="0" indent="0" algn="l" defTabSz="711200">
            <a:lnSpc>
              <a:spcPct val="90000"/>
            </a:lnSpc>
            <a:spcBef>
              <a:spcPct val="0"/>
            </a:spcBef>
            <a:spcAft>
              <a:spcPct val="35000"/>
            </a:spcAft>
            <a:buNone/>
          </a:pPr>
          <a:r>
            <a:rPr lang="en-US" sz="1600" kern="1200" dirty="0">
              <a:latin typeface="Calibri" pitchFamily="34" charset="0"/>
            </a:rPr>
            <a:t>Out of Control</a:t>
          </a:r>
        </a:p>
        <a:p>
          <a:pPr marL="0" lvl="0" indent="0" algn="l" defTabSz="711200">
            <a:lnSpc>
              <a:spcPct val="90000"/>
            </a:lnSpc>
            <a:spcBef>
              <a:spcPct val="0"/>
            </a:spcBef>
            <a:spcAft>
              <a:spcPct val="35000"/>
            </a:spcAft>
            <a:buNone/>
          </a:pPr>
          <a:r>
            <a:rPr lang="en-US" sz="1600" kern="1200" dirty="0">
              <a:latin typeface="Calibri" pitchFamily="34" charset="0"/>
            </a:rPr>
            <a:t>Severe</a:t>
          </a:r>
        </a:p>
        <a:p>
          <a:pPr marL="0" lvl="0" indent="0" algn="l" defTabSz="711200">
            <a:lnSpc>
              <a:spcPct val="90000"/>
            </a:lnSpc>
            <a:spcBef>
              <a:spcPct val="0"/>
            </a:spcBef>
            <a:spcAft>
              <a:spcPct val="35000"/>
            </a:spcAft>
            <a:buNone/>
          </a:pPr>
          <a:r>
            <a:rPr lang="en-US" sz="1600" kern="1200" dirty="0">
              <a:latin typeface="Calibri" pitchFamily="34" charset="0"/>
            </a:rPr>
            <a:t>Imminent</a:t>
          </a:r>
        </a:p>
        <a:p>
          <a:pPr marL="0" lvl="0" indent="0" algn="l" defTabSz="711200">
            <a:lnSpc>
              <a:spcPct val="90000"/>
            </a:lnSpc>
            <a:spcBef>
              <a:spcPct val="0"/>
            </a:spcBef>
            <a:spcAft>
              <a:spcPct val="35000"/>
            </a:spcAft>
            <a:buNone/>
          </a:pPr>
          <a:r>
            <a:rPr lang="en-US" sz="1600" kern="1200" dirty="0">
              <a:latin typeface="Calibri" pitchFamily="34" charset="0"/>
            </a:rPr>
            <a:t>Vulnerable Child</a:t>
          </a:r>
        </a:p>
      </dsp:txBody>
      <dsp:txXfrm>
        <a:off x="3568738" y="1997574"/>
        <a:ext cx="1866431" cy="2338372"/>
      </dsp:txXfrm>
    </dsp:sp>
    <dsp:sp modelId="{6DA727F2-05BC-B54C-9BEF-C5FF30370792}">
      <dsp:nvSpPr>
        <dsp:cNvPr id="0" name=""/>
        <dsp:cNvSpPr/>
      </dsp:nvSpPr>
      <dsp:spPr>
        <a:xfrm>
          <a:off x="5327669" y="1229706"/>
          <a:ext cx="505491" cy="50549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DF5B47-A4E6-644D-A5D7-586120CB14F2}">
      <dsp:nvSpPr>
        <dsp:cNvPr id="0" name=""/>
        <dsp:cNvSpPr/>
      </dsp:nvSpPr>
      <dsp:spPr>
        <a:xfrm>
          <a:off x="5682556" y="988818"/>
          <a:ext cx="2071981" cy="293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5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alibri" pitchFamily="34" charset="0"/>
            </a:rPr>
            <a:t>Unsafe Child: </a:t>
          </a:r>
          <a:r>
            <a:rPr lang="en-US" sz="1600" kern="1200" dirty="0">
              <a:latin typeface="Calibri" pitchFamily="34" charset="0"/>
            </a:rPr>
            <a:t>Negative family conditions have crossed the danger threshold and are no longer able to be managed/controlled by the family</a:t>
          </a:r>
        </a:p>
      </dsp:txBody>
      <dsp:txXfrm>
        <a:off x="5682556" y="988818"/>
        <a:ext cx="2071981" cy="2938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A92B0-68CB-4B79-B3B8-5BBF5F4A00C8}">
      <dsp:nvSpPr>
        <dsp:cNvPr id="0" name=""/>
        <dsp:cNvSpPr/>
      </dsp:nvSpPr>
      <dsp:spPr>
        <a:xfrm>
          <a:off x="3152054" y="1081694"/>
          <a:ext cx="2694748" cy="269474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KNOW THE FAMILY</a:t>
          </a:r>
        </a:p>
      </dsp:txBody>
      <dsp:txXfrm>
        <a:off x="3546691" y="1476331"/>
        <a:ext cx="1905474" cy="1905474"/>
      </dsp:txXfrm>
    </dsp:sp>
    <dsp:sp modelId="{347DF2A3-9360-445C-BDDA-62C884118BB8}">
      <dsp:nvSpPr>
        <dsp:cNvPr id="0" name=""/>
        <dsp:cNvSpPr/>
      </dsp:nvSpPr>
      <dsp:spPr>
        <a:xfrm>
          <a:off x="3825741" y="480"/>
          <a:ext cx="1347374" cy="1347374"/>
        </a:xfrm>
        <a:prstGeom prst="ellipse">
          <a:avLst/>
        </a:prstGeom>
        <a:solidFill>
          <a:schemeClr val="accent5">
            <a:alpha val="50000"/>
            <a:hueOff val="-790900"/>
            <a:satOff val="1063"/>
            <a:lumOff val="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Extent of Maltreatment</a:t>
          </a:r>
        </a:p>
      </dsp:txBody>
      <dsp:txXfrm>
        <a:off x="4023059" y="197798"/>
        <a:ext cx="952738" cy="952738"/>
      </dsp:txXfrm>
    </dsp:sp>
    <dsp:sp modelId="{8F1E4744-9CD2-417F-B04F-6150A51F7A61}">
      <dsp:nvSpPr>
        <dsp:cNvPr id="0" name=""/>
        <dsp:cNvSpPr/>
      </dsp:nvSpPr>
      <dsp:spPr>
        <a:xfrm>
          <a:off x="5345530" y="877931"/>
          <a:ext cx="1347374" cy="1347374"/>
        </a:xfrm>
        <a:prstGeom prst="ellipse">
          <a:avLst/>
        </a:prstGeom>
        <a:solidFill>
          <a:schemeClr val="accent5">
            <a:alpha val="50000"/>
            <a:hueOff val="-1581801"/>
            <a:satOff val="2126"/>
            <a:lumOff val="2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 Surrounding Circumstances</a:t>
          </a:r>
        </a:p>
      </dsp:txBody>
      <dsp:txXfrm>
        <a:off x="5542848" y="1075249"/>
        <a:ext cx="952738" cy="952738"/>
      </dsp:txXfrm>
    </dsp:sp>
    <dsp:sp modelId="{8B54F891-FE51-427A-B87F-5AC73739559B}">
      <dsp:nvSpPr>
        <dsp:cNvPr id="0" name=""/>
        <dsp:cNvSpPr/>
      </dsp:nvSpPr>
      <dsp:spPr>
        <a:xfrm>
          <a:off x="5345530" y="2632832"/>
          <a:ext cx="1347374" cy="1347374"/>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 Child Functioning</a:t>
          </a:r>
        </a:p>
      </dsp:txBody>
      <dsp:txXfrm>
        <a:off x="5542848" y="2830150"/>
        <a:ext cx="952738" cy="952738"/>
      </dsp:txXfrm>
    </dsp:sp>
    <dsp:sp modelId="{B44128AD-44C6-455C-92EE-B2AEC13A3A11}">
      <dsp:nvSpPr>
        <dsp:cNvPr id="0" name=""/>
        <dsp:cNvSpPr/>
      </dsp:nvSpPr>
      <dsp:spPr>
        <a:xfrm>
          <a:off x="3825741" y="3510282"/>
          <a:ext cx="1347374" cy="1347374"/>
        </a:xfrm>
        <a:prstGeom prst="ellipse">
          <a:avLst/>
        </a:prstGeom>
        <a:solidFill>
          <a:schemeClr val="accent5">
            <a:alpha val="50000"/>
            <a:hueOff val="-3163602"/>
            <a:satOff val="4253"/>
            <a:lumOff val="5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 Adult Functioning</a:t>
          </a:r>
        </a:p>
      </dsp:txBody>
      <dsp:txXfrm>
        <a:off x="4023059" y="3707600"/>
        <a:ext cx="952738" cy="952738"/>
      </dsp:txXfrm>
    </dsp:sp>
    <dsp:sp modelId="{E83A28C4-9967-4D03-9F77-DFD75C144B51}">
      <dsp:nvSpPr>
        <dsp:cNvPr id="0" name=""/>
        <dsp:cNvSpPr/>
      </dsp:nvSpPr>
      <dsp:spPr>
        <a:xfrm>
          <a:off x="2305952" y="2632832"/>
          <a:ext cx="1347374" cy="1347374"/>
        </a:xfrm>
        <a:prstGeom prst="ellipse">
          <a:avLst/>
        </a:prstGeom>
        <a:solidFill>
          <a:schemeClr val="accent5">
            <a:alpha val="50000"/>
            <a:hueOff val="-3954502"/>
            <a:satOff val="5316"/>
            <a:lumOff val="6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General Parenting Practices</a:t>
          </a:r>
        </a:p>
      </dsp:txBody>
      <dsp:txXfrm>
        <a:off x="2503270" y="2830150"/>
        <a:ext cx="952738" cy="952738"/>
      </dsp:txXfrm>
    </dsp:sp>
    <dsp:sp modelId="{0B6554F4-2290-466A-B071-93F04CF0852C}">
      <dsp:nvSpPr>
        <dsp:cNvPr id="0" name=""/>
        <dsp:cNvSpPr/>
      </dsp:nvSpPr>
      <dsp:spPr>
        <a:xfrm>
          <a:off x="2305952" y="877931"/>
          <a:ext cx="1347374" cy="1347374"/>
        </a:xfrm>
        <a:prstGeom prst="ellipse">
          <a:avLst/>
        </a:prstGeom>
        <a:solidFill>
          <a:schemeClr val="accent5">
            <a:alpha val="50000"/>
            <a:hueOff val="-4745403"/>
            <a:satOff val="6379"/>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Disciplinary Practices/Behavior Management</a:t>
          </a:r>
        </a:p>
      </dsp:txBody>
      <dsp:txXfrm>
        <a:off x="2503270" y="1075249"/>
        <a:ext cx="952738" cy="95273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CCDEF1F-98D8-4E31-AB96-D6D4F3BEF27D}" type="datetimeFigureOut">
              <a:rPr lang="en-US"/>
              <a:pPr>
                <a:defRPr/>
              </a:pPr>
              <a:t>5/13/2025</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86117B8-8C84-4418-8F41-3859D2C599A6}" type="slidenum">
              <a:rPr lang="en-US"/>
              <a:pPr>
                <a:defRPr/>
              </a:pPr>
              <a:t>‹#›</a:t>
            </a:fld>
            <a:endParaRPr lang="en-US" dirty="0"/>
          </a:p>
        </p:txBody>
      </p:sp>
    </p:spTree>
    <p:extLst>
      <p:ext uri="{BB962C8B-B14F-4D97-AF65-F5344CB8AC3E}">
        <p14:creationId xmlns:p14="http://schemas.microsoft.com/office/powerpoint/2010/main" val="20658174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3936" tIns="46968" rIns="93936" bIns="46968" rtlCol="0"/>
          <a:lstStyle>
            <a:lvl1pPr algn="r" fontAlgn="auto">
              <a:spcBef>
                <a:spcPts val="0"/>
              </a:spcBef>
              <a:spcAft>
                <a:spcPts val="0"/>
              </a:spcAft>
              <a:defRPr sz="1200">
                <a:latin typeface="+mn-lt"/>
                <a:cs typeface="+mn-cs"/>
              </a:defRPr>
            </a:lvl1pPr>
          </a:lstStyle>
          <a:p>
            <a:pPr>
              <a:defRPr/>
            </a:pPr>
            <a:fld id="{97BBBCFA-270F-429B-9A2A-8BD6DFA6940D}" type="datetimeFigureOut">
              <a:rPr lang="en-US"/>
              <a:pPr>
                <a:defRPr/>
              </a:pPr>
              <a:t>5/13/2025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3936" tIns="46968" rIns="93936" bIns="4696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3936" tIns="46968" rIns="93936" bIns="46968" rtlCol="0" anchor="b"/>
          <a:lstStyle>
            <a:lvl1pPr algn="r" fontAlgn="auto">
              <a:spcBef>
                <a:spcPts val="0"/>
              </a:spcBef>
              <a:spcAft>
                <a:spcPts val="0"/>
              </a:spcAft>
              <a:defRPr sz="1200">
                <a:latin typeface="+mn-lt"/>
                <a:cs typeface="+mn-cs"/>
              </a:defRPr>
            </a:lvl1pPr>
          </a:lstStyle>
          <a:p>
            <a:pPr>
              <a:defRPr/>
            </a:pPr>
            <a:fld id="{EC18E2B0-D871-4517-919C-38CD2708BCC8}" type="slidenum">
              <a:rPr lang="en-US"/>
              <a:pPr>
                <a:defRPr/>
              </a:pPr>
              <a:t>‹#›</a:t>
            </a:fld>
            <a:endParaRPr lang="en-US"/>
          </a:p>
        </p:txBody>
      </p:sp>
    </p:spTree>
    <p:extLst>
      <p:ext uri="{BB962C8B-B14F-4D97-AF65-F5344CB8AC3E}">
        <p14:creationId xmlns:p14="http://schemas.microsoft.com/office/powerpoint/2010/main" val="347300471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7.1.1</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a:t>
            </a:fld>
            <a:endParaRPr lang="en-US"/>
          </a:p>
        </p:txBody>
      </p:sp>
    </p:spTree>
    <p:extLst>
      <p:ext uri="{BB962C8B-B14F-4D97-AF65-F5344CB8AC3E}">
        <p14:creationId xmlns:p14="http://schemas.microsoft.com/office/powerpoint/2010/main" val="178418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
        <p:nvSpPr>
          <p:cNvPr id="307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C146E-72DA-4489-B004-610554BF8A31}"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305636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7.2.1</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39A0B1C-3563-49A9-8FEF-B03E6A07C702}" type="slidenum">
              <a:rPr lang="en-US" smtClean="0"/>
              <a:pPr>
                <a:defRPr/>
              </a:pPr>
              <a:t>12</a:t>
            </a:fld>
            <a:endParaRPr lang="en-US"/>
          </a:p>
        </p:txBody>
      </p:sp>
    </p:spTree>
    <p:extLst>
      <p:ext uri="{BB962C8B-B14F-4D97-AF65-F5344CB8AC3E}">
        <p14:creationId xmlns:p14="http://schemas.microsoft.com/office/powerpoint/2010/main" val="40449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9AAF4-79A9-41CB-A800-A1AC1DC6191D}" type="slidenum">
              <a:rPr lang="en-US" smtClean="0"/>
              <a:pPr fontAlgn="base">
                <a:spcBef>
                  <a:spcPct val="0"/>
                </a:spcBef>
                <a:spcAft>
                  <a:spcPct val="0"/>
                </a:spcAft>
                <a:defRPr/>
              </a:pPr>
              <a:t>13</a:t>
            </a:fld>
            <a:endParaRPr lang="en-US"/>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09287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7.1.7</a:t>
            </a:r>
          </a:p>
        </p:txBody>
      </p:sp>
      <p:sp>
        <p:nvSpPr>
          <p:cNvPr id="4" name="Slide Number Placeholder 3"/>
          <p:cNvSpPr>
            <a:spLocks noGrp="1"/>
          </p:cNvSpPr>
          <p:nvPr>
            <p:ph type="sldNum" sz="quarter" idx="10"/>
          </p:nvPr>
        </p:nvSpPr>
        <p:spPr/>
        <p:txBody>
          <a:bodyPr/>
          <a:lstStyle/>
          <a:p>
            <a:fld id="{32546350-DA9E-EE4E-969D-CE97F8A89072}" type="slidenum">
              <a:rPr lang="en-US" smtClean="0"/>
              <a:t>15</a:t>
            </a:fld>
            <a:endParaRPr lang="en-US"/>
          </a:p>
        </p:txBody>
      </p:sp>
    </p:spTree>
    <p:extLst>
      <p:ext uri="{BB962C8B-B14F-4D97-AF65-F5344CB8AC3E}">
        <p14:creationId xmlns:p14="http://schemas.microsoft.com/office/powerpoint/2010/main" val="1790897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
        <p:nvSpPr>
          <p:cNvPr id="307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C146E-72DA-4489-B004-610554BF8A31}" type="slidenum">
              <a:rPr lang="en-US" smtClean="0"/>
              <a:pPr fontAlgn="base">
                <a:spcBef>
                  <a:spcPct val="0"/>
                </a:spcBef>
                <a:spcAft>
                  <a:spcPct val="0"/>
                </a:spcAft>
                <a:defRPr/>
              </a:pPr>
              <a:t>17</a:t>
            </a:fld>
            <a:endParaRPr lang="en-US"/>
          </a:p>
        </p:txBody>
      </p:sp>
    </p:spTree>
    <p:extLst>
      <p:ext uri="{BB962C8B-B14F-4D97-AF65-F5344CB8AC3E}">
        <p14:creationId xmlns:p14="http://schemas.microsoft.com/office/powerpoint/2010/main" val="3056365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18</a:t>
            </a:fld>
            <a:endParaRPr lang="en-US"/>
          </a:p>
        </p:txBody>
      </p:sp>
    </p:spTree>
    <p:extLst>
      <p:ext uri="{BB962C8B-B14F-4D97-AF65-F5344CB8AC3E}">
        <p14:creationId xmlns:p14="http://schemas.microsoft.com/office/powerpoint/2010/main" val="489981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ECB38617-D226-4744-BC6A-7265E3DD19E4}" type="slidenum">
              <a:rPr lang="en-US" smtClean="0"/>
              <a:pPr>
                <a:defRPr/>
              </a:pPr>
              <a:t>26</a:t>
            </a:fld>
            <a:endParaRPr lang="en-US"/>
          </a:p>
        </p:txBody>
      </p:sp>
    </p:spTree>
    <p:extLst>
      <p:ext uri="{BB962C8B-B14F-4D97-AF65-F5344CB8AC3E}">
        <p14:creationId xmlns:p14="http://schemas.microsoft.com/office/powerpoint/2010/main" val="809583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9AAF4-79A9-41CB-A800-A1AC1DC6191D}" type="slidenum">
              <a:rPr lang="en-US" smtClean="0"/>
              <a:pPr fontAlgn="base">
                <a:spcBef>
                  <a:spcPct val="0"/>
                </a:spcBef>
                <a:spcAft>
                  <a:spcPct val="0"/>
                </a:spcAft>
                <a:defRPr/>
              </a:pPr>
              <a:t>27</a:t>
            </a:fld>
            <a:endParaRPr lang="en-US"/>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092872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0CC94A3B-FCB6-443C-ABE9-C7CFE8C91C12}" type="slidenum">
              <a:rPr lang="en-US" smtClean="0"/>
              <a:pPr>
                <a:defRPr/>
              </a:pPr>
              <a:t>40</a:t>
            </a:fld>
            <a:endParaRPr lang="en-US"/>
          </a:p>
        </p:txBody>
      </p:sp>
    </p:spTree>
    <p:extLst>
      <p:ext uri="{BB962C8B-B14F-4D97-AF65-F5344CB8AC3E}">
        <p14:creationId xmlns:p14="http://schemas.microsoft.com/office/powerpoint/2010/main" val="1569609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4C7A01-F457-4DAA-AF05-11DB9B097944}" type="slidenum">
              <a:rPr lang="en-US" smtClean="0"/>
              <a:pPr fontAlgn="base">
                <a:spcBef>
                  <a:spcPct val="0"/>
                </a:spcBef>
                <a:spcAft>
                  <a:spcPct val="0"/>
                </a:spcAft>
                <a:defRPr/>
              </a:pPr>
              <a:t>41</a:t>
            </a:fld>
            <a:endParaRPr lang="en-US"/>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9325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7.0.2</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0608548-F412-41D9-A283-212131718CAD}" type="slidenum">
              <a:rPr lang="en-US" smtClean="0"/>
              <a:pPr>
                <a:defRPr/>
              </a:pPr>
              <a:t>2</a:t>
            </a:fld>
            <a:endParaRPr lang="en-US"/>
          </a:p>
        </p:txBody>
      </p:sp>
    </p:spTree>
    <p:extLst>
      <p:ext uri="{BB962C8B-B14F-4D97-AF65-F5344CB8AC3E}">
        <p14:creationId xmlns:p14="http://schemas.microsoft.com/office/powerpoint/2010/main" val="192050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we think about how to engage the family in order for </a:t>
            </a:r>
            <a:r>
              <a:rPr lang="en-US"/>
              <a:t>us to get </a:t>
            </a:r>
            <a:r>
              <a:rPr lang="en-US" dirty="0"/>
              <a:t>to know them, let’s look in more depth at each of the domains—and the type of information we want to know in each area.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42</a:t>
            </a:fld>
            <a:endParaRPr lang="en-US" dirty="0"/>
          </a:p>
        </p:txBody>
      </p:sp>
    </p:spTree>
    <p:extLst>
      <p:ext uri="{BB962C8B-B14F-4D97-AF65-F5344CB8AC3E}">
        <p14:creationId xmlns:p14="http://schemas.microsoft.com/office/powerpoint/2010/main" val="2540219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807" eaLnBrk="1" fontAlgn="auto" hangingPunct="1">
              <a:spcBef>
                <a:spcPts val="0"/>
              </a:spcBef>
              <a:spcAft>
                <a:spcPts val="0"/>
              </a:spcAft>
              <a:defRPr/>
            </a:pPr>
            <a:r>
              <a:rPr lang="en-US" dirty="0"/>
              <a:t>When we consider child functioning, we are hoping to understand how the child is from day to day… their general functioning.  We must not limit our focus to simply understanding how they were behaving when the maltreatment occurred, or how they acted when we were in the home.  Some of the things we want to understand include the child’s level of trust, their sociability, self-awareness, verbal or communication skills and their independence and assertiveness.  Some of the other child functioning areas include motor stills, overall intellect and self control.  We also want to consider their behavior patterns and mood changes, their eating and sleeping habits, and their sexual behavior.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44</a:t>
            </a:fld>
            <a:endParaRPr lang="en-US" dirty="0"/>
          </a:p>
        </p:txBody>
      </p:sp>
    </p:spTree>
    <p:extLst>
      <p:ext uri="{BB962C8B-B14F-4D97-AF65-F5344CB8AC3E}">
        <p14:creationId xmlns:p14="http://schemas.microsoft.com/office/powerpoint/2010/main" val="2198218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ECB38617-D226-4744-BC6A-7265E3DD19E4}" type="slidenum">
              <a:rPr lang="en-US" smtClean="0"/>
              <a:pPr>
                <a:defRPr/>
              </a:pPr>
              <a:t>46</a:t>
            </a:fld>
            <a:endParaRPr lang="en-US"/>
          </a:p>
        </p:txBody>
      </p:sp>
    </p:spTree>
    <p:extLst>
      <p:ext uri="{BB962C8B-B14F-4D97-AF65-F5344CB8AC3E}">
        <p14:creationId xmlns:p14="http://schemas.microsoft.com/office/powerpoint/2010/main" val="809583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4C7A01-F457-4DAA-AF05-11DB9B097944}" type="slidenum">
              <a:rPr lang="en-US" smtClean="0"/>
              <a:pPr fontAlgn="base">
                <a:spcBef>
                  <a:spcPct val="0"/>
                </a:spcBef>
                <a:spcAft>
                  <a:spcPct val="0"/>
                </a:spcAft>
                <a:defRPr/>
              </a:pPr>
              <a:t>47</a:t>
            </a:fld>
            <a:endParaRPr lang="en-US"/>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93259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Information Drives Decisions About Safety… that’s an important concept going forward…</a:t>
            </a:r>
          </a:p>
        </p:txBody>
      </p:sp>
      <p:sp>
        <p:nvSpPr>
          <p:cNvPr id="4" name="Slide Number Placeholder 3"/>
          <p:cNvSpPr>
            <a:spLocks noGrp="1"/>
          </p:cNvSpPr>
          <p:nvPr>
            <p:ph type="sldNum" sz="quarter" idx="10"/>
          </p:nvPr>
        </p:nvSpPr>
        <p:spPr/>
        <p:txBody>
          <a:bodyPr/>
          <a:lstStyle/>
          <a:p>
            <a:fld id="{2B0843B3-801B-4898-816C-4111B4AC6113}" type="slidenum">
              <a:rPr lang="en-US" smtClean="0"/>
              <a:pPr/>
              <a:t>51</a:t>
            </a:fld>
            <a:endParaRPr lang="en-US" dirty="0"/>
          </a:p>
        </p:txBody>
      </p:sp>
    </p:spTree>
    <p:extLst>
      <p:ext uri="{BB962C8B-B14F-4D97-AF65-F5344CB8AC3E}">
        <p14:creationId xmlns:p14="http://schemas.microsoft.com/office/powerpoint/2010/main" val="1578007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
        <p:nvSpPr>
          <p:cNvPr id="307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C146E-72DA-4489-B004-610554BF8A31}" type="slidenum">
              <a:rPr lang="en-US" smtClean="0"/>
              <a:pPr fontAlgn="base">
                <a:spcBef>
                  <a:spcPct val="0"/>
                </a:spcBef>
                <a:spcAft>
                  <a:spcPct val="0"/>
                </a:spcAft>
                <a:defRPr/>
              </a:pPr>
              <a:t>54</a:t>
            </a:fld>
            <a:endParaRPr lang="en-US"/>
          </a:p>
        </p:txBody>
      </p:sp>
    </p:spTree>
    <p:extLst>
      <p:ext uri="{BB962C8B-B14F-4D97-AF65-F5344CB8AC3E}">
        <p14:creationId xmlns:p14="http://schemas.microsoft.com/office/powerpoint/2010/main" val="2747501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ECB38617-D226-4744-BC6A-7265E3DD19E4}" type="slidenum">
              <a:rPr lang="en-US" smtClean="0"/>
              <a:pPr>
                <a:defRPr/>
              </a:pPr>
              <a:t>55</a:t>
            </a:fld>
            <a:endParaRPr lang="en-US"/>
          </a:p>
        </p:txBody>
      </p:sp>
    </p:spTree>
    <p:extLst>
      <p:ext uri="{BB962C8B-B14F-4D97-AF65-F5344CB8AC3E}">
        <p14:creationId xmlns:p14="http://schemas.microsoft.com/office/powerpoint/2010/main" val="809583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4C7A01-F457-4DAA-AF05-11DB9B097944}" type="slidenum">
              <a:rPr lang="en-US" smtClean="0"/>
              <a:pPr fontAlgn="base">
                <a:spcBef>
                  <a:spcPct val="0"/>
                </a:spcBef>
                <a:spcAft>
                  <a:spcPct val="0"/>
                </a:spcAft>
                <a:defRPr/>
              </a:pPr>
              <a:t>56</a:t>
            </a:fld>
            <a:endParaRPr lang="en-US"/>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9325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7.1.1</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607357B1-B924-4943-B212-D9A1C6EF6540}" type="slidenum">
              <a:rPr lang="en-US" smtClean="0"/>
              <a:pPr>
                <a:defRPr/>
              </a:pPr>
              <a:t>3</a:t>
            </a:fld>
            <a:endParaRPr lang="en-US"/>
          </a:p>
        </p:txBody>
      </p:sp>
    </p:spTree>
    <p:extLst>
      <p:ext uri="{BB962C8B-B14F-4D97-AF65-F5344CB8AC3E}">
        <p14:creationId xmlns:p14="http://schemas.microsoft.com/office/powerpoint/2010/main" val="248705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9AAF4-79A9-41CB-A800-A1AC1DC6191D}" type="slidenum">
              <a:rPr lang="en-US" smtClean="0"/>
              <a:pPr fontAlgn="base">
                <a:spcBef>
                  <a:spcPct val="0"/>
                </a:spcBef>
                <a:spcAft>
                  <a:spcPct val="0"/>
                </a:spcAft>
                <a:defRPr/>
              </a:pPr>
              <a:t>4</a:t>
            </a:fld>
            <a:endParaRPr lang="en-US"/>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09287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7.1.3</a:t>
            </a:r>
            <a:endParaRPr lang="en-US" dirty="0"/>
          </a:p>
        </p:txBody>
      </p:sp>
      <p:sp>
        <p:nvSpPr>
          <p:cNvPr id="4" name="Slide Number Placeholder 3"/>
          <p:cNvSpPr>
            <a:spLocks noGrp="1"/>
          </p:cNvSpPr>
          <p:nvPr>
            <p:ph type="sldNum" sz="quarter" idx="10"/>
          </p:nvPr>
        </p:nvSpPr>
        <p:spPr/>
        <p:txBody>
          <a:bodyPr/>
          <a:lstStyle/>
          <a:p>
            <a:fld id="{B164B638-CE49-4418-B0B6-80AB260761E5}" type="slidenum">
              <a:rPr lang="en-US" smtClean="0"/>
              <a:t>5</a:t>
            </a:fld>
            <a:endParaRPr lang="en-US" dirty="0"/>
          </a:p>
        </p:txBody>
      </p:sp>
    </p:spTree>
    <p:extLst>
      <p:ext uri="{BB962C8B-B14F-4D97-AF65-F5344CB8AC3E}">
        <p14:creationId xmlns:p14="http://schemas.microsoft.com/office/powerpoint/2010/main" val="83520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7.1.4</a:t>
            </a:r>
          </a:p>
        </p:txBody>
      </p:sp>
      <p:sp>
        <p:nvSpPr>
          <p:cNvPr id="4" name="Slide Number Placeholder 3"/>
          <p:cNvSpPr>
            <a:spLocks noGrp="1"/>
          </p:cNvSpPr>
          <p:nvPr>
            <p:ph type="sldNum" sz="quarter" idx="10"/>
          </p:nvPr>
        </p:nvSpPr>
        <p:spPr/>
        <p:txBody>
          <a:bodyPr/>
          <a:lstStyle/>
          <a:p>
            <a:fld id="{B164B638-CE49-4418-B0B6-80AB260761E5}" type="slidenum">
              <a:rPr lang="en-US" smtClean="0"/>
              <a:t>6</a:t>
            </a:fld>
            <a:endParaRPr lang="en-US" dirty="0"/>
          </a:p>
        </p:txBody>
      </p:sp>
    </p:spTree>
    <p:extLst>
      <p:ext uri="{BB962C8B-B14F-4D97-AF65-F5344CB8AC3E}">
        <p14:creationId xmlns:p14="http://schemas.microsoft.com/office/powerpoint/2010/main" val="278132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7.1.5</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7</a:t>
            </a:fld>
            <a:endParaRPr lang="en-US"/>
          </a:p>
        </p:txBody>
      </p:sp>
    </p:spTree>
    <p:extLst>
      <p:ext uri="{BB962C8B-B14F-4D97-AF65-F5344CB8AC3E}">
        <p14:creationId xmlns:p14="http://schemas.microsoft.com/office/powerpoint/2010/main" val="422346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7.1.6</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8</a:t>
            </a:fld>
            <a:endParaRPr lang="en-US"/>
          </a:p>
        </p:txBody>
      </p:sp>
    </p:spTree>
    <p:extLst>
      <p:ext uri="{BB962C8B-B14F-4D97-AF65-F5344CB8AC3E}">
        <p14:creationId xmlns:p14="http://schemas.microsoft.com/office/powerpoint/2010/main" val="938540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
        <p:nvSpPr>
          <p:cNvPr id="307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C146E-72DA-4489-B004-610554BF8A31}"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3056365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1"/>
          <p:cNvSpPr txBox="1">
            <a:spLocks/>
          </p:cNvSpPr>
          <p:nvPr userDrawn="1"/>
        </p:nvSpPr>
        <p:spPr>
          <a:xfrm>
            <a:off x="1630363" y="1468438"/>
            <a:ext cx="6861175" cy="1206500"/>
          </a:xfrm>
          <a:prstGeom prst="rect">
            <a:avLst/>
          </a:prstGeom>
        </p:spPr>
        <p:txBody>
          <a:bodyPr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pPr fontAlgn="auto">
              <a:spcAft>
                <a:spcPts val="0"/>
              </a:spcAft>
              <a:defRPr/>
            </a:pPr>
            <a:r>
              <a:rPr lang="en-US" dirty="0">
                <a:solidFill>
                  <a:srgbClr val="1B5FAA"/>
                </a:solidFill>
              </a:rPr>
              <a:t>Florida’s Safety Methodology</a:t>
            </a:r>
            <a:endParaRPr lang="en-US" sz="2200" dirty="0">
              <a:solidFill>
                <a:srgbClr val="1B5FAA"/>
              </a:solidFill>
            </a:endParaRPr>
          </a:p>
        </p:txBody>
      </p:sp>
      <p:pic>
        <p:nvPicPr>
          <p:cNvPr id="5" name="Picture 4"/>
          <p:cNvPicPr>
            <a:picLocks noChangeAspect="1"/>
          </p:cNvPicPr>
          <p:nvPr userDrawn="1"/>
        </p:nvPicPr>
        <p:blipFill>
          <a:blip r:embed="rId2"/>
          <a:srcRect/>
          <a:stretch>
            <a:fillRect/>
          </a:stretch>
        </p:blipFill>
        <p:spPr bwMode="auto">
          <a:xfrm>
            <a:off x="4359275" y="4978400"/>
            <a:ext cx="1403350" cy="1557338"/>
          </a:xfrm>
          <a:prstGeom prst="rect">
            <a:avLst/>
          </a:prstGeom>
          <a:noFill/>
          <a:ln w="9525">
            <a:noFill/>
            <a:miter lim="800000"/>
            <a:headEnd/>
            <a:tailEnd/>
          </a:ln>
        </p:spPr>
      </p:pic>
      <p:sp>
        <p:nvSpPr>
          <p:cNvPr id="3" name="Subtitle 2"/>
          <p:cNvSpPr>
            <a:spLocks noGrp="1"/>
          </p:cNvSpPr>
          <p:nvPr>
            <p:ph type="subTitle" idx="1"/>
          </p:nvPr>
        </p:nvSpPr>
        <p:spPr>
          <a:xfrm>
            <a:off x="2106797" y="3299981"/>
            <a:ext cx="6241709" cy="1343139"/>
          </a:xfrm>
        </p:spPr>
        <p:txBody>
          <a:bodyPr>
            <a:normAutofit/>
          </a:bodyPr>
          <a:lstStyle>
            <a:lvl1pPr marL="0" indent="0" algn="ctr">
              <a:buNone/>
              <a:defRPr b="1">
                <a:solidFill>
                  <a:srgbClr val="56944F"/>
                </a:solidFill>
              </a:defRPr>
            </a:lvl1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pic>
        <p:nvPicPr>
          <p:cNvPr id="4" name="Picture 3" descr="module_banner_1_r.jpg"/>
          <p:cNvPicPr>
            <a:picLocks noChangeAspect="1"/>
          </p:cNvPicPr>
          <p:nvPr userDrawn="1"/>
        </p:nvPicPr>
        <p:blipFill>
          <a:blip r:embed="rId2"/>
          <a:srcRect/>
          <a:stretch>
            <a:fillRect/>
          </a:stretch>
        </p:blipFill>
        <p:spPr bwMode="auto">
          <a:xfrm>
            <a:off x="1344613" y="636588"/>
            <a:ext cx="7545387" cy="1885950"/>
          </a:xfrm>
          <a:prstGeom prst="rect">
            <a:avLst/>
          </a:prstGeom>
          <a:noFill/>
          <a:ln w="3175">
            <a:solidFill>
              <a:schemeClr val="tx1"/>
            </a:solidFill>
            <a:miter lim="800000"/>
            <a:headEnd/>
            <a:tailEnd/>
          </a:ln>
        </p:spPr>
      </p:pic>
      <p:sp>
        <p:nvSpPr>
          <p:cNvPr id="2" name="Title 1"/>
          <p:cNvSpPr>
            <a:spLocks noGrp="1"/>
          </p:cNvSpPr>
          <p:nvPr>
            <p:ph type="title"/>
          </p:nvPr>
        </p:nvSpPr>
        <p:spPr>
          <a:xfrm>
            <a:off x="1604536" y="3187337"/>
            <a:ext cx="7082263" cy="879566"/>
          </a:xfrm>
        </p:spPr>
        <p:txBody>
          <a:bodyPr>
            <a:normAutofit/>
          </a:bodyPr>
          <a:lstStyle>
            <a:lvl1pPr>
              <a:defRPr sz="32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ession_banner_1.jpg"/>
          <p:cNvPicPr>
            <a:picLocks noChangeAspect="1"/>
          </p:cNvPicPr>
          <p:nvPr userDrawn="1"/>
        </p:nvPicPr>
        <p:blipFill>
          <a:blip r:embed="rId2"/>
          <a:srcRect/>
          <a:stretch>
            <a:fillRect/>
          </a:stretch>
        </p:blipFill>
        <p:spPr bwMode="auto">
          <a:xfrm>
            <a:off x="1344613" y="4227513"/>
            <a:ext cx="7473950" cy="1868487"/>
          </a:xfrm>
          <a:prstGeom prst="rect">
            <a:avLst/>
          </a:prstGeom>
          <a:noFill/>
          <a:ln w="3175">
            <a:solidFill>
              <a:schemeClr val="tx1"/>
            </a:solidFill>
            <a:miter lim="800000"/>
            <a:headEnd/>
            <a:tailEnd/>
          </a:ln>
        </p:spPr>
      </p:pic>
      <p:pic>
        <p:nvPicPr>
          <p:cNvPr id="5" name="Picture 4"/>
          <p:cNvPicPr>
            <a:picLocks noChangeAspect="1"/>
          </p:cNvPicPr>
          <p:nvPr userDrawn="1"/>
        </p:nvPicPr>
        <p:blipFill>
          <a:blip r:embed="rId3"/>
          <a:srcRect/>
          <a:stretch>
            <a:fillRect/>
          </a:stretch>
        </p:blipFill>
        <p:spPr bwMode="auto">
          <a:xfrm>
            <a:off x="4999038" y="4227513"/>
            <a:ext cx="1768475" cy="1879600"/>
          </a:xfrm>
          <a:prstGeom prst="rect">
            <a:avLst/>
          </a:prstGeom>
          <a:noFill/>
          <a:ln w="3175">
            <a:solidFill>
              <a:schemeClr val="tx1"/>
            </a:solidFill>
            <a:miter lim="800000"/>
            <a:headEnd/>
            <a:tailEnd/>
          </a:ln>
        </p:spPr>
      </p:pic>
      <p:sp>
        <p:nvSpPr>
          <p:cNvPr id="2" name="Title 1"/>
          <p:cNvSpPr>
            <a:spLocks noGrp="1"/>
          </p:cNvSpPr>
          <p:nvPr>
            <p:ph type="ctrTitle"/>
          </p:nvPr>
        </p:nvSpPr>
        <p:spPr>
          <a:xfrm>
            <a:off x="1598340"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0"/>
            <a:ext cx="7474712" cy="2696117"/>
          </a:xfrm>
        </p:spPr>
        <p:txBody>
          <a:bodyPr/>
          <a:lstStyle>
            <a:lvl1pPr marL="0" indent="0" algn="ctr">
              <a:buNone/>
              <a:defRPr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7893050" y="5348288"/>
            <a:ext cx="1069975" cy="1187450"/>
          </a:xfrm>
          <a:prstGeom prst="rect">
            <a:avLst/>
          </a:prstGeom>
          <a:noFill/>
          <a:ln w="9525">
            <a:noFill/>
            <a:miter lim="800000"/>
            <a:headEnd/>
            <a:tailEnd/>
          </a:ln>
        </p:spPr>
      </p:pic>
      <p:sp>
        <p:nvSpPr>
          <p:cNvPr id="2"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3200">
                <a:solidFill>
                  <a:srgbClr val="56944F"/>
                </a:solidFill>
              </a:defRPr>
            </a:lvl1pPr>
            <a:lvl2pPr>
              <a:defRPr sz="2800">
                <a:solidFill>
                  <a:srgbClr val="56944F"/>
                </a:solidFill>
              </a:defRPr>
            </a:lvl2pPr>
            <a:lvl3pPr>
              <a:defRPr sz="2400">
                <a:solidFill>
                  <a:srgbClr val="56944F"/>
                </a:solidFill>
              </a:defRPr>
            </a:lvl3pPr>
            <a:lvl4pPr>
              <a:defRPr sz="2400">
                <a:solidFill>
                  <a:srgbClr val="56944F"/>
                </a:solidFill>
              </a:defRPr>
            </a:lvl4pPr>
            <a:lvl5pPr>
              <a:defRPr sz="24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srcRect/>
          <a:stretch>
            <a:fillRect/>
          </a:stretch>
        </p:blipFill>
        <p:spPr bwMode="auto">
          <a:xfrm>
            <a:off x="7893050" y="5348288"/>
            <a:ext cx="1069975" cy="1187450"/>
          </a:xfrm>
          <a:prstGeom prst="rect">
            <a:avLst/>
          </a:prstGeom>
          <a:noFill/>
          <a:ln w="9525">
            <a:noFill/>
            <a:miter lim="800000"/>
            <a:headEnd/>
            <a:tailEnd/>
          </a:ln>
        </p:spPr>
      </p:pic>
      <p:sp>
        <p:nvSpPr>
          <p:cNvPr id="8"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100"/>
            </a:lvl3pPr>
            <a:lvl4pPr>
              <a:defRPr sz="19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Title 7"/>
          <p:cNvSpPr>
            <a:spLocks noGrp="1"/>
          </p:cNvSpPr>
          <p:nvPr>
            <p:ph type="title"/>
          </p:nvPr>
        </p:nvSpPr>
        <p:spPr>
          <a:xfrm>
            <a:off x="274320" y="152400"/>
            <a:ext cx="8808720" cy="792162"/>
          </a:xfrm>
        </p:spPr>
        <p:txBody>
          <a:bodyPr rtlCol="0">
            <a:normAutofit/>
          </a:bodyPr>
          <a:lstStyle>
            <a:lvl1pPr>
              <a:defRPr sz="3200" b="1"/>
            </a:lvl1pPr>
            <a:extLst/>
          </a:lstStyle>
          <a:p>
            <a:r>
              <a:rPr kumimoji="0" lang="en-US" dirty="0"/>
              <a:t>Click to edit Master title style</a:t>
            </a:r>
          </a:p>
        </p:txBody>
      </p:sp>
    </p:spTree>
    <p:extLst>
      <p:ext uri="{BB962C8B-B14F-4D97-AF65-F5344CB8AC3E}">
        <p14:creationId xmlns:p14="http://schemas.microsoft.com/office/powerpoint/2010/main" val="2276942984"/>
      </p:ext>
    </p:extLst>
  </p:cSld>
  <p:clrMapOvr>
    <a:overrideClrMapping bg1="lt1" tx1="dk1" bg2="lt2" tx2="dk2" accent1="accent1" accent2="accent2" accent3="accent3" accent4="accent4" accent5="accent5" accent6="accent6" hlink="hlink" folHlink="folHlink"/>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4963" y="274638"/>
            <a:ext cx="70818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604963" y="1600200"/>
            <a:ext cx="7081837"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2" r:id="rId6"/>
    <p:sldLayoutId id="2147483759" r:id="rId7"/>
    <p:sldLayoutId id="2147483753" r:id="rId8"/>
    <p:sldLayoutId id="2147483760" r:id="rId9"/>
  </p:sldLayoutIdLst>
  <p:hf hdr="0" dt="0"/>
  <p:txStyles>
    <p:titleStyle>
      <a:lvl1pPr algn="ctr" defTabSz="457200" rtl="0" eaLnBrk="0" fontAlgn="base" hangingPunct="0">
        <a:spcBef>
          <a:spcPct val="0"/>
        </a:spcBef>
        <a:spcAft>
          <a:spcPct val="0"/>
        </a:spcAft>
        <a:defRPr sz="3200" kern="1200">
          <a:solidFill>
            <a:srgbClr val="1B5FAA"/>
          </a:solidFill>
          <a:latin typeface="Arial Black"/>
          <a:ea typeface="+mj-ea"/>
          <a:cs typeface="+mj-cs"/>
        </a:defRPr>
      </a:lvl1pPr>
      <a:lvl2pPr algn="ctr" defTabSz="457200" rtl="0" eaLnBrk="0" fontAlgn="base" hangingPunct="0">
        <a:spcBef>
          <a:spcPct val="0"/>
        </a:spcBef>
        <a:spcAft>
          <a:spcPct val="0"/>
        </a:spcAft>
        <a:defRPr sz="3200">
          <a:solidFill>
            <a:srgbClr val="1B5FAA"/>
          </a:solidFill>
          <a:latin typeface="Arial Black" pitchFamily="34" charset="0"/>
        </a:defRPr>
      </a:lvl2pPr>
      <a:lvl3pPr algn="ctr" defTabSz="457200" rtl="0" eaLnBrk="0" fontAlgn="base" hangingPunct="0">
        <a:spcBef>
          <a:spcPct val="0"/>
        </a:spcBef>
        <a:spcAft>
          <a:spcPct val="0"/>
        </a:spcAft>
        <a:defRPr sz="3200">
          <a:solidFill>
            <a:srgbClr val="1B5FAA"/>
          </a:solidFill>
          <a:latin typeface="Arial Black" pitchFamily="34" charset="0"/>
        </a:defRPr>
      </a:lvl3pPr>
      <a:lvl4pPr algn="ctr" defTabSz="457200" rtl="0" eaLnBrk="0" fontAlgn="base" hangingPunct="0">
        <a:spcBef>
          <a:spcPct val="0"/>
        </a:spcBef>
        <a:spcAft>
          <a:spcPct val="0"/>
        </a:spcAft>
        <a:defRPr sz="3200">
          <a:solidFill>
            <a:srgbClr val="1B5FAA"/>
          </a:solidFill>
          <a:latin typeface="Arial Black" pitchFamily="34" charset="0"/>
        </a:defRPr>
      </a:lvl4pPr>
      <a:lvl5pPr algn="ctr" defTabSz="457200" rtl="0" eaLnBrk="0" fontAlgn="base" hangingPunct="0">
        <a:spcBef>
          <a:spcPct val="0"/>
        </a:spcBef>
        <a:spcAft>
          <a:spcPct val="0"/>
        </a:spcAft>
        <a:defRPr sz="3200">
          <a:solidFill>
            <a:srgbClr val="1B5FAA"/>
          </a:solidFill>
          <a:latin typeface="Arial Black" pitchFamily="34" charset="0"/>
        </a:defRPr>
      </a:lvl5pPr>
      <a:lvl6pPr marL="457200" algn="ctr" defTabSz="457200" rtl="0" fontAlgn="base">
        <a:spcBef>
          <a:spcPct val="0"/>
        </a:spcBef>
        <a:spcAft>
          <a:spcPct val="0"/>
        </a:spcAft>
        <a:defRPr sz="3200">
          <a:solidFill>
            <a:srgbClr val="1B5FAA"/>
          </a:solidFill>
          <a:latin typeface="Arial Black" pitchFamily="34" charset="0"/>
        </a:defRPr>
      </a:lvl6pPr>
      <a:lvl7pPr marL="914400" algn="ctr" defTabSz="457200" rtl="0" fontAlgn="base">
        <a:spcBef>
          <a:spcPct val="0"/>
        </a:spcBef>
        <a:spcAft>
          <a:spcPct val="0"/>
        </a:spcAft>
        <a:defRPr sz="3200">
          <a:solidFill>
            <a:srgbClr val="1B5FAA"/>
          </a:solidFill>
          <a:latin typeface="Arial Black" pitchFamily="34" charset="0"/>
        </a:defRPr>
      </a:lvl7pPr>
      <a:lvl8pPr marL="1371600" algn="ctr" defTabSz="457200" rtl="0" fontAlgn="base">
        <a:spcBef>
          <a:spcPct val="0"/>
        </a:spcBef>
        <a:spcAft>
          <a:spcPct val="0"/>
        </a:spcAft>
        <a:defRPr sz="3200">
          <a:solidFill>
            <a:srgbClr val="1B5FAA"/>
          </a:solidFill>
          <a:latin typeface="Arial Black" pitchFamily="34" charset="0"/>
        </a:defRPr>
      </a:lvl8pPr>
      <a:lvl9pPr marL="1828800" algn="ctr" defTabSz="457200" rtl="0" fontAlgn="base">
        <a:spcBef>
          <a:spcPct val="0"/>
        </a:spcBef>
        <a:spcAft>
          <a:spcPct val="0"/>
        </a:spcAft>
        <a:defRPr sz="3200">
          <a:solidFill>
            <a:srgbClr val="1B5FAA"/>
          </a:solidFill>
          <a:latin typeface="Arial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6944F"/>
          </a:solidFill>
          <a:latin typeface="Calibri"/>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6944F"/>
          </a:solidFill>
          <a:latin typeface="Calibri"/>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6944F"/>
          </a:solidFill>
          <a:latin typeface="Calibri"/>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04963" y="3187700"/>
            <a:ext cx="7081837" cy="879475"/>
          </a:xfrm>
        </p:spPr>
        <p:txBody>
          <a:bodyPr/>
          <a:lstStyle/>
          <a:p>
            <a:pPr eaLnBrk="1" hangingPunct="1"/>
            <a:r>
              <a:rPr lang="en-US" altLang="en-US" dirty="0">
                <a:latin typeface="Arial Black" pitchFamily="34" charset="0"/>
              </a:rPr>
              <a:t>Module 8</a:t>
            </a:r>
          </a:p>
        </p:txBody>
      </p:sp>
      <p:sp>
        <p:nvSpPr>
          <p:cNvPr id="8195" name="Subtitle 2"/>
          <p:cNvSpPr>
            <a:spLocks noGrp="1"/>
          </p:cNvSpPr>
          <p:nvPr>
            <p:ph type="subTitle" idx="1"/>
          </p:nvPr>
        </p:nvSpPr>
        <p:spPr>
          <a:xfrm>
            <a:off x="1598613" y="4401879"/>
            <a:ext cx="7088187" cy="1475046"/>
          </a:xfrm>
        </p:spPr>
        <p:txBody>
          <a:bodyPr>
            <a:normAutofit/>
          </a:bodyPr>
          <a:lstStyle/>
          <a:p>
            <a:pPr eaLnBrk="1" hangingPunct="1"/>
            <a:r>
              <a:rPr lang="en-US" altLang="en-US" sz="5400" dirty="0">
                <a:latin typeface="Calibri" pitchFamily="34" charset="0"/>
              </a:rPr>
              <a:t>Safety and Risk</a:t>
            </a:r>
          </a:p>
        </p:txBody>
      </p:sp>
      <p:pic>
        <p:nvPicPr>
          <p:cNvPr id="4" name="Picture 10"/>
          <p:cNvPicPr>
            <a:picLocks noChangeAspect="1"/>
          </p:cNvPicPr>
          <p:nvPr/>
        </p:nvPicPr>
        <p:blipFill>
          <a:blip r:embed="rId3" cstate="screen"/>
          <a:srcRect/>
          <a:stretch>
            <a:fillRect/>
          </a:stretch>
        </p:blipFill>
        <p:spPr bwMode="auto">
          <a:xfrm>
            <a:off x="4745812" y="5348288"/>
            <a:ext cx="1069975" cy="1187450"/>
          </a:xfrm>
          <a:prstGeom prst="rect">
            <a:avLst/>
          </a:prstGeom>
          <a:noFill/>
          <a:ln w="9525">
            <a:noFill/>
            <a:miter lim="800000"/>
            <a:headEnd/>
            <a:tailEnd/>
          </a:ln>
        </p:spPr>
      </p:pic>
    </p:spTree>
    <p:extLst>
      <p:ext uri="{BB962C8B-B14F-4D97-AF65-F5344CB8AC3E}">
        <p14:creationId xmlns:p14="http://schemas.microsoft.com/office/powerpoint/2010/main" val="4285749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04963" y="492125"/>
            <a:ext cx="7081837" cy="1143000"/>
          </a:xfrm>
        </p:spPr>
        <p:txBody>
          <a:bodyPr/>
          <a:lstStyle/>
          <a:p>
            <a:pPr eaLnBrk="1" hangingPunct="1"/>
            <a:r>
              <a:rPr lang="en-US" altLang="en-US" dirty="0">
                <a:latin typeface="Arial Black" pitchFamily="34" charset="0"/>
              </a:rPr>
              <a:t>Activity:  Identify Present Danger Threats</a:t>
            </a:r>
          </a:p>
        </p:txBody>
      </p:sp>
      <p:pic>
        <p:nvPicPr>
          <p:cNvPr id="14339" name="Picture 2"/>
          <p:cNvPicPr>
            <a:picLocks noChangeAspect="1"/>
          </p:cNvPicPr>
          <p:nvPr/>
        </p:nvPicPr>
        <p:blipFill>
          <a:blip r:embed="rId3"/>
          <a:srcRect/>
          <a:stretch>
            <a:fillRect/>
          </a:stretch>
        </p:blipFill>
        <p:spPr bwMode="auto">
          <a:xfrm>
            <a:off x="3163888" y="1720850"/>
            <a:ext cx="3790950" cy="3789363"/>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8.1.8</a:t>
            </a:r>
          </a:p>
        </p:txBody>
      </p:sp>
    </p:spTree>
    <p:extLst>
      <p:ext uri="{BB962C8B-B14F-4D97-AF65-F5344CB8AC3E}">
        <p14:creationId xmlns:p14="http://schemas.microsoft.com/office/powerpoint/2010/main" val="57774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04963" y="492125"/>
            <a:ext cx="7081837" cy="1143000"/>
          </a:xfrm>
        </p:spPr>
        <p:txBody>
          <a:bodyPr/>
          <a:lstStyle/>
          <a:p>
            <a:pPr eaLnBrk="1" hangingPunct="1"/>
            <a:r>
              <a:rPr lang="en-US" altLang="en-US" dirty="0">
                <a:latin typeface="Arial Black" pitchFamily="34" charset="0"/>
              </a:rPr>
              <a:t>Activity: Present Danger  Case Scenario</a:t>
            </a:r>
          </a:p>
        </p:txBody>
      </p:sp>
      <p:pic>
        <p:nvPicPr>
          <p:cNvPr id="14339" name="Picture 2"/>
          <p:cNvPicPr>
            <a:picLocks noChangeAspect="1"/>
          </p:cNvPicPr>
          <p:nvPr/>
        </p:nvPicPr>
        <p:blipFill>
          <a:blip r:embed="rId3"/>
          <a:srcRect/>
          <a:stretch>
            <a:fillRect/>
          </a:stretch>
        </p:blipFill>
        <p:spPr bwMode="auto">
          <a:xfrm>
            <a:off x="3163888" y="1720850"/>
            <a:ext cx="3790950" cy="3789363"/>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8.1.9</a:t>
            </a:r>
          </a:p>
        </p:txBody>
      </p:sp>
    </p:spTree>
    <p:extLst>
      <p:ext uri="{BB962C8B-B14F-4D97-AF65-F5344CB8AC3E}">
        <p14:creationId xmlns:p14="http://schemas.microsoft.com/office/powerpoint/2010/main" val="84017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681163" y="1619250"/>
            <a:ext cx="6859587" cy="1028700"/>
          </a:xfrm>
        </p:spPr>
        <p:txBody>
          <a:bodyPr/>
          <a:lstStyle/>
          <a:p>
            <a:pPr eaLnBrk="1" hangingPunct="1"/>
            <a:r>
              <a:rPr lang="en-US" altLang="en-US" dirty="0">
                <a:latin typeface="Arial Black" pitchFamily="34" charset="0"/>
              </a:rPr>
              <a:t>Unit 8.2</a:t>
            </a:r>
          </a:p>
        </p:txBody>
      </p:sp>
      <p:sp>
        <p:nvSpPr>
          <p:cNvPr id="15363" name="Subtitle 2"/>
          <p:cNvSpPr>
            <a:spLocks noGrp="1"/>
          </p:cNvSpPr>
          <p:nvPr>
            <p:ph type="subTitle" idx="1"/>
          </p:nvPr>
        </p:nvSpPr>
        <p:spPr>
          <a:xfrm>
            <a:off x="1344613" y="2797175"/>
            <a:ext cx="7473950" cy="866775"/>
          </a:xfrm>
        </p:spPr>
        <p:txBody>
          <a:bodyPr/>
          <a:lstStyle/>
          <a:p>
            <a:pPr eaLnBrk="1" hangingPunct="1"/>
            <a:r>
              <a:rPr lang="en-US" altLang="en-US" dirty="0">
                <a:latin typeface="Calibri" pitchFamily="34" charset="0"/>
              </a:rPr>
              <a:t>Impending Danger, Information Sufficiency and Danger Threats</a:t>
            </a:r>
          </a:p>
        </p:txBody>
      </p:sp>
      <p:pic>
        <p:nvPicPr>
          <p:cNvPr id="4" name="Picture 10"/>
          <p:cNvPicPr>
            <a:picLocks noChangeAspect="1"/>
          </p:cNvPicPr>
          <p:nvPr/>
        </p:nvPicPr>
        <p:blipFill>
          <a:blip r:embed="rId3" cstate="screen"/>
          <a:srcRect/>
          <a:stretch>
            <a:fillRect/>
          </a:stretch>
        </p:blipFill>
        <p:spPr bwMode="auto">
          <a:xfrm>
            <a:off x="7893050" y="287191"/>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8.2.1</a:t>
            </a:r>
          </a:p>
        </p:txBody>
      </p:sp>
    </p:spTree>
    <p:extLst>
      <p:ext uri="{BB962C8B-B14F-4D97-AF65-F5344CB8AC3E}">
        <p14:creationId xmlns:p14="http://schemas.microsoft.com/office/powerpoint/2010/main" val="22285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17600" y="492125"/>
            <a:ext cx="7954963" cy="1143000"/>
          </a:xfrm>
        </p:spPr>
        <p:txBody>
          <a:bodyPr/>
          <a:lstStyle/>
          <a:p>
            <a:pPr eaLnBrk="1" hangingPunct="1"/>
            <a:r>
              <a:rPr lang="en-US" altLang="en-US" dirty="0">
                <a:latin typeface="Arial Black" pitchFamily="34" charset="0"/>
              </a:rPr>
              <a:t>Learning Objectives</a:t>
            </a:r>
          </a:p>
        </p:txBody>
      </p:sp>
      <p:pic>
        <p:nvPicPr>
          <p:cNvPr id="11267" name="Picture 3"/>
          <p:cNvPicPr>
            <a:picLocks noChangeAspect="1"/>
          </p:cNvPicPr>
          <p:nvPr/>
        </p:nvPicPr>
        <p:blipFill>
          <a:blip r:embed="rId3"/>
          <a:srcRect/>
          <a:stretch>
            <a:fillRect/>
          </a:stretch>
        </p:blipFill>
        <p:spPr bwMode="auto">
          <a:xfrm>
            <a:off x="3014663" y="1822450"/>
            <a:ext cx="4640262" cy="3735388"/>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8.2.2</a:t>
            </a:r>
          </a:p>
        </p:txBody>
      </p:sp>
    </p:spTree>
    <p:extLst>
      <p:ext uri="{BB962C8B-B14F-4D97-AF65-F5344CB8AC3E}">
        <p14:creationId xmlns:p14="http://schemas.microsoft.com/office/powerpoint/2010/main" val="242762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47493" y="587818"/>
            <a:ext cx="7081837" cy="1143000"/>
          </a:xfrm>
        </p:spPr>
        <p:txBody>
          <a:bodyPr/>
          <a:lstStyle/>
          <a:p>
            <a:pPr algn="ctr"/>
            <a:r>
              <a:rPr lang="en-US" dirty="0"/>
              <a:t>Is a child in impending danger?</a:t>
            </a:r>
          </a:p>
        </p:txBody>
      </p:sp>
      <p:pic>
        <p:nvPicPr>
          <p:cNvPr id="4" name="Content Placeholder 3"/>
          <p:cNvPicPr>
            <a:picLocks noGrp="1"/>
          </p:cNvPicPr>
          <p:nvPr>
            <p:ph idx="4294967295"/>
          </p:nvPr>
        </p:nvPicPr>
        <p:blipFill>
          <a:blip r:embed="rId2"/>
          <a:stretch>
            <a:fillRect/>
          </a:stretch>
        </p:blipFill>
        <p:spPr>
          <a:xfrm>
            <a:off x="2594344" y="2639127"/>
            <a:ext cx="5524500" cy="2743200"/>
          </a:xfrm>
          <a:prstGeom prst="rect">
            <a:avLst/>
          </a:prstGeom>
        </p:spPr>
      </p:pic>
      <p:pic>
        <p:nvPicPr>
          <p:cNvPr id="5"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8.2.3</a:t>
            </a:r>
          </a:p>
        </p:txBody>
      </p:sp>
    </p:spTree>
    <p:extLst>
      <p:ext uri="{BB962C8B-B14F-4D97-AF65-F5344CB8AC3E}">
        <p14:creationId xmlns:p14="http://schemas.microsoft.com/office/powerpoint/2010/main" val="1898837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30535" y="492125"/>
            <a:ext cx="7081837" cy="1143000"/>
          </a:xfrm>
        </p:spPr>
        <p:txBody>
          <a:bodyPr>
            <a:normAutofit/>
          </a:bodyPr>
          <a:lstStyle/>
          <a:p>
            <a:r>
              <a:rPr lang="en-US" dirty="0"/>
              <a:t>Family Conditions: Impending Danger?</a:t>
            </a:r>
          </a:p>
        </p:txBody>
      </p:sp>
      <p:graphicFrame>
        <p:nvGraphicFramePr>
          <p:cNvPr id="4" name="Diagram 3"/>
          <p:cNvGraphicFramePr/>
          <p:nvPr>
            <p:extLst>
              <p:ext uri="{D42A27DB-BD31-4B8C-83A1-F6EECF244321}">
                <p14:modId xmlns:p14="http://schemas.microsoft.com/office/powerpoint/2010/main" val="3796376039"/>
              </p:ext>
            </p:extLst>
          </p:nvPr>
        </p:nvGraphicFramePr>
        <p:xfrm>
          <a:off x="689212" y="1514900"/>
          <a:ext cx="8594488" cy="4860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0"/>
          <p:cNvPicPr>
            <a:picLocks noChangeAspect="1"/>
          </p:cNvPicPr>
          <p:nvPr/>
        </p:nvPicPr>
        <p:blipFill>
          <a:blip r:embed="rId8"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8.2.4</a:t>
            </a:r>
          </a:p>
        </p:txBody>
      </p:sp>
    </p:spTree>
    <p:extLst>
      <p:ext uri="{BB962C8B-B14F-4D97-AF65-F5344CB8AC3E}">
        <p14:creationId xmlns:p14="http://schemas.microsoft.com/office/powerpoint/2010/main" val="2917508614"/>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reshold.jp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a:stretch/>
        </p:blipFill>
        <p:spPr>
          <a:xfrm>
            <a:off x="4455041" y="1917072"/>
            <a:ext cx="4061637" cy="3912070"/>
          </a:xfrm>
        </p:spPr>
      </p:pic>
      <p:sp>
        <p:nvSpPr>
          <p:cNvPr id="2" name="Title 1"/>
          <p:cNvSpPr>
            <a:spLocks noGrp="1"/>
          </p:cNvSpPr>
          <p:nvPr>
            <p:ph type="title" idx="4294967295"/>
          </p:nvPr>
        </p:nvSpPr>
        <p:spPr>
          <a:xfrm>
            <a:off x="685838" y="620232"/>
            <a:ext cx="8809037" cy="792163"/>
          </a:xfrm>
        </p:spPr>
        <p:txBody>
          <a:bodyPr>
            <a:normAutofit fontScale="90000"/>
          </a:bodyPr>
          <a:lstStyle/>
          <a:p>
            <a:r>
              <a:rPr lang="en-US" dirty="0"/>
              <a:t>Differentiating Family Conditions: </a:t>
            </a:r>
            <a:br>
              <a:rPr lang="en-US" dirty="0"/>
            </a:br>
            <a:r>
              <a:rPr lang="en-US" dirty="0"/>
              <a:t>Danger Threshold Criteria</a:t>
            </a:r>
          </a:p>
        </p:txBody>
      </p:sp>
      <p:sp>
        <p:nvSpPr>
          <p:cNvPr id="3" name="Subtitle 2"/>
          <p:cNvSpPr>
            <a:spLocks noGrp="1"/>
          </p:cNvSpPr>
          <p:nvPr>
            <p:ph sz="half" idx="4294967295"/>
          </p:nvPr>
        </p:nvSpPr>
        <p:spPr>
          <a:xfrm>
            <a:off x="1329070" y="2161622"/>
            <a:ext cx="3349256" cy="4525962"/>
          </a:xfrm>
        </p:spPr>
        <p:txBody>
          <a:bodyPr/>
          <a:lstStyle/>
          <a:p>
            <a:r>
              <a:rPr lang="en-US" b="1" dirty="0"/>
              <a:t>Observable</a:t>
            </a:r>
          </a:p>
          <a:p>
            <a:r>
              <a:rPr lang="en-US" b="1" dirty="0"/>
              <a:t>Out of Control</a:t>
            </a:r>
          </a:p>
          <a:p>
            <a:r>
              <a:rPr lang="en-US" b="1" dirty="0"/>
              <a:t>Severe</a:t>
            </a:r>
          </a:p>
          <a:p>
            <a:r>
              <a:rPr lang="en-US" b="1" dirty="0"/>
              <a:t>Imminent</a:t>
            </a:r>
          </a:p>
          <a:p>
            <a:r>
              <a:rPr lang="en-US" b="1" dirty="0"/>
              <a:t>Vulnerable Child</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8.2.5</a:t>
            </a:r>
          </a:p>
        </p:txBody>
      </p:sp>
    </p:spTree>
    <p:extLst>
      <p:ext uri="{BB962C8B-B14F-4D97-AF65-F5344CB8AC3E}">
        <p14:creationId xmlns:p14="http://schemas.microsoft.com/office/powerpoint/2010/main" val="1539229049"/>
      </p:ext>
    </p:extLst>
  </p:cSld>
  <p:clrMapOvr>
    <a:masterClrMapping/>
  </p:clrMapOvr>
  <p:transition advTm="6103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04963" y="492125"/>
            <a:ext cx="7081837" cy="1143000"/>
          </a:xfrm>
        </p:spPr>
        <p:txBody>
          <a:bodyPr/>
          <a:lstStyle/>
          <a:p>
            <a:pPr eaLnBrk="1" hangingPunct="1"/>
            <a:r>
              <a:rPr lang="en-US" altLang="en-US" dirty="0">
                <a:latin typeface="Arial Black" pitchFamily="34" charset="0"/>
              </a:rPr>
              <a:t>Activity: Negative Family Conditions</a:t>
            </a:r>
          </a:p>
        </p:txBody>
      </p:sp>
      <p:pic>
        <p:nvPicPr>
          <p:cNvPr id="14339" name="Picture 2"/>
          <p:cNvPicPr>
            <a:picLocks noChangeAspect="1"/>
          </p:cNvPicPr>
          <p:nvPr/>
        </p:nvPicPr>
        <p:blipFill>
          <a:blip r:embed="rId3"/>
          <a:srcRect/>
          <a:stretch>
            <a:fillRect/>
          </a:stretch>
        </p:blipFill>
        <p:spPr bwMode="auto">
          <a:xfrm>
            <a:off x="3163888" y="1720850"/>
            <a:ext cx="3790950" cy="3789363"/>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8.2.6</a:t>
            </a:r>
          </a:p>
        </p:txBody>
      </p:sp>
    </p:spTree>
    <p:extLst>
      <p:ext uri="{BB962C8B-B14F-4D97-AF65-F5344CB8AC3E}">
        <p14:creationId xmlns:p14="http://schemas.microsoft.com/office/powerpoint/2010/main" val="249191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1066800" y="1813441"/>
            <a:ext cx="4038600" cy="4525963"/>
          </a:xfrm>
        </p:spPr>
        <p:txBody>
          <a:bodyPr/>
          <a:lstStyle/>
          <a:p>
            <a:r>
              <a:rPr lang="en-US" b="1" dirty="0"/>
              <a:t>Danger Threats:</a:t>
            </a:r>
          </a:p>
          <a:p>
            <a:pPr lvl="1"/>
            <a:r>
              <a:rPr lang="en-US" dirty="0"/>
              <a:t>11 Danger Threats;</a:t>
            </a:r>
          </a:p>
          <a:p>
            <a:pPr lvl="1"/>
            <a:r>
              <a:rPr lang="en-US" dirty="0"/>
              <a:t>Used to qualify/identify impending danger;</a:t>
            </a:r>
          </a:p>
          <a:p>
            <a:pPr lvl="1"/>
            <a:r>
              <a:rPr lang="en-US" dirty="0"/>
              <a:t>Descriptions of family conditions have crossed the safety threshold-from safe to unsafe.</a:t>
            </a:r>
          </a:p>
        </p:txBody>
      </p:sp>
      <p:pic>
        <p:nvPicPr>
          <p:cNvPr id="9" name="Content Placeholder 8" descr="images-3.jpeg"/>
          <p:cNvPicPr>
            <a:picLocks noGrp="1" noChangeAspect="1"/>
          </p:cNvPicPr>
          <p:nvPr>
            <p:ph sz="half" idx="4294967295"/>
          </p:nvPr>
        </p:nvPicPr>
        <p:blipFill>
          <a:blip r:embed="rId3">
            <a:extLst>
              <a:ext uri="{28A0092B-C50C-407E-A947-70E740481C1C}">
                <a14:useLocalDpi xmlns:a14="http://schemas.microsoft.com/office/drawing/2010/main" val="0"/>
              </a:ext>
            </a:extLst>
          </a:blip>
          <a:srcRect l="4784" r="4784"/>
          <a:stretch>
            <a:fillRect/>
          </a:stretch>
        </p:blipFill>
        <p:spPr>
          <a:xfrm>
            <a:off x="4999074" y="2107904"/>
            <a:ext cx="3851747" cy="4316561"/>
          </a:xfrm>
        </p:spPr>
      </p:pic>
      <p:sp>
        <p:nvSpPr>
          <p:cNvPr id="6" name="Title 5"/>
          <p:cNvSpPr>
            <a:spLocks noGrp="1"/>
          </p:cNvSpPr>
          <p:nvPr>
            <p:ph type="title" idx="4294967295"/>
          </p:nvPr>
        </p:nvSpPr>
        <p:spPr>
          <a:xfrm>
            <a:off x="594555" y="676312"/>
            <a:ext cx="8809037" cy="792162"/>
          </a:xfrm>
        </p:spPr>
        <p:txBody>
          <a:bodyPr>
            <a:normAutofit fontScale="90000"/>
          </a:bodyPr>
          <a:lstStyle/>
          <a:p>
            <a:r>
              <a:rPr lang="en-US" dirty="0"/>
              <a:t>Danger Threats: Qualifying Impending Danger</a:t>
            </a:r>
          </a:p>
        </p:txBody>
      </p:sp>
      <p:pic>
        <p:nvPicPr>
          <p:cNvPr id="5" name="Picture 10"/>
          <p:cNvPicPr>
            <a:picLocks noChangeAspect="1"/>
          </p:cNvPicPr>
          <p:nvPr/>
        </p:nvPicPr>
        <p:blipFill>
          <a:blip r:embed="rId4" cstate="screen"/>
          <a:srcRect/>
          <a:stretch>
            <a:fillRect/>
          </a:stretch>
        </p:blipFill>
        <p:spPr bwMode="auto">
          <a:xfrm>
            <a:off x="7893050" y="5348288"/>
            <a:ext cx="1069975" cy="1187450"/>
          </a:xfrm>
          <a:prstGeom prst="rect">
            <a:avLst/>
          </a:prstGeom>
          <a:noFill/>
          <a:ln w="9525">
            <a:noFill/>
            <a:miter lim="800000"/>
            <a:headEnd/>
            <a:tailEnd/>
          </a:ln>
        </p:spPr>
      </p:pic>
      <p:sp>
        <p:nvSpPr>
          <p:cNvPr id="8" name="Slide Number Placeholder 6"/>
          <p:cNvSpPr txBox="1">
            <a:spLocks noChangeArrowheads="1"/>
          </p:cNvSpPr>
          <p:nvPr/>
        </p:nvSpPr>
        <p:spPr>
          <a:xfrm>
            <a:off x="1066800" y="644573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8.2.7</a:t>
            </a:r>
          </a:p>
        </p:txBody>
      </p:sp>
    </p:spTree>
    <p:extLst>
      <p:ext uri="{BB962C8B-B14F-4D97-AF65-F5344CB8AC3E}">
        <p14:creationId xmlns:p14="http://schemas.microsoft.com/office/powerpoint/2010/main" val="3474760775"/>
      </p:ext>
    </p:extLst>
  </p:cSld>
  <p:clrMapOvr>
    <a:masterClrMapping/>
  </p:clrMapOvr>
  <p:transition advTm="61039"/>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127" y="203719"/>
            <a:ext cx="7082263" cy="1143000"/>
          </a:xfrm>
        </p:spPr>
        <p:txBody>
          <a:bodyPr/>
          <a:lstStyle/>
          <a:p>
            <a:r>
              <a:rPr lang="en-US" dirty="0"/>
              <a:t>Information Collection</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459116298"/>
              </p:ext>
            </p:extLst>
          </p:nvPr>
        </p:nvGraphicFramePr>
        <p:xfrm>
          <a:off x="293999" y="1559370"/>
          <a:ext cx="8998857" cy="485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8.2.8</a:t>
            </a:r>
          </a:p>
        </p:txBody>
      </p:sp>
    </p:spTree>
    <p:extLst>
      <p:ext uri="{BB962C8B-B14F-4D97-AF65-F5344CB8AC3E}">
        <p14:creationId xmlns:p14="http://schemas.microsoft.com/office/powerpoint/2010/main" val="2156029320"/>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p:cNvPicPr>
          <p:nvPr/>
        </p:nvPicPr>
        <p:blipFill>
          <a:blip r:embed="rId3" cstate="screen"/>
          <a:srcRect/>
          <a:stretch>
            <a:fillRect/>
          </a:stretch>
        </p:blipFill>
        <p:spPr bwMode="auto">
          <a:xfrm>
            <a:off x="2962275" y="1427163"/>
            <a:ext cx="5627688" cy="4416425"/>
          </a:xfrm>
          <a:prstGeom prst="rect">
            <a:avLst/>
          </a:prstGeom>
          <a:noFill/>
          <a:ln w="9525">
            <a:noFill/>
            <a:miter lim="800000"/>
            <a:headEnd/>
            <a:tailEnd/>
          </a:ln>
        </p:spPr>
      </p:pic>
      <p:sp>
        <p:nvSpPr>
          <p:cNvPr id="10243" name="Title 3"/>
          <p:cNvSpPr>
            <a:spLocks noGrp="1"/>
          </p:cNvSpPr>
          <p:nvPr>
            <p:ph type="title"/>
          </p:nvPr>
        </p:nvSpPr>
        <p:spPr>
          <a:xfrm>
            <a:off x="1604963" y="492125"/>
            <a:ext cx="7081837" cy="1143000"/>
          </a:xfrm>
        </p:spPr>
        <p:txBody>
          <a:bodyPr/>
          <a:lstStyle/>
          <a:p>
            <a:r>
              <a:rPr lang="en-US">
                <a:latin typeface="Arial Black" pitchFamily="34" charset="0"/>
              </a:rPr>
              <a:t>Agenda</a:t>
            </a:r>
          </a:p>
        </p:txBody>
      </p:sp>
      <p:pic>
        <p:nvPicPr>
          <p:cNvPr id="10244" name="Picture 10"/>
          <p:cNvPicPr>
            <a:picLocks noChangeAspect="1"/>
          </p:cNvPicPr>
          <p:nvPr/>
        </p:nvPicPr>
        <p:blipFill>
          <a:blip r:embed="rId4" cstate="screen"/>
          <a:srcRect/>
          <a:stretch>
            <a:fillRect/>
          </a:stretch>
        </p:blipFill>
        <p:spPr bwMode="auto">
          <a:xfrm>
            <a:off x="7893050" y="5348288"/>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8.0.2</a:t>
            </a:r>
          </a:p>
        </p:txBody>
      </p:sp>
    </p:spTree>
    <p:extLst>
      <p:ext uri="{BB962C8B-B14F-4D97-AF65-F5344CB8AC3E}">
        <p14:creationId xmlns:p14="http://schemas.microsoft.com/office/powerpoint/2010/main" val="156829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1:  Child Maltreatment</a:t>
            </a:r>
          </a:p>
        </p:txBody>
      </p:sp>
      <p:pic>
        <p:nvPicPr>
          <p:cNvPr id="3" name="Picture 14" descr="False Allegations of Physical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267" y="1499146"/>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http://wac.450f.edgecastcdn.net/80450F/nj1015.com/files/2012/08/ChildrenInCar-300x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267" y="4093120"/>
            <a:ext cx="3048000" cy="2387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etterimages.com/images/vpv/000/000/021/21152-0550x04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098" y="1241971"/>
            <a:ext cx="4524375" cy="52387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8.2.9</a:t>
            </a:r>
          </a:p>
        </p:txBody>
      </p:sp>
    </p:spTree>
    <p:extLst>
      <p:ext uri="{BB962C8B-B14F-4D97-AF65-F5344CB8AC3E}">
        <p14:creationId xmlns:p14="http://schemas.microsoft.com/office/powerpoint/2010/main" val="3475910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2:  Circumstances Surrounding Maltreatment</a:t>
            </a:r>
          </a:p>
        </p:txBody>
      </p:sp>
      <p:pic>
        <p:nvPicPr>
          <p:cNvPr id="3" name="Picture 4" descr="http://ts1.mm.bing.net/th?&amp;id=HN.608008116397935968&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512" y="2209800"/>
            <a:ext cx="3276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ts1.mm.bing.net/th?&amp;id=HN.608049455457174943&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754" y="22098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p:cNvPicPr>
            <a:picLocks noChangeAspect="1"/>
          </p:cNvPicPr>
          <p:nvPr/>
        </p:nvPicPr>
        <p:blipFill>
          <a:blip r:embed="rId4"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8.2.10</a:t>
            </a:r>
          </a:p>
        </p:txBody>
      </p:sp>
    </p:spTree>
    <p:extLst>
      <p:ext uri="{BB962C8B-B14F-4D97-AF65-F5344CB8AC3E}">
        <p14:creationId xmlns:p14="http://schemas.microsoft.com/office/powerpoint/2010/main" val="107245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3:  Child Functioning</a:t>
            </a:r>
          </a:p>
        </p:txBody>
      </p:sp>
      <p:pic>
        <p:nvPicPr>
          <p:cNvPr id="3" name="Picture 2" descr="http://www.fairfaxcounty.gov/ofc/images/about/children_at_p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65418"/>
            <a:ext cx="333375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ts1.mm.bing.net/th?&amp;id=HN.608030106633962671&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17638"/>
            <a:ext cx="3096289" cy="23222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ts1.mm.bing.net/th?&amp;id=HN.608006351166704754&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865418"/>
            <a:ext cx="3239322" cy="2505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ts1.mm.bing.net/th?&amp;id=HN.608036119588241734&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833" y="1417638"/>
            <a:ext cx="3096289" cy="232221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8.2.11</a:t>
            </a:r>
          </a:p>
        </p:txBody>
      </p:sp>
    </p:spTree>
    <p:extLst>
      <p:ext uri="{BB962C8B-B14F-4D97-AF65-F5344CB8AC3E}">
        <p14:creationId xmlns:p14="http://schemas.microsoft.com/office/powerpoint/2010/main" val="506380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4:  Adult Functioning</a:t>
            </a:r>
          </a:p>
        </p:txBody>
      </p:sp>
      <p:pic>
        <p:nvPicPr>
          <p:cNvPr id="3" name="Picture 2" descr="http://ts4.mm.bing.net/th?id=HN.607987960114449389&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889" y="1439306"/>
            <a:ext cx="2286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visualphotos.com/photo/2x4649731/black_couple_paying_bills_BLD0809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233" y="1417638"/>
            <a:ext cx="2819400" cy="23690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cdn.sheknows.com/articles/2011/07/couple-fighting-over-cho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716" y="1424461"/>
            <a:ext cx="2209800" cy="2362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gci.org/files/communication-cou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1135" y="3996459"/>
            <a:ext cx="259080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ts1.mm.bing.net/th?&amp;id=HN.608007635358779334&amp;w=300&amp;h=300&amp;c=0&amp;pid=1.9&amp;rs=0&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158" y="3977656"/>
            <a:ext cx="1981200" cy="212382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8.2.12</a:t>
            </a:r>
          </a:p>
        </p:txBody>
      </p:sp>
    </p:spTree>
    <p:extLst>
      <p:ext uri="{BB962C8B-B14F-4D97-AF65-F5344CB8AC3E}">
        <p14:creationId xmlns:p14="http://schemas.microsoft.com/office/powerpoint/2010/main" val="3584694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5:  Parenting Practices</a:t>
            </a:r>
          </a:p>
        </p:txBody>
      </p:sp>
      <p:pic>
        <p:nvPicPr>
          <p:cNvPr id="3" name="Picture 2" descr="http://ts1.mm.bing.net/th?&amp;id=HN.608019734277391239&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884" y="1600200"/>
            <a:ext cx="294656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2.bp.blogspot.com/-YtRretc0jyc/T235YFo4RZI/AAAAAAAAAUM/hoBxDNqnPk4/s1600/singlepar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650" y="3796208"/>
            <a:ext cx="29718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ak1.ostkcdn.com/images/mxc/130529_dad-and-son-socc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1486395"/>
            <a:ext cx="2876550" cy="461962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8.2.13</a:t>
            </a:r>
          </a:p>
        </p:txBody>
      </p:sp>
    </p:spTree>
    <p:extLst>
      <p:ext uri="{BB962C8B-B14F-4D97-AF65-F5344CB8AC3E}">
        <p14:creationId xmlns:p14="http://schemas.microsoft.com/office/powerpoint/2010/main" val="2788659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6:  Discipline/Behavior Management</a:t>
            </a:r>
          </a:p>
        </p:txBody>
      </p:sp>
      <p:pic>
        <p:nvPicPr>
          <p:cNvPr id="3" name="Picture 2" descr="http://www.ourkids.net/blog/wp-content/uploads/2011/10/discipline-6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470" y="2010875"/>
            <a:ext cx="3429000" cy="3210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4.bp.blogspot.com/-fOH-3ZGq5jA/UE3BDffvAUI/AAAAAAAAAg4/beJP3eXV5Mc/s1600/po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670" y="2010875"/>
            <a:ext cx="3429000" cy="31162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p:cNvPicPr>
            <a:picLocks noChangeAspect="1"/>
          </p:cNvPicPr>
          <p:nvPr/>
        </p:nvPicPr>
        <p:blipFill>
          <a:blip r:embed="rId4"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8.2.14</a:t>
            </a:r>
          </a:p>
        </p:txBody>
      </p:sp>
    </p:spTree>
    <p:extLst>
      <p:ext uri="{BB962C8B-B14F-4D97-AF65-F5344CB8AC3E}">
        <p14:creationId xmlns:p14="http://schemas.microsoft.com/office/powerpoint/2010/main" val="1192273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681163" y="1619250"/>
            <a:ext cx="6859587" cy="1028700"/>
          </a:xfrm>
        </p:spPr>
        <p:txBody>
          <a:bodyPr/>
          <a:lstStyle/>
          <a:p>
            <a:pPr eaLnBrk="1" hangingPunct="1"/>
            <a:r>
              <a:rPr lang="en-US" altLang="en-US" dirty="0">
                <a:latin typeface="Arial Black" pitchFamily="34" charset="0"/>
              </a:rPr>
              <a:t>Unit 8.3</a:t>
            </a:r>
          </a:p>
        </p:txBody>
      </p:sp>
      <p:sp>
        <p:nvSpPr>
          <p:cNvPr id="18435" name="Subtitle 2"/>
          <p:cNvSpPr>
            <a:spLocks noGrp="1"/>
          </p:cNvSpPr>
          <p:nvPr>
            <p:ph type="subTitle" idx="1"/>
          </p:nvPr>
        </p:nvSpPr>
        <p:spPr>
          <a:xfrm>
            <a:off x="1344613" y="2647950"/>
            <a:ext cx="7473950" cy="866775"/>
          </a:xfrm>
        </p:spPr>
        <p:txBody>
          <a:bodyPr/>
          <a:lstStyle/>
          <a:p>
            <a:pPr eaLnBrk="1" hangingPunct="1"/>
            <a:r>
              <a:rPr lang="en-US" altLang="en-US" dirty="0">
                <a:latin typeface="Calibri" pitchFamily="34" charset="0"/>
              </a:rPr>
              <a:t>Impending Danger, Information Sufficiency and Caregiver Protective Capacities</a:t>
            </a:r>
          </a:p>
        </p:txBody>
      </p:sp>
      <p:pic>
        <p:nvPicPr>
          <p:cNvPr id="4" name="Picture 10"/>
          <p:cNvPicPr>
            <a:picLocks noChangeAspect="1"/>
          </p:cNvPicPr>
          <p:nvPr/>
        </p:nvPicPr>
        <p:blipFill>
          <a:blip r:embed="rId3" cstate="screen"/>
          <a:srcRect/>
          <a:stretch>
            <a:fillRect/>
          </a:stretch>
        </p:blipFill>
        <p:spPr bwMode="auto">
          <a:xfrm>
            <a:off x="7893050" y="319088"/>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8.3.1</a:t>
            </a:r>
          </a:p>
        </p:txBody>
      </p:sp>
    </p:spTree>
    <p:extLst>
      <p:ext uri="{BB962C8B-B14F-4D97-AF65-F5344CB8AC3E}">
        <p14:creationId xmlns:p14="http://schemas.microsoft.com/office/powerpoint/2010/main" val="1882686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17600" y="492125"/>
            <a:ext cx="7954963" cy="1143000"/>
          </a:xfrm>
        </p:spPr>
        <p:txBody>
          <a:bodyPr/>
          <a:lstStyle/>
          <a:p>
            <a:pPr eaLnBrk="1" hangingPunct="1"/>
            <a:r>
              <a:rPr lang="en-US" altLang="en-US" dirty="0">
                <a:latin typeface="Arial Black" pitchFamily="34" charset="0"/>
              </a:rPr>
              <a:t>Learning Objectives</a:t>
            </a:r>
          </a:p>
        </p:txBody>
      </p:sp>
      <p:pic>
        <p:nvPicPr>
          <p:cNvPr id="11267" name="Picture 3"/>
          <p:cNvPicPr>
            <a:picLocks noChangeAspect="1"/>
          </p:cNvPicPr>
          <p:nvPr/>
        </p:nvPicPr>
        <p:blipFill>
          <a:blip r:embed="rId3"/>
          <a:srcRect/>
          <a:stretch>
            <a:fillRect/>
          </a:stretch>
        </p:blipFill>
        <p:spPr bwMode="auto">
          <a:xfrm>
            <a:off x="3014663" y="1822450"/>
            <a:ext cx="4640262" cy="3735388"/>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8.3.2</a:t>
            </a:r>
          </a:p>
        </p:txBody>
      </p:sp>
    </p:spTree>
    <p:extLst>
      <p:ext uri="{BB962C8B-B14F-4D97-AF65-F5344CB8AC3E}">
        <p14:creationId xmlns:p14="http://schemas.microsoft.com/office/powerpoint/2010/main" val="2427621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47493" y="587818"/>
            <a:ext cx="7081837" cy="1143000"/>
          </a:xfrm>
        </p:spPr>
        <p:txBody>
          <a:bodyPr/>
          <a:lstStyle/>
          <a:p>
            <a:pPr algn="ctr"/>
            <a:r>
              <a:rPr lang="en-US" dirty="0"/>
              <a:t>Is a child in impending danger?</a:t>
            </a:r>
          </a:p>
        </p:txBody>
      </p:sp>
      <p:pic>
        <p:nvPicPr>
          <p:cNvPr id="4" name="Content Placeholder 3"/>
          <p:cNvPicPr>
            <a:picLocks noGrp="1"/>
          </p:cNvPicPr>
          <p:nvPr>
            <p:ph idx="4294967295"/>
          </p:nvPr>
        </p:nvPicPr>
        <p:blipFill>
          <a:blip r:embed="rId2"/>
          <a:stretch>
            <a:fillRect/>
          </a:stretch>
        </p:blipFill>
        <p:spPr>
          <a:xfrm>
            <a:off x="2594344" y="2639127"/>
            <a:ext cx="5524500" cy="2743200"/>
          </a:xfrm>
          <a:prstGeom prst="rect">
            <a:avLst/>
          </a:prstGeom>
        </p:spPr>
      </p:pic>
      <p:pic>
        <p:nvPicPr>
          <p:cNvPr id="5"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8.3.3</a:t>
            </a:r>
          </a:p>
        </p:txBody>
      </p:sp>
    </p:spTree>
    <p:extLst>
      <p:ext uri="{BB962C8B-B14F-4D97-AF65-F5344CB8AC3E}">
        <p14:creationId xmlns:p14="http://schemas.microsoft.com/office/powerpoint/2010/main" val="1593244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reshold.jp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a:stretch/>
        </p:blipFill>
        <p:spPr>
          <a:xfrm>
            <a:off x="4455041" y="1917072"/>
            <a:ext cx="4061637" cy="3912070"/>
          </a:xfrm>
        </p:spPr>
      </p:pic>
      <p:sp>
        <p:nvSpPr>
          <p:cNvPr id="2" name="Title 1"/>
          <p:cNvSpPr>
            <a:spLocks noGrp="1"/>
          </p:cNvSpPr>
          <p:nvPr>
            <p:ph type="title" idx="4294967295"/>
          </p:nvPr>
        </p:nvSpPr>
        <p:spPr>
          <a:xfrm>
            <a:off x="685838" y="620232"/>
            <a:ext cx="8809037" cy="792163"/>
          </a:xfrm>
        </p:spPr>
        <p:txBody>
          <a:bodyPr>
            <a:normAutofit fontScale="90000"/>
          </a:bodyPr>
          <a:lstStyle/>
          <a:p>
            <a:r>
              <a:rPr lang="en-US" dirty="0"/>
              <a:t>Differentiating Family Conditions: </a:t>
            </a:r>
            <a:br>
              <a:rPr lang="en-US" dirty="0"/>
            </a:br>
            <a:r>
              <a:rPr lang="en-US" dirty="0"/>
              <a:t>Danger Threshold Criteria</a:t>
            </a:r>
          </a:p>
        </p:txBody>
      </p:sp>
      <p:sp>
        <p:nvSpPr>
          <p:cNvPr id="3" name="Subtitle 2"/>
          <p:cNvSpPr>
            <a:spLocks noGrp="1"/>
          </p:cNvSpPr>
          <p:nvPr>
            <p:ph sz="half" idx="4294967295"/>
          </p:nvPr>
        </p:nvSpPr>
        <p:spPr>
          <a:xfrm>
            <a:off x="1329070" y="2356516"/>
            <a:ext cx="3633348" cy="4525962"/>
          </a:xfrm>
        </p:spPr>
        <p:txBody>
          <a:bodyPr/>
          <a:lstStyle/>
          <a:p>
            <a:r>
              <a:rPr lang="en-US" b="1" dirty="0"/>
              <a:t>Observable</a:t>
            </a:r>
          </a:p>
          <a:p>
            <a:r>
              <a:rPr lang="en-US" sz="4400" b="1" dirty="0"/>
              <a:t>Out of Control</a:t>
            </a:r>
          </a:p>
          <a:p>
            <a:r>
              <a:rPr lang="en-US" b="1" dirty="0"/>
              <a:t>Severe</a:t>
            </a:r>
          </a:p>
          <a:p>
            <a:r>
              <a:rPr lang="en-US" b="1" dirty="0"/>
              <a:t>Imminent</a:t>
            </a:r>
          </a:p>
          <a:p>
            <a:r>
              <a:rPr lang="en-US" b="1" dirty="0"/>
              <a:t>Vulnerable Child</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8.3.4</a:t>
            </a:r>
          </a:p>
        </p:txBody>
      </p:sp>
    </p:spTree>
    <p:extLst>
      <p:ext uri="{BB962C8B-B14F-4D97-AF65-F5344CB8AC3E}">
        <p14:creationId xmlns:p14="http://schemas.microsoft.com/office/powerpoint/2010/main" val="175779918"/>
      </p:ext>
    </p:extLst>
  </p:cSld>
  <p:clrMapOvr>
    <a:masterClrMapping/>
  </p:clrMapOvr>
  <p:transition advTm="6103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681163" y="1619250"/>
            <a:ext cx="6859587" cy="1028700"/>
          </a:xfrm>
        </p:spPr>
        <p:txBody>
          <a:bodyPr/>
          <a:lstStyle/>
          <a:p>
            <a:pPr eaLnBrk="1" hangingPunct="1"/>
            <a:r>
              <a:rPr lang="en-US" altLang="en-US" dirty="0">
                <a:latin typeface="Arial Black" pitchFamily="34" charset="0"/>
              </a:rPr>
              <a:t>Unit 8.1</a:t>
            </a:r>
          </a:p>
        </p:txBody>
      </p:sp>
      <p:sp>
        <p:nvSpPr>
          <p:cNvPr id="10243" name="Subtitle 2"/>
          <p:cNvSpPr>
            <a:spLocks noGrp="1"/>
          </p:cNvSpPr>
          <p:nvPr>
            <p:ph type="subTitle" idx="1"/>
          </p:nvPr>
        </p:nvSpPr>
        <p:spPr>
          <a:xfrm>
            <a:off x="1344613" y="2797175"/>
            <a:ext cx="7473950" cy="866775"/>
          </a:xfrm>
        </p:spPr>
        <p:txBody>
          <a:bodyPr/>
          <a:lstStyle/>
          <a:p>
            <a:pPr eaLnBrk="1" hangingPunct="1"/>
            <a:r>
              <a:rPr lang="en-US" altLang="en-US" dirty="0">
                <a:latin typeface="Calibri" pitchFamily="34" charset="0"/>
              </a:rPr>
              <a:t>Assessing Present Danger</a:t>
            </a:r>
          </a:p>
        </p:txBody>
      </p:sp>
      <p:pic>
        <p:nvPicPr>
          <p:cNvPr id="4" name="Picture 10"/>
          <p:cNvPicPr>
            <a:picLocks noChangeAspect="1"/>
          </p:cNvPicPr>
          <p:nvPr/>
        </p:nvPicPr>
        <p:blipFill>
          <a:blip r:embed="rId3" cstate="screen"/>
          <a:srcRect/>
          <a:stretch>
            <a:fillRect/>
          </a:stretch>
        </p:blipFill>
        <p:spPr bwMode="auto">
          <a:xfrm>
            <a:off x="7893050" y="276557"/>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8.1.1</a:t>
            </a:r>
          </a:p>
        </p:txBody>
      </p:sp>
    </p:spTree>
    <p:extLst>
      <p:ext uri="{BB962C8B-B14F-4D97-AF65-F5344CB8AC3E}">
        <p14:creationId xmlns:p14="http://schemas.microsoft.com/office/powerpoint/2010/main" val="2522073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4294967295"/>
          </p:nvPr>
        </p:nvSpPr>
        <p:spPr>
          <a:xfrm>
            <a:off x="1149350" y="1672057"/>
            <a:ext cx="4351338" cy="4525962"/>
          </a:xfrm>
        </p:spPr>
        <p:txBody>
          <a:bodyPr>
            <a:noAutofit/>
          </a:bodyPr>
          <a:lstStyle/>
          <a:p>
            <a:pPr marL="109537" indent="0">
              <a:buNone/>
            </a:pPr>
            <a:r>
              <a:rPr lang="en-US" sz="2800" dirty="0"/>
              <a:t>Caregiver protective capacities are </a:t>
            </a:r>
            <a:r>
              <a:rPr lang="en-US" sz="2800" b="1" dirty="0"/>
              <a:t>personal and caregiving behavioral, cognitive and emotional characteristics that can be specifically and directly associated with being protective of one’s young. </a:t>
            </a:r>
            <a:endParaRPr lang="en-US" sz="2800" dirty="0"/>
          </a:p>
          <a:p>
            <a:endParaRPr lang="en-US" dirty="0"/>
          </a:p>
        </p:txBody>
      </p:sp>
      <p:pic>
        <p:nvPicPr>
          <p:cNvPr id="7" name="Content Placeholder 6" descr="images-21.jpeg"/>
          <p:cNvPicPr>
            <a:picLocks noGrp="1" noChangeAspect="1"/>
          </p:cNvPicPr>
          <p:nvPr>
            <p:ph sz="half" idx="4294967295"/>
          </p:nvPr>
        </p:nvPicPr>
        <p:blipFill>
          <a:blip r:embed="rId2">
            <a:extLst>
              <a:ext uri="{28A0092B-C50C-407E-A947-70E740481C1C}">
                <a14:useLocalDpi xmlns:a14="http://schemas.microsoft.com/office/drawing/2010/main" val="0"/>
              </a:ext>
            </a:extLst>
          </a:blip>
          <a:srcRect l="5384" r="5384"/>
          <a:stretch>
            <a:fillRect/>
          </a:stretch>
        </p:blipFill>
        <p:spPr>
          <a:xfrm>
            <a:off x="5500688" y="1672057"/>
            <a:ext cx="3643312" cy="4525962"/>
          </a:xfrm>
        </p:spPr>
      </p:pic>
      <p:sp>
        <p:nvSpPr>
          <p:cNvPr id="2" name="Title 1"/>
          <p:cNvSpPr>
            <a:spLocks noGrp="1"/>
          </p:cNvSpPr>
          <p:nvPr>
            <p:ph type="title" idx="4294967295"/>
          </p:nvPr>
        </p:nvSpPr>
        <p:spPr>
          <a:xfrm>
            <a:off x="1149350" y="403608"/>
            <a:ext cx="7887956" cy="792163"/>
          </a:xfrm>
        </p:spPr>
        <p:txBody>
          <a:bodyPr>
            <a:normAutofit fontScale="90000"/>
          </a:bodyPr>
          <a:lstStyle/>
          <a:p>
            <a:r>
              <a:rPr lang="en-US" dirty="0"/>
              <a:t>Definition: Caregiver Protective Capacities</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8.3.5</a:t>
            </a:r>
          </a:p>
        </p:txBody>
      </p:sp>
    </p:spTree>
    <p:extLst>
      <p:ext uri="{BB962C8B-B14F-4D97-AF65-F5344CB8AC3E}">
        <p14:creationId xmlns:p14="http://schemas.microsoft.com/office/powerpoint/2010/main" val="4261798506"/>
      </p:ext>
    </p:extLst>
  </p:cSld>
  <p:clrMapOvr>
    <a:masterClrMapping/>
  </p:clrMapOvr>
  <p:transition advTm="61039"/>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s-22.jpeg"/>
          <p:cNvPicPr>
            <a:picLocks noGrp="1" noChangeAspect="1"/>
          </p:cNvPicPr>
          <p:nvPr>
            <p:ph sz="half" idx="4294967295"/>
          </p:nvPr>
        </p:nvPicPr>
        <p:blipFill>
          <a:blip r:embed="rId2">
            <a:extLst>
              <a:ext uri="{28A0092B-C50C-407E-A947-70E740481C1C}">
                <a14:useLocalDpi xmlns:a14="http://schemas.microsoft.com/office/drawing/2010/main" val="0"/>
              </a:ext>
            </a:extLst>
          </a:blip>
          <a:srcRect l="22036" r="22036"/>
          <a:stretch>
            <a:fillRect/>
          </a:stretch>
        </p:blipFill>
        <p:spPr>
          <a:xfrm>
            <a:off x="1601680" y="1959428"/>
            <a:ext cx="2939338" cy="3294045"/>
          </a:xfrm>
        </p:spPr>
      </p:pic>
      <p:sp>
        <p:nvSpPr>
          <p:cNvPr id="6" name="Content Placeholder 5"/>
          <p:cNvSpPr>
            <a:spLocks noGrp="1"/>
          </p:cNvSpPr>
          <p:nvPr>
            <p:ph sz="half" idx="4294967295"/>
          </p:nvPr>
        </p:nvSpPr>
        <p:spPr>
          <a:xfrm>
            <a:off x="4924530" y="1886806"/>
            <a:ext cx="4038600" cy="4525962"/>
          </a:xfrm>
        </p:spPr>
        <p:txBody>
          <a:bodyPr/>
          <a:lstStyle/>
          <a:p>
            <a:pPr marL="0" indent="0">
              <a:buNone/>
            </a:pPr>
            <a:r>
              <a:rPr lang="en-US" dirty="0"/>
              <a:t>Specific action, activity, or performance that is consistent with, and results in, protective parenting and protective vigilance.</a:t>
            </a:r>
          </a:p>
          <a:p>
            <a:endParaRPr lang="en-US" dirty="0"/>
          </a:p>
        </p:txBody>
      </p:sp>
      <p:sp>
        <p:nvSpPr>
          <p:cNvPr id="2" name="Title 1"/>
          <p:cNvSpPr>
            <a:spLocks noGrp="1"/>
          </p:cNvSpPr>
          <p:nvPr>
            <p:ph type="title" idx="4294967295"/>
          </p:nvPr>
        </p:nvSpPr>
        <p:spPr>
          <a:xfrm>
            <a:off x="334963" y="548481"/>
            <a:ext cx="8809037" cy="792163"/>
          </a:xfrm>
        </p:spPr>
        <p:txBody>
          <a:bodyPr/>
          <a:lstStyle/>
          <a:p>
            <a:r>
              <a:rPr lang="en-US" dirty="0"/>
              <a:t>Behavioral Protective Capacity</a:t>
            </a:r>
          </a:p>
        </p:txBody>
      </p:sp>
      <p:pic>
        <p:nvPicPr>
          <p:cNvPr id="5"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8.3.6</a:t>
            </a:r>
          </a:p>
        </p:txBody>
      </p:sp>
    </p:spTree>
    <p:extLst>
      <p:ext uri="{BB962C8B-B14F-4D97-AF65-F5344CB8AC3E}">
        <p14:creationId xmlns:p14="http://schemas.microsoft.com/office/powerpoint/2010/main" val="3842031285"/>
      </p:ext>
    </p:extLst>
  </p:cSld>
  <p:clrMapOvr>
    <a:masterClrMapping/>
  </p:clrMapOvr>
  <p:transition advTm="61039"/>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s-23.jpeg"/>
          <p:cNvPicPr>
            <a:picLocks noGrp="1" noChangeAspect="1"/>
          </p:cNvPicPr>
          <p:nvPr>
            <p:ph sz="half" idx="4294967295"/>
          </p:nvPr>
        </p:nvPicPr>
        <p:blipFill>
          <a:blip r:embed="rId2">
            <a:extLst>
              <a:ext uri="{28A0092B-C50C-407E-A947-70E740481C1C}">
                <a14:useLocalDpi xmlns:a14="http://schemas.microsoft.com/office/drawing/2010/main" val="0"/>
              </a:ext>
            </a:extLst>
          </a:blip>
          <a:srcRect l="16710" r="16710"/>
          <a:stretch>
            <a:fillRect/>
          </a:stretch>
        </p:blipFill>
        <p:spPr>
          <a:xfrm>
            <a:off x="1066800" y="1370606"/>
            <a:ext cx="4038600" cy="4525962"/>
          </a:xfrm>
        </p:spPr>
      </p:pic>
      <p:sp>
        <p:nvSpPr>
          <p:cNvPr id="6" name="Content Placeholder 5"/>
          <p:cNvSpPr>
            <a:spLocks noGrp="1"/>
          </p:cNvSpPr>
          <p:nvPr>
            <p:ph sz="half" idx="4294967295"/>
          </p:nvPr>
        </p:nvSpPr>
        <p:spPr>
          <a:xfrm>
            <a:off x="5205046" y="1370606"/>
            <a:ext cx="3828422" cy="4525962"/>
          </a:xfrm>
        </p:spPr>
        <p:txBody>
          <a:bodyPr/>
          <a:lstStyle/>
          <a:p>
            <a:pPr marL="0" indent="0">
              <a:buNone/>
            </a:pPr>
            <a:r>
              <a:rPr lang="en-US" dirty="0"/>
              <a:t>Specific intellect, knowledge, understanding and perception that results in protective parenting and protective vigilance.</a:t>
            </a:r>
          </a:p>
          <a:p>
            <a:endParaRPr lang="en-US" dirty="0"/>
          </a:p>
        </p:txBody>
      </p:sp>
      <p:sp>
        <p:nvSpPr>
          <p:cNvPr id="2" name="Title 1"/>
          <p:cNvSpPr>
            <a:spLocks noGrp="1"/>
          </p:cNvSpPr>
          <p:nvPr>
            <p:ph type="title" idx="4294967295"/>
          </p:nvPr>
        </p:nvSpPr>
        <p:spPr>
          <a:xfrm>
            <a:off x="334963" y="204316"/>
            <a:ext cx="8809037" cy="792163"/>
          </a:xfrm>
        </p:spPr>
        <p:txBody>
          <a:bodyPr/>
          <a:lstStyle/>
          <a:p>
            <a:r>
              <a:rPr lang="en-US" dirty="0"/>
              <a:t>Cognitive Protective Capacity</a:t>
            </a:r>
          </a:p>
        </p:txBody>
      </p:sp>
      <p:pic>
        <p:nvPicPr>
          <p:cNvPr id="5"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8.3.7</a:t>
            </a:r>
          </a:p>
        </p:txBody>
      </p:sp>
    </p:spTree>
    <p:extLst>
      <p:ext uri="{BB962C8B-B14F-4D97-AF65-F5344CB8AC3E}">
        <p14:creationId xmlns:p14="http://schemas.microsoft.com/office/powerpoint/2010/main" val="1654895522"/>
      </p:ext>
    </p:extLst>
  </p:cSld>
  <p:clrMapOvr>
    <a:masterClrMapping/>
  </p:clrMapOvr>
  <p:transition advTm="61039"/>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4294967295"/>
          </p:nvPr>
        </p:nvSpPr>
        <p:spPr>
          <a:xfrm>
            <a:off x="1066800" y="2690971"/>
            <a:ext cx="4038600" cy="4525962"/>
          </a:xfrm>
        </p:spPr>
        <p:txBody>
          <a:bodyPr>
            <a:normAutofit/>
          </a:bodyPr>
          <a:lstStyle/>
          <a:p>
            <a:pPr marL="109537" indent="0">
              <a:buNone/>
            </a:pPr>
            <a:r>
              <a:rPr lang="en-US" sz="2600" dirty="0"/>
              <a:t>Specific feelings, attitudes, identification with child and motivation that results in protective parenting and protective vigilance.</a:t>
            </a:r>
          </a:p>
        </p:txBody>
      </p:sp>
      <p:sp>
        <p:nvSpPr>
          <p:cNvPr id="2" name="Title 1"/>
          <p:cNvSpPr>
            <a:spLocks noGrp="1"/>
          </p:cNvSpPr>
          <p:nvPr>
            <p:ph type="title" idx="4294967295"/>
          </p:nvPr>
        </p:nvSpPr>
        <p:spPr>
          <a:xfrm>
            <a:off x="334963" y="433754"/>
            <a:ext cx="8809037" cy="792163"/>
          </a:xfrm>
        </p:spPr>
        <p:txBody>
          <a:bodyPr/>
          <a:lstStyle/>
          <a:p>
            <a:r>
              <a:rPr lang="en-US" dirty="0"/>
              <a:t>Emotional Protective Capacity</a:t>
            </a:r>
          </a:p>
        </p:txBody>
      </p:sp>
      <p:pic>
        <p:nvPicPr>
          <p:cNvPr id="9" name="Content Placeholder 8" descr="images-25.jpeg"/>
          <p:cNvPicPr>
            <a:picLocks noGrp="1" noChangeAspect="1"/>
          </p:cNvPicPr>
          <p:nvPr>
            <p:ph sz="half" idx="4294967295"/>
          </p:nvPr>
        </p:nvPicPr>
        <p:blipFill>
          <a:blip r:embed="rId2">
            <a:extLst>
              <a:ext uri="{28A0092B-C50C-407E-A947-70E740481C1C}">
                <a14:useLocalDpi xmlns:a14="http://schemas.microsoft.com/office/drawing/2010/main" val="0"/>
              </a:ext>
            </a:extLst>
          </a:blip>
          <a:srcRect l="16710" r="16710"/>
          <a:stretch>
            <a:fillRect/>
          </a:stretch>
        </p:blipFill>
        <p:spPr>
          <a:xfrm>
            <a:off x="5105400" y="1481138"/>
            <a:ext cx="4038600" cy="4525962"/>
          </a:xfr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8.3.8</a:t>
            </a:r>
          </a:p>
        </p:txBody>
      </p:sp>
    </p:spTree>
    <p:extLst>
      <p:ext uri="{BB962C8B-B14F-4D97-AF65-F5344CB8AC3E}">
        <p14:creationId xmlns:p14="http://schemas.microsoft.com/office/powerpoint/2010/main" val="3690232166"/>
      </p:ext>
    </p:extLst>
  </p:cSld>
  <p:clrMapOvr>
    <a:masterClrMapping/>
  </p:clrMapOvr>
  <p:transition advTm="61039"/>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1:  Child Maltreatment</a:t>
            </a:r>
          </a:p>
        </p:txBody>
      </p:sp>
      <p:pic>
        <p:nvPicPr>
          <p:cNvPr id="3" name="Picture 14" descr="False Allegations of Physical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267" y="1499146"/>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http://wac.450f.edgecastcdn.net/80450F/nj1015.com/files/2012/08/ChildrenInCar-300x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267" y="4093120"/>
            <a:ext cx="3048000" cy="2387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etterimages.com/images/vpv/000/000/021/21152-0550x04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098" y="1241971"/>
            <a:ext cx="4524375" cy="52387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8.3.9</a:t>
            </a:r>
          </a:p>
        </p:txBody>
      </p:sp>
    </p:spTree>
    <p:extLst>
      <p:ext uri="{BB962C8B-B14F-4D97-AF65-F5344CB8AC3E}">
        <p14:creationId xmlns:p14="http://schemas.microsoft.com/office/powerpoint/2010/main" val="3425255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2:  Circumstances Surrounding Maltreatment</a:t>
            </a:r>
          </a:p>
        </p:txBody>
      </p:sp>
      <p:pic>
        <p:nvPicPr>
          <p:cNvPr id="3" name="Picture 4" descr="http://ts1.mm.bing.net/th?&amp;id=HN.608008116397935968&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512" y="2209800"/>
            <a:ext cx="3276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ts1.mm.bing.net/th?&amp;id=HN.608049455457174943&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754" y="22098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p:cNvPicPr>
            <a:picLocks noChangeAspect="1"/>
          </p:cNvPicPr>
          <p:nvPr/>
        </p:nvPicPr>
        <p:blipFill>
          <a:blip r:embed="rId4"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8.3.10</a:t>
            </a:r>
          </a:p>
        </p:txBody>
      </p:sp>
    </p:spTree>
    <p:extLst>
      <p:ext uri="{BB962C8B-B14F-4D97-AF65-F5344CB8AC3E}">
        <p14:creationId xmlns:p14="http://schemas.microsoft.com/office/powerpoint/2010/main" val="3932461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3:  Child Functioning</a:t>
            </a:r>
          </a:p>
        </p:txBody>
      </p:sp>
      <p:pic>
        <p:nvPicPr>
          <p:cNvPr id="3" name="Picture 2" descr="http://www.fairfaxcounty.gov/ofc/images/about/children_at_p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65418"/>
            <a:ext cx="333375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ts1.mm.bing.net/th?&amp;id=HN.608030106633962671&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17638"/>
            <a:ext cx="3096289" cy="23222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ts1.mm.bing.net/th?&amp;id=HN.608006351166704754&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865418"/>
            <a:ext cx="3239322" cy="2505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ts1.mm.bing.net/th?&amp;id=HN.608036119588241734&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833" y="1417638"/>
            <a:ext cx="3096289" cy="232221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8.3.11</a:t>
            </a:r>
          </a:p>
        </p:txBody>
      </p:sp>
    </p:spTree>
    <p:extLst>
      <p:ext uri="{BB962C8B-B14F-4D97-AF65-F5344CB8AC3E}">
        <p14:creationId xmlns:p14="http://schemas.microsoft.com/office/powerpoint/2010/main" val="3285167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4:  Adult Functioning</a:t>
            </a:r>
          </a:p>
        </p:txBody>
      </p:sp>
      <p:pic>
        <p:nvPicPr>
          <p:cNvPr id="3" name="Picture 2" descr="http://ts4.mm.bing.net/th?id=HN.607987960114449389&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889" y="1439306"/>
            <a:ext cx="2286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visualphotos.com/photo/2x4649731/black_couple_paying_bills_BLD0809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233" y="1417638"/>
            <a:ext cx="2819400" cy="23690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cdn.sheknows.com/articles/2011/07/couple-fighting-over-cho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716" y="1424461"/>
            <a:ext cx="2209800" cy="2362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gci.org/files/communication-cou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1135" y="3996459"/>
            <a:ext cx="259080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ts1.mm.bing.net/th?&amp;id=HN.608007635358779334&amp;w=300&amp;h=300&amp;c=0&amp;pid=1.9&amp;rs=0&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158" y="3977656"/>
            <a:ext cx="1981200" cy="212382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8.3.12</a:t>
            </a:r>
          </a:p>
        </p:txBody>
      </p:sp>
    </p:spTree>
    <p:extLst>
      <p:ext uri="{BB962C8B-B14F-4D97-AF65-F5344CB8AC3E}">
        <p14:creationId xmlns:p14="http://schemas.microsoft.com/office/powerpoint/2010/main" val="1988416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5:  Parenting Practices</a:t>
            </a:r>
          </a:p>
        </p:txBody>
      </p:sp>
      <p:pic>
        <p:nvPicPr>
          <p:cNvPr id="3" name="Picture 2" descr="http://ts1.mm.bing.net/th?&amp;id=HN.608019734277391239&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884" y="1600200"/>
            <a:ext cx="294656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2.bp.blogspot.com/-YtRretc0jyc/T235YFo4RZI/AAAAAAAAAUM/hoBxDNqnPk4/s1600/singlepar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650" y="3796208"/>
            <a:ext cx="29718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ak1.ostkcdn.com/images/mxc/130529_dad-and-son-socc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1486395"/>
            <a:ext cx="2876550" cy="461962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8.3.13</a:t>
            </a:r>
          </a:p>
        </p:txBody>
      </p:sp>
    </p:spTree>
    <p:extLst>
      <p:ext uri="{BB962C8B-B14F-4D97-AF65-F5344CB8AC3E}">
        <p14:creationId xmlns:p14="http://schemas.microsoft.com/office/powerpoint/2010/main" val="2123372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6:  Discipline/Behavior Management</a:t>
            </a:r>
          </a:p>
        </p:txBody>
      </p:sp>
      <p:pic>
        <p:nvPicPr>
          <p:cNvPr id="3" name="Picture 2" descr="http://www.ourkids.net/blog/wp-content/uploads/2011/10/discipline-6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470" y="2010875"/>
            <a:ext cx="3429000" cy="3210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4.bp.blogspot.com/-fOH-3ZGq5jA/UE3BDffvAUI/AAAAAAAAAg4/beJP3eXV5Mc/s1600/po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670" y="2010875"/>
            <a:ext cx="3429000" cy="31162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p:cNvPicPr>
            <a:picLocks noChangeAspect="1"/>
          </p:cNvPicPr>
          <p:nvPr/>
        </p:nvPicPr>
        <p:blipFill>
          <a:blip r:embed="rId4"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8.3.14</a:t>
            </a:r>
          </a:p>
        </p:txBody>
      </p:sp>
    </p:spTree>
    <p:extLst>
      <p:ext uri="{BB962C8B-B14F-4D97-AF65-F5344CB8AC3E}">
        <p14:creationId xmlns:p14="http://schemas.microsoft.com/office/powerpoint/2010/main" val="256720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17600" y="492125"/>
            <a:ext cx="7954963" cy="1143000"/>
          </a:xfrm>
        </p:spPr>
        <p:txBody>
          <a:bodyPr/>
          <a:lstStyle/>
          <a:p>
            <a:pPr eaLnBrk="1" hangingPunct="1"/>
            <a:r>
              <a:rPr lang="en-US" altLang="en-US" dirty="0">
                <a:latin typeface="Arial Black" pitchFamily="34" charset="0"/>
              </a:rPr>
              <a:t>Learning Objectives</a:t>
            </a:r>
          </a:p>
        </p:txBody>
      </p:sp>
      <p:pic>
        <p:nvPicPr>
          <p:cNvPr id="11267" name="Picture 3"/>
          <p:cNvPicPr>
            <a:picLocks noChangeAspect="1"/>
          </p:cNvPicPr>
          <p:nvPr/>
        </p:nvPicPr>
        <p:blipFill>
          <a:blip r:embed="rId3"/>
          <a:srcRect/>
          <a:stretch>
            <a:fillRect/>
          </a:stretch>
        </p:blipFill>
        <p:spPr bwMode="auto">
          <a:xfrm>
            <a:off x="3014663" y="1822450"/>
            <a:ext cx="4640262" cy="3735388"/>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8.1.2</a:t>
            </a:r>
          </a:p>
        </p:txBody>
      </p:sp>
    </p:spTree>
    <p:extLst>
      <p:ext uri="{BB962C8B-B14F-4D97-AF65-F5344CB8AC3E}">
        <p14:creationId xmlns:p14="http://schemas.microsoft.com/office/powerpoint/2010/main" val="3415063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1681163" y="1619250"/>
            <a:ext cx="6859587" cy="1028700"/>
          </a:xfrm>
        </p:spPr>
        <p:txBody>
          <a:bodyPr/>
          <a:lstStyle/>
          <a:p>
            <a:pPr eaLnBrk="1" hangingPunct="1"/>
            <a:r>
              <a:rPr lang="en-US" altLang="en-US" dirty="0">
                <a:latin typeface="Arial Black" pitchFamily="34" charset="0"/>
              </a:rPr>
              <a:t>Unit 8.4</a:t>
            </a:r>
          </a:p>
        </p:txBody>
      </p:sp>
      <p:sp>
        <p:nvSpPr>
          <p:cNvPr id="21507" name="Subtitle 2"/>
          <p:cNvSpPr>
            <a:spLocks noGrp="1"/>
          </p:cNvSpPr>
          <p:nvPr>
            <p:ph type="subTitle" idx="1"/>
          </p:nvPr>
        </p:nvSpPr>
        <p:spPr>
          <a:xfrm>
            <a:off x="1344613" y="2797175"/>
            <a:ext cx="7473950" cy="866775"/>
          </a:xfrm>
        </p:spPr>
        <p:txBody>
          <a:bodyPr/>
          <a:lstStyle/>
          <a:p>
            <a:pPr eaLnBrk="1" hangingPunct="1"/>
            <a:r>
              <a:rPr lang="en-US" altLang="en-US" dirty="0">
                <a:latin typeface="Calibri" pitchFamily="34" charset="0"/>
              </a:rPr>
              <a:t>Impending Danger, Information Sufficiency and Child Vulnerability</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8.4.1</a:t>
            </a:r>
          </a:p>
        </p:txBody>
      </p:sp>
    </p:spTree>
    <p:extLst>
      <p:ext uri="{BB962C8B-B14F-4D97-AF65-F5344CB8AC3E}">
        <p14:creationId xmlns:p14="http://schemas.microsoft.com/office/powerpoint/2010/main" val="1462877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17600" y="492125"/>
            <a:ext cx="7954963" cy="1143000"/>
          </a:xfrm>
        </p:spPr>
        <p:txBody>
          <a:bodyPr/>
          <a:lstStyle/>
          <a:p>
            <a:pPr eaLnBrk="1" hangingPunct="1"/>
            <a:r>
              <a:rPr lang="en-US" altLang="en-US" dirty="0">
                <a:latin typeface="Arial Black" pitchFamily="34" charset="0"/>
              </a:rPr>
              <a:t>Learning Objectives</a:t>
            </a:r>
          </a:p>
        </p:txBody>
      </p:sp>
      <p:pic>
        <p:nvPicPr>
          <p:cNvPr id="19459" name="Picture 3"/>
          <p:cNvPicPr>
            <a:picLocks noChangeAspect="1"/>
          </p:cNvPicPr>
          <p:nvPr/>
        </p:nvPicPr>
        <p:blipFill>
          <a:blip r:embed="rId3"/>
          <a:srcRect/>
          <a:stretch>
            <a:fillRect/>
          </a:stretch>
        </p:blipFill>
        <p:spPr bwMode="auto">
          <a:xfrm>
            <a:off x="3014663" y="1822450"/>
            <a:ext cx="4640262" cy="3735388"/>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8.4.2</a:t>
            </a:r>
          </a:p>
        </p:txBody>
      </p:sp>
    </p:spTree>
    <p:extLst>
      <p:ext uri="{BB962C8B-B14F-4D97-AF65-F5344CB8AC3E}">
        <p14:creationId xmlns:p14="http://schemas.microsoft.com/office/powerpoint/2010/main" val="187050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1051" y="261013"/>
            <a:ext cx="7081837" cy="1143000"/>
          </a:xfrm>
        </p:spPr>
        <p:txBody>
          <a:bodyPr/>
          <a:lstStyle/>
          <a:p>
            <a:r>
              <a:rPr lang="en-US" dirty="0"/>
              <a:t>Vulnerable Child</a:t>
            </a:r>
          </a:p>
        </p:txBody>
      </p:sp>
      <p:sp>
        <p:nvSpPr>
          <p:cNvPr id="3" name="Rectangle 2"/>
          <p:cNvSpPr/>
          <p:nvPr/>
        </p:nvSpPr>
        <p:spPr>
          <a:xfrm>
            <a:off x="4042047" y="3244334"/>
            <a:ext cx="1059906" cy="369332"/>
          </a:xfrm>
          <a:prstGeom prst="rect">
            <a:avLst/>
          </a:prstGeom>
        </p:spPr>
        <p:txBody>
          <a:bodyPr wrap="none">
            <a:spAutoFit/>
          </a:bodyPr>
          <a:lstStyle/>
          <a:p>
            <a:r>
              <a:rPr lang="en-US" b="1" dirty="0"/>
              <a:t>images </a:t>
            </a:r>
            <a:endParaRPr lang="en-US" dirty="0"/>
          </a:p>
        </p:txBody>
      </p:sp>
      <p:pic>
        <p:nvPicPr>
          <p:cNvPr id="1026" name="Picture 2" descr="http://gapcommunity.com/wp-content/uploads/2013/11/Vulnerability-Just-Ah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553" y="1394784"/>
            <a:ext cx="6400800" cy="47434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8.4.3</a:t>
            </a:r>
          </a:p>
        </p:txBody>
      </p:sp>
    </p:spTree>
    <p:extLst>
      <p:ext uri="{BB962C8B-B14F-4D97-AF65-F5344CB8AC3E}">
        <p14:creationId xmlns:p14="http://schemas.microsoft.com/office/powerpoint/2010/main" val="2526128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Child</a:t>
            </a:r>
          </a:p>
        </p:txBody>
      </p:sp>
      <p:sp>
        <p:nvSpPr>
          <p:cNvPr id="3" name="Content Placeholder 2"/>
          <p:cNvSpPr>
            <a:spLocks noGrp="1"/>
          </p:cNvSpPr>
          <p:nvPr>
            <p:ph idx="1"/>
          </p:nvPr>
        </p:nvSpPr>
        <p:spPr>
          <a:xfrm>
            <a:off x="1604535" y="1634778"/>
            <a:ext cx="7082264" cy="4365702"/>
          </a:xfrm>
        </p:spPr>
        <p:txBody>
          <a:bodyPr>
            <a:normAutofit fontScale="92500" lnSpcReduction="10000"/>
          </a:bodyPr>
          <a:lstStyle/>
          <a:p>
            <a:pPr marL="0" indent="0">
              <a:buNone/>
            </a:pPr>
            <a:r>
              <a:rPr lang="en-US" dirty="0"/>
              <a:t>A vulnerable child refers to a child who is dependent on others for protection and is exposed to circumstances that she or he is powerless to manage.  The child is susceptible, accessible and available to a threatening person and/or persons in authority over them.  Vulnerability is judged according to age; physical and emotional development; ability to communicate needs; mobility; size and susceptibility.</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8.4.4</a:t>
            </a:r>
          </a:p>
        </p:txBody>
      </p:sp>
    </p:spTree>
    <p:extLst>
      <p:ext uri="{BB962C8B-B14F-4D97-AF65-F5344CB8AC3E}">
        <p14:creationId xmlns:p14="http://schemas.microsoft.com/office/powerpoint/2010/main" val="310749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481328"/>
            <a:ext cx="4114800" cy="4525963"/>
          </a:xfrm>
        </p:spPr>
        <p:txBody>
          <a:bodyPr>
            <a:normAutofit fontScale="92500" lnSpcReduction="10000"/>
          </a:bodyPr>
          <a:lstStyle/>
          <a:p>
            <a:r>
              <a:rPr lang="en-US" dirty="0"/>
              <a:t>Physical injury</a:t>
            </a:r>
          </a:p>
          <a:p>
            <a:r>
              <a:rPr lang="en-US" dirty="0"/>
              <a:t>Emotional trauma</a:t>
            </a:r>
          </a:p>
          <a:p>
            <a:r>
              <a:rPr lang="en-US" dirty="0"/>
              <a:t>Basic care needs of child</a:t>
            </a:r>
          </a:p>
          <a:p>
            <a:r>
              <a:rPr lang="en-US" dirty="0"/>
              <a:t>Basic care needs of siblings</a:t>
            </a:r>
          </a:p>
          <a:p>
            <a:r>
              <a:rPr lang="en-US" dirty="0"/>
              <a:t>Special care needs</a:t>
            </a:r>
          </a:p>
          <a:p>
            <a:r>
              <a:rPr lang="en-US" dirty="0"/>
              <a:t>Delays in child development</a:t>
            </a:r>
          </a:p>
          <a:p>
            <a:r>
              <a:rPr lang="en-US" dirty="0"/>
              <a:t>Disruption in housing</a:t>
            </a:r>
          </a:p>
          <a:p>
            <a:pPr marL="109728" indent="0">
              <a:buNone/>
            </a:pPr>
            <a:endParaRPr lang="en-US" dirty="0"/>
          </a:p>
          <a:p>
            <a:pPr marL="109728" indent="0">
              <a:buNone/>
            </a:pPr>
            <a:endParaRPr lang="en-US" dirty="0"/>
          </a:p>
        </p:txBody>
      </p:sp>
      <p:sp>
        <p:nvSpPr>
          <p:cNvPr id="6" name="Content Placeholder 5"/>
          <p:cNvSpPr>
            <a:spLocks noGrp="1"/>
          </p:cNvSpPr>
          <p:nvPr>
            <p:ph sz="half" idx="2"/>
          </p:nvPr>
        </p:nvSpPr>
        <p:spPr>
          <a:xfrm>
            <a:off x="4343400" y="1447800"/>
            <a:ext cx="4495800" cy="4525963"/>
          </a:xfrm>
        </p:spPr>
        <p:txBody>
          <a:bodyPr>
            <a:normAutofit fontScale="92500" lnSpcReduction="10000"/>
          </a:bodyPr>
          <a:lstStyle/>
          <a:p>
            <a:r>
              <a:rPr lang="en-US" dirty="0"/>
              <a:t>Academic performance, including disruption in schools</a:t>
            </a:r>
          </a:p>
          <a:p>
            <a:r>
              <a:rPr lang="en-US" dirty="0"/>
              <a:t>Social skills</a:t>
            </a:r>
          </a:p>
          <a:p>
            <a:r>
              <a:rPr lang="en-US" dirty="0"/>
              <a:t>Intellect</a:t>
            </a:r>
          </a:p>
          <a:p>
            <a:r>
              <a:rPr lang="en-US" dirty="0"/>
              <a:t>Self-control</a:t>
            </a:r>
          </a:p>
          <a:p>
            <a:r>
              <a:rPr lang="en-US" dirty="0"/>
              <a:t>Behavior patterns</a:t>
            </a:r>
          </a:p>
          <a:p>
            <a:r>
              <a:rPr lang="en-US" dirty="0"/>
              <a:t>Mood changes</a:t>
            </a:r>
          </a:p>
          <a:p>
            <a:r>
              <a:rPr lang="en-US" dirty="0"/>
              <a:t>Eating and sleeping habits</a:t>
            </a:r>
          </a:p>
          <a:p>
            <a:r>
              <a:rPr lang="en-US" dirty="0"/>
              <a:t>Sexual behavior</a:t>
            </a:r>
          </a:p>
        </p:txBody>
      </p:sp>
      <p:sp>
        <p:nvSpPr>
          <p:cNvPr id="2" name="Title 1"/>
          <p:cNvSpPr>
            <a:spLocks noGrp="1"/>
          </p:cNvSpPr>
          <p:nvPr>
            <p:ph type="title"/>
          </p:nvPr>
        </p:nvSpPr>
        <p:spPr/>
        <p:txBody>
          <a:bodyPr>
            <a:normAutofit fontScale="90000"/>
          </a:bodyPr>
          <a:lstStyle/>
          <a:p>
            <a:r>
              <a:rPr lang="en-US" dirty="0"/>
              <a:t>Potential Impacts of Danger Threats </a:t>
            </a:r>
            <a:br>
              <a:rPr lang="en-US" dirty="0"/>
            </a:br>
            <a:r>
              <a:rPr lang="en-US" dirty="0"/>
              <a:t>on Child Functioning</a:t>
            </a:r>
          </a:p>
        </p:txBody>
      </p:sp>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8.4.5</a:t>
            </a:r>
          </a:p>
        </p:txBody>
      </p:sp>
      <p:pic>
        <p:nvPicPr>
          <p:cNvPr id="8" name="Picture 10"/>
          <p:cNvPicPr>
            <a:picLocks noChangeAspect="1"/>
          </p:cNvPicPr>
          <p:nvPr/>
        </p:nvPicPr>
        <p:blipFill>
          <a:blip r:embed="rId3" cstate="screen"/>
          <a:srcRect/>
          <a:stretch>
            <a:fillRect/>
          </a:stretch>
        </p:blipFill>
        <p:spPr bwMode="auto">
          <a:xfrm>
            <a:off x="7893049" y="5413566"/>
            <a:ext cx="1069975" cy="1187450"/>
          </a:xfrm>
          <a:prstGeom prst="rect">
            <a:avLst/>
          </a:prstGeom>
          <a:noFill/>
          <a:ln w="9525">
            <a:noFill/>
            <a:miter lim="800000"/>
            <a:headEnd/>
            <a:tailEnd/>
          </a:ln>
        </p:spPr>
      </p:pic>
    </p:spTree>
    <p:extLst>
      <p:ext uri="{BB962C8B-B14F-4D97-AF65-F5344CB8AC3E}">
        <p14:creationId xmlns:p14="http://schemas.microsoft.com/office/powerpoint/2010/main" val="1610378621"/>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a:t>Safe: </a:t>
            </a:r>
            <a:r>
              <a:rPr lang="en-US" dirty="0"/>
              <a:t>A child can be considered “safe” when there is no threat of danger to a child within the family/home or when the caregiver protective capacities within the home can manage threats of danger</a:t>
            </a:r>
          </a:p>
          <a:p>
            <a:endParaRPr lang="en-US" dirty="0"/>
          </a:p>
          <a:p>
            <a:r>
              <a:rPr lang="en-US" b="1" dirty="0"/>
              <a:t>Unsafe: </a:t>
            </a:r>
            <a:r>
              <a:rPr lang="en-US" dirty="0"/>
              <a:t>A child is  considered “unsafe” when there is a danger threat to a vulnerable child within a family/home and the caregiver protective capacities are insufficient to manage the threat of danger, thus requiring outside intervention</a:t>
            </a:r>
          </a:p>
          <a:p>
            <a:endParaRPr lang="en-US" dirty="0"/>
          </a:p>
        </p:txBody>
      </p:sp>
      <p:sp>
        <p:nvSpPr>
          <p:cNvPr id="2" name="Title 1"/>
          <p:cNvSpPr>
            <a:spLocks noGrp="1"/>
          </p:cNvSpPr>
          <p:nvPr>
            <p:ph type="title"/>
          </p:nvPr>
        </p:nvSpPr>
        <p:spPr/>
        <p:txBody>
          <a:bodyPr/>
          <a:lstStyle/>
          <a:p>
            <a:r>
              <a:rPr lang="en-US" dirty="0"/>
              <a:t>Safe</a:t>
            </a:r>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8.4.6</a:t>
            </a:r>
          </a:p>
        </p:txBody>
      </p:sp>
    </p:spTree>
    <p:extLst>
      <p:ext uri="{BB962C8B-B14F-4D97-AF65-F5344CB8AC3E}">
        <p14:creationId xmlns:p14="http://schemas.microsoft.com/office/powerpoint/2010/main" val="4207599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681163" y="1619250"/>
            <a:ext cx="6859587" cy="1028700"/>
          </a:xfrm>
        </p:spPr>
        <p:txBody>
          <a:bodyPr/>
          <a:lstStyle/>
          <a:p>
            <a:pPr eaLnBrk="1" hangingPunct="1"/>
            <a:r>
              <a:rPr lang="en-US" altLang="en-US" dirty="0">
                <a:latin typeface="Arial Black" pitchFamily="34" charset="0"/>
              </a:rPr>
              <a:t>Unit 8.5</a:t>
            </a:r>
          </a:p>
        </p:txBody>
      </p:sp>
      <p:sp>
        <p:nvSpPr>
          <p:cNvPr id="18435" name="Subtitle 2"/>
          <p:cNvSpPr>
            <a:spLocks noGrp="1"/>
          </p:cNvSpPr>
          <p:nvPr>
            <p:ph type="subTitle" idx="1"/>
          </p:nvPr>
        </p:nvSpPr>
        <p:spPr>
          <a:xfrm>
            <a:off x="1344613" y="2642078"/>
            <a:ext cx="7473950" cy="866775"/>
          </a:xfrm>
        </p:spPr>
        <p:txBody>
          <a:bodyPr/>
          <a:lstStyle/>
          <a:p>
            <a:pPr eaLnBrk="1" hangingPunct="1"/>
            <a:r>
              <a:rPr lang="en-US" altLang="en-US" dirty="0">
                <a:latin typeface="Calibri" pitchFamily="34" charset="0"/>
              </a:rPr>
              <a:t>Risk, Protection and Prevention</a:t>
            </a:r>
          </a:p>
        </p:txBody>
      </p:sp>
      <p:pic>
        <p:nvPicPr>
          <p:cNvPr id="4" name="Picture 10"/>
          <p:cNvPicPr>
            <a:picLocks noChangeAspect="1"/>
          </p:cNvPicPr>
          <p:nvPr/>
        </p:nvPicPr>
        <p:blipFill>
          <a:blip r:embed="rId3" cstate="screen"/>
          <a:srcRect/>
          <a:stretch>
            <a:fillRect/>
          </a:stretch>
        </p:blipFill>
        <p:spPr bwMode="auto">
          <a:xfrm>
            <a:off x="7893050" y="276558"/>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8.5.1</a:t>
            </a:r>
          </a:p>
        </p:txBody>
      </p:sp>
    </p:spTree>
    <p:extLst>
      <p:ext uri="{BB962C8B-B14F-4D97-AF65-F5344CB8AC3E}">
        <p14:creationId xmlns:p14="http://schemas.microsoft.com/office/powerpoint/2010/main" val="2626509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17600" y="492125"/>
            <a:ext cx="7954963" cy="1143000"/>
          </a:xfrm>
        </p:spPr>
        <p:txBody>
          <a:bodyPr/>
          <a:lstStyle/>
          <a:p>
            <a:pPr eaLnBrk="1" hangingPunct="1"/>
            <a:r>
              <a:rPr lang="en-US" altLang="en-US" dirty="0">
                <a:latin typeface="Arial Black" pitchFamily="34" charset="0"/>
              </a:rPr>
              <a:t>Learning Objectives</a:t>
            </a:r>
          </a:p>
        </p:txBody>
      </p:sp>
      <p:pic>
        <p:nvPicPr>
          <p:cNvPr id="19459" name="Picture 3"/>
          <p:cNvPicPr>
            <a:picLocks noChangeAspect="1"/>
          </p:cNvPicPr>
          <p:nvPr/>
        </p:nvPicPr>
        <p:blipFill>
          <a:blip r:embed="rId3"/>
          <a:srcRect/>
          <a:stretch>
            <a:fillRect/>
          </a:stretch>
        </p:blipFill>
        <p:spPr bwMode="auto">
          <a:xfrm>
            <a:off x="3014663" y="1822450"/>
            <a:ext cx="4640262" cy="3735388"/>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8.5.2</a:t>
            </a:r>
          </a:p>
        </p:txBody>
      </p:sp>
    </p:spTree>
    <p:extLst>
      <p:ext uri="{BB962C8B-B14F-4D97-AF65-F5344CB8AC3E}">
        <p14:creationId xmlns:p14="http://schemas.microsoft.com/office/powerpoint/2010/main" val="4115000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the Vulnerable</a:t>
            </a:r>
          </a:p>
        </p:txBody>
      </p:sp>
      <p:pic>
        <p:nvPicPr>
          <p:cNvPr id="1027" name="Picture 3" descr="C:\Users\Carnett-Valerie\AppData\Local\Microsoft\Windows\Temporary Internet Files\Content.IE5\FVYSQ14G\MP9004393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131313" y="698937"/>
            <a:ext cx="3793956" cy="56656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8.5.3</a:t>
            </a:r>
          </a:p>
        </p:txBody>
      </p:sp>
    </p:spTree>
    <p:extLst>
      <p:ext uri="{BB962C8B-B14F-4D97-AF65-F5344CB8AC3E}">
        <p14:creationId xmlns:p14="http://schemas.microsoft.com/office/powerpoint/2010/main" val="1600411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the Child Through Prevention</a:t>
            </a:r>
          </a:p>
        </p:txBody>
      </p:sp>
      <p:pic>
        <p:nvPicPr>
          <p:cNvPr id="2050" name="Picture 2" descr="C:\Users\Carnett-Valerie\AppData\Local\Microsoft\Windows\Temporary Internet Files\Content.IE5\AGKZ9YEV\MP9004464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770" y="1757608"/>
            <a:ext cx="3176913" cy="47574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8.5.4</a:t>
            </a:r>
          </a:p>
        </p:txBody>
      </p:sp>
    </p:spTree>
    <p:extLst>
      <p:ext uri="{BB962C8B-B14F-4D97-AF65-F5344CB8AC3E}">
        <p14:creationId xmlns:p14="http://schemas.microsoft.com/office/powerpoint/2010/main" val="219811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062163" y="492125"/>
            <a:ext cx="7081837" cy="1143000"/>
          </a:xfrm>
        </p:spPr>
        <p:txBody>
          <a:bodyPr>
            <a:normAutofit/>
          </a:bodyPr>
          <a:lstStyle/>
          <a:p>
            <a:r>
              <a:rPr lang="en-US" sz="4800" dirty="0"/>
              <a:t>Present Danger?</a:t>
            </a:r>
          </a:p>
        </p:txBody>
      </p:sp>
      <p:pic>
        <p:nvPicPr>
          <p:cNvPr id="7"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669311" y="1635125"/>
            <a:ext cx="6970713"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8.1.3</a:t>
            </a:r>
          </a:p>
        </p:txBody>
      </p:sp>
    </p:spTree>
    <p:extLst>
      <p:ext uri="{BB962C8B-B14F-4D97-AF65-F5344CB8AC3E}">
        <p14:creationId xmlns:p14="http://schemas.microsoft.com/office/powerpoint/2010/main" val="1241050694"/>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&amp; Social Costs of Maltreatment</a:t>
            </a:r>
          </a:p>
        </p:txBody>
      </p:sp>
      <p:sp>
        <p:nvSpPr>
          <p:cNvPr id="3" name="Content Placeholder 2"/>
          <p:cNvSpPr>
            <a:spLocks noGrp="1"/>
          </p:cNvSpPr>
          <p:nvPr>
            <p:ph idx="1"/>
          </p:nvPr>
        </p:nvSpPr>
        <p:spPr/>
        <p:txBody>
          <a:bodyPr/>
          <a:lstStyle/>
          <a:p>
            <a:r>
              <a:rPr lang="en-US" dirty="0"/>
              <a:t>Avg. Lifetime Cost Per Victim (nonfatal):  $210,012</a:t>
            </a:r>
          </a:p>
          <a:p>
            <a:r>
              <a:rPr lang="en-US" dirty="0"/>
              <a:t>Avg. Lifetime Cost </a:t>
            </a:r>
            <a:r>
              <a:rPr lang="en-US" u="sng" dirty="0"/>
              <a:t>Per Victim </a:t>
            </a:r>
            <a:r>
              <a:rPr lang="en-US" dirty="0"/>
              <a:t>(fatal): $1,272,900</a:t>
            </a:r>
          </a:p>
          <a:p>
            <a:r>
              <a:rPr lang="en-US" b="1" dirty="0"/>
              <a:t>Social Cost:  </a:t>
            </a:r>
            <a:r>
              <a:rPr lang="en-US" dirty="0"/>
              <a:t>Abuse and neglect tend to perpetuate throughout generations unless intervention of some kind occurs.</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8.5.5</a:t>
            </a:r>
          </a:p>
        </p:txBody>
      </p:sp>
    </p:spTree>
    <p:extLst>
      <p:ext uri="{BB962C8B-B14F-4D97-AF65-F5344CB8AC3E}">
        <p14:creationId xmlns:p14="http://schemas.microsoft.com/office/powerpoint/2010/main" val="758089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does “at Elevated Risk of Maltreatment” mean?</a:t>
            </a:r>
          </a:p>
        </p:txBody>
      </p:sp>
      <p:pic>
        <p:nvPicPr>
          <p:cNvPr id="3075" name="Picture 3" descr="C:\Users\Carnett-Valerie\AppData\Local\Microsoft\Windows\Temporary Internet Files\Content.IE5\NOJPQZCN\MP9004491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132" y="2042388"/>
            <a:ext cx="5064172" cy="40513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8.5.6</a:t>
            </a:r>
          </a:p>
        </p:txBody>
      </p:sp>
    </p:spTree>
    <p:extLst>
      <p:ext uri="{BB962C8B-B14F-4D97-AF65-F5344CB8AC3E}">
        <p14:creationId xmlns:p14="http://schemas.microsoft.com/office/powerpoint/2010/main" val="1220782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4536" y="723790"/>
            <a:ext cx="7082263" cy="1143000"/>
          </a:xfrm>
        </p:spPr>
        <p:txBody>
          <a:bodyPr/>
          <a:lstStyle/>
          <a:p>
            <a:r>
              <a:rPr lang="en-US" dirty="0"/>
              <a:t>Protection, Risk and Prevention</a:t>
            </a:r>
          </a:p>
        </p:txBody>
      </p:sp>
      <p:pic>
        <p:nvPicPr>
          <p:cNvPr id="4098" name="Picture 2" descr="C:\Users\Carnett-Valerie\AppData\Local\Microsoft\Windows\Temporary Internet Files\Content.IE5\P9LUHQRV\MP9004485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833" y="2868605"/>
            <a:ext cx="4572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arnett-Valerie\AppData\Local\Microsoft\Windows\Temporary Internet Files\Content.IE5\P9LUHQRV\MP9004265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254" y="2186517"/>
            <a:ext cx="2934269" cy="44121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8.5.7</a:t>
            </a:r>
          </a:p>
        </p:txBody>
      </p:sp>
    </p:spTree>
    <p:extLst>
      <p:ext uri="{BB962C8B-B14F-4D97-AF65-F5344CB8AC3E}">
        <p14:creationId xmlns:p14="http://schemas.microsoft.com/office/powerpoint/2010/main" val="585960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arnett-Valerie\AppData\Local\Microsoft\Windows\Temporary Internet Files\Content.IE5\O9AWAS7O\MP9003416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957" y="2350826"/>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604536" y="491778"/>
            <a:ext cx="7082263" cy="1143000"/>
          </a:xfrm>
          <a:prstGeom prst="rect">
            <a:avLst/>
          </a:prstGeom>
        </p:spPr>
        <p:txBody>
          <a:bodyPr/>
          <a:lstStyle>
            <a:lvl1pPr algn="ctr" defTabSz="457200" rtl="0" eaLnBrk="0" fontAlgn="base" hangingPunct="0">
              <a:spcBef>
                <a:spcPct val="0"/>
              </a:spcBef>
              <a:spcAft>
                <a:spcPct val="0"/>
              </a:spcAft>
              <a:defRPr sz="3200" kern="1200">
                <a:solidFill>
                  <a:srgbClr val="1B5FAA"/>
                </a:solidFill>
                <a:latin typeface="Arial Black"/>
                <a:ea typeface="+mj-ea"/>
                <a:cs typeface="+mj-cs"/>
              </a:defRPr>
            </a:lvl1pPr>
            <a:lvl2pPr algn="ctr" defTabSz="457200" rtl="0" eaLnBrk="0" fontAlgn="base" hangingPunct="0">
              <a:spcBef>
                <a:spcPct val="0"/>
              </a:spcBef>
              <a:spcAft>
                <a:spcPct val="0"/>
              </a:spcAft>
              <a:defRPr sz="3200">
                <a:solidFill>
                  <a:srgbClr val="1B5FAA"/>
                </a:solidFill>
                <a:latin typeface="Arial Black" pitchFamily="34" charset="0"/>
              </a:defRPr>
            </a:lvl2pPr>
            <a:lvl3pPr algn="ctr" defTabSz="457200" rtl="0" eaLnBrk="0" fontAlgn="base" hangingPunct="0">
              <a:spcBef>
                <a:spcPct val="0"/>
              </a:spcBef>
              <a:spcAft>
                <a:spcPct val="0"/>
              </a:spcAft>
              <a:defRPr sz="3200">
                <a:solidFill>
                  <a:srgbClr val="1B5FAA"/>
                </a:solidFill>
                <a:latin typeface="Arial Black" pitchFamily="34" charset="0"/>
              </a:defRPr>
            </a:lvl3pPr>
            <a:lvl4pPr algn="ctr" defTabSz="457200" rtl="0" eaLnBrk="0" fontAlgn="base" hangingPunct="0">
              <a:spcBef>
                <a:spcPct val="0"/>
              </a:spcBef>
              <a:spcAft>
                <a:spcPct val="0"/>
              </a:spcAft>
              <a:defRPr sz="3200">
                <a:solidFill>
                  <a:srgbClr val="1B5FAA"/>
                </a:solidFill>
                <a:latin typeface="Arial Black" pitchFamily="34" charset="0"/>
              </a:defRPr>
            </a:lvl4pPr>
            <a:lvl5pPr algn="ctr" defTabSz="457200" rtl="0" eaLnBrk="0" fontAlgn="base" hangingPunct="0">
              <a:spcBef>
                <a:spcPct val="0"/>
              </a:spcBef>
              <a:spcAft>
                <a:spcPct val="0"/>
              </a:spcAft>
              <a:defRPr sz="3200">
                <a:solidFill>
                  <a:srgbClr val="1B5FAA"/>
                </a:solidFill>
                <a:latin typeface="Arial Black" pitchFamily="34" charset="0"/>
              </a:defRPr>
            </a:lvl5pPr>
            <a:lvl6pPr marL="457200" algn="ctr" defTabSz="457200" rtl="0" fontAlgn="base">
              <a:spcBef>
                <a:spcPct val="0"/>
              </a:spcBef>
              <a:spcAft>
                <a:spcPct val="0"/>
              </a:spcAft>
              <a:defRPr sz="3200">
                <a:solidFill>
                  <a:srgbClr val="1B5FAA"/>
                </a:solidFill>
                <a:latin typeface="Arial Black" pitchFamily="34" charset="0"/>
              </a:defRPr>
            </a:lvl6pPr>
            <a:lvl7pPr marL="914400" algn="ctr" defTabSz="457200" rtl="0" fontAlgn="base">
              <a:spcBef>
                <a:spcPct val="0"/>
              </a:spcBef>
              <a:spcAft>
                <a:spcPct val="0"/>
              </a:spcAft>
              <a:defRPr sz="3200">
                <a:solidFill>
                  <a:srgbClr val="1B5FAA"/>
                </a:solidFill>
                <a:latin typeface="Arial Black" pitchFamily="34" charset="0"/>
              </a:defRPr>
            </a:lvl7pPr>
            <a:lvl8pPr marL="1371600" algn="ctr" defTabSz="457200" rtl="0" fontAlgn="base">
              <a:spcBef>
                <a:spcPct val="0"/>
              </a:spcBef>
              <a:spcAft>
                <a:spcPct val="0"/>
              </a:spcAft>
              <a:defRPr sz="3200">
                <a:solidFill>
                  <a:srgbClr val="1B5FAA"/>
                </a:solidFill>
                <a:latin typeface="Arial Black" pitchFamily="34" charset="0"/>
              </a:defRPr>
            </a:lvl8pPr>
            <a:lvl9pPr marL="1828800" algn="ctr" defTabSz="457200" rtl="0" fontAlgn="base">
              <a:spcBef>
                <a:spcPct val="0"/>
              </a:spcBef>
              <a:spcAft>
                <a:spcPct val="0"/>
              </a:spcAft>
              <a:defRPr sz="3200">
                <a:solidFill>
                  <a:srgbClr val="1B5FAA"/>
                </a:solidFill>
                <a:latin typeface="Arial Black" pitchFamily="34" charset="0"/>
              </a:defRPr>
            </a:lvl9pPr>
          </a:lstStyle>
          <a:p>
            <a:r>
              <a:rPr lang="en-US" dirty="0"/>
              <a:t>Protection vs. Risk</a:t>
            </a:r>
          </a:p>
        </p:txBody>
      </p:sp>
      <p:pic>
        <p:nvPicPr>
          <p:cNvPr id="4"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8.5.8</a:t>
            </a:r>
          </a:p>
        </p:txBody>
      </p:sp>
    </p:spTree>
    <p:extLst>
      <p:ext uri="{BB962C8B-B14F-4D97-AF65-F5344CB8AC3E}">
        <p14:creationId xmlns:p14="http://schemas.microsoft.com/office/powerpoint/2010/main" val="4032999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04963" y="751432"/>
            <a:ext cx="7081837" cy="1143000"/>
          </a:xfrm>
        </p:spPr>
        <p:txBody>
          <a:bodyPr/>
          <a:lstStyle/>
          <a:p>
            <a:pPr eaLnBrk="1" hangingPunct="1"/>
            <a:r>
              <a:rPr lang="en-US" altLang="en-US" dirty="0">
                <a:latin typeface="Arial Black" pitchFamily="34" charset="0"/>
              </a:rPr>
              <a:t>Activity: Child and Adult Functioning, General Parenting, and Family Protective Factors</a:t>
            </a:r>
          </a:p>
        </p:txBody>
      </p:sp>
      <p:pic>
        <p:nvPicPr>
          <p:cNvPr id="14339" name="Picture 2"/>
          <p:cNvPicPr>
            <a:picLocks noChangeAspect="1"/>
          </p:cNvPicPr>
          <p:nvPr/>
        </p:nvPicPr>
        <p:blipFill>
          <a:blip r:embed="rId3"/>
          <a:srcRect/>
          <a:stretch>
            <a:fillRect/>
          </a:stretch>
        </p:blipFill>
        <p:spPr bwMode="auto">
          <a:xfrm>
            <a:off x="3163888" y="2498773"/>
            <a:ext cx="3790950" cy="3789363"/>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8.5.9</a:t>
            </a:r>
          </a:p>
        </p:txBody>
      </p:sp>
    </p:spTree>
    <p:extLst>
      <p:ext uri="{BB962C8B-B14F-4D97-AF65-F5344CB8AC3E}">
        <p14:creationId xmlns:p14="http://schemas.microsoft.com/office/powerpoint/2010/main" val="2991438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681163" y="1346294"/>
            <a:ext cx="6859587" cy="1028700"/>
          </a:xfrm>
        </p:spPr>
        <p:txBody>
          <a:bodyPr/>
          <a:lstStyle/>
          <a:p>
            <a:pPr eaLnBrk="1" hangingPunct="1"/>
            <a:r>
              <a:rPr lang="en-US" altLang="en-US" dirty="0">
                <a:latin typeface="Arial Black" pitchFamily="34" charset="0"/>
              </a:rPr>
              <a:t>Unit 8.6</a:t>
            </a:r>
          </a:p>
        </p:txBody>
      </p:sp>
      <p:sp>
        <p:nvSpPr>
          <p:cNvPr id="18435" name="Subtitle 2"/>
          <p:cNvSpPr>
            <a:spLocks noGrp="1"/>
          </p:cNvSpPr>
          <p:nvPr>
            <p:ph type="subTitle" idx="1"/>
          </p:nvPr>
        </p:nvSpPr>
        <p:spPr>
          <a:xfrm>
            <a:off x="1344613" y="2355759"/>
            <a:ext cx="7473950" cy="866775"/>
          </a:xfrm>
        </p:spPr>
        <p:txBody>
          <a:bodyPr/>
          <a:lstStyle/>
          <a:p>
            <a:pPr eaLnBrk="1" hangingPunct="1"/>
            <a:r>
              <a:rPr lang="en-US" altLang="en-US" dirty="0">
                <a:latin typeface="Calibri" pitchFamily="34" charset="0"/>
              </a:rPr>
              <a:t>How Safety &amp; Risk Work to Address Two Different Aspects of Protecting Vulnerable Children</a:t>
            </a:r>
          </a:p>
        </p:txBody>
      </p:sp>
      <p:pic>
        <p:nvPicPr>
          <p:cNvPr id="4" name="Picture 10"/>
          <p:cNvPicPr>
            <a:picLocks noChangeAspect="1"/>
          </p:cNvPicPr>
          <p:nvPr/>
        </p:nvPicPr>
        <p:blipFill>
          <a:blip r:embed="rId3" cstate="screen"/>
          <a:srcRect/>
          <a:stretch>
            <a:fillRect/>
          </a:stretch>
        </p:blipFill>
        <p:spPr bwMode="auto">
          <a:xfrm>
            <a:off x="7953264" y="361619"/>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8.6.1</a:t>
            </a:r>
          </a:p>
        </p:txBody>
      </p:sp>
    </p:spTree>
    <p:extLst>
      <p:ext uri="{BB962C8B-B14F-4D97-AF65-F5344CB8AC3E}">
        <p14:creationId xmlns:p14="http://schemas.microsoft.com/office/powerpoint/2010/main" val="3247376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17600" y="492125"/>
            <a:ext cx="7954963" cy="1143000"/>
          </a:xfrm>
        </p:spPr>
        <p:txBody>
          <a:bodyPr/>
          <a:lstStyle/>
          <a:p>
            <a:pPr eaLnBrk="1" hangingPunct="1"/>
            <a:r>
              <a:rPr lang="en-US" altLang="en-US" dirty="0">
                <a:latin typeface="Arial Black" pitchFamily="34" charset="0"/>
              </a:rPr>
              <a:t>Learning Objectives</a:t>
            </a:r>
          </a:p>
        </p:txBody>
      </p:sp>
      <p:pic>
        <p:nvPicPr>
          <p:cNvPr id="19459" name="Picture 3"/>
          <p:cNvPicPr>
            <a:picLocks noChangeAspect="1"/>
          </p:cNvPicPr>
          <p:nvPr/>
        </p:nvPicPr>
        <p:blipFill>
          <a:blip r:embed="rId3"/>
          <a:srcRect/>
          <a:stretch>
            <a:fillRect/>
          </a:stretch>
        </p:blipFill>
        <p:spPr bwMode="auto">
          <a:xfrm>
            <a:off x="3014663" y="1822450"/>
            <a:ext cx="4640262" cy="3735388"/>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8.6.2</a:t>
            </a:r>
          </a:p>
        </p:txBody>
      </p:sp>
    </p:spTree>
    <p:extLst>
      <p:ext uri="{BB962C8B-B14F-4D97-AF65-F5344CB8AC3E}">
        <p14:creationId xmlns:p14="http://schemas.microsoft.com/office/powerpoint/2010/main" val="2373871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p:txBody>
          <a:bodyPr/>
          <a:lstStyle/>
          <a:p>
            <a:endParaRPr lang="en-US"/>
          </a:p>
        </p:txBody>
      </p:sp>
      <p:sp>
        <p:nvSpPr>
          <p:cNvPr id="6" name="Content Placeholder 5"/>
          <p:cNvSpPr>
            <a:spLocks noGrp="1"/>
          </p:cNvSpPr>
          <p:nvPr>
            <p:ph sz="quarter" idx="2"/>
          </p:nvPr>
        </p:nvSpPr>
        <p:spPr/>
        <p:txBody>
          <a:bodyPr/>
          <a:lstStyle/>
          <a:p>
            <a:endParaRPr lang="en-US"/>
          </a:p>
        </p:txBody>
      </p:sp>
      <p:sp>
        <p:nvSpPr>
          <p:cNvPr id="7" name="Content Placeholder 6"/>
          <p:cNvSpPr>
            <a:spLocks noGrp="1"/>
          </p:cNvSpPr>
          <p:nvPr>
            <p:ph sz="quarter" idx="3"/>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373" y="764899"/>
            <a:ext cx="7923213" cy="577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9"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8.6.3</a:t>
            </a:r>
          </a:p>
        </p:txBody>
      </p:sp>
    </p:spTree>
    <p:extLst>
      <p:ext uri="{BB962C8B-B14F-4D97-AF65-F5344CB8AC3E}">
        <p14:creationId xmlns:p14="http://schemas.microsoft.com/office/powerpoint/2010/main" val="1171078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Actuarial Tool to Assess Families at Risk</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4978">
            <a:off x="4254136" y="1760837"/>
            <a:ext cx="4327794" cy="46536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38876">
            <a:off x="1611433" y="1691114"/>
            <a:ext cx="4518426" cy="46131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6"/>
          <p:cNvSpPr txBox="1">
            <a:spLocks noChangeArrowheads="1"/>
          </p:cNvSpPr>
          <p:nvPr/>
        </p:nvSpPr>
        <p:spPr>
          <a:xfrm>
            <a:off x="1136374"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8.6.4</a:t>
            </a:r>
          </a:p>
        </p:txBody>
      </p:sp>
    </p:spTree>
    <p:extLst>
      <p:ext uri="{BB962C8B-B14F-4D97-AF65-F5344CB8AC3E}">
        <p14:creationId xmlns:p14="http://schemas.microsoft.com/office/powerpoint/2010/main" val="389675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329070" y="222250"/>
            <a:ext cx="7081838" cy="903288"/>
          </a:xfrm>
        </p:spPr>
        <p:txBody>
          <a:bodyPr>
            <a:normAutofit/>
          </a:bodyPr>
          <a:lstStyle/>
          <a:p>
            <a:r>
              <a:rPr lang="en-US" sz="4800" b="1" dirty="0">
                <a:latin typeface="Arial Black" panose="020B0A04020102020204" pitchFamily="34" charset="0"/>
                <a:cs typeface="Times New Roman" pitchFamily="18" charset="0"/>
              </a:rPr>
              <a:t>Present Danger</a:t>
            </a:r>
          </a:p>
        </p:txBody>
      </p:sp>
      <p:sp>
        <p:nvSpPr>
          <p:cNvPr id="3" name="Subtitle 2"/>
          <p:cNvSpPr>
            <a:spLocks noGrp="1"/>
          </p:cNvSpPr>
          <p:nvPr>
            <p:ph sz="half" idx="4294967295"/>
          </p:nvPr>
        </p:nvSpPr>
        <p:spPr>
          <a:xfrm>
            <a:off x="5105400" y="1481138"/>
            <a:ext cx="4038600" cy="4525962"/>
          </a:xfrm>
        </p:spPr>
        <p:txBody>
          <a:bodyPr>
            <a:normAutofit/>
          </a:bodyPr>
          <a:lstStyle/>
          <a:p>
            <a:pPr>
              <a:buFont typeface="Wingdings" pitchFamily="2" charset="2"/>
              <a:buChar char="§"/>
            </a:pPr>
            <a:endParaRPr lang="en-US" dirty="0"/>
          </a:p>
          <a:p>
            <a:endParaRPr lang="en-US" dirty="0"/>
          </a:p>
        </p:txBody>
      </p:sp>
      <p:sp>
        <p:nvSpPr>
          <p:cNvPr id="6" name="Rectangle 3"/>
          <p:cNvSpPr>
            <a:spLocks noGrp="1" noRot="1" noChangeArrowheads="1"/>
          </p:cNvSpPr>
          <p:nvPr>
            <p:ph sz="quarter" idx="4294967295"/>
          </p:nvPr>
        </p:nvSpPr>
        <p:spPr>
          <a:xfrm>
            <a:off x="1203890" y="1452519"/>
            <a:ext cx="3556000" cy="4811713"/>
          </a:xfrm>
          <a:prstGeom prst="rect">
            <a:avLst/>
          </a:prstGeom>
        </p:spPr>
        <p:txBody>
          <a:bodyPr>
            <a:normAutofit/>
          </a:bodyPr>
          <a:lstStyle/>
          <a:p>
            <a:r>
              <a:rPr lang="en-US" sz="2400" dirty="0">
                <a:latin typeface="Times New Roman" pitchFamily="18" charset="0"/>
                <a:cs typeface="Times New Roman" pitchFamily="18" charset="0"/>
              </a:rPr>
              <a:t>Evaluating child safety at initial contact.</a:t>
            </a:r>
          </a:p>
          <a:p>
            <a:r>
              <a:rPr lang="en-US" sz="2400" b="1" dirty="0">
                <a:latin typeface="Times New Roman" pitchFamily="18" charset="0"/>
                <a:cs typeface="Times New Roman" pitchFamily="18" charset="0"/>
              </a:rPr>
              <a:t>An immediate, significant and clearly observable family condition occurring in the present tense</a:t>
            </a:r>
            <a:r>
              <a:rPr lang="en-US" sz="2400" dirty="0">
                <a:latin typeface="Times New Roman" pitchFamily="18" charset="0"/>
                <a:cs typeface="Times New Roman" pitchFamily="18" charset="0"/>
              </a:rPr>
              <a:t>, endangering or threatening to endanger a child and therefore requiring </a:t>
            </a:r>
            <a:r>
              <a:rPr lang="en-US" sz="2400" b="1" u="sng" dirty="0">
                <a:latin typeface="Times New Roman" pitchFamily="18" charset="0"/>
                <a:cs typeface="Times New Roman" pitchFamily="18" charset="0"/>
              </a:rPr>
              <a:t>prompt</a:t>
            </a:r>
            <a:r>
              <a:rPr lang="en-US" sz="2400" dirty="0">
                <a:latin typeface="Times New Roman" pitchFamily="18" charset="0"/>
                <a:cs typeface="Times New Roman" pitchFamily="18" charset="0"/>
              </a:rPr>
              <a:t> CPS response</a:t>
            </a:r>
            <a:r>
              <a:rPr lang="en-US" sz="2400" dirty="0"/>
              <a:t>.</a:t>
            </a:r>
          </a:p>
        </p:txBody>
      </p:sp>
      <p:sp>
        <p:nvSpPr>
          <p:cNvPr id="8" name="Rectangle 4"/>
          <p:cNvSpPr txBox="1">
            <a:spLocks noRot="1" noChangeArrowheads="1"/>
          </p:cNvSpPr>
          <p:nvPr/>
        </p:nvSpPr>
        <p:spPr>
          <a:xfrm>
            <a:off x="4759890" y="1315233"/>
            <a:ext cx="4082485" cy="47839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accent5">
                    <a:lumMod val="75000"/>
                  </a:schemeClr>
                </a:solidFill>
                <a:latin typeface="Calibri"/>
                <a:ea typeface="+mn-ea"/>
                <a:cs typeface="+mn-cs"/>
              </a:defRPr>
            </a:lvl1pPr>
            <a:lvl2pPr marL="742950" indent="-285750" algn="l" defTabSz="457200" rtl="0" eaLnBrk="1" latinLnBrk="0" hangingPunct="1">
              <a:spcBef>
                <a:spcPct val="20000"/>
              </a:spcBef>
              <a:buFont typeface="Arial"/>
              <a:buChar char="–"/>
              <a:defRPr sz="1600" kern="1200">
                <a:solidFill>
                  <a:schemeClr val="accent5">
                    <a:lumMod val="75000"/>
                  </a:schemeClr>
                </a:solidFill>
                <a:latin typeface="Calibri"/>
                <a:ea typeface="+mn-ea"/>
                <a:cs typeface="+mn-cs"/>
              </a:defRPr>
            </a:lvl2pPr>
            <a:lvl3pPr marL="1143000" indent="-228600" algn="l" defTabSz="457200" rtl="0" eaLnBrk="1" latinLnBrk="0" hangingPunct="1">
              <a:spcBef>
                <a:spcPct val="20000"/>
              </a:spcBef>
              <a:buFont typeface="Arial"/>
              <a:buChar char="•"/>
              <a:defRPr sz="1600" kern="1200">
                <a:solidFill>
                  <a:schemeClr val="accent5">
                    <a:lumMod val="75000"/>
                  </a:schemeClr>
                </a:solidFill>
                <a:latin typeface="Calibri"/>
                <a:ea typeface="+mn-ea"/>
                <a:cs typeface="+mn-cs"/>
              </a:defRPr>
            </a:lvl3pPr>
            <a:lvl4pPr marL="1600200" indent="-228600" algn="l" defTabSz="457200" rtl="0" eaLnBrk="1" latinLnBrk="0" hangingPunct="1">
              <a:spcBef>
                <a:spcPct val="20000"/>
              </a:spcBef>
              <a:buFont typeface="Arial"/>
              <a:buChar char="–"/>
              <a:defRPr sz="1600" kern="1200">
                <a:solidFill>
                  <a:schemeClr val="accent5">
                    <a:lumMod val="75000"/>
                  </a:schemeClr>
                </a:solidFill>
                <a:latin typeface="Calibri"/>
                <a:ea typeface="+mn-ea"/>
                <a:cs typeface="+mn-cs"/>
              </a:defRPr>
            </a:lvl4pPr>
            <a:lvl5pPr marL="2057400" indent="-228600" algn="l" defTabSz="457200" rtl="0" eaLnBrk="1" latinLnBrk="0" hangingPunct="1">
              <a:spcBef>
                <a:spcPct val="20000"/>
              </a:spcBef>
              <a:buFont typeface="Arial"/>
              <a:buChar char="»"/>
              <a:defRPr sz="1600" kern="1200">
                <a:solidFill>
                  <a:schemeClr val="accent5">
                    <a:lumMod val="75000"/>
                  </a:schemeClr>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lvl="1">
              <a:lnSpc>
                <a:spcPct val="90000"/>
              </a:lnSpc>
            </a:pPr>
            <a:endParaRPr lang="en-US" dirty="0"/>
          </a:p>
        </p:txBody>
      </p:sp>
      <p:pic>
        <p:nvPicPr>
          <p:cNvPr id="10" name="Picture 4" descr="C:\Users\Tarrin Reed\AppData\Local\Microsoft\Windows\Temporary Internet Files\Content.IE5\P7STJUF4\MP9004437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52519"/>
            <a:ext cx="3618978" cy="450937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8.1.4</a:t>
            </a:r>
          </a:p>
        </p:txBody>
      </p:sp>
    </p:spTree>
    <p:extLst>
      <p:ext uri="{BB962C8B-B14F-4D97-AF65-F5344CB8AC3E}">
        <p14:creationId xmlns:p14="http://schemas.microsoft.com/office/powerpoint/2010/main" val="1680705107"/>
      </p:ext>
    </p:extLst>
  </p:cSld>
  <p:clrMapOvr>
    <a:masterClrMapping/>
  </p:clrMapOvr>
  <p:transition advTm="6103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066799" y="1109000"/>
            <a:ext cx="4217581" cy="4525962"/>
          </a:xfrm>
        </p:spPr>
        <p:txBody>
          <a:bodyPr>
            <a:noAutofit/>
          </a:bodyPr>
          <a:lstStyle/>
          <a:p>
            <a:pPr lvl="0"/>
            <a:r>
              <a:rPr lang="en-US" sz="2800" dirty="0"/>
              <a:t>Child living or being in a position of continual or pervasive danger.</a:t>
            </a:r>
          </a:p>
          <a:p>
            <a:pPr lvl="0"/>
            <a:r>
              <a:rPr lang="en-US" sz="2800" dirty="0"/>
              <a:t>Threats are not immediate, obvious or active at the onset of investigation.</a:t>
            </a:r>
          </a:p>
          <a:p>
            <a:pPr lvl="0"/>
            <a:r>
              <a:rPr lang="en-US" sz="2800" dirty="0"/>
              <a:t>Are identified and understood upon gathering sufficient family functioning information.</a:t>
            </a:r>
          </a:p>
        </p:txBody>
      </p:sp>
      <p:pic>
        <p:nvPicPr>
          <p:cNvPr id="7" name="Content Placeholder 6" descr="images.jpeg"/>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8039" r="32581"/>
          <a:stretch/>
        </p:blipFill>
        <p:spPr>
          <a:xfrm>
            <a:off x="5105400" y="1353547"/>
            <a:ext cx="4038600" cy="4525962"/>
          </a:xfrm>
        </p:spPr>
      </p:pic>
      <p:sp>
        <p:nvSpPr>
          <p:cNvPr id="2" name="Title 1"/>
          <p:cNvSpPr>
            <a:spLocks noGrp="1"/>
          </p:cNvSpPr>
          <p:nvPr>
            <p:ph type="title" idx="4294967295"/>
          </p:nvPr>
        </p:nvSpPr>
        <p:spPr>
          <a:xfrm>
            <a:off x="334963" y="152400"/>
            <a:ext cx="8809037" cy="792163"/>
          </a:xfrm>
        </p:spPr>
        <p:txBody>
          <a:bodyPr>
            <a:noAutofit/>
          </a:bodyPr>
          <a:lstStyle/>
          <a:p>
            <a:r>
              <a:rPr lang="en-US" sz="4800" dirty="0">
                <a:effectLst/>
              </a:rPr>
              <a:t>Impending Danger </a:t>
            </a:r>
            <a:endParaRPr lang="en-US" sz="4800" dirty="0"/>
          </a:p>
        </p:txBody>
      </p:sp>
      <p:sp>
        <p:nvSpPr>
          <p:cNvPr id="5" name="Slide Number Placeholder 6"/>
          <p:cNvSpPr txBox="1">
            <a:spLocks noChangeArrowheads="1"/>
          </p:cNvSpPr>
          <p:nvPr/>
        </p:nvSpPr>
        <p:spPr>
          <a:xfrm>
            <a:off x="1079112" y="6422065"/>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8.1.5</a:t>
            </a:r>
          </a:p>
        </p:txBody>
      </p:sp>
    </p:spTree>
    <p:extLst>
      <p:ext uri="{BB962C8B-B14F-4D97-AF65-F5344CB8AC3E}">
        <p14:creationId xmlns:p14="http://schemas.microsoft.com/office/powerpoint/2010/main" val="2579665499"/>
      </p:ext>
    </p:extLst>
  </p:cSld>
  <p:clrMapOvr>
    <a:masterClrMapping/>
  </p:clrMapOvr>
  <p:transition advTm="6103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mages-2.jpeg"/>
          <p:cNvPicPr>
            <a:picLocks noGrp="1" noChangeAspect="1"/>
          </p:cNvPicPr>
          <p:nvPr>
            <p:ph idx="4294967295"/>
          </p:nvPr>
        </p:nvPicPr>
        <p:blipFill>
          <a:blip r:embed="rId3">
            <a:extLst>
              <a:ext uri="{28A0092B-C50C-407E-A947-70E740481C1C}">
                <a14:useLocalDpi xmlns:a14="http://schemas.microsoft.com/office/drawing/2010/main" val="0"/>
              </a:ext>
            </a:extLst>
          </a:blip>
          <a:srcRect l="1590" r="1590"/>
          <a:stretch>
            <a:fillRect/>
          </a:stretch>
        </p:blipFill>
        <p:spPr>
          <a:xfrm>
            <a:off x="1700656" y="1851025"/>
            <a:ext cx="7081837" cy="4365625"/>
          </a:xfrm>
        </p:spPr>
      </p:pic>
      <p:sp>
        <p:nvSpPr>
          <p:cNvPr id="7" name="Title 6"/>
          <p:cNvSpPr>
            <a:spLocks noGrp="1"/>
          </p:cNvSpPr>
          <p:nvPr>
            <p:ph type="title" idx="4294967295"/>
          </p:nvPr>
        </p:nvSpPr>
        <p:spPr>
          <a:xfrm>
            <a:off x="1838879" y="492125"/>
            <a:ext cx="7081837" cy="1143000"/>
          </a:xfrm>
        </p:spPr>
        <p:txBody>
          <a:bodyPr>
            <a:noAutofit/>
          </a:bodyPr>
          <a:lstStyle/>
          <a:p>
            <a:r>
              <a:rPr lang="en-US" sz="4800" dirty="0"/>
              <a:t>The Train was Coming--</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8.1.6</a:t>
            </a:r>
          </a:p>
        </p:txBody>
      </p:sp>
    </p:spTree>
    <p:extLst>
      <p:ext uri="{BB962C8B-B14F-4D97-AF65-F5344CB8AC3E}">
        <p14:creationId xmlns:p14="http://schemas.microsoft.com/office/powerpoint/2010/main" val="881870097"/>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1066800" y="1686369"/>
            <a:ext cx="4038600" cy="4525962"/>
          </a:xfrm>
        </p:spPr>
        <p:txBody>
          <a:bodyPr/>
          <a:lstStyle/>
          <a:p>
            <a:r>
              <a:rPr lang="en-US" b="1" dirty="0"/>
              <a:t>Danger Threats:</a:t>
            </a:r>
          </a:p>
          <a:p>
            <a:pPr lvl="1"/>
            <a:r>
              <a:rPr lang="en-US" dirty="0"/>
              <a:t>11 Danger Threats;</a:t>
            </a:r>
          </a:p>
          <a:p>
            <a:pPr lvl="1"/>
            <a:r>
              <a:rPr lang="en-US" dirty="0"/>
              <a:t>Used to qualify/identify present danger;</a:t>
            </a:r>
          </a:p>
          <a:p>
            <a:pPr lvl="1"/>
            <a:r>
              <a:rPr lang="en-US" dirty="0"/>
              <a:t>Descriptions of family conditions that are immediate, significant, clearly observable.</a:t>
            </a:r>
          </a:p>
        </p:txBody>
      </p:sp>
      <p:sp>
        <p:nvSpPr>
          <p:cNvPr id="6" name="Title 5"/>
          <p:cNvSpPr>
            <a:spLocks noGrp="1"/>
          </p:cNvSpPr>
          <p:nvPr>
            <p:ph type="title" idx="4294967295"/>
          </p:nvPr>
        </p:nvSpPr>
        <p:spPr>
          <a:xfrm>
            <a:off x="815200" y="463421"/>
            <a:ext cx="8809037" cy="792163"/>
          </a:xfrm>
        </p:spPr>
        <p:txBody>
          <a:bodyPr>
            <a:normAutofit fontScale="90000"/>
          </a:bodyPr>
          <a:lstStyle/>
          <a:p>
            <a:r>
              <a:rPr lang="en-US" dirty="0"/>
              <a:t>Danger Threats: Qualifying Present Danger</a:t>
            </a:r>
          </a:p>
        </p:txBody>
      </p:sp>
      <p:pic>
        <p:nvPicPr>
          <p:cNvPr id="9" name="Content Placeholder 8" descr="images-3.jpeg"/>
          <p:cNvPicPr>
            <a:picLocks noGrp="1" noChangeAspect="1"/>
          </p:cNvPicPr>
          <p:nvPr>
            <p:ph sz="half" idx="4294967295"/>
          </p:nvPr>
        </p:nvPicPr>
        <p:blipFill>
          <a:blip r:embed="rId2">
            <a:extLst>
              <a:ext uri="{28A0092B-C50C-407E-A947-70E740481C1C}">
                <a14:useLocalDpi xmlns:a14="http://schemas.microsoft.com/office/drawing/2010/main" val="0"/>
              </a:ext>
            </a:extLst>
          </a:blip>
          <a:srcRect l="4784" r="4784"/>
          <a:stretch>
            <a:fillRect/>
          </a:stretch>
        </p:blipFill>
        <p:spPr>
          <a:xfrm>
            <a:off x="4882116" y="1481138"/>
            <a:ext cx="4038600" cy="4525962"/>
          </a:xfrm>
        </p:spPr>
      </p:pic>
      <p:pic>
        <p:nvPicPr>
          <p:cNvPr id="5"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8.1.7</a:t>
            </a:r>
          </a:p>
        </p:txBody>
      </p:sp>
    </p:spTree>
    <p:extLst>
      <p:ext uri="{BB962C8B-B14F-4D97-AF65-F5344CB8AC3E}">
        <p14:creationId xmlns:p14="http://schemas.microsoft.com/office/powerpoint/2010/main" val="2417093025"/>
      </p:ext>
    </p:extLst>
  </p:cSld>
  <p:clrMapOvr>
    <a:masterClrMapping/>
  </p:clrMapOvr>
  <p:transition advTm="61039"/>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A1050-A2C9-4DA5-8CEA-631B11BAFFD2}">
  <ds:schemaRef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8A59DE2E-E026-4478-A99F-5BDB8DE11468}">
  <ds:schemaRefs>
    <ds:schemaRef ds:uri="http://schemas.microsoft.com/sharepoint/v3/contenttype/forms"/>
  </ds:schemaRefs>
</ds:datastoreItem>
</file>

<file path=customXml/itemProps3.xml><?xml version="1.0" encoding="utf-8"?>
<ds:datastoreItem xmlns:ds="http://schemas.openxmlformats.org/officeDocument/2006/customXml" ds:itemID="{43861208-4151-4030-B341-13AD1526C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ACP-white</Template>
  <TotalTime>28330</TotalTime>
  <Words>1292</Words>
  <Application>Microsoft Office PowerPoint</Application>
  <PresentationFormat>On-screen Show (4:3)</PresentationFormat>
  <Paragraphs>227</Paragraphs>
  <Slides>58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Black</vt:lpstr>
      <vt:lpstr>Calibri</vt:lpstr>
      <vt:lpstr>Times New Roman</vt:lpstr>
      <vt:lpstr>Wingdings</vt:lpstr>
      <vt:lpstr>ACP-white</vt:lpstr>
      <vt:lpstr>Module 8</vt:lpstr>
      <vt:lpstr>Agenda</vt:lpstr>
      <vt:lpstr>Unit 8.1</vt:lpstr>
      <vt:lpstr>Learning Objectives</vt:lpstr>
      <vt:lpstr>Present Danger?</vt:lpstr>
      <vt:lpstr>Present Danger</vt:lpstr>
      <vt:lpstr>Impending Danger </vt:lpstr>
      <vt:lpstr>The Train was Coming--</vt:lpstr>
      <vt:lpstr>Danger Threats: Qualifying Present Danger</vt:lpstr>
      <vt:lpstr>Activity:  Identify Present Danger Threats</vt:lpstr>
      <vt:lpstr>Activity: Present Danger  Case Scenario</vt:lpstr>
      <vt:lpstr>Unit 8.2</vt:lpstr>
      <vt:lpstr>Learning Objectives</vt:lpstr>
      <vt:lpstr>Is a child in impending danger?</vt:lpstr>
      <vt:lpstr>Family Conditions: Impending Danger?</vt:lpstr>
      <vt:lpstr>Differentiating Family Conditions:  Danger Threshold Criteria</vt:lpstr>
      <vt:lpstr>Activity: Negative Family Conditions</vt:lpstr>
      <vt:lpstr>Danger Threats: Qualifying Impending Danger</vt:lpstr>
      <vt:lpstr>Information Collection</vt:lpstr>
      <vt:lpstr>Domain 1:  Child Maltreatment</vt:lpstr>
      <vt:lpstr>Domain 2:  Circumstances Surrounding Maltreatment</vt:lpstr>
      <vt:lpstr>Domain 3:  Child Functioning</vt:lpstr>
      <vt:lpstr>Domain 4:  Adult Functioning</vt:lpstr>
      <vt:lpstr>Domain 5:  Parenting Practices</vt:lpstr>
      <vt:lpstr>Domain 6:  Discipline/Behavior Management</vt:lpstr>
      <vt:lpstr>Unit 8.3</vt:lpstr>
      <vt:lpstr>Learning Objectives</vt:lpstr>
      <vt:lpstr>Is a child in impending danger?</vt:lpstr>
      <vt:lpstr>Differentiating Family Conditions:  Danger Threshold Criteria</vt:lpstr>
      <vt:lpstr>Definition: Caregiver Protective Capacities</vt:lpstr>
      <vt:lpstr>Behavioral Protective Capacity</vt:lpstr>
      <vt:lpstr>Cognitive Protective Capacity</vt:lpstr>
      <vt:lpstr>Emotional Protective Capacity</vt:lpstr>
      <vt:lpstr>Domain 1:  Child Maltreatment</vt:lpstr>
      <vt:lpstr>Domain 2:  Circumstances Surrounding Maltreatment</vt:lpstr>
      <vt:lpstr>Domain 3:  Child Functioning</vt:lpstr>
      <vt:lpstr>Domain 4:  Adult Functioning</vt:lpstr>
      <vt:lpstr>Domain 5:  Parenting Practices</vt:lpstr>
      <vt:lpstr>Domain 6:  Discipline/Behavior Management</vt:lpstr>
      <vt:lpstr>Unit 8.4</vt:lpstr>
      <vt:lpstr>Learning Objectives</vt:lpstr>
      <vt:lpstr>Vulnerable Child</vt:lpstr>
      <vt:lpstr>Vulnerable Child</vt:lpstr>
      <vt:lpstr>Potential Impacts of Danger Threats  on Child Functioning</vt:lpstr>
      <vt:lpstr>Safe</vt:lpstr>
      <vt:lpstr>Unit 8.5</vt:lpstr>
      <vt:lpstr>Learning Objectives</vt:lpstr>
      <vt:lpstr>Protect the Vulnerable</vt:lpstr>
      <vt:lpstr>Protecting the Child Through Prevention</vt:lpstr>
      <vt:lpstr>Financial &amp; Social Costs of Maltreatment</vt:lpstr>
      <vt:lpstr>What does “at Elevated Risk of Maltreatment” mean?</vt:lpstr>
      <vt:lpstr>Protection, Risk and Prevention</vt:lpstr>
      <vt:lpstr>PowerPoint Presentation</vt:lpstr>
      <vt:lpstr>Activity: Child and Adult Functioning, General Parenting, and Family Protective Factors</vt:lpstr>
      <vt:lpstr>Unit 8.6</vt:lpstr>
      <vt:lpstr>Learning Objectives</vt:lpstr>
      <vt:lpstr>PowerPoint Presentation</vt:lpstr>
      <vt:lpstr>Actuarial Tool to Assess Families at Risk</vt:lpstr>
    </vt:vector>
  </TitlesOfParts>
  <Company>Frontera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Module 8 PowerPoint - Safety and Risk (January 2015)</dc:title>
  <dc:creator>Cindy</dc:creator>
  <cp:lastModifiedBy>VanDyke, Misty N</cp:lastModifiedBy>
  <cp:revision>323</cp:revision>
  <cp:lastPrinted>2013-05-31T00:16:15Z</cp:lastPrinted>
  <dcterms:created xsi:type="dcterms:W3CDTF">2013-01-31T01:40:39Z</dcterms:created>
  <dcterms:modified xsi:type="dcterms:W3CDTF">2025-05-13T15:21:41Z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516AB48F-13D2-4312-3F05-703F303F3F0E</vt:lpwstr>
  </property>
  <property fmtid="{D5CDD505-2E9C-101B-9397-08002B2CF9AE}" pid="5" name="ArticulateProjectFull">
    <vt:lpwstr>C:\Users\YYY\Desktop\Qingfu\ASD\DCF\Super SPE\ToT FSDMM Super SPE PPT - Revisions by Wang-Williams_04292013.ppta</vt:lpwstr>
  </property>
  <property fmtid="{D5CDD505-2E9C-101B-9397-08002B2CF9AE}" pid="6" name="ContentTypeId">
    <vt:lpwstr>0x01010093FA6F372E3F374D8C72B176BF3D73AB</vt:lpwstr>
  </property>
</Properties>
</file>