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4"/>
  </p:notesMasterIdLst>
  <p:handoutMasterIdLst>
    <p:handoutMasterId r:id="rId155"/>
  </p:handoutMasterIdLst>
  <p:sldIdLst>
    <p:sldId id="379" r:id="rId5"/>
    <p:sldId id="381" r:id="rId6"/>
    <p:sldId id="369" r:id="rId7"/>
    <p:sldId id="259" r:id="rId8"/>
    <p:sldId id="785" r:id="rId9"/>
    <p:sldId id="372" r:id="rId10"/>
    <p:sldId id="633" r:id="rId11"/>
    <p:sldId id="788" r:id="rId12"/>
    <p:sldId id="632" r:id="rId13"/>
    <p:sldId id="634" r:id="rId14"/>
    <p:sldId id="374" r:id="rId15"/>
    <p:sldId id="382" r:id="rId16"/>
    <p:sldId id="644" r:id="rId17"/>
    <p:sldId id="643" r:id="rId18"/>
    <p:sldId id="766" r:id="rId19"/>
    <p:sldId id="767" r:id="rId20"/>
    <p:sldId id="768" r:id="rId21"/>
    <p:sldId id="389" r:id="rId22"/>
    <p:sldId id="391" r:id="rId23"/>
    <p:sldId id="392" r:id="rId24"/>
    <p:sldId id="398" r:id="rId25"/>
    <p:sldId id="786" r:id="rId26"/>
    <p:sldId id="625" r:id="rId27"/>
    <p:sldId id="402" r:id="rId28"/>
    <p:sldId id="627" r:id="rId29"/>
    <p:sldId id="404" r:id="rId30"/>
    <p:sldId id="409" r:id="rId31"/>
    <p:sldId id="406" r:id="rId32"/>
    <p:sldId id="407" r:id="rId33"/>
    <p:sldId id="787" r:id="rId34"/>
    <p:sldId id="628" r:id="rId35"/>
    <p:sldId id="411" r:id="rId36"/>
    <p:sldId id="412" r:id="rId37"/>
    <p:sldId id="413" r:id="rId38"/>
    <p:sldId id="414" r:id="rId39"/>
    <p:sldId id="415" r:id="rId40"/>
    <p:sldId id="416" r:id="rId41"/>
    <p:sldId id="417" r:id="rId42"/>
    <p:sldId id="418" r:id="rId43"/>
    <p:sldId id="419" r:id="rId44"/>
    <p:sldId id="629" r:id="rId45"/>
    <p:sldId id="421" r:id="rId46"/>
    <p:sldId id="422" r:id="rId47"/>
    <p:sldId id="423" r:id="rId48"/>
    <p:sldId id="424" r:id="rId49"/>
    <p:sldId id="428" r:id="rId50"/>
    <p:sldId id="544" r:id="rId51"/>
    <p:sldId id="769" r:id="rId52"/>
    <p:sldId id="770" r:id="rId53"/>
    <p:sldId id="429" r:id="rId54"/>
    <p:sldId id="430" r:id="rId55"/>
    <p:sldId id="545"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5" r:id="rId80"/>
    <p:sldId id="456" r:id="rId81"/>
    <p:sldId id="457" r:id="rId82"/>
    <p:sldId id="458" r:id="rId83"/>
    <p:sldId id="459" r:id="rId84"/>
    <p:sldId id="461" r:id="rId85"/>
    <p:sldId id="462" r:id="rId86"/>
    <p:sldId id="463" r:id="rId87"/>
    <p:sldId id="466" r:id="rId88"/>
    <p:sldId id="630" r:id="rId89"/>
    <p:sldId id="468" r:id="rId90"/>
    <p:sldId id="783" r:id="rId91"/>
    <p:sldId id="546" r:id="rId92"/>
    <p:sldId id="547" r:id="rId93"/>
    <p:sldId id="548" r:id="rId94"/>
    <p:sldId id="549" r:id="rId95"/>
    <p:sldId id="550" r:id="rId96"/>
    <p:sldId id="674" r:id="rId97"/>
    <p:sldId id="551" r:id="rId98"/>
    <p:sldId id="553" r:id="rId99"/>
    <p:sldId id="554" r:id="rId100"/>
    <p:sldId id="555" r:id="rId101"/>
    <p:sldId id="556" r:id="rId102"/>
    <p:sldId id="557" r:id="rId103"/>
    <p:sldId id="558" r:id="rId104"/>
    <p:sldId id="559" r:id="rId105"/>
    <p:sldId id="560" r:id="rId106"/>
    <p:sldId id="561" r:id="rId107"/>
    <p:sldId id="562" r:id="rId108"/>
    <p:sldId id="631" r:id="rId109"/>
    <p:sldId id="564" r:id="rId110"/>
    <p:sldId id="675" r:id="rId111"/>
    <p:sldId id="676" r:id="rId112"/>
    <p:sldId id="679" r:id="rId113"/>
    <p:sldId id="680" r:id="rId114"/>
    <p:sldId id="681" r:id="rId115"/>
    <p:sldId id="682" r:id="rId116"/>
    <p:sldId id="683" r:id="rId117"/>
    <p:sldId id="684" r:id="rId118"/>
    <p:sldId id="685" r:id="rId119"/>
    <p:sldId id="686" r:id="rId120"/>
    <p:sldId id="687" r:id="rId121"/>
    <p:sldId id="688" r:id="rId122"/>
    <p:sldId id="689" r:id="rId123"/>
    <p:sldId id="691" r:id="rId124"/>
    <p:sldId id="692" r:id="rId125"/>
    <p:sldId id="772" r:id="rId126"/>
    <p:sldId id="773" r:id="rId127"/>
    <p:sldId id="693" r:id="rId128"/>
    <p:sldId id="694" r:id="rId129"/>
    <p:sldId id="695" r:id="rId130"/>
    <p:sldId id="696" r:id="rId131"/>
    <p:sldId id="697" r:id="rId132"/>
    <p:sldId id="699" r:id="rId133"/>
    <p:sldId id="700" r:id="rId134"/>
    <p:sldId id="701" r:id="rId135"/>
    <p:sldId id="774" r:id="rId136"/>
    <p:sldId id="775" r:id="rId137"/>
    <p:sldId id="776" r:id="rId138"/>
    <p:sldId id="777" r:id="rId139"/>
    <p:sldId id="702" r:id="rId140"/>
    <p:sldId id="703" r:id="rId141"/>
    <p:sldId id="704" r:id="rId142"/>
    <p:sldId id="705" r:id="rId143"/>
    <p:sldId id="709" r:id="rId144"/>
    <p:sldId id="710" r:id="rId145"/>
    <p:sldId id="712" r:id="rId146"/>
    <p:sldId id="713" r:id="rId147"/>
    <p:sldId id="714" r:id="rId148"/>
    <p:sldId id="716" r:id="rId149"/>
    <p:sldId id="778" r:id="rId150"/>
    <p:sldId id="784" r:id="rId151"/>
    <p:sldId id="781" r:id="rId152"/>
    <p:sldId id="779" r:id="rId153"/>
  </p:sldIdLst>
  <p:sldSz cx="9144000" cy="6858000" type="screen4x3"/>
  <p:notesSz cx="7010400" cy="9296400"/>
  <p:custDataLst>
    <p:tags r:id="rId1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79B"/>
    <a:srgbClr val="FF99FF"/>
    <a:srgbClr val="56944F"/>
    <a:srgbClr val="FFFFFF"/>
    <a:srgbClr val="1B5F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21" autoAdjust="0"/>
    <p:restoredTop sz="98561" autoAdjust="0"/>
  </p:normalViewPr>
  <p:slideViewPr>
    <p:cSldViewPr snapToGrid="0" snapToObjects="1">
      <p:cViewPr varScale="1">
        <p:scale>
          <a:sx n="117" d="100"/>
          <a:sy n="117" d="100"/>
        </p:scale>
        <p:origin x="1397"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0"/>
    </p:cViewPr>
  </p:sorterViewPr>
  <p:notesViewPr>
    <p:cSldViewPr snapToGrid="0" snapToObjects="1">
      <p:cViewPr varScale="1">
        <p:scale>
          <a:sx n="68" d="100"/>
          <a:sy n="68" d="100"/>
        </p:scale>
        <p:origin x="-2814" y="-102"/>
      </p:cViewPr>
      <p:guideLst>
        <p:guide orient="horz" pos="2949"/>
        <p:guide pos="2229"/>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tags" Target="tags/tag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t>Number of Deaths</a:t>
            </a:r>
          </a:p>
        </c:rich>
      </c:tx>
      <c:layout>
        <c:manualLayout>
          <c:xMode val="edge"/>
          <c:yMode val="edge"/>
          <c:x val="1.70365400954583E-3"/>
          <c:y val="4.3636363636363702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Types of Neglect</c:v>
                </c:pt>
              </c:strCache>
            </c:strRef>
          </c:tx>
          <c:spPr>
            <a:solidFill>
              <a:schemeClr val="accent1"/>
            </a:solidFill>
            <a:ln>
              <a:noFill/>
            </a:ln>
            <a:effectLst/>
            <a:sp3d/>
          </c:spPr>
          <c:invertIfNegative val="0"/>
          <c:cat>
            <c:strRef>
              <c:f>Sheet1!$A$2:$A$9</c:f>
              <c:strCache>
                <c:ptCount val="8"/>
                <c:pt idx="0">
                  <c:v>Drowning</c:v>
                </c:pt>
                <c:pt idx="1">
                  <c:v>Unsafe Sleep</c:v>
                </c:pt>
                <c:pt idx="2">
                  <c:v>Vehicle</c:v>
                </c:pt>
                <c:pt idx="3">
                  <c:v>Drug Poison</c:v>
                </c:pt>
                <c:pt idx="4">
                  <c:v>Medical/Malnourished</c:v>
                </c:pt>
                <c:pt idx="5">
                  <c:v>Fire</c:v>
                </c:pt>
                <c:pt idx="6">
                  <c:v>Inadequate Supervision</c:v>
                </c:pt>
                <c:pt idx="7">
                  <c:v>Gun </c:v>
                </c:pt>
              </c:strCache>
            </c:strRef>
          </c:cat>
          <c:val>
            <c:numRef>
              <c:f>Sheet1!$B$2:$B$9</c:f>
              <c:numCache>
                <c:formatCode>General</c:formatCode>
                <c:ptCount val="8"/>
                <c:pt idx="0">
                  <c:v>37</c:v>
                </c:pt>
                <c:pt idx="1">
                  <c:v>10</c:v>
                </c:pt>
                <c:pt idx="2">
                  <c:v>7</c:v>
                </c:pt>
                <c:pt idx="3">
                  <c:v>3</c:v>
                </c:pt>
                <c:pt idx="4">
                  <c:v>3</c:v>
                </c:pt>
                <c:pt idx="5">
                  <c:v>2</c:v>
                </c:pt>
                <c:pt idx="6">
                  <c:v>2</c:v>
                </c:pt>
                <c:pt idx="7">
                  <c:v>1</c:v>
                </c:pt>
              </c:numCache>
            </c:numRef>
          </c:val>
          <c:extLst>
            <c:ext xmlns:c16="http://schemas.microsoft.com/office/drawing/2014/chart" uri="{C3380CC4-5D6E-409C-BE32-E72D297353CC}">
              <c16:uniqueId val="{00000000-9864-4C99-B7EC-905690B0E0E8}"/>
            </c:ext>
          </c:extLst>
        </c:ser>
        <c:dLbls>
          <c:showLegendKey val="0"/>
          <c:showVal val="0"/>
          <c:showCatName val="0"/>
          <c:showSerName val="0"/>
          <c:showPercent val="0"/>
          <c:showBubbleSize val="0"/>
        </c:dLbls>
        <c:gapWidth val="150"/>
        <c:shape val="box"/>
        <c:axId val="307260792"/>
        <c:axId val="307261184"/>
        <c:axId val="0"/>
      </c:bar3DChart>
      <c:catAx>
        <c:axId val="3072607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261184"/>
        <c:crosses val="autoZero"/>
        <c:auto val="1"/>
        <c:lblAlgn val="ctr"/>
        <c:lblOffset val="100"/>
        <c:noMultiLvlLbl val="0"/>
      </c:catAx>
      <c:valAx>
        <c:axId val="307261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26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B3E5D-20A1-41C3-B531-B3563057A891}" type="doc">
      <dgm:prSet loTypeId="urn:microsoft.com/office/officeart/2005/8/layout/hProcess9" loCatId="process" qsTypeId="urn:microsoft.com/office/officeart/2005/8/quickstyle/3d3" qsCatId="3D" csTypeId="urn:microsoft.com/office/officeart/2005/8/colors/accent1_2" csCatId="accent1" phldr="1"/>
      <dgm:spPr/>
    </dgm:pt>
    <dgm:pt modelId="{D43BD63D-25B2-408F-8887-B293CE59B221}">
      <dgm:prSet phldrT="[Text]"/>
      <dgm:spPr>
        <a:solidFill>
          <a:srgbClr val="FFC000"/>
        </a:solidFill>
      </dgm:spPr>
      <dgm:t>
        <a:bodyPr/>
        <a:lstStyle/>
        <a:p>
          <a:r>
            <a:rPr lang="en-US" b="1" dirty="0">
              <a:solidFill>
                <a:schemeClr val="tx1"/>
              </a:solidFill>
            </a:rPr>
            <a:t>Engagement</a:t>
          </a:r>
        </a:p>
      </dgm:t>
    </dgm:pt>
    <dgm:pt modelId="{4FFDF845-DFE8-44D3-9344-19994329FBD9}" type="parTrans" cxnId="{6096DC48-CB9C-463B-A98E-10D5B84BF995}">
      <dgm:prSet/>
      <dgm:spPr/>
      <dgm:t>
        <a:bodyPr/>
        <a:lstStyle/>
        <a:p>
          <a:endParaRPr lang="en-US"/>
        </a:p>
      </dgm:t>
    </dgm:pt>
    <dgm:pt modelId="{F6B584C6-EFE6-410E-BB47-3DBFA84156CD}" type="sibTrans" cxnId="{6096DC48-CB9C-463B-A98E-10D5B84BF995}">
      <dgm:prSet/>
      <dgm:spPr/>
      <dgm:t>
        <a:bodyPr/>
        <a:lstStyle/>
        <a:p>
          <a:endParaRPr lang="en-US"/>
        </a:p>
      </dgm:t>
    </dgm:pt>
    <dgm:pt modelId="{4B6F3C4E-259A-4B0D-BBBE-34022D3C2621}">
      <dgm:prSet phldrT="[Text]"/>
      <dgm:spPr>
        <a:solidFill>
          <a:srgbClr val="92D050"/>
        </a:solidFill>
      </dgm:spPr>
      <dgm:t>
        <a:bodyPr/>
        <a:lstStyle/>
        <a:p>
          <a:r>
            <a:rPr lang="en-US" b="1" dirty="0">
              <a:solidFill>
                <a:schemeClr val="tx1"/>
              </a:solidFill>
            </a:rPr>
            <a:t>Sexual Interactions</a:t>
          </a:r>
        </a:p>
      </dgm:t>
    </dgm:pt>
    <dgm:pt modelId="{0217E0CE-BEBA-4F2E-954B-844E155CE55C}" type="parTrans" cxnId="{5F9811D6-E662-4B47-A744-F96603E08E8F}">
      <dgm:prSet/>
      <dgm:spPr/>
      <dgm:t>
        <a:bodyPr/>
        <a:lstStyle/>
        <a:p>
          <a:endParaRPr lang="en-US"/>
        </a:p>
      </dgm:t>
    </dgm:pt>
    <dgm:pt modelId="{7AB2BF6C-6980-4341-9BF2-B4B358B2905D}" type="sibTrans" cxnId="{5F9811D6-E662-4B47-A744-F96603E08E8F}">
      <dgm:prSet/>
      <dgm:spPr/>
      <dgm:t>
        <a:bodyPr/>
        <a:lstStyle/>
        <a:p>
          <a:endParaRPr lang="en-US"/>
        </a:p>
      </dgm:t>
    </dgm:pt>
    <dgm:pt modelId="{10427C85-AD50-4B2E-80D3-7458701B53B4}">
      <dgm:prSet phldrT="[Text]"/>
      <dgm:spPr>
        <a:solidFill>
          <a:srgbClr val="0070C0"/>
        </a:solidFill>
      </dgm:spPr>
      <dgm:t>
        <a:bodyPr/>
        <a:lstStyle/>
        <a:p>
          <a:r>
            <a:rPr lang="en-US" b="1" dirty="0">
              <a:solidFill>
                <a:schemeClr val="tx1"/>
              </a:solidFill>
            </a:rPr>
            <a:t>Secrecy</a:t>
          </a:r>
        </a:p>
      </dgm:t>
    </dgm:pt>
    <dgm:pt modelId="{9A1C7C43-D5BF-4149-B7D9-66BF8DE2F561}" type="parTrans" cxnId="{47AE1398-E880-49B2-8C8F-C7E2A7A7213C}">
      <dgm:prSet/>
      <dgm:spPr/>
      <dgm:t>
        <a:bodyPr/>
        <a:lstStyle/>
        <a:p>
          <a:endParaRPr lang="en-US"/>
        </a:p>
      </dgm:t>
    </dgm:pt>
    <dgm:pt modelId="{36D71721-FFEA-411A-A8C9-25177AAD12A4}" type="sibTrans" cxnId="{47AE1398-E880-49B2-8C8F-C7E2A7A7213C}">
      <dgm:prSet/>
      <dgm:spPr/>
      <dgm:t>
        <a:bodyPr/>
        <a:lstStyle/>
        <a:p>
          <a:endParaRPr lang="en-US"/>
        </a:p>
      </dgm:t>
    </dgm:pt>
    <dgm:pt modelId="{3E8C46F0-A9DF-4C91-A454-09F1CEBC373A}">
      <dgm:prSet phldrT="[Text]"/>
      <dgm:spPr>
        <a:solidFill>
          <a:srgbClr val="C00000"/>
        </a:solidFill>
      </dgm:spPr>
      <dgm:t>
        <a:bodyPr/>
        <a:lstStyle/>
        <a:p>
          <a:r>
            <a:rPr lang="en-US" b="1" dirty="0">
              <a:solidFill>
                <a:schemeClr val="tx1"/>
              </a:solidFill>
            </a:rPr>
            <a:t>Suppression</a:t>
          </a:r>
        </a:p>
      </dgm:t>
    </dgm:pt>
    <dgm:pt modelId="{22838818-B53A-4BAC-A259-75B8557CC1F3}" type="parTrans" cxnId="{68702380-858C-47CC-B4EF-36184D9A7634}">
      <dgm:prSet/>
      <dgm:spPr/>
      <dgm:t>
        <a:bodyPr/>
        <a:lstStyle/>
        <a:p>
          <a:endParaRPr lang="en-US"/>
        </a:p>
      </dgm:t>
    </dgm:pt>
    <dgm:pt modelId="{F64ECA03-956C-4958-BB3F-005F7C7DF3A2}" type="sibTrans" cxnId="{68702380-858C-47CC-B4EF-36184D9A7634}">
      <dgm:prSet/>
      <dgm:spPr/>
      <dgm:t>
        <a:bodyPr/>
        <a:lstStyle/>
        <a:p>
          <a:endParaRPr lang="en-US"/>
        </a:p>
      </dgm:t>
    </dgm:pt>
    <dgm:pt modelId="{BA9A4098-3BFE-4AB9-926E-8E62D18C75A4}">
      <dgm:prSet phldrT="[Text]"/>
      <dgm:spPr>
        <a:solidFill>
          <a:srgbClr val="7030A0"/>
        </a:solidFill>
      </dgm:spPr>
      <dgm:t>
        <a:bodyPr/>
        <a:lstStyle/>
        <a:p>
          <a:r>
            <a:rPr lang="en-US" b="1" dirty="0">
              <a:solidFill>
                <a:schemeClr val="tx1"/>
              </a:solidFill>
            </a:rPr>
            <a:t>Disclosure</a:t>
          </a:r>
        </a:p>
      </dgm:t>
    </dgm:pt>
    <dgm:pt modelId="{716BC9B3-9B62-4B19-96BD-801D9CFF13B3}" type="parTrans" cxnId="{15B8C16C-3698-4C59-8823-4A290AD0B61A}">
      <dgm:prSet/>
      <dgm:spPr/>
      <dgm:t>
        <a:bodyPr/>
        <a:lstStyle/>
        <a:p>
          <a:endParaRPr lang="en-US"/>
        </a:p>
      </dgm:t>
    </dgm:pt>
    <dgm:pt modelId="{C0FD4885-EC0C-40B1-8EA8-080D171078BA}" type="sibTrans" cxnId="{15B8C16C-3698-4C59-8823-4A290AD0B61A}">
      <dgm:prSet/>
      <dgm:spPr/>
      <dgm:t>
        <a:bodyPr/>
        <a:lstStyle/>
        <a:p>
          <a:endParaRPr lang="en-US"/>
        </a:p>
      </dgm:t>
    </dgm:pt>
    <dgm:pt modelId="{F5934632-368A-418C-B794-AAE24735E49F}" type="pres">
      <dgm:prSet presAssocID="{A05B3E5D-20A1-41C3-B531-B3563057A891}" presName="CompostProcess" presStyleCnt="0">
        <dgm:presLayoutVars>
          <dgm:dir/>
          <dgm:resizeHandles val="exact"/>
        </dgm:presLayoutVars>
      </dgm:prSet>
      <dgm:spPr/>
    </dgm:pt>
    <dgm:pt modelId="{CC8A5FDA-F361-4127-9555-BCD534F02EEB}" type="pres">
      <dgm:prSet presAssocID="{A05B3E5D-20A1-41C3-B531-B3563057A891}" presName="arrow" presStyleLbl="bgShp" presStyleIdx="0" presStyleCnt="1"/>
      <dgm:spPr/>
    </dgm:pt>
    <dgm:pt modelId="{E35E00A5-C92C-4F05-B4A8-5E46A0A7A1DB}" type="pres">
      <dgm:prSet presAssocID="{A05B3E5D-20A1-41C3-B531-B3563057A891}" presName="linearProcess" presStyleCnt="0"/>
      <dgm:spPr/>
    </dgm:pt>
    <dgm:pt modelId="{0DFF6FF5-AFC1-4408-A795-ADB9FBD2941A}" type="pres">
      <dgm:prSet presAssocID="{D43BD63D-25B2-408F-8887-B293CE59B221}" presName="textNode" presStyleLbl="node1" presStyleIdx="0" presStyleCnt="5">
        <dgm:presLayoutVars>
          <dgm:bulletEnabled val="1"/>
        </dgm:presLayoutVars>
      </dgm:prSet>
      <dgm:spPr/>
    </dgm:pt>
    <dgm:pt modelId="{205EC083-A409-443E-8BCF-C72D07315D9E}" type="pres">
      <dgm:prSet presAssocID="{F6B584C6-EFE6-410E-BB47-3DBFA84156CD}" presName="sibTrans" presStyleCnt="0"/>
      <dgm:spPr/>
    </dgm:pt>
    <dgm:pt modelId="{AB071074-73F1-4FC7-B51B-F5985CC0D89B}" type="pres">
      <dgm:prSet presAssocID="{4B6F3C4E-259A-4B0D-BBBE-34022D3C2621}" presName="textNode" presStyleLbl="node1" presStyleIdx="1" presStyleCnt="5">
        <dgm:presLayoutVars>
          <dgm:bulletEnabled val="1"/>
        </dgm:presLayoutVars>
      </dgm:prSet>
      <dgm:spPr/>
    </dgm:pt>
    <dgm:pt modelId="{8B554148-AD82-417F-BFFA-A190F37C9322}" type="pres">
      <dgm:prSet presAssocID="{7AB2BF6C-6980-4341-9BF2-B4B358B2905D}" presName="sibTrans" presStyleCnt="0"/>
      <dgm:spPr/>
    </dgm:pt>
    <dgm:pt modelId="{C92743A1-739A-41B5-9C75-30EFA9452120}" type="pres">
      <dgm:prSet presAssocID="{10427C85-AD50-4B2E-80D3-7458701B53B4}" presName="textNode" presStyleLbl="node1" presStyleIdx="2" presStyleCnt="5">
        <dgm:presLayoutVars>
          <dgm:bulletEnabled val="1"/>
        </dgm:presLayoutVars>
      </dgm:prSet>
      <dgm:spPr/>
    </dgm:pt>
    <dgm:pt modelId="{A03AFB11-A761-4D32-9A93-8BD1F1520091}" type="pres">
      <dgm:prSet presAssocID="{36D71721-FFEA-411A-A8C9-25177AAD12A4}" presName="sibTrans" presStyleCnt="0"/>
      <dgm:spPr/>
    </dgm:pt>
    <dgm:pt modelId="{08F10480-784F-413B-8DE2-7A443B5B1AA1}" type="pres">
      <dgm:prSet presAssocID="{BA9A4098-3BFE-4AB9-926E-8E62D18C75A4}" presName="textNode" presStyleLbl="node1" presStyleIdx="3" presStyleCnt="5">
        <dgm:presLayoutVars>
          <dgm:bulletEnabled val="1"/>
        </dgm:presLayoutVars>
      </dgm:prSet>
      <dgm:spPr/>
    </dgm:pt>
    <dgm:pt modelId="{361CF4A9-367C-4651-91FF-68A97CDDE39D}" type="pres">
      <dgm:prSet presAssocID="{C0FD4885-EC0C-40B1-8EA8-080D171078BA}" presName="sibTrans" presStyleCnt="0"/>
      <dgm:spPr/>
    </dgm:pt>
    <dgm:pt modelId="{BF03E84A-B0EB-4A6E-859B-5F0CF4E756FE}" type="pres">
      <dgm:prSet presAssocID="{3E8C46F0-A9DF-4C91-A454-09F1CEBC373A}" presName="textNode" presStyleLbl="node1" presStyleIdx="4" presStyleCnt="5">
        <dgm:presLayoutVars>
          <dgm:bulletEnabled val="1"/>
        </dgm:presLayoutVars>
      </dgm:prSet>
      <dgm:spPr/>
    </dgm:pt>
  </dgm:ptLst>
  <dgm:cxnLst>
    <dgm:cxn modelId="{906F5016-86A2-4BD9-B36E-FA5EBF54D4AA}" type="presOf" srcId="{10427C85-AD50-4B2E-80D3-7458701B53B4}" destId="{C92743A1-739A-41B5-9C75-30EFA9452120}" srcOrd="0" destOrd="0" presId="urn:microsoft.com/office/officeart/2005/8/layout/hProcess9"/>
    <dgm:cxn modelId="{6096DC48-CB9C-463B-A98E-10D5B84BF995}" srcId="{A05B3E5D-20A1-41C3-B531-B3563057A891}" destId="{D43BD63D-25B2-408F-8887-B293CE59B221}" srcOrd="0" destOrd="0" parTransId="{4FFDF845-DFE8-44D3-9344-19994329FBD9}" sibTransId="{F6B584C6-EFE6-410E-BB47-3DBFA84156CD}"/>
    <dgm:cxn modelId="{15B8C16C-3698-4C59-8823-4A290AD0B61A}" srcId="{A05B3E5D-20A1-41C3-B531-B3563057A891}" destId="{BA9A4098-3BFE-4AB9-926E-8E62D18C75A4}" srcOrd="3" destOrd="0" parTransId="{716BC9B3-9B62-4B19-96BD-801D9CFF13B3}" sibTransId="{C0FD4885-EC0C-40B1-8EA8-080D171078BA}"/>
    <dgm:cxn modelId="{AB59934D-7143-4F23-A232-6267189A71D1}" type="presOf" srcId="{D43BD63D-25B2-408F-8887-B293CE59B221}" destId="{0DFF6FF5-AFC1-4408-A795-ADB9FBD2941A}" srcOrd="0" destOrd="0" presId="urn:microsoft.com/office/officeart/2005/8/layout/hProcess9"/>
    <dgm:cxn modelId="{68702380-858C-47CC-B4EF-36184D9A7634}" srcId="{A05B3E5D-20A1-41C3-B531-B3563057A891}" destId="{3E8C46F0-A9DF-4C91-A454-09F1CEBC373A}" srcOrd="4" destOrd="0" parTransId="{22838818-B53A-4BAC-A259-75B8557CC1F3}" sibTransId="{F64ECA03-956C-4958-BB3F-005F7C7DF3A2}"/>
    <dgm:cxn modelId="{2DD14688-3D5F-4B16-A30C-F032067D52D4}" type="presOf" srcId="{A05B3E5D-20A1-41C3-B531-B3563057A891}" destId="{F5934632-368A-418C-B794-AAE24735E49F}" srcOrd="0" destOrd="0" presId="urn:microsoft.com/office/officeart/2005/8/layout/hProcess9"/>
    <dgm:cxn modelId="{09CC3B95-19D0-4538-9D01-7482A7999F03}" type="presOf" srcId="{4B6F3C4E-259A-4B0D-BBBE-34022D3C2621}" destId="{AB071074-73F1-4FC7-B51B-F5985CC0D89B}" srcOrd="0" destOrd="0" presId="urn:microsoft.com/office/officeart/2005/8/layout/hProcess9"/>
    <dgm:cxn modelId="{47AE1398-E880-49B2-8C8F-C7E2A7A7213C}" srcId="{A05B3E5D-20A1-41C3-B531-B3563057A891}" destId="{10427C85-AD50-4B2E-80D3-7458701B53B4}" srcOrd="2" destOrd="0" parTransId="{9A1C7C43-D5BF-4149-B7D9-66BF8DE2F561}" sibTransId="{36D71721-FFEA-411A-A8C9-25177AAD12A4}"/>
    <dgm:cxn modelId="{014110AA-E550-45F8-89AB-00BD165BAFD3}" type="presOf" srcId="{3E8C46F0-A9DF-4C91-A454-09F1CEBC373A}" destId="{BF03E84A-B0EB-4A6E-859B-5F0CF4E756FE}" srcOrd="0" destOrd="0" presId="urn:microsoft.com/office/officeart/2005/8/layout/hProcess9"/>
    <dgm:cxn modelId="{5F9811D6-E662-4B47-A744-F96603E08E8F}" srcId="{A05B3E5D-20A1-41C3-B531-B3563057A891}" destId="{4B6F3C4E-259A-4B0D-BBBE-34022D3C2621}" srcOrd="1" destOrd="0" parTransId="{0217E0CE-BEBA-4F2E-954B-844E155CE55C}" sibTransId="{7AB2BF6C-6980-4341-9BF2-B4B358B2905D}"/>
    <dgm:cxn modelId="{F84C95E6-DC8C-4F60-B70A-45E4A2993A49}" type="presOf" srcId="{BA9A4098-3BFE-4AB9-926E-8E62D18C75A4}" destId="{08F10480-784F-413B-8DE2-7A443B5B1AA1}" srcOrd="0" destOrd="0" presId="urn:microsoft.com/office/officeart/2005/8/layout/hProcess9"/>
    <dgm:cxn modelId="{44FE8A69-6F2F-47F7-B770-9208EEEFB248}" type="presParOf" srcId="{F5934632-368A-418C-B794-AAE24735E49F}" destId="{CC8A5FDA-F361-4127-9555-BCD534F02EEB}" srcOrd="0" destOrd="0" presId="urn:microsoft.com/office/officeart/2005/8/layout/hProcess9"/>
    <dgm:cxn modelId="{A156D673-A845-453F-98ED-DA40FF1E4310}" type="presParOf" srcId="{F5934632-368A-418C-B794-AAE24735E49F}" destId="{E35E00A5-C92C-4F05-B4A8-5E46A0A7A1DB}" srcOrd="1" destOrd="0" presId="urn:microsoft.com/office/officeart/2005/8/layout/hProcess9"/>
    <dgm:cxn modelId="{FB68D366-A99C-4D92-BAC5-6C2746765FE9}" type="presParOf" srcId="{E35E00A5-C92C-4F05-B4A8-5E46A0A7A1DB}" destId="{0DFF6FF5-AFC1-4408-A795-ADB9FBD2941A}" srcOrd="0" destOrd="0" presId="urn:microsoft.com/office/officeart/2005/8/layout/hProcess9"/>
    <dgm:cxn modelId="{DD3B254B-4C2D-4B5F-93F8-82B5BB262F83}" type="presParOf" srcId="{E35E00A5-C92C-4F05-B4A8-5E46A0A7A1DB}" destId="{205EC083-A409-443E-8BCF-C72D07315D9E}" srcOrd="1" destOrd="0" presId="urn:microsoft.com/office/officeart/2005/8/layout/hProcess9"/>
    <dgm:cxn modelId="{E7B4DC71-C239-4A57-B915-1C270F975344}" type="presParOf" srcId="{E35E00A5-C92C-4F05-B4A8-5E46A0A7A1DB}" destId="{AB071074-73F1-4FC7-B51B-F5985CC0D89B}" srcOrd="2" destOrd="0" presId="urn:microsoft.com/office/officeart/2005/8/layout/hProcess9"/>
    <dgm:cxn modelId="{44BD58A0-4F12-4B9E-ABCB-C90F8E95CADD}" type="presParOf" srcId="{E35E00A5-C92C-4F05-B4A8-5E46A0A7A1DB}" destId="{8B554148-AD82-417F-BFFA-A190F37C9322}" srcOrd="3" destOrd="0" presId="urn:microsoft.com/office/officeart/2005/8/layout/hProcess9"/>
    <dgm:cxn modelId="{F48D2FAE-12E7-4810-BE9C-92345A8CD46E}" type="presParOf" srcId="{E35E00A5-C92C-4F05-B4A8-5E46A0A7A1DB}" destId="{C92743A1-739A-41B5-9C75-30EFA9452120}" srcOrd="4" destOrd="0" presId="urn:microsoft.com/office/officeart/2005/8/layout/hProcess9"/>
    <dgm:cxn modelId="{B9B1CF86-EE94-4E4F-8AFA-B3F63D1E057F}" type="presParOf" srcId="{E35E00A5-C92C-4F05-B4A8-5E46A0A7A1DB}" destId="{A03AFB11-A761-4D32-9A93-8BD1F1520091}" srcOrd="5" destOrd="0" presId="urn:microsoft.com/office/officeart/2005/8/layout/hProcess9"/>
    <dgm:cxn modelId="{FC4CF779-A0CF-4FD1-8DA9-0FA08409EABF}" type="presParOf" srcId="{E35E00A5-C92C-4F05-B4A8-5E46A0A7A1DB}" destId="{08F10480-784F-413B-8DE2-7A443B5B1AA1}" srcOrd="6" destOrd="0" presId="urn:microsoft.com/office/officeart/2005/8/layout/hProcess9"/>
    <dgm:cxn modelId="{73D181B6-89FD-44CF-9317-280B804C5B28}" type="presParOf" srcId="{E35E00A5-C92C-4F05-B4A8-5E46A0A7A1DB}" destId="{361CF4A9-367C-4651-91FF-68A97CDDE39D}" srcOrd="7" destOrd="0" presId="urn:microsoft.com/office/officeart/2005/8/layout/hProcess9"/>
    <dgm:cxn modelId="{C35FD274-2A5E-4DF1-8DA4-C6E8496C7B6F}" type="presParOf" srcId="{E35E00A5-C92C-4F05-B4A8-5E46A0A7A1DB}" destId="{BF03E84A-B0EB-4A6E-859B-5F0CF4E756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17C1E3-38E7-404B-8B13-38EC6C73918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B36D0C17-A3F6-403D-ADB2-AC901F0FD96E}">
      <dgm:prSet phldrT="[Text]"/>
      <dgm:spPr>
        <a:noFill/>
      </dgm:spPr>
      <dgm:t>
        <a:bodyPr/>
        <a:lstStyle/>
        <a:p>
          <a:r>
            <a:rPr lang="en-US" dirty="0">
              <a:solidFill>
                <a:srgbClr val="56944F"/>
              </a:solidFill>
            </a:rPr>
            <a:t>Overburdened</a:t>
          </a:r>
        </a:p>
      </dgm:t>
    </dgm:pt>
    <dgm:pt modelId="{4CC02D6E-E239-448C-A56F-C679EB930F64}" type="parTrans" cxnId="{94F4F5B8-DA1E-41E6-A2F7-C3735772377C}">
      <dgm:prSet/>
      <dgm:spPr/>
      <dgm:t>
        <a:bodyPr/>
        <a:lstStyle/>
        <a:p>
          <a:endParaRPr lang="en-US"/>
        </a:p>
      </dgm:t>
    </dgm:pt>
    <dgm:pt modelId="{DA177370-F0F5-4D8C-9B63-2B4FAFB310A5}" type="sibTrans" cxnId="{94F4F5B8-DA1E-41E6-A2F7-C3735772377C}">
      <dgm:prSet/>
      <dgm:spPr/>
      <dgm:t>
        <a:bodyPr/>
        <a:lstStyle/>
        <a:p>
          <a:endParaRPr lang="en-US"/>
        </a:p>
      </dgm:t>
    </dgm:pt>
    <dgm:pt modelId="{132922D0-28AE-40EB-9AF3-41329CB7033B}">
      <dgm:prSet phldrT="[Text]"/>
      <dgm:spPr>
        <a:solidFill>
          <a:srgbClr val="1B5FAA"/>
        </a:solidFill>
      </dgm:spPr>
      <dgm:t>
        <a:bodyPr/>
        <a:lstStyle/>
        <a:p>
          <a:r>
            <a:rPr lang="en-US" dirty="0"/>
            <a:t>Increased Responsibilities</a:t>
          </a:r>
        </a:p>
      </dgm:t>
    </dgm:pt>
    <dgm:pt modelId="{CD927C23-E459-4F73-857B-60A1D53D1461}" type="parTrans" cxnId="{FCD0BA36-3E95-4DA5-88C0-485115A5D549}">
      <dgm:prSet/>
      <dgm:spPr/>
      <dgm:t>
        <a:bodyPr/>
        <a:lstStyle/>
        <a:p>
          <a:endParaRPr lang="en-US"/>
        </a:p>
      </dgm:t>
    </dgm:pt>
    <dgm:pt modelId="{15AC158D-C305-46AB-B2E1-ED0423183137}" type="sibTrans" cxnId="{FCD0BA36-3E95-4DA5-88C0-485115A5D549}">
      <dgm:prSet/>
      <dgm:spPr/>
      <dgm:t>
        <a:bodyPr/>
        <a:lstStyle/>
        <a:p>
          <a:endParaRPr lang="en-US"/>
        </a:p>
      </dgm:t>
    </dgm:pt>
    <dgm:pt modelId="{D108E237-8980-4E9F-ADF6-2328A21893EC}">
      <dgm:prSet phldrT="[Text]"/>
      <dgm:spPr>
        <a:solidFill>
          <a:srgbClr val="1B5FAA"/>
        </a:solidFill>
      </dgm:spPr>
      <dgm:t>
        <a:bodyPr/>
        <a:lstStyle/>
        <a:p>
          <a:r>
            <a:rPr lang="en-US" dirty="0"/>
            <a:t>Less Support</a:t>
          </a:r>
        </a:p>
      </dgm:t>
    </dgm:pt>
    <dgm:pt modelId="{2A015206-EBA1-4A97-BFC0-17FD9B6C4E5C}" type="parTrans" cxnId="{4BC28270-5AA7-40D6-9849-2EA376D8A9C2}">
      <dgm:prSet/>
      <dgm:spPr/>
      <dgm:t>
        <a:bodyPr/>
        <a:lstStyle/>
        <a:p>
          <a:endParaRPr lang="en-US"/>
        </a:p>
      </dgm:t>
    </dgm:pt>
    <dgm:pt modelId="{73887847-5DCD-4060-807A-8FD1A2783639}" type="sibTrans" cxnId="{4BC28270-5AA7-40D6-9849-2EA376D8A9C2}">
      <dgm:prSet/>
      <dgm:spPr/>
      <dgm:t>
        <a:bodyPr/>
        <a:lstStyle/>
        <a:p>
          <a:endParaRPr lang="en-US"/>
        </a:p>
      </dgm:t>
    </dgm:pt>
    <dgm:pt modelId="{EF500680-263A-4C7F-9D26-C9A27A74B195}">
      <dgm:prSet phldrT="[Text]" custT="1"/>
      <dgm:spPr>
        <a:noFill/>
      </dgm:spPr>
      <dgm:t>
        <a:bodyPr/>
        <a:lstStyle/>
        <a:p>
          <a:r>
            <a:rPr lang="en-US" sz="2400" dirty="0">
              <a:solidFill>
                <a:srgbClr val="56944F"/>
              </a:solidFill>
            </a:rPr>
            <a:t>Re-assigned Responsibilities</a:t>
          </a:r>
        </a:p>
      </dgm:t>
    </dgm:pt>
    <dgm:pt modelId="{31C30F84-7D54-4BA6-8925-E2AC5550E367}" type="sibTrans" cxnId="{75697C9E-E10F-4526-8C6B-DC6D52F7C843}">
      <dgm:prSet/>
      <dgm:spPr/>
      <dgm:t>
        <a:bodyPr/>
        <a:lstStyle/>
        <a:p>
          <a:endParaRPr lang="en-US"/>
        </a:p>
      </dgm:t>
    </dgm:pt>
    <dgm:pt modelId="{AA39DFBC-F4A2-4916-92A4-C3513DD612C8}" type="parTrans" cxnId="{75697C9E-E10F-4526-8C6B-DC6D52F7C843}">
      <dgm:prSet/>
      <dgm:spPr/>
      <dgm:t>
        <a:bodyPr/>
        <a:lstStyle/>
        <a:p>
          <a:endParaRPr lang="en-US"/>
        </a:p>
      </dgm:t>
    </dgm:pt>
    <dgm:pt modelId="{E438B41C-A4AE-469F-A135-1A601399DF92}" type="pres">
      <dgm:prSet presAssocID="{9917C1E3-38E7-404B-8B13-38EC6C739181}" presName="outerComposite" presStyleCnt="0">
        <dgm:presLayoutVars>
          <dgm:chMax val="2"/>
          <dgm:animLvl val="lvl"/>
          <dgm:resizeHandles val="exact"/>
        </dgm:presLayoutVars>
      </dgm:prSet>
      <dgm:spPr/>
    </dgm:pt>
    <dgm:pt modelId="{D301F645-57BA-44A8-B248-61FEC4EC0133}" type="pres">
      <dgm:prSet presAssocID="{9917C1E3-38E7-404B-8B13-38EC6C739181}" presName="dummyMaxCanvas" presStyleCnt="0"/>
      <dgm:spPr/>
    </dgm:pt>
    <dgm:pt modelId="{E92E1E06-3D48-4DDD-A802-DFCA98DDCD0A}" type="pres">
      <dgm:prSet presAssocID="{9917C1E3-38E7-404B-8B13-38EC6C739181}" presName="parentComposite" presStyleCnt="0"/>
      <dgm:spPr/>
    </dgm:pt>
    <dgm:pt modelId="{CAE5B612-C41F-4788-8AC2-B0E68684520B}" type="pres">
      <dgm:prSet presAssocID="{9917C1E3-38E7-404B-8B13-38EC6C739181}" presName="parent1" presStyleLbl="alignAccFollowNode1" presStyleIdx="0" presStyleCnt="4" custScaleX="156718" custLinFactNeighborX="-60544" custLinFactNeighborY="20866">
        <dgm:presLayoutVars>
          <dgm:chMax val="4"/>
        </dgm:presLayoutVars>
      </dgm:prSet>
      <dgm:spPr/>
    </dgm:pt>
    <dgm:pt modelId="{8B9DD823-61B7-41DC-A58E-C114E311B01A}" type="pres">
      <dgm:prSet presAssocID="{9917C1E3-38E7-404B-8B13-38EC6C739181}" presName="parent2" presStyleLbl="alignAccFollowNode1" presStyleIdx="1" presStyleCnt="4" custScaleX="254877" custLinFactNeighborX="57692" custLinFactNeighborY="23077">
        <dgm:presLayoutVars>
          <dgm:chMax val="4"/>
        </dgm:presLayoutVars>
      </dgm:prSet>
      <dgm:spPr/>
    </dgm:pt>
    <dgm:pt modelId="{A14369D8-F3AC-4088-B3D0-446A24EA9D0C}" type="pres">
      <dgm:prSet presAssocID="{9917C1E3-38E7-404B-8B13-38EC6C739181}" presName="childrenComposite" presStyleCnt="0"/>
      <dgm:spPr/>
    </dgm:pt>
    <dgm:pt modelId="{9914E7A3-28FF-4E6D-B853-6B6DCCA7AEB5}" type="pres">
      <dgm:prSet presAssocID="{9917C1E3-38E7-404B-8B13-38EC6C739181}" presName="dummyMaxCanvas_ChildArea" presStyleCnt="0"/>
      <dgm:spPr/>
    </dgm:pt>
    <dgm:pt modelId="{B2BFFE3B-C5BE-4AF0-83DE-D351F1B156D9}" type="pres">
      <dgm:prSet presAssocID="{9917C1E3-38E7-404B-8B13-38EC6C739181}" presName="fulcrum" presStyleLbl="alignAccFollowNode1" presStyleIdx="2" presStyleCnt="4"/>
      <dgm:spPr>
        <a:solidFill>
          <a:srgbClr val="56944F">
            <a:alpha val="90000"/>
          </a:srgbClr>
        </a:solidFill>
      </dgm:spPr>
    </dgm:pt>
    <dgm:pt modelId="{5B445126-1FFD-47CD-A0F6-9D76E1868CF9}" type="pres">
      <dgm:prSet presAssocID="{9917C1E3-38E7-404B-8B13-38EC6C739181}" presName="balance_11" presStyleLbl="alignAccFollowNode1" presStyleIdx="3" presStyleCnt="4" custAng="962442" custScaleX="123388" custScaleY="95736">
        <dgm:presLayoutVars>
          <dgm:bulletEnabled val="1"/>
        </dgm:presLayoutVars>
      </dgm:prSet>
      <dgm:spPr>
        <a:solidFill>
          <a:srgbClr val="56944F">
            <a:alpha val="90000"/>
          </a:srgbClr>
        </a:solidFill>
      </dgm:spPr>
    </dgm:pt>
    <dgm:pt modelId="{2DB143D1-EF60-434E-9ECD-707049340DBD}" type="pres">
      <dgm:prSet presAssocID="{9917C1E3-38E7-404B-8B13-38EC6C739181}" presName="left_11_1" presStyleLbl="node1" presStyleIdx="0" presStyleCnt="2" custAng="993108" custScaleX="148291" custScaleY="35153" custLinFactNeighborX="5179" custLinFactNeighborY="15773">
        <dgm:presLayoutVars>
          <dgm:bulletEnabled val="1"/>
        </dgm:presLayoutVars>
      </dgm:prSet>
      <dgm:spPr/>
    </dgm:pt>
    <dgm:pt modelId="{0A71AF43-E227-4A80-A97A-9C72C04E4CF9}" type="pres">
      <dgm:prSet presAssocID="{9917C1E3-38E7-404B-8B13-38EC6C739181}" presName="right_11_1" presStyleLbl="node1" presStyleIdx="1" presStyleCnt="2" custAng="1053587" custScaleX="144017" custScaleY="33001" custLinFactNeighborX="22391" custLinFactNeighborY="48180">
        <dgm:presLayoutVars>
          <dgm:bulletEnabled val="1"/>
        </dgm:presLayoutVars>
      </dgm:prSet>
      <dgm:spPr/>
    </dgm:pt>
  </dgm:ptLst>
  <dgm:cxnLst>
    <dgm:cxn modelId="{FCD0BA36-3E95-4DA5-88C0-485115A5D549}" srcId="{B36D0C17-A3F6-403D-ADB2-AC901F0FD96E}" destId="{132922D0-28AE-40EB-9AF3-41329CB7033B}" srcOrd="0" destOrd="0" parTransId="{CD927C23-E459-4F73-857B-60A1D53D1461}" sibTransId="{15AC158D-C305-46AB-B2E1-ED0423183137}"/>
    <dgm:cxn modelId="{E456513B-AB0E-48D2-9043-19FFFA78190A}" type="presOf" srcId="{EF500680-263A-4C7F-9D26-C9A27A74B195}" destId="{8B9DD823-61B7-41DC-A58E-C114E311B01A}" srcOrd="0" destOrd="0" presId="urn:microsoft.com/office/officeart/2005/8/layout/balance1"/>
    <dgm:cxn modelId="{4BC28270-5AA7-40D6-9849-2EA376D8A9C2}" srcId="{EF500680-263A-4C7F-9D26-C9A27A74B195}" destId="{D108E237-8980-4E9F-ADF6-2328A21893EC}" srcOrd="0" destOrd="0" parTransId="{2A015206-EBA1-4A97-BFC0-17FD9B6C4E5C}" sibTransId="{73887847-5DCD-4060-807A-8FD1A2783639}"/>
    <dgm:cxn modelId="{8F8B6B52-12AB-4791-8D91-DC9992F7AEEB}" type="presOf" srcId="{B36D0C17-A3F6-403D-ADB2-AC901F0FD96E}" destId="{CAE5B612-C41F-4788-8AC2-B0E68684520B}" srcOrd="0" destOrd="0" presId="urn:microsoft.com/office/officeart/2005/8/layout/balance1"/>
    <dgm:cxn modelId="{63F7C674-AC03-4F7E-9B84-D1923D55BEB7}" type="presOf" srcId="{132922D0-28AE-40EB-9AF3-41329CB7033B}" destId="{2DB143D1-EF60-434E-9ECD-707049340DBD}" srcOrd="0" destOrd="0" presId="urn:microsoft.com/office/officeart/2005/8/layout/balance1"/>
    <dgm:cxn modelId="{27ACAD90-DFA7-42BE-8EC5-487AA4AB21B9}" type="presOf" srcId="{D108E237-8980-4E9F-ADF6-2328A21893EC}" destId="{0A71AF43-E227-4A80-A97A-9C72C04E4CF9}" srcOrd="0" destOrd="0" presId="urn:microsoft.com/office/officeart/2005/8/layout/balance1"/>
    <dgm:cxn modelId="{75697C9E-E10F-4526-8C6B-DC6D52F7C843}" srcId="{9917C1E3-38E7-404B-8B13-38EC6C739181}" destId="{EF500680-263A-4C7F-9D26-C9A27A74B195}" srcOrd="1" destOrd="0" parTransId="{AA39DFBC-F4A2-4916-92A4-C3513DD612C8}" sibTransId="{31C30F84-7D54-4BA6-8925-E2AC5550E367}"/>
    <dgm:cxn modelId="{9B6A6AB2-3222-46BC-BC60-5433F4F58F89}" type="presOf" srcId="{9917C1E3-38E7-404B-8B13-38EC6C739181}" destId="{E438B41C-A4AE-469F-A135-1A601399DF92}" srcOrd="0" destOrd="0" presId="urn:microsoft.com/office/officeart/2005/8/layout/balance1"/>
    <dgm:cxn modelId="{94F4F5B8-DA1E-41E6-A2F7-C3735772377C}" srcId="{9917C1E3-38E7-404B-8B13-38EC6C739181}" destId="{B36D0C17-A3F6-403D-ADB2-AC901F0FD96E}" srcOrd="0" destOrd="0" parTransId="{4CC02D6E-E239-448C-A56F-C679EB930F64}" sibTransId="{DA177370-F0F5-4D8C-9B63-2B4FAFB310A5}"/>
    <dgm:cxn modelId="{5F775116-E8BA-412D-B2E4-A716388B8336}" type="presParOf" srcId="{E438B41C-A4AE-469F-A135-1A601399DF92}" destId="{D301F645-57BA-44A8-B248-61FEC4EC0133}" srcOrd="0" destOrd="0" presId="urn:microsoft.com/office/officeart/2005/8/layout/balance1"/>
    <dgm:cxn modelId="{E849C14A-1A31-42DC-9B12-B8DC0CC3578A}" type="presParOf" srcId="{E438B41C-A4AE-469F-A135-1A601399DF92}" destId="{E92E1E06-3D48-4DDD-A802-DFCA98DDCD0A}" srcOrd="1" destOrd="0" presId="urn:microsoft.com/office/officeart/2005/8/layout/balance1"/>
    <dgm:cxn modelId="{928547B7-1E91-4179-AA56-5D04718C5653}" type="presParOf" srcId="{E92E1E06-3D48-4DDD-A802-DFCA98DDCD0A}" destId="{CAE5B612-C41F-4788-8AC2-B0E68684520B}" srcOrd="0" destOrd="0" presId="urn:microsoft.com/office/officeart/2005/8/layout/balance1"/>
    <dgm:cxn modelId="{1126B986-A198-49BA-83E2-881171898F9F}" type="presParOf" srcId="{E92E1E06-3D48-4DDD-A802-DFCA98DDCD0A}" destId="{8B9DD823-61B7-41DC-A58E-C114E311B01A}" srcOrd="1" destOrd="0" presId="urn:microsoft.com/office/officeart/2005/8/layout/balance1"/>
    <dgm:cxn modelId="{49EB33D9-F69D-4EF3-B875-279F0AC75F67}" type="presParOf" srcId="{E438B41C-A4AE-469F-A135-1A601399DF92}" destId="{A14369D8-F3AC-4088-B3D0-446A24EA9D0C}" srcOrd="2" destOrd="0" presId="urn:microsoft.com/office/officeart/2005/8/layout/balance1"/>
    <dgm:cxn modelId="{0D7F2E64-1F92-4DB6-9B09-8F59223B5B24}" type="presParOf" srcId="{A14369D8-F3AC-4088-B3D0-446A24EA9D0C}" destId="{9914E7A3-28FF-4E6D-B853-6B6DCCA7AEB5}" srcOrd="0" destOrd="0" presId="urn:microsoft.com/office/officeart/2005/8/layout/balance1"/>
    <dgm:cxn modelId="{138E8178-FCC6-49AA-82E6-9436DEE1110A}" type="presParOf" srcId="{A14369D8-F3AC-4088-B3D0-446A24EA9D0C}" destId="{B2BFFE3B-C5BE-4AF0-83DE-D351F1B156D9}" srcOrd="1" destOrd="0" presId="urn:microsoft.com/office/officeart/2005/8/layout/balance1"/>
    <dgm:cxn modelId="{00763C3F-FFD6-4942-BA94-0E0F1BFA935B}" type="presParOf" srcId="{A14369D8-F3AC-4088-B3D0-446A24EA9D0C}" destId="{5B445126-1FFD-47CD-A0F6-9D76E1868CF9}" srcOrd="2" destOrd="0" presId="urn:microsoft.com/office/officeart/2005/8/layout/balance1"/>
    <dgm:cxn modelId="{3051A2B7-F751-4ECE-99E0-965AF120BD36}" type="presParOf" srcId="{A14369D8-F3AC-4088-B3D0-446A24EA9D0C}" destId="{2DB143D1-EF60-434E-9ECD-707049340DBD}" srcOrd="3" destOrd="0" presId="urn:microsoft.com/office/officeart/2005/8/layout/balance1"/>
    <dgm:cxn modelId="{31425E7B-EADB-463A-9378-BD2C0767638D}" type="presParOf" srcId="{A14369D8-F3AC-4088-B3D0-446A24EA9D0C}" destId="{0A71AF43-E227-4A80-A97A-9C72C04E4CF9}"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A5FDA-F361-4127-9555-BCD534F02EEB}">
      <dsp:nvSpPr>
        <dsp:cNvPr id="0" name=""/>
        <dsp:cNvSpPr/>
      </dsp:nvSpPr>
      <dsp:spPr>
        <a:xfrm>
          <a:off x="531137" y="0"/>
          <a:ext cx="6019561" cy="4365625"/>
        </a:xfrm>
        <a:prstGeom prst="rightArrow">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DFF6FF5-AFC1-4408-A795-ADB9FBD2941A}">
      <dsp:nvSpPr>
        <dsp:cNvPr id="0" name=""/>
        <dsp:cNvSpPr/>
      </dsp:nvSpPr>
      <dsp:spPr>
        <a:xfrm>
          <a:off x="3112" y="1309687"/>
          <a:ext cx="1360694" cy="1746250"/>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Engagement</a:t>
          </a:r>
        </a:p>
      </dsp:txBody>
      <dsp:txXfrm>
        <a:off x="69536" y="1376111"/>
        <a:ext cx="1227846" cy="1613402"/>
      </dsp:txXfrm>
    </dsp:sp>
    <dsp:sp modelId="{AB071074-73F1-4FC7-B51B-F5985CC0D89B}">
      <dsp:nvSpPr>
        <dsp:cNvPr id="0" name=""/>
        <dsp:cNvSpPr/>
      </dsp:nvSpPr>
      <dsp:spPr>
        <a:xfrm>
          <a:off x="1431841" y="1309687"/>
          <a:ext cx="1360694" cy="1746250"/>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Sexual Interactions</a:t>
          </a:r>
        </a:p>
      </dsp:txBody>
      <dsp:txXfrm>
        <a:off x="1498265" y="1376111"/>
        <a:ext cx="1227846" cy="1613402"/>
      </dsp:txXfrm>
    </dsp:sp>
    <dsp:sp modelId="{C92743A1-739A-41B5-9C75-30EFA9452120}">
      <dsp:nvSpPr>
        <dsp:cNvPr id="0" name=""/>
        <dsp:cNvSpPr/>
      </dsp:nvSpPr>
      <dsp:spPr>
        <a:xfrm>
          <a:off x="2860571" y="1309687"/>
          <a:ext cx="1360694" cy="1746250"/>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Secrecy</a:t>
          </a:r>
        </a:p>
      </dsp:txBody>
      <dsp:txXfrm>
        <a:off x="2926995" y="1376111"/>
        <a:ext cx="1227846" cy="1613402"/>
      </dsp:txXfrm>
    </dsp:sp>
    <dsp:sp modelId="{08F10480-784F-413B-8DE2-7A443B5B1AA1}">
      <dsp:nvSpPr>
        <dsp:cNvPr id="0" name=""/>
        <dsp:cNvSpPr/>
      </dsp:nvSpPr>
      <dsp:spPr>
        <a:xfrm>
          <a:off x="4289300" y="1309687"/>
          <a:ext cx="1360694" cy="1746250"/>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Disclosure</a:t>
          </a:r>
        </a:p>
      </dsp:txBody>
      <dsp:txXfrm>
        <a:off x="4355724" y="1376111"/>
        <a:ext cx="1227846" cy="1613402"/>
      </dsp:txXfrm>
    </dsp:sp>
    <dsp:sp modelId="{BF03E84A-B0EB-4A6E-859B-5F0CF4E756FE}">
      <dsp:nvSpPr>
        <dsp:cNvPr id="0" name=""/>
        <dsp:cNvSpPr/>
      </dsp:nvSpPr>
      <dsp:spPr>
        <a:xfrm>
          <a:off x="5718030" y="1309687"/>
          <a:ext cx="1360694" cy="1746250"/>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Suppression</a:t>
          </a:r>
        </a:p>
      </dsp:txBody>
      <dsp:txXfrm>
        <a:off x="5784454" y="1376111"/>
        <a:ext cx="1227846" cy="1613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5B612-C41F-4788-8AC2-B0E68684520B}">
      <dsp:nvSpPr>
        <dsp:cNvPr id="0" name=""/>
        <dsp:cNvSpPr/>
      </dsp:nvSpPr>
      <dsp:spPr>
        <a:xfrm>
          <a:off x="123812" y="220930"/>
          <a:ext cx="2229651" cy="790397"/>
        </a:xfrm>
        <a:prstGeom prst="roundRect">
          <a:avLst>
            <a:gd name="adj" fmla="val 10000"/>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56944F"/>
              </a:solidFill>
            </a:rPr>
            <a:t>Overburdened</a:t>
          </a:r>
        </a:p>
      </dsp:txBody>
      <dsp:txXfrm>
        <a:off x="146962" y="244080"/>
        <a:ext cx="2183351" cy="744097"/>
      </dsp:txXfrm>
    </dsp:sp>
    <dsp:sp modelId="{8B9DD823-61B7-41DC-A58E-C114E311B01A}">
      <dsp:nvSpPr>
        <dsp:cNvPr id="0" name=""/>
        <dsp:cNvSpPr/>
      </dsp:nvSpPr>
      <dsp:spPr>
        <a:xfrm>
          <a:off x="3162746" y="238405"/>
          <a:ext cx="3626175" cy="790397"/>
        </a:xfrm>
        <a:prstGeom prst="roundRect">
          <a:avLst>
            <a:gd name="adj" fmla="val 10000"/>
          </a:avLst>
        </a:prstGeom>
        <a:no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56944F"/>
              </a:solidFill>
            </a:rPr>
            <a:t>Re-assigned Responsibilities</a:t>
          </a:r>
        </a:p>
      </dsp:txBody>
      <dsp:txXfrm>
        <a:off x="3185896" y="261555"/>
        <a:ext cx="3579875" cy="744097"/>
      </dsp:txXfrm>
    </dsp:sp>
    <dsp:sp modelId="{B2BFFE3B-C5BE-4AF0-83DE-D351F1B156D9}">
      <dsp:nvSpPr>
        <dsp:cNvPr id="0" name=""/>
        <dsp:cNvSpPr/>
      </dsp:nvSpPr>
      <dsp:spPr>
        <a:xfrm>
          <a:off x="3180255" y="3415195"/>
          <a:ext cx="592798" cy="592798"/>
        </a:xfrm>
        <a:prstGeom prst="triangle">
          <a:avLst/>
        </a:prstGeom>
        <a:solidFill>
          <a:srgbClr val="56944F">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445126-1FFD-47CD-A0F6-9D76E1868CF9}">
      <dsp:nvSpPr>
        <dsp:cNvPr id="0" name=""/>
        <dsp:cNvSpPr/>
      </dsp:nvSpPr>
      <dsp:spPr>
        <a:xfrm rot="962442">
          <a:off x="1282329" y="3172133"/>
          <a:ext cx="4388651" cy="230035"/>
        </a:xfrm>
        <a:prstGeom prst="rect">
          <a:avLst/>
        </a:prstGeom>
        <a:solidFill>
          <a:srgbClr val="56944F">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143D1-EF60-434E-9ECD-707049340DBD}">
      <dsp:nvSpPr>
        <dsp:cNvPr id="0" name=""/>
        <dsp:cNvSpPr/>
      </dsp:nvSpPr>
      <dsp:spPr>
        <a:xfrm rot="993108">
          <a:off x="1467940" y="2041220"/>
          <a:ext cx="2109759" cy="744633"/>
        </a:xfrm>
        <a:prstGeom prst="roundRect">
          <a:avLst/>
        </a:prstGeom>
        <a:solidFill>
          <a:srgbClr val="1B5F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Responsibilities</a:t>
          </a:r>
        </a:p>
      </dsp:txBody>
      <dsp:txXfrm>
        <a:off x="1504290" y="2077570"/>
        <a:ext cx="2037059" cy="671933"/>
      </dsp:txXfrm>
    </dsp:sp>
    <dsp:sp modelId="{0A71AF43-E227-4A80-A97A-9C72C04E4CF9}">
      <dsp:nvSpPr>
        <dsp:cNvPr id="0" name=""/>
        <dsp:cNvSpPr/>
      </dsp:nvSpPr>
      <dsp:spPr>
        <a:xfrm rot="1053587">
          <a:off x="3798255" y="2750479"/>
          <a:ext cx="2048952" cy="699048"/>
        </a:xfrm>
        <a:prstGeom prst="roundRect">
          <a:avLst/>
        </a:prstGeom>
        <a:solidFill>
          <a:srgbClr val="1B5F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Less Support</a:t>
          </a:r>
        </a:p>
      </dsp:txBody>
      <dsp:txXfrm>
        <a:off x="3832380" y="2784604"/>
        <a:ext cx="1980702" cy="6307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0690" tIns="45345" rIns="90690" bIns="45345" rtlCol="0"/>
          <a:lstStyle>
            <a:lvl1pPr algn="l">
              <a:defRPr sz="1200"/>
            </a:lvl1pPr>
          </a:lstStyle>
          <a:p>
            <a:endParaRPr lang="en-US"/>
          </a:p>
        </p:txBody>
      </p:sp>
      <p:sp>
        <p:nvSpPr>
          <p:cNvPr id="3" name="Date Placeholder 2"/>
          <p:cNvSpPr>
            <a:spLocks noGrp="1"/>
          </p:cNvSpPr>
          <p:nvPr>
            <p:ph type="dt" sz="quarter" idx="1"/>
          </p:nvPr>
        </p:nvSpPr>
        <p:spPr>
          <a:xfrm>
            <a:off x="3970673" y="1"/>
            <a:ext cx="3038155" cy="464978"/>
          </a:xfrm>
          <a:prstGeom prst="rect">
            <a:avLst/>
          </a:prstGeom>
        </p:spPr>
        <p:txBody>
          <a:bodyPr vert="horz" lIns="90690" tIns="45345" rIns="90690" bIns="45345" rtlCol="0"/>
          <a:lstStyle>
            <a:lvl1pPr algn="r">
              <a:defRPr sz="1200"/>
            </a:lvl1pPr>
          </a:lstStyle>
          <a:p>
            <a:fld id="{9126840B-9E8A-4F37-A7B4-779DFE09E102}" type="datetimeFigureOut">
              <a:rPr lang="en-US" smtClean="0"/>
              <a:pPr/>
              <a:t>5/13/2025</a:t>
            </a:fld>
            <a:endParaRPr lang="en-US"/>
          </a:p>
        </p:txBody>
      </p:sp>
      <p:sp>
        <p:nvSpPr>
          <p:cNvPr id="4" name="Footer Placeholder 3"/>
          <p:cNvSpPr>
            <a:spLocks noGrp="1"/>
          </p:cNvSpPr>
          <p:nvPr>
            <p:ph type="ftr" sz="quarter" idx="2"/>
          </p:nvPr>
        </p:nvSpPr>
        <p:spPr>
          <a:xfrm>
            <a:off x="0" y="8829847"/>
            <a:ext cx="3038155" cy="464978"/>
          </a:xfrm>
          <a:prstGeom prst="rect">
            <a:avLst/>
          </a:prstGeom>
        </p:spPr>
        <p:txBody>
          <a:bodyPr vert="horz" lIns="90690" tIns="45345" rIns="90690" bIns="4534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673" y="8829847"/>
            <a:ext cx="3038155" cy="464978"/>
          </a:xfrm>
          <a:prstGeom prst="rect">
            <a:avLst/>
          </a:prstGeom>
        </p:spPr>
        <p:txBody>
          <a:bodyPr vert="horz" lIns="90690" tIns="45345" rIns="90690" bIns="45345" rtlCol="0" anchor="b"/>
          <a:lstStyle>
            <a:lvl1pPr algn="r">
              <a:defRPr sz="1200"/>
            </a:lvl1pPr>
          </a:lstStyle>
          <a:p>
            <a:fld id="{130E4F7B-0E95-48A5-AAF9-2C294E37346B}" type="slidenum">
              <a:rPr lang="en-US" smtClean="0"/>
              <a:pPr/>
              <a:t>‹#›</a:t>
            </a:fld>
            <a:endParaRPr lang="en-US" dirty="0"/>
          </a:p>
        </p:txBody>
      </p:sp>
    </p:spTree>
    <p:extLst>
      <p:ext uri="{BB962C8B-B14F-4D97-AF65-F5344CB8AC3E}">
        <p14:creationId xmlns:p14="http://schemas.microsoft.com/office/powerpoint/2010/main" val="12676983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F69EEC90-817C-4340-974E-591DA663A18D}" type="datetimeFigureOut">
              <a:rPr lang="en-US" smtClean="0"/>
              <a:pPr/>
              <a:t>5/13/2025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58E6C161-0FB7-4179-A019-8C19B39E60C5}" type="slidenum">
              <a:rPr lang="en-US" smtClean="0"/>
              <a:pPr/>
              <a:t>‹#›</a:t>
            </a:fld>
            <a:endParaRPr lang="en-US"/>
          </a:p>
        </p:txBody>
      </p:sp>
    </p:spTree>
    <p:extLst>
      <p:ext uri="{BB962C8B-B14F-4D97-AF65-F5344CB8AC3E}">
        <p14:creationId xmlns:p14="http://schemas.microsoft.com/office/powerpoint/2010/main" val="234373474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developingchild.harvard.edu/" TargetMode="External"/><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hyperlink" Target="http://acestoohigh.com/got-your-ace-score/"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0zoQ7n3omq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6.0.1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a:t>
            </a:fld>
            <a:endParaRPr lang="en-US"/>
          </a:p>
        </p:txBody>
      </p:sp>
    </p:spTree>
    <p:extLst>
      <p:ext uri="{BB962C8B-B14F-4D97-AF65-F5344CB8AC3E}">
        <p14:creationId xmlns:p14="http://schemas.microsoft.com/office/powerpoint/2010/main" val="155897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a:t>
            </a:fld>
            <a:endParaRPr lang="en-US"/>
          </a:p>
        </p:txBody>
      </p:sp>
    </p:spTree>
    <p:extLst>
      <p:ext uri="{BB962C8B-B14F-4D97-AF65-F5344CB8AC3E}">
        <p14:creationId xmlns:p14="http://schemas.microsoft.com/office/powerpoint/2010/main" val="3385053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100</a:t>
            </a:fld>
            <a:endParaRPr lang="en-US"/>
          </a:p>
        </p:txBody>
      </p:sp>
    </p:spTree>
    <p:extLst>
      <p:ext uri="{BB962C8B-B14F-4D97-AF65-F5344CB8AC3E}">
        <p14:creationId xmlns:p14="http://schemas.microsoft.com/office/powerpoint/2010/main" val="15004383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101</a:t>
            </a:fld>
            <a:endParaRPr lang="en-US"/>
          </a:p>
        </p:txBody>
      </p:sp>
    </p:spTree>
    <p:extLst>
      <p:ext uri="{BB962C8B-B14F-4D97-AF65-F5344CB8AC3E}">
        <p14:creationId xmlns:p14="http://schemas.microsoft.com/office/powerpoint/2010/main" val="9556085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6.5.71</a:t>
            </a:r>
          </a:p>
          <a:p>
            <a:endParaRPr lang="en-US" dirty="0"/>
          </a:p>
          <a:p>
            <a:r>
              <a:rPr lang="en-US" dirty="0"/>
              <a:t>   </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18465535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103</a:t>
            </a:fld>
            <a:endParaRPr lang="en-US"/>
          </a:p>
        </p:txBody>
      </p:sp>
    </p:spTree>
    <p:extLst>
      <p:ext uri="{BB962C8B-B14F-4D97-AF65-F5344CB8AC3E}">
        <p14:creationId xmlns:p14="http://schemas.microsoft.com/office/powerpoint/2010/main" val="204765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6.5.73</a:t>
            </a:r>
          </a:p>
          <a:p>
            <a:r>
              <a:rPr lang="en-US" dirty="0"/>
              <a:t>What are some difficulties in establishing a case involving mental injury? </a:t>
            </a:r>
          </a:p>
          <a:p>
            <a:r>
              <a:rPr lang="en-US" dirty="0"/>
              <a:t>Do you think statistics reporting substantiated cases of mental injury might be underrated in terms of percentages of occurrence? Why or why not? </a:t>
            </a:r>
          </a:p>
          <a:p>
            <a:r>
              <a:rPr lang="en-US" dirty="0"/>
              <a:t>Why does mental injury have a life-long damaging impact? </a:t>
            </a:r>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104</a:t>
            </a:fld>
            <a:endParaRPr lang="en-US"/>
          </a:p>
        </p:txBody>
      </p:sp>
    </p:spTree>
    <p:extLst>
      <p:ext uri="{BB962C8B-B14F-4D97-AF65-F5344CB8AC3E}">
        <p14:creationId xmlns:p14="http://schemas.microsoft.com/office/powerpoint/2010/main" val="37936435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6.5.74</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789228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106</a:t>
            </a:fld>
            <a:endParaRPr lang="en-US"/>
          </a:p>
        </p:txBody>
      </p:sp>
    </p:spTree>
    <p:extLst>
      <p:ext uri="{BB962C8B-B14F-4D97-AF65-F5344CB8AC3E}">
        <p14:creationId xmlns:p14="http://schemas.microsoft.com/office/powerpoint/2010/main" val="27279737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t>5.1.4</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5DD45FB7-A6A7-47CB-8AEA-40EBB6792FDC}" type="slidenum">
              <a:rPr lang="en-US" smtClean="0"/>
              <a:pPr>
                <a:defRPr/>
              </a:pPr>
              <a:t>107</a:t>
            </a:fld>
            <a:endParaRPr lang="en-US"/>
          </a:p>
        </p:txBody>
      </p:sp>
    </p:spTree>
    <p:extLst>
      <p:ext uri="{BB962C8B-B14F-4D97-AF65-F5344CB8AC3E}">
        <p14:creationId xmlns:p14="http://schemas.microsoft.com/office/powerpoint/2010/main" val="14442445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5.1.5</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3EFD1EB-7288-4D11-800B-FE30AEFBAE3D}" type="slidenum">
              <a:rPr lang="en-US" smtClean="0"/>
              <a:pPr>
                <a:defRPr/>
              </a:pPr>
              <a:t>108</a:t>
            </a:fld>
            <a:endParaRPr lang="en-US"/>
          </a:p>
        </p:txBody>
      </p:sp>
    </p:spTree>
    <p:extLst>
      <p:ext uri="{BB962C8B-B14F-4D97-AF65-F5344CB8AC3E}">
        <p14:creationId xmlns:p14="http://schemas.microsoft.com/office/powerpoint/2010/main" val="29490982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5.1.8</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109</a:t>
            </a:fld>
            <a:endParaRPr lang="en-US"/>
          </a:p>
        </p:txBody>
      </p:sp>
    </p:spTree>
    <p:extLst>
      <p:ext uri="{BB962C8B-B14F-4D97-AF65-F5344CB8AC3E}">
        <p14:creationId xmlns:p14="http://schemas.microsoft.com/office/powerpoint/2010/main" val="280792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6.1.11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a:t>
            </a:fld>
            <a:endParaRPr lang="en-US"/>
          </a:p>
        </p:txBody>
      </p:sp>
    </p:spTree>
    <p:extLst>
      <p:ext uri="{BB962C8B-B14F-4D97-AF65-F5344CB8AC3E}">
        <p14:creationId xmlns:p14="http://schemas.microsoft.com/office/powerpoint/2010/main" val="28186395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5.1.9</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110</a:t>
            </a:fld>
            <a:endParaRPr lang="en-US"/>
          </a:p>
        </p:txBody>
      </p:sp>
    </p:spTree>
    <p:extLst>
      <p:ext uri="{BB962C8B-B14F-4D97-AF65-F5344CB8AC3E}">
        <p14:creationId xmlns:p14="http://schemas.microsoft.com/office/powerpoint/2010/main" val="2807927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5.1.10</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111</a:t>
            </a:fld>
            <a:endParaRPr lang="en-US"/>
          </a:p>
        </p:txBody>
      </p:sp>
    </p:spTree>
    <p:extLst>
      <p:ext uri="{BB962C8B-B14F-4D97-AF65-F5344CB8AC3E}">
        <p14:creationId xmlns:p14="http://schemas.microsoft.com/office/powerpoint/2010/main" val="5874814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5.1.11</a:t>
            </a:r>
          </a:p>
          <a:p>
            <a:endParaRPr lang="en-US" b="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112</a:t>
            </a:fld>
            <a:endParaRPr lang="en-US"/>
          </a:p>
        </p:txBody>
      </p:sp>
    </p:spTree>
    <p:extLst>
      <p:ext uri="{BB962C8B-B14F-4D97-AF65-F5344CB8AC3E}">
        <p14:creationId xmlns:p14="http://schemas.microsoft.com/office/powerpoint/2010/main" val="29305728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5.1.12</a:t>
            </a:r>
          </a:p>
          <a:p>
            <a:endParaRPr lang="en-US" b="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113</a:t>
            </a:fld>
            <a:endParaRPr lang="en-US"/>
          </a:p>
        </p:txBody>
      </p:sp>
    </p:spTree>
    <p:extLst>
      <p:ext uri="{BB962C8B-B14F-4D97-AF65-F5344CB8AC3E}">
        <p14:creationId xmlns:p14="http://schemas.microsoft.com/office/powerpoint/2010/main" val="1156036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114</a:t>
            </a:fld>
            <a:endParaRPr lang="en-US"/>
          </a:p>
        </p:txBody>
      </p:sp>
    </p:spTree>
    <p:extLst>
      <p:ext uri="{BB962C8B-B14F-4D97-AF65-F5344CB8AC3E}">
        <p14:creationId xmlns:p14="http://schemas.microsoft.com/office/powerpoint/2010/main" val="11389662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2000" dirty="0"/>
              <a:t>5.1.14</a:t>
            </a:r>
          </a:p>
          <a:p>
            <a:pPr>
              <a:defRPr/>
            </a:pPr>
            <a:endParaRPr lang="en-US" sz="2000"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5DADC-D8DA-4CF5-B7F7-6F1812C521FC}" type="slidenum">
              <a:rPr lang="en-US"/>
              <a:pPr eaLnBrk="1" hangingPunct="1"/>
              <a:t>115</a:t>
            </a:fld>
            <a:endParaRPr lang="en-US"/>
          </a:p>
        </p:txBody>
      </p:sp>
    </p:spTree>
    <p:extLst>
      <p:ext uri="{BB962C8B-B14F-4D97-AF65-F5344CB8AC3E}">
        <p14:creationId xmlns:p14="http://schemas.microsoft.com/office/powerpoint/2010/main" val="1138829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2000" dirty="0"/>
              <a:t>5.1.15</a:t>
            </a:r>
          </a:p>
          <a:p>
            <a:pPr>
              <a:defRPr/>
            </a:pPr>
            <a:endParaRPr lang="en-US" sz="2000"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5DADC-D8DA-4CF5-B7F7-6F1812C521FC}" type="slidenum">
              <a:rPr lang="en-US"/>
              <a:pPr eaLnBrk="1" hangingPunct="1"/>
              <a:t>116</a:t>
            </a:fld>
            <a:endParaRPr lang="en-US"/>
          </a:p>
        </p:txBody>
      </p:sp>
    </p:spTree>
    <p:extLst>
      <p:ext uri="{BB962C8B-B14F-4D97-AF65-F5344CB8AC3E}">
        <p14:creationId xmlns:p14="http://schemas.microsoft.com/office/powerpoint/2010/main" val="1138829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117</a:t>
            </a:fld>
            <a:endParaRPr lang="en-US"/>
          </a:p>
        </p:txBody>
      </p:sp>
    </p:spTree>
    <p:extLst>
      <p:ext uri="{BB962C8B-B14F-4D97-AF65-F5344CB8AC3E}">
        <p14:creationId xmlns:p14="http://schemas.microsoft.com/office/powerpoint/2010/main" val="6918412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118</a:t>
            </a:fld>
            <a:endParaRPr lang="en-US"/>
          </a:p>
        </p:txBody>
      </p:sp>
    </p:spTree>
    <p:extLst>
      <p:ext uri="{BB962C8B-B14F-4D97-AF65-F5344CB8AC3E}">
        <p14:creationId xmlns:p14="http://schemas.microsoft.com/office/powerpoint/2010/main" val="30586732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119</a:t>
            </a:fld>
            <a:endParaRPr lang="en-US"/>
          </a:p>
        </p:txBody>
      </p:sp>
    </p:spTree>
    <p:extLst>
      <p:ext uri="{BB962C8B-B14F-4D97-AF65-F5344CB8AC3E}">
        <p14:creationId xmlns:p14="http://schemas.microsoft.com/office/powerpoint/2010/main" val="301553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a:t>
            </a:fld>
            <a:endParaRPr lang="en-US"/>
          </a:p>
        </p:txBody>
      </p:sp>
    </p:spTree>
    <p:extLst>
      <p:ext uri="{BB962C8B-B14F-4D97-AF65-F5344CB8AC3E}">
        <p14:creationId xmlns:p14="http://schemas.microsoft.com/office/powerpoint/2010/main" val="14516705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5.1.20</a:t>
            </a:r>
          </a:p>
          <a:p>
            <a:endParaRPr lang="en-US" sz="1000" dirty="0">
              <a:latin typeface="Arial" panose="020B0604020202020204" pitchFamily="34" charset="0"/>
            </a:endParaRPr>
          </a:p>
          <a:p>
            <a:endParaRPr lang="en-US" sz="1000" dirty="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120</a:t>
            </a:fld>
            <a:endParaRPr lang="en-US" dirty="0"/>
          </a:p>
        </p:txBody>
      </p:sp>
    </p:spTree>
    <p:extLst>
      <p:ext uri="{BB962C8B-B14F-4D97-AF65-F5344CB8AC3E}">
        <p14:creationId xmlns:p14="http://schemas.microsoft.com/office/powerpoint/2010/main" val="18761034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5.1.21</a:t>
            </a:r>
          </a:p>
          <a:p>
            <a:endParaRPr lang="en-US" sz="1000" dirty="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121</a:t>
            </a:fld>
            <a:endParaRPr lang="en-US" dirty="0"/>
          </a:p>
        </p:txBody>
      </p:sp>
    </p:spTree>
    <p:extLst>
      <p:ext uri="{BB962C8B-B14F-4D97-AF65-F5344CB8AC3E}">
        <p14:creationId xmlns:p14="http://schemas.microsoft.com/office/powerpoint/2010/main" val="6517672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5.1.22</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124</a:t>
            </a:fld>
            <a:endParaRPr lang="en-US" dirty="0"/>
          </a:p>
        </p:txBody>
      </p:sp>
    </p:spTree>
    <p:extLst>
      <p:ext uri="{BB962C8B-B14F-4D97-AF65-F5344CB8AC3E}">
        <p14:creationId xmlns:p14="http://schemas.microsoft.com/office/powerpoint/2010/main" val="6517672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5.1.23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125</a:t>
            </a:fld>
            <a:endParaRPr lang="en-US"/>
          </a:p>
        </p:txBody>
      </p:sp>
    </p:spTree>
    <p:extLst>
      <p:ext uri="{BB962C8B-B14F-4D97-AF65-F5344CB8AC3E}">
        <p14:creationId xmlns:p14="http://schemas.microsoft.com/office/powerpoint/2010/main" val="34857058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5.1.24</a:t>
            </a:r>
          </a:p>
          <a:p>
            <a:endParaRPr lang="en-US" dirty="0"/>
          </a:p>
          <a:p>
            <a:r>
              <a:rPr lang="en-US" dirty="0"/>
              <a:t>When parents become preoccupied with drugs, or any other activity which dominates and monopolizes their time and energy, the children become emotional and sometimes physical cripples as a result of deprivation. Though the children are innocent they still become partners locked into this problem. Their coping skills become frustrated and their needs are invariably short-circuited. Such children carry these inappropriate adaptive behaviors with them into adulthood and create an inter-generational cycle of maladaptive coping techniques,‖ (Briggs, 1970).</a:t>
            </a:r>
          </a:p>
          <a:p>
            <a:endParaRPr lang="en-US" dirty="0"/>
          </a:p>
          <a:p>
            <a:r>
              <a:rPr lang="en-US" dirty="0"/>
              <a:t>Briggs, D.C. (1970). Your child's self-esteem. New York: Doubleday.</a:t>
            </a:r>
          </a:p>
          <a:p>
            <a:endParaRPr lang="en-US" dirty="0"/>
          </a:p>
          <a:p>
            <a:r>
              <a:rPr lang="en-US" dirty="0"/>
              <a:t> At the same time that the ACE Study was being done, parallel research on kids’ brains found that </a:t>
            </a:r>
            <a:r>
              <a:rPr lang="en-US" u="sng" dirty="0">
                <a:hlinkClick r:id="rId3"/>
              </a:rPr>
              <a:t>toxic stress physically damages a child’s developing brain.</a:t>
            </a:r>
            <a:r>
              <a:rPr lang="en-US" dirty="0"/>
              <a:t> </a:t>
            </a:r>
          </a:p>
          <a:p>
            <a:r>
              <a:rPr lang="en-US" dirty="0"/>
              <a:t>When children are overloaded with stress hormones, they’re in flight, fright or freeze mode. They can’t learn in school. They often have difficulty trusting adults or developing healthy relationships with peers (i.e., they become loners). To relieve their anxiety, depression, guilt, shame, and/or inability to focus, they turn to easily available biochemical solutions — nicotine, alcohol, marijuana, methamphetamine — or activities in which they can escape their problems — high-risk sports, proliferation of sex partners, and work/over-achievement. (e.g. Nicotine reduces anger, increases focus and relieves depression. Alcohol relieves stress.) ACE STUDY’ </a:t>
            </a:r>
            <a:r>
              <a:rPr lang="en-US" dirty="0">
                <a:hlinkClick r:id="rId4"/>
              </a:rPr>
              <a:t>http://acestoohigh.com/got-your-ace-score/</a:t>
            </a:r>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126</a:t>
            </a:fld>
            <a:endParaRPr lang="en-US"/>
          </a:p>
        </p:txBody>
      </p:sp>
    </p:spTree>
    <p:extLst>
      <p:ext uri="{BB962C8B-B14F-4D97-AF65-F5344CB8AC3E}">
        <p14:creationId xmlns:p14="http://schemas.microsoft.com/office/powerpoint/2010/main" val="22686933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5.1.25</a:t>
            </a:r>
          </a:p>
          <a:p>
            <a:endParaRPr lang="en-US" b="1"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127</a:t>
            </a:fld>
            <a:endParaRPr lang="en-US"/>
          </a:p>
        </p:txBody>
      </p:sp>
    </p:spTree>
    <p:extLst>
      <p:ext uri="{BB962C8B-B14F-4D97-AF65-F5344CB8AC3E}">
        <p14:creationId xmlns:p14="http://schemas.microsoft.com/office/powerpoint/2010/main" val="14223844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5.1.26</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128</a:t>
            </a:fld>
            <a:endParaRPr lang="en-US"/>
          </a:p>
        </p:txBody>
      </p:sp>
    </p:spTree>
    <p:extLst>
      <p:ext uri="{BB962C8B-B14F-4D97-AF65-F5344CB8AC3E}">
        <p14:creationId xmlns:p14="http://schemas.microsoft.com/office/powerpoint/2010/main" val="23974391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5.1.28</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129</a:t>
            </a:fld>
            <a:endParaRPr lang="en-US"/>
          </a:p>
        </p:txBody>
      </p:sp>
    </p:spTree>
    <p:extLst>
      <p:ext uri="{BB962C8B-B14F-4D97-AF65-F5344CB8AC3E}">
        <p14:creationId xmlns:p14="http://schemas.microsoft.com/office/powerpoint/2010/main" val="36941123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5.1.29</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130</a:t>
            </a:fld>
            <a:endParaRPr lang="en-US"/>
          </a:p>
        </p:txBody>
      </p:sp>
    </p:spTree>
    <p:extLst>
      <p:ext uri="{BB962C8B-B14F-4D97-AF65-F5344CB8AC3E}">
        <p14:creationId xmlns:p14="http://schemas.microsoft.com/office/powerpoint/2010/main" val="18966547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5.1.30</a:t>
            </a:r>
            <a:br>
              <a:rPr lang="en-US" dirty="0"/>
            </a:b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131</a:t>
            </a:fld>
            <a:endParaRPr lang="en-US"/>
          </a:p>
        </p:txBody>
      </p:sp>
    </p:spTree>
    <p:extLst>
      <p:ext uri="{BB962C8B-B14F-4D97-AF65-F5344CB8AC3E}">
        <p14:creationId xmlns:p14="http://schemas.microsoft.com/office/powerpoint/2010/main" val="300521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6.2.2</a:t>
            </a:r>
          </a:p>
        </p:txBody>
      </p:sp>
      <p:sp>
        <p:nvSpPr>
          <p:cNvPr id="4" name="Slide Number Placeholder 3"/>
          <p:cNvSpPr>
            <a:spLocks noGrp="1"/>
          </p:cNvSpPr>
          <p:nvPr>
            <p:ph type="sldNum" sz="quarter" idx="10"/>
          </p:nvPr>
        </p:nvSpPr>
        <p:spPr/>
        <p:txBody>
          <a:bodyPr/>
          <a:lstStyle/>
          <a:p>
            <a:fld id="{58E6C161-0FB7-4179-A019-8C19B39E60C5}" type="slidenum">
              <a:rPr lang="en-US" smtClean="0"/>
              <a:pPr/>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615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5.1.31</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136</a:t>
            </a:fld>
            <a:endParaRPr lang="en-US"/>
          </a:p>
        </p:txBody>
      </p:sp>
    </p:spTree>
    <p:extLst>
      <p:ext uri="{BB962C8B-B14F-4D97-AF65-F5344CB8AC3E}">
        <p14:creationId xmlns:p14="http://schemas.microsoft.com/office/powerpoint/2010/main" val="2077742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5.2.32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137</a:t>
            </a:fld>
            <a:endParaRPr lang="en-US"/>
          </a:p>
        </p:txBody>
      </p:sp>
    </p:spTree>
    <p:extLst>
      <p:ext uri="{BB962C8B-B14F-4D97-AF65-F5344CB8AC3E}">
        <p14:creationId xmlns:p14="http://schemas.microsoft.com/office/powerpoint/2010/main" val="31033316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5.2.33</a:t>
            </a:r>
          </a:p>
        </p:txBody>
      </p:sp>
      <p:sp>
        <p:nvSpPr>
          <p:cNvPr id="4" name="Slide Number Placeholder 3"/>
          <p:cNvSpPr>
            <a:spLocks noGrp="1"/>
          </p:cNvSpPr>
          <p:nvPr>
            <p:ph type="sldNum" sz="quarter" idx="10"/>
          </p:nvPr>
        </p:nvSpPr>
        <p:spPr/>
        <p:txBody>
          <a:bodyPr/>
          <a:lstStyle/>
          <a:p>
            <a:fld id="{58E6C161-0FB7-4179-A019-8C19B39E60C5}" type="slidenum">
              <a:rPr lang="en-US" smtClean="0"/>
              <a:pPr/>
              <a:t>138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06753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5.2.34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139</a:t>
            </a:fld>
            <a:endParaRPr lang="en-US"/>
          </a:p>
        </p:txBody>
      </p:sp>
    </p:spTree>
    <p:extLst>
      <p:ext uri="{BB962C8B-B14F-4D97-AF65-F5344CB8AC3E}">
        <p14:creationId xmlns:p14="http://schemas.microsoft.com/office/powerpoint/2010/main" val="18017269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5.2.38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140</a:t>
            </a:fld>
            <a:endParaRPr lang="en-US"/>
          </a:p>
        </p:txBody>
      </p:sp>
    </p:spTree>
    <p:extLst>
      <p:ext uri="{BB962C8B-B14F-4D97-AF65-F5344CB8AC3E}">
        <p14:creationId xmlns:p14="http://schemas.microsoft.com/office/powerpoint/2010/main" val="2289458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5.2.39</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141</a:t>
            </a:fld>
            <a:endParaRPr lang="en-US"/>
          </a:p>
        </p:txBody>
      </p:sp>
    </p:spTree>
    <p:extLst>
      <p:ext uri="{BB962C8B-B14F-4D97-AF65-F5344CB8AC3E}">
        <p14:creationId xmlns:p14="http://schemas.microsoft.com/office/powerpoint/2010/main" val="27773362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5.2.41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142</a:t>
            </a:fld>
            <a:endParaRPr lang="en-US"/>
          </a:p>
        </p:txBody>
      </p:sp>
    </p:spTree>
    <p:extLst>
      <p:ext uri="{BB962C8B-B14F-4D97-AF65-F5344CB8AC3E}">
        <p14:creationId xmlns:p14="http://schemas.microsoft.com/office/powerpoint/2010/main" val="3585488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5.2.42</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143</a:t>
            </a:fld>
            <a:endParaRPr lang="en-US"/>
          </a:p>
        </p:txBody>
      </p:sp>
    </p:spTree>
    <p:extLst>
      <p:ext uri="{BB962C8B-B14F-4D97-AF65-F5344CB8AC3E}">
        <p14:creationId xmlns:p14="http://schemas.microsoft.com/office/powerpoint/2010/main" val="16493275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5.2.43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144</a:t>
            </a:fld>
            <a:endParaRPr lang="en-US"/>
          </a:p>
        </p:txBody>
      </p:sp>
    </p:spTree>
    <p:extLst>
      <p:ext uri="{BB962C8B-B14F-4D97-AF65-F5344CB8AC3E}">
        <p14:creationId xmlns:p14="http://schemas.microsoft.com/office/powerpoint/2010/main" val="16230847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5.2.45</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145</a:t>
            </a:fld>
            <a:endParaRPr lang="en-US"/>
          </a:p>
        </p:txBody>
      </p:sp>
    </p:spTree>
    <p:extLst>
      <p:ext uri="{BB962C8B-B14F-4D97-AF65-F5344CB8AC3E}">
        <p14:creationId xmlns:p14="http://schemas.microsoft.com/office/powerpoint/2010/main" val="163669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a:t>
            </a:fld>
            <a:endParaRPr lang="en-US"/>
          </a:p>
        </p:txBody>
      </p:sp>
    </p:spTree>
    <p:extLst>
      <p:ext uri="{BB962C8B-B14F-4D97-AF65-F5344CB8AC3E}">
        <p14:creationId xmlns:p14="http://schemas.microsoft.com/office/powerpoint/2010/main" val="26876990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5.2.44</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147</a:t>
            </a:fld>
            <a:endParaRPr lang="en-US"/>
          </a:p>
        </p:txBody>
      </p:sp>
    </p:spTree>
    <p:extLst>
      <p:ext uri="{BB962C8B-B14F-4D97-AF65-F5344CB8AC3E}">
        <p14:creationId xmlns:p14="http://schemas.microsoft.com/office/powerpoint/2010/main" val="300521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15</a:t>
            </a:fld>
            <a:endParaRPr lang="en-US"/>
          </a:p>
        </p:txBody>
      </p:sp>
      <p:pic>
        <p:nvPicPr>
          <p:cNvPr id="6" name="Picture 5"/>
          <p:cNvPicPr>
            <a:picLocks noChangeAspect="1"/>
          </p:cNvPicPr>
          <p:nvPr/>
        </p:nvPicPr>
        <p:blipFill>
          <a:blip r:embed="rId3"/>
          <a:stretch>
            <a:fillRect/>
          </a:stretch>
        </p:blipFill>
        <p:spPr>
          <a:xfrm>
            <a:off x="1518920" y="8112321"/>
            <a:ext cx="3919370" cy="490302"/>
          </a:xfrm>
          <a:prstGeom prst="rect">
            <a:avLst/>
          </a:prstGeom>
        </p:spPr>
      </p:pic>
    </p:spTree>
    <p:extLst>
      <p:ext uri="{BB962C8B-B14F-4D97-AF65-F5344CB8AC3E}">
        <p14:creationId xmlns:p14="http://schemas.microsoft.com/office/powerpoint/2010/main" val="1994379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16</a:t>
            </a:fld>
            <a:endParaRPr lang="en-US"/>
          </a:p>
        </p:txBody>
      </p:sp>
    </p:spTree>
    <p:extLst>
      <p:ext uri="{BB962C8B-B14F-4D97-AF65-F5344CB8AC3E}">
        <p14:creationId xmlns:p14="http://schemas.microsoft.com/office/powerpoint/2010/main" val="357900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6.2.13</a:t>
            </a:r>
          </a:p>
          <a:p>
            <a:endParaRPr lang="en-US" dirty="0"/>
          </a:p>
          <a:p>
            <a:r>
              <a:rPr lang="en-US" dirty="0"/>
              <a:t>Video 6:20 </a:t>
            </a:r>
          </a:p>
          <a:p>
            <a:r>
              <a:rPr lang="en-US" dirty="0">
                <a:hlinkClick r:id="rId3"/>
              </a:rPr>
              <a:t>https://www.youtube.com/watch?v=0zoQ7n3omqQ</a:t>
            </a:r>
            <a:endParaRPr lang="en-US" dirty="0"/>
          </a:p>
          <a:p>
            <a:endParaRPr lang="en-US" dirty="0"/>
          </a:p>
          <a:p>
            <a:endParaRPr lang="en-US" dirty="0"/>
          </a:p>
          <a:p>
            <a:endParaRPr lang="en-US" dirty="0"/>
          </a:p>
          <a:p>
            <a:endParaRPr lang="en-US" dirty="0"/>
          </a:p>
          <a:p>
            <a:endParaRPr lang="en-US" dirty="0"/>
          </a:p>
          <a:p>
            <a:r>
              <a:rPr lang="en-US" dirty="0"/>
              <a:t>Since January 2014, 27 alleged reports of babies dying due to unsafe sleep have been called in to the Florida Abuse Hotline.</a:t>
            </a:r>
          </a:p>
          <a:p>
            <a:endParaRPr lang="en-US" dirty="0"/>
          </a:p>
          <a:p>
            <a:r>
              <a:rPr lang="en-US" dirty="0"/>
              <a:t>These tragedies could have been prevented, and now Florida government agencies, state officials, non-profit organizations and first responders are coming together to launch The Safe Sleep Campaign. The campaign includes public outreach as well as free online training and materials for Florida's first responders in an effort to prevent unsafe sleep during routine calls and interactions with the public.</a:t>
            </a:r>
          </a:p>
          <a:p>
            <a:r>
              <a:rPr lang="en-US" dirty="0"/>
              <a:t>The most common safety action previously taken by CPIs or CMs with parents of infants who subsequently  died in “roll- over” deaths or in other unsafe sleep arrangements was to provide the mother (but often not the father) with information regarding the danger of co-sleeping and to elicit from the mother a written and/or verbal promise not to engage in co-sleeping with her infant. Nevertheless, mothers, fathers and boyfriends frequently ignored professional advice, or broke their promises, regarding co-sleeping. Giving information regarding co- sleeping (once) to drug addicted parents, or to substance abusing parents not established in a recovery process, and having these parents sign agreements to refrain from co-sleeping with infants, is a highly risky  and questionable basis for safety planning.</a:t>
            </a:r>
          </a:p>
          <a:p>
            <a:endParaRPr lang="en-US" dirty="0"/>
          </a:p>
          <a:p>
            <a:r>
              <a:rPr lang="en-US" dirty="0"/>
              <a:t>The campaign also encourages the public to donate new pack n plays (portable cribs) to designated locations, which will be distributed to needy families by local coalitions.</a:t>
            </a:r>
          </a:p>
          <a:p>
            <a:r>
              <a:rPr lang="en-US" dirty="0"/>
              <a:t>Safe Sleep PSA Florida</a:t>
            </a:r>
          </a:p>
          <a:p>
            <a:r>
              <a:rPr lang="en-US" dirty="0"/>
              <a:t>https://www.youtube.com/watch?v=Hdz62Z9z33w&amp;feature=youtu.be</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17</a:t>
            </a:fld>
            <a:endParaRPr lang="en-US"/>
          </a:p>
        </p:txBody>
      </p:sp>
    </p:spTree>
    <p:extLst>
      <p:ext uri="{BB962C8B-B14F-4D97-AF65-F5344CB8AC3E}">
        <p14:creationId xmlns:p14="http://schemas.microsoft.com/office/powerpoint/2010/main" val="406634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6.2.7</a:t>
            </a:r>
          </a:p>
        </p:txBody>
      </p:sp>
      <p:sp>
        <p:nvSpPr>
          <p:cNvPr id="4" name="Slide Number Placeholder 3"/>
          <p:cNvSpPr>
            <a:spLocks noGrp="1"/>
          </p:cNvSpPr>
          <p:nvPr>
            <p:ph type="sldNum" sz="quarter" idx="10"/>
          </p:nvPr>
        </p:nvSpPr>
        <p:spPr/>
        <p:txBody>
          <a:bodyPr/>
          <a:lstStyle/>
          <a:p>
            <a:fld id="{58E6C161-0FB7-4179-A019-8C19B39E60C5}"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173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6.2.8</a:t>
            </a:r>
          </a:p>
          <a:p>
            <a:r>
              <a:rPr lang="en-US" dirty="0"/>
              <a:t>Questions regarding the name of the organized church and any other pertinent information regarding the religion must be asked. </a:t>
            </a:r>
          </a:p>
          <a:p>
            <a:r>
              <a:rPr lang="en-US" dirty="0"/>
              <a:t>If there is any question if the religion and/or religious belief is well organized and/or recognized, the agency attorneys must be consulted. </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19</a:t>
            </a:fld>
            <a:endParaRPr lang="en-US"/>
          </a:p>
        </p:txBody>
      </p:sp>
    </p:spTree>
    <p:extLst>
      <p:ext uri="{BB962C8B-B14F-4D97-AF65-F5344CB8AC3E}">
        <p14:creationId xmlns:p14="http://schemas.microsoft.com/office/powerpoint/2010/main" val="18912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6.0.2</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433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20</a:t>
            </a:fld>
            <a:endParaRPr lang="en-US"/>
          </a:p>
        </p:txBody>
      </p:sp>
    </p:spTree>
    <p:extLst>
      <p:ext uri="{BB962C8B-B14F-4D97-AF65-F5344CB8AC3E}">
        <p14:creationId xmlns:p14="http://schemas.microsoft.com/office/powerpoint/2010/main" val="389055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6.2.15</a:t>
            </a:r>
          </a:p>
          <a:p>
            <a:r>
              <a:rPr lang="en-US" dirty="0"/>
              <a:t>Brainstorm and write responses to the following question on a flipchart: </a:t>
            </a:r>
          </a:p>
          <a:p>
            <a:pPr defTabSz="906902">
              <a:defRPr/>
            </a:pPr>
            <a:r>
              <a:rPr lang="en-US" b="1" i="1" dirty="0"/>
              <a:t>What evidence would you look for to decide if neglect is occurring? </a:t>
            </a:r>
            <a:endParaRPr lang="en-US" dirty="0"/>
          </a:p>
          <a:p>
            <a:endParaRPr lang="en-US" dirty="0"/>
          </a:p>
          <a:p>
            <a:r>
              <a:rPr lang="en-US" dirty="0"/>
              <a:t>Neglect must always be proven using the elements of the law.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21</a:t>
            </a:fld>
            <a:endParaRPr lang="en-US"/>
          </a:p>
        </p:txBody>
      </p:sp>
    </p:spTree>
    <p:extLst>
      <p:ext uri="{BB962C8B-B14F-4D97-AF65-F5344CB8AC3E}">
        <p14:creationId xmlns:p14="http://schemas.microsoft.com/office/powerpoint/2010/main" val="318368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6.2.15</a:t>
            </a:r>
          </a:p>
          <a:p>
            <a:r>
              <a:rPr lang="en-US" dirty="0"/>
              <a:t>Brainstorm and write responses to the following question on a flipchart: </a:t>
            </a:r>
          </a:p>
          <a:p>
            <a:pPr defTabSz="906902">
              <a:defRPr/>
            </a:pPr>
            <a:r>
              <a:rPr lang="en-US" b="1" i="1" dirty="0"/>
              <a:t>What evidence would you look for to decide if neglect is occurring? </a:t>
            </a:r>
            <a:endParaRPr lang="en-US" dirty="0"/>
          </a:p>
          <a:p>
            <a:endParaRPr lang="en-US" dirty="0"/>
          </a:p>
          <a:p>
            <a:r>
              <a:rPr lang="en-US" dirty="0"/>
              <a:t>Neglect must always be proven using the elements of the law.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22</a:t>
            </a:fld>
            <a:endParaRPr lang="en-US"/>
          </a:p>
        </p:txBody>
      </p:sp>
    </p:spTree>
    <p:extLst>
      <p:ext uri="{BB962C8B-B14F-4D97-AF65-F5344CB8AC3E}">
        <p14:creationId xmlns:p14="http://schemas.microsoft.com/office/powerpoint/2010/main" val="3183689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6.2.16</a:t>
            </a:r>
          </a:p>
          <a:p>
            <a:r>
              <a:rPr lang="en-US" dirty="0"/>
              <a:t>Failure to thrive (2 types: organic (biological) or psychosocial – not gaining properly, brain not growing, etc.)</a:t>
            </a:r>
          </a:p>
          <a:p>
            <a:r>
              <a:rPr lang="en-US" dirty="0"/>
              <a:t>More common ‘failure to thrive’ is psychosocial or social failure to thrive due to lack of caregiving by parent to child: stimulus/response patterns.</a:t>
            </a:r>
          </a:p>
          <a:p>
            <a:r>
              <a:rPr lang="en-US" dirty="0"/>
              <a:t>Define and describe malnutrition and dehydration, and how they fall under the category of ‘failure to thrive.’</a:t>
            </a:r>
          </a:p>
          <a:p>
            <a:r>
              <a:rPr lang="en-US" dirty="0"/>
              <a:t>A lot of failure to thrive is discussed in physical abuse module.</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23</a:t>
            </a:fld>
            <a:endParaRPr lang="en-US"/>
          </a:p>
        </p:txBody>
      </p:sp>
    </p:spTree>
    <p:extLst>
      <p:ext uri="{BB962C8B-B14F-4D97-AF65-F5344CB8AC3E}">
        <p14:creationId xmlns:p14="http://schemas.microsoft.com/office/powerpoint/2010/main" val="3410644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24</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a:t>6.2.18</a:t>
            </a:r>
          </a:p>
          <a:p>
            <a:r>
              <a:rPr lang="en-US" dirty="0"/>
              <a:t>Refer to earlier review of “The Science of Neglect” and discriminate between chronic and situational impacts. </a:t>
            </a:r>
          </a:p>
          <a:p>
            <a:r>
              <a:rPr lang="en-US" dirty="0"/>
              <a:t>Explain the differences between situational and chronic neglect.</a:t>
            </a:r>
          </a:p>
          <a:p>
            <a:r>
              <a:rPr lang="en-US" dirty="0"/>
              <a:t>Situational: crisis/situational, parents fundamentally able to cope but temporarily overwhelmed</a:t>
            </a:r>
          </a:p>
          <a:p>
            <a:r>
              <a:rPr lang="en-US" dirty="0"/>
              <a:t>Chronic: parent with continued and serious child rearing difficulties</a:t>
            </a:r>
          </a:p>
          <a:p>
            <a:r>
              <a:rPr lang="en-US" dirty="0"/>
              <a:t> Activity: The Impact of Neglect</a:t>
            </a:r>
          </a:p>
          <a:p>
            <a:endParaRPr lang="en-US" dirty="0"/>
          </a:p>
          <a:p>
            <a:r>
              <a:rPr lang="en-US" dirty="0"/>
              <a:t> </a:t>
            </a:r>
          </a:p>
          <a:p>
            <a:r>
              <a:rPr lang="en-US" dirty="0"/>
              <a:t> </a:t>
            </a:r>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843468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6.2.19 </a:t>
            </a:r>
            <a:r>
              <a:rPr lang="en-US" baseline="0" dirty="0"/>
              <a:t> </a:t>
            </a:r>
            <a:r>
              <a:rPr lang="en-US" dirty="0"/>
              <a:t>What indicators suggest the </a:t>
            </a:r>
            <a:r>
              <a:rPr lang="en-US" dirty="0" err="1"/>
              <a:t>Gavins</a:t>
            </a:r>
            <a:r>
              <a:rPr lang="en-US" dirty="0"/>
              <a:t> are suffering from chronic neglect? </a:t>
            </a:r>
          </a:p>
          <a:p>
            <a:r>
              <a:rPr lang="en-US" dirty="0"/>
              <a:t> </a:t>
            </a:r>
          </a:p>
          <a:p>
            <a:r>
              <a:rPr lang="en-US" dirty="0"/>
              <a:t>condition of the furniture </a:t>
            </a:r>
          </a:p>
          <a:p>
            <a:r>
              <a:rPr lang="en-US" dirty="0"/>
              <a:t>dirty and clean laundry strewn about </a:t>
            </a:r>
          </a:p>
          <a:p>
            <a:r>
              <a:rPr lang="en-US" dirty="0"/>
              <a:t>rotting food, dirty dishes, rancid canned meat left open </a:t>
            </a:r>
          </a:p>
          <a:p>
            <a:r>
              <a:rPr lang="en-US" dirty="0"/>
              <a:t>mother depressed; rarely moves from sofa </a:t>
            </a:r>
          </a:p>
          <a:p>
            <a:r>
              <a:rPr lang="en-US" dirty="0"/>
              <a:t>mother was not parented by her mother </a:t>
            </a:r>
          </a:p>
          <a:p>
            <a:r>
              <a:rPr lang="en-US" dirty="0"/>
              <a:t>mother verbally abusive to the children </a:t>
            </a:r>
          </a:p>
          <a:p>
            <a:r>
              <a:rPr lang="en-US" dirty="0"/>
              <a:t>children frequently miss school </a:t>
            </a:r>
          </a:p>
          <a:p>
            <a:r>
              <a:rPr lang="en-US" dirty="0"/>
              <a:t>children failing in school </a:t>
            </a:r>
          </a:p>
          <a:p>
            <a:r>
              <a:rPr lang="en-US" dirty="0"/>
              <a:t>11-year-old child wanders the city/truant from school </a:t>
            </a:r>
          </a:p>
          <a:p>
            <a:r>
              <a:rPr lang="en-US" dirty="0"/>
              <a:t>strained relationship with the father of the children </a:t>
            </a:r>
          </a:p>
          <a:p>
            <a:r>
              <a:rPr lang="en-US" dirty="0"/>
              <a:t>referred to the agency many times in the last several years </a:t>
            </a:r>
          </a:p>
          <a:p>
            <a:r>
              <a:rPr lang="en-US" dirty="0"/>
              <a:t>strained relationship with maternal grandmother </a:t>
            </a:r>
          </a:p>
          <a:p>
            <a:endParaRPr lang="en-US" dirty="0"/>
          </a:p>
          <a:p>
            <a:r>
              <a:rPr lang="en-US" dirty="0"/>
              <a:t>Discuss additional points: </a:t>
            </a:r>
          </a:p>
          <a:p>
            <a:r>
              <a:rPr lang="en-US" dirty="0"/>
              <a:t>Mrs. Gavin appears to be depressed and suffers from the neglect and rejection she experienced from her mother. </a:t>
            </a:r>
          </a:p>
          <a:p>
            <a:r>
              <a:rPr lang="en-US" dirty="0"/>
              <a:t>She lacks basic parenting skills and yet professes a deep love for the children and strongly resists any suggestion of foster care for them. </a:t>
            </a:r>
          </a:p>
          <a:p>
            <a:r>
              <a:rPr lang="en-US" dirty="0"/>
              <a:t>She has no obvious supports/friends. </a:t>
            </a:r>
          </a:p>
          <a:p>
            <a:r>
              <a:rPr lang="en-US" dirty="0"/>
              <a:t> </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5252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26</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a:t>6.2.20</a:t>
            </a:r>
          </a:p>
          <a:p>
            <a:r>
              <a:rPr lang="en-US" dirty="0"/>
              <a:t>The Impact of Neglect</a:t>
            </a:r>
          </a:p>
          <a:p>
            <a:r>
              <a:rPr lang="en-US" dirty="0"/>
              <a:t>Refer to earlier review of “The Science of Neglect” and discriminate between chronic and situational impacts. </a:t>
            </a:r>
          </a:p>
          <a:p>
            <a:r>
              <a:rPr lang="en-US" dirty="0"/>
              <a:t>Explain the differences between situational and chronic neglect.</a:t>
            </a:r>
          </a:p>
          <a:p>
            <a:r>
              <a:rPr lang="en-US" dirty="0"/>
              <a:t>•	Situational: crisis/situational, parents fundamentally able to cope but temporarily overwhelmed</a:t>
            </a:r>
          </a:p>
          <a:p>
            <a:r>
              <a:rPr lang="en-US" dirty="0"/>
              <a:t>•	Chronic: parent with continued and serious child rearing difficulties</a:t>
            </a:r>
          </a:p>
          <a:p>
            <a:r>
              <a:rPr lang="en-US" dirty="0"/>
              <a:t> Activity: The Impact of Neglect</a:t>
            </a:r>
          </a:p>
          <a:p>
            <a:r>
              <a:rPr lang="en-US" dirty="0"/>
              <a:t>Refer to earlier review of “The Science of Neglect” and discriminate between chronic and situational impacts. </a:t>
            </a:r>
          </a:p>
          <a:p>
            <a:endParaRPr lang="en-US" dirty="0"/>
          </a:p>
          <a:p>
            <a:r>
              <a:rPr lang="en-US" dirty="0"/>
              <a:t> </a:t>
            </a:r>
          </a:p>
          <a:p>
            <a:r>
              <a:rPr lang="en-US" dirty="0"/>
              <a:t> </a:t>
            </a:r>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3355035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27</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a:t>6.2.21</a:t>
            </a:r>
          </a:p>
          <a:p>
            <a:r>
              <a:rPr lang="en-US" dirty="0"/>
              <a:t>Refer to the article on the Science of Neglect from first two TEAMS field weeks. Reiterate key points.</a:t>
            </a:r>
          </a:p>
          <a:p>
            <a:r>
              <a:rPr lang="en-US" dirty="0"/>
              <a:t>http://www.youtube.com/watch?v=bF3j5UVCSCA</a:t>
            </a:r>
          </a:p>
          <a:p>
            <a:r>
              <a:rPr lang="en-US" dirty="0"/>
              <a:t>See December 2012 “the science of neglect: the persistent absence of responsive care disrupts the developing brain.</a:t>
            </a:r>
          </a:p>
          <a:p>
            <a:r>
              <a:rPr lang="en-US" dirty="0"/>
              <a:t>Extensive biological and developmental research shows significant neglect—the ongoing disruption or significant absence of caregiver responsiveness—can cause more lasting harm to a young child's development than overt physical abuse, including subsequent cognitive delays, impairments in executive functioning, and disruptions of the body's stress response. This edition of the </a:t>
            </a:r>
            <a:r>
              <a:rPr lang="en-US" dirty="0" err="1"/>
              <a:t>InBrief</a:t>
            </a:r>
            <a:r>
              <a:rPr lang="en-US" dirty="0"/>
              <a:t> series explains why significant deprivation is so harmful in the earliest years of life and why effective interventions are likely to pay significant dividends in better long-term outcomes in learning, health, and parenting of the next generation.</a:t>
            </a:r>
          </a:p>
          <a:p>
            <a:endParaRPr lang="en-US" dirty="0"/>
          </a:p>
          <a:p>
            <a:r>
              <a:rPr lang="en-US" dirty="0"/>
              <a:t>This 6-minute video provides an overview of The Science of Neglect: The Persistent Absence of Responsive Care Disrupts the Developing Brain, a Working Paper from the National Scientific Council on the Developing Child.</a:t>
            </a:r>
          </a:p>
          <a:p>
            <a:r>
              <a:rPr lang="en-US" dirty="0"/>
              <a:t>Activity: The Impact of Neglect</a:t>
            </a:r>
          </a:p>
          <a:p>
            <a:r>
              <a:rPr lang="en-US" dirty="0"/>
              <a:t>After large group discussion based on participant review of “The Science of Neglect”, critically evaluate several cases in light of what they learned in identifying the long-term impact of neglect on children.</a:t>
            </a:r>
          </a:p>
          <a:p>
            <a:endParaRPr lang="en-US" dirty="0"/>
          </a:p>
        </p:txBody>
      </p:sp>
    </p:spTree>
    <p:extLst>
      <p:ext uri="{BB962C8B-B14F-4D97-AF65-F5344CB8AC3E}">
        <p14:creationId xmlns:p14="http://schemas.microsoft.com/office/powerpoint/2010/main" val="1427383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6.2.22</a:t>
            </a:r>
          </a:p>
          <a:p>
            <a:r>
              <a:rPr lang="en-US" dirty="0"/>
              <a:t>?What kind of factors impact the severity of damage that children suffer as a result of neglect? Does the age of child matter? </a:t>
            </a:r>
          </a:p>
          <a:p>
            <a:endParaRPr lang="en-US" dirty="0"/>
          </a:p>
          <a:p>
            <a:r>
              <a:rPr lang="en-US" dirty="0"/>
              <a:t>To identify the effects of neglect, accurately assess, and properly intervene, you must be familiar with the normal developmental stages of in four areas: </a:t>
            </a:r>
          </a:p>
          <a:p>
            <a:r>
              <a:rPr lang="en-US" dirty="0"/>
              <a:t>motor </a:t>
            </a:r>
          </a:p>
          <a:p>
            <a:r>
              <a:rPr lang="en-US" dirty="0"/>
              <a:t>mental </a:t>
            </a:r>
          </a:p>
          <a:p>
            <a:r>
              <a:rPr lang="en-US" dirty="0"/>
              <a:t>language </a:t>
            </a:r>
          </a:p>
          <a:p>
            <a:r>
              <a:rPr lang="en-US" dirty="0"/>
              <a:t>social </a:t>
            </a:r>
          </a:p>
          <a:p>
            <a:r>
              <a:rPr lang="en-US" dirty="0"/>
              <a:t>Neglect can significantly affect a child‘s development in any or all of these areas. </a:t>
            </a:r>
          </a:p>
          <a:p>
            <a:endParaRPr lang="en-US" dirty="0"/>
          </a:p>
          <a:p>
            <a:endParaRPr lang="en-US" dirty="0"/>
          </a:p>
          <a:p>
            <a:r>
              <a:rPr lang="en-US" dirty="0"/>
              <a:t>•Distribute PG, Common Effects of Child Neglect and discuss each age group.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28</a:t>
            </a:fld>
            <a:endParaRPr lang="en-US"/>
          </a:p>
        </p:txBody>
      </p:sp>
    </p:spTree>
    <p:extLst>
      <p:ext uri="{BB962C8B-B14F-4D97-AF65-F5344CB8AC3E}">
        <p14:creationId xmlns:p14="http://schemas.microsoft.com/office/powerpoint/2010/main" val="87842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6.2.23</a:t>
            </a:r>
          </a:p>
          <a:p>
            <a:r>
              <a:rPr lang="en-US" sz="1400" dirty="0"/>
              <a:t>Review the following key points:</a:t>
            </a:r>
          </a:p>
          <a:p>
            <a:r>
              <a:rPr lang="en-US" sz="1400" dirty="0"/>
              <a:t>Neglect has an impact on every facet of the family and, consequently, its effects are manifested in many different ways.</a:t>
            </a:r>
          </a:p>
          <a:p>
            <a:endParaRPr lang="en-US" sz="14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29</a:t>
            </a:fld>
            <a:endParaRPr lang="en-US"/>
          </a:p>
        </p:txBody>
      </p:sp>
    </p:spTree>
    <p:extLst>
      <p:ext uri="{BB962C8B-B14F-4D97-AF65-F5344CB8AC3E}">
        <p14:creationId xmlns:p14="http://schemas.microsoft.com/office/powerpoint/2010/main" val="140916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6.1.1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a:t>
            </a:fld>
            <a:endParaRPr lang="en-US"/>
          </a:p>
        </p:txBody>
      </p:sp>
    </p:spTree>
    <p:extLst>
      <p:ext uri="{BB962C8B-B14F-4D97-AF65-F5344CB8AC3E}">
        <p14:creationId xmlns:p14="http://schemas.microsoft.com/office/powerpoint/2010/main" val="2801943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11.2.43</a:t>
            </a:r>
          </a:p>
          <a:p>
            <a:r>
              <a:rPr lang="en-US" dirty="0"/>
              <a:t>This is the page we will use to signify</a:t>
            </a:r>
            <a:r>
              <a:rPr lang="en-US" baseline="0" dirty="0"/>
              <a:t> that there will be brief check-in’s to review information, where appropriate. Don’t expect there to be that many of these, as knowledge demonstration will be combined with skill acquisition.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30</a:t>
            </a:fld>
            <a:endParaRPr lang="en-US"/>
          </a:p>
        </p:txBody>
      </p:sp>
    </p:spTree>
    <p:extLst>
      <p:ext uri="{BB962C8B-B14F-4D97-AF65-F5344CB8AC3E}">
        <p14:creationId xmlns:p14="http://schemas.microsoft.com/office/powerpoint/2010/main" val="3506158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11.3.44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31</a:t>
            </a:fld>
            <a:endParaRPr lang="en-US"/>
          </a:p>
        </p:txBody>
      </p:sp>
    </p:spTree>
    <p:extLst>
      <p:ext uri="{BB962C8B-B14F-4D97-AF65-F5344CB8AC3E}">
        <p14:creationId xmlns:p14="http://schemas.microsoft.com/office/powerpoint/2010/main" val="2511061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a:t>
            </a:r>
          </a:p>
        </p:txBody>
      </p:sp>
      <p:sp>
        <p:nvSpPr>
          <p:cNvPr id="4" name="Slide Number Placeholder 3"/>
          <p:cNvSpPr>
            <a:spLocks noGrp="1"/>
          </p:cNvSpPr>
          <p:nvPr>
            <p:ph type="sldNum" sz="quarter" idx="10"/>
          </p:nvPr>
        </p:nvSpPr>
        <p:spPr/>
        <p:txBody>
          <a:bodyPr/>
          <a:lstStyle/>
          <a:p>
            <a:fld id="{58E6C161-0FB7-4179-A019-8C19B39E60C5}" type="slidenum">
              <a:rPr lang="en-US" smtClean="0"/>
              <a:pPr/>
              <a:t>32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010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33</a:t>
            </a:fld>
            <a:endParaRPr lang="en-US"/>
          </a:p>
        </p:txBody>
      </p:sp>
    </p:spTree>
    <p:extLst>
      <p:ext uri="{BB962C8B-B14F-4D97-AF65-F5344CB8AC3E}">
        <p14:creationId xmlns:p14="http://schemas.microsoft.com/office/powerpoint/2010/main" val="381366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34</a:t>
            </a:fld>
            <a:endParaRPr lang="en-US"/>
          </a:p>
        </p:txBody>
      </p:sp>
    </p:spTree>
    <p:extLst>
      <p:ext uri="{BB962C8B-B14F-4D97-AF65-F5344CB8AC3E}">
        <p14:creationId xmlns:p14="http://schemas.microsoft.com/office/powerpoint/2010/main" val="631400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6.3.6</a:t>
            </a:r>
          </a:p>
        </p:txBody>
      </p:sp>
      <p:sp>
        <p:nvSpPr>
          <p:cNvPr id="4" name="Slide Number Placeholder 3"/>
          <p:cNvSpPr>
            <a:spLocks noGrp="1"/>
          </p:cNvSpPr>
          <p:nvPr>
            <p:ph type="sldNum" sz="quarter" idx="10"/>
          </p:nvPr>
        </p:nvSpPr>
        <p:spPr/>
        <p:txBody>
          <a:bodyPr/>
          <a:lstStyle/>
          <a:p>
            <a:fld id="{58E6C161-0FB7-4179-A019-8C19B39E60C5}" type="slidenum">
              <a:rPr lang="en-US" smtClean="0"/>
              <a:pPr/>
              <a:t>35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77389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11.3.50</a:t>
            </a:r>
          </a:p>
        </p:txBody>
      </p:sp>
      <p:sp>
        <p:nvSpPr>
          <p:cNvPr id="4" name="Slide Number Placeholder 3"/>
          <p:cNvSpPr>
            <a:spLocks noGrp="1"/>
          </p:cNvSpPr>
          <p:nvPr>
            <p:ph type="sldNum" sz="quarter" idx="10"/>
          </p:nvPr>
        </p:nvSpPr>
        <p:spPr/>
        <p:txBody>
          <a:bodyPr/>
          <a:lstStyle/>
          <a:p>
            <a:fld id="{58E6C161-0FB7-4179-A019-8C19B39E60C5}" type="slidenum">
              <a:rPr lang="en-US" smtClean="0"/>
              <a:pPr/>
              <a:t>36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4972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37</a:t>
            </a:fld>
            <a:endParaRPr lang="en-US"/>
          </a:p>
        </p:txBody>
      </p:sp>
    </p:spTree>
    <p:extLst>
      <p:ext uri="{BB962C8B-B14F-4D97-AF65-F5344CB8AC3E}">
        <p14:creationId xmlns:p14="http://schemas.microsoft.com/office/powerpoint/2010/main" val="243519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6.3.9</a:t>
            </a:r>
          </a:p>
        </p:txBody>
      </p:sp>
      <p:sp>
        <p:nvSpPr>
          <p:cNvPr id="4" name="Slide Number Placeholder 3"/>
          <p:cNvSpPr>
            <a:spLocks noGrp="1"/>
          </p:cNvSpPr>
          <p:nvPr>
            <p:ph type="sldNum" sz="quarter" idx="10"/>
          </p:nvPr>
        </p:nvSpPr>
        <p:spPr/>
        <p:txBody>
          <a:bodyPr/>
          <a:lstStyle/>
          <a:p>
            <a:fld id="{58E6C161-0FB7-4179-A019-8C19B39E60C5}" type="slidenum">
              <a:rPr lang="en-US" smtClean="0"/>
              <a:pPr/>
              <a:t>38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7756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6.3.10</a:t>
            </a:r>
          </a:p>
        </p:txBody>
      </p:sp>
      <p:sp>
        <p:nvSpPr>
          <p:cNvPr id="4" name="Slide Number Placeholder 3"/>
          <p:cNvSpPr>
            <a:spLocks noGrp="1"/>
          </p:cNvSpPr>
          <p:nvPr>
            <p:ph type="sldNum" sz="quarter" idx="10"/>
          </p:nvPr>
        </p:nvSpPr>
        <p:spPr/>
        <p:txBody>
          <a:bodyPr/>
          <a:lstStyle/>
          <a:p>
            <a:fld id="{58E6C161-0FB7-4179-A019-8C19B39E60C5}" type="slidenum">
              <a:rPr lang="en-US" smtClean="0"/>
              <a:pPr/>
              <a:t>39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831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6.1.2</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0675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6.3.11</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61659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6.3.12</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0819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6.3.13</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159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6.3.14</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7641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6.3.15</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9825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45</a:t>
            </a:fld>
            <a:endParaRPr lang="en-US"/>
          </a:p>
        </p:txBody>
      </p:sp>
    </p:spTree>
    <p:extLst>
      <p:ext uri="{BB962C8B-B14F-4D97-AF65-F5344CB8AC3E}">
        <p14:creationId xmlns:p14="http://schemas.microsoft.com/office/powerpoint/2010/main" val="1966306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6.3.17</a:t>
            </a:r>
          </a:p>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9669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6.3.18</a:t>
            </a:r>
          </a:p>
        </p:txBody>
      </p:sp>
      <p:sp>
        <p:nvSpPr>
          <p:cNvPr id="4" name="Slide Number Placeholder 3"/>
          <p:cNvSpPr>
            <a:spLocks noGrp="1"/>
          </p:cNvSpPr>
          <p:nvPr>
            <p:ph type="sldNum" sz="quarter" idx="10"/>
          </p:nvPr>
        </p:nvSpPr>
        <p:spPr/>
        <p:txBody>
          <a:bodyPr/>
          <a:lstStyle/>
          <a:p>
            <a:fld id="{58E6C161-0FB7-4179-A019-8C19B39E60C5}" type="slidenum">
              <a:rPr lang="en-US" smtClean="0"/>
              <a:pPr/>
              <a:t>47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25613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6.1.15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48</a:t>
            </a:fld>
            <a:endParaRPr lang="en-US"/>
          </a:p>
        </p:txBody>
      </p:sp>
    </p:spTree>
    <p:extLst>
      <p:ext uri="{BB962C8B-B14F-4D97-AF65-F5344CB8AC3E}">
        <p14:creationId xmlns:p14="http://schemas.microsoft.com/office/powerpoint/2010/main" val="1240648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6.1.16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49</a:t>
            </a:fld>
            <a:endParaRPr lang="en-US"/>
          </a:p>
        </p:txBody>
      </p:sp>
    </p:spTree>
    <p:extLst>
      <p:ext uri="{BB962C8B-B14F-4D97-AF65-F5344CB8AC3E}">
        <p14:creationId xmlns:p14="http://schemas.microsoft.com/office/powerpoint/2010/main" val="232847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6.1.3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a:t>
            </a:fld>
            <a:endParaRPr lang="en-US"/>
          </a:p>
        </p:txBody>
      </p:sp>
    </p:spTree>
    <p:extLst>
      <p:ext uri="{BB962C8B-B14F-4D97-AF65-F5344CB8AC3E}">
        <p14:creationId xmlns:p14="http://schemas.microsoft.com/office/powerpoint/2010/main" val="1723743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6.3.19</a:t>
            </a:r>
          </a:p>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50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352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51</a:t>
            </a:fld>
            <a:endParaRPr lang="en-US"/>
          </a:p>
        </p:txBody>
      </p:sp>
    </p:spTree>
    <p:extLst>
      <p:ext uri="{BB962C8B-B14F-4D97-AF65-F5344CB8AC3E}">
        <p14:creationId xmlns:p14="http://schemas.microsoft.com/office/powerpoint/2010/main" val="3016440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52</a:t>
            </a:fld>
            <a:endParaRPr lang="en-US"/>
          </a:p>
        </p:txBody>
      </p:sp>
    </p:spTree>
    <p:extLst>
      <p:ext uri="{BB962C8B-B14F-4D97-AF65-F5344CB8AC3E}">
        <p14:creationId xmlns:p14="http://schemas.microsoft.com/office/powerpoint/2010/main" val="113558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53</a:t>
            </a:fld>
            <a:endParaRPr lang="en-US"/>
          </a:p>
        </p:txBody>
      </p:sp>
    </p:spTree>
    <p:extLst>
      <p:ext uri="{BB962C8B-B14F-4D97-AF65-F5344CB8AC3E}">
        <p14:creationId xmlns:p14="http://schemas.microsoft.com/office/powerpoint/2010/main" val="862469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6.2.23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54</a:t>
            </a:fld>
            <a:endParaRPr lang="en-US"/>
          </a:p>
        </p:txBody>
      </p:sp>
    </p:spTree>
    <p:extLst>
      <p:ext uri="{BB962C8B-B14F-4D97-AF65-F5344CB8AC3E}">
        <p14:creationId xmlns:p14="http://schemas.microsoft.com/office/powerpoint/2010/main" val="3554360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6.2.24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55</a:t>
            </a:fld>
            <a:endParaRPr lang="en-US"/>
          </a:p>
        </p:txBody>
      </p:sp>
    </p:spTree>
    <p:extLst>
      <p:ext uri="{BB962C8B-B14F-4D97-AF65-F5344CB8AC3E}">
        <p14:creationId xmlns:p14="http://schemas.microsoft.com/office/powerpoint/2010/main" val="3337885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56</a:t>
            </a:fld>
            <a:endParaRPr lang="en-US"/>
          </a:p>
        </p:txBody>
      </p:sp>
    </p:spTree>
    <p:extLst>
      <p:ext uri="{BB962C8B-B14F-4D97-AF65-F5344CB8AC3E}">
        <p14:creationId xmlns:p14="http://schemas.microsoft.com/office/powerpoint/2010/main" val="2676766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57</a:t>
            </a:fld>
            <a:endParaRPr lang="en-US"/>
          </a:p>
        </p:txBody>
      </p:sp>
    </p:spTree>
    <p:extLst>
      <p:ext uri="{BB962C8B-B14F-4D97-AF65-F5344CB8AC3E}">
        <p14:creationId xmlns:p14="http://schemas.microsoft.com/office/powerpoint/2010/main" val="3778704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58</a:t>
            </a:fld>
            <a:endParaRPr lang="en-US"/>
          </a:p>
        </p:txBody>
      </p:sp>
    </p:spTree>
    <p:extLst>
      <p:ext uri="{BB962C8B-B14F-4D97-AF65-F5344CB8AC3E}">
        <p14:creationId xmlns:p14="http://schemas.microsoft.com/office/powerpoint/2010/main" val="445535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59</a:t>
            </a:fld>
            <a:endParaRPr lang="en-US"/>
          </a:p>
        </p:txBody>
      </p:sp>
    </p:spTree>
    <p:extLst>
      <p:ext uri="{BB962C8B-B14F-4D97-AF65-F5344CB8AC3E}">
        <p14:creationId xmlns:p14="http://schemas.microsoft.com/office/powerpoint/2010/main" val="151347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6.1.4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a:t>
            </a:fld>
            <a:endParaRPr lang="en-US"/>
          </a:p>
        </p:txBody>
      </p:sp>
    </p:spTree>
    <p:extLst>
      <p:ext uri="{BB962C8B-B14F-4D97-AF65-F5344CB8AC3E}">
        <p14:creationId xmlns:p14="http://schemas.microsoft.com/office/powerpoint/2010/main" val="2185046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6.3.29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60</a:t>
            </a:fld>
            <a:endParaRPr lang="en-US"/>
          </a:p>
        </p:txBody>
      </p:sp>
    </p:spTree>
    <p:extLst>
      <p:ext uri="{BB962C8B-B14F-4D97-AF65-F5344CB8AC3E}">
        <p14:creationId xmlns:p14="http://schemas.microsoft.com/office/powerpoint/2010/main" val="3143052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61</a:t>
            </a:fld>
            <a:endParaRPr lang="en-US"/>
          </a:p>
        </p:txBody>
      </p:sp>
    </p:spTree>
    <p:extLst>
      <p:ext uri="{BB962C8B-B14F-4D97-AF65-F5344CB8AC3E}">
        <p14:creationId xmlns:p14="http://schemas.microsoft.com/office/powerpoint/2010/main" val="2093061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62</a:t>
            </a:fld>
            <a:endParaRPr lang="en-US"/>
          </a:p>
        </p:txBody>
      </p:sp>
    </p:spTree>
    <p:extLst>
      <p:ext uri="{BB962C8B-B14F-4D97-AF65-F5344CB8AC3E}">
        <p14:creationId xmlns:p14="http://schemas.microsoft.com/office/powerpoint/2010/main" val="12265663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63</a:t>
            </a:fld>
            <a:endParaRPr lang="en-US"/>
          </a:p>
        </p:txBody>
      </p:sp>
    </p:spTree>
    <p:extLst>
      <p:ext uri="{BB962C8B-B14F-4D97-AF65-F5344CB8AC3E}">
        <p14:creationId xmlns:p14="http://schemas.microsoft.com/office/powerpoint/2010/main" val="4118331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64</a:t>
            </a:fld>
            <a:endParaRPr lang="en-US"/>
          </a:p>
        </p:txBody>
      </p:sp>
    </p:spTree>
    <p:extLst>
      <p:ext uri="{BB962C8B-B14F-4D97-AF65-F5344CB8AC3E}">
        <p14:creationId xmlns:p14="http://schemas.microsoft.com/office/powerpoint/2010/main" val="4280981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65</a:t>
            </a:fld>
            <a:endParaRPr lang="en-US"/>
          </a:p>
        </p:txBody>
      </p:sp>
    </p:spTree>
    <p:extLst>
      <p:ext uri="{BB962C8B-B14F-4D97-AF65-F5344CB8AC3E}">
        <p14:creationId xmlns:p14="http://schemas.microsoft.com/office/powerpoint/2010/main" val="118478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66</a:t>
            </a:fld>
            <a:endParaRPr lang="en-US"/>
          </a:p>
        </p:txBody>
      </p:sp>
    </p:spTree>
    <p:extLst>
      <p:ext uri="{BB962C8B-B14F-4D97-AF65-F5344CB8AC3E}">
        <p14:creationId xmlns:p14="http://schemas.microsoft.com/office/powerpoint/2010/main" val="867763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67</a:t>
            </a:fld>
            <a:endParaRPr lang="en-US"/>
          </a:p>
        </p:txBody>
      </p:sp>
    </p:spTree>
    <p:extLst>
      <p:ext uri="{BB962C8B-B14F-4D97-AF65-F5344CB8AC3E}">
        <p14:creationId xmlns:p14="http://schemas.microsoft.com/office/powerpoint/2010/main" val="2508975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68</a:t>
            </a:fld>
            <a:endParaRPr lang="en-US"/>
          </a:p>
        </p:txBody>
      </p:sp>
    </p:spTree>
    <p:extLst>
      <p:ext uri="{BB962C8B-B14F-4D97-AF65-F5344CB8AC3E}">
        <p14:creationId xmlns:p14="http://schemas.microsoft.com/office/powerpoint/2010/main" val="3869890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69</a:t>
            </a:fld>
            <a:endParaRPr lang="en-US"/>
          </a:p>
        </p:txBody>
      </p:sp>
    </p:spTree>
    <p:extLst>
      <p:ext uri="{BB962C8B-B14F-4D97-AF65-F5344CB8AC3E}">
        <p14:creationId xmlns:p14="http://schemas.microsoft.com/office/powerpoint/2010/main" val="76686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a:t>
            </a:fld>
            <a:endParaRPr lang="en-US"/>
          </a:p>
        </p:txBody>
      </p:sp>
    </p:spTree>
    <p:extLst>
      <p:ext uri="{BB962C8B-B14F-4D97-AF65-F5344CB8AC3E}">
        <p14:creationId xmlns:p14="http://schemas.microsoft.com/office/powerpoint/2010/main" val="3335215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70</a:t>
            </a:fld>
            <a:endParaRPr lang="en-US"/>
          </a:p>
        </p:txBody>
      </p:sp>
    </p:spTree>
    <p:extLst>
      <p:ext uri="{BB962C8B-B14F-4D97-AF65-F5344CB8AC3E}">
        <p14:creationId xmlns:p14="http://schemas.microsoft.com/office/powerpoint/2010/main" val="2317910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71</a:t>
            </a:fld>
            <a:endParaRPr lang="en-US"/>
          </a:p>
        </p:txBody>
      </p:sp>
    </p:spTree>
    <p:extLst>
      <p:ext uri="{BB962C8B-B14F-4D97-AF65-F5344CB8AC3E}">
        <p14:creationId xmlns:p14="http://schemas.microsoft.com/office/powerpoint/2010/main" val="2668904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72</a:t>
            </a:fld>
            <a:endParaRPr lang="en-US"/>
          </a:p>
        </p:txBody>
      </p:sp>
    </p:spTree>
    <p:extLst>
      <p:ext uri="{BB962C8B-B14F-4D97-AF65-F5344CB8AC3E}">
        <p14:creationId xmlns:p14="http://schemas.microsoft.com/office/powerpoint/2010/main" val="35645480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73</a:t>
            </a:fld>
            <a:endParaRPr lang="en-US"/>
          </a:p>
        </p:txBody>
      </p:sp>
    </p:spTree>
    <p:extLst>
      <p:ext uri="{BB962C8B-B14F-4D97-AF65-F5344CB8AC3E}">
        <p14:creationId xmlns:p14="http://schemas.microsoft.com/office/powerpoint/2010/main" val="900123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74</a:t>
            </a:fld>
            <a:endParaRPr lang="en-US"/>
          </a:p>
        </p:txBody>
      </p:sp>
    </p:spTree>
    <p:extLst>
      <p:ext uri="{BB962C8B-B14F-4D97-AF65-F5344CB8AC3E}">
        <p14:creationId xmlns:p14="http://schemas.microsoft.com/office/powerpoint/2010/main" val="13333556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75</a:t>
            </a:fld>
            <a:endParaRPr lang="en-US"/>
          </a:p>
        </p:txBody>
      </p:sp>
    </p:spTree>
    <p:extLst>
      <p:ext uri="{BB962C8B-B14F-4D97-AF65-F5344CB8AC3E}">
        <p14:creationId xmlns:p14="http://schemas.microsoft.com/office/powerpoint/2010/main" val="18612994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6.3.45</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76</a:t>
            </a:fld>
            <a:endParaRPr lang="en-US"/>
          </a:p>
        </p:txBody>
      </p:sp>
    </p:spTree>
    <p:extLst>
      <p:ext uri="{BB962C8B-B14F-4D97-AF65-F5344CB8AC3E}">
        <p14:creationId xmlns:p14="http://schemas.microsoft.com/office/powerpoint/2010/main" val="2537517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77</a:t>
            </a:fld>
            <a:endParaRPr lang="en-US"/>
          </a:p>
        </p:txBody>
      </p:sp>
    </p:spTree>
    <p:extLst>
      <p:ext uri="{BB962C8B-B14F-4D97-AF65-F5344CB8AC3E}">
        <p14:creationId xmlns:p14="http://schemas.microsoft.com/office/powerpoint/2010/main" val="618880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78</a:t>
            </a:fld>
            <a:endParaRPr lang="en-US"/>
          </a:p>
        </p:txBody>
      </p:sp>
    </p:spTree>
    <p:extLst>
      <p:ext uri="{BB962C8B-B14F-4D97-AF65-F5344CB8AC3E}">
        <p14:creationId xmlns:p14="http://schemas.microsoft.com/office/powerpoint/2010/main" val="4293902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79</a:t>
            </a:fld>
            <a:endParaRPr lang="en-US"/>
          </a:p>
        </p:txBody>
      </p:sp>
    </p:spTree>
    <p:extLst>
      <p:ext uri="{BB962C8B-B14F-4D97-AF65-F5344CB8AC3E}">
        <p14:creationId xmlns:p14="http://schemas.microsoft.com/office/powerpoint/2010/main" val="76131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6.3.16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a:t>
            </a:fld>
            <a:endParaRPr lang="en-US"/>
          </a:p>
        </p:txBody>
      </p:sp>
    </p:spTree>
    <p:extLst>
      <p:ext uri="{BB962C8B-B14F-4D97-AF65-F5344CB8AC3E}">
        <p14:creationId xmlns:p14="http://schemas.microsoft.com/office/powerpoint/2010/main" val="19663067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6.3.49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80</a:t>
            </a:fld>
            <a:endParaRPr lang="en-US"/>
          </a:p>
        </p:txBody>
      </p:sp>
    </p:spTree>
    <p:extLst>
      <p:ext uri="{BB962C8B-B14F-4D97-AF65-F5344CB8AC3E}">
        <p14:creationId xmlns:p14="http://schemas.microsoft.com/office/powerpoint/2010/main" val="3656569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6.3.50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81</a:t>
            </a:fld>
            <a:endParaRPr lang="en-US"/>
          </a:p>
        </p:txBody>
      </p:sp>
    </p:spTree>
    <p:extLst>
      <p:ext uri="{BB962C8B-B14F-4D97-AF65-F5344CB8AC3E}">
        <p14:creationId xmlns:p14="http://schemas.microsoft.com/office/powerpoint/2010/main" val="38196542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6.3.51</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82</a:t>
            </a:fld>
            <a:endParaRPr lang="en-US"/>
          </a:p>
        </p:txBody>
      </p:sp>
    </p:spTree>
    <p:extLst>
      <p:ext uri="{BB962C8B-B14F-4D97-AF65-F5344CB8AC3E}">
        <p14:creationId xmlns:p14="http://schemas.microsoft.com/office/powerpoint/2010/main" val="3128129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6.3.52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83</a:t>
            </a:fld>
            <a:endParaRPr lang="en-US"/>
          </a:p>
        </p:txBody>
      </p:sp>
    </p:spTree>
    <p:extLst>
      <p:ext uri="{BB962C8B-B14F-4D97-AF65-F5344CB8AC3E}">
        <p14:creationId xmlns:p14="http://schemas.microsoft.com/office/powerpoint/2010/main" val="17342400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6.4.53</a:t>
            </a:r>
          </a:p>
        </p:txBody>
      </p:sp>
      <p:sp>
        <p:nvSpPr>
          <p:cNvPr id="4" name="Slide Number Placeholder 3"/>
          <p:cNvSpPr>
            <a:spLocks noGrp="1"/>
          </p:cNvSpPr>
          <p:nvPr>
            <p:ph type="sldNum" sz="quarter" idx="10"/>
          </p:nvPr>
        </p:nvSpPr>
        <p:spPr/>
        <p:txBody>
          <a:bodyPr/>
          <a:lstStyle/>
          <a:p>
            <a:fld id="{58E6C161-0FB7-4179-A019-8C19B39E60C5}" type="slidenum">
              <a:rPr lang="en-US" smtClean="0"/>
              <a:pPr/>
              <a:t>84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3736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6.4.55</a:t>
            </a:r>
          </a:p>
        </p:txBody>
      </p:sp>
      <p:sp>
        <p:nvSpPr>
          <p:cNvPr id="4" name="Slide Number Placeholder 3"/>
          <p:cNvSpPr>
            <a:spLocks noGrp="1"/>
          </p:cNvSpPr>
          <p:nvPr>
            <p:ph type="sldNum" sz="quarter" idx="10"/>
          </p:nvPr>
        </p:nvSpPr>
        <p:spPr/>
        <p:txBody>
          <a:bodyPr/>
          <a:lstStyle/>
          <a:p>
            <a:fld id="{58E6C161-0FB7-4179-A019-8C19B39E60C5}" type="slidenum">
              <a:rPr lang="en-US" smtClean="0"/>
              <a:pPr/>
              <a:t>85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47437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6.4.56</a:t>
            </a:r>
          </a:p>
          <a:p>
            <a:pPr defTabSz="906902">
              <a:defRPr/>
            </a:pP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86</a:t>
            </a:fld>
            <a:endParaRPr lang="en-US"/>
          </a:p>
        </p:txBody>
      </p:sp>
    </p:spTree>
    <p:extLst>
      <p:ext uri="{BB962C8B-B14F-4D97-AF65-F5344CB8AC3E}">
        <p14:creationId xmlns:p14="http://schemas.microsoft.com/office/powerpoint/2010/main" val="3617799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5.3.50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87</a:t>
            </a:fld>
            <a:endParaRPr lang="en-US"/>
          </a:p>
        </p:txBody>
      </p:sp>
    </p:spTree>
    <p:extLst>
      <p:ext uri="{BB962C8B-B14F-4D97-AF65-F5344CB8AC3E}">
        <p14:creationId xmlns:p14="http://schemas.microsoft.com/office/powerpoint/2010/main" val="41321041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6.4.58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88</a:t>
            </a:fld>
            <a:endParaRPr lang="en-US"/>
          </a:p>
        </p:txBody>
      </p:sp>
    </p:spTree>
    <p:extLst>
      <p:ext uri="{BB962C8B-B14F-4D97-AF65-F5344CB8AC3E}">
        <p14:creationId xmlns:p14="http://schemas.microsoft.com/office/powerpoint/2010/main" val="3011852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6.4.59</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89</a:t>
            </a:fld>
            <a:endParaRPr lang="en-US"/>
          </a:p>
        </p:txBody>
      </p:sp>
    </p:spTree>
    <p:extLst>
      <p:ext uri="{BB962C8B-B14F-4D97-AF65-F5344CB8AC3E}">
        <p14:creationId xmlns:p14="http://schemas.microsoft.com/office/powerpoint/2010/main" val="277656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a:t>
            </a:fld>
            <a:endParaRPr lang="en-US"/>
          </a:p>
        </p:txBody>
      </p:sp>
    </p:spTree>
    <p:extLst>
      <p:ext uri="{BB962C8B-B14F-4D97-AF65-F5344CB8AC3E}">
        <p14:creationId xmlns:p14="http://schemas.microsoft.com/office/powerpoint/2010/main" val="22917333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6.4.60</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90</a:t>
            </a:fld>
            <a:endParaRPr lang="en-US"/>
          </a:p>
        </p:txBody>
      </p:sp>
    </p:spTree>
    <p:extLst>
      <p:ext uri="{BB962C8B-B14F-4D97-AF65-F5344CB8AC3E}">
        <p14:creationId xmlns:p14="http://schemas.microsoft.com/office/powerpoint/2010/main" val="3542870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6.4.61</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91</a:t>
            </a:fld>
            <a:endParaRPr lang="en-US"/>
          </a:p>
        </p:txBody>
      </p:sp>
    </p:spTree>
    <p:extLst>
      <p:ext uri="{BB962C8B-B14F-4D97-AF65-F5344CB8AC3E}">
        <p14:creationId xmlns:p14="http://schemas.microsoft.com/office/powerpoint/2010/main" val="1484055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6.4.62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92</a:t>
            </a:fld>
            <a:endParaRPr lang="en-US"/>
          </a:p>
        </p:txBody>
      </p:sp>
    </p:spTree>
    <p:extLst>
      <p:ext uri="{BB962C8B-B14F-4D97-AF65-F5344CB8AC3E}">
        <p14:creationId xmlns:p14="http://schemas.microsoft.com/office/powerpoint/2010/main" val="16699868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902">
              <a:defRPr/>
            </a:pPr>
            <a:r>
              <a:rPr lang="en-US" dirty="0"/>
              <a:t>6.4.63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93</a:t>
            </a:fld>
            <a:endParaRPr lang="en-US"/>
          </a:p>
        </p:txBody>
      </p:sp>
    </p:spTree>
    <p:extLst>
      <p:ext uri="{BB962C8B-B14F-4D97-AF65-F5344CB8AC3E}">
        <p14:creationId xmlns:p14="http://schemas.microsoft.com/office/powerpoint/2010/main" val="29567166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a:t>6.4.63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94</a:t>
            </a:fld>
            <a:endParaRPr lang="en-US"/>
          </a:p>
        </p:txBody>
      </p:sp>
    </p:spTree>
    <p:extLst>
      <p:ext uri="{BB962C8B-B14F-4D97-AF65-F5344CB8AC3E}">
        <p14:creationId xmlns:p14="http://schemas.microsoft.com/office/powerpoint/2010/main" val="5707017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6.5.64</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95</a:t>
            </a:fld>
            <a:endParaRPr lang="en-US"/>
          </a:p>
        </p:txBody>
      </p:sp>
    </p:spTree>
    <p:extLst>
      <p:ext uri="{BB962C8B-B14F-4D97-AF65-F5344CB8AC3E}">
        <p14:creationId xmlns:p14="http://schemas.microsoft.com/office/powerpoint/2010/main" val="2877559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6.5.65</a:t>
            </a:r>
          </a:p>
        </p:txBody>
      </p:sp>
      <p:sp>
        <p:nvSpPr>
          <p:cNvPr id="4" name="Slide Number Placeholder 3"/>
          <p:cNvSpPr>
            <a:spLocks noGrp="1"/>
          </p:cNvSpPr>
          <p:nvPr>
            <p:ph type="sldNum" sz="quarter" idx="10"/>
          </p:nvPr>
        </p:nvSpPr>
        <p:spPr/>
        <p:txBody>
          <a:bodyPr/>
          <a:lstStyle/>
          <a:p>
            <a:fld id="{58E6C161-0FB7-4179-A019-8C19B39E60C5}" type="slidenum">
              <a:rPr lang="en-US" smtClean="0"/>
              <a:pPr/>
              <a:t>96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6410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6.5.66</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97</a:t>
            </a:fld>
            <a:endParaRPr lang="en-US"/>
          </a:p>
        </p:txBody>
      </p:sp>
    </p:spTree>
    <p:extLst>
      <p:ext uri="{BB962C8B-B14F-4D97-AF65-F5344CB8AC3E}">
        <p14:creationId xmlns:p14="http://schemas.microsoft.com/office/powerpoint/2010/main" val="35403183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6.5.67</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98</a:t>
            </a:fld>
            <a:endParaRPr lang="en-US"/>
          </a:p>
        </p:txBody>
      </p:sp>
    </p:spTree>
    <p:extLst>
      <p:ext uri="{BB962C8B-B14F-4D97-AF65-F5344CB8AC3E}">
        <p14:creationId xmlns:p14="http://schemas.microsoft.com/office/powerpoint/2010/main" val="258499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6.5.68</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99</a:t>
            </a:fld>
            <a:endParaRPr lang="en-US"/>
          </a:p>
        </p:txBody>
      </p:sp>
    </p:spTree>
    <p:extLst>
      <p:ext uri="{BB962C8B-B14F-4D97-AF65-F5344CB8AC3E}">
        <p14:creationId xmlns:p14="http://schemas.microsoft.com/office/powerpoint/2010/main" val="466249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txBox="1">
            <a:spLocks/>
          </p:cNvSpPr>
          <p:nvPr userDrawn="1"/>
        </p:nvSpPr>
        <p:spPr>
          <a:xfrm>
            <a:off x="1630888" y="1468367"/>
            <a:ext cx="6859859" cy="12058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tx2">
                    <a:lumMod val="75000"/>
                    <a:lumOff val="25000"/>
                  </a:schemeClr>
                </a:solidFill>
                <a:latin typeface="Arial Black"/>
                <a:ea typeface="+mj-ea"/>
                <a:cs typeface="+mj-cs"/>
              </a:defRPr>
            </a:lvl1pPr>
          </a:lstStyle>
          <a:p>
            <a:r>
              <a:rPr lang="en-US" dirty="0" err="1">
                <a:solidFill>
                  <a:srgbClr val="1B5FAA"/>
                </a:solidFill>
              </a:rPr>
              <a:t>DCF</a:t>
            </a:r>
            <a:r>
              <a:rPr lang="en-US" dirty="0">
                <a:solidFill>
                  <a:srgbClr val="1B5FAA"/>
                </a:solidFill>
              </a:rPr>
              <a:t> Pre-Service</a:t>
            </a:r>
            <a:r>
              <a:rPr lang="en-US" baseline="0" dirty="0">
                <a:solidFill>
                  <a:srgbClr val="1B5FAA"/>
                </a:solidFill>
              </a:rPr>
              <a:t> Curriculum</a:t>
            </a:r>
            <a:endParaRPr lang="en-US" sz="2200" dirty="0">
              <a:solidFill>
                <a:srgbClr val="1B5FAA"/>
              </a:solidFill>
            </a:endParaRPr>
          </a:p>
        </p:txBody>
      </p:sp>
      <p:sp>
        <p:nvSpPr>
          <p:cNvPr id="3" name="Subtitle 2"/>
          <p:cNvSpPr>
            <a:spLocks noGrp="1"/>
          </p:cNvSpPr>
          <p:nvPr>
            <p:ph type="subTitle" idx="1" hasCustomPrompt="1"/>
          </p:nvPr>
        </p:nvSpPr>
        <p:spPr>
          <a:xfrm>
            <a:off x="2106797" y="3299981"/>
            <a:ext cx="6241709" cy="1343139"/>
          </a:xfrm>
        </p:spPr>
        <p:txBody>
          <a:bodyPr>
            <a:normAutofit/>
          </a:bodyPr>
          <a:lstStyle>
            <a:lvl1pPr marL="0" indent="0" algn="ctr">
              <a:buNone/>
              <a:defRPr b="1">
                <a:solidFill>
                  <a:srgbClr val="56944F"/>
                </a:solidFill>
              </a:defRPr>
            </a:lvl1pPr>
          </a:lstStyle>
          <a:p>
            <a:r>
              <a:rPr lang="en-US" sz="2800" dirty="0">
                <a:latin typeface="Arial Black" pitchFamily="34" charset="0"/>
              </a:rPr>
              <a:t>Core PreService Curriculum</a:t>
            </a:r>
            <a:br>
              <a:rPr lang="en-US" sz="2800" dirty="0">
                <a:latin typeface="Arial Black" pitchFamily="34" charset="0"/>
              </a:rPr>
            </a:br>
            <a:r>
              <a:rPr lang="en-US" sz="2800" dirty="0">
                <a:latin typeface="Arial Black" pitchFamily="34" charset="0"/>
              </a:rPr>
              <a:t>Weeks 1-3</a:t>
            </a:r>
            <a:br>
              <a:rPr lang="en-US" sz="2800" dirty="0">
                <a:latin typeface="Arial Black" pitchFamily="34" charset="0"/>
              </a:rPr>
            </a:br>
            <a:endParaRPr lang="en-US" sz="2800" dirty="0">
              <a:solidFill>
                <a:schemeClr val="tx2">
                  <a:lumMod val="50000"/>
                  <a:lumOff val="50000"/>
                </a:schemeClr>
              </a:solidFill>
              <a:latin typeface="Arial Black"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8881" y="4977918"/>
            <a:ext cx="1403872" cy="1558298"/>
          </a:xfrm>
          <a:prstGeom prst="rect">
            <a:avLst/>
          </a:prstGeom>
        </p:spPr>
      </p:pic>
    </p:spTree>
    <p:extLst>
      <p:ext uri="{BB962C8B-B14F-4D97-AF65-F5344CB8AC3E}">
        <p14:creationId xmlns:p14="http://schemas.microsoft.com/office/powerpoint/2010/main" val="362864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4093"/>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7BEEF400-66EB-4648-B42C-432E3EF7FC86}" type="slidenum">
              <a:rPr lang="en-US"/>
              <a:pPr>
                <a:defRPr/>
              </a:pPr>
              <a:t>‹#›</a:t>
            </a:fld>
            <a:endParaRPr lang="en-US"/>
          </a:p>
        </p:txBody>
      </p:sp>
    </p:spTree>
    <p:extLst>
      <p:ext uri="{BB962C8B-B14F-4D97-AF65-F5344CB8AC3E}">
        <p14:creationId xmlns:p14="http://schemas.microsoft.com/office/powerpoint/2010/main" val="192534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2" name="Title 1"/>
          <p:cNvSpPr>
            <a:spLocks noGrp="1"/>
          </p:cNvSpPr>
          <p:nvPr>
            <p:ph type="title"/>
          </p:nvPr>
        </p:nvSpPr>
        <p:spPr>
          <a:xfrm>
            <a:off x="1604536" y="3187337"/>
            <a:ext cx="7082263" cy="879566"/>
          </a:xfrm>
        </p:spPr>
        <p:txBody>
          <a:bodyPr>
            <a:normAutofit/>
          </a:bodyPr>
          <a:lstStyle>
            <a:lvl1pPr>
              <a:defRPr sz="3200">
                <a:solidFill>
                  <a:srgbClr val="1B5FAA"/>
                </a:solidFill>
              </a:defRPr>
            </a:lvl1pPr>
          </a:lstStyle>
          <a:p>
            <a:endParaRPr lang="en-US" dirty="0"/>
          </a:p>
        </p:txBody>
      </p:sp>
      <p:sp>
        <p:nvSpPr>
          <p:cNvPr id="3" name="Subtitle 2"/>
          <p:cNvSpPr>
            <a:spLocks noGrp="1"/>
          </p:cNvSpPr>
          <p:nvPr>
            <p:ph type="subTitle" idx="1"/>
          </p:nvPr>
        </p:nvSpPr>
        <p:spPr>
          <a:xfrm>
            <a:off x="1598339" y="4269374"/>
            <a:ext cx="7088460" cy="1803488"/>
          </a:xfrm>
        </p:spPr>
        <p:txBody>
          <a:bodyPr>
            <a:normAutofit/>
          </a:bodyPr>
          <a:lstStyle>
            <a:lvl1pPr marL="0" indent="0" algn="ctr">
              <a:buNone/>
              <a:defRPr sz="3000"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4" name="Picture 3" descr="module_banner_1_r.jpg"/>
          <p:cNvPicPr>
            <a:picLocks noChangeAspect="1"/>
          </p:cNvPicPr>
          <p:nvPr userDrawn="1"/>
        </p:nvPicPr>
        <p:blipFill>
          <a:blip r:embed="rId2"/>
          <a:stretch>
            <a:fillRect/>
          </a:stretch>
        </p:blipFill>
        <p:spPr>
          <a:xfrm>
            <a:off x="1344338" y="636167"/>
            <a:ext cx="7545661" cy="1886415"/>
          </a:xfrm>
          <a:prstGeom prst="rect">
            <a:avLst/>
          </a:prstGeom>
          <a:ln w="3175">
            <a:solidFill>
              <a:schemeClr val="tx1"/>
            </a:solid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8340" y="799916"/>
            <a:ext cx="6859859" cy="1028884"/>
          </a:xfrm>
        </p:spPr>
        <p:txBody>
          <a:bodyPr/>
          <a:lstStyle>
            <a:lvl1pPr>
              <a:defRPr baseline="0">
                <a:solidFill>
                  <a:srgbClr val="1B5FAA"/>
                </a:solidFill>
              </a:defRPr>
            </a:lvl1pPr>
          </a:lstStyle>
          <a:p>
            <a:endParaRPr lang="en-US" dirty="0"/>
          </a:p>
        </p:txBody>
      </p:sp>
      <p:sp>
        <p:nvSpPr>
          <p:cNvPr id="3" name="Subtitle 2"/>
          <p:cNvSpPr>
            <a:spLocks noGrp="1"/>
          </p:cNvSpPr>
          <p:nvPr>
            <p:ph type="subTitle" idx="1"/>
          </p:nvPr>
        </p:nvSpPr>
        <p:spPr>
          <a:xfrm>
            <a:off x="1344167" y="1828800"/>
            <a:ext cx="7474712" cy="2696117"/>
          </a:xfrm>
        </p:spPr>
        <p:txBody>
          <a:bodyPr/>
          <a:lstStyle>
            <a:lvl1pPr marL="0" indent="0" algn="ctr">
              <a:buNone/>
              <a:defRPr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4" name="Picture 3" descr="session_banner_1.jpg"/>
          <p:cNvPicPr>
            <a:picLocks noChangeAspect="1"/>
          </p:cNvPicPr>
          <p:nvPr userDrawn="1"/>
        </p:nvPicPr>
        <p:blipFill>
          <a:blip r:embed="rId2"/>
          <a:stretch>
            <a:fillRect/>
          </a:stretch>
        </p:blipFill>
        <p:spPr>
          <a:xfrm>
            <a:off x="1344166" y="4226940"/>
            <a:ext cx="7474713" cy="1868679"/>
          </a:xfrm>
          <a:prstGeom prst="rect">
            <a:avLst/>
          </a:prstGeom>
          <a:ln w="3175">
            <a:solidFill>
              <a:schemeClr val="tx1"/>
            </a:solidFill>
          </a:ln>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98718" y="4226939"/>
            <a:ext cx="1768859" cy="1880897"/>
          </a:xfrm>
          <a:prstGeom prst="rect">
            <a:avLst/>
          </a:prstGeom>
          <a:ln w="3175">
            <a:solidFill>
              <a:schemeClr val="tx1"/>
            </a:solidFill>
          </a:ln>
        </p:spPr>
      </p:pic>
    </p:spTree>
    <p:extLst>
      <p:ext uri="{BB962C8B-B14F-4D97-AF65-F5344CB8AC3E}">
        <p14:creationId xmlns:p14="http://schemas.microsoft.com/office/powerpoint/2010/main" val="107653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dirty="0"/>
              <a:t>Click to edit Master title style</a:t>
            </a:r>
          </a:p>
        </p:txBody>
      </p:sp>
      <p:sp>
        <p:nvSpPr>
          <p:cNvPr id="3" name="Content Placeholder 2"/>
          <p:cNvSpPr>
            <a:spLocks noGrp="1"/>
          </p:cNvSpPr>
          <p:nvPr>
            <p:ph idx="1"/>
          </p:nvPr>
        </p:nvSpPr>
        <p:spPr>
          <a:xfrm>
            <a:off x="1604536" y="1850241"/>
            <a:ext cx="7082264"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Tree>
    <p:extLst>
      <p:ext uri="{BB962C8B-B14F-4D97-AF65-F5344CB8AC3E}">
        <p14:creationId xmlns:p14="http://schemas.microsoft.com/office/powerpoint/2010/main" val="51957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604536" y="491778"/>
            <a:ext cx="7082263" cy="1143000"/>
          </a:xfrm>
        </p:spPr>
        <p:txBody>
          <a:bodyPr/>
          <a:lstStyle>
            <a:lvl1pPr>
              <a:defRPr b="1">
                <a:solidFill>
                  <a:srgbClr val="1B5FAA"/>
                </a:solidFill>
              </a:defRPr>
            </a:lvl1pPr>
          </a:lstStyle>
          <a:p>
            <a:r>
              <a:rPr lang="en-US" dirty="0"/>
              <a:t>Title is Optional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Tree>
    <p:extLst>
      <p:ext uri="{BB962C8B-B14F-4D97-AF65-F5344CB8AC3E}">
        <p14:creationId xmlns:p14="http://schemas.microsoft.com/office/powerpoint/2010/main" val="271730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40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36374" y="15621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98774" y="15621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98774" y="3898624"/>
            <a:ext cx="381000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xfrm>
            <a:off x="6059557" y="6235148"/>
            <a:ext cx="1905000" cy="457200"/>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xfrm>
            <a:off x="1136374" y="6248400"/>
            <a:ext cx="1905000" cy="457200"/>
          </a:xfrm>
          <a:prstGeom prst="rect">
            <a:avLst/>
          </a:prstGeom>
          <a:ln/>
        </p:spPr>
        <p:txBody>
          <a:bodyPr/>
          <a:lstStyle>
            <a:lvl1pPr>
              <a:defRPr/>
            </a:lvl1pPr>
          </a:lstStyle>
          <a:p>
            <a:fld id="{B6D3C9AB-2F70-41FE-9753-9E1972B907F2}" type="slidenum">
              <a:rPr lang="en-US"/>
              <a:pPr/>
              <a:t>‹#›</a:t>
            </a:fld>
            <a:endParaRPr lang="en-US" dirty="0"/>
          </a:p>
        </p:txBody>
      </p:sp>
    </p:spTree>
    <p:extLst>
      <p:ext uri="{BB962C8B-B14F-4D97-AF65-F5344CB8AC3E}">
        <p14:creationId xmlns:p14="http://schemas.microsoft.com/office/powerpoint/2010/main" val="332534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63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5643" y="195580"/>
            <a:ext cx="7886700" cy="1325563"/>
          </a:xfrm>
        </p:spPr>
        <p:txBody>
          <a:bodyPr/>
          <a:lstStyle/>
          <a:p>
            <a:r>
              <a:rPr lang="en-US"/>
              <a:t>Click to edit Master title style</a:t>
            </a:r>
          </a:p>
        </p:txBody>
      </p:sp>
      <p:sp>
        <p:nvSpPr>
          <p:cNvPr id="3" name="Text Placeholder 2"/>
          <p:cNvSpPr>
            <a:spLocks noGrp="1"/>
          </p:cNvSpPr>
          <p:nvPr>
            <p:ph type="body" idx="1"/>
          </p:nvPr>
        </p:nvSpPr>
        <p:spPr>
          <a:xfrm>
            <a:off x="1170747" y="1610778"/>
            <a:ext cx="3868737" cy="823912"/>
          </a:xfrm>
          <a:solidFill>
            <a:srgbClr val="56944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70747" y="2491740"/>
            <a:ext cx="3868737" cy="3684588"/>
          </a:xfrm>
          <a:ln w="28575">
            <a:solidFill>
              <a:srgbClr val="56944F"/>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8993" y="1618248"/>
            <a:ext cx="3887788" cy="823912"/>
          </a:xfrm>
          <a:solidFill>
            <a:srgbClr val="56944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08993" y="2491740"/>
            <a:ext cx="3887788" cy="3684588"/>
          </a:xfrm>
          <a:ln w="28575">
            <a:solidFill>
              <a:srgbClr val="56944F"/>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223010" y="6260148"/>
            <a:ext cx="2057400" cy="365125"/>
          </a:xfrm>
          <a:prstGeom prst="rect">
            <a:avLst/>
          </a:prstGeom>
        </p:spPr>
        <p:txBody>
          <a:bodyPr/>
          <a:lstStyle/>
          <a:p>
            <a:endParaRPr lang="en-US" dirty="0"/>
          </a:p>
        </p:txBody>
      </p:sp>
    </p:spTree>
    <p:extLst>
      <p:ext uri="{BB962C8B-B14F-4D97-AF65-F5344CB8AC3E}">
        <p14:creationId xmlns:p14="http://schemas.microsoft.com/office/powerpoint/2010/main" val="153033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536" y="274638"/>
            <a:ext cx="708226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04536" y="1600201"/>
            <a:ext cx="7082264" cy="43657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517570"/>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49" r:id="rId3"/>
    <p:sldLayoutId id="2147483650" r:id="rId4"/>
    <p:sldLayoutId id="2147483654" r:id="rId5"/>
    <p:sldLayoutId id="2147483659" r:id="rId6"/>
    <p:sldLayoutId id="2147483661" r:id="rId7"/>
    <p:sldLayoutId id="2147483660" r:id="rId8"/>
    <p:sldLayoutId id="2147483662" r:id="rId9"/>
    <p:sldLayoutId id="2147483663" r:id="rId10"/>
    <p:sldLayoutId id="2147483665" r:id="rId11"/>
  </p:sldLayoutIdLst>
  <p:hf hdr="0" dt="0"/>
  <p:txStyles>
    <p:titleStyle>
      <a:lvl1pPr algn="ctr" defTabSz="457200" rtl="0" eaLnBrk="1" latinLnBrk="0" hangingPunct="1">
        <a:spcBef>
          <a:spcPct val="0"/>
        </a:spcBef>
        <a:buNone/>
        <a:defRPr sz="3200" kern="1200">
          <a:solidFill>
            <a:srgbClr val="1B5FAA"/>
          </a:solidFill>
          <a:latin typeface="Arial Black"/>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hyperlink" Target="http://www.fadaa.org/resource_center/justFacts.php"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9" Type="http://schemas.openxmlformats.org/officeDocument/2006/relationships/image" Target="../media/image125.png"/><Relationship Id="rId21" Type="http://schemas.openxmlformats.org/officeDocument/2006/relationships/image" Target="../media/image107.png"/><Relationship Id="rId34" Type="http://schemas.openxmlformats.org/officeDocument/2006/relationships/image" Target="../media/image120.png"/><Relationship Id="rId42" Type="http://schemas.openxmlformats.org/officeDocument/2006/relationships/image" Target="../media/image128.png"/><Relationship Id="rId47" Type="http://schemas.openxmlformats.org/officeDocument/2006/relationships/image" Target="../media/image133.png"/><Relationship Id="rId50" Type="http://schemas.openxmlformats.org/officeDocument/2006/relationships/image" Target="../media/image136.png"/><Relationship Id="rId55" Type="http://schemas.openxmlformats.org/officeDocument/2006/relationships/image" Target="../media/image141.png"/><Relationship Id="rId7" Type="http://schemas.openxmlformats.org/officeDocument/2006/relationships/image" Target="../media/image93.png"/><Relationship Id="rId2" Type="http://schemas.openxmlformats.org/officeDocument/2006/relationships/notesSlide" Target="../notesSlides/notesSlide119.xml"/><Relationship Id="rId16" Type="http://schemas.openxmlformats.org/officeDocument/2006/relationships/image" Target="../media/image102.png"/><Relationship Id="rId29" Type="http://schemas.openxmlformats.org/officeDocument/2006/relationships/image" Target="../media/image115.png"/><Relationship Id="rId11" Type="http://schemas.openxmlformats.org/officeDocument/2006/relationships/image" Target="../media/image97.png"/><Relationship Id="rId24" Type="http://schemas.openxmlformats.org/officeDocument/2006/relationships/image" Target="../media/image110.png"/><Relationship Id="rId32" Type="http://schemas.openxmlformats.org/officeDocument/2006/relationships/image" Target="../media/image118.png"/><Relationship Id="rId37" Type="http://schemas.openxmlformats.org/officeDocument/2006/relationships/image" Target="../media/image123.png"/><Relationship Id="rId40" Type="http://schemas.openxmlformats.org/officeDocument/2006/relationships/image" Target="../media/image126.png"/><Relationship Id="rId45" Type="http://schemas.openxmlformats.org/officeDocument/2006/relationships/image" Target="../media/image131.png"/><Relationship Id="rId53" Type="http://schemas.openxmlformats.org/officeDocument/2006/relationships/image" Target="../media/image139.png"/><Relationship Id="rId58" Type="http://schemas.openxmlformats.org/officeDocument/2006/relationships/image" Target="../media/image144.png"/><Relationship Id="rId5" Type="http://schemas.openxmlformats.org/officeDocument/2006/relationships/image" Target="../media/image91.png"/><Relationship Id="rId61" Type="http://schemas.openxmlformats.org/officeDocument/2006/relationships/image" Target="../media/image147.png"/><Relationship Id="rId19" Type="http://schemas.openxmlformats.org/officeDocument/2006/relationships/image" Target="../media/image10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 Id="rId35" Type="http://schemas.openxmlformats.org/officeDocument/2006/relationships/image" Target="../media/image121.png"/><Relationship Id="rId43" Type="http://schemas.openxmlformats.org/officeDocument/2006/relationships/image" Target="../media/image129.png"/><Relationship Id="rId48" Type="http://schemas.openxmlformats.org/officeDocument/2006/relationships/image" Target="../media/image134.png"/><Relationship Id="rId56" Type="http://schemas.openxmlformats.org/officeDocument/2006/relationships/image" Target="../media/image142.png"/><Relationship Id="rId8" Type="http://schemas.openxmlformats.org/officeDocument/2006/relationships/image" Target="../media/image94.png"/><Relationship Id="rId51" Type="http://schemas.openxmlformats.org/officeDocument/2006/relationships/image" Target="../media/image137.png"/><Relationship Id="rId3" Type="http://schemas.openxmlformats.org/officeDocument/2006/relationships/image" Target="../media/image89.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9.png"/><Relationship Id="rId38" Type="http://schemas.openxmlformats.org/officeDocument/2006/relationships/image" Target="../media/image124.png"/><Relationship Id="rId46" Type="http://schemas.openxmlformats.org/officeDocument/2006/relationships/image" Target="../media/image132.png"/><Relationship Id="rId59" Type="http://schemas.openxmlformats.org/officeDocument/2006/relationships/image" Target="../media/image145.png"/><Relationship Id="rId20" Type="http://schemas.openxmlformats.org/officeDocument/2006/relationships/image" Target="../media/image106.png"/><Relationship Id="rId41" Type="http://schemas.openxmlformats.org/officeDocument/2006/relationships/image" Target="../media/image127.png"/><Relationship Id="rId54" Type="http://schemas.openxmlformats.org/officeDocument/2006/relationships/image" Target="../media/image140.png"/><Relationship Id="rId62" Type="http://schemas.openxmlformats.org/officeDocument/2006/relationships/image" Target="../media/image148.png"/><Relationship Id="rId1" Type="http://schemas.openxmlformats.org/officeDocument/2006/relationships/slideLayout" Target="../slideLayouts/slideLayout4.xml"/><Relationship Id="rId6" Type="http://schemas.openxmlformats.org/officeDocument/2006/relationships/image" Target="../media/image92.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36" Type="http://schemas.openxmlformats.org/officeDocument/2006/relationships/image" Target="../media/image122.png"/><Relationship Id="rId49" Type="http://schemas.openxmlformats.org/officeDocument/2006/relationships/image" Target="../media/image135.png"/><Relationship Id="rId57" Type="http://schemas.openxmlformats.org/officeDocument/2006/relationships/image" Target="../media/image143.png"/><Relationship Id="rId10" Type="http://schemas.openxmlformats.org/officeDocument/2006/relationships/image" Target="../media/image96.png"/><Relationship Id="rId31" Type="http://schemas.openxmlformats.org/officeDocument/2006/relationships/image" Target="../media/image117.png"/><Relationship Id="rId44" Type="http://schemas.openxmlformats.org/officeDocument/2006/relationships/image" Target="../media/image130.png"/><Relationship Id="rId52" Type="http://schemas.openxmlformats.org/officeDocument/2006/relationships/image" Target="../media/image138.png"/><Relationship Id="rId60" Type="http://schemas.openxmlformats.org/officeDocument/2006/relationships/image" Target="../media/image146.png"/><Relationship Id="rId4" Type="http://schemas.openxmlformats.org/officeDocument/2006/relationships/image" Target="../media/image90.pn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hyperlink" Target="http://www.fcadv.org/centers" TargetMode="External"/><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www.youtube.com/watch?v=0zoQ7n3omq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6</a:t>
            </a:r>
          </a:p>
        </p:txBody>
      </p:sp>
      <p:sp>
        <p:nvSpPr>
          <p:cNvPr id="3" name="Subtitle 2"/>
          <p:cNvSpPr>
            <a:spLocks noGrp="1"/>
          </p:cNvSpPr>
          <p:nvPr>
            <p:ph type="subTitle" idx="1"/>
          </p:nvPr>
        </p:nvSpPr>
        <p:spPr>
          <a:xfrm>
            <a:off x="1598339" y="3960025"/>
            <a:ext cx="7088460" cy="1046315"/>
          </a:xfrm>
        </p:spPr>
        <p:txBody>
          <a:bodyPr>
            <a:noAutofit/>
          </a:bodyPr>
          <a:lstStyle/>
          <a:p>
            <a:r>
              <a:rPr lang="en-US" sz="3200" dirty="0"/>
              <a:t>Understanding Child Maltreatment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3725" y="5180203"/>
            <a:ext cx="1070326" cy="1188062"/>
          </a:xfrm>
          <a:prstGeom prst="rect">
            <a:avLst/>
          </a:prstGeom>
        </p:spPr>
      </p:pic>
    </p:spTree>
    <p:extLst>
      <p:ext uri="{BB962C8B-B14F-4D97-AF65-F5344CB8AC3E}">
        <p14:creationId xmlns:p14="http://schemas.microsoft.com/office/powerpoint/2010/main" val="2111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Threatened Harm</a:t>
            </a:r>
          </a:p>
        </p:txBody>
      </p:sp>
      <p:sp>
        <p:nvSpPr>
          <p:cNvPr id="3" name="Content Placeholder 2"/>
          <p:cNvSpPr>
            <a:spLocks noGrp="1"/>
          </p:cNvSpPr>
          <p:nvPr>
            <p:ph idx="1"/>
          </p:nvPr>
        </p:nvSpPr>
        <p:spPr/>
        <p:txBody>
          <a:bodyPr>
            <a:normAutofit fontScale="92500" lnSpcReduction="10000"/>
          </a:bodyPr>
          <a:lstStyle/>
          <a:p>
            <a:pPr marL="0" indent="0">
              <a:buNone/>
            </a:pPr>
            <a:r>
              <a:rPr lang="en-US" b="1" i="1" dirty="0"/>
              <a:t>… a behavior that is not accidental and which is likely to result in harm to the child.</a:t>
            </a:r>
          </a:p>
          <a:p>
            <a:pPr marL="0" indent="0">
              <a:buNone/>
            </a:pPr>
            <a:endParaRPr lang="en-US" b="1" dirty="0"/>
          </a:p>
          <a:p>
            <a:pPr lvl="0"/>
            <a:r>
              <a:rPr lang="en-US" dirty="0"/>
              <a:t>The preventable death of one child provides reason to suspect that another child is at risk, or</a:t>
            </a:r>
          </a:p>
          <a:p>
            <a:r>
              <a:rPr lang="en-US" dirty="0"/>
              <a:t>The caregiver’s children are currently in out-of-home care or parental rights have been terminated.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6.1.8</a:t>
            </a:r>
          </a:p>
        </p:txBody>
      </p:sp>
    </p:spTree>
    <p:extLst>
      <p:ext uri="{BB962C8B-B14F-4D97-AF65-F5344CB8AC3E}">
        <p14:creationId xmlns:p14="http://schemas.microsoft.com/office/powerpoint/2010/main" val="524561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Characteristics of Emotionally Abusive Parents</a:t>
            </a:r>
          </a:p>
        </p:txBody>
      </p:sp>
      <p:sp>
        <p:nvSpPr>
          <p:cNvPr id="3" name="Content Placeholder 2"/>
          <p:cNvSpPr>
            <a:spLocks noGrp="1"/>
          </p:cNvSpPr>
          <p:nvPr>
            <p:ph idx="1"/>
          </p:nvPr>
        </p:nvSpPr>
        <p:spPr>
          <a:xfrm>
            <a:off x="1335594" y="2788133"/>
            <a:ext cx="7082264" cy="3248464"/>
          </a:xfrm>
        </p:spPr>
        <p:txBody>
          <a:bodyPr/>
          <a:lstStyle/>
          <a:p>
            <a:r>
              <a:rPr lang="en-US" dirty="0"/>
              <a:t>Negative </a:t>
            </a:r>
          </a:p>
          <a:p>
            <a:r>
              <a:rPr lang="en-US" dirty="0"/>
              <a:t>Unrewarding</a:t>
            </a:r>
          </a:p>
          <a:p>
            <a:r>
              <a:rPr lang="en-US" dirty="0"/>
              <a:t>Own feelings</a:t>
            </a:r>
          </a:p>
        </p:txBody>
      </p:sp>
      <p:pic>
        <p:nvPicPr>
          <p:cNvPr id="4" name="Picture 3"/>
          <p:cNvPicPr>
            <a:picLocks noChangeAspect="1"/>
          </p:cNvPicPr>
          <p:nvPr/>
        </p:nvPicPr>
        <p:blipFill>
          <a:blip r:embed="rId3"/>
          <a:stretch>
            <a:fillRect/>
          </a:stretch>
        </p:blipFill>
        <p:spPr>
          <a:xfrm>
            <a:off x="4509100" y="2297193"/>
            <a:ext cx="4177699" cy="2781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6.5.6</a:t>
            </a:r>
          </a:p>
        </p:txBody>
      </p:sp>
    </p:spTree>
    <p:extLst>
      <p:ext uri="{BB962C8B-B14F-4D97-AF65-F5344CB8AC3E}">
        <p14:creationId xmlns:p14="http://schemas.microsoft.com/office/powerpoint/2010/main" val="10715520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Mental Injury</a:t>
            </a:r>
          </a:p>
        </p:txBody>
      </p:sp>
      <p:sp>
        <p:nvSpPr>
          <p:cNvPr id="3" name="Content Placeholder 2"/>
          <p:cNvSpPr>
            <a:spLocks noGrp="1"/>
          </p:cNvSpPr>
          <p:nvPr>
            <p:ph idx="1"/>
          </p:nvPr>
        </p:nvSpPr>
        <p:spPr/>
        <p:txBody>
          <a:bodyPr>
            <a:normAutofit lnSpcReduction="10000"/>
          </a:bodyPr>
          <a:lstStyle/>
          <a:p>
            <a:r>
              <a:rPr lang="en-US" dirty="0"/>
              <a:t>Spurning</a:t>
            </a:r>
          </a:p>
          <a:p>
            <a:r>
              <a:rPr lang="en-US" dirty="0"/>
              <a:t>Terrorizing</a:t>
            </a:r>
          </a:p>
          <a:p>
            <a:r>
              <a:rPr lang="en-US" dirty="0"/>
              <a:t>Exploiting/corrupting</a:t>
            </a:r>
          </a:p>
          <a:p>
            <a:r>
              <a:rPr lang="en-US" dirty="0"/>
              <a:t>Isolating</a:t>
            </a:r>
          </a:p>
          <a:p>
            <a:r>
              <a:rPr lang="en-US" dirty="0"/>
              <a:t>Denying emotional responsiveness (ignoring)</a:t>
            </a:r>
          </a:p>
          <a:p>
            <a:r>
              <a:rPr lang="en-US" dirty="0"/>
              <a:t>Mental health, medical and educational neglect </a:t>
            </a:r>
          </a:p>
          <a:p>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6.5.7</a:t>
            </a:r>
          </a:p>
        </p:txBody>
      </p:sp>
    </p:spTree>
    <p:extLst>
      <p:ext uri="{BB962C8B-B14F-4D97-AF65-F5344CB8AC3E}">
        <p14:creationId xmlns:p14="http://schemas.microsoft.com/office/powerpoint/2010/main" val="36449088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br>
              <a:rPr lang="en-US" dirty="0"/>
            </a:br>
            <a:r>
              <a:rPr lang="en-US" dirty="0">
                <a:solidFill>
                  <a:srgbClr val="56944F"/>
                </a:solidFill>
                <a:latin typeface="Calibri" panose="020F0502020204030204" pitchFamily="34" charset="0"/>
              </a:rPr>
              <a:t>Types of Mental Injury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2518" y="1550474"/>
            <a:ext cx="4625788" cy="4625788"/>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6.5.8</a:t>
            </a:r>
          </a:p>
        </p:txBody>
      </p:sp>
    </p:spTree>
    <p:extLst>
      <p:ext uri="{BB962C8B-B14F-4D97-AF65-F5344CB8AC3E}">
        <p14:creationId xmlns:p14="http://schemas.microsoft.com/office/powerpoint/2010/main" val="769313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Requirements to Prove Mental Injury </a:t>
            </a:r>
          </a:p>
        </p:txBody>
      </p:sp>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rot="17988758">
            <a:off x="6481119" y="2332749"/>
            <a:ext cx="2735043" cy="1665100"/>
          </a:xfrm>
          <a:prstGeom prst="rect">
            <a:avLst/>
          </a:prstGeom>
        </p:spPr>
      </p:pic>
      <p:sp>
        <p:nvSpPr>
          <p:cNvPr id="3" name="Content Placeholder 2"/>
          <p:cNvSpPr>
            <a:spLocks noGrp="1"/>
          </p:cNvSpPr>
          <p:nvPr>
            <p:ph idx="1"/>
          </p:nvPr>
        </p:nvSpPr>
        <p:spPr/>
        <p:txBody>
          <a:bodyPr/>
          <a:lstStyle/>
          <a:p>
            <a:r>
              <a:rPr lang="en-US" dirty="0"/>
              <a:t>Direct Cause and Effect</a:t>
            </a:r>
          </a:p>
          <a:p>
            <a:r>
              <a:rPr lang="en-US" dirty="0"/>
              <a:t>Significant Impairment</a:t>
            </a:r>
          </a:p>
          <a:p>
            <a:r>
              <a:rPr lang="en-US" dirty="0"/>
              <a:t>Professional Evaluation</a:t>
            </a:r>
          </a:p>
          <a:p>
            <a:r>
              <a:rPr lang="en-US" dirty="0"/>
              <a:t>Substantial, Observable</a:t>
            </a:r>
          </a:p>
          <a:p>
            <a:r>
              <a:rPr lang="en-US" dirty="0"/>
              <a:t>Identifiable Parental Behavior</a:t>
            </a:r>
          </a:p>
          <a:p>
            <a:r>
              <a:rPr lang="en-US" dirty="0"/>
              <a:t>Causal link</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6.5.9</a:t>
            </a:r>
          </a:p>
        </p:txBody>
      </p:sp>
    </p:spTree>
    <p:extLst>
      <p:ext uri="{BB962C8B-B14F-4D97-AF65-F5344CB8AC3E}">
        <p14:creationId xmlns:p14="http://schemas.microsoft.com/office/powerpoint/2010/main" val="11305792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Indicators of Mental Injury </a:t>
            </a:r>
            <a:br>
              <a:rPr lang="en-US" dirty="0"/>
            </a:br>
            <a:endParaRPr lang="en-US" dirty="0"/>
          </a:p>
        </p:txBody>
      </p:sp>
      <p:sp>
        <p:nvSpPr>
          <p:cNvPr id="3" name="Content Placeholder 2"/>
          <p:cNvSpPr>
            <a:spLocks noGrp="1"/>
          </p:cNvSpPr>
          <p:nvPr>
            <p:ph idx="1"/>
          </p:nvPr>
        </p:nvSpPr>
        <p:spPr/>
        <p:txBody>
          <a:bodyPr/>
          <a:lstStyle/>
          <a:p>
            <a:r>
              <a:rPr lang="en-US" dirty="0"/>
              <a:t>Behavioral</a:t>
            </a:r>
          </a:p>
          <a:p>
            <a:r>
              <a:rPr lang="en-US" dirty="0"/>
              <a:t>Physical</a:t>
            </a:r>
          </a:p>
          <a:p>
            <a:r>
              <a:rPr lang="en-US" dirty="0"/>
              <a:t>Caregiver</a:t>
            </a:r>
          </a:p>
        </p:txBody>
      </p:sp>
      <p:pic>
        <p:nvPicPr>
          <p:cNvPr id="4" name="Picture 3"/>
          <p:cNvPicPr>
            <a:picLocks noChangeAspect="1"/>
          </p:cNvPicPr>
          <p:nvPr/>
        </p:nvPicPr>
        <p:blipFill>
          <a:blip r:embed="rId3"/>
          <a:stretch>
            <a:fillRect/>
          </a:stretch>
        </p:blipFill>
        <p:spPr>
          <a:xfrm>
            <a:off x="4918261" y="1634778"/>
            <a:ext cx="285750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6.5.10</a:t>
            </a:r>
          </a:p>
        </p:txBody>
      </p:sp>
    </p:spTree>
    <p:extLst>
      <p:ext uri="{BB962C8B-B14F-4D97-AF65-F5344CB8AC3E}">
        <p14:creationId xmlns:p14="http://schemas.microsoft.com/office/powerpoint/2010/main" val="38567972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25028"/>
            <a:ext cx="7082263" cy="1143000"/>
          </a:xfrm>
        </p:spPr>
        <p:txBody>
          <a:bodyPr/>
          <a:lstStyle/>
          <a:p>
            <a:r>
              <a:rPr lang="en-US" dirty="0"/>
              <a:t>Margaret</a:t>
            </a:r>
          </a:p>
        </p:txBody>
      </p:sp>
      <p:sp>
        <p:nvSpPr>
          <p:cNvPr id="4" name="Content Placeholder 3"/>
          <p:cNvSpPr>
            <a:spLocks noGrp="1"/>
          </p:cNvSpPr>
          <p:nvPr>
            <p:ph idx="1"/>
          </p:nvPr>
        </p:nvSpPr>
        <p:spPr>
          <a:xfrm>
            <a:off x="1509504" y="2813782"/>
            <a:ext cx="7082264" cy="3640805"/>
          </a:xfrm>
        </p:spPr>
        <p:txBody>
          <a:bodyPr>
            <a:normAutofit fontScale="85000" lnSpcReduction="20000"/>
          </a:bodyPr>
          <a:lstStyle/>
          <a:p>
            <a:pPr marL="514350" indent="-514350">
              <a:buFont typeface="+mj-lt"/>
              <a:buAutoNum type="arabicPeriod"/>
            </a:pPr>
            <a:r>
              <a:rPr lang="en-US" dirty="0"/>
              <a:t>What did you observe that might indicate mental injury? </a:t>
            </a:r>
          </a:p>
          <a:p>
            <a:pPr marL="514350" indent="-514350">
              <a:buFont typeface="+mj-lt"/>
              <a:buAutoNum type="arabicPeriod"/>
            </a:pPr>
            <a:endParaRPr lang="en-US" dirty="0"/>
          </a:p>
          <a:p>
            <a:pPr marL="514350" indent="-514350">
              <a:buFont typeface="+mj-lt"/>
              <a:buAutoNum type="arabicPeriod"/>
            </a:pPr>
            <a:r>
              <a:rPr lang="en-US" dirty="0"/>
              <a:t>Is there a direct link between the caregiver‘s actions or lack of actions and the child‘s suffering?</a:t>
            </a:r>
          </a:p>
          <a:p>
            <a:pPr marL="514350" indent="-514350">
              <a:buFont typeface="+mj-lt"/>
              <a:buAutoNum type="arabicPeriod"/>
            </a:pPr>
            <a:endParaRPr lang="en-US" dirty="0"/>
          </a:p>
          <a:p>
            <a:pPr marL="514350" indent="-514350">
              <a:buFont typeface="+mj-lt"/>
              <a:buAutoNum type="arabicPeriod"/>
            </a:pPr>
            <a:r>
              <a:rPr lang="en-US" dirty="0"/>
              <a:t>What else must you do to support your observations?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535" y="302836"/>
            <a:ext cx="2076435" cy="20764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0302" y="759540"/>
            <a:ext cx="2266497" cy="3008158"/>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6.5.11</a:t>
            </a:r>
          </a:p>
        </p:txBody>
      </p:sp>
    </p:spTree>
    <p:extLst>
      <p:ext uri="{BB962C8B-B14F-4D97-AF65-F5344CB8AC3E}">
        <p14:creationId xmlns:p14="http://schemas.microsoft.com/office/powerpoint/2010/main" val="205978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7813" y="1109898"/>
            <a:ext cx="7647517" cy="3416320"/>
          </a:xfrm>
          <a:prstGeom prst="rect">
            <a:avLst/>
          </a:prstGeom>
          <a:noFill/>
        </p:spPr>
        <p:txBody>
          <a:bodyPr wrap="square" lIns="91440" tIns="45720" rIns="91440" bIns="45720">
            <a:spAutoFit/>
          </a:bodyPr>
          <a:lstStyle/>
          <a:p>
            <a:pPr algn="ctr"/>
            <a:r>
              <a:rPr lang="en-US" sz="7200" b="1" cap="none" spc="0" dirty="0">
                <a:ln w="0"/>
                <a:solidFill>
                  <a:srgbClr val="18579B"/>
                </a:solidFill>
                <a:effectLst>
                  <a:reflection blurRad="6350" stA="53000" endA="300" endPos="35500" dir="5400000" sy="-90000" algn="bl" rotWithShape="0"/>
                </a:effectLst>
                <a:latin typeface="Bodoni MT Black" panose="02070A03080606020203" pitchFamily="18" charset="0"/>
              </a:rPr>
              <a:t>What</a:t>
            </a:r>
          </a:p>
          <a:p>
            <a:pPr algn="ctr"/>
            <a:r>
              <a:rPr lang="en-US" sz="7200" b="1" cap="none" spc="0" dirty="0">
                <a:ln w="0"/>
                <a:solidFill>
                  <a:srgbClr val="18579B"/>
                </a:solidFill>
                <a:effectLst>
                  <a:reflection blurRad="6350" stA="53000" endA="300" endPos="35500" dir="5400000" sy="-90000" algn="bl" rotWithShape="0"/>
                </a:effectLst>
                <a:latin typeface="Bodoni MT Black" panose="02070A03080606020203" pitchFamily="18" charset="0"/>
              </a:rPr>
              <a:t>would you say</a:t>
            </a:r>
          </a:p>
          <a:p>
            <a:pPr algn="ctr"/>
            <a:r>
              <a:rPr lang="en-US" sz="7200" b="1" dirty="0">
                <a:ln w="0"/>
                <a:solidFill>
                  <a:srgbClr val="18579B"/>
                </a:solidFill>
                <a:effectLst>
                  <a:reflection blurRad="6350" stA="53000" endA="300" endPos="35500" dir="5400000" sy="-90000" algn="bl" rotWithShape="0"/>
                </a:effectLst>
                <a:latin typeface="Bodoni MT Black" panose="02070A03080606020203" pitchFamily="18" charset="0"/>
              </a:rPr>
              <a:t>Instead?</a:t>
            </a:r>
            <a:endParaRPr lang="en-US" sz="7200" b="1" cap="none" spc="0" dirty="0">
              <a:ln w="0"/>
              <a:solidFill>
                <a:srgbClr val="18579B"/>
              </a:solidFill>
              <a:effectLst>
                <a:reflection blurRad="6350" stA="53000" endA="300" endPos="35500" dir="5400000" sy="-90000" algn="bl" rotWithShape="0"/>
              </a:effectLst>
              <a:latin typeface="Bodoni MT Black" panose="02070A03080606020203" pitchFamily="18" charset="0"/>
            </a:endParaRP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6.5.12</a:t>
            </a:r>
          </a:p>
        </p:txBody>
      </p:sp>
    </p:spTree>
    <p:extLst>
      <p:ext uri="{BB962C8B-B14F-4D97-AF65-F5344CB8AC3E}">
        <p14:creationId xmlns:p14="http://schemas.microsoft.com/office/powerpoint/2010/main" val="18964416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1681163" y="1619250"/>
            <a:ext cx="6859587" cy="1028700"/>
          </a:xfrm>
        </p:spPr>
        <p:txBody>
          <a:bodyPr/>
          <a:lstStyle/>
          <a:p>
            <a:r>
              <a:rPr lang="en-US" altLang="en-US" dirty="0">
                <a:latin typeface="Arial Black" pitchFamily="34" charset="0"/>
              </a:rPr>
              <a:t>Unit 6.6</a:t>
            </a:r>
          </a:p>
        </p:txBody>
      </p:sp>
      <p:sp>
        <p:nvSpPr>
          <p:cNvPr id="11267" name="Subtitle 2"/>
          <p:cNvSpPr>
            <a:spLocks noGrp="1"/>
          </p:cNvSpPr>
          <p:nvPr>
            <p:ph type="subTitle" idx="1"/>
          </p:nvPr>
        </p:nvSpPr>
        <p:spPr>
          <a:xfrm>
            <a:off x="1344613" y="2797175"/>
            <a:ext cx="7473950" cy="1057275"/>
          </a:xfrm>
        </p:spPr>
        <p:txBody>
          <a:bodyPr>
            <a:normAutofit/>
          </a:bodyPr>
          <a:lstStyle/>
          <a:p>
            <a:r>
              <a:rPr lang="en-US" dirty="0"/>
              <a:t>The Dynamics of Substance Abuse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a:t>
            </a:r>
          </a:p>
        </p:txBody>
      </p:sp>
    </p:spTree>
    <p:extLst>
      <p:ext uri="{BB962C8B-B14F-4D97-AF65-F5344CB8AC3E}">
        <p14:creationId xmlns:p14="http://schemas.microsoft.com/office/powerpoint/2010/main" val="4600931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1604963" y="492125"/>
            <a:ext cx="7081837" cy="1143000"/>
          </a:xfrm>
        </p:spPr>
        <p:txBody>
          <a:bodyPr/>
          <a:lstStyle/>
          <a:p>
            <a:r>
              <a:rPr lang="en-US">
                <a:latin typeface="Arial Black" pitchFamily="34" charset="0"/>
              </a:rPr>
              <a:t>Learning Objectives</a:t>
            </a:r>
          </a:p>
        </p:txBody>
      </p:sp>
      <p:pic>
        <p:nvPicPr>
          <p:cNvPr id="9219" name="Picture 5"/>
          <p:cNvPicPr>
            <a:picLocks noChangeAspect="1"/>
          </p:cNvPicPr>
          <p:nvPr/>
        </p:nvPicPr>
        <p:blipFill>
          <a:blip r:embed="rId3" cstate="screen"/>
          <a:srcRect/>
          <a:stretch>
            <a:fillRect/>
          </a:stretch>
        </p:blipFill>
        <p:spPr bwMode="auto">
          <a:xfrm>
            <a:off x="3014663" y="1822450"/>
            <a:ext cx="4640262" cy="3735388"/>
          </a:xfrm>
          <a:prstGeom prst="rect">
            <a:avLst/>
          </a:prstGeom>
          <a:noFill/>
          <a:ln w="9525">
            <a:noFill/>
            <a:miter lim="800000"/>
            <a:headEnd/>
            <a:tailEnd/>
          </a:ln>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a:t>
            </a:r>
          </a:p>
        </p:txBody>
      </p:sp>
    </p:spTree>
    <p:extLst>
      <p:ext uri="{BB962C8B-B14F-4D97-AF65-F5344CB8AC3E}">
        <p14:creationId xmlns:p14="http://schemas.microsoft.com/office/powerpoint/2010/main" val="817708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604536" y="235857"/>
            <a:ext cx="7082263" cy="1143000"/>
          </a:xfrm>
        </p:spPr>
        <p:txBody>
          <a:bodyPr>
            <a:normAutofit fontScale="90000"/>
          </a:bodyPr>
          <a:lstStyle/>
          <a:p>
            <a:r>
              <a:rPr lang="en-US" sz="3600" dirty="0"/>
              <a:t>Substances and their Effects</a:t>
            </a:r>
          </a:p>
        </p:txBody>
      </p:sp>
      <p:pic>
        <p:nvPicPr>
          <p:cNvPr id="4" name="Picture 3" descr="4809473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4536" y="2993728"/>
            <a:ext cx="4494666" cy="3615821"/>
          </a:xfrm>
          <a:prstGeom prst="rect">
            <a:avLst/>
          </a:prstGeom>
        </p:spPr>
      </p:pic>
      <p:sp>
        <p:nvSpPr>
          <p:cNvPr id="3076" name="Rectangle 3"/>
          <p:cNvSpPr>
            <a:spLocks noGrp="1" noChangeArrowheads="1"/>
          </p:cNvSpPr>
          <p:nvPr>
            <p:ph type="body" idx="1"/>
          </p:nvPr>
        </p:nvSpPr>
        <p:spPr>
          <a:xfrm>
            <a:off x="1198138" y="1074057"/>
            <a:ext cx="7082264" cy="4365702"/>
          </a:xfrm>
        </p:spPr>
        <p:txBody>
          <a:bodyPr>
            <a:noAutofit/>
          </a:bodyPr>
          <a:lstStyle/>
          <a:p>
            <a:pPr lvl="2" indent="-457200">
              <a:buFont typeface="Arial" panose="020B0604020202020204" pitchFamily="34" charset="0"/>
              <a:buChar char="•"/>
            </a:pPr>
            <a:r>
              <a:rPr lang="en-US" sz="3200" dirty="0"/>
              <a:t>Why People use Drugs</a:t>
            </a:r>
          </a:p>
          <a:p>
            <a:pPr lvl="2" indent="-457200">
              <a:buFont typeface="Arial" panose="020B0604020202020204" pitchFamily="34" charset="0"/>
              <a:buChar char="•"/>
            </a:pPr>
            <a:r>
              <a:rPr lang="en-US" sz="3200" dirty="0"/>
              <a:t>The Spectrum of Addiction</a:t>
            </a:r>
          </a:p>
          <a:p>
            <a:pPr lvl="2" indent="-457200">
              <a:buFont typeface="Arial" panose="020B0604020202020204" pitchFamily="34" charset="0"/>
              <a:buChar char="•"/>
            </a:pPr>
            <a:r>
              <a:rPr lang="en-US" sz="3200" dirty="0"/>
              <a:t>Physical and Psychological Effects of Substance Use</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6.6.3</a:t>
            </a:r>
          </a:p>
        </p:txBody>
      </p:sp>
    </p:spTree>
    <p:extLst>
      <p:ext uri="{BB962C8B-B14F-4D97-AF65-F5344CB8AC3E}">
        <p14:creationId xmlns:p14="http://schemas.microsoft.com/office/powerpoint/2010/main" val="2599249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Warning Signs to Determine if a Child is Unsafe</a:t>
            </a:r>
          </a:p>
        </p:txBody>
      </p:sp>
      <p:pic>
        <p:nvPicPr>
          <p:cNvPr id="4" name="Content Placeholder 3" descr="child w bear.jpg"/>
          <p:cNvPicPr>
            <a:picLocks noGrp="1" noChangeAspect="1"/>
          </p:cNvPicPr>
          <p:nvPr>
            <p:ph idx="1"/>
          </p:nvPr>
        </p:nvPicPr>
        <p:blipFill>
          <a:blip r:embed="rId3"/>
          <a:stretch>
            <a:fillRect/>
          </a:stretch>
        </p:blipFill>
        <p:spPr>
          <a:xfrm>
            <a:off x="2383965" y="2063262"/>
            <a:ext cx="5410296" cy="3587261"/>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6.1.9</a:t>
            </a:r>
          </a:p>
        </p:txBody>
      </p:sp>
    </p:spTree>
    <p:extLst>
      <p:ext uri="{BB962C8B-B14F-4D97-AF65-F5344CB8AC3E}">
        <p14:creationId xmlns:p14="http://schemas.microsoft.com/office/powerpoint/2010/main" val="17579626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pPr eaLnBrk="1" hangingPunct="1"/>
            <a:r>
              <a:rPr lang="en-US" sz="3600" dirty="0"/>
              <a:t>Why People Use Alcohol and Drugs</a:t>
            </a:r>
          </a:p>
        </p:txBody>
      </p:sp>
      <p:sp>
        <p:nvSpPr>
          <p:cNvPr id="3076" name="Rectangle 3"/>
          <p:cNvSpPr>
            <a:spLocks noGrp="1" noChangeArrowheads="1"/>
          </p:cNvSpPr>
          <p:nvPr>
            <p:ph type="body" idx="1"/>
          </p:nvPr>
        </p:nvSpPr>
        <p:spPr/>
        <p:txBody>
          <a:bodyPr>
            <a:noAutofit/>
          </a:bodyPr>
          <a:lstStyle/>
          <a:p>
            <a:pPr eaLnBrk="1" hangingPunct="1"/>
            <a:r>
              <a:rPr lang="en-US" dirty="0"/>
              <a:t>Behavioral </a:t>
            </a:r>
          </a:p>
          <a:p>
            <a:pPr eaLnBrk="1" hangingPunct="1"/>
            <a:r>
              <a:rPr lang="en-US" dirty="0"/>
              <a:t>Social </a:t>
            </a:r>
          </a:p>
          <a:p>
            <a:pPr eaLnBrk="1" hangingPunct="1"/>
            <a:r>
              <a:rPr lang="en-US" dirty="0"/>
              <a:t>Environmental </a:t>
            </a:r>
          </a:p>
          <a:p>
            <a:pPr eaLnBrk="1" hangingPunct="1"/>
            <a:r>
              <a:rPr lang="en-US" dirty="0"/>
              <a:t>Risk vs. Protective </a:t>
            </a:r>
          </a:p>
          <a:p>
            <a:pPr eaLnBrk="1" hangingPunct="1"/>
            <a:r>
              <a:rPr lang="en-US" dirty="0"/>
              <a:t>Biological Risk and Protective</a:t>
            </a:r>
          </a:p>
          <a:p>
            <a:pPr eaLnBrk="1" hangingPunct="1"/>
            <a:r>
              <a:rPr lang="en-US" dirty="0"/>
              <a:t>Unique Combinations</a:t>
            </a:r>
          </a:p>
        </p:txBody>
      </p:sp>
      <p:pic>
        <p:nvPicPr>
          <p:cNvPr id="4" name="Picture 3" descr="46103667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8687" y="1634778"/>
            <a:ext cx="3875313" cy="258354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6.6.4</a:t>
            </a:r>
          </a:p>
        </p:txBody>
      </p:sp>
    </p:spTree>
    <p:extLst>
      <p:ext uri="{BB962C8B-B14F-4D97-AF65-F5344CB8AC3E}">
        <p14:creationId xmlns:p14="http://schemas.microsoft.com/office/powerpoint/2010/main" val="39699648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r>
              <a:rPr lang="en-US" sz="3600" dirty="0"/>
              <a:t>Risk Factors vs. Protective Factors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6.6.5</a:t>
            </a:r>
          </a:p>
        </p:txBody>
      </p:sp>
      <p:graphicFrame>
        <p:nvGraphicFramePr>
          <p:cNvPr id="2" name="Table 1"/>
          <p:cNvGraphicFramePr>
            <a:graphicFrameLocks noGrp="1"/>
          </p:cNvGraphicFramePr>
          <p:nvPr>
            <p:extLst>
              <p:ext uri="{D42A27DB-BD31-4B8C-83A1-F6EECF244321}">
                <p14:modId xmlns:p14="http://schemas.microsoft.com/office/powerpoint/2010/main" val="3286755335"/>
              </p:ext>
            </p:extLst>
          </p:nvPr>
        </p:nvGraphicFramePr>
        <p:xfrm>
          <a:off x="1398809" y="1677660"/>
          <a:ext cx="7081837" cy="3565018"/>
        </p:xfrm>
        <a:graphic>
          <a:graphicData uri="http://schemas.openxmlformats.org/drawingml/2006/table">
            <a:tbl>
              <a:tblPr firstRow="1" firstCol="1" bandRow="1"/>
              <a:tblGrid>
                <a:gridCol w="2680934">
                  <a:extLst>
                    <a:ext uri="{9D8B030D-6E8A-4147-A177-3AD203B41FA5}">
                      <a16:colId xmlns:a16="http://schemas.microsoft.com/office/drawing/2014/main" val="20000"/>
                    </a:ext>
                  </a:extLst>
                </a:gridCol>
                <a:gridCol w="1353618">
                  <a:extLst>
                    <a:ext uri="{9D8B030D-6E8A-4147-A177-3AD203B41FA5}">
                      <a16:colId xmlns:a16="http://schemas.microsoft.com/office/drawing/2014/main" val="20001"/>
                    </a:ext>
                  </a:extLst>
                </a:gridCol>
                <a:gridCol w="3047285">
                  <a:extLst>
                    <a:ext uri="{9D8B030D-6E8A-4147-A177-3AD203B41FA5}">
                      <a16:colId xmlns:a16="http://schemas.microsoft.com/office/drawing/2014/main" val="20002"/>
                    </a:ext>
                  </a:extLst>
                </a:gridCol>
              </a:tblGrid>
              <a:tr h="517820">
                <a:tc>
                  <a:txBody>
                    <a:bodyPr/>
                    <a:lstStyle/>
                    <a:p>
                      <a:pPr marL="0" marR="0" algn="ctr" fontAlgn="base">
                        <a:lnSpc>
                          <a:spcPts val="1800"/>
                        </a:lnSpc>
                        <a:spcBef>
                          <a:spcPts val="0"/>
                        </a:spcBef>
                        <a:spcAft>
                          <a:spcPts val="0"/>
                        </a:spcAft>
                      </a:pPr>
                      <a:r>
                        <a:rPr lang="en-US" sz="1400" b="1" dirty="0">
                          <a:solidFill>
                            <a:srgbClr val="FFFFFF"/>
                          </a:solidFill>
                          <a:effectLst/>
                          <a:latin typeface="Verdana"/>
                          <a:ea typeface="Times New Roman"/>
                          <a:cs typeface="Times New Roman"/>
                        </a:rPr>
                        <a:t>Risk Factors</a:t>
                      </a:r>
                      <a:endParaRPr lang="en-US" sz="1400" b="1" dirty="0">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tc>
                  <a:txBody>
                    <a:bodyPr/>
                    <a:lstStyle/>
                    <a:p>
                      <a:pPr marL="0" marR="0" algn="ctr" fontAlgn="base">
                        <a:lnSpc>
                          <a:spcPts val="1800"/>
                        </a:lnSpc>
                        <a:spcBef>
                          <a:spcPts val="0"/>
                        </a:spcBef>
                        <a:spcAft>
                          <a:spcPts val="0"/>
                        </a:spcAft>
                      </a:pPr>
                      <a:r>
                        <a:rPr lang="en-US" sz="1400" b="1">
                          <a:solidFill>
                            <a:srgbClr val="FFFFFF"/>
                          </a:solidFill>
                          <a:effectLst/>
                          <a:latin typeface="Verdana"/>
                          <a:ea typeface="Times New Roman"/>
                          <a:cs typeface="Times New Roman"/>
                        </a:rPr>
                        <a:t>Domain</a:t>
                      </a:r>
                      <a:endParaRPr lang="en-US" sz="1400" b="1">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tc>
                  <a:txBody>
                    <a:bodyPr/>
                    <a:lstStyle/>
                    <a:p>
                      <a:pPr marL="0" marR="0" algn="ctr" fontAlgn="base">
                        <a:lnSpc>
                          <a:spcPts val="1800"/>
                        </a:lnSpc>
                        <a:spcBef>
                          <a:spcPts val="0"/>
                        </a:spcBef>
                        <a:spcAft>
                          <a:spcPts val="0"/>
                        </a:spcAft>
                      </a:pPr>
                      <a:r>
                        <a:rPr lang="en-US" sz="1400" b="1">
                          <a:solidFill>
                            <a:srgbClr val="FFFFFF"/>
                          </a:solidFill>
                          <a:effectLst/>
                          <a:latin typeface="Verdana"/>
                          <a:ea typeface="Times New Roman"/>
                          <a:cs typeface="Times New Roman"/>
                        </a:rPr>
                        <a:t>Protective Factors</a:t>
                      </a:r>
                      <a:endParaRPr lang="en-US" sz="1400" b="1">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extLst>
                  <a:ext uri="{0D108BD9-81ED-4DB2-BD59-A6C34878D82A}">
                    <a16:rowId xmlns:a16="http://schemas.microsoft.com/office/drawing/2014/main" val="10000"/>
                  </a:ext>
                </a:extLst>
              </a:tr>
              <a:tr h="609199">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Early Aggressive Behavior</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Individual</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Self-Control</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extLst>
                  <a:ext uri="{0D108BD9-81ED-4DB2-BD59-A6C34878D82A}">
                    <a16:rowId xmlns:a16="http://schemas.microsoft.com/office/drawing/2014/main" val="10001"/>
                  </a:ext>
                </a:extLst>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Lack of Parental Supervision</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Family</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Parental Monitoring</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extLst>
                  <a:ext uri="{0D108BD9-81ED-4DB2-BD59-A6C34878D82A}">
                    <a16:rowId xmlns:a16="http://schemas.microsoft.com/office/drawing/2014/main" val="10002"/>
                  </a:ext>
                </a:extLst>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Substance Abuse</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Peer</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Academic Competence</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extLst>
                  <a:ext uri="{0D108BD9-81ED-4DB2-BD59-A6C34878D82A}">
                    <a16:rowId xmlns:a16="http://schemas.microsoft.com/office/drawing/2014/main" val="10003"/>
                  </a:ext>
                </a:extLst>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Drug Availability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School</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Anti-drug Use Policies</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extLst>
                  <a:ext uri="{0D108BD9-81ED-4DB2-BD59-A6C34878D82A}">
                    <a16:rowId xmlns:a16="http://schemas.microsoft.com/office/drawing/2014/main" val="10004"/>
                  </a:ext>
                </a:extLst>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Poverty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Community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Strong Neighborhood Attachment</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088623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199819" y="86521"/>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a:solidFill>
                  <a:srgbClr val="0070C0"/>
                </a:solidFill>
                <a:latin typeface="Arial Black" panose="020B0A04020102020204" pitchFamily="34" charset="0"/>
              </a:rPr>
              <a:t>Spectrum of Addiction</a:t>
            </a:r>
            <a:endParaRPr lang="en-US" sz="3200" b="1" dirty="0">
              <a:solidFill>
                <a:srgbClr val="0070C0"/>
              </a:solidFill>
              <a:latin typeface="Arial Black" panose="020B0A04020102020204" pitchFamily="34" charset="0"/>
            </a:endParaRPr>
          </a:p>
        </p:txBody>
      </p:sp>
      <p:sp>
        <p:nvSpPr>
          <p:cNvPr id="110595" name="Line 3"/>
          <p:cNvSpPr>
            <a:spLocks noChangeShapeType="1"/>
          </p:cNvSpPr>
          <p:nvPr/>
        </p:nvSpPr>
        <p:spPr bwMode="auto">
          <a:xfrm>
            <a:off x="1075420" y="3117849"/>
            <a:ext cx="8068579" cy="1270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10598" name="AutoShape 6"/>
          <p:cNvSpPr>
            <a:spLocks noChangeArrowheads="1"/>
          </p:cNvSpPr>
          <p:nvPr/>
        </p:nvSpPr>
        <p:spPr bwMode="auto">
          <a:xfrm>
            <a:off x="1797956" y="1847851"/>
            <a:ext cx="292100" cy="1282700"/>
          </a:xfrm>
          <a:prstGeom prst="triangle">
            <a:avLst>
              <a:gd name="adj" fmla="val 49995"/>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599" name="AutoShape 7"/>
          <p:cNvSpPr>
            <a:spLocks noChangeArrowheads="1"/>
          </p:cNvSpPr>
          <p:nvPr/>
        </p:nvSpPr>
        <p:spPr bwMode="auto">
          <a:xfrm>
            <a:off x="2314575" y="20637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0" name="AutoShape 8"/>
          <p:cNvSpPr>
            <a:spLocks noChangeArrowheads="1"/>
          </p:cNvSpPr>
          <p:nvPr/>
        </p:nvSpPr>
        <p:spPr bwMode="auto">
          <a:xfrm>
            <a:off x="2921000" y="1225549"/>
            <a:ext cx="292100" cy="1892300"/>
          </a:xfrm>
          <a:prstGeom prst="triangle">
            <a:avLst>
              <a:gd name="adj" fmla="val 42093"/>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1" name="AutoShape 9"/>
          <p:cNvSpPr>
            <a:spLocks noChangeArrowheads="1"/>
          </p:cNvSpPr>
          <p:nvPr/>
        </p:nvSpPr>
        <p:spPr bwMode="auto">
          <a:xfrm>
            <a:off x="3379558" y="20637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2" name="Rectangle 10"/>
          <p:cNvSpPr>
            <a:spLocks noChangeArrowheads="1"/>
          </p:cNvSpPr>
          <p:nvPr/>
        </p:nvSpPr>
        <p:spPr bwMode="auto">
          <a:xfrm>
            <a:off x="1017157" y="3643243"/>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a:solidFill>
                  <a:srgbClr val="0070C0"/>
                </a:solidFill>
                <a:latin typeface="Book Antiqua" panose="02040602050305030304" pitchFamily="18" charset="0"/>
              </a:rPr>
              <a:t>Experiment</a:t>
            </a:r>
          </a:p>
        </p:txBody>
      </p:sp>
      <p:sp>
        <p:nvSpPr>
          <p:cNvPr id="110603" name="Line 11"/>
          <p:cNvSpPr>
            <a:spLocks noChangeShapeType="1"/>
          </p:cNvSpPr>
          <p:nvPr/>
        </p:nvSpPr>
        <p:spPr bwMode="auto">
          <a:xfrm>
            <a:off x="3843561" y="1307193"/>
            <a:ext cx="0" cy="4724400"/>
          </a:xfrm>
          <a:prstGeom prst="line">
            <a:avLst/>
          </a:prstGeom>
          <a:noFill/>
          <a:ln w="38100" cmpd="dbl">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0604" name="AutoShape 12"/>
          <p:cNvSpPr>
            <a:spLocks noChangeArrowheads="1"/>
          </p:cNvSpPr>
          <p:nvPr/>
        </p:nvSpPr>
        <p:spPr bwMode="auto">
          <a:xfrm>
            <a:off x="3843561" y="2076451"/>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5" name="AutoShape 13"/>
          <p:cNvSpPr>
            <a:spLocks noChangeArrowheads="1"/>
          </p:cNvSpPr>
          <p:nvPr/>
        </p:nvSpPr>
        <p:spPr bwMode="auto">
          <a:xfrm rot="10800000" flipH="1">
            <a:off x="4269015" y="31305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6" name="AutoShape 14"/>
          <p:cNvSpPr>
            <a:spLocks noChangeArrowheads="1"/>
          </p:cNvSpPr>
          <p:nvPr/>
        </p:nvSpPr>
        <p:spPr bwMode="auto">
          <a:xfrm>
            <a:off x="4688112" y="996949"/>
            <a:ext cx="444500" cy="21209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7" name="AutoShape 15"/>
          <p:cNvSpPr>
            <a:spLocks noChangeArrowheads="1"/>
          </p:cNvSpPr>
          <p:nvPr/>
        </p:nvSpPr>
        <p:spPr bwMode="auto">
          <a:xfrm rot="10800000" flipH="1">
            <a:off x="5197022" y="3117850"/>
            <a:ext cx="368300" cy="17399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8" name="AutoShape 16"/>
          <p:cNvSpPr>
            <a:spLocks noChangeArrowheads="1"/>
          </p:cNvSpPr>
          <p:nvPr/>
        </p:nvSpPr>
        <p:spPr bwMode="auto">
          <a:xfrm>
            <a:off x="5611582" y="2076451"/>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9" name="AutoShape 17"/>
          <p:cNvSpPr>
            <a:spLocks noChangeArrowheads="1"/>
          </p:cNvSpPr>
          <p:nvPr/>
        </p:nvSpPr>
        <p:spPr bwMode="auto">
          <a:xfrm rot="10800000" flipH="1">
            <a:off x="6009815" y="3143254"/>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1" name="Line 19"/>
          <p:cNvSpPr>
            <a:spLocks noChangeShapeType="1"/>
          </p:cNvSpPr>
          <p:nvPr/>
        </p:nvSpPr>
        <p:spPr bwMode="auto">
          <a:xfrm>
            <a:off x="6553200" y="1307193"/>
            <a:ext cx="0" cy="4724400"/>
          </a:xfrm>
          <a:prstGeom prst="line">
            <a:avLst/>
          </a:prstGeom>
          <a:noFill/>
          <a:ln w="38100" cmpd="dbl">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0612" name="AutoShape 20"/>
          <p:cNvSpPr>
            <a:spLocks noChangeArrowheads="1"/>
          </p:cNvSpPr>
          <p:nvPr/>
        </p:nvSpPr>
        <p:spPr bwMode="auto">
          <a:xfrm rot="10800000" flipH="1">
            <a:off x="6647086" y="3143253"/>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3" name="AutoShape 21"/>
          <p:cNvSpPr>
            <a:spLocks noChangeArrowheads="1"/>
          </p:cNvSpPr>
          <p:nvPr/>
        </p:nvSpPr>
        <p:spPr bwMode="auto">
          <a:xfrm rot="10800000" flipH="1">
            <a:off x="7284357" y="3130550"/>
            <a:ext cx="520700" cy="2578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4" name="AutoShape 22"/>
          <p:cNvSpPr>
            <a:spLocks noChangeArrowheads="1"/>
          </p:cNvSpPr>
          <p:nvPr/>
        </p:nvSpPr>
        <p:spPr bwMode="auto">
          <a:xfrm rot="10800000" flipH="1">
            <a:off x="7834990" y="3130550"/>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5" name="AutoShape 23"/>
          <p:cNvSpPr>
            <a:spLocks noChangeArrowheads="1"/>
          </p:cNvSpPr>
          <p:nvPr/>
        </p:nvSpPr>
        <p:spPr bwMode="auto">
          <a:xfrm rot="10800000" flipH="1">
            <a:off x="8483600" y="3130550"/>
            <a:ext cx="520700" cy="26543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5" name="Rectangle 10"/>
          <p:cNvSpPr>
            <a:spLocks noChangeArrowheads="1"/>
          </p:cNvSpPr>
          <p:nvPr/>
        </p:nvSpPr>
        <p:spPr bwMode="auto">
          <a:xfrm>
            <a:off x="2979955" y="4579507"/>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a:solidFill>
                  <a:srgbClr val="0070C0"/>
                </a:solidFill>
                <a:latin typeface="Book Antiqua" panose="02040602050305030304" pitchFamily="18" charset="0"/>
              </a:rPr>
              <a:t>Use</a:t>
            </a:r>
          </a:p>
        </p:txBody>
      </p:sp>
      <p:pic>
        <p:nvPicPr>
          <p:cNvPr id="3" name="Picture 2"/>
          <p:cNvPicPr>
            <a:picLocks noChangeAspect="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58181" y="5475287"/>
            <a:ext cx="1313836" cy="1144586"/>
          </a:xfrm>
          <a:prstGeom prst="rect">
            <a:avLst/>
          </a:prstGeom>
        </p:spPr>
      </p:pic>
      <p:pic>
        <p:nvPicPr>
          <p:cNvPr id="4" name="Picture 3"/>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56746" y="200820"/>
            <a:ext cx="1313836" cy="1144586"/>
          </a:xfrm>
          <a:prstGeom prst="rect">
            <a:avLst/>
          </a:prstGeom>
        </p:spPr>
      </p:pic>
      <p:sp>
        <p:nvSpPr>
          <p:cNvPr id="24" name="Rectangle 10"/>
          <p:cNvSpPr>
            <a:spLocks noChangeArrowheads="1"/>
          </p:cNvSpPr>
          <p:nvPr/>
        </p:nvSpPr>
        <p:spPr bwMode="auto">
          <a:xfrm>
            <a:off x="4335644" y="5419424"/>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a:solidFill>
                  <a:srgbClr val="0070C0"/>
                </a:solidFill>
                <a:latin typeface="Book Antiqua" panose="02040602050305030304" pitchFamily="18" charset="0"/>
              </a:rPr>
              <a:t>Abuse</a:t>
            </a:r>
          </a:p>
        </p:txBody>
      </p:sp>
      <p:sp>
        <p:nvSpPr>
          <p:cNvPr id="26" name="Rectangle 10"/>
          <p:cNvSpPr>
            <a:spLocks noChangeArrowheads="1"/>
          </p:cNvSpPr>
          <p:nvPr/>
        </p:nvSpPr>
        <p:spPr bwMode="auto">
          <a:xfrm>
            <a:off x="6142670" y="6027984"/>
            <a:ext cx="3196775"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a:solidFill>
                  <a:srgbClr val="0070C0"/>
                </a:solidFill>
                <a:latin typeface="Book Antiqua" panose="02040602050305030304" pitchFamily="18" charset="0"/>
              </a:rPr>
              <a:t>Dependence</a:t>
            </a:r>
          </a:p>
        </p:txBody>
      </p:sp>
      <p:sp>
        <p:nvSpPr>
          <p:cNvPr id="27"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6.6.6</a:t>
            </a:r>
          </a:p>
        </p:txBody>
      </p:sp>
    </p:spTree>
    <p:extLst>
      <p:ext uri="{BB962C8B-B14F-4D97-AF65-F5344CB8AC3E}">
        <p14:creationId xmlns:p14="http://schemas.microsoft.com/office/powerpoint/2010/main" val="2279017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fill="hold"/>
                                        <p:tgtEl>
                                          <p:spTgt spid="110594"/>
                                        </p:tgtEl>
                                        <p:attrNameLst>
                                          <p:attrName>ppt_x</p:attrName>
                                        </p:attrNameLst>
                                      </p:cBhvr>
                                      <p:tavLst>
                                        <p:tav tm="0">
                                          <p:val>
                                            <p:strVal val="#ppt_x"/>
                                          </p:val>
                                        </p:tav>
                                        <p:tav tm="100000">
                                          <p:val>
                                            <p:strVal val="#ppt_x"/>
                                          </p:val>
                                        </p:tav>
                                      </p:tavLst>
                                    </p:anim>
                                    <p:anim calcmode="lin" valueType="num">
                                      <p:cBhvr additive="base">
                                        <p:cTn id="8" dur="500" fill="hold"/>
                                        <p:tgtEl>
                                          <p:spTgt spid="1105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gtEl>
                                        <p:attrNameLst>
                                          <p:attrName>style.visibility</p:attrName>
                                        </p:attrNameLst>
                                      </p:cBhvr>
                                      <p:to>
                                        <p:strVal val="visible"/>
                                      </p:to>
                                    </p:set>
                                    <p:anim calcmode="lin" valueType="num">
                                      <p:cBhvr additive="base">
                                        <p:cTn id="13" dur="500" fill="hold"/>
                                        <p:tgtEl>
                                          <p:spTgt spid="110595"/>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9" fill="hold" grpId="0" nodeType="clickEffect">
                                  <p:stCondLst>
                                    <p:cond delay="0"/>
                                  </p:stCondLst>
                                  <p:childTnLst>
                                    <p:set>
                                      <p:cBhvr>
                                        <p:cTn id="18" dur="1" fill="hold">
                                          <p:stCondLst>
                                            <p:cond delay="0"/>
                                          </p:stCondLst>
                                        </p:cTn>
                                        <p:tgtEl>
                                          <p:spTgt spid="110598"/>
                                        </p:tgtEl>
                                        <p:attrNameLst>
                                          <p:attrName>style.visibility</p:attrName>
                                        </p:attrNameLst>
                                      </p:cBhvr>
                                      <p:to>
                                        <p:strVal val="visible"/>
                                      </p:to>
                                    </p:set>
                                    <p:animEffect transition="in" filter="strips(upLeft)">
                                      <p:cBhvr>
                                        <p:cTn id="19" dur="500"/>
                                        <p:tgtEl>
                                          <p:spTgt spid="1105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9" fill="hold" grpId="0" nodeType="clickEffect">
                                  <p:stCondLst>
                                    <p:cond delay="0"/>
                                  </p:stCondLst>
                                  <p:childTnLst>
                                    <p:set>
                                      <p:cBhvr>
                                        <p:cTn id="23" dur="1" fill="hold">
                                          <p:stCondLst>
                                            <p:cond delay="0"/>
                                          </p:stCondLst>
                                        </p:cTn>
                                        <p:tgtEl>
                                          <p:spTgt spid="110599"/>
                                        </p:tgtEl>
                                        <p:attrNameLst>
                                          <p:attrName>style.visibility</p:attrName>
                                        </p:attrNameLst>
                                      </p:cBhvr>
                                      <p:to>
                                        <p:strVal val="visible"/>
                                      </p:to>
                                    </p:set>
                                    <p:animEffect transition="in" filter="strips(upLeft)">
                                      <p:cBhvr>
                                        <p:cTn id="24" dur="500"/>
                                        <p:tgtEl>
                                          <p:spTgt spid="1105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9" fill="hold" grpId="0" nodeType="clickEffect">
                                  <p:stCondLst>
                                    <p:cond delay="0"/>
                                  </p:stCondLst>
                                  <p:childTnLst>
                                    <p:set>
                                      <p:cBhvr>
                                        <p:cTn id="28" dur="1" fill="hold">
                                          <p:stCondLst>
                                            <p:cond delay="0"/>
                                          </p:stCondLst>
                                        </p:cTn>
                                        <p:tgtEl>
                                          <p:spTgt spid="110600"/>
                                        </p:tgtEl>
                                        <p:attrNameLst>
                                          <p:attrName>style.visibility</p:attrName>
                                        </p:attrNameLst>
                                      </p:cBhvr>
                                      <p:to>
                                        <p:strVal val="visible"/>
                                      </p:to>
                                    </p:set>
                                    <p:animEffect transition="in" filter="strips(upLeft)">
                                      <p:cBhvr>
                                        <p:cTn id="29" dur="500"/>
                                        <p:tgtEl>
                                          <p:spTgt spid="1106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9" fill="hold" grpId="0" nodeType="clickEffect">
                                  <p:stCondLst>
                                    <p:cond delay="0"/>
                                  </p:stCondLst>
                                  <p:childTnLst>
                                    <p:set>
                                      <p:cBhvr>
                                        <p:cTn id="33" dur="1" fill="hold">
                                          <p:stCondLst>
                                            <p:cond delay="0"/>
                                          </p:stCondLst>
                                        </p:cTn>
                                        <p:tgtEl>
                                          <p:spTgt spid="110601"/>
                                        </p:tgtEl>
                                        <p:attrNameLst>
                                          <p:attrName>style.visibility</p:attrName>
                                        </p:attrNameLst>
                                      </p:cBhvr>
                                      <p:to>
                                        <p:strVal val="visible"/>
                                      </p:to>
                                    </p:set>
                                    <p:animEffect transition="in" filter="strips(upLeft)">
                                      <p:cBhvr>
                                        <p:cTn id="34" dur="500"/>
                                        <p:tgtEl>
                                          <p:spTgt spid="1106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0602"/>
                                        </p:tgtEl>
                                        <p:attrNameLst>
                                          <p:attrName>style.visibility</p:attrName>
                                        </p:attrNameLst>
                                      </p:cBhvr>
                                      <p:to>
                                        <p:strVal val="visible"/>
                                      </p:to>
                                    </p:set>
                                    <p:anim calcmode="lin" valueType="num">
                                      <p:cBhvr additive="base">
                                        <p:cTn id="39" dur="500" fill="hold"/>
                                        <p:tgtEl>
                                          <p:spTgt spid="110602"/>
                                        </p:tgtEl>
                                        <p:attrNameLst>
                                          <p:attrName>ppt_x</p:attrName>
                                        </p:attrNameLst>
                                      </p:cBhvr>
                                      <p:tavLst>
                                        <p:tav tm="0">
                                          <p:val>
                                            <p:strVal val="0-#ppt_w/2"/>
                                          </p:val>
                                        </p:tav>
                                        <p:tav tm="100000">
                                          <p:val>
                                            <p:strVal val="#ppt_x"/>
                                          </p:val>
                                        </p:tav>
                                      </p:tavLst>
                                    </p:anim>
                                    <p:anim calcmode="lin" valueType="num">
                                      <p:cBhvr additive="base">
                                        <p:cTn id="40" dur="500" fill="hold"/>
                                        <p:tgtEl>
                                          <p:spTgt spid="110602"/>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10603"/>
                                        </p:tgtEl>
                                        <p:attrNameLst>
                                          <p:attrName>style.visibility</p:attrName>
                                        </p:attrNameLst>
                                      </p:cBhvr>
                                      <p:to>
                                        <p:strVal val="visible"/>
                                      </p:to>
                                    </p:set>
                                    <p:anim calcmode="lin" valueType="num">
                                      <p:cBhvr additive="base">
                                        <p:cTn id="45" dur="500" fill="hold"/>
                                        <p:tgtEl>
                                          <p:spTgt spid="110603"/>
                                        </p:tgtEl>
                                        <p:attrNameLst>
                                          <p:attrName>ppt_x</p:attrName>
                                        </p:attrNameLst>
                                      </p:cBhvr>
                                      <p:tavLst>
                                        <p:tav tm="0">
                                          <p:val>
                                            <p:strVal val="#ppt_x"/>
                                          </p:val>
                                        </p:tav>
                                        <p:tav tm="100000">
                                          <p:val>
                                            <p:strVal val="#ppt_x"/>
                                          </p:val>
                                        </p:tav>
                                      </p:tavLst>
                                    </p:anim>
                                    <p:anim calcmode="lin" valueType="num">
                                      <p:cBhvr additive="base">
                                        <p:cTn id="46" dur="500" fill="hold"/>
                                        <p:tgtEl>
                                          <p:spTgt spid="110603"/>
                                        </p:tgtEl>
                                        <p:attrNameLst>
                                          <p:attrName>ppt_y</p:attrName>
                                        </p:attrNameLst>
                                      </p:cBhvr>
                                      <p:tavLst>
                                        <p:tav tm="0">
                                          <p:val>
                                            <p:strVal val="0-#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9" fill="hold" grpId="0" nodeType="clickEffect">
                                  <p:stCondLst>
                                    <p:cond delay="0"/>
                                  </p:stCondLst>
                                  <p:childTnLst>
                                    <p:set>
                                      <p:cBhvr>
                                        <p:cTn id="50" dur="1" fill="hold">
                                          <p:stCondLst>
                                            <p:cond delay="0"/>
                                          </p:stCondLst>
                                        </p:cTn>
                                        <p:tgtEl>
                                          <p:spTgt spid="110604"/>
                                        </p:tgtEl>
                                        <p:attrNameLst>
                                          <p:attrName>style.visibility</p:attrName>
                                        </p:attrNameLst>
                                      </p:cBhvr>
                                      <p:to>
                                        <p:strVal val="visible"/>
                                      </p:to>
                                    </p:set>
                                    <p:animEffect transition="in" filter="strips(upLeft)">
                                      <p:cBhvr>
                                        <p:cTn id="51" dur="500"/>
                                        <p:tgtEl>
                                          <p:spTgt spid="1106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0605"/>
                                        </p:tgtEl>
                                        <p:attrNameLst>
                                          <p:attrName>style.visibility</p:attrName>
                                        </p:attrNameLst>
                                      </p:cBhvr>
                                      <p:to>
                                        <p:strVal val="visible"/>
                                      </p:to>
                                    </p:set>
                                    <p:animEffect transition="in" filter="strips(downLeft)">
                                      <p:cBhvr>
                                        <p:cTn id="56" dur="500"/>
                                        <p:tgtEl>
                                          <p:spTgt spid="1106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9" fill="hold" grpId="0" nodeType="clickEffect">
                                  <p:stCondLst>
                                    <p:cond delay="0"/>
                                  </p:stCondLst>
                                  <p:childTnLst>
                                    <p:set>
                                      <p:cBhvr>
                                        <p:cTn id="60" dur="1" fill="hold">
                                          <p:stCondLst>
                                            <p:cond delay="0"/>
                                          </p:stCondLst>
                                        </p:cTn>
                                        <p:tgtEl>
                                          <p:spTgt spid="110606"/>
                                        </p:tgtEl>
                                        <p:attrNameLst>
                                          <p:attrName>style.visibility</p:attrName>
                                        </p:attrNameLst>
                                      </p:cBhvr>
                                      <p:to>
                                        <p:strVal val="visible"/>
                                      </p:to>
                                    </p:set>
                                    <p:animEffect transition="in" filter="strips(upLeft)">
                                      <p:cBhvr>
                                        <p:cTn id="61" dur="500"/>
                                        <p:tgtEl>
                                          <p:spTgt spid="11060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110607"/>
                                        </p:tgtEl>
                                        <p:attrNameLst>
                                          <p:attrName>style.visibility</p:attrName>
                                        </p:attrNameLst>
                                      </p:cBhvr>
                                      <p:to>
                                        <p:strVal val="visible"/>
                                      </p:to>
                                    </p:set>
                                    <p:animEffect transition="in" filter="strips(downRight)">
                                      <p:cBhvr>
                                        <p:cTn id="66" dur="500"/>
                                        <p:tgtEl>
                                          <p:spTgt spid="11060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8" presetClass="entr" presetSubtype="3" fill="hold" grpId="0" nodeType="clickEffect">
                                  <p:stCondLst>
                                    <p:cond delay="0"/>
                                  </p:stCondLst>
                                  <p:childTnLst>
                                    <p:set>
                                      <p:cBhvr>
                                        <p:cTn id="70" dur="1" fill="hold">
                                          <p:stCondLst>
                                            <p:cond delay="0"/>
                                          </p:stCondLst>
                                        </p:cTn>
                                        <p:tgtEl>
                                          <p:spTgt spid="110608"/>
                                        </p:tgtEl>
                                        <p:attrNameLst>
                                          <p:attrName>style.visibility</p:attrName>
                                        </p:attrNameLst>
                                      </p:cBhvr>
                                      <p:to>
                                        <p:strVal val="visible"/>
                                      </p:to>
                                    </p:set>
                                    <p:animEffect transition="in" filter="strips(upRight)">
                                      <p:cBhvr>
                                        <p:cTn id="71" dur="500"/>
                                        <p:tgtEl>
                                          <p:spTgt spid="11060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8" presetClass="entr" presetSubtype="6" fill="hold" grpId="0" nodeType="clickEffect">
                                  <p:stCondLst>
                                    <p:cond delay="0"/>
                                  </p:stCondLst>
                                  <p:childTnLst>
                                    <p:set>
                                      <p:cBhvr>
                                        <p:cTn id="75" dur="1" fill="hold">
                                          <p:stCondLst>
                                            <p:cond delay="0"/>
                                          </p:stCondLst>
                                        </p:cTn>
                                        <p:tgtEl>
                                          <p:spTgt spid="110609"/>
                                        </p:tgtEl>
                                        <p:attrNameLst>
                                          <p:attrName>style.visibility</p:attrName>
                                        </p:attrNameLst>
                                      </p:cBhvr>
                                      <p:to>
                                        <p:strVal val="visible"/>
                                      </p:to>
                                    </p:set>
                                    <p:animEffect transition="in" filter="strips(downRight)">
                                      <p:cBhvr>
                                        <p:cTn id="76" dur="500"/>
                                        <p:tgtEl>
                                          <p:spTgt spid="110609"/>
                                        </p:tgtEl>
                                      </p:cBhvr>
                                    </p:animEffect>
                                  </p:childTnLst>
                                </p:cTn>
                              </p:par>
                            </p:childTnLst>
                          </p:cTn>
                        </p:par>
                        <p:par>
                          <p:cTn id="77" fill="hold" nodeType="afterGroup">
                            <p:stCondLst>
                              <p:cond delay="500"/>
                            </p:stCondLst>
                            <p:childTnLst>
                              <p:par>
                                <p:cTn id="78" presetID="2" presetClass="entr" presetSubtype="1" fill="hold" grpId="0" nodeType="afterEffect">
                                  <p:stCondLst>
                                    <p:cond delay="0"/>
                                  </p:stCondLst>
                                  <p:childTnLst>
                                    <p:set>
                                      <p:cBhvr>
                                        <p:cTn id="79" dur="1" fill="hold">
                                          <p:stCondLst>
                                            <p:cond delay="0"/>
                                          </p:stCondLst>
                                        </p:cTn>
                                        <p:tgtEl>
                                          <p:spTgt spid="110611"/>
                                        </p:tgtEl>
                                        <p:attrNameLst>
                                          <p:attrName>style.visibility</p:attrName>
                                        </p:attrNameLst>
                                      </p:cBhvr>
                                      <p:to>
                                        <p:strVal val="visible"/>
                                      </p:to>
                                    </p:set>
                                    <p:anim calcmode="lin" valueType="num">
                                      <p:cBhvr additive="base">
                                        <p:cTn id="80" dur="500" fill="hold"/>
                                        <p:tgtEl>
                                          <p:spTgt spid="110611"/>
                                        </p:tgtEl>
                                        <p:attrNameLst>
                                          <p:attrName>ppt_x</p:attrName>
                                        </p:attrNameLst>
                                      </p:cBhvr>
                                      <p:tavLst>
                                        <p:tav tm="0">
                                          <p:val>
                                            <p:strVal val="#ppt_x"/>
                                          </p:val>
                                        </p:tav>
                                        <p:tav tm="100000">
                                          <p:val>
                                            <p:strVal val="#ppt_x"/>
                                          </p:val>
                                        </p:tav>
                                      </p:tavLst>
                                    </p:anim>
                                    <p:anim calcmode="lin" valueType="num">
                                      <p:cBhvr additive="base">
                                        <p:cTn id="81" dur="500" fill="hold"/>
                                        <p:tgtEl>
                                          <p:spTgt spid="110611"/>
                                        </p:tgtEl>
                                        <p:attrNameLst>
                                          <p:attrName>ppt_y</p:attrName>
                                        </p:attrNameLst>
                                      </p:cBhvr>
                                      <p:tavLst>
                                        <p:tav tm="0">
                                          <p:val>
                                            <p:strVal val="0-#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8" presetClass="entr" presetSubtype="6" fill="hold" grpId="0" nodeType="clickEffect">
                                  <p:stCondLst>
                                    <p:cond delay="0"/>
                                  </p:stCondLst>
                                  <p:childTnLst>
                                    <p:set>
                                      <p:cBhvr>
                                        <p:cTn id="85" dur="1" fill="hold">
                                          <p:stCondLst>
                                            <p:cond delay="0"/>
                                          </p:stCondLst>
                                        </p:cTn>
                                        <p:tgtEl>
                                          <p:spTgt spid="110612"/>
                                        </p:tgtEl>
                                        <p:attrNameLst>
                                          <p:attrName>style.visibility</p:attrName>
                                        </p:attrNameLst>
                                      </p:cBhvr>
                                      <p:to>
                                        <p:strVal val="visible"/>
                                      </p:to>
                                    </p:set>
                                    <p:animEffect transition="in" filter="strips(downRight)">
                                      <p:cBhvr>
                                        <p:cTn id="86" dur="500"/>
                                        <p:tgtEl>
                                          <p:spTgt spid="110612"/>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8" presetClass="entr" presetSubtype="12" fill="hold" grpId="0" nodeType="clickEffect">
                                  <p:stCondLst>
                                    <p:cond delay="0"/>
                                  </p:stCondLst>
                                  <p:childTnLst>
                                    <p:set>
                                      <p:cBhvr>
                                        <p:cTn id="90" dur="1" fill="hold">
                                          <p:stCondLst>
                                            <p:cond delay="0"/>
                                          </p:stCondLst>
                                        </p:cTn>
                                        <p:tgtEl>
                                          <p:spTgt spid="110613"/>
                                        </p:tgtEl>
                                        <p:attrNameLst>
                                          <p:attrName>style.visibility</p:attrName>
                                        </p:attrNameLst>
                                      </p:cBhvr>
                                      <p:to>
                                        <p:strVal val="visible"/>
                                      </p:to>
                                    </p:set>
                                    <p:animEffect transition="in" filter="strips(downLeft)">
                                      <p:cBhvr>
                                        <p:cTn id="91" dur="500"/>
                                        <p:tgtEl>
                                          <p:spTgt spid="11061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8" presetClass="entr" presetSubtype="6" fill="hold" grpId="0" nodeType="clickEffect">
                                  <p:stCondLst>
                                    <p:cond delay="0"/>
                                  </p:stCondLst>
                                  <p:childTnLst>
                                    <p:set>
                                      <p:cBhvr>
                                        <p:cTn id="95" dur="1" fill="hold">
                                          <p:stCondLst>
                                            <p:cond delay="0"/>
                                          </p:stCondLst>
                                        </p:cTn>
                                        <p:tgtEl>
                                          <p:spTgt spid="110614"/>
                                        </p:tgtEl>
                                        <p:attrNameLst>
                                          <p:attrName>style.visibility</p:attrName>
                                        </p:attrNameLst>
                                      </p:cBhvr>
                                      <p:to>
                                        <p:strVal val="visible"/>
                                      </p:to>
                                    </p:set>
                                    <p:animEffect transition="in" filter="strips(downRight)">
                                      <p:cBhvr>
                                        <p:cTn id="96" dur="500"/>
                                        <p:tgtEl>
                                          <p:spTgt spid="110614"/>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8" presetClass="entr" presetSubtype="6" fill="hold" grpId="0" nodeType="clickEffect">
                                  <p:stCondLst>
                                    <p:cond delay="0"/>
                                  </p:stCondLst>
                                  <p:childTnLst>
                                    <p:set>
                                      <p:cBhvr>
                                        <p:cTn id="100" dur="1" fill="hold">
                                          <p:stCondLst>
                                            <p:cond delay="0"/>
                                          </p:stCondLst>
                                        </p:cTn>
                                        <p:tgtEl>
                                          <p:spTgt spid="110615"/>
                                        </p:tgtEl>
                                        <p:attrNameLst>
                                          <p:attrName>style.visibility</p:attrName>
                                        </p:attrNameLst>
                                      </p:cBhvr>
                                      <p:to>
                                        <p:strVal val="visible"/>
                                      </p:to>
                                    </p:set>
                                    <p:animEffect transition="in" filter="strips(downRight)">
                                      <p:cBhvr>
                                        <p:cTn id="101" dur="500"/>
                                        <p:tgtEl>
                                          <p:spTgt spid="11061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0-#ppt_w/2"/>
                                          </p:val>
                                        </p:tav>
                                        <p:tav tm="100000">
                                          <p:val>
                                            <p:strVal val="#ppt_x"/>
                                          </p:val>
                                        </p:tav>
                                      </p:tavLst>
                                    </p:anim>
                                    <p:anim calcmode="lin" valueType="num">
                                      <p:cBhvr additive="base">
                                        <p:cTn id="10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0-#ppt_w/2"/>
                                          </p:val>
                                        </p:tav>
                                        <p:tav tm="100000">
                                          <p:val>
                                            <p:strVal val="#ppt_x"/>
                                          </p:val>
                                        </p:tav>
                                      </p:tavLst>
                                    </p:anim>
                                    <p:anim calcmode="lin" valueType="num">
                                      <p:cBhvr additive="base">
                                        <p:cTn id="1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8"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0-#ppt_w/2"/>
                                          </p:val>
                                        </p:tav>
                                        <p:tav tm="100000">
                                          <p:val>
                                            <p:strVal val="#ppt_x"/>
                                          </p:val>
                                        </p:tav>
                                      </p:tavLst>
                                    </p:anim>
                                    <p:anim calcmode="lin" valueType="num">
                                      <p:cBhvr additive="base">
                                        <p:cTn id="1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p:bldP spid="110595" grpId="0" animBg="1"/>
      <p:bldP spid="110598" grpId="0" animBg="1"/>
      <p:bldP spid="110599" grpId="0" animBg="1"/>
      <p:bldP spid="110600" grpId="0" animBg="1"/>
      <p:bldP spid="110601" grpId="0" animBg="1"/>
      <p:bldP spid="110602" grpId="0" autoUpdateAnimBg="0"/>
      <p:bldP spid="110603" grpId="0" animBg="1"/>
      <p:bldP spid="110604" grpId="0" animBg="1"/>
      <p:bldP spid="110605" grpId="0" animBg="1"/>
      <p:bldP spid="110606" grpId="0" animBg="1"/>
      <p:bldP spid="110607" grpId="0" animBg="1"/>
      <p:bldP spid="110608" grpId="0" animBg="1"/>
      <p:bldP spid="110609" grpId="0" animBg="1"/>
      <p:bldP spid="110611" grpId="0" animBg="1"/>
      <p:bldP spid="110612" grpId="0" animBg="1"/>
      <p:bldP spid="110613" grpId="0" animBg="1"/>
      <p:bldP spid="110614" grpId="0" animBg="1"/>
      <p:bldP spid="110615" grpId="0" animBg="1"/>
      <p:bldP spid="25" grpId="0" autoUpdateAnimBg="0"/>
      <p:bldP spid="24" grpId="0" autoUpdateAnimBg="0"/>
      <p:bldP spid="26"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solidFill>
                  <a:srgbClr val="0070C0"/>
                </a:solidFill>
                <a:latin typeface="Arial Black" panose="020B0A04020102020204" pitchFamily="34" charset="0"/>
                <a:ea typeface="+mn-ea"/>
                <a:cs typeface="+mn-cs"/>
              </a:rPr>
              <a:t>Addiction</a:t>
            </a:r>
          </a:p>
        </p:txBody>
      </p:sp>
      <p:sp>
        <p:nvSpPr>
          <p:cNvPr id="3" name="Content Placeholder 2"/>
          <p:cNvSpPr>
            <a:spLocks noGrp="1"/>
          </p:cNvSpPr>
          <p:nvPr>
            <p:ph idx="1"/>
          </p:nvPr>
        </p:nvSpPr>
        <p:spPr>
          <a:xfrm>
            <a:off x="1292124" y="2050129"/>
            <a:ext cx="7082264" cy="4365702"/>
          </a:xfrm>
        </p:spPr>
        <p:txBody>
          <a:bodyPr>
            <a:normAutofit/>
          </a:bodyPr>
          <a:lstStyle/>
          <a:p>
            <a:pPr marL="0" indent="0">
              <a:buNone/>
            </a:pPr>
            <a:r>
              <a:rPr lang="en-US" dirty="0"/>
              <a:t>A disease</a:t>
            </a:r>
          </a:p>
          <a:p>
            <a:pPr lvl="1">
              <a:buFont typeface="Arial" pitchFamily="34" charset="0"/>
              <a:buChar char="•"/>
            </a:pPr>
            <a:r>
              <a:rPr lang="en-US" sz="3200" dirty="0"/>
              <a:t>Progressive </a:t>
            </a:r>
          </a:p>
          <a:p>
            <a:pPr lvl="1">
              <a:buFont typeface="Arial" pitchFamily="34" charset="0"/>
              <a:buChar char="•"/>
            </a:pPr>
            <a:r>
              <a:rPr lang="en-US" sz="3200" dirty="0"/>
              <a:t>Potentially fatal </a:t>
            </a:r>
          </a:p>
          <a:p>
            <a:pPr lvl="1">
              <a:buFont typeface="Arial" pitchFamily="34" charset="0"/>
              <a:buChar char="•"/>
            </a:pPr>
            <a:r>
              <a:rPr lang="en-US" sz="3200" dirty="0"/>
              <a:t>Incurable</a:t>
            </a:r>
          </a:p>
        </p:txBody>
      </p:sp>
      <p:pic>
        <p:nvPicPr>
          <p:cNvPr id="5" name="Picture 4" descr="1743538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3256" y="2064643"/>
            <a:ext cx="4310743" cy="2873829"/>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6.6.7</a:t>
            </a:r>
          </a:p>
        </p:txBody>
      </p:sp>
    </p:spTree>
    <p:extLst>
      <p:ext uri="{BB962C8B-B14F-4D97-AF65-F5344CB8AC3E}">
        <p14:creationId xmlns:p14="http://schemas.microsoft.com/office/powerpoint/2010/main" val="10575904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1604536" y="249731"/>
            <a:ext cx="7082263" cy="1143000"/>
          </a:xfrm>
        </p:spPr>
        <p:txBody>
          <a:bodyPr>
            <a:normAutofit/>
          </a:bodyPr>
          <a:lstStyle/>
          <a:p>
            <a:pPr eaLnBrk="1" hangingPunct="1"/>
            <a:r>
              <a:rPr lang="en-US" sz="3200" dirty="0"/>
              <a:t>Personal-Professional Dimensions of Substance Use</a:t>
            </a:r>
          </a:p>
        </p:txBody>
      </p:sp>
      <p:sp>
        <p:nvSpPr>
          <p:cNvPr id="46084" name="Rectangle 3"/>
          <p:cNvSpPr>
            <a:spLocks noGrp="1" noChangeArrowheads="1"/>
          </p:cNvSpPr>
          <p:nvPr>
            <p:ph type="body" idx="1"/>
          </p:nvPr>
        </p:nvSpPr>
        <p:spPr>
          <a:xfrm>
            <a:off x="4571999" y="1795748"/>
            <a:ext cx="4114800" cy="4005040"/>
          </a:xfrm>
        </p:spPr>
        <p:txBody>
          <a:bodyPr>
            <a:normAutofit/>
          </a:bodyPr>
          <a:lstStyle/>
          <a:p>
            <a:pPr eaLnBrk="1" hangingPunct="1"/>
            <a:r>
              <a:rPr lang="en-US" dirty="0"/>
              <a:t>Views and experiences</a:t>
            </a:r>
          </a:p>
          <a:p>
            <a:pPr eaLnBrk="1" hangingPunct="1"/>
            <a:r>
              <a:rPr lang="en-US" dirty="0"/>
              <a:t>Your viewpoint affects others</a:t>
            </a:r>
          </a:p>
          <a:p>
            <a:pPr eaLnBrk="1" hangingPunct="1"/>
            <a:r>
              <a:rPr lang="en-US" dirty="0"/>
              <a:t>Unique</a:t>
            </a:r>
          </a:p>
          <a:p>
            <a:pPr eaLnBrk="1" hangingPunct="1"/>
            <a:r>
              <a:rPr lang="en-US" dirty="0"/>
              <a:t>Discuss your issues</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5343" y="1992923"/>
            <a:ext cx="3086656" cy="3610691"/>
          </a:xfrm>
          <a:prstGeom prst="rect">
            <a:avLst/>
          </a:prstGeom>
          <a:ln>
            <a:noFill/>
          </a:ln>
          <a:effectLst>
            <a:softEdge rad="11250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6.6.8</a:t>
            </a:r>
          </a:p>
        </p:txBody>
      </p:sp>
    </p:spTree>
    <p:extLst>
      <p:ext uri="{BB962C8B-B14F-4D97-AF65-F5344CB8AC3E}">
        <p14:creationId xmlns:p14="http://schemas.microsoft.com/office/powerpoint/2010/main" val="38110257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pPr eaLnBrk="1" hangingPunct="1"/>
            <a:r>
              <a:rPr lang="en-US" sz="3600" dirty="0"/>
              <a:t>Criteria for Substance Dependence</a:t>
            </a:r>
          </a:p>
        </p:txBody>
      </p:sp>
      <p:sp>
        <p:nvSpPr>
          <p:cNvPr id="9220" name="Rectangle 3"/>
          <p:cNvSpPr>
            <a:spLocks noGrp="1" noChangeArrowheads="1"/>
          </p:cNvSpPr>
          <p:nvPr>
            <p:ph type="body" idx="1"/>
          </p:nvPr>
        </p:nvSpPr>
        <p:spPr>
          <a:xfrm>
            <a:off x="1604536" y="1634778"/>
            <a:ext cx="6036270" cy="4876800"/>
          </a:xfrm>
        </p:spPr>
        <p:txBody>
          <a:bodyPr>
            <a:normAutofit/>
          </a:bodyPr>
          <a:lstStyle/>
          <a:p>
            <a:pPr lvl="1">
              <a:buFont typeface="Arial" pitchFamily="34" charset="0"/>
              <a:buChar char="•"/>
            </a:pPr>
            <a:r>
              <a:rPr lang="en-US" sz="3200" dirty="0"/>
              <a:t>Tolerance</a:t>
            </a:r>
          </a:p>
          <a:p>
            <a:pPr lvl="1">
              <a:buFont typeface="Arial" pitchFamily="34" charset="0"/>
              <a:buChar char="•"/>
            </a:pPr>
            <a:r>
              <a:rPr lang="en-US" sz="3200" dirty="0"/>
              <a:t>Withdrawal</a:t>
            </a:r>
          </a:p>
          <a:p>
            <a:pPr lvl="1">
              <a:buFont typeface="Arial" pitchFamily="34" charset="0"/>
              <a:buChar char="•"/>
            </a:pPr>
            <a:r>
              <a:rPr lang="en-US" sz="3200" dirty="0"/>
              <a:t>Large amounts, longer period </a:t>
            </a:r>
          </a:p>
          <a:p>
            <a:pPr lvl="1">
              <a:buFont typeface="Arial" pitchFamily="34" charset="0"/>
              <a:buChar char="•"/>
            </a:pPr>
            <a:r>
              <a:rPr lang="en-US" sz="3200" dirty="0"/>
              <a:t>Desire to cut back</a:t>
            </a:r>
          </a:p>
          <a:p>
            <a:pPr lvl="1">
              <a:buFont typeface="Arial" pitchFamily="34" charset="0"/>
              <a:buChar char="•"/>
            </a:pPr>
            <a:r>
              <a:rPr lang="en-US" sz="3200" dirty="0"/>
              <a:t>Other activities given up or reduced</a:t>
            </a:r>
          </a:p>
          <a:p>
            <a:pPr lvl="1">
              <a:buFont typeface="Arial" pitchFamily="34" charset="0"/>
              <a:buChar char="•"/>
            </a:pPr>
            <a:r>
              <a:rPr lang="en-US" sz="3200" dirty="0"/>
              <a:t>Continued use despite knowledge of problem</a:t>
            </a:r>
            <a:endParaRPr lang="en-US" sz="28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6.6.9</a:t>
            </a:r>
          </a:p>
        </p:txBody>
      </p:sp>
    </p:spTree>
    <p:extLst>
      <p:ext uri="{BB962C8B-B14F-4D97-AF65-F5344CB8AC3E}">
        <p14:creationId xmlns:p14="http://schemas.microsoft.com/office/powerpoint/2010/main" val="14433006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74411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4914" y="1997628"/>
            <a:ext cx="3332948" cy="4587768"/>
          </a:xfrm>
          <a:prstGeom prst="rect">
            <a:avLst/>
          </a:prstGeom>
        </p:spPr>
      </p:pic>
      <p:sp>
        <p:nvSpPr>
          <p:cNvPr id="9219" name="Rectangle 2"/>
          <p:cNvSpPr>
            <a:spLocks noGrp="1" noChangeArrowheads="1"/>
          </p:cNvSpPr>
          <p:nvPr>
            <p:ph type="title"/>
          </p:nvPr>
        </p:nvSpPr>
        <p:spPr/>
        <p:txBody>
          <a:bodyPr>
            <a:normAutofit fontScale="90000"/>
          </a:bodyPr>
          <a:lstStyle/>
          <a:p>
            <a:r>
              <a:rPr lang="en-US" sz="3600" dirty="0"/>
              <a:t>Effects of Substance Abuse on the User</a:t>
            </a:r>
          </a:p>
        </p:txBody>
      </p:sp>
      <p:sp>
        <p:nvSpPr>
          <p:cNvPr id="9220" name="Rectangle 3"/>
          <p:cNvSpPr>
            <a:spLocks noGrp="1" noChangeArrowheads="1"/>
          </p:cNvSpPr>
          <p:nvPr>
            <p:ph type="body" idx="1"/>
          </p:nvPr>
        </p:nvSpPr>
        <p:spPr>
          <a:xfrm>
            <a:off x="1604536" y="1634778"/>
            <a:ext cx="6036270" cy="4876800"/>
          </a:xfrm>
        </p:spPr>
        <p:txBody>
          <a:bodyPr>
            <a:normAutofit/>
          </a:bodyPr>
          <a:lstStyle/>
          <a:p>
            <a:r>
              <a:rPr lang="en-US" dirty="0"/>
              <a:t>Physical and Psychological Effects </a:t>
            </a:r>
          </a:p>
          <a:p>
            <a:r>
              <a:rPr lang="en-US" dirty="0"/>
              <a:t>Brain Chemistry of Addiction</a:t>
            </a:r>
          </a:p>
          <a:p>
            <a:r>
              <a:rPr lang="en-US" dirty="0"/>
              <a:t>Prescription Drugs</a:t>
            </a:r>
          </a:p>
          <a:p>
            <a:r>
              <a:rPr lang="en-US" dirty="0"/>
              <a:t>Ability to Parent</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6.6.10</a:t>
            </a:r>
          </a:p>
        </p:txBody>
      </p:sp>
    </p:spTree>
    <p:extLst>
      <p:ext uri="{BB962C8B-B14F-4D97-AF65-F5344CB8AC3E}">
        <p14:creationId xmlns:p14="http://schemas.microsoft.com/office/powerpoint/2010/main" val="1181045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eaLnBrk="1" hangingPunct="1"/>
            <a:r>
              <a:rPr lang="en-US" sz="3600" dirty="0"/>
              <a:t>Physical and Psychological Effects of Substance Use</a:t>
            </a:r>
          </a:p>
        </p:txBody>
      </p:sp>
      <p:sp>
        <p:nvSpPr>
          <p:cNvPr id="5124" name="Rectangle 3"/>
          <p:cNvSpPr>
            <a:spLocks noGrp="1" noChangeArrowheads="1"/>
          </p:cNvSpPr>
          <p:nvPr>
            <p:ph type="body" idx="1"/>
          </p:nvPr>
        </p:nvSpPr>
        <p:spPr>
          <a:xfrm>
            <a:off x="1295400" y="2332038"/>
            <a:ext cx="8229600" cy="4525962"/>
          </a:xfrm>
        </p:spPr>
        <p:txBody>
          <a:bodyPr/>
          <a:lstStyle/>
          <a:p>
            <a:pPr eaLnBrk="1" hangingPunct="1"/>
            <a:r>
              <a:rPr lang="en-US" dirty="0"/>
              <a:t>Alcohol</a:t>
            </a:r>
          </a:p>
          <a:p>
            <a:pPr eaLnBrk="1" hangingPunct="1"/>
            <a:r>
              <a:rPr lang="en-US" dirty="0"/>
              <a:t>Methamphetamine</a:t>
            </a:r>
          </a:p>
          <a:p>
            <a:pPr eaLnBrk="1" hangingPunct="1"/>
            <a:r>
              <a:rPr lang="en-US" dirty="0"/>
              <a:t>Cocaine</a:t>
            </a:r>
          </a:p>
          <a:p>
            <a:pPr eaLnBrk="1" hangingPunct="1"/>
            <a:r>
              <a:rPr lang="en-US" dirty="0"/>
              <a:t>Hallucinogens</a:t>
            </a:r>
          </a:p>
          <a:p>
            <a:pPr eaLnBrk="1" hangingPunct="1"/>
            <a:r>
              <a:rPr lang="en-US" dirty="0"/>
              <a:t>Marijuana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2332038"/>
            <a:ext cx="2651990" cy="2688569"/>
          </a:xfrm>
          <a:prstGeom prst="rect">
            <a:avLst/>
          </a:prstGeom>
        </p:spPr>
      </p:pic>
      <p:sp>
        <p:nvSpPr>
          <p:cNvPr id="3" name="Rectangle 2"/>
          <p:cNvSpPr/>
          <p:nvPr/>
        </p:nvSpPr>
        <p:spPr>
          <a:xfrm>
            <a:off x="1949823" y="5629149"/>
            <a:ext cx="5755341" cy="646331"/>
          </a:xfrm>
          <a:prstGeom prst="rect">
            <a:avLst/>
          </a:prstGeom>
        </p:spPr>
        <p:txBody>
          <a:bodyPr wrap="square">
            <a:spAutoFit/>
          </a:bodyPr>
          <a:lstStyle/>
          <a:p>
            <a:r>
              <a:rPr lang="en-US" dirty="0">
                <a:hlinkClick r:id="rId4"/>
              </a:rPr>
              <a:t>http://www.fadaa.org/resource_center/justFacts.php</a:t>
            </a:r>
            <a:endParaRPr lang="en-US" dirty="0"/>
          </a:p>
          <a:p>
            <a:endParaRPr lang="en-US" dirty="0"/>
          </a:p>
        </p:txBody>
      </p:sp>
      <p:sp>
        <p:nvSpPr>
          <p:cNvPr id="4" name="Rectangle 3"/>
          <p:cNvSpPr/>
          <p:nvPr/>
        </p:nvSpPr>
        <p:spPr>
          <a:xfrm>
            <a:off x="1604535" y="1749518"/>
            <a:ext cx="6813323" cy="369332"/>
          </a:xfrm>
          <a:prstGeom prst="rect">
            <a:avLst/>
          </a:prstGeom>
        </p:spPr>
        <p:txBody>
          <a:bodyPr wrap="square">
            <a:spAutoFit/>
          </a:bodyPr>
          <a:lstStyle/>
          <a:p>
            <a:r>
              <a:rPr lang="en-US" dirty="0"/>
              <a:t>http://fadaa.org/resource_center/just_the_facts/PSYCHO1.pdf</a:t>
            </a:r>
          </a:p>
        </p:txBody>
      </p:sp>
      <p:sp>
        <p:nvSpPr>
          <p:cNvPr id="7"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6.6.11</a:t>
            </a:r>
          </a:p>
        </p:txBody>
      </p:sp>
    </p:spTree>
    <p:extLst>
      <p:ext uri="{BB962C8B-B14F-4D97-AF65-F5344CB8AC3E}">
        <p14:creationId xmlns:p14="http://schemas.microsoft.com/office/powerpoint/2010/main" val="39167531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3870" y="1247670"/>
            <a:ext cx="2403231" cy="3948165"/>
          </a:xfrm>
          <a:prstGeom prst="rect">
            <a:avLst/>
          </a:prstGeom>
        </p:spPr>
      </p:pic>
      <p:sp>
        <p:nvSpPr>
          <p:cNvPr id="10242" name="Title 5"/>
          <p:cNvSpPr>
            <a:spLocks noGrp="1"/>
          </p:cNvSpPr>
          <p:nvPr>
            <p:ph type="title"/>
          </p:nvPr>
        </p:nvSpPr>
        <p:spPr>
          <a:xfrm>
            <a:off x="914400" y="221095"/>
            <a:ext cx="8229600" cy="590550"/>
          </a:xfrm>
        </p:spPr>
        <p:txBody>
          <a:bodyPr/>
          <a:lstStyle/>
          <a:p>
            <a:pPr algn="ctr"/>
            <a:r>
              <a:rPr lang="en-US" dirty="0"/>
              <a:t>Prescription Drug Abuse</a:t>
            </a:r>
          </a:p>
        </p:txBody>
      </p:sp>
      <p:sp>
        <p:nvSpPr>
          <p:cNvPr id="10243" name="Content Placeholder 6"/>
          <p:cNvSpPr>
            <a:spLocks noGrp="1"/>
          </p:cNvSpPr>
          <p:nvPr>
            <p:ph idx="1"/>
          </p:nvPr>
        </p:nvSpPr>
        <p:spPr>
          <a:xfrm>
            <a:off x="2525486" y="1247670"/>
            <a:ext cx="6618514" cy="4720739"/>
          </a:xfrm>
        </p:spPr>
        <p:txBody>
          <a:bodyPr>
            <a:noAutofit/>
          </a:bodyPr>
          <a:lstStyle/>
          <a:p>
            <a:pPr algn="ctr">
              <a:buFontTx/>
              <a:buNone/>
            </a:pPr>
            <a:r>
              <a:rPr lang="en-US" dirty="0"/>
              <a:t>“The use of a prescription medication in a way not intended by the prescribing doctor.  Prescription drug abuse includes everything from taking a friend's prescription painkiller for your backache to snorting ground-up pills to get high.”</a:t>
            </a:r>
          </a:p>
          <a:p>
            <a:pPr algn="ctr">
              <a:buFontTx/>
              <a:buNone/>
            </a:pPr>
            <a:r>
              <a:rPr lang="en-US" dirty="0"/>
              <a:t>-The Mayo Clinic (2011)</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6.6.12</a:t>
            </a:r>
          </a:p>
        </p:txBody>
      </p:sp>
    </p:spTree>
    <p:extLst>
      <p:ext uri="{BB962C8B-B14F-4D97-AF65-F5344CB8AC3E}">
        <p14:creationId xmlns:p14="http://schemas.microsoft.com/office/powerpoint/2010/main" val="32602132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912" y="51679"/>
            <a:ext cx="7082263" cy="1143000"/>
          </a:xfrm>
        </p:spPr>
        <p:txBody>
          <a:bodyPr>
            <a:normAutofit/>
          </a:bodyPr>
          <a:lstStyle/>
          <a:p>
            <a:r>
              <a:rPr lang="en-US" dirty="0"/>
              <a:t>Florida 10 Year Trend Upward in Prescription Drug Abuse</a:t>
            </a:r>
          </a:p>
        </p:txBody>
      </p:sp>
      <p:grpSp>
        <p:nvGrpSpPr>
          <p:cNvPr id="3" name="Group 2"/>
          <p:cNvGrpSpPr>
            <a:grpSpLocks/>
          </p:cNvGrpSpPr>
          <p:nvPr/>
        </p:nvGrpSpPr>
        <p:grpSpPr bwMode="auto">
          <a:xfrm>
            <a:off x="1055822" y="1564491"/>
            <a:ext cx="8088178" cy="4180840"/>
            <a:chOff x="1442" y="3226"/>
            <a:chExt cx="12827" cy="6584"/>
          </a:xfrm>
        </p:grpSpPr>
        <p:grpSp>
          <p:nvGrpSpPr>
            <p:cNvPr id="4" name="Group 4"/>
            <p:cNvGrpSpPr>
              <a:grpSpLocks/>
            </p:cNvGrpSpPr>
            <p:nvPr/>
          </p:nvGrpSpPr>
          <p:grpSpPr bwMode="auto">
            <a:xfrm>
              <a:off x="1502" y="3226"/>
              <a:ext cx="10289" cy="6524"/>
              <a:chOff x="1502" y="3226"/>
              <a:chExt cx="10289" cy="6524"/>
            </a:xfrm>
          </p:grpSpPr>
          <p:sp>
            <p:nvSpPr>
              <p:cNvPr id="6330" name="Freeform 5"/>
              <p:cNvSpPr>
                <a:spLocks/>
              </p:cNvSpPr>
              <p:nvPr/>
            </p:nvSpPr>
            <p:spPr bwMode="auto">
              <a:xfrm>
                <a:off x="1502" y="3226"/>
                <a:ext cx="10289" cy="6524"/>
              </a:xfrm>
              <a:custGeom>
                <a:avLst/>
                <a:gdLst>
                  <a:gd name="T0" fmla="+- 0 1502 1502"/>
                  <a:gd name="T1" fmla="*/ T0 w 10289"/>
                  <a:gd name="T2" fmla="+- 0 9749 3226"/>
                  <a:gd name="T3" fmla="*/ 9749 h 6524"/>
                  <a:gd name="T4" fmla="+- 0 11791 1502"/>
                  <a:gd name="T5" fmla="*/ T4 w 10289"/>
                  <a:gd name="T6" fmla="+- 0 9749 3226"/>
                  <a:gd name="T7" fmla="*/ 9749 h 6524"/>
                  <a:gd name="T8" fmla="+- 0 11791 1502"/>
                  <a:gd name="T9" fmla="*/ T8 w 10289"/>
                  <a:gd name="T10" fmla="+- 0 3226 3226"/>
                  <a:gd name="T11" fmla="*/ 3226 h 6524"/>
                  <a:gd name="T12" fmla="+- 0 1502 1502"/>
                  <a:gd name="T13" fmla="*/ T12 w 10289"/>
                  <a:gd name="T14" fmla="+- 0 3226 3226"/>
                  <a:gd name="T15" fmla="*/ 3226 h 6524"/>
                  <a:gd name="T16" fmla="+- 0 1502 1502"/>
                  <a:gd name="T17" fmla="*/ T16 w 10289"/>
                  <a:gd name="T18" fmla="+- 0 9749 3226"/>
                  <a:gd name="T19" fmla="*/ 9749 h 6524"/>
                </a:gdLst>
                <a:ahLst/>
                <a:cxnLst>
                  <a:cxn ang="0">
                    <a:pos x="T1" y="T3"/>
                  </a:cxn>
                  <a:cxn ang="0">
                    <a:pos x="T5" y="T7"/>
                  </a:cxn>
                  <a:cxn ang="0">
                    <a:pos x="T9" y="T11"/>
                  </a:cxn>
                  <a:cxn ang="0">
                    <a:pos x="T13" y="T15"/>
                  </a:cxn>
                  <a:cxn ang="0">
                    <a:pos x="T17" y="T19"/>
                  </a:cxn>
                </a:cxnLst>
                <a:rect l="0" t="0" r="r" b="b"/>
                <a:pathLst>
                  <a:path w="10289" h="6524">
                    <a:moveTo>
                      <a:pt x="0" y="6523"/>
                    </a:moveTo>
                    <a:lnTo>
                      <a:pt x="10289" y="6523"/>
                    </a:lnTo>
                    <a:lnTo>
                      <a:pt x="10289" y="0"/>
                    </a:lnTo>
                    <a:lnTo>
                      <a:pt x="0" y="0"/>
                    </a:lnTo>
                    <a:lnTo>
                      <a:pt x="0" y="65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6"/>
            <p:cNvGrpSpPr>
              <a:grpSpLocks/>
            </p:cNvGrpSpPr>
            <p:nvPr/>
          </p:nvGrpSpPr>
          <p:grpSpPr bwMode="auto">
            <a:xfrm>
              <a:off x="1442" y="8933"/>
              <a:ext cx="10349" cy="2"/>
              <a:chOff x="1442" y="8933"/>
              <a:chExt cx="10349" cy="2"/>
            </a:xfrm>
          </p:grpSpPr>
          <p:sp>
            <p:nvSpPr>
              <p:cNvPr id="6329" name="Freeform 7"/>
              <p:cNvSpPr>
                <a:spLocks/>
              </p:cNvSpPr>
              <p:nvPr/>
            </p:nvSpPr>
            <p:spPr bwMode="auto">
              <a:xfrm>
                <a:off x="1442" y="8933"/>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8"/>
            <p:cNvGrpSpPr>
              <a:grpSpLocks/>
            </p:cNvGrpSpPr>
            <p:nvPr/>
          </p:nvGrpSpPr>
          <p:grpSpPr bwMode="auto">
            <a:xfrm>
              <a:off x="1442" y="8117"/>
              <a:ext cx="10349" cy="2"/>
              <a:chOff x="1442" y="8117"/>
              <a:chExt cx="10349" cy="2"/>
            </a:xfrm>
          </p:grpSpPr>
          <p:sp>
            <p:nvSpPr>
              <p:cNvPr id="6328" name="Freeform 9"/>
              <p:cNvSpPr>
                <a:spLocks/>
              </p:cNvSpPr>
              <p:nvPr/>
            </p:nvSpPr>
            <p:spPr bwMode="auto">
              <a:xfrm>
                <a:off x="1442" y="8117"/>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10"/>
            <p:cNvGrpSpPr>
              <a:grpSpLocks/>
            </p:cNvGrpSpPr>
            <p:nvPr/>
          </p:nvGrpSpPr>
          <p:grpSpPr bwMode="auto">
            <a:xfrm>
              <a:off x="1442" y="7303"/>
              <a:ext cx="10349" cy="2"/>
              <a:chOff x="1442" y="7303"/>
              <a:chExt cx="10349" cy="2"/>
            </a:xfrm>
          </p:grpSpPr>
          <p:sp>
            <p:nvSpPr>
              <p:cNvPr id="6326" name="Freeform 11"/>
              <p:cNvSpPr>
                <a:spLocks/>
              </p:cNvSpPr>
              <p:nvPr/>
            </p:nvSpPr>
            <p:spPr bwMode="auto">
              <a:xfrm>
                <a:off x="1442" y="7303"/>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2"/>
            <p:cNvGrpSpPr>
              <a:grpSpLocks/>
            </p:cNvGrpSpPr>
            <p:nvPr/>
          </p:nvGrpSpPr>
          <p:grpSpPr bwMode="auto">
            <a:xfrm>
              <a:off x="1442" y="6487"/>
              <a:ext cx="10349" cy="2"/>
              <a:chOff x="1442" y="6487"/>
              <a:chExt cx="10349" cy="2"/>
            </a:xfrm>
          </p:grpSpPr>
          <p:sp>
            <p:nvSpPr>
              <p:cNvPr id="6325" name="Freeform 13"/>
              <p:cNvSpPr>
                <a:spLocks/>
              </p:cNvSpPr>
              <p:nvPr/>
            </p:nvSpPr>
            <p:spPr bwMode="auto">
              <a:xfrm>
                <a:off x="1442" y="6487"/>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4"/>
            <p:cNvGrpSpPr>
              <a:grpSpLocks/>
            </p:cNvGrpSpPr>
            <p:nvPr/>
          </p:nvGrpSpPr>
          <p:grpSpPr bwMode="auto">
            <a:xfrm>
              <a:off x="1442" y="5671"/>
              <a:ext cx="10349" cy="2"/>
              <a:chOff x="1442" y="5671"/>
              <a:chExt cx="10349" cy="2"/>
            </a:xfrm>
          </p:grpSpPr>
          <p:sp>
            <p:nvSpPr>
              <p:cNvPr id="6323" name="Freeform 15"/>
              <p:cNvSpPr>
                <a:spLocks/>
              </p:cNvSpPr>
              <p:nvPr/>
            </p:nvSpPr>
            <p:spPr bwMode="auto">
              <a:xfrm>
                <a:off x="1442" y="5671"/>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16"/>
            <p:cNvGrpSpPr>
              <a:grpSpLocks/>
            </p:cNvGrpSpPr>
            <p:nvPr/>
          </p:nvGrpSpPr>
          <p:grpSpPr bwMode="auto">
            <a:xfrm>
              <a:off x="1442" y="4855"/>
              <a:ext cx="10349" cy="2"/>
              <a:chOff x="1442" y="4855"/>
              <a:chExt cx="10349" cy="2"/>
            </a:xfrm>
          </p:grpSpPr>
          <p:sp>
            <p:nvSpPr>
              <p:cNvPr id="6322" name="Freeform 17"/>
              <p:cNvSpPr>
                <a:spLocks/>
              </p:cNvSpPr>
              <p:nvPr/>
            </p:nvSpPr>
            <p:spPr bwMode="auto">
              <a:xfrm>
                <a:off x="1442" y="4855"/>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8"/>
            <p:cNvGrpSpPr>
              <a:grpSpLocks/>
            </p:cNvGrpSpPr>
            <p:nvPr/>
          </p:nvGrpSpPr>
          <p:grpSpPr bwMode="auto">
            <a:xfrm>
              <a:off x="1442" y="4039"/>
              <a:ext cx="10349" cy="2"/>
              <a:chOff x="1442" y="4039"/>
              <a:chExt cx="10349" cy="2"/>
            </a:xfrm>
          </p:grpSpPr>
          <p:sp>
            <p:nvSpPr>
              <p:cNvPr id="6320" name="Freeform 19"/>
              <p:cNvSpPr>
                <a:spLocks/>
              </p:cNvSpPr>
              <p:nvPr/>
            </p:nvSpPr>
            <p:spPr bwMode="auto">
              <a:xfrm>
                <a:off x="1442" y="4039"/>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20"/>
            <p:cNvGrpSpPr>
              <a:grpSpLocks/>
            </p:cNvGrpSpPr>
            <p:nvPr/>
          </p:nvGrpSpPr>
          <p:grpSpPr bwMode="auto">
            <a:xfrm>
              <a:off x="1442" y="3226"/>
              <a:ext cx="10349" cy="2"/>
              <a:chOff x="1442" y="3226"/>
              <a:chExt cx="10349" cy="2"/>
            </a:xfrm>
          </p:grpSpPr>
          <p:sp>
            <p:nvSpPr>
              <p:cNvPr id="6319" name="Freeform 21"/>
              <p:cNvSpPr>
                <a:spLocks/>
              </p:cNvSpPr>
              <p:nvPr/>
            </p:nvSpPr>
            <p:spPr bwMode="auto">
              <a:xfrm>
                <a:off x="1442" y="3226"/>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22"/>
            <p:cNvGrpSpPr>
              <a:grpSpLocks/>
            </p:cNvGrpSpPr>
            <p:nvPr/>
          </p:nvGrpSpPr>
          <p:grpSpPr bwMode="auto">
            <a:xfrm>
              <a:off x="2016" y="3226"/>
              <a:ext cx="2" cy="6524"/>
              <a:chOff x="2016" y="3226"/>
              <a:chExt cx="2" cy="6524"/>
            </a:xfrm>
          </p:grpSpPr>
          <p:sp>
            <p:nvSpPr>
              <p:cNvPr id="6317" name="Freeform 23"/>
              <p:cNvSpPr>
                <a:spLocks/>
              </p:cNvSpPr>
              <p:nvPr/>
            </p:nvSpPr>
            <p:spPr bwMode="auto">
              <a:xfrm>
                <a:off x="201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24"/>
            <p:cNvGrpSpPr>
              <a:grpSpLocks/>
            </p:cNvGrpSpPr>
            <p:nvPr/>
          </p:nvGrpSpPr>
          <p:grpSpPr bwMode="auto">
            <a:xfrm>
              <a:off x="2530" y="3226"/>
              <a:ext cx="2" cy="6524"/>
              <a:chOff x="2530" y="3226"/>
              <a:chExt cx="2" cy="6524"/>
            </a:xfrm>
          </p:grpSpPr>
          <p:sp>
            <p:nvSpPr>
              <p:cNvPr id="6316" name="Freeform 25"/>
              <p:cNvSpPr>
                <a:spLocks/>
              </p:cNvSpPr>
              <p:nvPr/>
            </p:nvSpPr>
            <p:spPr bwMode="auto">
              <a:xfrm>
                <a:off x="2530"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26"/>
            <p:cNvGrpSpPr>
              <a:grpSpLocks/>
            </p:cNvGrpSpPr>
            <p:nvPr/>
          </p:nvGrpSpPr>
          <p:grpSpPr bwMode="auto">
            <a:xfrm>
              <a:off x="3046" y="3226"/>
              <a:ext cx="2" cy="6524"/>
              <a:chOff x="3046" y="3226"/>
              <a:chExt cx="2" cy="6524"/>
            </a:xfrm>
          </p:grpSpPr>
          <p:sp>
            <p:nvSpPr>
              <p:cNvPr id="6314" name="Freeform 27"/>
              <p:cNvSpPr>
                <a:spLocks/>
              </p:cNvSpPr>
              <p:nvPr/>
            </p:nvSpPr>
            <p:spPr bwMode="auto">
              <a:xfrm>
                <a:off x="304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28"/>
            <p:cNvGrpSpPr>
              <a:grpSpLocks/>
            </p:cNvGrpSpPr>
            <p:nvPr/>
          </p:nvGrpSpPr>
          <p:grpSpPr bwMode="auto">
            <a:xfrm>
              <a:off x="3559" y="3226"/>
              <a:ext cx="2" cy="6524"/>
              <a:chOff x="3559" y="3226"/>
              <a:chExt cx="2" cy="6524"/>
            </a:xfrm>
          </p:grpSpPr>
          <p:sp>
            <p:nvSpPr>
              <p:cNvPr id="6313" name="Freeform 29"/>
              <p:cNvSpPr>
                <a:spLocks/>
              </p:cNvSpPr>
              <p:nvPr/>
            </p:nvSpPr>
            <p:spPr bwMode="auto">
              <a:xfrm>
                <a:off x="355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30"/>
            <p:cNvGrpSpPr>
              <a:grpSpLocks/>
            </p:cNvGrpSpPr>
            <p:nvPr/>
          </p:nvGrpSpPr>
          <p:grpSpPr bwMode="auto">
            <a:xfrm>
              <a:off x="4073" y="3226"/>
              <a:ext cx="2" cy="6524"/>
              <a:chOff x="4073" y="3226"/>
              <a:chExt cx="2" cy="6524"/>
            </a:xfrm>
          </p:grpSpPr>
          <p:sp>
            <p:nvSpPr>
              <p:cNvPr id="6311" name="Freeform 31"/>
              <p:cNvSpPr>
                <a:spLocks/>
              </p:cNvSpPr>
              <p:nvPr/>
            </p:nvSpPr>
            <p:spPr bwMode="auto">
              <a:xfrm>
                <a:off x="4073"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32"/>
            <p:cNvGrpSpPr>
              <a:grpSpLocks/>
            </p:cNvGrpSpPr>
            <p:nvPr/>
          </p:nvGrpSpPr>
          <p:grpSpPr bwMode="auto">
            <a:xfrm>
              <a:off x="4589" y="3226"/>
              <a:ext cx="2" cy="6524"/>
              <a:chOff x="4589" y="3226"/>
              <a:chExt cx="2" cy="6524"/>
            </a:xfrm>
          </p:grpSpPr>
          <p:sp>
            <p:nvSpPr>
              <p:cNvPr id="6310" name="Freeform 33"/>
              <p:cNvSpPr>
                <a:spLocks/>
              </p:cNvSpPr>
              <p:nvPr/>
            </p:nvSpPr>
            <p:spPr bwMode="auto">
              <a:xfrm>
                <a:off x="458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34"/>
            <p:cNvGrpSpPr>
              <a:grpSpLocks/>
            </p:cNvGrpSpPr>
            <p:nvPr/>
          </p:nvGrpSpPr>
          <p:grpSpPr bwMode="auto">
            <a:xfrm>
              <a:off x="5102" y="3226"/>
              <a:ext cx="2" cy="6524"/>
              <a:chOff x="5102" y="3226"/>
              <a:chExt cx="2" cy="6524"/>
            </a:xfrm>
          </p:grpSpPr>
          <p:sp>
            <p:nvSpPr>
              <p:cNvPr id="6306" name="Freeform 35"/>
              <p:cNvSpPr>
                <a:spLocks/>
              </p:cNvSpPr>
              <p:nvPr/>
            </p:nvSpPr>
            <p:spPr bwMode="auto">
              <a:xfrm>
                <a:off x="510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36"/>
            <p:cNvGrpSpPr>
              <a:grpSpLocks/>
            </p:cNvGrpSpPr>
            <p:nvPr/>
          </p:nvGrpSpPr>
          <p:grpSpPr bwMode="auto">
            <a:xfrm>
              <a:off x="5618" y="3226"/>
              <a:ext cx="2" cy="6524"/>
              <a:chOff x="5618" y="3226"/>
              <a:chExt cx="2" cy="6524"/>
            </a:xfrm>
          </p:grpSpPr>
          <p:sp>
            <p:nvSpPr>
              <p:cNvPr id="6305" name="Freeform 37"/>
              <p:cNvSpPr>
                <a:spLocks/>
              </p:cNvSpPr>
              <p:nvPr/>
            </p:nvSpPr>
            <p:spPr bwMode="auto">
              <a:xfrm>
                <a:off x="561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38"/>
            <p:cNvGrpSpPr>
              <a:grpSpLocks/>
            </p:cNvGrpSpPr>
            <p:nvPr/>
          </p:nvGrpSpPr>
          <p:grpSpPr bwMode="auto">
            <a:xfrm>
              <a:off x="6132" y="3226"/>
              <a:ext cx="2" cy="6524"/>
              <a:chOff x="6132" y="3226"/>
              <a:chExt cx="2" cy="6524"/>
            </a:xfrm>
          </p:grpSpPr>
          <p:sp>
            <p:nvSpPr>
              <p:cNvPr id="6304" name="Freeform 39"/>
              <p:cNvSpPr>
                <a:spLocks/>
              </p:cNvSpPr>
              <p:nvPr/>
            </p:nvSpPr>
            <p:spPr bwMode="auto">
              <a:xfrm>
                <a:off x="613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40"/>
            <p:cNvGrpSpPr>
              <a:grpSpLocks/>
            </p:cNvGrpSpPr>
            <p:nvPr/>
          </p:nvGrpSpPr>
          <p:grpSpPr bwMode="auto">
            <a:xfrm>
              <a:off x="6646" y="3226"/>
              <a:ext cx="2" cy="6524"/>
              <a:chOff x="6646" y="3226"/>
              <a:chExt cx="2" cy="6524"/>
            </a:xfrm>
          </p:grpSpPr>
          <p:sp>
            <p:nvSpPr>
              <p:cNvPr id="6303" name="Freeform 41"/>
              <p:cNvSpPr>
                <a:spLocks/>
              </p:cNvSpPr>
              <p:nvPr/>
            </p:nvSpPr>
            <p:spPr bwMode="auto">
              <a:xfrm>
                <a:off x="664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42"/>
            <p:cNvGrpSpPr>
              <a:grpSpLocks/>
            </p:cNvGrpSpPr>
            <p:nvPr/>
          </p:nvGrpSpPr>
          <p:grpSpPr bwMode="auto">
            <a:xfrm>
              <a:off x="7162" y="3226"/>
              <a:ext cx="2" cy="6524"/>
              <a:chOff x="7162" y="3226"/>
              <a:chExt cx="2" cy="6524"/>
            </a:xfrm>
          </p:grpSpPr>
          <p:sp>
            <p:nvSpPr>
              <p:cNvPr id="6302" name="Freeform 43"/>
              <p:cNvSpPr>
                <a:spLocks/>
              </p:cNvSpPr>
              <p:nvPr/>
            </p:nvSpPr>
            <p:spPr bwMode="auto">
              <a:xfrm>
                <a:off x="716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44"/>
            <p:cNvGrpSpPr>
              <a:grpSpLocks/>
            </p:cNvGrpSpPr>
            <p:nvPr/>
          </p:nvGrpSpPr>
          <p:grpSpPr bwMode="auto">
            <a:xfrm>
              <a:off x="7675" y="3226"/>
              <a:ext cx="2" cy="6524"/>
              <a:chOff x="7675" y="3226"/>
              <a:chExt cx="2" cy="6524"/>
            </a:xfrm>
          </p:grpSpPr>
          <p:sp>
            <p:nvSpPr>
              <p:cNvPr id="6301" name="Freeform 45"/>
              <p:cNvSpPr>
                <a:spLocks/>
              </p:cNvSpPr>
              <p:nvPr/>
            </p:nvSpPr>
            <p:spPr bwMode="auto">
              <a:xfrm>
                <a:off x="767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46"/>
            <p:cNvGrpSpPr>
              <a:grpSpLocks/>
            </p:cNvGrpSpPr>
            <p:nvPr/>
          </p:nvGrpSpPr>
          <p:grpSpPr bwMode="auto">
            <a:xfrm>
              <a:off x="8189" y="3226"/>
              <a:ext cx="2" cy="6524"/>
              <a:chOff x="8189" y="3226"/>
              <a:chExt cx="2" cy="6524"/>
            </a:xfrm>
          </p:grpSpPr>
          <p:sp>
            <p:nvSpPr>
              <p:cNvPr id="6290" name="Freeform 47"/>
              <p:cNvSpPr>
                <a:spLocks/>
              </p:cNvSpPr>
              <p:nvPr/>
            </p:nvSpPr>
            <p:spPr bwMode="auto">
              <a:xfrm>
                <a:off x="818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8"/>
            <p:cNvGrpSpPr>
              <a:grpSpLocks/>
            </p:cNvGrpSpPr>
            <p:nvPr/>
          </p:nvGrpSpPr>
          <p:grpSpPr bwMode="auto">
            <a:xfrm>
              <a:off x="8705" y="3226"/>
              <a:ext cx="2" cy="6524"/>
              <a:chOff x="8705" y="3226"/>
              <a:chExt cx="2" cy="6524"/>
            </a:xfrm>
          </p:grpSpPr>
          <p:sp>
            <p:nvSpPr>
              <p:cNvPr id="6289" name="Freeform 49"/>
              <p:cNvSpPr>
                <a:spLocks/>
              </p:cNvSpPr>
              <p:nvPr/>
            </p:nvSpPr>
            <p:spPr bwMode="auto">
              <a:xfrm>
                <a:off x="870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50"/>
            <p:cNvGrpSpPr>
              <a:grpSpLocks/>
            </p:cNvGrpSpPr>
            <p:nvPr/>
          </p:nvGrpSpPr>
          <p:grpSpPr bwMode="auto">
            <a:xfrm>
              <a:off x="9218" y="3226"/>
              <a:ext cx="2" cy="6524"/>
              <a:chOff x="9218" y="3226"/>
              <a:chExt cx="2" cy="6524"/>
            </a:xfrm>
          </p:grpSpPr>
          <p:sp>
            <p:nvSpPr>
              <p:cNvPr id="6286" name="Freeform 51"/>
              <p:cNvSpPr>
                <a:spLocks/>
              </p:cNvSpPr>
              <p:nvPr/>
            </p:nvSpPr>
            <p:spPr bwMode="auto">
              <a:xfrm>
                <a:off x="921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52"/>
            <p:cNvGrpSpPr>
              <a:grpSpLocks/>
            </p:cNvGrpSpPr>
            <p:nvPr/>
          </p:nvGrpSpPr>
          <p:grpSpPr bwMode="auto">
            <a:xfrm>
              <a:off x="9732" y="3226"/>
              <a:ext cx="2" cy="6524"/>
              <a:chOff x="9732" y="3226"/>
              <a:chExt cx="2" cy="6524"/>
            </a:xfrm>
          </p:grpSpPr>
          <p:sp>
            <p:nvSpPr>
              <p:cNvPr id="6285" name="Freeform 53"/>
              <p:cNvSpPr>
                <a:spLocks/>
              </p:cNvSpPr>
              <p:nvPr/>
            </p:nvSpPr>
            <p:spPr bwMode="auto">
              <a:xfrm>
                <a:off x="973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54"/>
            <p:cNvGrpSpPr>
              <a:grpSpLocks/>
            </p:cNvGrpSpPr>
            <p:nvPr/>
          </p:nvGrpSpPr>
          <p:grpSpPr bwMode="auto">
            <a:xfrm>
              <a:off x="10248" y="3226"/>
              <a:ext cx="2" cy="6524"/>
              <a:chOff x="10248" y="3226"/>
              <a:chExt cx="2" cy="6524"/>
            </a:xfrm>
          </p:grpSpPr>
          <p:sp>
            <p:nvSpPr>
              <p:cNvPr id="6274" name="Freeform 55"/>
              <p:cNvSpPr>
                <a:spLocks/>
              </p:cNvSpPr>
              <p:nvPr/>
            </p:nvSpPr>
            <p:spPr bwMode="auto">
              <a:xfrm>
                <a:off x="1024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56"/>
            <p:cNvGrpSpPr>
              <a:grpSpLocks/>
            </p:cNvGrpSpPr>
            <p:nvPr/>
          </p:nvGrpSpPr>
          <p:grpSpPr bwMode="auto">
            <a:xfrm>
              <a:off x="10762" y="3226"/>
              <a:ext cx="2" cy="6524"/>
              <a:chOff x="10762" y="3226"/>
              <a:chExt cx="2" cy="6524"/>
            </a:xfrm>
          </p:grpSpPr>
          <p:sp>
            <p:nvSpPr>
              <p:cNvPr id="6273" name="Freeform 57"/>
              <p:cNvSpPr>
                <a:spLocks/>
              </p:cNvSpPr>
              <p:nvPr/>
            </p:nvSpPr>
            <p:spPr bwMode="auto">
              <a:xfrm>
                <a:off x="1076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58"/>
            <p:cNvGrpSpPr>
              <a:grpSpLocks/>
            </p:cNvGrpSpPr>
            <p:nvPr/>
          </p:nvGrpSpPr>
          <p:grpSpPr bwMode="auto">
            <a:xfrm>
              <a:off x="11275" y="3226"/>
              <a:ext cx="2" cy="6524"/>
              <a:chOff x="11275" y="3226"/>
              <a:chExt cx="2" cy="6524"/>
            </a:xfrm>
          </p:grpSpPr>
          <p:sp>
            <p:nvSpPr>
              <p:cNvPr id="6207" name="Freeform 59"/>
              <p:cNvSpPr>
                <a:spLocks/>
              </p:cNvSpPr>
              <p:nvPr/>
            </p:nvSpPr>
            <p:spPr bwMode="auto">
              <a:xfrm>
                <a:off x="1127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32" name="Group 60"/>
            <p:cNvGrpSpPr>
              <a:grpSpLocks/>
            </p:cNvGrpSpPr>
            <p:nvPr/>
          </p:nvGrpSpPr>
          <p:grpSpPr bwMode="auto">
            <a:xfrm>
              <a:off x="11791" y="3226"/>
              <a:ext cx="2" cy="6524"/>
              <a:chOff x="11791" y="3226"/>
              <a:chExt cx="2" cy="6524"/>
            </a:xfrm>
          </p:grpSpPr>
          <p:sp>
            <p:nvSpPr>
              <p:cNvPr id="6206" name="Freeform 61"/>
              <p:cNvSpPr>
                <a:spLocks/>
              </p:cNvSpPr>
              <p:nvPr/>
            </p:nvSpPr>
            <p:spPr bwMode="auto">
              <a:xfrm>
                <a:off x="11791"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176" name="Group 62"/>
            <p:cNvGrpSpPr>
              <a:grpSpLocks/>
            </p:cNvGrpSpPr>
            <p:nvPr/>
          </p:nvGrpSpPr>
          <p:grpSpPr bwMode="auto">
            <a:xfrm>
              <a:off x="1502" y="3226"/>
              <a:ext cx="10289" cy="6524"/>
              <a:chOff x="1502" y="3226"/>
              <a:chExt cx="10289" cy="6524"/>
            </a:xfrm>
          </p:grpSpPr>
          <p:sp>
            <p:nvSpPr>
              <p:cNvPr id="6205" name="Freeform 63"/>
              <p:cNvSpPr>
                <a:spLocks/>
              </p:cNvSpPr>
              <p:nvPr/>
            </p:nvSpPr>
            <p:spPr bwMode="auto">
              <a:xfrm>
                <a:off x="1502" y="3226"/>
                <a:ext cx="10289" cy="6524"/>
              </a:xfrm>
              <a:custGeom>
                <a:avLst/>
                <a:gdLst>
                  <a:gd name="T0" fmla="+- 0 1502 1502"/>
                  <a:gd name="T1" fmla="*/ T0 w 10289"/>
                  <a:gd name="T2" fmla="+- 0 9749 3226"/>
                  <a:gd name="T3" fmla="*/ 9749 h 6524"/>
                  <a:gd name="T4" fmla="+- 0 11791 1502"/>
                  <a:gd name="T5" fmla="*/ T4 w 10289"/>
                  <a:gd name="T6" fmla="+- 0 9749 3226"/>
                  <a:gd name="T7" fmla="*/ 9749 h 6524"/>
                  <a:gd name="T8" fmla="+- 0 11791 1502"/>
                  <a:gd name="T9" fmla="*/ T8 w 10289"/>
                  <a:gd name="T10" fmla="+- 0 3226 3226"/>
                  <a:gd name="T11" fmla="*/ 3226 h 6524"/>
                  <a:gd name="T12" fmla="+- 0 1502 1502"/>
                  <a:gd name="T13" fmla="*/ T12 w 10289"/>
                  <a:gd name="T14" fmla="+- 0 3226 3226"/>
                  <a:gd name="T15" fmla="*/ 3226 h 6524"/>
                  <a:gd name="T16" fmla="+- 0 1502 1502"/>
                  <a:gd name="T17" fmla="*/ T16 w 10289"/>
                  <a:gd name="T18" fmla="+- 0 9749 3226"/>
                  <a:gd name="T19" fmla="*/ 9749 h 6524"/>
                </a:gdLst>
                <a:ahLst/>
                <a:cxnLst>
                  <a:cxn ang="0">
                    <a:pos x="T1" y="T3"/>
                  </a:cxn>
                  <a:cxn ang="0">
                    <a:pos x="T5" y="T7"/>
                  </a:cxn>
                  <a:cxn ang="0">
                    <a:pos x="T9" y="T11"/>
                  </a:cxn>
                  <a:cxn ang="0">
                    <a:pos x="T13" y="T15"/>
                  </a:cxn>
                  <a:cxn ang="0">
                    <a:pos x="T17" y="T19"/>
                  </a:cxn>
                </a:cxnLst>
                <a:rect l="0" t="0" r="r" b="b"/>
                <a:pathLst>
                  <a:path w="10289" h="6524">
                    <a:moveTo>
                      <a:pt x="0" y="6523"/>
                    </a:moveTo>
                    <a:lnTo>
                      <a:pt x="10289" y="6523"/>
                    </a:lnTo>
                    <a:lnTo>
                      <a:pt x="10289" y="0"/>
                    </a:lnTo>
                    <a:lnTo>
                      <a:pt x="0" y="0"/>
                    </a:lnTo>
                    <a:lnTo>
                      <a:pt x="0" y="6523"/>
                    </a:lnTo>
                    <a:close/>
                  </a:path>
                </a:pathLst>
              </a:custGeom>
              <a:noFill/>
              <a:ln w="243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08" name="Group 64"/>
            <p:cNvGrpSpPr>
              <a:grpSpLocks/>
            </p:cNvGrpSpPr>
            <p:nvPr/>
          </p:nvGrpSpPr>
          <p:grpSpPr bwMode="auto">
            <a:xfrm>
              <a:off x="1502" y="3226"/>
              <a:ext cx="2" cy="6584"/>
              <a:chOff x="1502" y="3226"/>
              <a:chExt cx="2" cy="6584"/>
            </a:xfrm>
          </p:grpSpPr>
          <p:sp>
            <p:nvSpPr>
              <p:cNvPr id="6204" name="Freeform 65"/>
              <p:cNvSpPr>
                <a:spLocks/>
              </p:cNvSpPr>
              <p:nvPr/>
            </p:nvSpPr>
            <p:spPr bwMode="auto">
              <a:xfrm>
                <a:off x="1502" y="3226"/>
                <a:ext cx="2" cy="6584"/>
              </a:xfrm>
              <a:custGeom>
                <a:avLst/>
                <a:gdLst>
                  <a:gd name="T0" fmla="+- 0 3226 3226"/>
                  <a:gd name="T1" fmla="*/ 3226 h 6584"/>
                  <a:gd name="T2" fmla="+- 0 9809 3226"/>
                  <a:gd name="T3" fmla="*/ 9809 h 6584"/>
                </a:gdLst>
                <a:ahLst/>
                <a:cxnLst>
                  <a:cxn ang="0">
                    <a:pos x="0" y="T1"/>
                  </a:cxn>
                  <a:cxn ang="0">
                    <a:pos x="0" y="T3"/>
                  </a:cxn>
                </a:cxnLst>
                <a:rect l="0" t="0" r="r" b="b"/>
                <a:pathLst>
                  <a:path h="6584">
                    <a:moveTo>
                      <a:pt x="0" y="0"/>
                    </a:moveTo>
                    <a:lnTo>
                      <a:pt x="0" y="6583"/>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09" name="Group 66"/>
            <p:cNvGrpSpPr>
              <a:grpSpLocks/>
            </p:cNvGrpSpPr>
            <p:nvPr/>
          </p:nvGrpSpPr>
          <p:grpSpPr bwMode="auto">
            <a:xfrm>
              <a:off x="1442" y="9749"/>
              <a:ext cx="10349" cy="2"/>
              <a:chOff x="1442" y="9749"/>
              <a:chExt cx="10349" cy="2"/>
            </a:xfrm>
          </p:grpSpPr>
          <p:sp>
            <p:nvSpPr>
              <p:cNvPr id="6203" name="Freeform 67"/>
              <p:cNvSpPr>
                <a:spLocks/>
              </p:cNvSpPr>
              <p:nvPr/>
            </p:nvSpPr>
            <p:spPr bwMode="auto">
              <a:xfrm>
                <a:off x="1442" y="9749"/>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0" name="Group 68"/>
            <p:cNvGrpSpPr>
              <a:grpSpLocks/>
            </p:cNvGrpSpPr>
            <p:nvPr/>
          </p:nvGrpSpPr>
          <p:grpSpPr bwMode="auto">
            <a:xfrm>
              <a:off x="2530" y="9749"/>
              <a:ext cx="2" cy="60"/>
              <a:chOff x="2530" y="9749"/>
              <a:chExt cx="2" cy="60"/>
            </a:xfrm>
          </p:grpSpPr>
          <p:sp>
            <p:nvSpPr>
              <p:cNvPr id="6202" name="Freeform 69"/>
              <p:cNvSpPr>
                <a:spLocks/>
              </p:cNvSpPr>
              <p:nvPr/>
            </p:nvSpPr>
            <p:spPr bwMode="auto">
              <a:xfrm>
                <a:off x="2530"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1" name="Group 70"/>
            <p:cNvGrpSpPr>
              <a:grpSpLocks/>
            </p:cNvGrpSpPr>
            <p:nvPr/>
          </p:nvGrpSpPr>
          <p:grpSpPr bwMode="auto">
            <a:xfrm>
              <a:off x="3559" y="9749"/>
              <a:ext cx="2" cy="60"/>
              <a:chOff x="3559" y="9749"/>
              <a:chExt cx="2" cy="60"/>
            </a:xfrm>
          </p:grpSpPr>
          <p:sp>
            <p:nvSpPr>
              <p:cNvPr id="6201" name="Freeform 71"/>
              <p:cNvSpPr>
                <a:spLocks/>
              </p:cNvSpPr>
              <p:nvPr/>
            </p:nvSpPr>
            <p:spPr bwMode="auto">
              <a:xfrm>
                <a:off x="3559"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2" name="Group 72"/>
            <p:cNvGrpSpPr>
              <a:grpSpLocks/>
            </p:cNvGrpSpPr>
            <p:nvPr/>
          </p:nvGrpSpPr>
          <p:grpSpPr bwMode="auto">
            <a:xfrm>
              <a:off x="4589" y="9749"/>
              <a:ext cx="2" cy="60"/>
              <a:chOff x="4589" y="9749"/>
              <a:chExt cx="2" cy="60"/>
            </a:xfrm>
          </p:grpSpPr>
          <p:sp>
            <p:nvSpPr>
              <p:cNvPr id="6200" name="Freeform 73"/>
              <p:cNvSpPr>
                <a:spLocks/>
              </p:cNvSpPr>
              <p:nvPr/>
            </p:nvSpPr>
            <p:spPr bwMode="auto">
              <a:xfrm>
                <a:off x="4589"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3" name="Group 74"/>
            <p:cNvGrpSpPr>
              <a:grpSpLocks/>
            </p:cNvGrpSpPr>
            <p:nvPr/>
          </p:nvGrpSpPr>
          <p:grpSpPr bwMode="auto">
            <a:xfrm>
              <a:off x="5618" y="9749"/>
              <a:ext cx="2" cy="60"/>
              <a:chOff x="5618" y="9749"/>
              <a:chExt cx="2" cy="60"/>
            </a:xfrm>
          </p:grpSpPr>
          <p:sp>
            <p:nvSpPr>
              <p:cNvPr id="6199" name="Freeform 75"/>
              <p:cNvSpPr>
                <a:spLocks/>
              </p:cNvSpPr>
              <p:nvPr/>
            </p:nvSpPr>
            <p:spPr bwMode="auto">
              <a:xfrm>
                <a:off x="5618"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4" name="Group 76"/>
            <p:cNvGrpSpPr>
              <a:grpSpLocks/>
            </p:cNvGrpSpPr>
            <p:nvPr/>
          </p:nvGrpSpPr>
          <p:grpSpPr bwMode="auto">
            <a:xfrm>
              <a:off x="6646" y="9749"/>
              <a:ext cx="2" cy="60"/>
              <a:chOff x="6646" y="9749"/>
              <a:chExt cx="2" cy="60"/>
            </a:xfrm>
          </p:grpSpPr>
          <p:sp>
            <p:nvSpPr>
              <p:cNvPr id="6198" name="Freeform 77"/>
              <p:cNvSpPr>
                <a:spLocks/>
              </p:cNvSpPr>
              <p:nvPr/>
            </p:nvSpPr>
            <p:spPr bwMode="auto">
              <a:xfrm>
                <a:off x="6646"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5" name="Group 78"/>
            <p:cNvGrpSpPr>
              <a:grpSpLocks/>
            </p:cNvGrpSpPr>
            <p:nvPr/>
          </p:nvGrpSpPr>
          <p:grpSpPr bwMode="auto">
            <a:xfrm>
              <a:off x="7675" y="9749"/>
              <a:ext cx="2" cy="60"/>
              <a:chOff x="7675" y="9749"/>
              <a:chExt cx="2" cy="60"/>
            </a:xfrm>
          </p:grpSpPr>
          <p:sp>
            <p:nvSpPr>
              <p:cNvPr id="6197" name="Freeform 79"/>
              <p:cNvSpPr>
                <a:spLocks/>
              </p:cNvSpPr>
              <p:nvPr/>
            </p:nvSpPr>
            <p:spPr bwMode="auto">
              <a:xfrm>
                <a:off x="7675"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6" name="Group 80"/>
            <p:cNvGrpSpPr>
              <a:grpSpLocks/>
            </p:cNvGrpSpPr>
            <p:nvPr/>
          </p:nvGrpSpPr>
          <p:grpSpPr bwMode="auto">
            <a:xfrm>
              <a:off x="8705" y="9749"/>
              <a:ext cx="2" cy="60"/>
              <a:chOff x="8705" y="9749"/>
              <a:chExt cx="2" cy="60"/>
            </a:xfrm>
          </p:grpSpPr>
          <p:sp>
            <p:nvSpPr>
              <p:cNvPr id="6196" name="Freeform 81"/>
              <p:cNvSpPr>
                <a:spLocks/>
              </p:cNvSpPr>
              <p:nvPr/>
            </p:nvSpPr>
            <p:spPr bwMode="auto">
              <a:xfrm>
                <a:off x="8705"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7" name="Group 82"/>
            <p:cNvGrpSpPr>
              <a:grpSpLocks/>
            </p:cNvGrpSpPr>
            <p:nvPr/>
          </p:nvGrpSpPr>
          <p:grpSpPr bwMode="auto">
            <a:xfrm>
              <a:off x="9732" y="9749"/>
              <a:ext cx="2" cy="60"/>
              <a:chOff x="9732" y="9749"/>
              <a:chExt cx="2" cy="60"/>
            </a:xfrm>
          </p:grpSpPr>
          <p:sp>
            <p:nvSpPr>
              <p:cNvPr id="6195" name="Freeform 83"/>
              <p:cNvSpPr>
                <a:spLocks/>
              </p:cNvSpPr>
              <p:nvPr/>
            </p:nvSpPr>
            <p:spPr bwMode="auto">
              <a:xfrm>
                <a:off x="9732"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8" name="Group 84"/>
            <p:cNvGrpSpPr>
              <a:grpSpLocks/>
            </p:cNvGrpSpPr>
            <p:nvPr/>
          </p:nvGrpSpPr>
          <p:grpSpPr bwMode="auto">
            <a:xfrm>
              <a:off x="10762" y="9749"/>
              <a:ext cx="2" cy="60"/>
              <a:chOff x="10762" y="9749"/>
              <a:chExt cx="2" cy="60"/>
            </a:xfrm>
          </p:grpSpPr>
          <p:sp>
            <p:nvSpPr>
              <p:cNvPr id="6194" name="Freeform 85"/>
              <p:cNvSpPr>
                <a:spLocks/>
              </p:cNvSpPr>
              <p:nvPr/>
            </p:nvSpPr>
            <p:spPr bwMode="auto">
              <a:xfrm>
                <a:off x="10762"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9" name="Group 86"/>
            <p:cNvGrpSpPr>
              <a:grpSpLocks/>
            </p:cNvGrpSpPr>
            <p:nvPr/>
          </p:nvGrpSpPr>
          <p:grpSpPr bwMode="auto">
            <a:xfrm>
              <a:off x="11791" y="9749"/>
              <a:ext cx="2" cy="60"/>
              <a:chOff x="11791" y="9749"/>
              <a:chExt cx="2" cy="60"/>
            </a:xfrm>
          </p:grpSpPr>
          <p:sp>
            <p:nvSpPr>
              <p:cNvPr id="6193" name="Freeform 87"/>
              <p:cNvSpPr>
                <a:spLocks/>
              </p:cNvSpPr>
              <p:nvPr/>
            </p:nvSpPr>
            <p:spPr bwMode="auto">
              <a:xfrm>
                <a:off x="11791"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32" name="Picture 8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2" y="3910"/>
                <a:ext cx="9670"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3" name="Picture 8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2" y="4313"/>
                <a:ext cx="9670"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 y="6130"/>
                <a:ext cx="9670"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5" name="Picture 9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 y="8993"/>
                <a:ext cx="969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 name="Picture 9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3" y="8258"/>
                <a:ext cx="9698"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7" name="Picture 9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12" y="9374"/>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8" name="Picture 9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39" y="9389"/>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9" name="Picture 9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69" y="9350"/>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0" name="Picture 9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98" y="9322"/>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1" name="Picture 9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28" y="9278"/>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2" name="Picture 9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55" y="9336"/>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3" name="Picture 9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985" y="9372"/>
                <a:ext cx="410"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4" name="Picture 10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014" y="9374"/>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5" name="Picture 10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042" y="9374"/>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 name="Picture 10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1071" y="9372"/>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 name="Picture 10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800" y="6473"/>
                <a:ext cx="9684" cy="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 name="Picture 10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42" y="7882"/>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 name="Picture 10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971" y="8191"/>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 name="Picture 106"/>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998" y="8971"/>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 name="Picture 107"/>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028" y="8945"/>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2" name="Picture 108"/>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058" y="8904"/>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3" name="Picture 109"/>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085" y="8902"/>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4" name="Picture 110"/>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114" y="8914"/>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5" name="Picture 111"/>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144" y="8974"/>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6" name="Picture 112"/>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0174" y="8957"/>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7" name="Picture 113"/>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1201" y="9031"/>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0" name="Group 114"/>
            <p:cNvGrpSpPr>
              <a:grpSpLocks/>
            </p:cNvGrpSpPr>
            <p:nvPr/>
          </p:nvGrpSpPr>
          <p:grpSpPr bwMode="auto">
            <a:xfrm>
              <a:off x="2017" y="4079"/>
              <a:ext cx="9260" cy="1594"/>
              <a:chOff x="2017" y="4079"/>
              <a:chExt cx="9260" cy="1594"/>
            </a:xfrm>
          </p:grpSpPr>
          <p:sp>
            <p:nvSpPr>
              <p:cNvPr id="6192" name="Freeform 115"/>
              <p:cNvSpPr>
                <a:spLocks/>
              </p:cNvSpPr>
              <p:nvPr/>
            </p:nvSpPr>
            <p:spPr bwMode="auto">
              <a:xfrm>
                <a:off x="2017" y="4079"/>
                <a:ext cx="9260" cy="1594"/>
              </a:xfrm>
              <a:custGeom>
                <a:avLst/>
                <a:gdLst>
                  <a:gd name="T0" fmla="+- 0 2017 2017"/>
                  <a:gd name="T1" fmla="*/ T0 w 9260"/>
                  <a:gd name="T2" fmla="+- 0 4096 4079"/>
                  <a:gd name="T3" fmla="*/ 4096 h 1594"/>
                  <a:gd name="T4" fmla="+- 0 3044 2017"/>
                  <a:gd name="T5" fmla="*/ T4 w 9260"/>
                  <a:gd name="T6" fmla="+- 0 4252 4079"/>
                  <a:gd name="T7" fmla="*/ 4252 h 1594"/>
                  <a:gd name="T8" fmla="+- 0 4074 2017"/>
                  <a:gd name="T9" fmla="*/ T8 w 9260"/>
                  <a:gd name="T10" fmla="+- 0 4079 4079"/>
                  <a:gd name="T11" fmla="*/ 4079 h 1594"/>
                  <a:gd name="T12" fmla="+- 0 5104 2017"/>
                  <a:gd name="T13" fmla="*/ T12 w 9260"/>
                  <a:gd name="T14" fmla="+- 0 4614 4079"/>
                  <a:gd name="T15" fmla="*/ 4614 h 1594"/>
                  <a:gd name="T16" fmla="+- 0 6131 2017"/>
                  <a:gd name="T17" fmla="*/ T16 w 9260"/>
                  <a:gd name="T18" fmla="+- 0 4868 4079"/>
                  <a:gd name="T19" fmla="*/ 4868 h 1594"/>
                  <a:gd name="T20" fmla="+- 0 7160 2017"/>
                  <a:gd name="T21" fmla="*/ T20 w 9260"/>
                  <a:gd name="T22" fmla="+- 0 4828 4079"/>
                  <a:gd name="T23" fmla="*/ 4828 h 1594"/>
                  <a:gd name="T24" fmla="+- 0 8190 2017"/>
                  <a:gd name="T25" fmla="*/ T24 w 9260"/>
                  <a:gd name="T26" fmla="+- 0 4734 4079"/>
                  <a:gd name="T27" fmla="*/ 4734 h 1594"/>
                  <a:gd name="T28" fmla="+- 0 9217 2017"/>
                  <a:gd name="T29" fmla="*/ T28 w 9260"/>
                  <a:gd name="T30" fmla="+- 0 4789 4079"/>
                  <a:gd name="T31" fmla="*/ 4789 h 1594"/>
                  <a:gd name="T32" fmla="+- 0 10247 2017"/>
                  <a:gd name="T33" fmla="*/ T32 w 9260"/>
                  <a:gd name="T34" fmla="+- 0 4948 4079"/>
                  <a:gd name="T35" fmla="*/ 4948 h 1594"/>
                  <a:gd name="T36" fmla="+- 0 11276 2017"/>
                  <a:gd name="T37" fmla="*/ T36 w 9260"/>
                  <a:gd name="T38" fmla="+- 0 5672 4079"/>
                  <a:gd name="T39" fmla="*/ 5672 h 1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594">
                    <a:moveTo>
                      <a:pt x="0" y="17"/>
                    </a:moveTo>
                    <a:lnTo>
                      <a:pt x="1027" y="173"/>
                    </a:lnTo>
                    <a:lnTo>
                      <a:pt x="2057" y="0"/>
                    </a:lnTo>
                    <a:lnTo>
                      <a:pt x="3087" y="535"/>
                    </a:lnTo>
                    <a:lnTo>
                      <a:pt x="4114" y="789"/>
                    </a:lnTo>
                    <a:lnTo>
                      <a:pt x="5143" y="749"/>
                    </a:lnTo>
                    <a:lnTo>
                      <a:pt x="6173" y="655"/>
                    </a:lnTo>
                    <a:lnTo>
                      <a:pt x="7200" y="710"/>
                    </a:lnTo>
                    <a:lnTo>
                      <a:pt x="8230" y="869"/>
                    </a:lnTo>
                    <a:lnTo>
                      <a:pt x="9259" y="1593"/>
                    </a:lnTo>
                  </a:path>
                </a:pathLst>
              </a:custGeom>
              <a:noFill/>
              <a:ln w="65532">
                <a:solidFill>
                  <a:srgbClr val="A0C3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60" name="Picture 116"/>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850" y="3917"/>
                <a:ext cx="9583" cy="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 name="Picture 117"/>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965" y="4429"/>
                <a:ext cx="9363" cy="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 name="Picture 118"/>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850" y="4320"/>
                <a:ext cx="9583" cy="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1" name="Group 119"/>
            <p:cNvGrpSpPr>
              <a:grpSpLocks/>
            </p:cNvGrpSpPr>
            <p:nvPr/>
          </p:nvGrpSpPr>
          <p:grpSpPr bwMode="auto">
            <a:xfrm>
              <a:off x="2017" y="6299"/>
              <a:ext cx="9260" cy="1820"/>
              <a:chOff x="2017" y="6299"/>
              <a:chExt cx="9260" cy="1820"/>
            </a:xfrm>
          </p:grpSpPr>
          <p:sp>
            <p:nvSpPr>
              <p:cNvPr id="6191" name="Freeform 120"/>
              <p:cNvSpPr>
                <a:spLocks/>
              </p:cNvSpPr>
              <p:nvPr/>
            </p:nvSpPr>
            <p:spPr bwMode="auto">
              <a:xfrm>
                <a:off x="2017" y="6299"/>
                <a:ext cx="9260" cy="1820"/>
              </a:xfrm>
              <a:custGeom>
                <a:avLst/>
                <a:gdLst>
                  <a:gd name="T0" fmla="+- 0 2017 2017"/>
                  <a:gd name="T1" fmla="*/ T0 w 9260"/>
                  <a:gd name="T2" fmla="+- 0 6815 6299"/>
                  <a:gd name="T3" fmla="*/ 6815 h 1820"/>
                  <a:gd name="T4" fmla="+- 0 3044 2017"/>
                  <a:gd name="T5" fmla="*/ T4 w 9260"/>
                  <a:gd name="T6" fmla="+- 0 6632 6299"/>
                  <a:gd name="T7" fmla="*/ 6632 h 1820"/>
                  <a:gd name="T8" fmla="+- 0 4074 2017"/>
                  <a:gd name="T9" fmla="*/ T8 w 9260"/>
                  <a:gd name="T10" fmla="+- 0 6452 6299"/>
                  <a:gd name="T11" fmla="*/ 6452 h 1820"/>
                  <a:gd name="T12" fmla="+- 0 5104 2017"/>
                  <a:gd name="T13" fmla="*/ T12 w 9260"/>
                  <a:gd name="T14" fmla="+- 0 6469 6299"/>
                  <a:gd name="T15" fmla="*/ 6469 h 1820"/>
                  <a:gd name="T16" fmla="+- 0 6131 2017"/>
                  <a:gd name="T17" fmla="*/ T16 w 9260"/>
                  <a:gd name="T18" fmla="+- 0 6371 6299"/>
                  <a:gd name="T19" fmla="*/ 6371 h 1820"/>
                  <a:gd name="T20" fmla="+- 0 7160 2017"/>
                  <a:gd name="T21" fmla="*/ T20 w 9260"/>
                  <a:gd name="T22" fmla="+- 0 6299 6299"/>
                  <a:gd name="T23" fmla="*/ 6299 h 1820"/>
                  <a:gd name="T24" fmla="+- 0 8190 2017"/>
                  <a:gd name="T25" fmla="*/ T24 w 9260"/>
                  <a:gd name="T26" fmla="+- 0 6551 6299"/>
                  <a:gd name="T27" fmla="*/ 6551 h 1820"/>
                  <a:gd name="T28" fmla="+- 0 9217 2017"/>
                  <a:gd name="T29" fmla="*/ T28 w 9260"/>
                  <a:gd name="T30" fmla="+- 0 7057 6299"/>
                  <a:gd name="T31" fmla="*/ 7057 h 1820"/>
                  <a:gd name="T32" fmla="+- 0 10247 2017"/>
                  <a:gd name="T33" fmla="*/ T32 w 9260"/>
                  <a:gd name="T34" fmla="+- 0 7556 6299"/>
                  <a:gd name="T35" fmla="*/ 7556 h 1820"/>
                  <a:gd name="T36" fmla="+- 0 11276 2017"/>
                  <a:gd name="T37" fmla="*/ T36 w 9260"/>
                  <a:gd name="T38" fmla="+- 0 8118 6299"/>
                  <a:gd name="T39" fmla="*/ 8118 h 18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820">
                    <a:moveTo>
                      <a:pt x="0" y="516"/>
                    </a:moveTo>
                    <a:lnTo>
                      <a:pt x="1027" y="333"/>
                    </a:lnTo>
                    <a:lnTo>
                      <a:pt x="2057" y="153"/>
                    </a:lnTo>
                    <a:lnTo>
                      <a:pt x="3087" y="170"/>
                    </a:lnTo>
                    <a:lnTo>
                      <a:pt x="4114" y="72"/>
                    </a:lnTo>
                    <a:lnTo>
                      <a:pt x="5143" y="0"/>
                    </a:lnTo>
                    <a:lnTo>
                      <a:pt x="6173" y="252"/>
                    </a:lnTo>
                    <a:lnTo>
                      <a:pt x="7200" y="758"/>
                    </a:lnTo>
                    <a:lnTo>
                      <a:pt x="8230" y="1257"/>
                    </a:lnTo>
                    <a:lnTo>
                      <a:pt x="9259" y="1819"/>
                    </a:lnTo>
                  </a:path>
                </a:pathLst>
              </a:custGeom>
              <a:noFill/>
              <a:ln w="65532">
                <a:solidFill>
                  <a:srgbClr val="DDDDD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22" name="Group 121"/>
            <p:cNvGrpSpPr>
              <a:grpSpLocks/>
            </p:cNvGrpSpPr>
            <p:nvPr/>
          </p:nvGrpSpPr>
          <p:grpSpPr bwMode="auto">
            <a:xfrm>
              <a:off x="2017" y="9174"/>
              <a:ext cx="9260" cy="310"/>
              <a:chOff x="2017" y="9174"/>
              <a:chExt cx="9260" cy="310"/>
            </a:xfrm>
          </p:grpSpPr>
          <p:sp>
            <p:nvSpPr>
              <p:cNvPr id="6190" name="Freeform 122"/>
              <p:cNvSpPr>
                <a:spLocks/>
              </p:cNvSpPr>
              <p:nvPr/>
            </p:nvSpPr>
            <p:spPr bwMode="auto">
              <a:xfrm>
                <a:off x="2017" y="9174"/>
                <a:ext cx="9260" cy="310"/>
              </a:xfrm>
              <a:custGeom>
                <a:avLst/>
                <a:gdLst>
                  <a:gd name="T0" fmla="+- 0 2017 2017"/>
                  <a:gd name="T1" fmla="*/ T0 w 9260"/>
                  <a:gd name="T2" fmla="+- 0 9181 9174"/>
                  <a:gd name="T3" fmla="*/ 9181 h 310"/>
                  <a:gd name="T4" fmla="+- 0 3044 2017"/>
                  <a:gd name="T5" fmla="*/ T4 w 9260"/>
                  <a:gd name="T6" fmla="+- 0 9244 9174"/>
                  <a:gd name="T7" fmla="*/ 9244 h 310"/>
                  <a:gd name="T8" fmla="+- 0 4074 2017"/>
                  <a:gd name="T9" fmla="*/ T8 w 9260"/>
                  <a:gd name="T10" fmla="+- 0 9174 9174"/>
                  <a:gd name="T11" fmla="*/ 9174 h 310"/>
                  <a:gd name="T12" fmla="+- 0 5104 2017"/>
                  <a:gd name="T13" fmla="*/ T12 w 9260"/>
                  <a:gd name="T14" fmla="+- 0 9212 9174"/>
                  <a:gd name="T15" fmla="*/ 9212 h 310"/>
                  <a:gd name="T16" fmla="+- 0 6131 2017"/>
                  <a:gd name="T17" fmla="*/ T16 w 9260"/>
                  <a:gd name="T18" fmla="+- 0 9186 9174"/>
                  <a:gd name="T19" fmla="*/ 9186 h 310"/>
                  <a:gd name="T20" fmla="+- 0 7160 2017"/>
                  <a:gd name="T21" fmla="*/ T20 w 9260"/>
                  <a:gd name="T22" fmla="+- 0 9352 9174"/>
                  <a:gd name="T23" fmla="*/ 9352 h 310"/>
                  <a:gd name="T24" fmla="+- 0 8190 2017"/>
                  <a:gd name="T25" fmla="*/ T24 w 9260"/>
                  <a:gd name="T26" fmla="+- 0 9443 9174"/>
                  <a:gd name="T27" fmla="*/ 9443 h 310"/>
                  <a:gd name="T28" fmla="+- 0 9217 2017"/>
                  <a:gd name="T29" fmla="*/ T28 w 9260"/>
                  <a:gd name="T30" fmla="+- 0 9462 9174"/>
                  <a:gd name="T31" fmla="*/ 9462 h 310"/>
                  <a:gd name="T32" fmla="+- 0 10247 2017"/>
                  <a:gd name="T33" fmla="*/ T32 w 9260"/>
                  <a:gd name="T34" fmla="+- 0 9467 9174"/>
                  <a:gd name="T35" fmla="*/ 9467 h 310"/>
                  <a:gd name="T36" fmla="+- 0 11276 2017"/>
                  <a:gd name="T37" fmla="*/ T36 w 9260"/>
                  <a:gd name="T38" fmla="+- 0 9484 9174"/>
                  <a:gd name="T39" fmla="*/ 9484 h 3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310">
                    <a:moveTo>
                      <a:pt x="0" y="7"/>
                    </a:moveTo>
                    <a:lnTo>
                      <a:pt x="1027" y="70"/>
                    </a:lnTo>
                    <a:lnTo>
                      <a:pt x="2057" y="0"/>
                    </a:lnTo>
                    <a:lnTo>
                      <a:pt x="3087" y="38"/>
                    </a:lnTo>
                    <a:lnTo>
                      <a:pt x="4114" y="12"/>
                    </a:lnTo>
                    <a:lnTo>
                      <a:pt x="5143" y="178"/>
                    </a:lnTo>
                    <a:lnTo>
                      <a:pt x="6173" y="269"/>
                    </a:lnTo>
                    <a:lnTo>
                      <a:pt x="7200" y="288"/>
                    </a:lnTo>
                    <a:lnTo>
                      <a:pt x="8230" y="293"/>
                    </a:lnTo>
                    <a:lnTo>
                      <a:pt x="9259" y="310"/>
                    </a:lnTo>
                  </a:path>
                </a:pathLst>
              </a:custGeom>
              <a:noFill/>
              <a:ln w="655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67" name="Picture 123"/>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865" y="9022"/>
                <a:ext cx="9554"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8" name="Picture 124"/>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793" y="8993"/>
                <a:ext cx="969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3" name="Group 125"/>
            <p:cNvGrpSpPr>
              <a:grpSpLocks/>
            </p:cNvGrpSpPr>
            <p:nvPr/>
          </p:nvGrpSpPr>
          <p:grpSpPr bwMode="auto">
            <a:xfrm>
              <a:off x="2017" y="8444"/>
              <a:ext cx="9260" cy="764"/>
              <a:chOff x="2017" y="8444"/>
              <a:chExt cx="9260" cy="764"/>
            </a:xfrm>
          </p:grpSpPr>
          <p:sp>
            <p:nvSpPr>
              <p:cNvPr id="6189" name="Freeform 126"/>
              <p:cNvSpPr>
                <a:spLocks/>
              </p:cNvSpPr>
              <p:nvPr/>
            </p:nvSpPr>
            <p:spPr bwMode="auto">
              <a:xfrm>
                <a:off x="2017" y="8444"/>
                <a:ext cx="9260" cy="764"/>
              </a:xfrm>
              <a:custGeom>
                <a:avLst/>
                <a:gdLst>
                  <a:gd name="T0" fmla="+- 0 2017 2017"/>
                  <a:gd name="T1" fmla="*/ T0 w 9260"/>
                  <a:gd name="T2" fmla="+- 0 9064 8444"/>
                  <a:gd name="T3" fmla="*/ 9064 h 764"/>
                  <a:gd name="T4" fmla="+- 0 3044 2017"/>
                  <a:gd name="T5" fmla="*/ T4 w 9260"/>
                  <a:gd name="T6" fmla="+- 0 9049 8444"/>
                  <a:gd name="T7" fmla="*/ 9049 h 764"/>
                  <a:gd name="T8" fmla="+- 0 4074 2017"/>
                  <a:gd name="T9" fmla="*/ T8 w 9260"/>
                  <a:gd name="T10" fmla="+- 0 9208 8444"/>
                  <a:gd name="T11" fmla="*/ 9208 h 764"/>
                  <a:gd name="T12" fmla="+- 0 5104 2017"/>
                  <a:gd name="T13" fmla="*/ T12 w 9260"/>
                  <a:gd name="T14" fmla="+- 0 9162 8444"/>
                  <a:gd name="T15" fmla="*/ 9162 h 764"/>
                  <a:gd name="T16" fmla="+- 0 6131 2017"/>
                  <a:gd name="T17" fmla="*/ T16 w 9260"/>
                  <a:gd name="T18" fmla="+- 0 8994 8444"/>
                  <a:gd name="T19" fmla="*/ 8994 h 764"/>
                  <a:gd name="T20" fmla="+- 0 7160 2017"/>
                  <a:gd name="T21" fmla="*/ T20 w 9260"/>
                  <a:gd name="T22" fmla="+- 0 8972 8444"/>
                  <a:gd name="T23" fmla="*/ 8972 h 764"/>
                  <a:gd name="T24" fmla="+- 0 8190 2017"/>
                  <a:gd name="T25" fmla="*/ T24 w 9260"/>
                  <a:gd name="T26" fmla="+- 0 8972 8444"/>
                  <a:gd name="T27" fmla="*/ 8972 h 764"/>
                  <a:gd name="T28" fmla="+- 0 9217 2017"/>
                  <a:gd name="T29" fmla="*/ T28 w 9260"/>
                  <a:gd name="T30" fmla="+- 0 8730 8444"/>
                  <a:gd name="T31" fmla="*/ 8730 h 764"/>
                  <a:gd name="T32" fmla="+- 0 10247 2017"/>
                  <a:gd name="T33" fmla="*/ T32 w 9260"/>
                  <a:gd name="T34" fmla="+- 0 8519 8444"/>
                  <a:gd name="T35" fmla="*/ 8519 h 764"/>
                  <a:gd name="T36" fmla="+- 0 11276 2017"/>
                  <a:gd name="T37" fmla="*/ T36 w 9260"/>
                  <a:gd name="T38" fmla="+- 0 8444 8444"/>
                  <a:gd name="T39" fmla="*/ 8444 h 7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764">
                    <a:moveTo>
                      <a:pt x="0" y="620"/>
                    </a:moveTo>
                    <a:lnTo>
                      <a:pt x="1027" y="605"/>
                    </a:lnTo>
                    <a:lnTo>
                      <a:pt x="2057" y="764"/>
                    </a:lnTo>
                    <a:lnTo>
                      <a:pt x="3087" y="718"/>
                    </a:lnTo>
                    <a:lnTo>
                      <a:pt x="4114" y="550"/>
                    </a:lnTo>
                    <a:lnTo>
                      <a:pt x="5143" y="528"/>
                    </a:lnTo>
                    <a:lnTo>
                      <a:pt x="6173" y="528"/>
                    </a:lnTo>
                    <a:lnTo>
                      <a:pt x="7200" y="286"/>
                    </a:lnTo>
                    <a:lnTo>
                      <a:pt x="8230" y="75"/>
                    </a:lnTo>
                    <a:lnTo>
                      <a:pt x="9259" y="0"/>
                    </a:lnTo>
                  </a:path>
                </a:pathLst>
              </a:custGeom>
              <a:noFill/>
              <a:ln w="65532">
                <a:solidFill>
                  <a:srgbClr val="BBCEC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71" name="Picture 127"/>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850" y="6127"/>
                <a:ext cx="9583" cy="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2" name="Picture 128"/>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793" y="8258"/>
                <a:ext cx="9698"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4" name="Group 129"/>
            <p:cNvGrpSpPr>
              <a:grpSpLocks/>
            </p:cNvGrpSpPr>
            <p:nvPr/>
          </p:nvGrpSpPr>
          <p:grpSpPr bwMode="auto">
            <a:xfrm>
              <a:off x="2017" y="9448"/>
              <a:ext cx="9260" cy="111"/>
              <a:chOff x="2017" y="9448"/>
              <a:chExt cx="9260" cy="111"/>
            </a:xfrm>
          </p:grpSpPr>
          <p:sp>
            <p:nvSpPr>
              <p:cNvPr id="6188" name="Freeform 130"/>
              <p:cNvSpPr>
                <a:spLocks/>
              </p:cNvSpPr>
              <p:nvPr/>
            </p:nvSpPr>
            <p:spPr bwMode="auto">
              <a:xfrm>
                <a:off x="2017" y="9448"/>
                <a:ext cx="9260" cy="111"/>
              </a:xfrm>
              <a:custGeom>
                <a:avLst/>
                <a:gdLst>
                  <a:gd name="T0" fmla="+- 0 2017 2017"/>
                  <a:gd name="T1" fmla="*/ T0 w 9260"/>
                  <a:gd name="T2" fmla="+- 0 9544 9448"/>
                  <a:gd name="T3" fmla="*/ 9544 h 111"/>
                  <a:gd name="T4" fmla="+- 0 3044 2017"/>
                  <a:gd name="T5" fmla="*/ T4 w 9260"/>
                  <a:gd name="T6" fmla="+- 0 9558 9448"/>
                  <a:gd name="T7" fmla="*/ 9558 h 111"/>
                  <a:gd name="T8" fmla="+- 0 4074 2017"/>
                  <a:gd name="T9" fmla="*/ T8 w 9260"/>
                  <a:gd name="T10" fmla="+- 0 9520 9448"/>
                  <a:gd name="T11" fmla="*/ 9520 h 111"/>
                  <a:gd name="T12" fmla="+- 0 5104 2017"/>
                  <a:gd name="T13" fmla="*/ T12 w 9260"/>
                  <a:gd name="T14" fmla="+- 0 9491 9448"/>
                  <a:gd name="T15" fmla="*/ 9491 h 111"/>
                  <a:gd name="T16" fmla="+- 0 6131 2017"/>
                  <a:gd name="T17" fmla="*/ T16 w 9260"/>
                  <a:gd name="T18" fmla="+- 0 9448 9448"/>
                  <a:gd name="T19" fmla="*/ 9448 h 111"/>
                  <a:gd name="T20" fmla="+- 0 7160 2017"/>
                  <a:gd name="T21" fmla="*/ T20 w 9260"/>
                  <a:gd name="T22" fmla="+- 0 9505 9448"/>
                  <a:gd name="T23" fmla="*/ 9505 h 111"/>
                  <a:gd name="T24" fmla="+- 0 8190 2017"/>
                  <a:gd name="T25" fmla="*/ T24 w 9260"/>
                  <a:gd name="T26" fmla="+- 0 9539 9448"/>
                  <a:gd name="T27" fmla="*/ 9539 h 111"/>
                  <a:gd name="T28" fmla="+- 0 9217 2017"/>
                  <a:gd name="T29" fmla="*/ T28 w 9260"/>
                  <a:gd name="T30" fmla="+- 0 9544 9448"/>
                  <a:gd name="T31" fmla="*/ 9544 h 111"/>
                  <a:gd name="T32" fmla="+- 0 10247 2017"/>
                  <a:gd name="T33" fmla="*/ T32 w 9260"/>
                  <a:gd name="T34" fmla="+- 0 9544 9448"/>
                  <a:gd name="T35" fmla="*/ 9544 h 111"/>
                  <a:gd name="T36" fmla="+- 0 11276 2017"/>
                  <a:gd name="T37" fmla="*/ T36 w 9260"/>
                  <a:gd name="T38" fmla="+- 0 9541 9448"/>
                  <a:gd name="T39" fmla="*/ 9541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11">
                    <a:moveTo>
                      <a:pt x="0" y="96"/>
                    </a:moveTo>
                    <a:lnTo>
                      <a:pt x="1027" y="110"/>
                    </a:lnTo>
                    <a:lnTo>
                      <a:pt x="2057" y="72"/>
                    </a:lnTo>
                    <a:lnTo>
                      <a:pt x="3087" y="43"/>
                    </a:lnTo>
                    <a:lnTo>
                      <a:pt x="4114" y="0"/>
                    </a:lnTo>
                    <a:lnTo>
                      <a:pt x="5143" y="57"/>
                    </a:lnTo>
                    <a:lnTo>
                      <a:pt x="6173" y="91"/>
                    </a:lnTo>
                    <a:lnTo>
                      <a:pt x="7200" y="96"/>
                    </a:lnTo>
                    <a:lnTo>
                      <a:pt x="8230" y="96"/>
                    </a:lnTo>
                    <a:lnTo>
                      <a:pt x="9259" y="93"/>
                    </a:lnTo>
                  </a:path>
                </a:pathLst>
              </a:custGeom>
              <a:noFill/>
              <a:ln w="65532">
                <a:solidFill>
                  <a:srgbClr val="22227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75" name="Picture 131"/>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858" y="9382"/>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6" name="Picture 132"/>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2880" y="9396"/>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7" name="Picture 133"/>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3910" y="9360"/>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8" name="Picture 134"/>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939" y="9331"/>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9" name="Picture 135"/>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969" y="9288"/>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0" name="Picture 136"/>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6998" y="9346"/>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1" name="Picture 137"/>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8028" y="937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2" name="Picture 138"/>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9058" y="9382"/>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3" name="Picture 139"/>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0087" y="9382"/>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4" name="Picture 140"/>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1117" y="9382"/>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5" name="Group 141"/>
            <p:cNvGrpSpPr>
              <a:grpSpLocks/>
            </p:cNvGrpSpPr>
            <p:nvPr/>
          </p:nvGrpSpPr>
          <p:grpSpPr bwMode="auto">
            <a:xfrm>
              <a:off x="2017" y="6649"/>
              <a:ext cx="9260" cy="2794"/>
              <a:chOff x="2017" y="6649"/>
              <a:chExt cx="9260" cy="2794"/>
            </a:xfrm>
          </p:grpSpPr>
          <p:sp>
            <p:nvSpPr>
              <p:cNvPr id="6187" name="Freeform 142"/>
              <p:cNvSpPr>
                <a:spLocks/>
              </p:cNvSpPr>
              <p:nvPr/>
            </p:nvSpPr>
            <p:spPr bwMode="auto">
              <a:xfrm>
                <a:off x="2017" y="6649"/>
                <a:ext cx="9260" cy="2794"/>
              </a:xfrm>
              <a:custGeom>
                <a:avLst/>
                <a:gdLst>
                  <a:gd name="T0" fmla="+- 0 2017 2017"/>
                  <a:gd name="T1" fmla="*/ T0 w 9260"/>
                  <a:gd name="T2" fmla="+- 0 9443 6649"/>
                  <a:gd name="T3" fmla="*/ 9443 h 2794"/>
                  <a:gd name="T4" fmla="+- 0 3044 2017"/>
                  <a:gd name="T5" fmla="*/ T4 w 9260"/>
                  <a:gd name="T6" fmla="+- 0 9378 6649"/>
                  <a:gd name="T7" fmla="*/ 9378 h 2794"/>
                  <a:gd name="T8" fmla="+- 0 4074 2017"/>
                  <a:gd name="T9" fmla="*/ T8 w 9260"/>
                  <a:gd name="T10" fmla="+- 0 9042 6649"/>
                  <a:gd name="T11" fmla="*/ 9042 h 2794"/>
                  <a:gd name="T12" fmla="+- 0 5104 2017"/>
                  <a:gd name="T13" fmla="*/ T12 w 9260"/>
                  <a:gd name="T14" fmla="+- 0 8932 6649"/>
                  <a:gd name="T15" fmla="*/ 8932 h 2794"/>
                  <a:gd name="T16" fmla="+- 0 6131 2017"/>
                  <a:gd name="T17" fmla="*/ T16 w 9260"/>
                  <a:gd name="T18" fmla="+- 0 8867 6649"/>
                  <a:gd name="T19" fmla="*/ 8867 h 2794"/>
                  <a:gd name="T20" fmla="+- 0 7160 2017"/>
                  <a:gd name="T21" fmla="*/ T20 w 9260"/>
                  <a:gd name="T22" fmla="+- 0 8888 6649"/>
                  <a:gd name="T23" fmla="*/ 8888 h 2794"/>
                  <a:gd name="T24" fmla="+- 0 8190 2017"/>
                  <a:gd name="T25" fmla="*/ T24 w 9260"/>
                  <a:gd name="T26" fmla="+- 0 8778 6649"/>
                  <a:gd name="T27" fmla="*/ 8778 h 2794"/>
                  <a:gd name="T28" fmla="+- 0 9217 2017"/>
                  <a:gd name="T29" fmla="*/ T28 w 9260"/>
                  <a:gd name="T30" fmla="+- 0 8502 6649"/>
                  <a:gd name="T31" fmla="*/ 8502 h 2794"/>
                  <a:gd name="T32" fmla="+- 0 10247 2017"/>
                  <a:gd name="T33" fmla="*/ T32 w 9260"/>
                  <a:gd name="T34" fmla="+- 0 8147 6649"/>
                  <a:gd name="T35" fmla="*/ 8147 h 2794"/>
                  <a:gd name="T36" fmla="+- 0 11276 2017"/>
                  <a:gd name="T37" fmla="*/ T36 w 9260"/>
                  <a:gd name="T38" fmla="+- 0 6649 6649"/>
                  <a:gd name="T39" fmla="*/ 6649 h 27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2794">
                    <a:moveTo>
                      <a:pt x="0" y="2794"/>
                    </a:moveTo>
                    <a:lnTo>
                      <a:pt x="1027" y="2729"/>
                    </a:lnTo>
                    <a:lnTo>
                      <a:pt x="2057" y="2393"/>
                    </a:lnTo>
                    <a:lnTo>
                      <a:pt x="3087" y="2283"/>
                    </a:lnTo>
                    <a:lnTo>
                      <a:pt x="4114" y="2218"/>
                    </a:lnTo>
                    <a:lnTo>
                      <a:pt x="5143" y="2239"/>
                    </a:lnTo>
                    <a:lnTo>
                      <a:pt x="6173" y="2129"/>
                    </a:lnTo>
                    <a:lnTo>
                      <a:pt x="7200" y="1853"/>
                    </a:lnTo>
                    <a:lnTo>
                      <a:pt x="8230" y="1498"/>
                    </a:lnTo>
                    <a:lnTo>
                      <a:pt x="9259" y="0"/>
                    </a:lnTo>
                  </a:path>
                </a:pathLst>
              </a:custGeom>
              <a:noFill/>
              <a:ln w="65532">
                <a:solidFill>
                  <a:srgbClr val="C7E2E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87" name="Picture 143"/>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865" y="6494"/>
                <a:ext cx="9554"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8" name="Picture 144"/>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800" y="6473"/>
                <a:ext cx="9684" cy="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6" name="Group 145"/>
            <p:cNvGrpSpPr>
              <a:grpSpLocks/>
            </p:cNvGrpSpPr>
            <p:nvPr/>
          </p:nvGrpSpPr>
          <p:grpSpPr bwMode="auto">
            <a:xfrm>
              <a:off x="2017" y="7948"/>
              <a:ext cx="9260" cy="1150"/>
              <a:chOff x="2017" y="7948"/>
              <a:chExt cx="9260" cy="1150"/>
            </a:xfrm>
          </p:grpSpPr>
          <p:sp>
            <p:nvSpPr>
              <p:cNvPr id="6186" name="Freeform 146"/>
              <p:cNvSpPr>
                <a:spLocks/>
              </p:cNvSpPr>
              <p:nvPr/>
            </p:nvSpPr>
            <p:spPr bwMode="auto">
              <a:xfrm>
                <a:off x="2017" y="7948"/>
                <a:ext cx="9260" cy="1150"/>
              </a:xfrm>
              <a:custGeom>
                <a:avLst/>
                <a:gdLst>
                  <a:gd name="T0" fmla="+- 0 2017 2017"/>
                  <a:gd name="T1" fmla="*/ T0 w 9260"/>
                  <a:gd name="T2" fmla="+- 0 7948 7948"/>
                  <a:gd name="T3" fmla="*/ 7948 h 1150"/>
                  <a:gd name="T4" fmla="+- 0 3044 2017"/>
                  <a:gd name="T5" fmla="*/ T4 w 9260"/>
                  <a:gd name="T6" fmla="+- 0 8255 7948"/>
                  <a:gd name="T7" fmla="*/ 8255 h 1150"/>
                  <a:gd name="T8" fmla="+- 0 4074 2017"/>
                  <a:gd name="T9" fmla="*/ T8 w 9260"/>
                  <a:gd name="T10" fmla="+- 0 9037 7948"/>
                  <a:gd name="T11" fmla="*/ 9037 h 1150"/>
                  <a:gd name="T12" fmla="+- 0 5104 2017"/>
                  <a:gd name="T13" fmla="*/ T12 w 9260"/>
                  <a:gd name="T14" fmla="+- 0 9008 7948"/>
                  <a:gd name="T15" fmla="*/ 9008 h 1150"/>
                  <a:gd name="T16" fmla="+- 0 6131 2017"/>
                  <a:gd name="T17" fmla="*/ T16 w 9260"/>
                  <a:gd name="T18" fmla="+- 0 8968 7948"/>
                  <a:gd name="T19" fmla="*/ 8968 h 1150"/>
                  <a:gd name="T20" fmla="+- 0 7160 2017"/>
                  <a:gd name="T21" fmla="*/ T20 w 9260"/>
                  <a:gd name="T22" fmla="+- 0 8965 7948"/>
                  <a:gd name="T23" fmla="*/ 8965 h 1150"/>
                  <a:gd name="T24" fmla="+- 0 8190 2017"/>
                  <a:gd name="T25" fmla="*/ T24 w 9260"/>
                  <a:gd name="T26" fmla="+- 0 8980 7948"/>
                  <a:gd name="T27" fmla="*/ 8980 h 1150"/>
                  <a:gd name="T28" fmla="+- 0 9217 2017"/>
                  <a:gd name="T29" fmla="*/ T28 w 9260"/>
                  <a:gd name="T30" fmla="+- 0 9040 7948"/>
                  <a:gd name="T31" fmla="*/ 9040 h 1150"/>
                  <a:gd name="T32" fmla="+- 0 10247 2017"/>
                  <a:gd name="T33" fmla="*/ T32 w 9260"/>
                  <a:gd name="T34" fmla="+- 0 9020 7948"/>
                  <a:gd name="T35" fmla="*/ 9020 h 1150"/>
                  <a:gd name="T36" fmla="+- 0 11276 2017"/>
                  <a:gd name="T37" fmla="*/ T36 w 9260"/>
                  <a:gd name="T38" fmla="+- 0 9097 7948"/>
                  <a:gd name="T39" fmla="*/ 9097 h 1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150">
                    <a:moveTo>
                      <a:pt x="0" y="0"/>
                    </a:moveTo>
                    <a:lnTo>
                      <a:pt x="1027" y="307"/>
                    </a:lnTo>
                    <a:lnTo>
                      <a:pt x="2057" y="1089"/>
                    </a:lnTo>
                    <a:lnTo>
                      <a:pt x="3087" y="1060"/>
                    </a:lnTo>
                    <a:lnTo>
                      <a:pt x="4114" y="1020"/>
                    </a:lnTo>
                    <a:lnTo>
                      <a:pt x="5143" y="1017"/>
                    </a:lnTo>
                    <a:lnTo>
                      <a:pt x="6173" y="1032"/>
                    </a:lnTo>
                    <a:lnTo>
                      <a:pt x="7200" y="1092"/>
                    </a:lnTo>
                    <a:lnTo>
                      <a:pt x="8230" y="1072"/>
                    </a:lnTo>
                    <a:lnTo>
                      <a:pt x="9259" y="1149"/>
                    </a:lnTo>
                  </a:path>
                </a:pathLst>
              </a:custGeom>
              <a:noFill/>
              <a:ln w="65532">
                <a:solidFill>
                  <a:srgbClr val="8585B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91" name="Picture 147"/>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987" y="7891"/>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2" name="Picture 148"/>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3010" y="8194"/>
                <a:ext cx="18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3" name="Picture 149"/>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4039" y="8978"/>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4" name="Picture 150"/>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5069" y="8950"/>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5" name="Picture 151"/>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6098" y="8906"/>
                <a:ext cx="18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6" name="Picture 152"/>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7128" y="8906"/>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 name="Picture 153"/>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8158" y="8921"/>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8" name="Picture 154"/>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9187" y="8978"/>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9" name="Picture 155"/>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10217" y="8964"/>
                <a:ext cx="18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0" name="Picture 156"/>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11246" y="9036"/>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7" name="Group 157"/>
            <p:cNvGrpSpPr>
              <a:grpSpLocks/>
            </p:cNvGrpSpPr>
            <p:nvPr/>
          </p:nvGrpSpPr>
          <p:grpSpPr bwMode="auto">
            <a:xfrm>
              <a:off x="12010" y="5532"/>
              <a:ext cx="2259" cy="2732"/>
              <a:chOff x="12010" y="5532"/>
              <a:chExt cx="2259" cy="2732"/>
            </a:xfrm>
          </p:grpSpPr>
          <p:sp>
            <p:nvSpPr>
              <p:cNvPr id="6185" name="Freeform 158"/>
              <p:cNvSpPr>
                <a:spLocks/>
              </p:cNvSpPr>
              <p:nvPr/>
            </p:nvSpPr>
            <p:spPr bwMode="auto">
              <a:xfrm>
                <a:off x="12010" y="5532"/>
                <a:ext cx="2259" cy="2732"/>
              </a:xfrm>
              <a:custGeom>
                <a:avLst/>
                <a:gdLst>
                  <a:gd name="T0" fmla="+- 0 12010 12010"/>
                  <a:gd name="T1" fmla="*/ T0 w 2259"/>
                  <a:gd name="T2" fmla="+- 0 8263 5532"/>
                  <a:gd name="T3" fmla="*/ 8263 h 2732"/>
                  <a:gd name="T4" fmla="+- 0 14268 12010"/>
                  <a:gd name="T5" fmla="*/ T4 w 2259"/>
                  <a:gd name="T6" fmla="+- 0 8263 5532"/>
                  <a:gd name="T7" fmla="*/ 8263 h 2732"/>
                  <a:gd name="T8" fmla="+- 0 14268 12010"/>
                  <a:gd name="T9" fmla="*/ T8 w 2259"/>
                  <a:gd name="T10" fmla="+- 0 5532 5532"/>
                  <a:gd name="T11" fmla="*/ 5532 h 2732"/>
                  <a:gd name="T12" fmla="+- 0 12010 12010"/>
                  <a:gd name="T13" fmla="*/ T12 w 2259"/>
                  <a:gd name="T14" fmla="+- 0 5532 5532"/>
                  <a:gd name="T15" fmla="*/ 5532 h 2732"/>
                  <a:gd name="T16" fmla="+- 0 12010 12010"/>
                  <a:gd name="T17" fmla="*/ T16 w 2259"/>
                  <a:gd name="T18" fmla="+- 0 8263 5532"/>
                  <a:gd name="T19" fmla="*/ 8263 h 2732"/>
                </a:gdLst>
                <a:ahLst/>
                <a:cxnLst>
                  <a:cxn ang="0">
                    <a:pos x="T1" y="T3"/>
                  </a:cxn>
                  <a:cxn ang="0">
                    <a:pos x="T5" y="T7"/>
                  </a:cxn>
                  <a:cxn ang="0">
                    <a:pos x="T9" y="T11"/>
                  </a:cxn>
                  <a:cxn ang="0">
                    <a:pos x="T13" y="T15"/>
                  </a:cxn>
                  <a:cxn ang="0">
                    <a:pos x="T17" y="T19"/>
                  </a:cxn>
                </a:cxnLst>
                <a:rect l="0" t="0" r="r" b="b"/>
                <a:pathLst>
                  <a:path w="2259" h="2732">
                    <a:moveTo>
                      <a:pt x="0" y="2731"/>
                    </a:moveTo>
                    <a:lnTo>
                      <a:pt x="2258" y="2731"/>
                    </a:lnTo>
                    <a:lnTo>
                      <a:pt x="2258" y="0"/>
                    </a:lnTo>
                    <a:lnTo>
                      <a:pt x="0" y="0"/>
                    </a:lnTo>
                    <a:lnTo>
                      <a:pt x="0" y="27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28" name="Group 159"/>
            <p:cNvGrpSpPr>
              <a:grpSpLocks/>
            </p:cNvGrpSpPr>
            <p:nvPr/>
          </p:nvGrpSpPr>
          <p:grpSpPr bwMode="auto">
            <a:xfrm>
              <a:off x="12010" y="5532"/>
              <a:ext cx="2259" cy="2732"/>
              <a:chOff x="12010" y="5532"/>
              <a:chExt cx="2259" cy="2732"/>
            </a:xfrm>
          </p:grpSpPr>
          <p:sp>
            <p:nvSpPr>
              <p:cNvPr id="6184" name="Freeform 160"/>
              <p:cNvSpPr>
                <a:spLocks/>
              </p:cNvSpPr>
              <p:nvPr/>
            </p:nvSpPr>
            <p:spPr bwMode="auto">
              <a:xfrm>
                <a:off x="12010" y="5532"/>
                <a:ext cx="2259" cy="2732"/>
              </a:xfrm>
              <a:custGeom>
                <a:avLst/>
                <a:gdLst>
                  <a:gd name="T0" fmla="+- 0 12010 12010"/>
                  <a:gd name="T1" fmla="*/ T0 w 2259"/>
                  <a:gd name="T2" fmla="+- 0 8263 5532"/>
                  <a:gd name="T3" fmla="*/ 8263 h 2732"/>
                  <a:gd name="T4" fmla="+- 0 14268 12010"/>
                  <a:gd name="T5" fmla="*/ T4 w 2259"/>
                  <a:gd name="T6" fmla="+- 0 8263 5532"/>
                  <a:gd name="T7" fmla="*/ 8263 h 2732"/>
                  <a:gd name="T8" fmla="+- 0 14268 12010"/>
                  <a:gd name="T9" fmla="*/ T8 w 2259"/>
                  <a:gd name="T10" fmla="+- 0 5532 5532"/>
                  <a:gd name="T11" fmla="*/ 5532 h 2732"/>
                  <a:gd name="T12" fmla="+- 0 12010 12010"/>
                  <a:gd name="T13" fmla="*/ T12 w 2259"/>
                  <a:gd name="T14" fmla="+- 0 5532 5532"/>
                  <a:gd name="T15" fmla="*/ 5532 h 2732"/>
                  <a:gd name="T16" fmla="+- 0 12010 12010"/>
                  <a:gd name="T17" fmla="*/ T16 w 2259"/>
                  <a:gd name="T18" fmla="+- 0 8263 5532"/>
                  <a:gd name="T19" fmla="*/ 8263 h 2732"/>
                </a:gdLst>
                <a:ahLst/>
                <a:cxnLst>
                  <a:cxn ang="0">
                    <a:pos x="T1" y="T3"/>
                  </a:cxn>
                  <a:cxn ang="0">
                    <a:pos x="T5" y="T7"/>
                  </a:cxn>
                  <a:cxn ang="0">
                    <a:pos x="T9" y="T11"/>
                  </a:cxn>
                  <a:cxn ang="0">
                    <a:pos x="T13" y="T15"/>
                  </a:cxn>
                  <a:cxn ang="0">
                    <a:pos x="T17" y="T19"/>
                  </a:cxn>
                </a:cxnLst>
                <a:rect l="0" t="0" r="r" b="b"/>
                <a:pathLst>
                  <a:path w="2259" h="2732">
                    <a:moveTo>
                      <a:pt x="0" y="2731"/>
                    </a:moveTo>
                    <a:lnTo>
                      <a:pt x="2258" y="2731"/>
                    </a:lnTo>
                    <a:lnTo>
                      <a:pt x="2258" y="0"/>
                    </a:lnTo>
                    <a:lnTo>
                      <a:pt x="0" y="0"/>
                    </a:lnTo>
                    <a:lnTo>
                      <a:pt x="0" y="2731"/>
                    </a:lnTo>
                    <a:close/>
                  </a:path>
                </a:pathLst>
              </a:custGeom>
              <a:noFill/>
              <a:ln w="243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29" name="Group 161"/>
            <p:cNvGrpSpPr>
              <a:grpSpLocks/>
            </p:cNvGrpSpPr>
            <p:nvPr/>
          </p:nvGrpSpPr>
          <p:grpSpPr bwMode="auto">
            <a:xfrm>
              <a:off x="12104" y="5704"/>
              <a:ext cx="384" cy="2"/>
              <a:chOff x="12104" y="5704"/>
              <a:chExt cx="384" cy="2"/>
            </a:xfrm>
          </p:grpSpPr>
          <p:sp>
            <p:nvSpPr>
              <p:cNvPr id="6183" name="Freeform 162"/>
              <p:cNvSpPr>
                <a:spLocks/>
              </p:cNvSpPr>
              <p:nvPr/>
            </p:nvSpPr>
            <p:spPr bwMode="auto">
              <a:xfrm>
                <a:off x="12104" y="5704"/>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A0C3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07" name="Picture 163"/>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12204" y="5609"/>
                <a:ext cx="1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8" name="Picture 164"/>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2068" y="6004"/>
                <a:ext cx="45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9" name="Picture 165"/>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12204" y="5954"/>
                <a:ext cx="1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30" name="Group 166"/>
            <p:cNvGrpSpPr>
              <a:grpSpLocks/>
            </p:cNvGrpSpPr>
            <p:nvPr/>
          </p:nvGrpSpPr>
          <p:grpSpPr bwMode="auto">
            <a:xfrm>
              <a:off x="12104" y="6385"/>
              <a:ext cx="384" cy="2"/>
              <a:chOff x="12104" y="6385"/>
              <a:chExt cx="384" cy="2"/>
            </a:xfrm>
          </p:grpSpPr>
          <p:sp>
            <p:nvSpPr>
              <p:cNvPr id="6182" name="Freeform 167"/>
              <p:cNvSpPr>
                <a:spLocks/>
              </p:cNvSpPr>
              <p:nvPr/>
            </p:nvSpPr>
            <p:spPr bwMode="auto">
              <a:xfrm>
                <a:off x="12104" y="6385"/>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DDDDD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2" name="Picture 168"/>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12197" y="6278"/>
                <a:ext cx="18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31" name="Group 169"/>
            <p:cNvGrpSpPr>
              <a:grpSpLocks/>
            </p:cNvGrpSpPr>
            <p:nvPr/>
          </p:nvGrpSpPr>
          <p:grpSpPr bwMode="auto">
            <a:xfrm>
              <a:off x="12104" y="6726"/>
              <a:ext cx="384" cy="2"/>
              <a:chOff x="12104" y="6726"/>
              <a:chExt cx="384" cy="2"/>
            </a:xfrm>
          </p:grpSpPr>
          <p:sp>
            <p:nvSpPr>
              <p:cNvPr id="6181" name="Freeform 170"/>
              <p:cNvSpPr>
                <a:spLocks/>
              </p:cNvSpPr>
              <p:nvPr/>
            </p:nvSpPr>
            <p:spPr bwMode="auto">
              <a:xfrm>
                <a:off x="12104" y="6726"/>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5" name="Picture 171"/>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12211" y="6638"/>
                <a:ext cx="16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58" name="Group 172"/>
            <p:cNvGrpSpPr>
              <a:grpSpLocks/>
            </p:cNvGrpSpPr>
            <p:nvPr/>
          </p:nvGrpSpPr>
          <p:grpSpPr bwMode="auto">
            <a:xfrm>
              <a:off x="12104" y="7067"/>
              <a:ext cx="384" cy="2"/>
              <a:chOff x="12104" y="7067"/>
              <a:chExt cx="384" cy="2"/>
            </a:xfrm>
          </p:grpSpPr>
          <p:sp>
            <p:nvSpPr>
              <p:cNvPr id="6180" name="Freeform 173"/>
              <p:cNvSpPr>
                <a:spLocks/>
              </p:cNvSpPr>
              <p:nvPr/>
            </p:nvSpPr>
            <p:spPr bwMode="auto">
              <a:xfrm>
                <a:off x="12104" y="7067"/>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BBCEC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8" name="Picture 174"/>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12211" y="6977"/>
                <a:ext cx="16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59" name="Group 175"/>
            <p:cNvGrpSpPr>
              <a:grpSpLocks/>
            </p:cNvGrpSpPr>
            <p:nvPr/>
          </p:nvGrpSpPr>
          <p:grpSpPr bwMode="auto">
            <a:xfrm>
              <a:off x="12104" y="7410"/>
              <a:ext cx="384" cy="2"/>
              <a:chOff x="12104" y="7410"/>
              <a:chExt cx="384" cy="2"/>
            </a:xfrm>
          </p:grpSpPr>
          <p:sp>
            <p:nvSpPr>
              <p:cNvPr id="6179" name="Freeform 176"/>
              <p:cNvSpPr>
                <a:spLocks/>
              </p:cNvSpPr>
              <p:nvPr/>
            </p:nvSpPr>
            <p:spPr bwMode="auto">
              <a:xfrm>
                <a:off x="12104" y="7410"/>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22227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1" name="Picture 177"/>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12204" y="7315"/>
                <a:ext cx="1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63" name="Group 178"/>
            <p:cNvGrpSpPr>
              <a:grpSpLocks/>
            </p:cNvGrpSpPr>
            <p:nvPr/>
          </p:nvGrpSpPr>
          <p:grpSpPr bwMode="auto">
            <a:xfrm>
              <a:off x="12104" y="7751"/>
              <a:ext cx="384" cy="2"/>
              <a:chOff x="12104" y="7751"/>
              <a:chExt cx="384" cy="2"/>
            </a:xfrm>
          </p:grpSpPr>
          <p:sp>
            <p:nvSpPr>
              <p:cNvPr id="6178" name="Freeform 179"/>
              <p:cNvSpPr>
                <a:spLocks/>
              </p:cNvSpPr>
              <p:nvPr/>
            </p:nvSpPr>
            <p:spPr bwMode="auto">
              <a:xfrm>
                <a:off x="12104" y="7751"/>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C7E2E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4" name="Picture 180"/>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12211" y="7668"/>
                <a:ext cx="1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64" name="Group 181"/>
            <p:cNvGrpSpPr>
              <a:grpSpLocks/>
            </p:cNvGrpSpPr>
            <p:nvPr/>
          </p:nvGrpSpPr>
          <p:grpSpPr bwMode="auto">
            <a:xfrm>
              <a:off x="12104" y="8092"/>
              <a:ext cx="384" cy="2"/>
              <a:chOff x="12104" y="8092"/>
              <a:chExt cx="384" cy="2"/>
            </a:xfrm>
          </p:grpSpPr>
          <p:sp>
            <p:nvSpPr>
              <p:cNvPr id="6177" name="Freeform 182"/>
              <p:cNvSpPr>
                <a:spLocks/>
              </p:cNvSpPr>
              <p:nvPr/>
            </p:nvSpPr>
            <p:spPr bwMode="auto">
              <a:xfrm>
                <a:off x="12104" y="8092"/>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8585B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7" name="Picture 183"/>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12262" y="8050"/>
                <a:ext cx="11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331" name="Rectangle 6330"/>
          <p:cNvSpPr/>
          <p:nvPr/>
        </p:nvSpPr>
        <p:spPr>
          <a:xfrm>
            <a:off x="7971363" y="3034413"/>
            <a:ext cx="1172638" cy="1692771"/>
          </a:xfrm>
          <a:prstGeom prst="rect">
            <a:avLst/>
          </a:prstGeom>
        </p:spPr>
        <p:txBody>
          <a:bodyPr wrap="square">
            <a:spAutoFit/>
          </a:bodyPr>
          <a:lstStyle/>
          <a:p>
            <a:pPr>
              <a:spcAft>
                <a:spcPts val="300"/>
              </a:spcAft>
            </a:pPr>
            <a:r>
              <a:rPr lang="en-US" sz="1300" dirty="0">
                <a:latin typeface="Calibri" panose="020F0502020204030204" pitchFamily="34" charset="0"/>
              </a:rPr>
              <a:t>Alcohol    Marijuana Crack/Cocaine Heroin    Other Opiates Meth Prescription Other Drugs</a:t>
            </a:r>
          </a:p>
        </p:txBody>
      </p:sp>
      <p:sp>
        <p:nvSpPr>
          <p:cNvPr id="6333" name="Rectangle 6332"/>
          <p:cNvSpPr/>
          <p:nvPr/>
        </p:nvSpPr>
        <p:spPr>
          <a:xfrm>
            <a:off x="933552" y="5755570"/>
            <a:ext cx="8210448" cy="246221"/>
          </a:xfrm>
          <a:prstGeom prst="rect">
            <a:avLst/>
          </a:prstGeom>
        </p:spPr>
        <p:txBody>
          <a:bodyPr wrap="square">
            <a:spAutoFit/>
          </a:bodyPr>
          <a:lstStyle/>
          <a:p>
            <a:pPr marR="1503045" algn="ctr">
              <a:tabLst>
                <a:tab pos="653415" algn="l"/>
                <a:tab pos="1306830" algn="l"/>
                <a:tab pos="1960245" algn="l"/>
                <a:tab pos="2613025" algn="l"/>
                <a:tab pos="3267075" algn="l"/>
                <a:tab pos="3920490" algn="l"/>
                <a:tab pos="4573905" algn="l"/>
                <a:tab pos="5227320" algn="l"/>
                <a:tab pos="5880735" algn="l"/>
              </a:tabLst>
            </a:pP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01-02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02-03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03-04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04-05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05-06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06-07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07-08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08-09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09-10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5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10-11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34" name="Rectangle 6333"/>
          <p:cNvSpPr/>
          <p:nvPr/>
        </p:nvSpPr>
        <p:spPr>
          <a:xfrm>
            <a:off x="557069" y="1372664"/>
            <a:ext cx="1000194" cy="4307782"/>
          </a:xfrm>
          <a:prstGeom prst="rect">
            <a:avLst/>
          </a:prstGeom>
        </p:spPr>
        <p:txBody>
          <a:bodyPr wrap="square">
            <a:spAutoFit/>
          </a:bodyPr>
          <a:lstStyle/>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40 %</a:t>
            </a:r>
            <a:endParaRPr lang="en-US" sz="1400" dirty="0">
              <a:solidFill>
                <a:schemeClr val="bg1"/>
              </a:solidFill>
              <a:ea typeface="Arial" panose="020B0604020202020204" pitchFamily="34" charset="0"/>
              <a:cs typeface="Times New Roman" panose="02020603050405020304" pitchFamily="18" charset="0"/>
            </a:endParaRP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35 %</a:t>
            </a:r>
            <a:endParaRPr lang="en-US" sz="1400" dirty="0">
              <a:solidFill>
                <a:schemeClr val="bg1"/>
              </a:solidFill>
            </a:endParaRP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30 %</a:t>
            </a:r>
            <a:endParaRPr lang="en-US" sz="1400" dirty="0">
              <a:solidFill>
                <a:schemeClr val="bg1"/>
              </a:solidFill>
              <a:latin typeface="Arial" panose="020B0604020202020204" pitchFamily="34" charset="0"/>
            </a:endParaRP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25 %</a:t>
            </a:r>
            <a:endParaRPr lang="en-US" sz="1400" dirty="0">
              <a:solidFill>
                <a:schemeClr val="bg1"/>
              </a:solidFill>
            </a:endParaRP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20 %</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15 %</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10 %</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00 %</a:t>
            </a:r>
            <a:endParaRPr lang="en-US" sz="1400" dirty="0">
              <a:solidFill>
                <a:schemeClr val="bg1"/>
              </a:solidFill>
            </a:endParaRPr>
          </a:p>
        </p:txBody>
      </p:sp>
      <p:sp>
        <p:nvSpPr>
          <p:cNvPr id="6335" name="Rectangle 6334"/>
          <p:cNvSpPr/>
          <p:nvPr/>
        </p:nvSpPr>
        <p:spPr>
          <a:xfrm rot="16200000">
            <a:off x="-384595" y="3228588"/>
            <a:ext cx="1556836" cy="246221"/>
          </a:xfrm>
          <a:prstGeom prst="rect">
            <a:avLst/>
          </a:prstGeom>
        </p:spPr>
        <p:txBody>
          <a:bodyPr wrap="none">
            <a:spAutoFit/>
          </a:bodyPr>
          <a:lstStyle/>
          <a:p>
            <a:pPr lvl="0" defTabSz="914400" eaLnBrk="0" fontAlgn="base" hangingPunct="0">
              <a:spcBef>
                <a:spcPct val="0"/>
              </a:spcBef>
              <a:spcAft>
                <a:spcPct val="0"/>
              </a:spcAft>
            </a:pPr>
            <a:r>
              <a:rPr lang="en-US" sz="1000" b="1" dirty="0">
                <a:solidFill>
                  <a:schemeClr val="bg1"/>
                </a:solidFill>
                <a:latin typeface="Arial" panose="020B0604020202020204" pitchFamily="34" charset="0"/>
                <a:ea typeface="Calibri" panose="020F0502020204030204" pitchFamily="34" charset="0"/>
                <a:cs typeface="Arial" panose="020B0604020202020204" pitchFamily="34" charset="0"/>
              </a:rPr>
              <a:t>% of Total Admissions</a:t>
            </a:r>
            <a:endParaRPr lang="en-US" dirty="0">
              <a:solidFill>
                <a:schemeClr val="bg1"/>
              </a:solidFill>
              <a:latin typeface="Arial" panose="020B0604020202020204" pitchFamily="34" charset="0"/>
            </a:endParaRPr>
          </a:p>
        </p:txBody>
      </p:sp>
      <p:sp>
        <p:nvSpPr>
          <p:cNvPr id="18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6.6.13</a:t>
            </a:r>
          </a:p>
        </p:txBody>
      </p:sp>
    </p:spTree>
    <p:extLst>
      <p:ext uri="{BB962C8B-B14F-4D97-AF65-F5344CB8AC3E}">
        <p14:creationId xmlns:p14="http://schemas.microsoft.com/office/powerpoint/2010/main" val="243653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Unit 6.2</a:t>
            </a:r>
          </a:p>
        </p:txBody>
      </p:sp>
      <p:sp>
        <p:nvSpPr>
          <p:cNvPr id="3" name="Subtitle 2"/>
          <p:cNvSpPr>
            <a:spLocks noGrp="1"/>
          </p:cNvSpPr>
          <p:nvPr>
            <p:ph type="subTitle" idx="1"/>
          </p:nvPr>
        </p:nvSpPr>
        <p:spPr>
          <a:xfrm>
            <a:off x="1344167" y="2796638"/>
            <a:ext cx="7474712" cy="866899"/>
          </a:xfrm>
        </p:spPr>
        <p:txBody>
          <a:bodyPr/>
          <a:lstStyle/>
          <a:p>
            <a:r>
              <a:rPr lang="en-US" dirty="0"/>
              <a:t>Neglect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a:t>
            </a:r>
          </a:p>
        </p:txBody>
      </p:sp>
    </p:spTree>
    <p:extLst>
      <p:ext uri="{BB962C8B-B14F-4D97-AF65-F5344CB8AC3E}">
        <p14:creationId xmlns:p14="http://schemas.microsoft.com/office/powerpoint/2010/main" val="26656312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r>
              <a:rPr lang="en-US" sz="3600" dirty="0"/>
              <a:t>Different substances affect parenting differently</a:t>
            </a:r>
            <a:br>
              <a:rPr lang="en-US" sz="3600" dirty="0"/>
            </a:br>
            <a:endParaRPr lang="en-US" sz="36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603485"/>
            <a:ext cx="3374717" cy="2211724"/>
          </a:xfrm>
          <a:prstGeom prst="rect">
            <a:avLst/>
          </a:prstGeom>
          <a:ln>
            <a:noFill/>
          </a:ln>
          <a:effectLst>
            <a:softEdge rad="11250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7162" y="4034226"/>
            <a:ext cx="3169637" cy="2113091"/>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99156" y="3958446"/>
            <a:ext cx="1997587" cy="2527817"/>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7162" y="1350774"/>
            <a:ext cx="2012941" cy="2748440"/>
          </a:xfrm>
          <a:prstGeom prst="rect">
            <a:avLst/>
          </a:prstGeom>
        </p:spPr>
      </p:pic>
      <p:sp>
        <p:nvSpPr>
          <p:cNvPr id="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6.6.14</a:t>
            </a:r>
          </a:p>
        </p:txBody>
      </p:sp>
    </p:spTree>
    <p:extLst>
      <p:ext uri="{BB962C8B-B14F-4D97-AF65-F5344CB8AC3E}">
        <p14:creationId xmlns:p14="http://schemas.microsoft.com/office/powerpoint/2010/main" val="15125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9227" y="3320342"/>
            <a:ext cx="2588732" cy="3111063"/>
          </a:xfrm>
          <a:prstGeom prst="rect">
            <a:avLst/>
          </a:prstGeom>
        </p:spPr>
      </p:pic>
      <p:sp>
        <p:nvSpPr>
          <p:cNvPr id="17411" name="Rectangle 2"/>
          <p:cNvSpPr>
            <a:spLocks noGrp="1" noChangeArrowheads="1"/>
          </p:cNvSpPr>
          <p:nvPr>
            <p:ph type="title"/>
          </p:nvPr>
        </p:nvSpPr>
        <p:spPr>
          <a:xfrm>
            <a:off x="1604536" y="0"/>
            <a:ext cx="7082263" cy="1143000"/>
          </a:xfrm>
        </p:spPr>
        <p:txBody>
          <a:bodyPr>
            <a:normAutofit fontScale="90000"/>
          </a:bodyPr>
          <a:lstStyle/>
          <a:p>
            <a:r>
              <a:rPr lang="en-US" sz="3600" dirty="0"/>
              <a:t>Effects of Prenatal Exposure</a:t>
            </a:r>
          </a:p>
        </p:txBody>
      </p:sp>
      <p:sp>
        <p:nvSpPr>
          <p:cNvPr id="17412" name="Rectangle 3"/>
          <p:cNvSpPr>
            <a:spLocks noGrp="1" noChangeArrowheads="1"/>
          </p:cNvSpPr>
          <p:nvPr>
            <p:ph type="body" idx="1"/>
          </p:nvPr>
        </p:nvSpPr>
        <p:spPr>
          <a:xfrm>
            <a:off x="1604536" y="1137491"/>
            <a:ext cx="7082264" cy="4365702"/>
          </a:xfrm>
        </p:spPr>
        <p:txBody>
          <a:bodyPr>
            <a:normAutofit/>
          </a:bodyPr>
          <a:lstStyle/>
          <a:p>
            <a:pPr lvl="1">
              <a:buFont typeface="Arial" pitchFamily="34" charset="0"/>
              <a:buChar char="•"/>
            </a:pPr>
            <a:r>
              <a:rPr lang="en-US" sz="3200" dirty="0"/>
              <a:t>Neurological and behavioral differences</a:t>
            </a:r>
          </a:p>
          <a:p>
            <a:pPr lvl="1">
              <a:buFont typeface="Arial" pitchFamily="34" charset="0"/>
              <a:buChar char="•"/>
            </a:pPr>
            <a:r>
              <a:rPr lang="en-US" sz="3200" dirty="0"/>
              <a:t>Cognitive and communication/language difficulties</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6.6.15</a:t>
            </a:r>
          </a:p>
        </p:txBody>
      </p:sp>
    </p:spTree>
    <p:extLst>
      <p:ext uri="{BB962C8B-B14F-4D97-AF65-F5344CB8AC3E}">
        <p14:creationId xmlns:p14="http://schemas.microsoft.com/office/powerpoint/2010/main" val="13391064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Alcohol Spectrum Disorder</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6.6.16</a:t>
            </a:r>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45798" y="1900237"/>
            <a:ext cx="5553495" cy="4456680"/>
          </a:xfrm>
        </p:spPr>
      </p:pic>
    </p:spTree>
    <p:extLst>
      <p:ext uri="{BB962C8B-B14F-4D97-AF65-F5344CB8AC3E}">
        <p14:creationId xmlns:p14="http://schemas.microsoft.com/office/powerpoint/2010/main" val="2910262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8475"/>
            <a:ext cx="9144000" cy="6198176"/>
          </a:xfrm>
          <a:prstGeom prst="rect">
            <a:avLst/>
          </a:prstGeom>
        </p:spPr>
      </p:pic>
      <p:sp>
        <p:nvSpPr>
          <p:cNvPr id="6" name="Rectangle 5"/>
          <p:cNvSpPr/>
          <p:nvPr/>
        </p:nvSpPr>
        <p:spPr>
          <a:xfrm>
            <a:off x="1078521" y="6213502"/>
            <a:ext cx="7944455" cy="584775"/>
          </a:xfrm>
          <a:prstGeom prst="rect">
            <a:avLst/>
          </a:prstGeom>
        </p:spPr>
        <p:txBody>
          <a:bodyPr wrap="square">
            <a:spAutoFit/>
          </a:bodyPr>
          <a:lstStyle/>
          <a:p>
            <a:r>
              <a:rPr lang="en-US" sz="1600" dirty="0"/>
              <a:t>http://www.c2law.com/links/cerebral-palsy-information/critical-periods-of-fetal-development/CP1.jpg</a:t>
            </a:r>
          </a:p>
        </p:txBody>
      </p:sp>
    </p:spTree>
    <p:extLst>
      <p:ext uri="{BB962C8B-B14F-4D97-AF65-F5344CB8AC3E}">
        <p14:creationId xmlns:p14="http://schemas.microsoft.com/office/powerpoint/2010/main" val="319124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604536" y="362857"/>
            <a:ext cx="7082263" cy="1143000"/>
          </a:xfrm>
        </p:spPr>
        <p:txBody>
          <a:bodyPr>
            <a:normAutofit fontScale="90000"/>
          </a:bodyPr>
          <a:lstStyle/>
          <a:p>
            <a:r>
              <a:rPr lang="en-US" sz="3600" dirty="0"/>
              <a:t>Effects of Substance Use on the Family</a:t>
            </a:r>
          </a:p>
        </p:txBody>
      </p:sp>
      <p:sp>
        <p:nvSpPr>
          <p:cNvPr id="17412" name="Rectangle 3"/>
          <p:cNvSpPr>
            <a:spLocks noGrp="1" noChangeArrowheads="1"/>
          </p:cNvSpPr>
          <p:nvPr>
            <p:ph type="body" idx="1"/>
          </p:nvPr>
        </p:nvSpPr>
        <p:spPr>
          <a:xfrm>
            <a:off x="1604535" y="1712686"/>
            <a:ext cx="7082264" cy="4365702"/>
          </a:xfrm>
        </p:spPr>
        <p:txBody>
          <a:bodyPr>
            <a:normAutofit/>
          </a:bodyPr>
          <a:lstStyle/>
          <a:p>
            <a:r>
              <a:rPr lang="en-US" dirty="0"/>
              <a:t>Impact on the Child</a:t>
            </a:r>
          </a:p>
          <a:p>
            <a:r>
              <a:rPr lang="en-US" dirty="0"/>
              <a:t>Family Disease</a:t>
            </a:r>
          </a:p>
          <a:p>
            <a:r>
              <a:rPr lang="en-US" dirty="0"/>
              <a:t>Family Roles</a:t>
            </a:r>
          </a:p>
        </p:txBody>
      </p:sp>
      <p:pic>
        <p:nvPicPr>
          <p:cNvPr id="5" name="Picture 4" descr="4788531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515" y="1712686"/>
            <a:ext cx="3468914" cy="3468914"/>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6.6.18</a:t>
            </a:r>
          </a:p>
        </p:txBody>
      </p:sp>
    </p:spTree>
    <p:extLst>
      <p:ext uri="{BB962C8B-B14F-4D97-AF65-F5344CB8AC3E}">
        <p14:creationId xmlns:p14="http://schemas.microsoft.com/office/powerpoint/2010/main" val="20238976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Substance Abuse Does Not Occur in a Bubble </a:t>
            </a:r>
            <a:br>
              <a:rPr lang="en-US" dirty="0"/>
            </a:br>
            <a:endParaRPr lang="en-US" dirty="0"/>
          </a:p>
        </p:txBody>
      </p:sp>
      <p:pic>
        <p:nvPicPr>
          <p:cNvPr id="4" name="Picture 3"/>
          <p:cNvPicPr>
            <a:picLocks noChangeAspect="1"/>
          </p:cNvPicPr>
          <p:nvPr/>
        </p:nvPicPr>
        <p:blipFill>
          <a:blip r:embed="rId3" cstate="screen"/>
          <a:stretch>
            <a:fillRect/>
          </a:stretch>
        </p:blipFill>
        <p:spPr>
          <a:xfrm>
            <a:off x="2741979" y="2080255"/>
            <a:ext cx="4807375" cy="3158636"/>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6.6.19</a:t>
            </a:r>
          </a:p>
        </p:txBody>
      </p:sp>
    </p:spTree>
    <p:extLst>
      <p:ext uri="{BB962C8B-B14F-4D97-AF65-F5344CB8AC3E}">
        <p14:creationId xmlns:p14="http://schemas.microsoft.com/office/powerpoint/2010/main" val="29711884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1"/>
            <a:ext cx="5032414" cy="1289144"/>
          </a:xfrm>
        </p:spPr>
        <p:txBody>
          <a:bodyPr/>
          <a:lstStyle/>
          <a:p>
            <a:r>
              <a:rPr lang="en-US" dirty="0"/>
              <a:t>Impact on the Child</a:t>
            </a: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3709041" y="1555844"/>
            <a:ext cx="4957287" cy="497009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6.6.20</a:t>
            </a:r>
          </a:p>
        </p:txBody>
      </p:sp>
    </p:spTree>
    <p:extLst>
      <p:ext uri="{BB962C8B-B14F-4D97-AF65-F5344CB8AC3E}">
        <p14:creationId xmlns:p14="http://schemas.microsoft.com/office/powerpoint/2010/main" val="712082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813"/>
            <a:ext cx="8229600" cy="885246"/>
          </a:xfrm>
        </p:spPr>
        <p:txBody>
          <a:bodyPr>
            <a:normAutofit/>
          </a:bodyPr>
          <a:lstStyle/>
          <a:p>
            <a:r>
              <a:rPr lang="en-US" dirty="0"/>
              <a:t>The Substance Abuser’s Child May:</a:t>
            </a:r>
          </a:p>
        </p:txBody>
      </p:sp>
      <p:sp>
        <p:nvSpPr>
          <p:cNvPr id="3" name="Content Placeholder 2"/>
          <p:cNvSpPr>
            <a:spLocks noGrp="1"/>
          </p:cNvSpPr>
          <p:nvPr>
            <p:ph idx="1"/>
          </p:nvPr>
        </p:nvSpPr>
        <p:spPr>
          <a:xfrm>
            <a:off x="1464685" y="1023581"/>
            <a:ext cx="6068879" cy="5584014"/>
          </a:xfrm>
        </p:spPr>
        <p:txBody>
          <a:bodyPr>
            <a:noAutofit/>
          </a:bodyPr>
          <a:lstStyle/>
          <a:p>
            <a:r>
              <a:rPr lang="en-US" dirty="0"/>
              <a:t>Appear unkempt</a:t>
            </a:r>
          </a:p>
          <a:p>
            <a:r>
              <a:rPr lang="en-US" dirty="0"/>
              <a:t>Be frequently sleepy    </a:t>
            </a:r>
          </a:p>
          <a:p>
            <a:r>
              <a:rPr lang="en-US" dirty="0"/>
              <a:t>Be late to school</a:t>
            </a:r>
          </a:p>
          <a:p>
            <a:r>
              <a:rPr lang="en-US" dirty="0"/>
              <a:t>Have unexplained bruises</a:t>
            </a:r>
          </a:p>
          <a:p>
            <a:r>
              <a:rPr lang="en-US" dirty="0"/>
              <a:t>Know too much about drinking</a:t>
            </a:r>
          </a:p>
          <a:p>
            <a:r>
              <a:rPr lang="en-US" dirty="0"/>
              <a:t>Appear withdrawn/depressed</a:t>
            </a:r>
          </a:p>
          <a:p>
            <a:r>
              <a:rPr lang="en-US" dirty="0"/>
              <a:t>Display behavioral problems</a:t>
            </a:r>
          </a:p>
          <a:p>
            <a:r>
              <a:rPr lang="en-US" dirty="0"/>
              <a:t>Be frequently absent</a:t>
            </a:r>
          </a:p>
          <a:p>
            <a:r>
              <a:rPr lang="en-US" dirty="0"/>
              <a:t>Complain of stomachaches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03" y="1273986"/>
            <a:ext cx="1046221" cy="411949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6.6.21</a:t>
            </a:r>
          </a:p>
        </p:txBody>
      </p:sp>
    </p:spTree>
    <p:extLst>
      <p:ext uri="{BB962C8B-B14F-4D97-AF65-F5344CB8AC3E}">
        <p14:creationId xmlns:p14="http://schemas.microsoft.com/office/powerpoint/2010/main" val="21682995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321" y="393005"/>
            <a:ext cx="6432479" cy="1143000"/>
          </a:xfrm>
        </p:spPr>
        <p:txBody>
          <a:bodyPr/>
          <a:lstStyle/>
          <a:p>
            <a:pPr algn="r"/>
            <a:r>
              <a:rPr lang="en-US" dirty="0"/>
              <a:t>Family Disease</a:t>
            </a:r>
          </a:p>
        </p:txBody>
      </p:sp>
      <p:sp>
        <p:nvSpPr>
          <p:cNvPr id="3" name="Content Placeholder 2"/>
          <p:cNvSpPr>
            <a:spLocks noGrp="1"/>
          </p:cNvSpPr>
          <p:nvPr>
            <p:ph idx="1"/>
          </p:nvPr>
        </p:nvSpPr>
        <p:spPr>
          <a:xfrm>
            <a:off x="1604536" y="2483287"/>
            <a:ext cx="6636787" cy="3776836"/>
          </a:xfrm>
        </p:spPr>
        <p:txBody>
          <a:bodyPr>
            <a:normAutofit lnSpcReduction="10000"/>
          </a:bodyPr>
          <a:lstStyle/>
          <a:p>
            <a:r>
              <a:rPr lang="en-US" dirty="0"/>
              <a:t>a constant strain</a:t>
            </a:r>
          </a:p>
          <a:p>
            <a:r>
              <a:rPr lang="en-US" dirty="0"/>
              <a:t>unemployment</a:t>
            </a:r>
          </a:p>
          <a:p>
            <a:r>
              <a:rPr lang="en-US" dirty="0"/>
              <a:t>increasing stress levels </a:t>
            </a:r>
          </a:p>
          <a:p>
            <a:r>
              <a:rPr lang="en-US" dirty="0"/>
              <a:t>arguing and hostility</a:t>
            </a:r>
          </a:p>
          <a:p>
            <a:r>
              <a:rPr lang="en-US" dirty="0"/>
              <a:t>overall chaos </a:t>
            </a:r>
          </a:p>
          <a:p>
            <a:r>
              <a:rPr lang="en-US" dirty="0"/>
              <a:t>anxiety, confusion, and conflict among the children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4536" y="393005"/>
            <a:ext cx="3443332" cy="1851747"/>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6.6.22</a:t>
            </a:r>
          </a:p>
        </p:txBody>
      </p:sp>
    </p:spTree>
    <p:extLst>
      <p:ext uri="{BB962C8B-B14F-4D97-AF65-F5344CB8AC3E}">
        <p14:creationId xmlns:p14="http://schemas.microsoft.com/office/powerpoint/2010/main" val="37137514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Reassignment of Roles and Responsibilities</a:t>
            </a:r>
            <a:br>
              <a:rPr lang="en-US" dirty="0"/>
            </a:br>
            <a:endParaRPr lang="en-US" dirty="0"/>
          </a:p>
        </p:txBody>
      </p:sp>
      <p:graphicFrame>
        <p:nvGraphicFramePr>
          <p:cNvPr id="4" name="Diagram 3"/>
          <p:cNvGraphicFramePr/>
          <p:nvPr>
            <p:extLst>
              <p:ext uri="{D42A27DB-BD31-4B8C-83A1-F6EECF244321}">
                <p14:modId xmlns:p14="http://schemas.microsoft.com/office/powerpoint/2010/main" val="507974385"/>
              </p:ext>
            </p:extLst>
          </p:nvPr>
        </p:nvGraphicFramePr>
        <p:xfrm>
          <a:off x="1604536" y="1634778"/>
          <a:ext cx="695331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6.6.23</a:t>
            </a:r>
          </a:p>
        </p:txBody>
      </p:sp>
    </p:spTree>
    <p:extLst>
      <p:ext uri="{BB962C8B-B14F-4D97-AF65-F5344CB8AC3E}">
        <p14:creationId xmlns:p14="http://schemas.microsoft.com/office/powerpoint/2010/main" val="260080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a:t>Learning Objectives</a:t>
            </a:r>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6.2.2</a:t>
            </a:r>
          </a:p>
        </p:txBody>
      </p:sp>
    </p:spTree>
    <p:extLst>
      <p:ext uri="{BB962C8B-B14F-4D97-AF65-F5344CB8AC3E}">
        <p14:creationId xmlns:p14="http://schemas.microsoft.com/office/powerpoint/2010/main" val="9856760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Family Roles in Substance Abusing</a:t>
            </a:r>
            <a:r>
              <a:rPr lang="en-US" sz="3600" dirty="0"/>
              <a:t> </a:t>
            </a:r>
            <a:r>
              <a:rPr lang="en-US" sz="3600" b="1" dirty="0"/>
              <a:t>Families</a:t>
            </a:r>
            <a:br>
              <a:rPr lang="en-US" dirty="0"/>
            </a:br>
            <a:endParaRPr lang="en-US" dirty="0"/>
          </a:p>
        </p:txBody>
      </p:sp>
      <p:sp>
        <p:nvSpPr>
          <p:cNvPr id="3" name="Content Placeholder 2"/>
          <p:cNvSpPr>
            <a:spLocks noGrp="1"/>
          </p:cNvSpPr>
          <p:nvPr>
            <p:ph idx="1"/>
          </p:nvPr>
        </p:nvSpPr>
        <p:spPr/>
        <p:txBody>
          <a:bodyPr>
            <a:normAutofit/>
          </a:bodyPr>
          <a:lstStyle/>
          <a:p>
            <a:r>
              <a:rPr lang="en-US" dirty="0"/>
              <a:t>Rescuer/Enabler</a:t>
            </a:r>
          </a:p>
          <a:p>
            <a:r>
              <a:rPr lang="en-US" dirty="0"/>
              <a:t>Hero/Caretaker</a:t>
            </a:r>
          </a:p>
          <a:p>
            <a:r>
              <a:rPr lang="en-US" dirty="0"/>
              <a:t>Adjuster/Lost Child </a:t>
            </a:r>
          </a:p>
          <a:p>
            <a:r>
              <a:rPr lang="en-US" dirty="0"/>
              <a:t>Scapegoat/Rebel</a:t>
            </a:r>
          </a:p>
          <a:p>
            <a:r>
              <a:rPr lang="en-US" dirty="0"/>
              <a:t>Mascots/Pleasers</a:t>
            </a:r>
          </a:p>
        </p:txBody>
      </p:sp>
      <p:pic>
        <p:nvPicPr>
          <p:cNvPr id="4" name="Picture 3"/>
          <p:cNvPicPr>
            <a:picLocks noChangeAspect="1"/>
          </p:cNvPicPr>
          <p:nvPr/>
        </p:nvPicPr>
        <p:blipFill>
          <a:blip r:embed="rId3" cstate="screen"/>
          <a:stretch>
            <a:fillRect/>
          </a:stretch>
        </p:blipFill>
        <p:spPr>
          <a:xfrm>
            <a:off x="5874727" y="2851992"/>
            <a:ext cx="1943100" cy="236220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6.6.24</a:t>
            </a:r>
          </a:p>
        </p:txBody>
      </p:sp>
    </p:spTree>
    <p:extLst>
      <p:ext uri="{BB962C8B-B14F-4D97-AF65-F5344CB8AC3E}">
        <p14:creationId xmlns:p14="http://schemas.microsoft.com/office/powerpoint/2010/main" val="35099890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768" y="824459"/>
            <a:ext cx="7940232" cy="1304143"/>
          </a:xfrm>
        </p:spPr>
        <p:txBody>
          <a:bodyPr>
            <a:normAutofit/>
          </a:bodyPr>
          <a:lstStyle/>
          <a:p>
            <a:r>
              <a:rPr lang="en-US" dirty="0"/>
              <a:t>Activity</a:t>
            </a:r>
            <a:br>
              <a:rPr lang="en-US" dirty="0"/>
            </a:br>
            <a:endParaRPr lang="en-US" sz="31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0693" y="2485014"/>
            <a:ext cx="3789948" cy="3789948"/>
          </a:xfrm>
          <a:prstGeom prst="rect">
            <a:avLst/>
          </a:prstGeom>
        </p:spPr>
      </p:pic>
      <p:sp>
        <p:nvSpPr>
          <p:cNvPr id="4" name="TextBox 3"/>
          <p:cNvSpPr txBox="1"/>
          <p:nvPr/>
        </p:nvSpPr>
        <p:spPr>
          <a:xfrm>
            <a:off x="1866900" y="2115682"/>
            <a:ext cx="7277100" cy="369332"/>
          </a:xfrm>
          <a:prstGeom prst="rect">
            <a:avLst/>
          </a:prstGeom>
          <a:noFill/>
        </p:spPr>
        <p:txBody>
          <a:bodyPr wrap="square" rtlCol="0">
            <a:spAutoFit/>
          </a:bodyPr>
          <a:lstStyle/>
          <a:p>
            <a:endParaRPr lang="en-US" dirty="0"/>
          </a:p>
        </p:txBody>
      </p:sp>
      <p:sp>
        <p:nvSpPr>
          <p:cNvPr id="5" name="TextBox 4"/>
          <p:cNvSpPr txBox="1"/>
          <p:nvPr/>
        </p:nvSpPr>
        <p:spPr>
          <a:xfrm>
            <a:off x="1866900" y="1473199"/>
            <a:ext cx="6362700" cy="584775"/>
          </a:xfrm>
          <a:prstGeom prst="rect">
            <a:avLst/>
          </a:prstGeom>
          <a:noFill/>
        </p:spPr>
        <p:txBody>
          <a:bodyPr wrap="square" rtlCol="0">
            <a:spAutoFit/>
          </a:bodyPr>
          <a:lstStyle/>
          <a:p>
            <a:pPr algn="ctr"/>
            <a:r>
              <a:rPr lang="en-US" sz="3200" dirty="0">
                <a:solidFill>
                  <a:srgbClr val="56944F"/>
                </a:solidFill>
                <a:latin typeface="Calibri" pitchFamily="34" charset="0"/>
              </a:rPr>
              <a:t>Family  Sculpture</a:t>
            </a:r>
            <a:endParaRPr lang="en-US" sz="3200" dirty="0">
              <a:latin typeface="Calibri" pitchFamily="34" charset="0"/>
            </a:endParaRP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6.6.25</a:t>
            </a:r>
          </a:p>
        </p:txBody>
      </p:sp>
    </p:spTree>
    <p:extLst>
      <p:ext uri="{BB962C8B-B14F-4D97-AF65-F5344CB8AC3E}">
        <p14:creationId xmlns:p14="http://schemas.microsoft.com/office/powerpoint/2010/main" val="34312461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6.6.26</a:t>
            </a:r>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pPr algn="l"/>
            <a:r>
              <a:rPr lang="en-US"/>
              <a:t>Triggers</a:t>
            </a:r>
            <a:endParaRPr lang="en-US" dirty="0"/>
          </a:p>
        </p:txBody>
      </p:sp>
      <p:sp>
        <p:nvSpPr>
          <p:cNvPr id="7" name="Content Placeholder 2"/>
          <p:cNvSpPr txBox="1">
            <a:spLocks/>
          </p:cNvSpPr>
          <p:nvPr/>
        </p:nvSpPr>
        <p:spPr>
          <a:xfrm>
            <a:off x="1604536" y="1850241"/>
            <a:ext cx="7082264" cy="436570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Colic/ Crying</a:t>
            </a:r>
          </a:p>
          <a:p>
            <a:r>
              <a:rPr lang="en-US" dirty="0"/>
              <a:t>Awakening at night</a:t>
            </a:r>
          </a:p>
          <a:p>
            <a:r>
              <a:rPr lang="en-US" dirty="0"/>
              <a:t>Separation anxiety</a:t>
            </a:r>
          </a:p>
          <a:p>
            <a:r>
              <a:rPr lang="en-US" dirty="0"/>
              <a:t>Exploratory behavior</a:t>
            </a:r>
          </a:p>
          <a:p>
            <a:r>
              <a:rPr lang="en-US" dirty="0"/>
              <a:t>Negativism</a:t>
            </a:r>
          </a:p>
          <a:p>
            <a:r>
              <a:rPr lang="en-US" dirty="0"/>
              <a:t>Poor appetite</a:t>
            </a:r>
          </a:p>
          <a:p>
            <a:r>
              <a:rPr lang="en-US" dirty="0"/>
              <a:t>Toilet-training resistance</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5195" y="369632"/>
            <a:ext cx="2140204" cy="1988254"/>
          </a:xfrm>
          <a:prstGeom prst="rect">
            <a:avLst/>
          </a:prstGeom>
        </p:spPr>
      </p:pic>
      <p:sp>
        <p:nvSpPr>
          <p:cNvPr id="9" name="Rectangle 8"/>
          <p:cNvSpPr/>
          <p:nvPr/>
        </p:nvSpPr>
        <p:spPr>
          <a:xfrm rot="2510345">
            <a:off x="4124879" y="2506940"/>
            <a:ext cx="506183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C00000"/>
                </a:solidFill>
                <a:effectLst/>
              </a:rPr>
              <a:t>Typical Kid Stuff!</a:t>
            </a:r>
          </a:p>
        </p:txBody>
      </p:sp>
    </p:spTree>
    <p:extLst>
      <p:ext uri="{BB962C8B-B14F-4D97-AF65-F5344CB8AC3E}">
        <p14:creationId xmlns:p14="http://schemas.microsoft.com/office/powerpoint/2010/main" val="524143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6.6.27</a:t>
            </a:r>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a:t>Breastfeeding Death</a:t>
            </a:r>
          </a:p>
        </p:txBody>
      </p:sp>
      <p:sp>
        <p:nvSpPr>
          <p:cNvPr id="7" name="Content Placeholder 2"/>
          <p:cNvSpPr txBox="1">
            <a:spLocks/>
          </p:cNvSpPr>
          <p:nvPr/>
        </p:nvSpPr>
        <p:spPr>
          <a:xfrm>
            <a:off x="5124893" y="1683488"/>
            <a:ext cx="3561906" cy="3887972"/>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April 4, 2014 - Stephanie Greene. Greene, 39, faces 20 years to life in prison when she is sentenced for killing her 6-week-old daughter with what prosecutors say was an overdose of morphine delivered through her breast milk.</a:t>
            </a:r>
          </a:p>
        </p:txBody>
      </p:sp>
      <p:pic>
        <p:nvPicPr>
          <p:cNvPr id="8" name="Picture 7"/>
          <p:cNvPicPr>
            <a:picLocks noChangeAspect="1"/>
          </p:cNvPicPr>
          <p:nvPr/>
        </p:nvPicPr>
        <p:blipFill>
          <a:blip r:embed="rId2"/>
          <a:stretch>
            <a:fillRect/>
          </a:stretch>
        </p:blipFill>
        <p:spPr>
          <a:xfrm>
            <a:off x="1604536" y="1683488"/>
            <a:ext cx="3058518" cy="3719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8507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6.6.28</a:t>
            </a:r>
          </a:p>
        </p:txBody>
      </p:sp>
      <p:sp>
        <p:nvSpPr>
          <p:cNvPr id="6" name="Title 1"/>
          <p:cNvSpPr txBox="1">
            <a:spLocks/>
          </p:cNvSpPr>
          <p:nvPr/>
        </p:nvSpPr>
        <p:spPr>
          <a:xfrm>
            <a:off x="4742121" y="1244392"/>
            <a:ext cx="3944678" cy="47394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a:t>Child has consumed drugs or alcohol due to the caregiver(s) actions or neglect.</a:t>
            </a:r>
          </a:p>
        </p:txBody>
      </p:sp>
      <p:pic>
        <p:nvPicPr>
          <p:cNvPr id="7" name="Picture 6"/>
          <p:cNvPicPr>
            <a:picLocks noChangeAspect="1"/>
          </p:cNvPicPr>
          <p:nvPr/>
        </p:nvPicPr>
        <p:blipFill>
          <a:blip r:embed="rId2"/>
          <a:stretch>
            <a:fillRect/>
          </a:stretch>
        </p:blipFill>
        <p:spPr>
          <a:xfrm>
            <a:off x="1573619" y="819090"/>
            <a:ext cx="2725811" cy="494857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737575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6.6.29</a:t>
            </a:r>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a:t>Poisoning</a:t>
            </a:r>
            <a:endParaRPr lang="en-US" dirty="0"/>
          </a:p>
        </p:txBody>
      </p:sp>
      <p:sp>
        <p:nvSpPr>
          <p:cNvPr id="7" name="Content Placeholder 2"/>
          <p:cNvSpPr txBox="1">
            <a:spLocks/>
          </p:cNvSpPr>
          <p:nvPr/>
        </p:nvSpPr>
        <p:spPr>
          <a:xfrm>
            <a:off x="1328580" y="1634778"/>
            <a:ext cx="7082264" cy="159752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t>Did the caregiver(s) give or cause a harmful substance to be given to the child?</a:t>
            </a:r>
          </a:p>
          <a:p>
            <a:endParaRPr lang="en-US" dirty="0"/>
          </a:p>
        </p:txBody>
      </p:sp>
      <p:sp>
        <p:nvSpPr>
          <p:cNvPr id="8" name="Content Placeholder 2"/>
          <p:cNvSpPr txBox="1">
            <a:spLocks/>
          </p:cNvSpPr>
          <p:nvPr/>
        </p:nvSpPr>
        <p:spPr>
          <a:xfrm>
            <a:off x="1328580" y="3543300"/>
            <a:ext cx="3243420" cy="43657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Were the actions of the caregiver(s) intentional?</a:t>
            </a:r>
          </a:p>
          <a:p>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9648" y="2908300"/>
            <a:ext cx="3343552" cy="2817535"/>
          </a:xfrm>
          <a:prstGeom prst="rect">
            <a:avLst/>
          </a:prstGeom>
        </p:spPr>
      </p:pic>
    </p:spTree>
    <p:extLst>
      <p:ext uri="{BB962C8B-B14F-4D97-AF65-F5344CB8AC3E}">
        <p14:creationId xmlns:p14="http://schemas.microsoft.com/office/powerpoint/2010/main" val="23424922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Substance Abuse and Family Violence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915" y="2000249"/>
            <a:ext cx="5605259" cy="3603381"/>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6.6.30</a:t>
            </a:r>
          </a:p>
        </p:txBody>
      </p:sp>
    </p:spTree>
    <p:extLst>
      <p:ext uri="{BB962C8B-B14F-4D97-AF65-F5344CB8AC3E}">
        <p14:creationId xmlns:p14="http://schemas.microsoft.com/office/powerpoint/2010/main" val="26609124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Unit 6.7</a:t>
            </a:r>
          </a:p>
        </p:txBody>
      </p:sp>
      <p:sp>
        <p:nvSpPr>
          <p:cNvPr id="3" name="Subtitle 2"/>
          <p:cNvSpPr>
            <a:spLocks noGrp="1"/>
          </p:cNvSpPr>
          <p:nvPr>
            <p:ph type="subTitle" idx="1"/>
          </p:nvPr>
        </p:nvSpPr>
        <p:spPr>
          <a:xfrm>
            <a:off x="1344167" y="2796638"/>
            <a:ext cx="7474712" cy="866899"/>
          </a:xfrm>
        </p:spPr>
        <p:txBody>
          <a:bodyPr/>
          <a:lstStyle/>
          <a:p>
            <a:r>
              <a:rPr lang="en-US" dirty="0"/>
              <a:t>The Dynamics of Domestic Violence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6.7.1</a:t>
            </a:r>
          </a:p>
        </p:txBody>
      </p:sp>
    </p:spTree>
    <p:extLst>
      <p:ext uri="{BB962C8B-B14F-4D97-AF65-F5344CB8AC3E}">
        <p14:creationId xmlns:p14="http://schemas.microsoft.com/office/powerpoint/2010/main" val="30753375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a:t>Learning Objectives</a:t>
            </a:r>
          </a:p>
        </p:txBody>
      </p:sp>
      <p:pic>
        <p:nvPicPr>
          <p:cNvPr id="4" name="Picture 3"/>
          <p:cNvPicPr>
            <a:picLocks noChangeAspect="1"/>
          </p:cNvPicPr>
          <p:nvPr/>
        </p:nvPicPr>
        <p:blipFill>
          <a:blip r:embed="rId3" cstate="screen"/>
          <a:stretch>
            <a:fillRect/>
          </a:stretch>
        </p:blipFill>
        <p:spPr>
          <a:xfrm>
            <a:off x="3014558" y="1822644"/>
            <a:ext cx="4641130" cy="3735945"/>
          </a:xfrm>
          <a:prstGeom prst="rect">
            <a:avLst/>
          </a:prstGeom>
        </p:spPr>
      </p:pic>
      <p:sp>
        <p:nvSpPr>
          <p:cNvPr id="5" name="Slide Number Placeholder 6"/>
          <p:cNvSpPr txBox="1">
            <a:spLocks noChangeArrowheads="1"/>
          </p:cNvSpPr>
          <p:nvPr/>
        </p:nvSpPr>
        <p:spPr>
          <a:xfrm>
            <a:off x="1079112" y="6412523"/>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6.7.2</a:t>
            </a:r>
          </a:p>
        </p:txBody>
      </p:sp>
    </p:spTree>
    <p:extLst>
      <p:ext uri="{BB962C8B-B14F-4D97-AF65-F5344CB8AC3E}">
        <p14:creationId xmlns:p14="http://schemas.microsoft.com/office/powerpoint/2010/main" val="18897410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Domestic Violence?</a:t>
            </a:r>
          </a:p>
        </p:txBody>
      </p:sp>
      <p:pic>
        <p:nvPicPr>
          <p:cNvPr id="4" name="Content Placeholder 3" descr="180135142.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03925" y="1441593"/>
            <a:ext cx="5620959" cy="3747306"/>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6.7.3</a:t>
            </a:r>
          </a:p>
        </p:txBody>
      </p:sp>
    </p:spTree>
    <p:extLst>
      <p:ext uri="{BB962C8B-B14F-4D97-AF65-F5344CB8AC3E}">
        <p14:creationId xmlns:p14="http://schemas.microsoft.com/office/powerpoint/2010/main" val="290847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05512"/>
            <a:ext cx="7082263" cy="1143000"/>
          </a:xfrm>
        </p:spPr>
        <p:txBody>
          <a:bodyPr/>
          <a:lstStyle/>
          <a:p>
            <a:r>
              <a:rPr lang="en-US" dirty="0"/>
              <a:t>2013: CADR Florida Neglect Causes of Child’s Death</a:t>
            </a:r>
          </a:p>
        </p:txBody>
      </p:sp>
      <p:graphicFrame>
        <p:nvGraphicFramePr>
          <p:cNvPr id="16" name="Content Placeholder 15"/>
          <p:cNvGraphicFramePr>
            <a:graphicFrameLocks noGrp="1"/>
          </p:cNvGraphicFramePr>
          <p:nvPr>
            <p:ph idx="1"/>
          </p:nvPr>
        </p:nvGraphicFramePr>
        <p:xfrm>
          <a:off x="1253066" y="1448513"/>
          <a:ext cx="7890933" cy="496922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p:cNvPicPr>
            <a:picLocks noChangeAspect="1"/>
          </p:cNvPicPr>
          <p:nvPr/>
        </p:nvPicPr>
        <p:blipFill>
          <a:blip r:embed="rId4"/>
          <a:stretch>
            <a:fillRect/>
          </a:stretch>
        </p:blipFill>
        <p:spPr>
          <a:xfrm>
            <a:off x="4560641" y="1468135"/>
            <a:ext cx="4244693" cy="245616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6.2.3</a:t>
            </a:r>
          </a:p>
        </p:txBody>
      </p:sp>
    </p:spTree>
    <p:extLst>
      <p:ext uri="{BB962C8B-B14F-4D97-AF65-F5344CB8AC3E}">
        <p14:creationId xmlns:p14="http://schemas.microsoft.com/office/powerpoint/2010/main" val="19320041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the Batterer?</a:t>
            </a:r>
          </a:p>
        </p:txBody>
      </p:sp>
      <p:pic>
        <p:nvPicPr>
          <p:cNvPr id="3" name="Picture 2" descr="4669429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8067" y="1459173"/>
            <a:ext cx="5795181" cy="3863454"/>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6.7.4</a:t>
            </a:r>
          </a:p>
        </p:txBody>
      </p:sp>
    </p:spTree>
    <p:extLst>
      <p:ext uri="{BB962C8B-B14F-4D97-AF65-F5344CB8AC3E}">
        <p14:creationId xmlns:p14="http://schemas.microsoft.com/office/powerpoint/2010/main" val="8725695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4942" y="1171066"/>
            <a:ext cx="5560771" cy="5479115"/>
          </a:xfrm>
          <a:prstGeom prst="rect">
            <a:avLst/>
          </a:prstGeom>
        </p:spPr>
      </p:pic>
      <p:sp>
        <p:nvSpPr>
          <p:cNvPr id="26" name="Title 1"/>
          <p:cNvSpPr txBox="1">
            <a:spLocks/>
          </p:cNvSpPr>
          <p:nvPr/>
        </p:nvSpPr>
        <p:spPr>
          <a:xfrm>
            <a:off x="1322891" y="362059"/>
            <a:ext cx="7082263" cy="571500"/>
          </a:xfrm>
          <a:prstGeom prst="rect">
            <a:avLst/>
          </a:prstGeom>
        </p:spPr>
        <p:txBody>
          <a:bodyPr>
            <a:normAutofit fontScale="97500"/>
          </a:bodyPr>
          <a:lstStyle>
            <a:lvl1pPr algn="ctr" defTabSz="457200" rtl="0" eaLnBrk="1" latinLnBrk="0" hangingPunct="1">
              <a:spcBef>
                <a:spcPct val="0"/>
              </a:spcBef>
              <a:buNone/>
              <a:defRPr sz="3200" kern="1200">
                <a:solidFill>
                  <a:srgbClr val="1B5FAA"/>
                </a:solidFill>
                <a:latin typeface="Arial Black"/>
                <a:ea typeface="+mj-ea"/>
                <a:cs typeface="+mj-cs"/>
              </a:defRPr>
            </a:lvl1pPr>
          </a:lstStyle>
          <a:p>
            <a:r>
              <a:rPr lang="en-US" dirty="0"/>
              <a:t>Wheel of Power and Control</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6.7.5</a:t>
            </a:r>
          </a:p>
        </p:txBody>
      </p:sp>
    </p:spTree>
    <p:extLst>
      <p:ext uri="{BB962C8B-B14F-4D97-AF65-F5344CB8AC3E}">
        <p14:creationId xmlns:p14="http://schemas.microsoft.com/office/powerpoint/2010/main" val="25979758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Likelihood that a Batterer Will Kill</a:t>
            </a:r>
          </a:p>
        </p:txBody>
      </p:sp>
      <p:pic>
        <p:nvPicPr>
          <p:cNvPr id="3" name="Picture 2" descr="BU0106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8732" y="1634778"/>
            <a:ext cx="4422799" cy="442279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6.7.6</a:t>
            </a:r>
          </a:p>
        </p:txBody>
      </p:sp>
    </p:spTree>
    <p:extLst>
      <p:ext uri="{BB962C8B-B14F-4D97-AF65-F5344CB8AC3E}">
        <p14:creationId xmlns:p14="http://schemas.microsoft.com/office/powerpoint/2010/main" val="3217989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73414"/>
            <a:ext cx="7082263" cy="1143000"/>
          </a:xfrm>
        </p:spPr>
        <p:txBody>
          <a:bodyPr>
            <a:normAutofit/>
          </a:bodyPr>
          <a:lstStyle/>
          <a:p>
            <a:r>
              <a:rPr lang="en-US" dirty="0"/>
              <a:t>If the Woman Is Able to Leave…&amp; Your Responsibility</a:t>
            </a:r>
          </a:p>
        </p:txBody>
      </p:sp>
      <p:sp>
        <p:nvSpPr>
          <p:cNvPr id="3" name="Rectangle 2"/>
          <p:cNvSpPr/>
          <p:nvPr/>
        </p:nvSpPr>
        <p:spPr>
          <a:xfrm>
            <a:off x="1222398" y="1675721"/>
            <a:ext cx="7675942" cy="4031873"/>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56944F"/>
                </a:solidFill>
              </a:rPr>
              <a:t>Chapter 39 FS - Injunctions</a:t>
            </a:r>
          </a:p>
          <a:p>
            <a:pPr marL="457200" indent="-457200">
              <a:buFont typeface="Arial" panose="020B0604020202020204" pitchFamily="34" charset="0"/>
              <a:buChar char="•"/>
            </a:pPr>
            <a:r>
              <a:rPr lang="en-US" sz="3200" dirty="0">
                <a:solidFill>
                  <a:srgbClr val="56944F"/>
                </a:solidFill>
              </a:rPr>
              <a:t>Florida Coalition Against Domestic Violence (</a:t>
            </a:r>
            <a:r>
              <a:rPr lang="en-US" sz="3200" dirty="0" err="1">
                <a:solidFill>
                  <a:srgbClr val="56944F"/>
                </a:solidFill>
              </a:rPr>
              <a:t>FCADV</a:t>
            </a:r>
            <a:r>
              <a:rPr lang="en-US" sz="3200" dirty="0">
                <a:solidFill>
                  <a:srgbClr val="56944F"/>
                </a:solidFill>
              </a:rPr>
              <a:t>) </a:t>
            </a:r>
          </a:p>
          <a:p>
            <a:pPr marL="457200" indent="-457200">
              <a:buFont typeface="Arial" panose="020B0604020202020204" pitchFamily="34" charset="0"/>
              <a:buChar char="•"/>
            </a:pPr>
            <a:r>
              <a:rPr lang="en-US" sz="3200" dirty="0">
                <a:solidFill>
                  <a:srgbClr val="56944F"/>
                </a:solidFill>
              </a:rPr>
              <a:t>Toll-free number, 1-800-500-1119</a:t>
            </a:r>
          </a:p>
          <a:p>
            <a:pPr marL="914400" lvl="1" indent="-457200">
              <a:buFont typeface="Arial" panose="020B0604020202020204" pitchFamily="34" charset="0"/>
              <a:buChar char="•"/>
            </a:pPr>
            <a:r>
              <a:rPr lang="en-US" sz="3000" dirty="0">
                <a:solidFill>
                  <a:srgbClr val="56944F"/>
                </a:solidFill>
              </a:rPr>
              <a:t>Connect to the domestic violence center nearest you</a:t>
            </a:r>
          </a:p>
          <a:p>
            <a:pPr marL="914400" lvl="1" indent="-457200">
              <a:buFont typeface="Arial" panose="020B0604020202020204" pitchFamily="34" charset="0"/>
              <a:buChar char="•"/>
            </a:pPr>
            <a:r>
              <a:rPr lang="en-US" sz="3000" u="sng" dirty="0" err="1">
                <a:solidFill>
                  <a:srgbClr val="56944F"/>
                </a:solidFill>
                <a:hlinkClick r:id="rId3"/>
              </a:rPr>
              <a:t>www.fcadv.org</a:t>
            </a:r>
            <a:r>
              <a:rPr lang="en-US" sz="3000" dirty="0">
                <a:solidFill>
                  <a:srgbClr val="56944F"/>
                </a:solidFill>
                <a:hlinkClick r:id="rId3"/>
              </a:rPr>
              <a:t>/centers</a:t>
            </a:r>
            <a:r>
              <a:rPr lang="en-US" sz="3000" dirty="0">
                <a:solidFill>
                  <a:srgbClr val="56944F"/>
                </a:solidFill>
              </a:rPr>
              <a:t>  for your local certified domestic violence center</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6.7.7</a:t>
            </a:r>
          </a:p>
        </p:txBody>
      </p:sp>
    </p:spTree>
    <p:extLst>
      <p:ext uri="{BB962C8B-B14F-4D97-AF65-F5344CB8AC3E}">
        <p14:creationId xmlns:p14="http://schemas.microsoft.com/office/powerpoint/2010/main" val="3440308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She Cannot or Will Not Leave?</a:t>
            </a:r>
          </a:p>
        </p:txBody>
      </p:sp>
      <p:pic>
        <p:nvPicPr>
          <p:cNvPr id="3" name="Picture 2" descr="4740875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5712" y="1634778"/>
            <a:ext cx="3086921" cy="4639102"/>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6.7.8</a:t>
            </a:r>
          </a:p>
        </p:txBody>
      </p:sp>
    </p:spTree>
    <p:extLst>
      <p:ext uri="{BB962C8B-B14F-4D97-AF65-F5344CB8AC3E}">
        <p14:creationId xmlns:p14="http://schemas.microsoft.com/office/powerpoint/2010/main" val="30833397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a:t>It Matters</a:t>
            </a:r>
            <a:endParaRPr lang="en-US" dirty="0"/>
          </a:p>
        </p:txBody>
      </p:sp>
      <p:pic>
        <p:nvPicPr>
          <p:cNvPr id="4" name="Content Placeholder 3" descr="120126115450-girl-fight-jersey-shore-story-top.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09825" y="2003375"/>
            <a:ext cx="5600700" cy="3150394"/>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6.7.9</a:t>
            </a:r>
          </a:p>
        </p:txBody>
      </p:sp>
    </p:spTree>
    <p:extLst>
      <p:ext uri="{BB962C8B-B14F-4D97-AF65-F5344CB8AC3E}">
        <p14:creationId xmlns:p14="http://schemas.microsoft.com/office/powerpoint/2010/main" val="30003111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6.7.10</a:t>
            </a:r>
          </a:p>
        </p:txBody>
      </p:sp>
      <p:sp>
        <p:nvSpPr>
          <p:cNvPr id="6" name="Title 1"/>
          <p:cNvSpPr txBox="1">
            <a:spLocks/>
          </p:cNvSpPr>
          <p:nvPr/>
        </p:nvSpPr>
        <p:spPr>
          <a:xfrm>
            <a:off x="1604535" y="386269"/>
            <a:ext cx="7082263" cy="1358463"/>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a:t>How might children be neglected in families where domestic violence is occurring?</a:t>
            </a:r>
          </a:p>
        </p:txBody>
      </p:sp>
      <p:pic>
        <p:nvPicPr>
          <p:cNvPr id="7" name="Content Placeholder 3" descr="hqdefault.jpg"/>
          <p:cNvPicPr>
            <a:picLocks noChangeAspect="1"/>
          </p:cNvPicPr>
          <p:nvPr/>
        </p:nvPicPr>
        <p:blipFill>
          <a:blip r:embed="rId2"/>
          <a:stretch>
            <a:fillRect/>
          </a:stretch>
        </p:blipFill>
        <p:spPr>
          <a:xfrm>
            <a:off x="2615161" y="2151871"/>
            <a:ext cx="5040008" cy="3780006"/>
          </a:xfrm>
          <a:prstGeom prst="rect">
            <a:avLst/>
          </a:prstGeom>
        </p:spPr>
      </p:pic>
    </p:spTree>
    <p:extLst>
      <p:ext uri="{BB962C8B-B14F-4D97-AF65-F5344CB8AC3E}">
        <p14:creationId xmlns:p14="http://schemas.microsoft.com/office/powerpoint/2010/main" val="32408372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a:t>
            </a:r>
            <a:br>
              <a:rPr lang="en-US" dirty="0"/>
            </a:br>
            <a:r>
              <a:rPr lang="en-US" sz="3600" dirty="0">
                <a:solidFill>
                  <a:srgbClr val="56944F"/>
                </a:solidFill>
                <a:latin typeface="Calibri" pitchFamily="34" charset="0"/>
              </a:rPr>
              <a:t>Dynamics of Domestic Violence in the Andersen Family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6.7.11</a:t>
            </a:r>
          </a:p>
        </p:txBody>
      </p:sp>
    </p:spTree>
    <p:extLst>
      <p:ext uri="{BB962C8B-B14F-4D97-AF65-F5344CB8AC3E}">
        <p14:creationId xmlns:p14="http://schemas.microsoft.com/office/powerpoint/2010/main" val="19598102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6.7.12</a:t>
            </a:r>
          </a:p>
        </p:txBody>
      </p:sp>
      <p:sp>
        <p:nvSpPr>
          <p:cNvPr id="5" name="Title 1"/>
          <p:cNvSpPr>
            <a:spLocks noGrp="1"/>
          </p:cNvSpPr>
          <p:nvPr>
            <p:ph type="title"/>
          </p:nvPr>
        </p:nvSpPr>
        <p:spPr>
          <a:xfrm>
            <a:off x="1604536" y="491777"/>
            <a:ext cx="7082263" cy="1358463"/>
          </a:xfrm>
        </p:spPr>
        <p:txBody>
          <a:bodyPr>
            <a:normAutofit/>
          </a:bodyPr>
          <a:lstStyle/>
          <a:p>
            <a:r>
              <a:rPr lang="en-US" dirty="0"/>
              <a:t>Criminal Background Checks and Domestic Violence</a:t>
            </a:r>
          </a:p>
        </p:txBody>
      </p:sp>
      <p:pic>
        <p:nvPicPr>
          <p:cNvPr id="6" name="Content Placeholder 5" descr="handcuffs-arrest-police-tape-lights.jpg"/>
          <p:cNvPicPr>
            <a:picLocks noGrp="1" noChangeAspect="1"/>
          </p:cNvPicPr>
          <p:nvPr>
            <p:ph idx="1"/>
          </p:nvPr>
        </p:nvPicPr>
        <p:blipFill>
          <a:blip r:embed="rId2"/>
          <a:stretch>
            <a:fillRect/>
          </a:stretch>
        </p:blipFill>
        <p:spPr>
          <a:xfrm>
            <a:off x="2426677" y="1994434"/>
            <a:ext cx="5158154" cy="3868616"/>
          </a:xfrm>
        </p:spPr>
      </p:pic>
    </p:spTree>
    <p:extLst>
      <p:ext uri="{BB962C8B-B14F-4D97-AF65-F5344CB8AC3E}">
        <p14:creationId xmlns:p14="http://schemas.microsoft.com/office/powerpoint/2010/main" val="15191271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6.7.13</a:t>
            </a:r>
          </a:p>
        </p:txBody>
      </p:sp>
      <p:sp>
        <p:nvSpPr>
          <p:cNvPr id="5" name="Title 1"/>
          <p:cNvSpPr>
            <a:spLocks noGrp="1"/>
          </p:cNvSpPr>
          <p:nvPr>
            <p:ph type="title"/>
          </p:nvPr>
        </p:nvSpPr>
        <p:spPr>
          <a:xfrm>
            <a:off x="1604536" y="491778"/>
            <a:ext cx="7082263" cy="1143000"/>
          </a:xfrm>
        </p:spPr>
        <p:txBody>
          <a:bodyPr>
            <a:normAutofit fontScale="90000"/>
          </a:bodyPr>
          <a:lstStyle/>
          <a:p>
            <a:r>
              <a:rPr lang="en-US" dirty="0"/>
              <a:t>Domestic Violence Victim Advocates and Child Welfare Professionals</a:t>
            </a:r>
          </a:p>
        </p:txBody>
      </p:sp>
      <p:pic>
        <p:nvPicPr>
          <p:cNvPr id="6" name="Content Placeholder 3" descr="blog-team-building.jpg"/>
          <p:cNvPicPr>
            <a:picLocks noGrp="1" noChangeAspect="1"/>
          </p:cNvPicPr>
          <p:nvPr>
            <p:ph idx="1"/>
          </p:nvPr>
        </p:nvPicPr>
        <p:blipFill>
          <a:blip r:embed="rId2"/>
          <a:stretch>
            <a:fillRect/>
          </a:stretch>
        </p:blipFill>
        <p:spPr>
          <a:xfrm>
            <a:off x="2649414" y="2096571"/>
            <a:ext cx="4818185" cy="3309041"/>
          </a:xfrm>
        </p:spPr>
      </p:pic>
    </p:spTree>
    <p:extLst>
      <p:ext uri="{BB962C8B-B14F-4D97-AF65-F5344CB8AC3E}">
        <p14:creationId xmlns:p14="http://schemas.microsoft.com/office/powerpoint/2010/main" val="90183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3005" y="264761"/>
            <a:ext cx="7082263" cy="1143000"/>
          </a:xfrm>
        </p:spPr>
        <p:txBody>
          <a:bodyPr/>
          <a:lstStyle/>
          <a:p>
            <a:r>
              <a:rPr lang="en-US" dirty="0"/>
              <a:t>Pool Safety</a:t>
            </a:r>
          </a:p>
        </p:txBody>
      </p:sp>
      <p:pic>
        <p:nvPicPr>
          <p:cNvPr id="5" name="Picture 4"/>
          <p:cNvPicPr>
            <a:picLocks noChangeAspect="1"/>
          </p:cNvPicPr>
          <p:nvPr/>
        </p:nvPicPr>
        <p:blipFill>
          <a:blip r:embed="rId3"/>
          <a:stretch>
            <a:fillRect/>
          </a:stretch>
        </p:blipFill>
        <p:spPr>
          <a:xfrm>
            <a:off x="2616927" y="1248654"/>
            <a:ext cx="5041173" cy="4923545"/>
          </a:xfrm>
          <a:prstGeom prst="roundRect">
            <a:avLst>
              <a:gd name="adj" fmla="val 8594"/>
            </a:avLst>
          </a:prstGeom>
          <a:solidFill>
            <a:srgbClr val="FFFFFF">
              <a:shade val="85000"/>
            </a:srgbClr>
          </a:solidFill>
          <a:ln>
            <a:noFill/>
          </a:ln>
          <a:effectLst/>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6.2.4</a:t>
            </a:r>
          </a:p>
        </p:txBody>
      </p:sp>
    </p:spTree>
    <p:extLst>
      <p:ext uri="{BB962C8B-B14F-4D97-AF65-F5344CB8AC3E}">
        <p14:creationId xmlns:p14="http://schemas.microsoft.com/office/powerpoint/2010/main" val="228768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476" y="286827"/>
            <a:ext cx="7772400" cy="1143000"/>
          </a:xfrm>
        </p:spPr>
        <p:txBody>
          <a:bodyPr/>
          <a:lstStyle/>
          <a:p>
            <a:r>
              <a:rPr lang="en-US" dirty="0"/>
              <a:t>High Temperatures and Hot Cars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0933" y="1558815"/>
            <a:ext cx="4233333" cy="4233333"/>
          </a:xfrm>
          <a:prstGeom prst="roundRect">
            <a:avLst>
              <a:gd name="adj" fmla="val 8594"/>
            </a:avLst>
          </a:prstGeom>
          <a:solidFill>
            <a:srgbClr val="FFFFFF">
              <a:shade val="85000"/>
            </a:srgbClr>
          </a:solidFill>
          <a:ln>
            <a:noFill/>
          </a:ln>
          <a:effectLst/>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6.2.5</a:t>
            </a:r>
          </a:p>
        </p:txBody>
      </p:sp>
      <p:sp>
        <p:nvSpPr>
          <p:cNvPr id="5" name="TextBox 4"/>
          <p:cNvSpPr txBox="1"/>
          <p:nvPr/>
        </p:nvSpPr>
        <p:spPr>
          <a:xfrm>
            <a:off x="3399693" y="5825196"/>
            <a:ext cx="3335574" cy="584775"/>
          </a:xfrm>
          <a:prstGeom prst="rect">
            <a:avLst/>
          </a:prstGeom>
          <a:noFill/>
        </p:spPr>
        <p:txBody>
          <a:bodyPr wrap="square" rtlCol="0">
            <a:spAutoFit/>
          </a:bodyPr>
          <a:lstStyle/>
          <a:p>
            <a:r>
              <a:rPr lang="en-US" sz="3200" b="1" i="1" dirty="0">
                <a:solidFill>
                  <a:srgbClr val="18579B"/>
                </a:solidFill>
                <a:latin typeface="Arial" panose="020B0604020202020204" pitchFamily="34" charset="0"/>
                <a:cs typeface="Arial" panose="020B0604020202020204" pitchFamily="34" charset="0"/>
              </a:rPr>
              <a:t>s. 316.6135, F.S.</a:t>
            </a:r>
          </a:p>
        </p:txBody>
      </p:sp>
    </p:spTree>
    <p:extLst>
      <p:ext uri="{BB962C8B-B14F-4D97-AF65-F5344CB8AC3E}">
        <p14:creationId xmlns:p14="http://schemas.microsoft.com/office/powerpoint/2010/main" val="362087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60575" y="123825"/>
            <a:ext cx="7083425" cy="1143000"/>
          </a:xfrm>
        </p:spPr>
        <p:txBody>
          <a:bodyPr/>
          <a:lstStyle/>
          <a:p>
            <a:r>
              <a:rPr lang="en-US" dirty="0"/>
              <a:t>Safe Sleeping</a:t>
            </a:r>
          </a:p>
        </p:txBody>
      </p:sp>
      <p:pic>
        <p:nvPicPr>
          <p:cNvPr id="4" name="Picture 3"/>
          <p:cNvPicPr>
            <a:picLocks noChangeAspect="1"/>
          </p:cNvPicPr>
          <p:nvPr/>
        </p:nvPicPr>
        <p:blipFill>
          <a:blip r:embed="rId3"/>
          <a:stretch>
            <a:fillRect/>
          </a:stretch>
        </p:blipFill>
        <p:spPr>
          <a:xfrm>
            <a:off x="1081684" y="867003"/>
            <a:ext cx="7836064" cy="4895554"/>
          </a:xfrm>
          <a:prstGeom prst="rect">
            <a:avLst/>
          </a:prstGeom>
        </p:spPr>
      </p:pic>
      <p:sp>
        <p:nvSpPr>
          <p:cNvPr id="5" name="Rectangle 4"/>
          <p:cNvSpPr/>
          <p:nvPr/>
        </p:nvSpPr>
        <p:spPr>
          <a:xfrm>
            <a:off x="1899641" y="5851408"/>
            <a:ext cx="6200150" cy="707886"/>
          </a:xfrm>
          <a:prstGeom prst="rect">
            <a:avLst/>
          </a:prstGeom>
        </p:spPr>
        <p:txBody>
          <a:bodyPr wrap="square">
            <a:spAutoFit/>
          </a:bodyPr>
          <a:lstStyle/>
          <a:p>
            <a:r>
              <a:rPr lang="en-US" sz="2000" dirty="0">
                <a:hlinkClick r:id="rId4"/>
              </a:rPr>
              <a:t>https://www.youtube.com/watch?v=0zoQ7n3omqQ</a:t>
            </a:r>
            <a:endParaRPr lang="en-US" sz="2000" dirty="0"/>
          </a:p>
          <a:p>
            <a:endParaRPr lang="en-US" sz="2000" dirty="0"/>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6.2.6</a:t>
            </a:r>
          </a:p>
        </p:txBody>
      </p:sp>
    </p:spTree>
    <p:extLst>
      <p:ext uri="{BB962C8B-B14F-4D97-AF65-F5344CB8AC3E}">
        <p14:creationId xmlns:p14="http://schemas.microsoft.com/office/powerpoint/2010/main" val="25897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79918"/>
            <a:ext cx="7082263" cy="1143000"/>
          </a:xfrm>
        </p:spPr>
        <p:txBody>
          <a:bodyPr/>
          <a:lstStyle/>
          <a:p>
            <a:r>
              <a:rPr lang="en-US" dirty="0"/>
              <a:t>Chapter 39.01(44), F.S.</a:t>
            </a:r>
            <a:br>
              <a:rPr lang="en-US" dirty="0"/>
            </a:br>
            <a:endParaRPr lang="en-US" dirty="0"/>
          </a:p>
        </p:txBody>
      </p:sp>
      <p:sp>
        <p:nvSpPr>
          <p:cNvPr id="3" name="Content Placeholder 2"/>
          <p:cNvSpPr>
            <a:spLocks noGrp="1"/>
          </p:cNvSpPr>
          <p:nvPr>
            <p:ph idx="1"/>
          </p:nvPr>
        </p:nvSpPr>
        <p:spPr>
          <a:xfrm>
            <a:off x="1396255" y="977867"/>
            <a:ext cx="7498824" cy="4902265"/>
          </a:xfrm>
        </p:spPr>
        <p:txBody>
          <a:bodyPr>
            <a:normAutofit/>
          </a:bodyPr>
          <a:lstStyle/>
          <a:p>
            <a:r>
              <a:rPr lang="en-US" dirty="0"/>
              <a:t>permitted to live in an environment when such deprivation or environment causes the child’s physical, mental, or emotional health to be significantly impaired or to be in danger of being significantly impaired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400" y="3615365"/>
            <a:ext cx="4292600" cy="286326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6.2.7</a:t>
            </a:r>
          </a:p>
        </p:txBody>
      </p:sp>
    </p:spTree>
    <p:extLst>
      <p:ext uri="{BB962C8B-B14F-4D97-AF65-F5344CB8AC3E}">
        <p14:creationId xmlns:p14="http://schemas.microsoft.com/office/powerpoint/2010/main" val="379432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neglect</a:t>
            </a:r>
          </a:p>
        </p:txBody>
      </p:sp>
      <p:pic>
        <p:nvPicPr>
          <p:cNvPr id="4" name="Content Placeholder 3"/>
          <p:cNvPicPr>
            <a:picLocks noGrp="1" noChangeAspect="1"/>
          </p:cNvPicPr>
          <p:nvPr>
            <p:ph idx="1"/>
          </p:nvPr>
        </p:nvPicPr>
        <p:blipFill>
          <a:blip r:embed="rId3"/>
          <a:stretch>
            <a:fillRect/>
          </a:stretch>
        </p:blipFill>
        <p:spPr>
          <a:xfrm>
            <a:off x="1817776" y="1976219"/>
            <a:ext cx="3008226" cy="3008226"/>
          </a:xfrm>
          <a:prstGeom prst="rect">
            <a:avLst/>
          </a:prstGeom>
        </p:spPr>
      </p:pic>
      <p:pic>
        <p:nvPicPr>
          <p:cNvPr id="5" name="Picture 4"/>
          <p:cNvPicPr>
            <a:picLocks noChangeAspect="1"/>
          </p:cNvPicPr>
          <p:nvPr/>
        </p:nvPicPr>
        <p:blipFill>
          <a:blip r:embed="rId4"/>
          <a:stretch>
            <a:fillRect/>
          </a:stretch>
        </p:blipFill>
        <p:spPr>
          <a:xfrm>
            <a:off x="5266267" y="1873554"/>
            <a:ext cx="3110891" cy="3110891"/>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6.2.8</a:t>
            </a:r>
          </a:p>
        </p:txBody>
      </p:sp>
    </p:spTree>
    <p:extLst>
      <p:ext uri="{BB962C8B-B14F-4D97-AF65-F5344CB8AC3E}">
        <p14:creationId xmlns:p14="http://schemas.microsoft.com/office/powerpoint/2010/main" val="264393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1604536" y="292205"/>
            <a:ext cx="7082263" cy="1143000"/>
          </a:xfrm>
        </p:spPr>
        <p:txBody>
          <a:bodyPr/>
          <a:lstStyle/>
          <a:p>
            <a:r>
              <a:rPr lang="en-US" dirty="0"/>
              <a:t>Agenda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
        <p:nvSpPr>
          <p:cNvPr id="4" name="Rectangle 3"/>
          <p:cNvSpPr/>
          <p:nvPr/>
        </p:nvSpPr>
        <p:spPr>
          <a:xfrm>
            <a:off x="1358260" y="1584495"/>
            <a:ext cx="7328539" cy="3539430"/>
          </a:xfrm>
          <a:prstGeom prst="rect">
            <a:avLst/>
          </a:prstGeom>
        </p:spPr>
        <p:txBody>
          <a:bodyPr wrap="square">
            <a:spAutoFit/>
          </a:bodyPr>
          <a:lstStyle/>
          <a:p>
            <a:r>
              <a:rPr lang="en-US" sz="3200" dirty="0">
                <a:solidFill>
                  <a:srgbClr val="18579B"/>
                </a:solidFill>
                <a:latin typeface="Calibri"/>
                <a:cs typeface="Calibri"/>
              </a:rPr>
              <a:t>Unit 6.1:  </a:t>
            </a:r>
            <a:r>
              <a:rPr lang="en-US" sz="3200" dirty="0">
                <a:solidFill>
                  <a:srgbClr val="56944F"/>
                </a:solidFill>
                <a:latin typeface="Calibri"/>
                <a:cs typeface="Calibri"/>
              </a:rPr>
              <a:t>Maltreatment: Overview</a:t>
            </a:r>
          </a:p>
          <a:p>
            <a:r>
              <a:rPr lang="en-US" sz="3200" dirty="0">
                <a:solidFill>
                  <a:srgbClr val="18579B"/>
                </a:solidFill>
                <a:latin typeface="Calibri"/>
                <a:cs typeface="Calibri"/>
              </a:rPr>
              <a:t>Unit 6.2:  </a:t>
            </a:r>
            <a:r>
              <a:rPr lang="en-US" sz="3200" dirty="0">
                <a:solidFill>
                  <a:srgbClr val="56944F"/>
                </a:solidFill>
                <a:latin typeface="Calibri"/>
                <a:cs typeface="Calibri"/>
              </a:rPr>
              <a:t>Neglect</a:t>
            </a:r>
          </a:p>
          <a:p>
            <a:r>
              <a:rPr lang="en-US" sz="3200" dirty="0">
                <a:solidFill>
                  <a:srgbClr val="18579B"/>
                </a:solidFill>
                <a:latin typeface="Calibri"/>
                <a:cs typeface="Calibri"/>
              </a:rPr>
              <a:t>Unit 6.3:  </a:t>
            </a:r>
            <a:r>
              <a:rPr lang="en-US" sz="3200" dirty="0">
                <a:solidFill>
                  <a:srgbClr val="56944F"/>
                </a:solidFill>
                <a:latin typeface="Calibri"/>
                <a:cs typeface="Calibri"/>
              </a:rPr>
              <a:t>Physical Abuse</a:t>
            </a:r>
          </a:p>
          <a:p>
            <a:r>
              <a:rPr lang="en-US" sz="3200" dirty="0">
                <a:solidFill>
                  <a:srgbClr val="18579B"/>
                </a:solidFill>
                <a:latin typeface="Calibri"/>
                <a:cs typeface="Calibri"/>
              </a:rPr>
              <a:t>Unit 6.4:  </a:t>
            </a:r>
            <a:r>
              <a:rPr lang="en-US" sz="3200" dirty="0">
                <a:solidFill>
                  <a:srgbClr val="56944F"/>
                </a:solidFill>
                <a:latin typeface="Calibri"/>
                <a:cs typeface="Calibri"/>
              </a:rPr>
              <a:t>Sexual Abuse </a:t>
            </a:r>
          </a:p>
          <a:p>
            <a:r>
              <a:rPr lang="en-US" sz="3200" dirty="0">
                <a:solidFill>
                  <a:srgbClr val="18579B"/>
                </a:solidFill>
                <a:latin typeface="Calibri"/>
                <a:cs typeface="Calibri"/>
              </a:rPr>
              <a:t>Unit 6.5:  </a:t>
            </a:r>
            <a:r>
              <a:rPr lang="en-US" sz="3200" dirty="0">
                <a:solidFill>
                  <a:srgbClr val="56944F"/>
                </a:solidFill>
                <a:latin typeface="Calibri"/>
                <a:cs typeface="Calibri"/>
              </a:rPr>
              <a:t>Mental Injury</a:t>
            </a:r>
          </a:p>
          <a:p>
            <a:r>
              <a:rPr lang="en-US" sz="3200" dirty="0">
                <a:solidFill>
                  <a:srgbClr val="18579B"/>
                </a:solidFill>
                <a:latin typeface="Calibri"/>
                <a:cs typeface="Calibri"/>
              </a:rPr>
              <a:t>Unit 6.6:  </a:t>
            </a:r>
            <a:r>
              <a:rPr lang="en-US" sz="3200" dirty="0">
                <a:solidFill>
                  <a:srgbClr val="56944F"/>
                </a:solidFill>
                <a:latin typeface="Calibri"/>
                <a:cs typeface="Calibri"/>
              </a:rPr>
              <a:t>Substance Abuse</a:t>
            </a:r>
          </a:p>
          <a:p>
            <a:r>
              <a:rPr lang="en-US" sz="3200" dirty="0">
                <a:solidFill>
                  <a:srgbClr val="18579B"/>
                </a:solidFill>
                <a:latin typeface="Calibri"/>
                <a:cs typeface="Calibri"/>
              </a:rPr>
              <a:t>Unit 6.7:  </a:t>
            </a:r>
            <a:r>
              <a:rPr lang="en-US" sz="3200" dirty="0">
                <a:solidFill>
                  <a:srgbClr val="56944F"/>
                </a:solidFill>
                <a:latin typeface="Calibri"/>
                <a:cs typeface="Calibri"/>
              </a:rPr>
              <a:t>Domestic Violence</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6.0.2</a:t>
            </a:r>
          </a:p>
        </p:txBody>
      </p:sp>
    </p:spTree>
    <p:extLst>
      <p:ext uri="{BB962C8B-B14F-4D97-AF65-F5344CB8AC3E}">
        <p14:creationId xmlns:p14="http://schemas.microsoft.com/office/powerpoint/2010/main" val="124421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court can…</a:t>
            </a:r>
          </a:p>
        </p:txBody>
      </p:sp>
      <p:pic>
        <p:nvPicPr>
          <p:cNvPr id="5" name="Content Placeholder 4"/>
          <p:cNvPicPr>
            <a:picLocks noGrp="1" noChangeAspect="1"/>
          </p:cNvPicPr>
          <p:nvPr>
            <p:ph idx="1"/>
          </p:nvPr>
        </p:nvPicPr>
        <p:blipFill>
          <a:blip r:embed="rId3"/>
          <a:stretch>
            <a:fillRect/>
          </a:stretch>
        </p:blipFill>
        <p:spPr>
          <a:xfrm>
            <a:off x="2733979" y="1720681"/>
            <a:ext cx="5478373" cy="352441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6.2.9</a:t>
            </a:r>
          </a:p>
        </p:txBody>
      </p:sp>
    </p:spTree>
    <p:extLst>
      <p:ext uri="{BB962C8B-B14F-4D97-AF65-F5344CB8AC3E}">
        <p14:creationId xmlns:p14="http://schemas.microsoft.com/office/powerpoint/2010/main" val="187399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Child Maltreatment Index</a:t>
            </a:r>
          </a:p>
        </p:txBody>
      </p:sp>
      <p:sp>
        <p:nvSpPr>
          <p:cNvPr id="3" name="Content Placeholder 2"/>
          <p:cNvSpPr>
            <a:spLocks noGrp="1"/>
          </p:cNvSpPr>
          <p:nvPr>
            <p:ph idx="1"/>
          </p:nvPr>
        </p:nvSpPr>
        <p:spPr/>
        <p:txBody>
          <a:bodyPr>
            <a:normAutofit/>
          </a:bodyPr>
          <a:lstStyle/>
          <a:p>
            <a:r>
              <a:rPr lang="en-US" dirty="0"/>
              <a:t>Inadequate Supervision A-22</a:t>
            </a:r>
          </a:p>
          <a:p>
            <a:r>
              <a:rPr lang="en-US" dirty="0"/>
              <a:t>Environmental Hazards A-13</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6.2.10</a:t>
            </a:r>
          </a:p>
        </p:txBody>
      </p:sp>
    </p:spTree>
    <p:extLst>
      <p:ext uri="{BB962C8B-B14F-4D97-AF65-F5344CB8AC3E}">
        <p14:creationId xmlns:p14="http://schemas.microsoft.com/office/powerpoint/2010/main" val="173530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Child Maltreatment Index</a:t>
            </a:r>
          </a:p>
        </p:txBody>
      </p:sp>
      <p:sp>
        <p:nvSpPr>
          <p:cNvPr id="3" name="Content Placeholder 2"/>
          <p:cNvSpPr>
            <a:spLocks noGrp="1"/>
          </p:cNvSpPr>
          <p:nvPr>
            <p:ph idx="1"/>
          </p:nvPr>
        </p:nvSpPr>
        <p:spPr/>
        <p:txBody>
          <a:bodyPr>
            <a:normAutofit/>
          </a:bodyPr>
          <a:lstStyle/>
          <a:p>
            <a:r>
              <a:rPr lang="en-US" dirty="0"/>
              <a:t>Failure to Thrive A-17</a:t>
            </a:r>
          </a:p>
          <a:p>
            <a:r>
              <a:rPr lang="en-US" dirty="0"/>
              <a:t>Malnutrition/Dehydration A-25</a:t>
            </a:r>
          </a:p>
          <a:p>
            <a:r>
              <a:rPr lang="en-US" dirty="0"/>
              <a:t>Medical Neglect A-26  </a:t>
            </a:r>
            <a:r>
              <a:rPr lang="en-US" i="1" dirty="0">
                <a:solidFill>
                  <a:srgbClr val="18579B"/>
                </a:solidFill>
              </a:rPr>
              <a:t>(s. 39.3068, F.S.)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6.2.11</a:t>
            </a:r>
          </a:p>
        </p:txBody>
      </p:sp>
    </p:spTree>
    <p:extLst>
      <p:ext uri="{BB962C8B-B14F-4D97-AF65-F5344CB8AC3E}">
        <p14:creationId xmlns:p14="http://schemas.microsoft.com/office/powerpoint/2010/main" val="618541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9112" y="179021"/>
            <a:ext cx="7083425" cy="1143000"/>
          </a:xfrm>
        </p:spPr>
        <p:txBody>
          <a:bodyPr/>
          <a:lstStyle/>
          <a:p>
            <a:pPr algn="r"/>
            <a:r>
              <a:rPr lang="en-US" dirty="0"/>
              <a:t>Failure to Thrive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4685" y="1283677"/>
            <a:ext cx="1986648" cy="24392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4537" y="3311515"/>
            <a:ext cx="3881864" cy="2927611"/>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5892" y="209600"/>
            <a:ext cx="2164758" cy="2819737"/>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6420" y="3722877"/>
            <a:ext cx="1964913" cy="2439200"/>
          </a:xfrm>
          <a:prstGeom prst="rect">
            <a:avLst/>
          </a:prstGeom>
        </p:spPr>
      </p:pic>
      <p:sp>
        <p:nvSpPr>
          <p:cNvPr id="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6.2.12</a:t>
            </a:r>
          </a:p>
        </p:txBody>
      </p:sp>
    </p:spTree>
    <p:extLst>
      <p:ext uri="{BB962C8B-B14F-4D97-AF65-F5344CB8AC3E}">
        <p14:creationId xmlns:p14="http://schemas.microsoft.com/office/powerpoint/2010/main" val="268240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Situational vs. Chronic Neglect</a:t>
            </a:r>
          </a:p>
        </p:txBody>
      </p:sp>
      <p:sp>
        <p:nvSpPr>
          <p:cNvPr id="595971" name="Rectangle 3"/>
          <p:cNvSpPr>
            <a:spLocks noGrp="1" noChangeArrowheads="1"/>
          </p:cNvSpPr>
          <p:nvPr>
            <p:ph type="body" idx="1"/>
          </p:nvPr>
        </p:nvSpPr>
        <p:spPr/>
        <p:txBody>
          <a:bodyPr anchor="ctr">
            <a:normAutofit/>
          </a:bodyPr>
          <a:lstStyle/>
          <a:p>
            <a:pPr algn="ctr"/>
            <a:r>
              <a:rPr lang="en-US" dirty="0"/>
              <a:t> </a:t>
            </a:r>
            <a:r>
              <a:rPr lang="en-US" sz="3200" dirty="0"/>
              <a:t>Situational</a:t>
            </a:r>
            <a:endParaRPr lang="en-US" dirty="0"/>
          </a:p>
        </p:txBody>
      </p:sp>
      <p:sp>
        <p:nvSpPr>
          <p:cNvPr id="8" name="Content Placeholder 7"/>
          <p:cNvSpPr>
            <a:spLocks noGrp="1"/>
          </p:cNvSpPr>
          <p:nvPr>
            <p:ph sz="half" idx="2"/>
          </p:nvPr>
        </p:nvSpPr>
        <p:spPr/>
        <p:txBody>
          <a:bodyPr>
            <a:normAutofit lnSpcReduction="10000"/>
          </a:bodyPr>
          <a:lstStyle/>
          <a:p>
            <a:endParaRPr lang="en-US" dirty="0"/>
          </a:p>
          <a:p>
            <a:r>
              <a:rPr lang="en-US" dirty="0"/>
              <a:t>crisis/situational</a:t>
            </a:r>
          </a:p>
          <a:p>
            <a:r>
              <a:rPr lang="en-US" dirty="0"/>
              <a:t>parent/caretaker fundamentally able to cope but temporarily overwhelmed</a:t>
            </a:r>
          </a:p>
        </p:txBody>
      </p:sp>
      <p:sp>
        <p:nvSpPr>
          <p:cNvPr id="10" name="Text Placeholder 9"/>
          <p:cNvSpPr>
            <a:spLocks noGrp="1"/>
          </p:cNvSpPr>
          <p:nvPr>
            <p:ph type="body" sz="quarter" idx="3"/>
          </p:nvPr>
        </p:nvSpPr>
        <p:spPr/>
        <p:txBody>
          <a:bodyPr anchor="ctr"/>
          <a:lstStyle/>
          <a:p>
            <a:pPr algn="ctr"/>
            <a:r>
              <a:rPr lang="en-US" sz="3200" dirty="0"/>
              <a:t>Chronic</a:t>
            </a:r>
            <a:endParaRPr lang="en-US" dirty="0"/>
          </a:p>
        </p:txBody>
      </p:sp>
      <p:sp>
        <p:nvSpPr>
          <p:cNvPr id="11" name="Content Placeholder 10"/>
          <p:cNvSpPr>
            <a:spLocks noGrp="1"/>
          </p:cNvSpPr>
          <p:nvPr>
            <p:ph sz="quarter" idx="4"/>
          </p:nvPr>
        </p:nvSpPr>
        <p:spPr/>
        <p:txBody>
          <a:bodyPr>
            <a:normAutofit/>
          </a:bodyPr>
          <a:lstStyle/>
          <a:p>
            <a:pPr marL="0" indent="0">
              <a:buNone/>
            </a:pPr>
            <a:endParaRPr lang="en-US" dirty="0"/>
          </a:p>
          <a:p>
            <a:r>
              <a:rPr lang="en-US" dirty="0"/>
              <a:t>enduring</a:t>
            </a:r>
          </a:p>
          <a:p>
            <a:r>
              <a:rPr lang="en-US" dirty="0"/>
              <a:t>parent with continued and serious child-rearing difficulties</a:t>
            </a:r>
          </a:p>
        </p:txBody>
      </p:sp>
      <p:sp>
        <p:nvSpPr>
          <p:cNvPr id="9" name="Rectangle 3"/>
          <p:cNvSpPr txBox="1">
            <a:spLocks noChangeArrowheads="1"/>
          </p:cNvSpPr>
          <p:nvPr/>
        </p:nvSpPr>
        <p:spPr>
          <a:xfrm>
            <a:off x="1226820" y="1579562"/>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2"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6.2.13</a:t>
            </a:r>
          </a:p>
        </p:txBody>
      </p:sp>
    </p:spTree>
    <p:extLst>
      <p:ext uri="{BB962C8B-B14F-4D97-AF65-F5344CB8AC3E}">
        <p14:creationId xmlns:p14="http://schemas.microsoft.com/office/powerpoint/2010/main" val="2501320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087" y="533180"/>
            <a:ext cx="7082263" cy="1143000"/>
          </a:xfrm>
        </p:spPr>
        <p:txBody>
          <a:bodyPr/>
          <a:lstStyle/>
          <a:p>
            <a:r>
              <a:rPr lang="en-US" dirty="0"/>
              <a:t>The Gavin Family</a:t>
            </a:r>
          </a:p>
        </p:txBody>
      </p:sp>
      <p:sp>
        <p:nvSpPr>
          <p:cNvPr id="4" name="Content Placeholder 3"/>
          <p:cNvSpPr>
            <a:spLocks noGrp="1"/>
          </p:cNvSpPr>
          <p:nvPr>
            <p:ph idx="1"/>
          </p:nvPr>
        </p:nvSpPr>
        <p:spPr>
          <a:xfrm>
            <a:off x="1604535" y="3059209"/>
            <a:ext cx="7082264" cy="2614760"/>
          </a:xfrm>
        </p:spPr>
        <p:txBody>
          <a:bodyPr/>
          <a:lstStyle/>
          <a:p>
            <a:r>
              <a:rPr lang="en-US" dirty="0"/>
              <a:t>What indicators suggest the </a:t>
            </a:r>
            <a:r>
              <a:rPr lang="en-US" dirty="0" err="1"/>
              <a:t>Gavins</a:t>
            </a:r>
            <a:r>
              <a:rPr lang="en-US" dirty="0"/>
              <a:t> are suffering from chronic neglect? </a:t>
            </a:r>
          </a:p>
          <a:p>
            <a:pPr marL="0" indent="0">
              <a:buNone/>
            </a:pPr>
            <a:endParaRPr lang="en-US" dirty="0"/>
          </a:p>
          <a:p>
            <a:r>
              <a:rPr lang="en-US" dirty="0"/>
              <a:t>Does the age of the child matter?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535" y="302836"/>
            <a:ext cx="2076435" cy="207643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6.2.14</a:t>
            </a:r>
          </a:p>
        </p:txBody>
      </p:sp>
    </p:spTree>
    <p:extLst>
      <p:ext uri="{BB962C8B-B14F-4D97-AF65-F5344CB8AC3E}">
        <p14:creationId xmlns:p14="http://schemas.microsoft.com/office/powerpoint/2010/main" val="1548511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3"/>
          <p:cNvSpPr>
            <a:spLocks noGrp="1" noChangeArrowheads="1"/>
          </p:cNvSpPr>
          <p:nvPr>
            <p:ph type="body" sz="half" idx="2"/>
          </p:nvPr>
        </p:nvSpPr>
        <p:spPr>
          <a:xfrm>
            <a:off x="4652963" y="1493837"/>
            <a:ext cx="4033837" cy="4525963"/>
          </a:xfrm>
        </p:spPr>
        <p:txBody>
          <a:bodyPr>
            <a:normAutofit/>
          </a:bodyPr>
          <a:lstStyle/>
          <a:p>
            <a:r>
              <a:rPr lang="en-US" dirty="0"/>
              <a:t>Situational neglect may be addressed in shorter term intervention.</a:t>
            </a:r>
          </a:p>
          <a:p>
            <a:r>
              <a:rPr lang="en-US" dirty="0"/>
              <a:t>Chronic/enduring neglect takes longer intervention to yield sustained change.</a:t>
            </a:r>
          </a:p>
        </p:txBody>
      </p:sp>
      <p:sp>
        <p:nvSpPr>
          <p:cNvPr id="2" name="Title 1"/>
          <p:cNvSpPr>
            <a:spLocks noGrp="1"/>
          </p:cNvSpPr>
          <p:nvPr>
            <p:ph type="title"/>
          </p:nvPr>
        </p:nvSpPr>
        <p:spPr>
          <a:xfrm>
            <a:off x="914400" y="350837"/>
            <a:ext cx="8229600" cy="1143000"/>
          </a:xfrm>
        </p:spPr>
        <p:txBody>
          <a:bodyPr/>
          <a:lstStyle/>
          <a:p>
            <a:r>
              <a:rPr lang="en-US" dirty="0"/>
              <a:t>Situational vs. Chronic Neglect</a:t>
            </a:r>
          </a:p>
        </p:txBody>
      </p:sp>
      <p:pic>
        <p:nvPicPr>
          <p:cNvPr id="3" name="Picture 2"/>
          <p:cNvPicPr>
            <a:picLocks noChangeAspect="1"/>
          </p:cNvPicPr>
          <p:nvPr/>
        </p:nvPicPr>
        <p:blipFill>
          <a:blip r:embed="rId3"/>
          <a:stretch>
            <a:fillRect/>
          </a:stretch>
        </p:blipFill>
        <p:spPr>
          <a:xfrm>
            <a:off x="1404968" y="1619370"/>
            <a:ext cx="3682303" cy="381033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6.2.15</a:t>
            </a:r>
          </a:p>
        </p:txBody>
      </p:sp>
    </p:spTree>
    <p:extLst>
      <p:ext uri="{BB962C8B-B14F-4D97-AF65-F5344CB8AC3E}">
        <p14:creationId xmlns:p14="http://schemas.microsoft.com/office/powerpoint/2010/main" val="134930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1263"/>
            <a:ext cx="8229600" cy="1143000"/>
          </a:xfrm>
        </p:spPr>
        <p:txBody>
          <a:bodyPr/>
          <a:lstStyle/>
          <a:p>
            <a:r>
              <a:rPr lang="en-US" dirty="0"/>
              <a:t>The Impact of Neglect on the Child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720" y="1344263"/>
            <a:ext cx="7061200" cy="479702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6.2.16</a:t>
            </a:r>
          </a:p>
        </p:txBody>
      </p:sp>
    </p:spTree>
    <p:extLst>
      <p:ext uri="{BB962C8B-B14F-4D97-AF65-F5344CB8AC3E}">
        <p14:creationId xmlns:p14="http://schemas.microsoft.com/office/powerpoint/2010/main" val="254273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04536" y="114521"/>
            <a:ext cx="7082263" cy="1143000"/>
          </a:xfrm>
        </p:spPr>
        <p:txBody>
          <a:bodyPr/>
          <a:lstStyle/>
          <a:p>
            <a:r>
              <a:rPr lang="en-US" dirty="0"/>
              <a:t>Factors</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972" b="-1"/>
          <a:stretch/>
        </p:blipFill>
        <p:spPr>
          <a:xfrm>
            <a:off x="2269072" y="1002160"/>
            <a:ext cx="6163733" cy="5398640"/>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6.2.17</a:t>
            </a:r>
          </a:p>
        </p:txBody>
      </p:sp>
    </p:spTree>
    <p:extLst>
      <p:ext uri="{BB962C8B-B14F-4D97-AF65-F5344CB8AC3E}">
        <p14:creationId xmlns:p14="http://schemas.microsoft.com/office/powerpoint/2010/main" val="499718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33" y="274637"/>
            <a:ext cx="7574280" cy="1143000"/>
          </a:xfrm>
        </p:spPr>
        <p:txBody>
          <a:bodyPr/>
          <a:lstStyle/>
          <a:p>
            <a:r>
              <a:rPr lang="en-US" dirty="0"/>
              <a:t>Behavioral &amp; Emotional Effects of Neglect</a:t>
            </a:r>
          </a:p>
        </p:txBody>
      </p:sp>
      <p:pic>
        <p:nvPicPr>
          <p:cNvPr id="6" name="Picture 5"/>
          <p:cNvPicPr>
            <a:picLocks noChangeAspect="1"/>
          </p:cNvPicPr>
          <p:nvPr/>
        </p:nvPicPr>
        <p:blipFill>
          <a:blip r:embed="rId3"/>
          <a:stretch>
            <a:fillRect/>
          </a:stretch>
        </p:blipFill>
        <p:spPr>
          <a:xfrm>
            <a:off x="2025853" y="1817734"/>
            <a:ext cx="5773441" cy="404961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6.2.18</a:t>
            </a:r>
          </a:p>
        </p:txBody>
      </p:sp>
    </p:spTree>
    <p:extLst>
      <p:ext uri="{BB962C8B-B14F-4D97-AF65-F5344CB8AC3E}">
        <p14:creationId xmlns:p14="http://schemas.microsoft.com/office/powerpoint/2010/main" val="283516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Unit 6.1</a:t>
            </a:r>
          </a:p>
        </p:txBody>
      </p:sp>
      <p:sp>
        <p:nvSpPr>
          <p:cNvPr id="3" name="Subtitle 2"/>
          <p:cNvSpPr>
            <a:spLocks noGrp="1"/>
          </p:cNvSpPr>
          <p:nvPr>
            <p:ph type="subTitle" idx="1"/>
          </p:nvPr>
        </p:nvSpPr>
        <p:spPr>
          <a:xfrm>
            <a:off x="1344167" y="2796638"/>
            <a:ext cx="7474712" cy="866899"/>
          </a:xfrm>
        </p:spPr>
        <p:txBody>
          <a:bodyPr/>
          <a:lstStyle/>
          <a:p>
            <a:r>
              <a:rPr lang="en-US" dirty="0"/>
              <a:t>Maltreatment Overview</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6.1.1</a:t>
            </a:r>
          </a:p>
        </p:txBody>
      </p:sp>
    </p:spTree>
    <p:extLst>
      <p:ext uri="{BB962C8B-B14F-4D97-AF65-F5344CB8AC3E}">
        <p14:creationId xmlns:p14="http://schemas.microsoft.com/office/powerpoint/2010/main" val="2242587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t>
            </a:r>
            <a:r>
              <a:rPr lang="en-US" dirty="0">
                <a:solidFill>
                  <a:srgbClr val="18579B"/>
                </a:solidFill>
              </a:rPr>
              <a:t>Assessment</a:t>
            </a:r>
          </a:p>
        </p:txBody>
      </p:sp>
      <p:pic>
        <p:nvPicPr>
          <p:cNvPr id="4" name="Picture 3"/>
          <p:cNvPicPr>
            <a:picLocks noChangeAspect="1"/>
          </p:cNvPicPr>
          <p:nvPr/>
        </p:nvPicPr>
        <p:blipFill>
          <a:blip r:embed="rId3"/>
          <a:stretch>
            <a:fillRect/>
          </a:stretch>
        </p:blipFill>
        <p:spPr>
          <a:xfrm>
            <a:off x="2666999" y="1628775"/>
            <a:ext cx="4362243" cy="412232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6.2.19</a:t>
            </a:r>
          </a:p>
        </p:txBody>
      </p:sp>
    </p:spTree>
    <p:extLst>
      <p:ext uri="{BB962C8B-B14F-4D97-AF65-F5344CB8AC3E}">
        <p14:creationId xmlns:p14="http://schemas.microsoft.com/office/powerpoint/2010/main" val="2069455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Unit 6.3</a:t>
            </a:r>
          </a:p>
        </p:txBody>
      </p:sp>
      <p:sp>
        <p:nvSpPr>
          <p:cNvPr id="3" name="Subtitle 2"/>
          <p:cNvSpPr>
            <a:spLocks noGrp="1"/>
          </p:cNvSpPr>
          <p:nvPr>
            <p:ph type="subTitle" idx="1"/>
          </p:nvPr>
        </p:nvSpPr>
        <p:spPr>
          <a:xfrm>
            <a:off x="1344167" y="2796638"/>
            <a:ext cx="7474712" cy="866899"/>
          </a:xfrm>
        </p:spPr>
        <p:txBody>
          <a:bodyPr>
            <a:noAutofit/>
          </a:bodyPr>
          <a:lstStyle/>
          <a:p>
            <a:r>
              <a:rPr lang="en-US" dirty="0"/>
              <a:t>Physical Abuse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a:t>
            </a:r>
          </a:p>
        </p:txBody>
      </p:sp>
    </p:spTree>
    <p:extLst>
      <p:ext uri="{BB962C8B-B14F-4D97-AF65-F5344CB8AC3E}">
        <p14:creationId xmlns:p14="http://schemas.microsoft.com/office/powerpoint/2010/main" val="86621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a:t>Learning Objectives</a:t>
            </a:r>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a:t>
            </a:r>
          </a:p>
        </p:txBody>
      </p:sp>
    </p:spTree>
    <p:extLst>
      <p:ext uri="{BB962C8B-B14F-4D97-AF65-F5344CB8AC3E}">
        <p14:creationId xmlns:p14="http://schemas.microsoft.com/office/powerpoint/2010/main" val="418325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9467" y="464696"/>
            <a:ext cx="6144416" cy="5733736"/>
          </a:xfrm>
          <a:prstGeom prst="rect">
            <a:avLst/>
          </a:prstGeom>
        </p:spPr>
      </p:pic>
      <p:sp>
        <p:nvSpPr>
          <p:cNvPr id="2" name="Title 1"/>
          <p:cNvSpPr>
            <a:spLocks noGrp="1"/>
          </p:cNvSpPr>
          <p:nvPr>
            <p:ph type="title"/>
          </p:nvPr>
        </p:nvSpPr>
        <p:spPr>
          <a:xfrm rot="21378497">
            <a:off x="3349691" y="3181956"/>
            <a:ext cx="2984941" cy="2039078"/>
          </a:xfrm>
        </p:spPr>
        <p:txBody>
          <a:bodyPr>
            <a:normAutofit fontScale="90000"/>
          </a:bodyPr>
          <a:lstStyle/>
          <a:p>
            <a:r>
              <a:rPr lang="en-US" dirty="0"/>
              <a:t>Maltreatment Index </a:t>
            </a:r>
            <a:br>
              <a:rPr lang="en-US" dirty="0"/>
            </a:br>
            <a:r>
              <a:rPr lang="en-US" dirty="0"/>
              <a:t>and Physical Abuse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a:t>
            </a:r>
          </a:p>
        </p:txBody>
      </p:sp>
    </p:spTree>
    <p:extLst>
      <p:ext uri="{BB962C8B-B14F-4D97-AF65-F5344CB8AC3E}">
        <p14:creationId xmlns:p14="http://schemas.microsoft.com/office/powerpoint/2010/main" val="403208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Abuse: Chapter 39.01(2), F.S. </a:t>
            </a:r>
          </a:p>
        </p:txBody>
      </p:sp>
      <p:sp>
        <p:nvSpPr>
          <p:cNvPr id="3" name="Content Placeholder 2"/>
          <p:cNvSpPr txBox="1">
            <a:spLocks/>
          </p:cNvSpPr>
          <p:nvPr/>
        </p:nvSpPr>
        <p:spPr>
          <a:xfrm>
            <a:off x="1198880" y="1634777"/>
            <a:ext cx="7802880" cy="374669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None/>
            </a:pPr>
            <a:r>
              <a:rPr lang="en-US" sz="3200" dirty="0"/>
              <a:t>“…any willful act or threatened act that results in any physical, mental, or sexual injury or harm that causes or is likely to cause the child's physical, mental, or emotional health to be significantly impaired. Abuse of a child includes acts or omissions…”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a:t>
            </a:r>
          </a:p>
        </p:txBody>
      </p:sp>
    </p:spTree>
    <p:extLst>
      <p:ext uri="{BB962C8B-B14F-4D97-AF65-F5344CB8AC3E}">
        <p14:creationId xmlns:p14="http://schemas.microsoft.com/office/powerpoint/2010/main" val="276296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252" y="329434"/>
            <a:ext cx="8510988" cy="1080582"/>
          </a:xfrm>
        </p:spPr>
        <p:txBody>
          <a:bodyPr>
            <a:noAutofit/>
          </a:bodyPr>
          <a:lstStyle/>
          <a:p>
            <a:r>
              <a:rPr lang="en-US" dirty="0"/>
              <a:t>Child Maltreatment Index </a:t>
            </a:r>
            <a:br>
              <a:rPr lang="en-US" dirty="0"/>
            </a:br>
            <a:r>
              <a:rPr lang="en-US" dirty="0"/>
              <a:t>Categories</a:t>
            </a:r>
          </a:p>
        </p:txBody>
      </p:sp>
      <p:sp>
        <p:nvSpPr>
          <p:cNvPr id="3" name="Content Placeholder 2"/>
          <p:cNvSpPr>
            <a:spLocks noGrp="1"/>
          </p:cNvSpPr>
          <p:nvPr>
            <p:ph idx="1"/>
          </p:nvPr>
        </p:nvSpPr>
        <p:spPr>
          <a:xfrm>
            <a:off x="1286484" y="1234015"/>
            <a:ext cx="7082264" cy="5166785"/>
          </a:xfrm>
        </p:spPr>
        <p:txBody>
          <a:bodyPr>
            <a:normAutofit fontScale="92500"/>
          </a:bodyPr>
          <a:lstStyle/>
          <a:p>
            <a:r>
              <a:rPr lang="en-US" dirty="0"/>
              <a:t>Asphyxiation</a:t>
            </a:r>
          </a:p>
          <a:p>
            <a:r>
              <a:rPr lang="en-US" dirty="0"/>
              <a:t>Bone Fractures</a:t>
            </a:r>
          </a:p>
          <a:p>
            <a:r>
              <a:rPr lang="en-US" dirty="0"/>
              <a:t>Burns</a:t>
            </a:r>
          </a:p>
          <a:p>
            <a:r>
              <a:rPr lang="en-US" dirty="0"/>
              <a:t>Internal Injuries</a:t>
            </a:r>
          </a:p>
          <a:p>
            <a:r>
              <a:rPr lang="en-US" dirty="0"/>
              <a:t>Physical Injury</a:t>
            </a:r>
          </a:p>
          <a:p>
            <a:pPr lvl="1"/>
            <a:r>
              <a:rPr lang="en-US" dirty="0"/>
              <a:t>Cuts, Punctures and Bites</a:t>
            </a:r>
          </a:p>
          <a:p>
            <a:pPr lvl="1"/>
            <a:r>
              <a:rPr lang="en-US" dirty="0"/>
              <a:t>Bruises, Welts</a:t>
            </a:r>
          </a:p>
          <a:p>
            <a:pPr lvl="1"/>
            <a:r>
              <a:rPr lang="en-US" dirty="0"/>
              <a:t>Dislocation</a:t>
            </a:r>
          </a:p>
          <a:p>
            <a:pPr lvl="1"/>
            <a:r>
              <a:rPr lang="en-US" dirty="0"/>
              <a:t>Skull Fracture, Brain or Spinal Cord Damage, </a:t>
            </a:r>
          </a:p>
          <a:p>
            <a:pPr lvl="1"/>
            <a:r>
              <a:rPr lang="en-US" dirty="0"/>
              <a:t>Intra-Cranial Hemorrhage</a:t>
            </a:r>
          </a:p>
          <a:p>
            <a:pPr lvl="1"/>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6.3.5</a:t>
            </a:r>
          </a:p>
        </p:txBody>
      </p:sp>
    </p:spTree>
    <p:extLst>
      <p:ext uri="{BB962C8B-B14F-4D97-AF65-F5344CB8AC3E}">
        <p14:creationId xmlns:p14="http://schemas.microsoft.com/office/powerpoint/2010/main" val="3789298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252" y="618629"/>
            <a:ext cx="8510988" cy="1080582"/>
          </a:xfrm>
        </p:spPr>
        <p:txBody>
          <a:bodyPr>
            <a:noAutofit/>
          </a:bodyPr>
          <a:lstStyle/>
          <a:p>
            <a:r>
              <a:rPr lang="en-US" dirty="0"/>
              <a:t>Child Maltreatment Index </a:t>
            </a:r>
            <a:br>
              <a:rPr lang="en-US" dirty="0"/>
            </a:br>
            <a:r>
              <a:rPr lang="en-US" dirty="0"/>
              <a:t>Categories (continued)</a:t>
            </a:r>
          </a:p>
        </p:txBody>
      </p:sp>
      <p:sp>
        <p:nvSpPr>
          <p:cNvPr id="3" name="Content Placeholder 2"/>
          <p:cNvSpPr>
            <a:spLocks noGrp="1"/>
          </p:cNvSpPr>
          <p:nvPr>
            <p:ph idx="1"/>
          </p:nvPr>
        </p:nvSpPr>
        <p:spPr>
          <a:xfrm>
            <a:off x="1445510" y="1699211"/>
            <a:ext cx="7082264" cy="5166785"/>
          </a:xfrm>
        </p:spPr>
        <p:txBody>
          <a:bodyPr>
            <a:normAutofit/>
          </a:bodyPr>
          <a:lstStyle/>
          <a:p>
            <a:r>
              <a:rPr lang="en-US" dirty="0"/>
              <a:t>Physical Injury</a:t>
            </a:r>
          </a:p>
          <a:p>
            <a:pPr lvl="1"/>
            <a:r>
              <a:rPr lang="en-US" dirty="0"/>
              <a:t>Other, including:</a:t>
            </a:r>
          </a:p>
          <a:p>
            <a:pPr lvl="2"/>
            <a:r>
              <a:rPr lang="en-US" dirty="0"/>
              <a:t>Munchausen Syndrome by Proxy</a:t>
            </a:r>
          </a:p>
          <a:p>
            <a:pPr lvl="2"/>
            <a:r>
              <a:rPr lang="en-US" dirty="0"/>
              <a:t>Abrasions and Blinding/Eye Damage</a:t>
            </a:r>
          </a:p>
          <a:p>
            <a:pPr lvl="2"/>
            <a:r>
              <a:rPr lang="en-US" dirty="0"/>
              <a:t>Injury to Teeth and Jaws, Mouth and Lips </a:t>
            </a:r>
          </a:p>
          <a:p>
            <a:pPr lvl="2"/>
            <a:r>
              <a:rPr lang="en-US" dirty="0"/>
              <a:t>Damage to Ears/Hearing, Hair Pulling</a:t>
            </a:r>
          </a:p>
          <a:p>
            <a:pPr lvl="1"/>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6.3.6</a:t>
            </a:r>
          </a:p>
        </p:txBody>
      </p:sp>
    </p:spTree>
    <p:extLst>
      <p:ext uri="{BB962C8B-B14F-4D97-AF65-F5344CB8AC3E}">
        <p14:creationId xmlns:p14="http://schemas.microsoft.com/office/powerpoint/2010/main" val="894756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Added Physical Abuse Discussion Items</a:t>
            </a:r>
          </a:p>
        </p:txBody>
      </p:sp>
      <p:sp>
        <p:nvSpPr>
          <p:cNvPr id="3" name="Content Placeholder 2"/>
          <p:cNvSpPr txBox="1">
            <a:spLocks/>
          </p:cNvSpPr>
          <p:nvPr/>
        </p:nvSpPr>
        <p:spPr>
          <a:xfrm>
            <a:off x="1445509" y="1691215"/>
            <a:ext cx="7440074" cy="331549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Excessive Corporal Punishment: Beatings</a:t>
            </a:r>
          </a:p>
          <a:p>
            <a:pPr lvl="1"/>
            <a:r>
              <a:rPr lang="en-US" dirty="0"/>
              <a:t>Battered Child Syndrome</a:t>
            </a:r>
          </a:p>
          <a:p>
            <a:r>
              <a:rPr lang="en-US" dirty="0"/>
              <a:t>Poisoning</a:t>
            </a:r>
          </a:p>
          <a:p>
            <a:r>
              <a:rPr lang="en-US" dirty="0"/>
              <a:t>Bizarre Punishment</a:t>
            </a:r>
          </a:p>
          <a:p>
            <a:r>
              <a:rPr lang="en-US" dirty="0"/>
              <a:t>Malnourishment/Dehydration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6.3.7</a:t>
            </a:r>
          </a:p>
        </p:txBody>
      </p:sp>
    </p:spTree>
    <p:extLst>
      <p:ext uri="{BB962C8B-B14F-4D97-AF65-F5344CB8AC3E}">
        <p14:creationId xmlns:p14="http://schemas.microsoft.com/office/powerpoint/2010/main" val="2690980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Asphyxiation</a:t>
            </a:r>
          </a:p>
        </p:txBody>
      </p:sp>
      <p:sp>
        <p:nvSpPr>
          <p:cNvPr id="4" name="Content Placeholder 2"/>
          <p:cNvSpPr>
            <a:spLocks noGrp="1"/>
          </p:cNvSpPr>
          <p:nvPr>
            <p:ph idx="1"/>
          </p:nvPr>
        </p:nvSpPr>
        <p:spPr>
          <a:xfrm>
            <a:off x="1198880" y="1834605"/>
            <a:ext cx="7802880" cy="4773223"/>
          </a:xfrm>
        </p:spPr>
        <p:txBody>
          <a:bodyPr>
            <a:normAutofit/>
          </a:bodyPr>
          <a:lstStyle/>
          <a:p>
            <a:r>
              <a:rPr lang="en-US" dirty="0"/>
              <a:t>Florida Maltreatment Index (6/1/10)</a:t>
            </a:r>
          </a:p>
          <a:p>
            <a:pPr marL="400050" lvl="1" indent="0">
              <a:buNone/>
            </a:pPr>
            <a:r>
              <a:rPr lang="en-US" sz="3200" dirty="0"/>
              <a:t>“…the alteration in consciousness by a willful act of the caregiver(s) that may include suffocation and strangulation.”</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6.3.8</a:t>
            </a:r>
          </a:p>
        </p:txBody>
      </p:sp>
    </p:spTree>
    <p:extLst>
      <p:ext uri="{BB962C8B-B14F-4D97-AF65-F5344CB8AC3E}">
        <p14:creationId xmlns:p14="http://schemas.microsoft.com/office/powerpoint/2010/main" val="3709403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Bone Fractures</a:t>
            </a:r>
          </a:p>
        </p:txBody>
      </p:sp>
      <p:sp>
        <p:nvSpPr>
          <p:cNvPr id="5" name="Content Placeholder 2"/>
          <p:cNvSpPr>
            <a:spLocks noGrp="1"/>
          </p:cNvSpPr>
          <p:nvPr>
            <p:ph idx="1"/>
          </p:nvPr>
        </p:nvSpPr>
        <p:spPr>
          <a:xfrm>
            <a:off x="1198880" y="1442720"/>
            <a:ext cx="7802880" cy="4773223"/>
          </a:xfrm>
        </p:spPr>
        <p:txBody>
          <a:bodyPr>
            <a:normAutofit/>
          </a:bodyPr>
          <a:lstStyle/>
          <a:p>
            <a:r>
              <a:rPr lang="en-US" dirty="0"/>
              <a:t>Florida Maltreatment Index (6/1/10)</a:t>
            </a:r>
          </a:p>
          <a:p>
            <a:pPr marL="400050" lvl="1" indent="0">
              <a:buNone/>
            </a:pPr>
            <a:r>
              <a:rPr lang="en-US" dirty="0"/>
              <a:t>“…any broken bone in a child that is caused by the willful action of a caregiver(s).”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2511" y="3102468"/>
            <a:ext cx="2802790" cy="3410758"/>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6.3.9</a:t>
            </a:r>
          </a:p>
        </p:txBody>
      </p:sp>
    </p:spTree>
    <p:extLst>
      <p:ext uri="{BB962C8B-B14F-4D97-AF65-F5344CB8AC3E}">
        <p14:creationId xmlns:p14="http://schemas.microsoft.com/office/powerpoint/2010/main" val="67233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Objectives</a:t>
            </a:r>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6.1.2</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841" y="4751324"/>
            <a:ext cx="1070326" cy="118806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Burns</a:t>
            </a:r>
          </a:p>
        </p:txBody>
      </p:sp>
      <p:sp>
        <p:nvSpPr>
          <p:cNvPr id="4" name="Content Placeholder 2"/>
          <p:cNvSpPr>
            <a:spLocks noGrp="1"/>
          </p:cNvSpPr>
          <p:nvPr>
            <p:ph idx="1"/>
          </p:nvPr>
        </p:nvSpPr>
        <p:spPr>
          <a:xfrm>
            <a:off x="1198880" y="1442720"/>
            <a:ext cx="7802880" cy="4773223"/>
          </a:xfrm>
        </p:spPr>
        <p:txBody>
          <a:bodyPr>
            <a:normAutofit/>
          </a:bodyPr>
          <a:lstStyle/>
          <a:p>
            <a:r>
              <a:rPr lang="en-US" dirty="0"/>
              <a:t>Florida Maltreatment Index (6/1/10)</a:t>
            </a:r>
          </a:p>
          <a:p>
            <a:pPr marL="400050" lvl="1" indent="0">
              <a:buNone/>
            </a:pPr>
            <a:r>
              <a:rPr lang="en-US" sz="3200" dirty="0"/>
              <a:t>“Injury resulting in damage to the skin through the willful action of the caregiver(s).”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1491" y="3613879"/>
            <a:ext cx="4362138" cy="2908092"/>
          </a:xfrm>
          <a:prstGeom prst="rect">
            <a:avLst/>
          </a:prstGeom>
        </p:spPr>
      </p:pic>
      <p:sp>
        <p:nvSpPr>
          <p:cNvPr id="5" name="Slide Number Placeholder 6"/>
          <p:cNvSpPr txBox="1">
            <a:spLocks noChangeArrowheads="1"/>
          </p:cNvSpPr>
          <p:nvPr/>
        </p:nvSpPr>
        <p:spPr>
          <a:xfrm>
            <a:off x="1079112" y="6521971"/>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6.3.10</a:t>
            </a:r>
          </a:p>
        </p:txBody>
      </p:sp>
    </p:spTree>
    <p:extLst>
      <p:ext uri="{BB962C8B-B14F-4D97-AF65-F5344CB8AC3E}">
        <p14:creationId xmlns:p14="http://schemas.microsoft.com/office/powerpoint/2010/main" val="3456475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Internal Injuries </a:t>
            </a:r>
          </a:p>
        </p:txBody>
      </p:sp>
      <p:sp>
        <p:nvSpPr>
          <p:cNvPr id="4" name="Content Placeholder 2"/>
          <p:cNvSpPr>
            <a:spLocks noGrp="1"/>
          </p:cNvSpPr>
          <p:nvPr>
            <p:ph idx="1"/>
          </p:nvPr>
        </p:nvSpPr>
        <p:spPr>
          <a:xfrm>
            <a:off x="1198880" y="1442720"/>
            <a:ext cx="7802880" cy="4773223"/>
          </a:xfrm>
        </p:spPr>
        <p:txBody>
          <a:bodyPr>
            <a:normAutofit lnSpcReduction="10000"/>
          </a:bodyPr>
          <a:lstStyle/>
          <a:p>
            <a:r>
              <a:rPr lang="en-US" dirty="0"/>
              <a:t>Florida Maltreatment Index (6/1/10)</a:t>
            </a:r>
          </a:p>
          <a:p>
            <a:pPr marL="400050" lvl="1" indent="0">
              <a:buNone/>
            </a:pPr>
            <a:r>
              <a:rPr lang="en-US" dirty="0"/>
              <a:t>“…an injury to the organs occupying the thoracic (chest) or abdominal cavities that is not visible from the outside. Internal injuries may be accompanied by other external injuries. A person so injured may be pale, cold, perspiring freely, have an anxious expression, seem semi-comatose, or exhibit other symptoms, such as lethargy, disorientation, blood in bowel movements or urine, and/or loss of consciousness.”</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6.3.11</a:t>
            </a:r>
          </a:p>
        </p:txBody>
      </p:sp>
    </p:spTree>
    <p:extLst>
      <p:ext uri="{BB962C8B-B14F-4D97-AF65-F5344CB8AC3E}">
        <p14:creationId xmlns:p14="http://schemas.microsoft.com/office/powerpoint/2010/main" val="3906336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Physical Injury</a:t>
            </a:r>
          </a:p>
        </p:txBody>
      </p:sp>
      <p:sp>
        <p:nvSpPr>
          <p:cNvPr id="3" name="Content Placeholder 2"/>
          <p:cNvSpPr>
            <a:spLocks noGrp="1"/>
          </p:cNvSpPr>
          <p:nvPr>
            <p:ph idx="1"/>
          </p:nvPr>
        </p:nvSpPr>
        <p:spPr>
          <a:xfrm>
            <a:off x="1198880" y="1442720"/>
            <a:ext cx="7802880" cy="4773223"/>
          </a:xfrm>
        </p:spPr>
        <p:txBody>
          <a:bodyPr>
            <a:normAutofit/>
          </a:bodyPr>
          <a:lstStyle/>
          <a:p>
            <a:r>
              <a:rPr lang="en-US" dirty="0"/>
              <a:t>Florida Maltreatment Index (6/1/10)</a:t>
            </a:r>
          </a:p>
          <a:p>
            <a:pPr marL="400050" lvl="1" indent="0">
              <a:buNone/>
            </a:pPr>
            <a:r>
              <a:rPr lang="en-US" dirty="0"/>
              <a:t>“Physical injury includes any physical maltreatment of a child which is not covered by other abuse maltreatments that results in permanent or temporary disfigurement, permanent or temporary loss or impairment of a bodily part or function, or is a willful act or threatened act which causes or is likely to cause the child’s physical health to be impaired.”</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6.3.12</a:t>
            </a:r>
          </a:p>
        </p:txBody>
      </p:sp>
    </p:spTree>
    <p:extLst>
      <p:ext uri="{BB962C8B-B14F-4D97-AF65-F5344CB8AC3E}">
        <p14:creationId xmlns:p14="http://schemas.microsoft.com/office/powerpoint/2010/main" val="2899431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Bizarre Punishment</a:t>
            </a:r>
          </a:p>
        </p:txBody>
      </p:sp>
      <p:sp>
        <p:nvSpPr>
          <p:cNvPr id="4" name="Content Placeholder 2"/>
          <p:cNvSpPr>
            <a:spLocks noGrp="1"/>
          </p:cNvSpPr>
          <p:nvPr>
            <p:ph idx="1"/>
          </p:nvPr>
        </p:nvSpPr>
        <p:spPr>
          <a:xfrm>
            <a:off x="1198880" y="1442720"/>
            <a:ext cx="7616874" cy="4773223"/>
          </a:xfrm>
        </p:spPr>
        <p:txBody>
          <a:bodyPr>
            <a:normAutofit/>
          </a:bodyPr>
          <a:lstStyle/>
          <a:p>
            <a:r>
              <a:rPr lang="en-US" dirty="0"/>
              <a:t>Florida Maltreatment Index (6/1/10)</a:t>
            </a:r>
          </a:p>
          <a:p>
            <a:pPr marL="400050" lvl="1" indent="0">
              <a:buNone/>
            </a:pPr>
            <a:r>
              <a:rPr lang="en-US" dirty="0"/>
              <a:t>“Bizarre punishment is caused by a willful act of a caregiver(s) that includes inflicting or subjecting a child to intense physical or mental pain, suffering, or agony that is repetitive, increased, prolonged, or severe. Bizarre punishment also includes confinement, torture, and inappropriate/excessive use of restraints or isolation.”</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6.3.13</a:t>
            </a:r>
          </a:p>
        </p:txBody>
      </p:sp>
    </p:spTree>
    <p:extLst>
      <p:ext uri="{BB962C8B-B14F-4D97-AF65-F5344CB8AC3E}">
        <p14:creationId xmlns:p14="http://schemas.microsoft.com/office/powerpoint/2010/main" val="1877059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a:t>Malnutrition/Dehydration</a:t>
            </a:r>
          </a:p>
        </p:txBody>
      </p:sp>
      <p:sp>
        <p:nvSpPr>
          <p:cNvPr id="4" name="Content Placeholder 2"/>
          <p:cNvSpPr>
            <a:spLocks noGrp="1"/>
          </p:cNvSpPr>
          <p:nvPr>
            <p:ph idx="1"/>
          </p:nvPr>
        </p:nvSpPr>
        <p:spPr>
          <a:xfrm>
            <a:off x="1198880" y="1442720"/>
            <a:ext cx="7802880" cy="4773223"/>
          </a:xfrm>
        </p:spPr>
        <p:txBody>
          <a:bodyPr>
            <a:normAutofit/>
          </a:bodyPr>
          <a:lstStyle/>
          <a:p>
            <a:r>
              <a:rPr lang="en-US" dirty="0"/>
              <a:t>Florida Maltreatment Index (6/1/10)</a:t>
            </a:r>
          </a:p>
          <a:p>
            <a:pPr marL="400050" lvl="1" indent="0">
              <a:buNone/>
            </a:pPr>
            <a:r>
              <a:rPr lang="en-US" sz="3200" dirty="0"/>
              <a:t>“Malnutrition is a lack of necessary or proper nutrition or liquids in the body caused by lack of access to food, inadequate food, lack of food or liquids, or insufficient amounts of protein, minerals or vitamins.”</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6.3.14</a:t>
            </a:r>
          </a:p>
        </p:txBody>
      </p:sp>
    </p:spTree>
    <p:extLst>
      <p:ext uri="{BB962C8B-B14F-4D97-AF65-F5344CB8AC3E}">
        <p14:creationId xmlns:p14="http://schemas.microsoft.com/office/powerpoint/2010/main" val="3467472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br>
              <a:rPr lang="en-US" dirty="0"/>
            </a:br>
            <a:r>
              <a:rPr lang="en-US" dirty="0">
                <a:solidFill>
                  <a:srgbClr val="56944F"/>
                </a:solidFill>
                <a:latin typeface="Calibri" panose="020F0502020204030204" pitchFamily="34" charset="0"/>
              </a:rPr>
              <a:t>Ask the Experts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6.3.15</a:t>
            </a:r>
          </a:p>
        </p:txBody>
      </p:sp>
    </p:spTree>
    <p:extLst>
      <p:ext uri="{BB962C8B-B14F-4D97-AF65-F5344CB8AC3E}">
        <p14:creationId xmlns:p14="http://schemas.microsoft.com/office/powerpoint/2010/main" val="3242548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a:t>Child Physical Abuse</a:t>
            </a:r>
            <a:br>
              <a:rPr lang="en-US" dirty="0"/>
            </a:br>
            <a:r>
              <a:rPr lang="en-US" dirty="0"/>
              <a:t>Critical Indicators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90673" y="1851025"/>
            <a:ext cx="2910416"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6.3.16</a:t>
            </a:r>
          </a:p>
        </p:txBody>
      </p:sp>
    </p:spTree>
    <p:extLst>
      <p:ext uri="{BB962C8B-B14F-4D97-AF65-F5344CB8AC3E}">
        <p14:creationId xmlns:p14="http://schemas.microsoft.com/office/powerpoint/2010/main" val="2165560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a:t>Physical Abuse, Law Enforcement and the Child Protection Team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9561" y="1851025"/>
            <a:ext cx="5348765" cy="3566549"/>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6.3.17</a:t>
            </a:r>
          </a:p>
        </p:txBody>
      </p:sp>
    </p:spTree>
    <p:extLst>
      <p:ext uri="{BB962C8B-B14F-4D97-AF65-F5344CB8AC3E}">
        <p14:creationId xmlns:p14="http://schemas.microsoft.com/office/powerpoint/2010/main" val="3409023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62163" y="492125"/>
            <a:ext cx="7081837" cy="1143000"/>
          </a:xfrm>
        </p:spPr>
        <p:txBody>
          <a:bodyPr/>
          <a:lstStyle/>
          <a:p>
            <a:r>
              <a:rPr lang="en-US" dirty="0"/>
              <a:t>CPT Referrals</a:t>
            </a:r>
          </a:p>
        </p:txBody>
      </p:sp>
      <p:sp>
        <p:nvSpPr>
          <p:cNvPr id="3" name="Content Placeholder 2"/>
          <p:cNvSpPr>
            <a:spLocks noGrp="1"/>
          </p:cNvSpPr>
          <p:nvPr>
            <p:ph idx="4294967295"/>
          </p:nvPr>
        </p:nvSpPr>
        <p:spPr>
          <a:xfrm>
            <a:off x="1352939" y="1567543"/>
            <a:ext cx="7520473" cy="5066522"/>
          </a:xfrm>
        </p:spPr>
        <p:txBody>
          <a:bodyPr>
            <a:noAutofit/>
          </a:bodyPr>
          <a:lstStyle/>
          <a:p>
            <a:r>
              <a:rPr lang="en-US" sz="2000" dirty="0"/>
              <a:t>Any sexually transmitted disease in a prepubescent child </a:t>
            </a:r>
          </a:p>
          <a:p>
            <a:pPr lvl="0"/>
            <a:r>
              <a:rPr lang="en-US" sz="2000" dirty="0"/>
              <a:t>Injuries to the head, bruises to the neck or head, burns, or fractures in a child of any age. </a:t>
            </a:r>
            <a:endParaRPr lang="en-US" sz="2000" b="1" dirty="0"/>
          </a:p>
          <a:p>
            <a:pPr lvl="0"/>
            <a:r>
              <a:rPr lang="en-US" sz="2000" dirty="0"/>
              <a:t>Bruises anywhere on a child five years of age or younger. </a:t>
            </a:r>
            <a:endParaRPr lang="en-US" sz="2000" b="1" dirty="0"/>
          </a:p>
          <a:p>
            <a:pPr lvl="0"/>
            <a:r>
              <a:rPr lang="en-US" sz="2000" dirty="0"/>
              <a:t>Any report alleging sexual abuse of a child. </a:t>
            </a:r>
            <a:endParaRPr lang="en-US" sz="2000" b="1" dirty="0"/>
          </a:p>
          <a:p>
            <a:pPr lvl="0"/>
            <a:r>
              <a:rPr lang="en-US" sz="2000" dirty="0"/>
              <a:t>Reported malnutrition or failure of a child to thrive. </a:t>
            </a:r>
            <a:endParaRPr lang="en-US" sz="2000" b="1" dirty="0"/>
          </a:p>
          <a:p>
            <a:pPr lvl="0"/>
            <a:r>
              <a:rPr lang="en-US" sz="2000" dirty="0"/>
              <a:t>Reported medical neglect of a child. </a:t>
            </a:r>
            <a:endParaRPr lang="en-US" sz="2000" b="1" dirty="0"/>
          </a:p>
          <a:p>
            <a:pPr lvl="0"/>
            <a:r>
              <a:rPr lang="en-US" sz="2000" dirty="0"/>
              <a:t>Symptoms of serious emotional problems in a child when emotional or other abuse, abandonment, or neglect is suspected.</a:t>
            </a:r>
            <a:endParaRPr lang="en-US" sz="2000" b="1" dirty="0"/>
          </a:p>
          <a:p>
            <a:pPr lvl="0"/>
            <a:r>
              <a:rPr lang="en-US" sz="2000" dirty="0"/>
              <a:t>A sibling or other child remaining in a home where one or more children have been pronounced dead on arrival or have been injured and later died as a result of suspected abuse, abandonment or neglect. </a:t>
            </a:r>
            <a:endParaRPr lang="en-US" sz="2000" b="1" dirty="0"/>
          </a:p>
          <a:p>
            <a:endParaRPr lang="en-US" sz="2000" b="1" dirty="0"/>
          </a:p>
          <a:p>
            <a:endParaRPr lang="en-US" sz="20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6.3.18</a:t>
            </a:r>
          </a:p>
        </p:txBody>
      </p:sp>
    </p:spTree>
    <p:extLst>
      <p:ext uri="{BB962C8B-B14F-4D97-AF65-F5344CB8AC3E}">
        <p14:creationId xmlns:p14="http://schemas.microsoft.com/office/powerpoint/2010/main" val="933814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CPT Services</a:t>
            </a:r>
          </a:p>
        </p:txBody>
      </p:sp>
      <p:sp>
        <p:nvSpPr>
          <p:cNvPr id="3" name="Content Placeholder 2"/>
          <p:cNvSpPr>
            <a:spLocks noGrp="1"/>
          </p:cNvSpPr>
          <p:nvPr>
            <p:ph sz="quarter" idx="2"/>
          </p:nvPr>
        </p:nvSpPr>
        <p:spPr/>
        <p:txBody>
          <a:bodyPr>
            <a:noAutofit/>
          </a:bodyPr>
          <a:lstStyle/>
          <a:p>
            <a:pPr lvl="0"/>
            <a:r>
              <a:rPr lang="en-US" sz="2400" dirty="0"/>
              <a:t>Medical diagnosis and evaluation </a:t>
            </a:r>
            <a:endParaRPr lang="en-US" sz="2400" b="1" dirty="0"/>
          </a:p>
          <a:p>
            <a:pPr lvl="0"/>
            <a:r>
              <a:rPr lang="en-US" sz="2400" dirty="0"/>
              <a:t>Nursing assessments </a:t>
            </a:r>
            <a:endParaRPr lang="en-US" sz="2400" b="1" dirty="0"/>
          </a:p>
          <a:p>
            <a:pPr lvl="0"/>
            <a:r>
              <a:rPr lang="en-US" sz="2400" dirty="0"/>
              <a:t>Child and family assessments </a:t>
            </a:r>
            <a:endParaRPr lang="en-US" sz="2400" b="1" dirty="0"/>
          </a:p>
          <a:p>
            <a:pPr lvl="0"/>
            <a:r>
              <a:rPr lang="en-US" sz="2400" dirty="0"/>
              <a:t>Multidisciplinary </a:t>
            </a:r>
            <a:r>
              <a:rPr lang="en-US" sz="2400" dirty="0" err="1"/>
              <a:t>staffings</a:t>
            </a:r>
            <a:r>
              <a:rPr lang="en-US" sz="2400" dirty="0"/>
              <a:t> </a:t>
            </a:r>
            <a:endParaRPr lang="en-US" sz="2400" b="1" dirty="0"/>
          </a:p>
          <a:p>
            <a:pPr lvl="0"/>
            <a:r>
              <a:rPr lang="en-US" sz="2400" dirty="0"/>
              <a:t>Psychological and psychiatric evaluations </a:t>
            </a:r>
            <a:endParaRPr lang="en-US" sz="2400" b="1" dirty="0"/>
          </a:p>
          <a:p>
            <a:pPr lvl="0"/>
            <a:r>
              <a:rPr lang="en-US" sz="2400" dirty="0"/>
              <a:t>Specialized and forensic interviews </a:t>
            </a:r>
            <a:endParaRPr lang="en-US" sz="2400" b="1" dirty="0"/>
          </a:p>
          <a:p>
            <a:pPr lvl="0"/>
            <a:r>
              <a:rPr lang="en-US" sz="2400" dirty="0"/>
              <a:t>Expert court testimony </a:t>
            </a:r>
            <a:endParaRPr lang="en-US" sz="2400" b="1" dirty="0"/>
          </a:p>
          <a:p>
            <a:endParaRPr lang="en-US" sz="2400" dirty="0"/>
          </a:p>
        </p:txBody>
      </p:sp>
      <p:pic>
        <p:nvPicPr>
          <p:cNvPr id="3075" name="Picture 3" descr="C:\Users\Carnett-Valerie\AppData\Local\Microsoft\Windows\Temporary Internet Files\Content.IE5\B3Y0L269\MP9004221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842" y="1727311"/>
            <a:ext cx="2967992" cy="42926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6.3.19</a:t>
            </a:r>
          </a:p>
        </p:txBody>
      </p:sp>
    </p:spTree>
    <p:extLst>
      <p:ext uri="{BB962C8B-B14F-4D97-AF65-F5344CB8AC3E}">
        <p14:creationId xmlns:p14="http://schemas.microsoft.com/office/powerpoint/2010/main" val="3349993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Maltreatment?</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58570" y="1394460"/>
            <a:ext cx="5811552" cy="3874770"/>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6.1.3</a:t>
            </a:r>
          </a:p>
        </p:txBody>
      </p:sp>
    </p:spTree>
    <p:extLst>
      <p:ext uri="{BB962C8B-B14F-4D97-AF65-F5344CB8AC3E}">
        <p14:creationId xmlns:p14="http://schemas.microsoft.com/office/powerpoint/2010/main" val="456767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a:t>Assessing Situations for Physical Abuse</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90673" y="1851025"/>
            <a:ext cx="2910416"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6.3.20</a:t>
            </a:r>
          </a:p>
        </p:txBody>
      </p:sp>
    </p:spTree>
    <p:extLst>
      <p:ext uri="{BB962C8B-B14F-4D97-AF65-F5344CB8AC3E}">
        <p14:creationId xmlns:p14="http://schemas.microsoft.com/office/powerpoint/2010/main" val="317619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616" y="598323"/>
            <a:ext cx="7940232" cy="1304143"/>
          </a:xfrm>
        </p:spPr>
        <p:txBody>
          <a:bodyPr>
            <a:normAutofit/>
          </a:bodyPr>
          <a:lstStyle/>
          <a:p>
            <a:r>
              <a:rPr lang="en-US" dirty="0"/>
              <a:t>Activity</a:t>
            </a:r>
            <a:endParaRPr lang="en-US" sz="31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0693" y="2485014"/>
            <a:ext cx="3789948" cy="3789948"/>
          </a:xfrm>
          <a:prstGeom prst="rect">
            <a:avLst/>
          </a:prstGeom>
        </p:spPr>
      </p:pic>
      <p:sp>
        <p:nvSpPr>
          <p:cNvPr id="4" name="TextBox 3"/>
          <p:cNvSpPr txBox="1"/>
          <p:nvPr/>
        </p:nvSpPr>
        <p:spPr>
          <a:xfrm>
            <a:off x="1095616" y="1409842"/>
            <a:ext cx="7773084" cy="584775"/>
          </a:xfrm>
          <a:prstGeom prst="rect">
            <a:avLst/>
          </a:prstGeom>
          <a:noFill/>
        </p:spPr>
        <p:txBody>
          <a:bodyPr wrap="square" rtlCol="0">
            <a:spAutoFit/>
          </a:bodyPr>
          <a:lstStyle/>
          <a:p>
            <a:pPr algn="ctr"/>
            <a:r>
              <a:rPr lang="en-US" sz="3200" dirty="0">
                <a:solidFill>
                  <a:srgbClr val="56944F"/>
                </a:solidFill>
                <a:latin typeface="Calibri" panose="020F0502020204030204" pitchFamily="34" charset="0"/>
              </a:rPr>
              <a:t>Assessing Situations for Physical Abuse</a:t>
            </a:r>
            <a:endParaRPr lang="en-US" sz="3200" dirty="0">
              <a:latin typeface="Calibri" panose="020F0502020204030204" pitchFamily="34" charset="0"/>
            </a:endParaRP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6.3.21</a:t>
            </a:r>
          </a:p>
        </p:txBody>
      </p:sp>
    </p:spTree>
    <p:extLst>
      <p:ext uri="{BB962C8B-B14F-4D97-AF65-F5344CB8AC3E}">
        <p14:creationId xmlns:p14="http://schemas.microsoft.com/office/powerpoint/2010/main" val="2952313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the CPT with Physical Abuse Investigations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2590" y="1854890"/>
            <a:ext cx="3185168" cy="477825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6.3.22</a:t>
            </a:r>
          </a:p>
        </p:txBody>
      </p:sp>
    </p:spTree>
    <p:extLst>
      <p:ext uri="{BB962C8B-B14F-4D97-AF65-F5344CB8AC3E}">
        <p14:creationId xmlns:p14="http://schemas.microsoft.com/office/powerpoint/2010/main" val="1769813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an01"/>
          <p:cNvPicPr>
            <a:picLocks noChangeAspect="1" noChangeArrowheads="1"/>
          </p:cNvPicPr>
          <p:nvPr/>
        </p:nvPicPr>
        <p:blipFill>
          <a:blip r:embed="rId3">
            <a:lum bright="-24000" contrast="20000"/>
            <a:extLst>
              <a:ext uri="{28A0092B-C50C-407E-A947-70E740481C1C}">
                <a14:useLocalDpi xmlns:a14="http://schemas.microsoft.com/office/drawing/2010/main"/>
              </a:ext>
            </a:extLst>
          </a:blip>
          <a:srcRect/>
          <a:stretch>
            <a:fillRect/>
          </a:stretch>
        </p:blipFill>
        <p:spPr bwMode="auto">
          <a:xfrm>
            <a:off x="1051502" y="481113"/>
            <a:ext cx="32416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795653" y="280886"/>
            <a:ext cx="2348345" cy="431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114300" eaLnBrk="0" hangingPunct="0">
              <a:defRPr sz="2400">
                <a:solidFill>
                  <a:schemeClr val="tx1"/>
                </a:solidFill>
                <a:latin typeface="Times New Roman" pitchFamily="18" charset="0"/>
              </a:defRPr>
            </a:lvl2pPr>
            <a:lvl3pPr marL="295275" indent="-66675"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2" algn="ctr">
              <a:spcBef>
                <a:spcPct val="30000"/>
              </a:spcBef>
            </a:pPr>
            <a:r>
              <a:rPr lang="en-US" altLang="en-US" sz="2800" b="1" dirty="0"/>
              <a:t>Skeletal “bone scan” showing numerous old injuries.</a:t>
            </a:r>
          </a:p>
          <a:p>
            <a:pPr algn="ctr">
              <a:spcBef>
                <a:spcPct val="30000"/>
              </a:spcBef>
            </a:pPr>
            <a:r>
              <a:rPr lang="en-US" altLang="en-US" sz="2800" dirty="0"/>
              <a:t>Dark patches indicate calcification.</a:t>
            </a:r>
          </a:p>
          <a:p>
            <a:pPr eaLnBrk="1" hangingPunct="1">
              <a:spcBef>
                <a:spcPct val="50000"/>
              </a:spcBef>
            </a:pPr>
            <a:endParaRPr lang="en-US" altLang="en-US" sz="2800" dirty="0"/>
          </a:p>
        </p:txBody>
      </p:sp>
      <p:graphicFrame>
        <p:nvGraphicFramePr>
          <p:cNvPr id="5" name="Object 7"/>
          <p:cNvGraphicFramePr>
            <a:graphicFrameLocks noChangeAspect="1"/>
          </p:cNvGraphicFramePr>
          <p:nvPr/>
        </p:nvGraphicFramePr>
        <p:xfrm>
          <a:off x="4293177" y="2510803"/>
          <a:ext cx="2647950" cy="4000500"/>
        </p:xfrm>
        <a:graphic>
          <a:graphicData uri="http://schemas.openxmlformats.org/presentationml/2006/ole">
            <mc:AlternateContent xmlns:mc="http://schemas.openxmlformats.org/markup-compatibility/2006">
              <mc:Choice xmlns:v="urn:schemas-microsoft-com:vml" Requires="v">
                <p:oleObj name="Bitmap Image" r:id="rId4" imgW="2647619" imgH="4001058" progId="PBrush">
                  <p:embed/>
                </p:oleObj>
              </mc:Choice>
              <mc:Fallback>
                <p:oleObj name="Bitmap Image" r:id="rId4" imgW="2647619" imgH="4001058" progId="PBrush">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177" y="2510803"/>
                        <a:ext cx="26479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6.3.23</a:t>
            </a:r>
          </a:p>
        </p:txBody>
      </p:sp>
    </p:spTree>
    <p:extLst>
      <p:ext uri="{BB962C8B-B14F-4D97-AF65-F5344CB8AC3E}">
        <p14:creationId xmlns:p14="http://schemas.microsoft.com/office/powerpoint/2010/main" val="1145065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02 bk2 #24"/>
          <p:cNvPicPr>
            <a:picLocks noChangeAspect="1" noChangeArrowheads="1"/>
          </p:cNvPicPr>
          <p:nvPr/>
        </p:nvPicPr>
        <p:blipFill>
          <a:blip r:embed="rId3">
            <a:lum bright="16000" contrast="14000"/>
            <a:extLst>
              <a:ext uri="{28A0092B-C50C-407E-A947-70E740481C1C}">
                <a14:useLocalDpi xmlns:a14="http://schemas.microsoft.com/office/drawing/2010/main"/>
              </a:ext>
            </a:extLst>
          </a:blip>
          <a:srcRect/>
          <a:stretch>
            <a:fillRect/>
          </a:stretch>
        </p:blipFill>
        <p:spPr bwMode="auto">
          <a:xfrm>
            <a:off x="1281545" y="955965"/>
            <a:ext cx="4869873" cy="47193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6317672" y="2284576"/>
            <a:ext cx="25561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Child’s ear pinched and cut by thumbnail</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6.3.24</a:t>
            </a:r>
          </a:p>
        </p:txBody>
      </p:sp>
    </p:spTree>
    <p:extLst>
      <p:ext uri="{BB962C8B-B14F-4D97-AF65-F5344CB8AC3E}">
        <p14:creationId xmlns:p14="http://schemas.microsoft.com/office/powerpoint/2010/main" val="3927691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04"/>
          <p:cNvPicPr>
            <a:picLocks noChangeAspect="1" noChangeArrowheads="1"/>
          </p:cNvPicPr>
          <p:nvPr/>
        </p:nvPicPr>
        <p:blipFill>
          <a:blip r:embed="rId3">
            <a:lum bright="-8000" contrast="20000"/>
            <a:extLst>
              <a:ext uri="{28A0092B-C50C-407E-A947-70E740481C1C}">
                <a14:useLocalDpi xmlns:a14="http://schemas.microsoft.com/office/drawing/2010/main"/>
              </a:ext>
            </a:extLst>
          </a:blip>
          <a:srcRect/>
          <a:stretch>
            <a:fillRect/>
          </a:stretch>
        </p:blipFill>
        <p:spPr bwMode="auto">
          <a:xfrm>
            <a:off x="1311420" y="498764"/>
            <a:ext cx="4819217" cy="593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324600" y="1447800"/>
            <a:ext cx="25146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“Slap bruising” to face, showing lines between fingers, also bruising to outer ear.</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6.3.25</a:t>
            </a:r>
          </a:p>
        </p:txBody>
      </p:sp>
    </p:spTree>
    <p:extLst>
      <p:ext uri="{BB962C8B-B14F-4D97-AF65-F5344CB8AC3E}">
        <p14:creationId xmlns:p14="http://schemas.microsoft.com/office/powerpoint/2010/main" val="2961130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96291" y="304800"/>
          <a:ext cx="7148945" cy="4761496"/>
        </p:xfrm>
        <a:graphic>
          <a:graphicData uri="http://schemas.openxmlformats.org/presentationml/2006/ole">
            <mc:AlternateContent xmlns:mc="http://schemas.openxmlformats.org/markup-compatibility/2006">
              <mc:Choice xmlns:v="urn:schemas-microsoft-com:vml" Requires="v">
                <p:oleObj name="Bitmap Image" r:id="rId3" imgW="5904762" imgH="3933333" progId="PBrush">
                  <p:embed/>
                </p:oleObj>
              </mc:Choice>
              <mc:Fallback>
                <p:oleObj name="Bitmap Image" r:id="rId3" imgW="5904762" imgH="3933333" progId="PBrush">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291" y="304800"/>
                        <a:ext cx="7148945" cy="4761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3"/>
          <p:cNvSpPr txBox="1">
            <a:spLocks noChangeArrowheads="1"/>
          </p:cNvSpPr>
          <p:nvPr/>
        </p:nvSpPr>
        <p:spPr bwMode="auto">
          <a:xfrm>
            <a:off x="1101436" y="5410200"/>
            <a:ext cx="754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Slap mark on infant - Outline of human hands can be seen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6.3.26</a:t>
            </a:r>
          </a:p>
        </p:txBody>
      </p:sp>
    </p:spTree>
    <p:extLst>
      <p:ext uri="{BB962C8B-B14F-4D97-AF65-F5344CB8AC3E}">
        <p14:creationId xmlns:p14="http://schemas.microsoft.com/office/powerpoint/2010/main" val="2270980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5 bk2 #7"/>
          <p:cNvPicPr>
            <a:picLocks noChangeAspect="1" noChangeArrowheads="1"/>
          </p:cNvPicPr>
          <p:nvPr/>
        </p:nvPicPr>
        <p:blipFill>
          <a:blip r:embed="rId3">
            <a:lum bright="22000" contrast="12000"/>
            <a:extLst>
              <a:ext uri="{28A0092B-C50C-407E-A947-70E740481C1C}">
                <a14:useLocalDpi xmlns:a14="http://schemas.microsoft.com/office/drawing/2010/main"/>
              </a:ext>
            </a:extLst>
          </a:blip>
          <a:srcRect/>
          <a:stretch>
            <a:fillRect/>
          </a:stretch>
        </p:blipFill>
        <p:spPr bwMode="auto">
          <a:xfrm>
            <a:off x="1219200" y="706581"/>
            <a:ext cx="3567930" cy="5278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430982" y="2568790"/>
            <a:ext cx="32766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“Slap mark” bruises on child’s face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6.3.27</a:t>
            </a:r>
          </a:p>
        </p:txBody>
      </p:sp>
    </p:spTree>
    <p:extLst>
      <p:ext uri="{BB962C8B-B14F-4D97-AF65-F5344CB8AC3E}">
        <p14:creationId xmlns:p14="http://schemas.microsoft.com/office/powerpoint/2010/main" val="8660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0928" y="741218"/>
            <a:ext cx="455295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6270914" y="1881021"/>
            <a:ext cx="268604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Lump on forehead - and injury to left eye- indicating more than one “event”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6.3.28</a:t>
            </a:r>
          </a:p>
        </p:txBody>
      </p:sp>
    </p:spTree>
    <p:extLst>
      <p:ext uri="{BB962C8B-B14F-4D97-AF65-F5344CB8AC3E}">
        <p14:creationId xmlns:p14="http://schemas.microsoft.com/office/powerpoint/2010/main" val="150441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8291" y="374073"/>
            <a:ext cx="5618018" cy="5133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184563" y="5622925"/>
            <a:ext cx="776547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Bruises under left eye and </a:t>
            </a:r>
            <a:r>
              <a:rPr lang="en-US" altLang="en-US" sz="2800" dirty="0" err="1"/>
              <a:t>criss-crossing</a:t>
            </a:r>
            <a:r>
              <a:rPr lang="en-US" altLang="en-US" sz="2800" dirty="0"/>
              <a:t> marks from beating with a “switch”</a:t>
            </a:r>
          </a:p>
        </p:txBody>
      </p:sp>
      <p:sp>
        <p:nvSpPr>
          <p:cNvPr id="4" name="Slide Number Placeholder 6"/>
          <p:cNvSpPr txBox="1">
            <a:spLocks noChangeArrowheads="1"/>
          </p:cNvSpPr>
          <p:nvPr/>
        </p:nvSpPr>
        <p:spPr>
          <a:xfrm>
            <a:off x="1074849" y="6435969"/>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6.3.29</a:t>
            </a:r>
          </a:p>
        </p:txBody>
      </p:sp>
    </p:spTree>
    <p:extLst>
      <p:ext uri="{BB962C8B-B14F-4D97-AF65-F5344CB8AC3E}">
        <p14:creationId xmlns:p14="http://schemas.microsoft.com/office/powerpoint/2010/main" val="3217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Maltreatment </a:t>
            </a:r>
            <a:br>
              <a:rPr lang="en-US" dirty="0"/>
            </a:br>
            <a:r>
              <a:rPr lang="en-US" dirty="0"/>
              <a:t>Allegation Index</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69049" y="1851025"/>
            <a:ext cx="3953665"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6.1.4</a:t>
            </a:r>
          </a:p>
        </p:txBody>
      </p:sp>
    </p:spTree>
    <p:extLst>
      <p:ext uri="{BB962C8B-B14F-4D97-AF65-F5344CB8AC3E}">
        <p14:creationId xmlns:p14="http://schemas.microsoft.com/office/powerpoint/2010/main" val="1757962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1 bk2 #25"/>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1357745" y="304800"/>
            <a:ext cx="7432964" cy="493193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1357745" y="5542746"/>
            <a:ext cx="7363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Infant” with swollen upper lip and facial bruises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6.3.30</a:t>
            </a:r>
          </a:p>
        </p:txBody>
      </p:sp>
    </p:spTree>
    <p:extLst>
      <p:ext uri="{BB962C8B-B14F-4D97-AF65-F5344CB8AC3E}">
        <p14:creationId xmlns:p14="http://schemas.microsoft.com/office/powerpoint/2010/main" val="290457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2 bk2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0582" y="436418"/>
            <a:ext cx="6038748" cy="4197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96239" y="4989493"/>
            <a:ext cx="6373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child with bloody nose and lip and swollen face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6.3.31</a:t>
            </a:r>
          </a:p>
        </p:txBody>
      </p:sp>
    </p:spTree>
    <p:extLst>
      <p:ext uri="{BB962C8B-B14F-4D97-AF65-F5344CB8AC3E}">
        <p14:creationId xmlns:p14="http://schemas.microsoft.com/office/powerpoint/2010/main" val="3756564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5 bk2 #52"/>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1593273" y="304799"/>
            <a:ext cx="7114309" cy="4685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593273" y="5318125"/>
            <a:ext cx="668481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Bruised buttocks (with handprint) of child who was anally assaulted</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6.3.32</a:t>
            </a:r>
          </a:p>
        </p:txBody>
      </p:sp>
    </p:spTree>
    <p:extLst>
      <p:ext uri="{BB962C8B-B14F-4D97-AF65-F5344CB8AC3E}">
        <p14:creationId xmlns:p14="http://schemas.microsoft.com/office/powerpoint/2010/main" val="2382359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16"/>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1309255" y="332510"/>
            <a:ext cx="3969327" cy="5945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5666509" y="1125546"/>
            <a:ext cx="2819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t>Child’s back with multiple injuries in different stages of healing</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6.3.33</a:t>
            </a:r>
          </a:p>
        </p:txBody>
      </p:sp>
    </p:spTree>
    <p:extLst>
      <p:ext uri="{BB962C8B-B14F-4D97-AF65-F5344CB8AC3E}">
        <p14:creationId xmlns:p14="http://schemas.microsoft.com/office/powerpoint/2010/main" val="2390907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0709" y="685800"/>
            <a:ext cx="4559045" cy="5112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6019800" y="1905000"/>
            <a:ext cx="2286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t>Fresh lacerations on child’s jaw and neck</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6.3.34</a:t>
            </a:r>
          </a:p>
        </p:txBody>
      </p:sp>
    </p:spTree>
    <p:extLst>
      <p:ext uri="{BB962C8B-B14F-4D97-AF65-F5344CB8AC3E}">
        <p14:creationId xmlns:p14="http://schemas.microsoft.com/office/powerpoint/2010/main" val="3702186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9 bk2 #31"/>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216728" y="304800"/>
            <a:ext cx="6158345" cy="4082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66900" y="4727287"/>
            <a:ext cx="6858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Parallel lacerations on upper left thigh, caused by beating with an electrical cord with bare wires sticking out of the chord</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6.3.35</a:t>
            </a:r>
          </a:p>
        </p:txBody>
      </p:sp>
    </p:spTree>
    <p:extLst>
      <p:ext uri="{BB962C8B-B14F-4D97-AF65-F5344CB8AC3E}">
        <p14:creationId xmlns:p14="http://schemas.microsoft.com/office/powerpoint/2010/main" val="1798338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457200"/>
            <a:ext cx="4706938"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71599" y="3131127"/>
            <a:ext cx="233265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X-rays showing old calcification of broken leg (on left)</a:t>
            </a:r>
          </a:p>
        </p:txBody>
      </p:sp>
      <p:sp>
        <p:nvSpPr>
          <p:cNvPr id="4" name="Line 4"/>
          <p:cNvSpPr>
            <a:spLocks noChangeShapeType="1"/>
          </p:cNvSpPr>
          <p:nvPr/>
        </p:nvSpPr>
        <p:spPr bwMode="auto">
          <a:xfrm flipV="1">
            <a:off x="2819400" y="2133600"/>
            <a:ext cx="2133600" cy="1219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6.3.36</a:t>
            </a:r>
          </a:p>
        </p:txBody>
      </p:sp>
    </p:spTree>
    <p:extLst>
      <p:ext uri="{BB962C8B-B14F-4D97-AF65-F5344CB8AC3E}">
        <p14:creationId xmlns:p14="http://schemas.microsoft.com/office/powerpoint/2010/main" val="1365468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2"/>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253836" y="304800"/>
            <a:ext cx="3940175"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685692" y="304800"/>
            <a:ext cx="3071446"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dirty="0"/>
              <a:t>Arrows on the x-ray pointing to old calcified broken ribs, typical of a child’s rib cage squeezed in abusive “bear hug.”</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6.3.37</a:t>
            </a:r>
          </a:p>
        </p:txBody>
      </p:sp>
    </p:spTree>
    <p:extLst>
      <p:ext uri="{BB962C8B-B14F-4D97-AF65-F5344CB8AC3E}">
        <p14:creationId xmlns:p14="http://schemas.microsoft.com/office/powerpoint/2010/main" val="3104320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6074" y="561109"/>
            <a:ext cx="3851564" cy="5456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5715000" y="2133600"/>
            <a:ext cx="2590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Brain Scan showing dark area of Subdural Hematoma</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6.3.38</a:t>
            </a:r>
          </a:p>
        </p:txBody>
      </p:sp>
    </p:spTree>
    <p:extLst>
      <p:ext uri="{BB962C8B-B14F-4D97-AF65-F5344CB8AC3E}">
        <p14:creationId xmlns:p14="http://schemas.microsoft.com/office/powerpoint/2010/main" val="211688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4891" y="637309"/>
            <a:ext cx="3553691" cy="5270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652655" y="1749136"/>
            <a:ext cx="280554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Retinal bleeding in back of the eye of a shaken and battered infant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6.3.39</a:t>
            </a:r>
          </a:p>
        </p:txBody>
      </p:sp>
    </p:spTree>
    <p:extLst>
      <p:ext uri="{BB962C8B-B14F-4D97-AF65-F5344CB8AC3E}">
        <p14:creationId xmlns:p14="http://schemas.microsoft.com/office/powerpoint/2010/main" val="323104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Maltreatment Index</a:t>
            </a:r>
          </a:p>
        </p:txBody>
      </p:sp>
      <p:sp>
        <p:nvSpPr>
          <p:cNvPr id="3" name="Content Placeholder 2"/>
          <p:cNvSpPr>
            <a:spLocks noGrp="1"/>
          </p:cNvSpPr>
          <p:nvPr>
            <p:ph idx="1"/>
          </p:nvPr>
        </p:nvSpPr>
        <p:spPr/>
        <p:txBody>
          <a:bodyPr>
            <a:normAutofit fontScale="92500" lnSpcReduction="10000"/>
          </a:bodyPr>
          <a:lstStyle/>
          <a:p>
            <a:r>
              <a:rPr lang="en-US" dirty="0"/>
              <a:t>Definition</a:t>
            </a:r>
          </a:p>
          <a:p>
            <a:r>
              <a:rPr lang="en-US" dirty="0"/>
              <a:t>Examples of Maltreatment</a:t>
            </a:r>
          </a:p>
          <a:p>
            <a:r>
              <a:rPr lang="en-US" dirty="0"/>
              <a:t>Factors to Consider in Assessment of Maltreatment</a:t>
            </a:r>
          </a:p>
          <a:p>
            <a:r>
              <a:rPr lang="en-US" dirty="0"/>
              <a:t>Assessing for Frequently Associated Maltreatments</a:t>
            </a:r>
          </a:p>
          <a:p>
            <a:r>
              <a:rPr lang="en-US" dirty="0"/>
              <a:t>Excluding Factors</a:t>
            </a:r>
          </a:p>
          <a:p>
            <a:r>
              <a:rPr lang="en-US" dirty="0"/>
              <a:t>Information Necessary to Support a Verified Finding</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6.1.5</a:t>
            </a:r>
          </a:p>
        </p:txBody>
      </p:sp>
    </p:spTree>
    <p:extLst>
      <p:ext uri="{BB962C8B-B14F-4D97-AF65-F5344CB8AC3E}">
        <p14:creationId xmlns:p14="http://schemas.microsoft.com/office/powerpoint/2010/main" val="600664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70164"/>
            <a:ext cx="6691745" cy="4943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71600" y="5618946"/>
            <a:ext cx="69203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X-ray of skull fracture to base of skull from severe blow</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6.3.40</a:t>
            </a:r>
          </a:p>
        </p:txBody>
      </p:sp>
    </p:spTree>
    <p:extLst>
      <p:ext uri="{BB962C8B-B14F-4D97-AF65-F5344CB8AC3E}">
        <p14:creationId xmlns:p14="http://schemas.microsoft.com/office/powerpoint/2010/main" val="36025322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25 bk2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4945" y="380999"/>
            <a:ext cx="6684818" cy="448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1478972" y="5314145"/>
            <a:ext cx="73567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infant on life-support with potentially lethal injuries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6.3.41</a:t>
            </a:r>
          </a:p>
        </p:txBody>
      </p:sp>
    </p:spTree>
    <p:extLst>
      <p:ext uri="{BB962C8B-B14F-4D97-AF65-F5344CB8AC3E}">
        <p14:creationId xmlns:p14="http://schemas.microsoft.com/office/powerpoint/2010/main" val="3474369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9"/>
          <p:cNvPicPr>
            <a:picLocks noChangeAspect="1" noChangeArrowheads="1"/>
          </p:cNvPicPr>
          <p:nvPr/>
        </p:nvPicPr>
        <p:blipFill>
          <a:blip r:embed="rId3">
            <a:lum contrast="-32000"/>
            <a:extLst>
              <a:ext uri="{28A0092B-C50C-407E-A947-70E740481C1C}">
                <a14:useLocalDpi xmlns:a14="http://schemas.microsoft.com/office/drawing/2010/main"/>
              </a:ext>
            </a:extLst>
          </a:blip>
          <a:srcRect/>
          <a:stretch>
            <a:fillRect/>
          </a:stretch>
        </p:blipFill>
        <p:spPr bwMode="auto">
          <a:xfrm>
            <a:off x="2195945" y="457200"/>
            <a:ext cx="6096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9"/>
          <p:cNvSpPr txBox="1">
            <a:spLocks noChangeArrowheads="1"/>
          </p:cNvSpPr>
          <p:nvPr/>
        </p:nvSpPr>
        <p:spPr bwMode="auto">
          <a:xfrm>
            <a:off x="1575954" y="4661586"/>
            <a:ext cx="733598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Encirclement fingertip bruises on child’s upper arm and forearm- “Look for similar injuries on other arm” </a:t>
            </a:r>
            <a:r>
              <a:rPr lang="en-US" altLang="en-US" sz="2800" dirty="0" err="1"/>
              <a:t>ie</a:t>
            </a:r>
            <a:r>
              <a:rPr lang="en-US" altLang="en-US" sz="2800" dirty="0"/>
              <a:t>: bilateral injuries typical of child held and shaken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6.3.42</a:t>
            </a:r>
          </a:p>
        </p:txBody>
      </p:sp>
    </p:spTree>
    <p:extLst>
      <p:ext uri="{BB962C8B-B14F-4D97-AF65-F5344CB8AC3E}">
        <p14:creationId xmlns:p14="http://schemas.microsoft.com/office/powerpoint/2010/main" val="2574126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545" y="270164"/>
            <a:ext cx="5410200" cy="4837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506681" y="5354782"/>
            <a:ext cx="724592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Bruising and lacerations on back caused by a beating with a broom</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6.3.43</a:t>
            </a:r>
          </a:p>
        </p:txBody>
      </p:sp>
    </p:spTree>
    <p:extLst>
      <p:ext uri="{BB962C8B-B14F-4D97-AF65-F5344CB8AC3E}">
        <p14:creationId xmlns:p14="http://schemas.microsoft.com/office/powerpoint/2010/main" val="1900782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39 bk2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0982" y="450274"/>
            <a:ext cx="6717462" cy="43632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00335" y="5197310"/>
            <a:ext cx="70381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Encirclement rope marks on child’s neck. Tied by neck as a form of discipline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6.3.44</a:t>
            </a:r>
          </a:p>
        </p:txBody>
      </p:sp>
    </p:spTree>
    <p:extLst>
      <p:ext uri="{BB962C8B-B14F-4D97-AF65-F5344CB8AC3E}">
        <p14:creationId xmlns:p14="http://schemas.microsoft.com/office/powerpoint/2010/main" val="1439369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42 bk2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1" y="381000"/>
            <a:ext cx="4027488"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5715000" y="962891"/>
            <a:ext cx="28194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t>Penis nearly severed, resulting from dental floss tied around as a form of “toilet training”</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6.3.45</a:t>
            </a:r>
          </a:p>
        </p:txBody>
      </p:sp>
    </p:spTree>
    <p:extLst>
      <p:ext uri="{BB962C8B-B14F-4D97-AF65-F5344CB8AC3E}">
        <p14:creationId xmlns:p14="http://schemas.microsoft.com/office/powerpoint/2010/main" val="1665456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0073" y="249381"/>
            <a:ext cx="5037837" cy="5091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92383" y="5618945"/>
            <a:ext cx="67125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Child’s hair thin in front from being pulled out as a punishment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6.3.46</a:t>
            </a:r>
          </a:p>
        </p:txBody>
      </p:sp>
    </p:spTree>
    <p:extLst>
      <p:ext uri="{BB962C8B-B14F-4D97-AF65-F5344CB8AC3E}">
        <p14:creationId xmlns:p14="http://schemas.microsoft.com/office/powerpoint/2010/main" val="1227387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55 bk2 #45"/>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1808018" y="574963"/>
            <a:ext cx="6712527" cy="467701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08018" y="5412653"/>
            <a:ext cx="631074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Cigarette burns on child’s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6.3.47</a:t>
            </a:r>
          </a:p>
        </p:txBody>
      </p:sp>
    </p:spTree>
    <p:extLst>
      <p:ext uri="{BB962C8B-B14F-4D97-AF65-F5344CB8AC3E}">
        <p14:creationId xmlns:p14="http://schemas.microsoft.com/office/powerpoint/2010/main" val="1001443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57 bk2 #44"/>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050473" y="311728"/>
            <a:ext cx="5618018" cy="4670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653886" y="5285509"/>
            <a:ext cx="64111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Cigarette burns on child’s stomach and groin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6.3.48</a:t>
            </a:r>
          </a:p>
        </p:txBody>
      </p:sp>
    </p:spTree>
    <p:extLst>
      <p:ext uri="{BB962C8B-B14F-4D97-AF65-F5344CB8AC3E}">
        <p14:creationId xmlns:p14="http://schemas.microsoft.com/office/powerpoint/2010/main" val="3465264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1 bk2 #4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5837" y="304801"/>
            <a:ext cx="6465016" cy="4308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9"/>
          <p:cNvSpPr txBox="1">
            <a:spLocks noChangeArrowheads="1"/>
          </p:cNvSpPr>
          <p:nvPr/>
        </p:nvSpPr>
        <p:spPr bwMode="auto">
          <a:xfrm>
            <a:off x="1622853" y="4942582"/>
            <a:ext cx="6858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“Stocking” immersion burns to infant’s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6.3.49</a:t>
            </a:r>
          </a:p>
        </p:txBody>
      </p:sp>
    </p:spTree>
    <p:extLst>
      <p:ext uri="{BB962C8B-B14F-4D97-AF65-F5344CB8AC3E}">
        <p14:creationId xmlns:p14="http://schemas.microsoft.com/office/powerpoint/2010/main" val="3140130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br>
              <a:rPr lang="en-US" dirty="0"/>
            </a:br>
            <a:r>
              <a:rPr lang="en-US" dirty="0">
                <a:solidFill>
                  <a:srgbClr val="56944F"/>
                </a:solidFill>
                <a:latin typeface="Calibri" panose="020F0502020204030204" pitchFamily="34" charset="0"/>
              </a:rPr>
              <a:t>Child Maltreatment Index</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6.1.6</a:t>
            </a:r>
          </a:p>
        </p:txBody>
      </p:sp>
    </p:spTree>
    <p:extLst>
      <p:ext uri="{BB962C8B-B14F-4D97-AF65-F5344CB8AC3E}">
        <p14:creationId xmlns:p14="http://schemas.microsoft.com/office/powerpoint/2010/main" val="13829040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8073" y="616527"/>
            <a:ext cx="6456218" cy="4307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16182" y="5380984"/>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“Stocking” immersion burns to infant’s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6.3.50</a:t>
            </a:r>
          </a:p>
        </p:txBody>
      </p:sp>
    </p:spTree>
    <p:extLst>
      <p:ext uri="{BB962C8B-B14F-4D97-AF65-F5344CB8AC3E}">
        <p14:creationId xmlns:p14="http://schemas.microsoft.com/office/powerpoint/2010/main" val="3045365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636" y="533400"/>
            <a:ext cx="6837219" cy="4527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39190" y="5221143"/>
            <a:ext cx="62761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“Doughnut” immersion burn – buttocks are pressed to bottom of cast iron tub- they are spared being burned</a:t>
            </a:r>
          </a:p>
        </p:txBody>
      </p:sp>
      <p:sp>
        <p:nvSpPr>
          <p:cNvPr id="4" name="Slide Number Placeholder 6"/>
          <p:cNvSpPr txBox="1">
            <a:spLocks noChangeArrowheads="1"/>
          </p:cNvSpPr>
          <p:nvPr/>
        </p:nvSpPr>
        <p:spPr>
          <a:xfrm>
            <a:off x="1079112" y="6453738"/>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6.3.51</a:t>
            </a:r>
          </a:p>
        </p:txBody>
      </p:sp>
    </p:spTree>
    <p:extLst>
      <p:ext uri="{BB962C8B-B14F-4D97-AF65-F5344CB8AC3E}">
        <p14:creationId xmlns:p14="http://schemas.microsoft.com/office/powerpoint/2010/main" val="2284428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4772" y="207817"/>
            <a:ext cx="5784273" cy="5260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071255" y="5633591"/>
            <a:ext cx="59713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“Splash burn” caused by lye being thrown on child</a:t>
            </a:r>
          </a:p>
        </p:txBody>
      </p:sp>
      <p:sp>
        <p:nvSpPr>
          <p:cNvPr id="4" name="Slide Number Placeholder 6"/>
          <p:cNvSpPr txBox="1">
            <a:spLocks noChangeArrowheads="1"/>
          </p:cNvSpPr>
          <p:nvPr/>
        </p:nvSpPr>
        <p:spPr>
          <a:xfrm>
            <a:off x="1079112" y="6452901"/>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6.3.52</a:t>
            </a:r>
          </a:p>
        </p:txBody>
      </p:sp>
    </p:spTree>
    <p:extLst>
      <p:ext uri="{BB962C8B-B14F-4D97-AF65-F5344CB8AC3E}">
        <p14:creationId xmlns:p14="http://schemas.microsoft.com/office/powerpoint/2010/main" val="1175476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Short- and Long-Term Impacts of Physical Abuse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709" y="1798820"/>
            <a:ext cx="5463915" cy="3642610"/>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6.3.53</a:t>
            </a:r>
          </a:p>
        </p:txBody>
      </p:sp>
    </p:spTree>
    <p:extLst>
      <p:ext uri="{BB962C8B-B14F-4D97-AF65-F5344CB8AC3E}">
        <p14:creationId xmlns:p14="http://schemas.microsoft.com/office/powerpoint/2010/main" val="10754978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240" y="1866716"/>
            <a:ext cx="6859859" cy="1028884"/>
          </a:xfrm>
        </p:spPr>
        <p:txBody>
          <a:bodyPr/>
          <a:lstStyle/>
          <a:p>
            <a:r>
              <a:rPr lang="en-US" dirty="0"/>
              <a:t>Unit 6.4</a:t>
            </a:r>
          </a:p>
        </p:txBody>
      </p:sp>
      <p:sp>
        <p:nvSpPr>
          <p:cNvPr id="3" name="Subtitle 2"/>
          <p:cNvSpPr>
            <a:spLocks noGrp="1"/>
          </p:cNvSpPr>
          <p:nvPr>
            <p:ph type="subTitle" idx="1"/>
          </p:nvPr>
        </p:nvSpPr>
        <p:spPr>
          <a:xfrm>
            <a:off x="1598339" y="2895600"/>
            <a:ext cx="6859859" cy="2696117"/>
          </a:xfrm>
        </p:spPr>
        <p:txBody>
          <a:bodyPr/>
          <a:lstStyle/>
          <a:p>
            <a:r>
              <a:rPr lang="en-US" dirty="0"/>
              <a:t>Sexual Abuse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6.4.1</a:t>
            </a:r>
          </a:p>
        </p:txBody>
      </p:sp>
    </p:spTree>
    <p:extLst>
      <p:ext uri="{BB962C8B-B14F-4D97-AF65-F5344CB8AC3E}">
        <p14:creationId xmlns:p14="http://schemas.microsoft.com/office/powerpoint/2010/main" val="1463949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a:t>Learning Objectives</a:t>
            </a:r>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6.4.2</a:t>
            </a:r>
          </a:p>
        </p:txBody>
      </p:sp>
    </p:spTree>
    <p:extLst>
      <p:ext uri="{BB962C8B-B14F-4D97-AF65-F5344CB8AC3E}">
        <p14:creationId xmlns:p14="http://schemas.microsoft.com/office/powerpoint/2010/main" val="2094990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Sexual Abuse?</a:t>
            </a:r>
            <a:endParaRPr lang="en-US" dirty="0"/>
          </a:p>
        </p:txBody>
      </p:sp>
      <p:sp>
        <p:nvSpPr>
          <p:cNvPr id="3" name="Content Placeholder 2"/>
          <p:cNvSpPr>
            <a:spLocks noGrp="1"/>
          </p:cNvSpPr>
          <p:nvPr>
            <p:ph idx="1"/>
          </p:nvPr>
        </p:nvSpPr>
        <p:spPr/>
        <p:txBody>
          <a:bodyPr/>
          <a:lstStyle/>
          <a:p>
            <a:r>
              <a:rPr lang="en-US"/>
              <a:t>Sexual Battery</a:t>
            </a:r>
            <a:endParaRPr lang="en-US" dirty="0"/>
          </a:p>
          <a:p>
            <a:r>
              <a:rPr lang="en-US" dirty="0"/>
              <a:t>Sexual Molestation </a:t>
            </a:r>
          </a:p>
          <a:p>
            <a:r>
              <a:rPr lang="en-US" dirty="0"/>
              <a:t>Sexual Exploitation</a:t>
            </a:r>
          </a:p>
          <a:p>
            <a:r>
              <a:rPr lang="en-US" dirty="0"/>
              <a:t>Sexual Abuse – </a:t>
            </a:r>
            <a:br>
              <a:rPr lang="en-US" dirty="0"/>
            </a:br>
            <a:r>
              <a:rPr lang="en-US" dirty="0"/>
              <a:t>Other Child </a:t>
            </a:r>
          </a:p>
        </p:txBody>
      </p:sp>
      <p:pic>
        <p:nvPicPr>
          <p:cNvPr id="4" name="Picture 3" descr="sad girl cry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595" y="1850241"/>
            <a:ext cx="2132550" cy="350676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6.4.3</a:t>
            </a:r>
          </a:p>
        </p:txBody>
      </p:sp>
    </p:spTree>
    <p:extLst>
      <p:ext uri="{BB962C8B-B14F-4D97-AF65-F5344CB8AC3E}">
        <p14:creationId xmlns:p14="http://schemas.microsoft.com/office/powerpoint/2010/main" val="2561037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Phases of Sexual Abuse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7714171"/>
              </p:ext>
            </p:extLst>
          </p:nvPr>
        </p:nvGraphicFramePr>
        <p:xfrm>
          <a:off x="1604963" y="1851025"/>
          <a:ext cx="7081837" cy="436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6.4.4</a:t>
            </a:r>
          </a:p>
        </p:txBody>
      </p:sp>
    </p:spTree>
    <p:extLst>
      <p:ext uri="{BB962C8B-B14F-4D97-AF65-F5344CB8AC3E}">
        <p14:creationId xmlns:p14="http://schemas.microsoft.com/office/powerpoint/2010/main" val="20148509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a:t>Activity</a:t>
            </a:r>
            <a:br>
              <a:rPr lang="en-US" dirty="0"/>
            </a:br>
            <a:r>
              <a:rPr lang="en-US" dirty="0">
                <a:solidFill>
                  <a:srgbClr val="56944F"/>
                </a:solidFill>
                <a:latin typeface="Calibri" panose="020F0502020204030204" pitchFamily="34" charset="0"/>
              </a:rPr>
              <a:t>Sexual Abuse – Does it Meet the Legal Definition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6.4.5</a:t>
            </a:r>
          </a:p>
        </p:txBody>
      </p:sp>
    </p:spTree>
    <p:extLst>
      <p:ext uri="{BB962C8B-B14F-4D97-AF65-F5344CB8AC3E}">
        <p14:creationId xmlns:p14="http://schemas.microsoft.com/office/powerpoint/2010/main" val="997975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 of Child Sexual Abuse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8795" y="1634778"/>
            <a:ext cx="5243230" cy="3910616"/>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6.4.6</a:t>
            </a:r>
          </a:p>
        </p:txBody>
      </p:sp>
    </p:spTree>
    <p:extLst>
      <p:ext uri="{BB962C8B-B14F-4D97-AF65-F5344CB8AC3E}">
        <p14:creationId xmlns:p14="http://schemas.microsoft.com/office/powerpoint/2010/main" val="150823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Abandonment</a:t>
            </a:r>
          </a:p>
        </p:txBody>
      </p:sp>
      <p:sp>
        <p:nvSpPr>
          <p:cNvPr id="3" name="Content Placeholder 2"/>
          <p:cNvSpPr>
            <a:spLocks noGrp="1"/>
          </p:cNvSpPr>
          <p:nvPr>
            <p:ph idx="1"/>
          </p:nvPr>
        </p:nvSpPr>
        <p:spPr/>
        <p:txBody>
          <a:bodyPr/>
          <a:lstStyle/>
          <a:p>
            <a:pPr marL="0" indent="0">
              <a:buNone/>
            </a:pPr>
            <a:r>
              <a:rPr lang="en-US" b="1" i="1" dirty="0"/>
              <a:t>… a situation in which the parent(s) or legal custodian(s) of a child or, in the absence of a parent or legal custodian, the caregiver(s), while being able, makes no provision for the child’s support and has failed to </a:t>
            </a:r>
            <a:r>
              <a:rPr lang="en-US" b="1" i="1" u="sng" dirty="0"/>
              <a:t>establish or maintain a substantial and positive relationship </a:t>
            </a:r>
            <a:r>
              <a:rPr lang="en-US" b="1" i="1" dirty="0"/>
              <a:t>with the child. </a:t>
            </a:r>
            <a:endParaRPr lang="en-US" i="1"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6.1.7</a:t>
            </a:r>
          </a:p>
        </p:txBody>
      </p:sp>
      <p:sp>
        <p:nvSpPr>
          <p:cNvPr id="5" name="TextBox 4"/>
          <p:cNvSpPr txBox="1"/>
          <p:nvPr/>
        </p:nvSpPr>
        <p:spPr>
          <a:xfrm>
            <a:off x="3816220" y="5788648"/>
            <a:ext cx="3235569" cy="584775"/>
          </a:xfrm>
          <a:prstGeom prst="rect">
            <a:avLst/>
          </a:prstGeom>
          <a:noFill/>
        </p:spPr>
        <p:txBody>
          <a:bodyPr wrap="square" rtlCol="0">
            <a:spAutoFit/>
          </a:bodyPr>
          <a:lstStyle/>
          <a:p>
            <a:r>
              <a:rPr lang="en-US" sz="3200" b="1" i="1" dirty="0">
                <a:solidFill>
                  <a:srgbClr val="18579B"/>
                </a:solidFill>
                <a:latin typeface="Arial" panose="020B0604020202020204" pitchFamily="34" charset="0"/>
                <a:cs typeface="Arial" panose="020B0604020202020204" pitchFamily="34" charset="0"/>
              </a:rPr>
              <a:t>s. 827.10, F.S.</a:t>
            </a:r>
          </a:p>
        </p:txBody>
      </p:sp>
    </p:spTree>
    <p:extLst>
      <p:ext uri="{BB962C8B-B14F-4D97-AF65-F5344CB8AC3E}">
        <p14:creationId xmlns:p14="http://schemas.microsoft.com/office/powerpoint/2010/main" val="3936355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866" y="137652"/>
            <a:ext cx="7659328" cy="1497126"/>
          </a:xfrm>
        </p:spPr>
        <p:txBody>
          <a:bodyPr>
            <a:noAutofit/>
          </a:bodyPr>
          <a:lstStyle/>
          <a:p>
            <a:r>
              <a:rPr lang="en-US" dirty="0"/>
              <a:t>Sexual Maltreatment, Sexual Development &amp; Behavior </a:t>
            </a:r>
            <a:br>
              <a:rPr lang="en-US" dirty="0"/>
            </a:br>
            <a:r>
              <a:rPr lang="en-US" dirty="0"/>
              <a:t>Ages 2-12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0089" y="1851026"/>
            <a:ext cx="5379321" cy="3586214"/>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6.4.7</a:t>
            </a:r>
          </a:p>
        </p:txBody>
      </p:sp>
    </p:spTree>
    <p:extLst>
      <p:ext uri="{BB962C8B-B14F-4D97-AF65-F5344CB8AC3E}">
        <p14:creationId xmlns:p14="http://schemas.microsoft.com/office/powerpoint/2010/main" val="1277793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a:t>Activity</a:t>
            </a:r>
            <a:br>
              <a:rPr lang="en-US" dirty="0"/>
            </a:br>
            <a:r>
              <a:rPr lang="en-US" dirty="0">
                <a:solidFill>
                  <a:srgbClr val="56944F"/>
                </a:solidFill>
                <a:latin typeface="Calibri" panose="020F0502020204030204" pitchFamily="34" charset="0"/>
              </a:rPr>
              <a:t>What are the Indicators in These Situations?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6.4.8</a:t>
            </a:r>
          </a:p>
        </p:txBody>
      </p:sp>
    </p:spTree>
    <p:extLst>
      <p:ext uri="{BB962C8B-B14F-4D97-AF65-F5344CB8AC3E}">
        <p14:creationId xmlns:p14="http://schemas.microsoft.com/office/powerpoint/2010/main" val="3086255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866" y="137652"/>
            <a:ext cx="7659328" cy="1497126"/>
          </a:xfrm>
        </p:spPr>
        <p:txBody>
          <a:bodyPr>
            <a:noAutofit/>
          </a:bodyPr>
          <a:lstStyle/>
          <a:p>
            <a:r>
              <a:rPr lang="en-US" dirty="0"/>
              <a:t>Why Children Recant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4251" y="1416785"/>
            <a:ext cx="5765210" cy="3843473"/>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6.4.9</a:t>
            </a:r>
          </a:p>
        </p:txBody>
      </p:sp>
    </p:spTree>
    <p:extLst>
      <p:ext uri="{BB962C8B-B14F-4D97-AF65-F5344CB8AC3E}">
        <p14:creationId xmlns:p14="http://schemas.microsoft.com/office/powerpoint/2010/main" val="2739445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Family Response to Disclosed Sexual Abuse</a:t>
            </a:r>
          </a:p>
        </p:txBody>
      </p:sp>
      <p:pic>
        <p:nvPicPr>
          <p:cNvPr id="6" name="Content Placeholder 5" descr="sad face 2.jpg"/>
          <p:cNvPicPr>
            <a:picLocks noGrp="1" noChangeAspect="1"/>
          </p:cNvPicPr>
          <p:nvPr>
            <p:ph idx="1"/>
          </p:nvPr>
        </p:nvPicPr>
        <p:blipFill>
          <a:blip r:embed="rId3" cstate="screen"/>
          <a:stretch>
            <a:fillRect/>
          </a:stretch>
        </p:blipFill>
        <p:spPr>
          <a:xfrm>
            <a:off x="3317081" y="1962150"/>
            <a:ext cx="3795712" cy="3795712"/>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6.4.10</a:t>
            </a:r>
          </a:p>
        </p:txBody>
      </p:sp>
    </p:spTree>
    <p:extLst>
      <p:ext uri="{BB962C8B-B14F-4D97-AF65-F5344CB8AC3E}">
        <p14:creationId xmlns:p14="http://schemas.microsoft.com/office/powerpoint/2010/main" val="2006640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a:t>Activity</a:t>
            </a:r>
            <a:br>
              <a:rPr lang="en-US" dirty="0"/>
            </a:br>
            <a:r>
              <a:rPr lang="en-US" dirty="0">
                <a:solidFill>
                  <a:srgbClr val="56944F"/>
                </a:solidFill>
                <a:latin typeface="Calibri" panose="020F0502020204030204" pitchFamily="34" charset="0"/>
              </a:rPr>
              <a:t>Grappling with Potential Sexual Abuse Cases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6.4.11</a:t>
            </a:r>
          </a:p>
        </p:txBody>
      </p:sp>
    </p:spTree>
    <p:extLst>
      <p:ext uri="{BB962C8B-B14F-4D97-AF65-F5344CB8AC3E}">
        <p14:creationId xmlns:p14="http://schemas.microsoft.com/office/powerpoint/2010/main" val="2773833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Unit 6.5</a:t>
            </a:r>
          </a:p>
        </p:txBody>
      </p:sp>
      <p:sp>
        <p:nvSpPr>
          <p:cNvPr id="3" name="Subtitle 2"/>
          <p:cNvSpPr>
            <a:spLocks noGrp="1"/>
          </p:cNvSpPr>
          <p:nvPr>
            <p:ph type="subTitle" idx="1"/>
          </p:nvPr>
        </p:nvSpPr>
        <p:spPr>
          <a:xfrm>
            <a:off x="1344167" y="2796638"/>
            <a:ext cx="7474712" cy="866899"/>
          </a:xfrm>
        </p:spPr>
        <p:txBody>
          <a:bodyPr/>
          <a:lstStyle/>
          <a:p>
            <a:r>
              <a:rPr lang="en-US" dirty="0"/>
              <a:t>Mental Injury</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6.5.1</a:t>
            </a:r>
          </a:p>
        </p:txBody>
      </p:sp>
    </p:spTree>
    <p:extLst>
      <p:ext uri="{BB962C8B-B14F-4D97-AF65-F5344CB8AC3E}">
        <p14:creationId xmlns:p14="http://schemas.microsoft.com/office/powerpoint/2010/main" val="731045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9038" y="492125"/>
            <a:ext cx="7954962" cy="1143000"/>
          </a:xfrm>
        </p:spPr>
        <p:txBody>
          <a:bodyPr>
            <a:normAutofit/>
          </a:bodyPr>
          <a:lstStyle/>
          <a:p>
            <a:r>
              <a:rPr lang="en-US" dirty="0"/>
              <a:t>Learning Objectives</a:t>
            </a:r>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6.5.2</a:t>
            </a:r>
          </a:p>
        </p:txBody>
      </p:sp>
    </p:spTree>
    <p:extLst>
      <p:ext uri="{BB962C8B-B14F-4D97-AF65-F5344CB8AC3E}">
        <p14:creationId xmlns:p14="http://schemas.microsoft.com/office/powerpoint/2010/main" val="34115272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Mental Injury?</a:t>
            </a:r>
          </a:p>
        </p:txBody>
      </p:sp>
      <p:sp>
        <p:nvSpPr>
          <p:cNvPr id="3" name="Content Placeholder 2"/>
          <p:cNvSpPr>
            <a:spLocks noGrp="1"/>
          </p:cNvSpPr>
          <p:nvPr>
            <p:ph idx="1"/>
          </p:nvPr>
        </p:nvSpPr>
        <p:spPr/>
        <p:txBody>
          <a:bodyPr/>
          <a:lstStyle/>
          <a:p>
            <a:pPr marL="0" indent="0" algn="ctr">
              <a:buNone/>
            </a:pPr>
            <a:r>
              <a:rPr lang="en-US" dirty="0"/>
              <a:t>F.S. 39.01(42) </a:t>
            </a:r>
          </a:p>
        </p:txBody>
      </p:sp>
      <p:pic>
        <p:nvPicPr>
          <p:cNvPr id="4" name="Picture 3"/>
          <p:cNvPicPr>
            <a:picLocks noChangeAspect="1"/>
          </p:cNvPicPr>
          <p:nvPr/>
        </p:nvPicPr>
        <p:blipFill>
          <a:blip r:embed="rId3"/>
          <a:stretch>
            <a:fillRect/>
          </a:stretch>
        </p:blipFill>
        <p:spPr>
          <a:xfrm>
            <a:off x="2474259" y="2643143"/>
            <a:ext cx="4957408" cy="3304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6.5.3</a:t>
            </a:r>
          </a:p>
        </p:txBody>
      </p:sp>
    </p:spTree>
    <p:extLst>
      <p:ext uri="{BB962C8B-B14F-4D97-AF65-F5344CB8AC3E}">
        <p14:creationId xmlns:p14="http://schemas.microsoft.com/office/powerpoint/2010/main" val="18176633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540113"/>
            <a:ext cx="7082263" cy="1143000"/>
          </a:xfrm>
        </p:spPr>
        <p:txBody>
          <a:bodyPr/>
          <a:lstStyle/>
          <a:p>
            <a:r>
              <a:rPr lang="en-US" dirty="0"/>
              <a:t>Myths about Verbal Abuse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1600" y="1683113"/>
            <a:ext cx="5232400" cy="348826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6.5.4</a:t>
            </a:r>
          </a:p>
        </p:txBody>
      </p:sp>
    </p:spTree>
    <p:extLst>
      <p:ext uri="{BB962C8B-B14F-4D97-AF65-F5344CB8AC3E}">
        <p14:creationId xmlns:p14="http://schemas.microsoft.com/office/powerpoint/2010/main" val="8974210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88" y="491778"/>
            <a:ext cx="7082263" cy="1143000"/>
          </a:xfrm>
        </p:spPr>
        <p:txBody>
          <a:bodyPr/>
          <a:lstStyle/>
          <a:p>
            <a:pPr algn="r"/>
            <a:r>
              <a:rPr lang="en-US" dirty="0"/>
              <a:t>Emotional Abuse</a:t>
            </a:r>
          </a:p>
        </p:txBody>
      </p:sp>
      <p:sp>
        <p:nvSpPr>
          <p:cNvPr id="3" name="Content Placeholder 2"/>
          <p:cNvSpPr>
            <a:spLocks noGrp="1"/>
          </p:cNvSpPr>
          <p:nvPr>
            <p:ph idx="1"/>
          </p:nvPr>
        </p:nvSpPr>
        <p:spPr>
          <a:xfrm>
            <a:off x="1383573" y="1850241"/>
            <a:ext cx="7082264" cy="1578759"/>
          </a:xfrm>
        </p:spPr>
        <p:txBody>
          <a:bodyPr>
            <a:normAutofit/>
          </a:bodyPr>
          <a:lstStyle/>
          <a:p>
            <a:r>
              <a:rPr lang="en-US" dirty="0"/>
              <a:t>Pattern of behavior attacking a child’s emotional development and sense of self-worth.  </a:t>
            </a:r>
          </a:p>
          <a:p>
            <a:endParaRPr lang="en-US" dirty="0"/>
          </a:p>
        </p:txBody>
      </p:sp>
      <p:sp>
        <p:nvSpPr>
          <p:cNvPr id="5" name="Rectangle 4"/>
          <p:cNvSpPr/>
          <p:nvPr/>
        </p:nvSpPr>
        <p:spPr>
          <a:xfrm>
            <a:off x="3724748" y="4127338"/>
            <a:ext cx="4905703"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You are nothing!</a:t>
            </a:r>
          </a:p>
        </p:txBody>
      </p:sp>
      <p:sp>
        <p:nvSpPr>
          <p:cNvPr id="6" name="Rectangle 5"/>
          <p:cNvSpPr/>
          <p:nvPr/>
        </p:nvSpPr>
        <p:spPr>
          <a:xfrm rot="21230676">
            <a:off x="1322451" y="3207306"/>
            <a:ext cx="647170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rgbClr val="18579B"/>
                </a:solidFill>
                <a:effectLst/>
              </a:rPr>
              <a:t>I wish you were never born</a:t>
            </a:r>
          </a:p>
        </p:txBody>
      </p:sp>
      <p:sp>
        <p:nvSpPr>
          <p:cNvPr id="7" name="Rectangle 6"/>
          <p:cNvSpPr/>
          <p:nvPr/>
        </p:nvSpPr>
        <p:spPr>
          <a:xfrm rot="687469">
            <a:off x="1317785" y="1032330"/>
            <a:ext cx="4643066" cy="646331"/>
          </a:xfrm>
          <a:prstGeom prst="rect">
            <a:avLst/>
          </a:prstGeom>
          <a:noFill/>
        </p:spPr>
        <p:txBody>
          <a:bodyPr wrap="none" lIns="91440" tIns="45720" rIns="91440" bIns="45720">
            <a:spAutoFit/>
          </a:bodyPr>
          <a:lstStyle/>
          <a:p>
            <a:pPr algn="ctr"/>
            <a:r>
              <a:rPr lang="en-US" sz="3600" b="1" cap="none" spc="0"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rPr>
              <a:t>You are too stupid to….</a:t>
            </a:r>
          </a:p>
        </p:txBody>
      </p:sp>
      <p:sp>
        <p:nvSpPr>
          <p:cNvPr id="8" name="Rectangle 7"/>
          <p:cNvSpPr/>
          <p:nvPr/>
        </p:nvSpPr>
        <p:spPr>
          <a:xfrm rot="21300226">
            <a:off x="918290" y="5150168"/>
            <a:ext cx="67874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6"/>
                </a:solidFill>
                <a:effectLst/>
                <a:latin typeface="Bradley Hand ITC" panose="03070402050302030203" pitchFamily="66" charset="0"/>
              </a:rPr>
              <a:t>You’ll never amount to anything</a:t>
            </a:r>
            <a:r>
              <a:rPr lang="en-US" sz="5400" b="1" cap="none" spc="0" dirty="0">
                <a:ln/>
                <a:solidFill>
                  <a:schemeClr val="accent3"/>
                </a:solidFill>
                <a:effectLst/>
              </a:rPr>
              <a:t>!</a:t>
            </a:r>
          </a:p>
        </p:txBody>
      </p:sp>
      <p:sp>
        <p:nvSpPr>
          <p:cNvPr id="9"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Pre-Service Curriculum Module 6.5.5</a:t>
            </a:r>
          </a:p>
        </p:txBody>
      </p:sp>
    </p:spTree>
    <p:extLst>
      <p:ext uri="{BB962C8B-B14F-4D97-AF65-F5344CB8AC3E}">
        <p14:creationId xmlns:p14="http://schemas.microsoft.com/office/powerpoint/2010/main" val="191287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3"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1+#ppt_w/2"/>
                                          </p:val>
                                        </p:tav>
                                        <p:tav tm="100000">
                                          <p:val>
                                            <p:strVal val="#ppt_x"/>
                                          </p:val>
                                        </p:tav>
                                      </p:tavLst>
                                    </p:anim>
                                    <p:anim calcmode="lin" valueType="num">
                                      <p:cBhvr additive="base">
                                        <p:cTn id="17" dur="75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0-#ppt_w/2"/>
                                          </p:val>
                                        </p:tav>
                                        <p:tav tm="100000">
                                          <p:val>
                                            <p:strVal val="#ppt_x"/>
                                          </p:val>
                                        </p:tav>
                                      </p:tavLst>
                                    </p:anim>
                                    <p:anim calcmode="lin" valueType="num">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75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750" fill="hold"/>
                                        <p:tgtEl>
                                          <p:spTgt spid="8"/>
                                        </p:tgtEl>
                                        <p:attrNameLst>
                                          <p:attrName>ppt_x</p:attrName>
                                        </p:attrNameLst>
                                      </p:cBhvr>
                                      <p:tavLst>
                                        <p:tav tm="0">
                                          <p:val>
                                            <p:strVal val="#ppt_x"/>
                                          </p:val>
                                        </p:tav>
                                        <p:tav tm="100000">
                                          <p:val>
                                            <p:strVal val="#ppt_x"/>
                                          </p:val>
                                        </p:tav>
                                      </p:tavLst>
                                    </p:anim>
                                    <p:anim calcmode="lin" valueType="num">
                                      <p:cBhvr additive="base">
                                        <p:cTn id="27"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CP-whi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FA6F372E3F374D8C72B176BF3D73AB" ma:contentTypeVersion="0" ma:contentTypeDescription="Create a new document." ma:contentTypeScope="" ma:versionID="6e91955bbb8bbfd3c326cc6a6fac490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206E2-B5CF-4121-AD07-FE38633E345F}">
  <ds:schemaRefs>
    <ds:schemaRef ds:uri="http://purl.org/dc/elements/1.1/"/>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0AE81CD1-81CB-45E7-A716-C590B5173AFA}">
  <ds:schemaRefs>
    <ds:schemaRef ds:uri="http://schemas.microsoft.com/sharepoint/v3/contenttype/forms"/>
  </ds:schemaRefs>
</ds:datastoreItem>
</file>

<file path=customXml/itemProps3.xml><?xml version="1.0" encoding="utf-8"?>
<ds:datastoreItem xmlns:ds="http://schemas.openxmlformats.org/officeDocument/2006/customXml" ds:itemID="{722CBBAB-8767-4F7F-AB55-C8D397025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ACP-white</Template>
  <TotalTime>6659</TotalTime>
  <Words>4957</Words>
  <Application>Microsoft Office PowerPoint</Application>
  <PresentationFormat>On-screen Show (4:3)</PresentationFormat>
  <Paragraphs>942</Paragraphs>
  <Slides>149</Slides>
  <Notes>140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149</vt:i4>
      </vt:variant>
    </vt:vector>
  </HeadingPairs>
  <TitlesOfParts>
    <vt:vector size="158" baseType="lpstr">
      <vt:lpstr>Arial</vt:lpstr>
      <vt:lpstr>Arial Black</vt:lpstr>
      <vt:lpstr>Bodoni MT Black</vt:lpstr>
      <vt:lpstr>Book Antiqua</vt:lpstr>
      <vt:lpstr>Bradley Hand ITC</vt:lpstr>
      <vt:lpstr>Calibri</vt:lpstr>
      <vt:lpstr>Verdana</vt:lpstr>
      <vt:lpstr>ACP-white</vt:lpstr>
      <vt:lpstr>Bitmap Image</vt:lpstr>
      <vt:lpstr>Module 6</vt:lpstr>
      <vt:lpstr>Agenda</vt:lpstr>
      <vt:lpstr>Unit 6.1</vt:lpstr>
      <vt:lpstr>Learning Objectives</vt:lpstr>
      <vt:lpstr>What is Maltreatment?</vt:lpstr>
      <vt:lpstr>Child Maltreatment  Allegation Index</vt:lpstr>
      <vt:lpstr>Maltreatment Index</vt:lpstr>
      <vt:lpstr>Activity Child Maltreatment Index</vt:lpstr>
      <vt:lpstr>Abandonment</vt:lpstr>
      <vt:lpstr>Threatened Harm</vt:lpstr>
      <vt:lpstr>Assessing Warning Signs to Determine if a Child is Unsafe</vt:lpstr>
      <vt:lpstr>Unit 6.2</vt:lpstr>
      <vt:lpstr>Learning Objectives</vt:lpstr>
      <vt:lpstr>2013: CADR Florida Neglect Causes of Child’s Death</vt:lpstr>
      <vt:lpstr>Pool Safety</vt:lpstr>
      <vt:lpstr>High Temperatures and Hot Cars</vt:lpstr>
      <vt:lpstr>Safe Sleeping</vt:lpstr>
      <vt:lpstr>Chapter 39.01(44), F.S. </vt:lpstr>
      <vt:lpstr>Not neglect</vt:lpstr>
      <vt:lpstr>The court can…</vt:lpstr>
      <vt:lpstr>Child Maltreatment Index</vt:lpstr>
      <vt:lpstr>Child Maltreatment Index</vt:lpstr>
      <vt:lpstr>Failure to Thrive</vt:lpstr>
      <vt:lpstr>Situational vs. Chronic Neglect</vt:lpstr>
      <vt:lpstr>The Gavin Family</vt:lpstr>
      <vt:lpstr>Situational vs. Chronic Neglect</vt:lpstr>
      <vt:lpstr>The Impact of Neglect on the Child</vt:lpstr>
      <vt:lpstr>Factors</vt:lpstr>
      <vt:lpstr>Behavioral &amp; Emotional Effects of Neglect</vt:lpstr>
      <vt:lpstr>Knowledge Assessment</vt:lpstr>
      <vt:lpstr>Unit 6.3</vt:lpstr>
      <vt:lpstr>Learning Objectives</vt:lpstr>
      <vt:lpstr>Maltreatment Index  and Physical Abuse</vt:lpstr>
      <vt:lpstr>Abuse: Chapter 39.01(2), F.S. </vt:lpstr>
      <vt:lpstr>Child Maltreatment Index  Categories</vt:lpstr>
      <vt:lpstr>Child Maltreatment Index  Categories (continued)</vt:lpstr>
      <vt:lpstr>Added Physical Abuse Discussion Items</vt:lpstr>
      <vt:lpstr>Asphyxiation</vt:lpstr>
      <vt:lpstr>Bone Fractures</vt:lpstr>
      <vt:lpstr>Burns</vt:lpstr>
      <vt:lpstr>Internal Injuries </vt:lpstr>
      <vt:lpstr>Physical Injury</vt:lpstr>
      <vt:lpstr>Bizarre Punishment</vt:lpstr>
      <vt:lpstr>Malnutrition/Dehydration</vt:lpstr>
      <vt:lpstr>Activity Ask the Experts</vt:lpstr>
      <vt:lpstr>Child Physical Abuse Critical Indicators</vt:lpstr>
      <vt:lpstr>Physical Abuse, Law Enforcement and the Child Protection Team </vt:lpstr>
      <vt:lpstr>CPT Referrals</vt:lpstr>
      <vt:lpstr>CPT Services</vt:lpstr>
      <vt:lpstr>Assessing Situations for Physical Abuse</vt:lpstr>
      <vt:lpstr>Activity</vt:lpstr>
      <vt:lpstr>The Role of the CPT with Physical Abuse Investigations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Short- and Long-Term Impacts of Physical Abuse</vt:lpstr>
      <vt:lpstr>Unit 6.4</vt:lpstr>
      <vt:lpstr>Learning Objectives</vt:lpstr>
      <vt:lpstr>What is Sexual Abuse?</vt:lpstr>
      <vt:lpstr>Five Phases of Sexual Abuse</vt:lpstr>
      <vt:lpstr>Activity Sexual Abuse – Does it Meet the Legal Definition ?</vt:lpstr>
      <vt:lpstr>Indicators of Child Sexual Abuse </vt:lpstr>
      <vt:lpstr>Sexual Maltreatment, Sexual Development &amp; Behavior  Ages 2-12 </vt:lpstr>
      <vt:lpstr>Activity What are the Indicators in These Situations? </vt:lpstr>
      <vt:lpstr>Why Children Recant </vt:lpstr>
      <vt:lpstr>The Family Response to Disclosed Sexual Abuse</vt:lpstr>
      <vt:lpstr>Activity Grappling with Potential Sexual Abuse Cases </vt:lpstr>
      <vt:lpstr>Unit 6.5</vt:lpstr>
      <vt:lpstr>Learning Objectives</vt:lpstr>
      <vt:lpstr>What is Mental Injury?</vt:lpstr>
      <vt:lpstr>Myths about Verbal Abuse</vt:lpstr>
      <vt:lpstr>Emotional Abuse</vt:lpstr>
      <vt:lpstr>Characteristics of Emotionally Abusive Parents</vt:lpstr>
      <vt:lpstr>Types of Mental Injury</vt:lpstr>
      <vt:lpstr>Activity Types of Mental Injury</vt:lpstr>
      <vt:lpstr>Legal Requirements to Prove Mental Injury </vt:lpstr>
      <vt:lpstr>Indicators of Mental Injury  </vt:lpstr>
      <vt:lpstr>Margaret</vt:lpstr>
      <vt:lpstr>PowerPoint Presentation</vt:lpstr>
      <vt:lpstr>Unit 6.6</vt:lpstr>
      <vt:lpstr>Learning Objectives</vt:lpstr>
      <vt:lpstr>Substances and their Effects</vt:lpstr>
      <vt:lpstr>Why People Use Alcohol and Drugs</vt:lpstr>
      <vt:lpstr>Risk Factors vs. Protective Factors</vt:lpstr>
      <vt:lpstr>PowerPoint Presentation</vt:lpstr>
      <vt:lpstr>Addiction</vt:lpstr>
      <vt:lpstr>Personal-Professional Dimensions of Substance Use</vt:lpstr>
      <vt:lpstr>Criteria for Substance Dependence</vt:lpstr>
      <vt:lpstr>Effects of Substance Abuse on the User</vt:lpstr>
      <vt:lpstr>Physical and Psychological Effects of Substance Use</vt:lpstr>
      <vt:lpstr>Prescription Drug Abuse</vt:lpstr>
      <vt:lpstr>Florida 10 Year Trend Upward in Prescription Drug Abuse</vt:lpstr>
      <vt:lpstr>Different substances affect parenting differently </vt:lpstr>
      <vt:lpstr>Effects of Prenatal Exposure</vt:lpstr>
      <vt:lpstr>Fetal Alcohol Spectrum Disorder</vt:lpstr>
      <vt:lpstr>PowerPoint Presentation</vt:lpstr>
      <vt:lpstr>Effects of Substance Use on the Family</vt:lpstr>
      <vt:lpstr>Substance Abuse Does Not Occur in a Bubble  </vt:lpstr>
      <vt:lpstr>Impact on the Child</vt:lpstr>
      <vt:lpstr>The Substance Abuser’s Child May:</vt:lpstr>
      <vt:lpstr>Family Disease</vt:lpstr>
      <vt:lpstr>Reassignment of Roles and Responsibilities </vt:lpstr>
      <vt:lpstr>Family Roles in Substance Abusing Families </vt:lpstr>
      <vt:lpstr>Activity </vt:lpstr>
      <vt:lpstr>PowerPoint Presentation</vt:lpstr>
      <vt:lpstr>PowerPoint Presentation</vt:lpstr>
      <vt:lpstr>PowerPoint Presentation</vt:lpstr>
      <vt:lpstr>PowerPoint Presentation</vt:lpstr>
      <vt:lpstr>Substance Abuse and Family Violence</vt:lpstr>
      <vt:lpstr>Unit 6.7</vt:lpstr>
      <vt:lpstr>Learning Objectives</vt:lpstr>
      <vt:lpstr>What is Domestic Violence?</vt:lpstr>
      <vt:lpstr>Who Is the Batterer?</vt:lpstr>
      <vt:lpstr>PowerPoint Presentation</vt:lpstr>
      <vt:lpstr>The Likelihood that a Batterer Will Kill</vt:lpstr>
      <vt:lpstr>If the Woman Is Able to Leave…&amp; Your Responsibility</vt:lpstr>
      <vt:lpstr>What If She Cannot or Will Not Leave?</vt:lpstr>
      <vt:lpstr>Why It Matters</vt:lpstr>
      <vt:lpstr>PowerPoint Presentation</vt:lpstr>
      <vt:lpstr>Activity  Dynamics of Domestic Violence in the Andersen Family</vt:lpstr>
      <vt:lpstr>Criminal Background Checks and Domestic Violence</vt:lpstr>
      <vt:lpstr>Domestic Violence Victim Advocates and Child Welfare Professionals</vt:lpstr>
    </vt:vector>
  </TitlesOfParts>
  <Company>Frontera Interactive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Module 6 PowerPoint - Understanding Child Maltreatment (January 2015)</dc:title>
  <dc:creator>Cindy</dc:creator>
  <cp:lastModifiedBy>VanDyke, Misty N</cp:lastModifiedBy>
  <cp:revision>304</cp:revision>
  <cp:lastPrinted>2015-01-28T14:29:33Z</cp:lastPrinted>
  <dcterms:created xsi:type="dcterms:W3CDTF">2013-01-31T01:40:39Z</dcterms:created>
  <dcterms:modified xsi:type="dcterms:W3CDTF">2025-05-13T15:16:48Z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ToT FSDMM Super SPE PPT</vt:lpwstr>
  </property>
  <property fmtid="{D5CDD505-2E9C-101B-9397-08002B2CF9AE}" pid="4" name="ArticulateGUID">
    <vt:lpwstr>516AB48F-13D2-4312-3F05-703F303F3F0E</vt:lpwstr>
  </property>
  <property fmtid="{D5CDD505-2E9C-101B-9397-08002B2CF9AE}" pid="5" name="ArticulateProjectFull">
    <vt:lpwstr>C:\Users\YYY\Desktop\Qingfu\ASD\DCF\Super SPE\ToT FSDMM Super SPE PPT - Revisions by Wang-Williams_04292013.ppta</vt:lpwstr>
  </property>
  <property fmtid="{D5CDD505-2E9C-101B-9397-08002B2CF9AE}" pid="6" name="ContentTypeId">
    <vt:lpwstr>0x01010093FA6F372E3F374D8C72B176BF3D73AB</vt:lpwstr>
  </property>
</Properties>
</file>