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413" r:id="rId5"/>
    <p:sldId id="432" r:id="rId6"/>
    <p:sldId id="487" r:id="rId7"/>
    <p:sldId id="490" r:id="rId8"/>
    <p:sldId id="556" r:id="rId9"/>
    <p:sldId id="557" r:id="rId10"/>
    <p:sldId id="657" r:id="rId11"/>
    <p:sldId id="663" r:id="rId12"/>
    <p:sldId id="488" r:id="rId13"/>
    <p:sldId id="542" r:id="rId14"/>
    <p:sldId id="543" r:id="rId15"/>
    <p:sldId id="555" r:id="rId16"/>
    <p:sldId id="564" r:id="rId17"/>
    <p:sldId id="671" r:id="rId18"/>
    <p:sldId id="670" r:id="rId19"/>
    <p:sldId id="672" r:id="rId20"/>
    <p:sldId id="664" r:id="rId21"/>
    <p:sldId id="665" r:id="rId22"/>
    <p:sldId id="666" r:id="rId23"/>
    <p:sldId id="659" r:id="rId24"/>
    <p:sldId id="658" r:id="rId25"/>
    <p:sldId id="661" r:id="rId26"/>
    <p:sldId id="662" r:id="rId27"/>
    <p:sldId id="668" r:id="rId28"/>
    <p:sldId id="667" r:id="rId29"/>
    <p:sldId id="669" r:id="rId30"/>
    <p:sldId id="656" r:id="rId31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79B"/>
    <a:srgbClr val="56944F"/>
    <a:srgbClr val="1B5F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956" autoAdjust="0"/>
  </p:normalViewPr>
  <p:slideViewPr>
    <p:cSldViewPr snapToGrid="0" snapToObjects="1">
      <p:cViewPr varScale="1">
        <p:scale>
          <a:sx n="115" d="100"/>
          <a:sy n="115" d="100"/>
        </p:scale>
        <p:origin x="158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814" y="-102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CDEF1F-98D8-4E31-AB96-D6D4F3BEF27D}" type="datetimeFigureOut">
              <a:rPr lang="en-US"/>
              <a:pPr>
                <a:defRPr/>
              </a:pPr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6117B8-8C84-4418-8F41-3859D2C59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127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BBBCFA-270F-429B-9A2A-8BD6DFA6940D}" type="datetimeFigureOut">
              <a:rPr lang="en-US"/>
              <a:pPr>
                <a:defRPr/>
              </a:pPr>
              <a:t>5/13/2025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18E2B0-D871-4517-919C-38CD2708B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709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1.0.1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81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9.1.8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1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9.2.15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4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1.0.2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08548-F412-41D9-A283-212131718C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5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1.1.1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9.2.16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4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9.2.15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4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9.1.8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1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9.1.8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11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9.1.8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1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9.2.15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4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630363" y="1468438"/>
            <a:ext cx="6861175" cy="1206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1B5FAA"/>
                </a:solidFill>
              </a:rPr>
              <a:t>Florida’s Safety Methodology</a:t>
            </a:r>
            <a:endParaRPr lang="en-US" sz="2200" dirty="0">
              <a:solidFill>
                <a:srgbClr val="1B5F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275" y="4978400"/>
            <a:ext cx="14033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636588"/>
            <a:ext cx="7545387" cy="1885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4227513"/>
            <a:ext cx="7473950" cy="1868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38" y="4227513"/>
            <a:ext cx="1768475" cy="187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59488" y="62357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65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FB44-1A4C-4610-8064-0A2F30977A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7899071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4963" y="274638"/>
            <a:ext cx="7081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4963" y="1600200"/>
            <a:ext cx="70818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59" r:id="rId7"/>
    <p:sldLayoutId id="2147483753" r:id="rId8"/>
    <p:sldLayoutId id="2147483760" r:id="rId9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entervideo.forest.usf.edu/TraumaInf09update/TraumaInf09p1/p3/p3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Skills Lab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888875"/>
            <a:ext cx="7088460" cy="1459298"/>
          </a:xfrm>
        </p:spPr>
        <p:txBody>
          <a:bodyPr>
            <a:normAutofit/>
          </a:bodyPr>
          <a:lstStyle/>
          <a:p>
            <a:r>
              <a:rPr lang="en-US" sz="3600" dirty="0"/>
              <a:t>Interviews to Learn about Family Dynamics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42484" y="5289356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92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5.2.2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0228" y="1848159"/>
            <a:ext cx="73065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Describe appropriate questions to learn about family functioning.</a:t>
            </a:r>
            <a:endParaRPr lang="en-US" sz="3200" b="1" dirty="0">
              <a:solidFill>
                <a:srgbClr val="56944F"/>
              </a:solidFill>
              <a:latin typeface="Calibri" panose="020F05020202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Demonstrate engagement skills to learn about family functioning.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Explain common interview challenges.</a:t>
            </a:r>
            <a:endParaRPr lang="en-US" sz="3200" b="1" dirty="0">
              <a:solidFill>
                <a:srgbClr val="56944F"/>
              </a:solidFill>
              <a:latin typeface="Calibri" panose="020F05020202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Demonstrate skill observation and providing feedback.</a:t>
            </a:r>
            <a:endParaRPr lang="en-US" sz="3200" b="1" dirty="0">
              <a:solidFill>
                <a:srgbClr val="56944F"/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8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Skills Continuum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5.2.3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57274"/>
              </p:ext>
            </p:extLst>
          </p:nvPr>
        </p:nvGraphicFramePr>
        <p:xfrm>
          <a:off x="1604536" y="1634778"/>
          <a:ext cx="6832097" cy="4438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451708" imgH="6523427" progId="Word.Document.12">
                  <p:embed/>
                </p:oleObj>
              </mc:Choice>
              <mc:Fallback>
                <p:oleObj name="Document" r:id="rId2" imgW="9451708" imgH="6523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4536" y="1634778"/>
                        <a:ext cx="6832097" cy="4438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406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458" y="257188"/>
            <a:ext cx="7643002" cy="1899416"/>
          </a:xfrm>
        </p:spPr>
        <p:txBody>
          <a:bodyPr>
            <a:normAutofit/>
          </a:bodyPr>
          <a:lstStyle/>
          <a:p>
            <a:r>
              <a:rPr lang="en-US" sz="3600" dirty="0"/>
              <a:t>Lab Activity 1:</a:t>
            </a:r>
            <a:br>
              <a:rPr lang="en-US" dirty="0"/>
            </a:br>
            <a:r>
              <a:rPr lang="en-US" sz="3600" dirty="0"/>
              <a:t>Listening to </a:t>
            </a:r>
            <a:r>
              <a:rPr lang="en-US" sz="3600" dirty="0" err="1"/>
              <a:t>Neen</a:t>
            </a:r>
            <a:br>
              <a:rPr lang="en-US" sz="3600" dirty="0"/>
            </a:br>
            <a:endParaRPr lang="en-US" sz="3600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409023" cy="3058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5.2.4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458" y="4612585"/>
            <a:ext cx="6901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8579B"/>
                </a:solidFill>
                <a:hlinkClick r:id="rId4"/>
              </a:rPr>
              <a:t>http://centervideo.forest.usf.edu/TraumaInf09update/TraumaInf09p1/p3/p3.html</a:t>
            </a:r>
            <a:endParaRPr lang="en-US" sz="2000" b="1" dirty="0">
              <a:solidFill>
                <a:srgbClr val="18579B"/>
              </a:solidFill>
            </a:endParaRPr>
          </a:p>
          <a:p>
            <a:endParaRPr lang="en-US" sz="2000" b="1" dirty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458" y="257188"/>
            <a:ext cx="7643002" cy="189941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Lab Activity 2:</a:t>
            </a:r>
            <a:br>
              <a:rPr lang="en-US" dirty="0"/>
            </a:br>
            <a:r>
              <a:rPr lang="en-US" sz="3600" dirty="0"/>
              <a:t>What questions do I ask to learn about family functioning?</a:t>
            </a:r>
            <a:br>
              <a:rPr lang="en-US" sz="3600" dirty="0"/>
            </a:br>
            <a:endParaRPr lang="en-US" sz="3600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5.2.5</a:t>
            </a:r>
          </a:p>
        </p:txBody>
      </p:sp>
    </p:spTree>
    <p:extLst>
      <p:ext uri="{BB962C8B-B14F-4D97-AF65-F5344CB8AC3E}">
        <p14:creationId xmlns:p14="http://schemas.microsoft.com/office/powerpoint/2010/main" val="25177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Questions–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information</a:t>
            </a:r>
          </a:p>
          <a:p>
            <a:pPr lvl="1"/>
            <a:r>
              <a:rPr lang="en-US" dirty="0"/>
              <a:t>Relevant</a:t>
            </a:r>
          </a:p>
          <a:p>
            <a:pPr lvl="1"/>
            <a:r>
              <a:rPr lang="en-US" dirty="0"/>
              <a:t>Detailed and descriptive</a:t>
            </a:r>
          </a:p>
          <a:p>
            <a:r>
              <a:rPr lang="en-US" dirty="0"/>
              <a:t>Help person interviewed tell their story</a:t>
            </a:r>
          </a:p>
          <a:p>
            <a:pPr lvl="1"/>
            <a:r>
              <a:rPr lang="en-US" dirty="0"/>
              <a:t>Person feels listened to </a:t>
            </a:r>
          </a:p>
          <a:p>
            <a:pPr lvl="1"/>
            <a:r>
              <a:rPr lang="en-US" dirty="0"/>
              <a:t>Person feels understood</a:t>
            </a:r>
          </a:p>
          <a:p>
            <a:pPr lvl="1"/>
            <a:r>
              <a:rPr lang="en-US" dirty="0"/>
              <a:t>Person does not “shut down”</a:t>
            </a:r>
          </a:p>
        </p:txBody>
      </p:sp>
    </p:spTree>
    <p:extLst>
      <p:ext uri="{BB962C8B-B14F-4D97-AF65-F5344CB8AC3E}">
        <p14:creationId xmlns:p14="http://schemas.microsoft.com/office/powerpoint/2010/main" val="34003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Interviewing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Interviewing style and skills work to achieve:</a:t>
            </a:r>
          </a:p>
          <a:p>
            <a:r>
              <a:rPr lang="en-US" dirty="0"/>
              <a:t>Autonomy</a:t>
            </a:r>
          </a:p>
          <a:p>
            <a:r>
              <a:rPr lang="en-US" dirty="0"/>
              <a:t>Collaboration</a:t>
            </a:r>
          </a:p>
          <a:p>
            <a:r>
              <a:rPr lang="en-US" dirty="0"/>
              <a:t>Evocation</a:t>
            </a:r>
          </a:p>
          <a:p>
            <a:r>
              <a:rPr lang="en-US" dirty="0"/>
              <a:t>Roll with Resistance</a:t>
            </a:r>
          </a:p>
        </p:txBody>
      </p:sp>
    </p:spTree>
    <p:extLst>
      <p:ext uri="{BB962C8B-B14F-4D97-AF65-F5344CB8AC3E}">
        <p14:creationId xmlns:p14="http://schemas.microsoft.com/office/powerpoint/2010/main" val="80315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458" y="257188"/>
            <a:ext cx="7643002" cy="1899416"/>
          </a:xfrm>
        </p:spPr>
        <p:txBody>
          <a:bodyPr>
            <a:normAutofit/>
          </a:bodyPr>
          <a:lstStyle/>
          <a:p>
            <a:r>
              <a:rPr lang="en-US" sz="3600" dirty="0"/>
              <a:t>Lab Activity 3:</a:t>
            </a:r>
            <a:br>
              <a:rPr lang="en-US" dirty="0"/>
            </a:br>
            <a:r>
              <a:rPr lang="en-US" dirty="0"/>
              <a:t>Skills Demonstration</a:t>
            </a:r>
            <a:br>
              <a:rPr lang="en-US" sz="3600" dirty="0"/>
            </a:br>
            <a:endParaRPr lang="en-US" sz="3600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4.5.6</a:t>
            </a:r>
          </a:p>
        </p:txBody>
      </p:sp>
    </p:spTree>
    <p:extLst>
      <p:ext uri="{BB962C8B-B14F-4D97-AF65-F5344CB8AC3E}">
        <p14:creationId xmlns:p14="http://schemas.microsoft.com/office/powerpoint/2010/main" val="3100758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Lab Unit 5.3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648198"/>
            <a:ext cx="7474712" cy="1015340"/>
          </a:xfrm>
        </p:spPr>
        <p:txBody>
          <a:bodyPr>
            <a:normAutofit/>
          </a:bodyPr>
          <a:lstStyle/>
          <a:p>
            <a:r>
              <a:rPr lang="en-US" dirty="0"/>
              <a:t>Common Interviewing Challenges </a:t>
            </a:r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67332" y="431863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5.3.1</a:t>
            </a:r>
          </a:p>
        </p:txBody>
      </p:sp>
    </p:spTree>
    <p:extLst>
      <p:ext uri="{BB962C8B-B14F-4D97-AF65-F5344CB8AC3E}">
        <p14:creationId xmlns:p14="http://schemas.microsoft.com/office/powerpoint/2010/main" val="308488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5.3.2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0228" y="1848159"/>
            <a:ext cx="73065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Describe the types of questions that will elicit little information, or worse, information that is not dependable.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Describe interviewer errors in thinking that impact interview outcomes.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Discuss skills related to planning and ending phases of an interview.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8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ask…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Questions that have limited value in terms of information sufficiency based </a:t>
            </a:r>
            <a:r>
              <a:rPr lang="en-US" u="sng" dirty="0"/>
              <a:t>on the way the question is asked.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5.3.3</a:t>
            </a:r>
          </a:p>
        </p:txBody>
      </p:sp>
    </p:spTree>
    <p:extLst>
      <p:ext uri="{BB962C8B-B14F-4D97-AF65-F5344CB8AC3E}">
        <p14:creationId xmlns:p14="http://schemas.microsoft.com/office/powerpoint/2010/main" val="411721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4536" y="1409808"/>
            <a:ext cx="7082264" cy="4749452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Debrief field observations and child interviews conducted.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Discuss interviewing </a:t>
            </a:r>
            <a:r>
              <a:rPr lang="en-US"/>
              <a:t>questions to </a:t>
            </a:r>
            <a:r>
              <a:rPr lang="en-US" dirty="0"/>
              <a:t>learn about adult functioning.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Discuss interviewing best practices and challenges.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Discuss interview planning and closing phases.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Discuss follow-up field work expectations.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5.0.2</a:t>
            </a:r>
          </a:p>
        </p:txBody>
      </p:sp>
    </p:spTree>
    <p:extLst>
      <p:ext uri="{BB962C8B-B14F-4D97-AF65-F5344CB8AC3E}">
        <p14:creationId xmlns:p14="http://schemas.microsoft.com/office/powerpoint/2010/main" val="1670955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Challenges in Interviewing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Labeling trap</a:t>
            </a:r>
          </a:p>
          <a:p>
            <a:r>
              <a:rPr lang="en-US" dirty="0"/>
              <a:t>Premature focus trap</a:t>
            </a:r>
          </a:p>
          <a:p>
            <a:r>
              <a:rPr lang="en-US" dirty="0"/>
              <a:t>Blaming trap</a:t>
            </a:r>
          </a:p>
          <a:p>
            <a:r>
              <a:rPr lang="en-US" dirty="0"/>
              <a:t>Expert trap</a:t>
            </a:r>
          </a:p>
          <a:p>
            <a:r>
              <a:rPr lang="en-US" dirty="0"/>
              <a:t>The phenomenon “the need to not know”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5.3.4</a:t>
            </a:r>
          </a:p>
        </p:txBody>
      </p:sp>
    </p:spTree>
    <p:extLst>
      <p:ext uri="{BB962C8B-B14F-4D97-AF65-F5344CB8AC3E}">
        <p14:creationId xmlns:p14="http://schemas.microsoft.com/office/powerpoint/2010/main" val="1483721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Planning &amp; Closing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228345"/>
              </p:ext>
            </p:extLst>
          </p:nvPr>
        </p:nvGraphicFramePr>
        <p:xfrm>
          <a:off x="1604963" y="2283844"/>
          <a:ext cx="7081837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077055" imgH="2411974" progId="Word.Document.12">
                  <p:embed/>
                </p:oleObj>
              </mc:Choice>
              <mc:Fallback>
                <p:oleObj name="Document" r:id="rId2" imgW="6077055" imgH="2411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4963" y="2283844"/>
                        <a:ext cx="7081837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5.3.5</a:t>
            </a:r>
          </a:p>
        </p:txBody>
      </p:sp>
    </p:spTree>
    <p:extLst>
      <p:ext uri="{BB962C8B-B14F-4D97-AF65-F5344CB8AC3E}">
        <p14:creationId xmlns:p14="http://schemas.microsoft.com/office/powerpoint/2010/main" val="38832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458" y="257188"/>
            <a:ext cx="7643002" cy="1899416"/>
          </a:xfrm>
        </p:spPr>
        <p:txBody>
          <a:bodyPr>
            <a:normAutofit/>
          </a:bodyPr>
          <a:lstStyle/>
          <a:p>
            <a:r>
              <a:rPr lang="en-US" sz="3600" dirty="0"/>
              <a:t>Lab Activity 4:</a:t>
            </a:r>
            <a:br>
              <a:rPr lang="en-US" dirty="0"/>
            </a:br>
            <a:r>
              <a:rPr lang="en-US" dirty="0"/>
              <a:t>Interview Planning and Closings</a:t>
            </a:r>
            <a:br>
              <a:rPr lang="en-US" sz="3600" dirty="0"/>
            </a:br>
            <a:endParaRPr lang="en-US" sz="3600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5.3.6</a:t>
            </a:r>
          </a:p>
        </p:txBody>
      </p:sp>
    </p:spTree>
    <p:extLst>
      <p:ext uri="{BB962C8B-B14F-4D97-AF65-F5344CB8AC3E}">
        <p14:creationId xmlns:p14="http://schemas.microsoft.com/office/powerpoint/2010/main" val="2439256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7" y="1063278"/>
            <a:ext cx="7082263" cy="1143000"/>
          </a:xfrm>
        </p:spPr>
        <p:txBody>
          <a:bodyPr/>
          <a:lstStyle/>
          <a:p>
            <a:r>
              <a:rPr lang="en-US" dirty="0"/>
              <a:t>Lab Activity 4:</a:t>
            </a:r>
            <a:br>
              <a:rPr lang="en-US" dirty="0"/>
            </a:br>
            <a:r>
              <a:rPr lang="en-US" dirty="0"/>
              <a:t>Interview Planning and Closings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5088" y="2925960"/>
            <a:ext cx="6310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(Video on interview closings to be embedded</a:t>
            </a:r>
          </a:p>
          <a:p>
            <a:r>
              <a:rPr lang="en-US" sz="2400" dirty="0"/>
              <a:t> week of 1/19/15.)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5.3.7</a:t>
            </a:r>
          </a:p>
        </p:txBody>
      </p:sp>
    </p:spTree>
    <p:extLst>
      <p:ext uri="{BB962C8B-B14F-4D97-AF65-F5344CB8AC3E}">
        <p14:creationId xmlns:p14="http://schemas.microsoft.com/office/powerpoint/2010/main" val="457795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Lab Unit 5.4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648198"/>
            <a:ext cx="7474712" cy="1015340"/>
          </a:xfrm>
        </p:spPr>
        <p:txBody>
          <a:bodyPr>
            <a:normAutofit/>
          </a:bodyPr>
          <a:lstStyle/>
          <a:p>
            <a:r>
              <a:rPr lang="en-US" dirty="0"/>
              <a:t>Follow-up Field Activities </a:t>
            </a:r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67332" y="431863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5.4.1</a:t>
            </a:r>
          </a:p>
        </p:txBody>
      </p:sp>
    </p:spTree>
    <p:extLst>
      <p:ext uri="{BB962C8B-B14F-4D97-AF65-F5344CB8AC3E}">
        <p14:creationId xmlns:p14="http://schemas.microsoft.com/office/powerpoint/2010/main" val="748859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513" y="1500943"/>
            <a:ext cx="7082264" cy="436570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Review interview skills checklist.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 the field:</a:t>
            </a:r>
          </a:p>
          <a:p>
            <a:pPr marL="914400" lvl="1" indent="-514350"/>
            <a:r>
              <a:rPr lang="en-US" b="1" dirty="0"/>
              <a:t>Observe a parent interview </a:t>
            </a:r>
          </a:p>
          <a:p>
            <a:pPr marL="914400" lvl="1" indent="-514350"/>
            <a:r>
              <a:rPr lang="en-US" b="1" dirty="0"/>
              <a:t>Conduct a parent interview to learn about child, parenting, discipline, and adult functioning.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Based on field interview conducted, demonstrate written summary of information learned, sorting into correct information domains.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5.4.2</a:t>
            </a:r>
          </a:p>
        </p:txBody>
      </p:sp>
    </p:spTree>
    <p:extLst>
      <p:ext uri="{BB962C8B-B14F-4D97-AF65-F5344CB8AC3E}">
        <p14:creationId xmlns:p14="http://schemas.microsoft.com/office/powerpoint/2010/main" val="3114265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969957"/>
              </p:ext>
            </p:extLst>
          </p:nvPr>
        </p:nvGraphicFramePr>
        <p:xfrm>
          <a:off x="1587260" y="1155940"/>
          <a:ext cx="6866627" cy="536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077055" imgH="7943503" progId="Word.Document.12">
                  <p:embed/>
                </p:oleObj>
              </mc:Choice>
              <mc:Fallback>
                <p:oleObj name="Document" r:id="rId2" imgW="6077055" imgH="79435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7260" y="1155940"/>
                        <a:ext cx="6866627" cy="536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7261" y="509609"/>
            <a:ext cx="671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8579B"/>
                </a:solidFill>
              </a:rPr>
              <a:t>Interview Phases and Skills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1432" y="6615506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5.4.3</a:t>
            </a:r>
          </a:p>
        </p:txBody>
      </p:sp>
    </p:spTree>
    <p:extLst>
      <p:ext uri="{BB962C8B-B14F-4D97-AF65-F5344CB8AC3E}">
        <p14:creationId xmlns:p14="http://schemas.microsoft.com/office/powerpoint/2010/main" val="2656420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Congratulations!</a:t>
            </a:r>
          </a:p>
        </p:txBody>
      </p:sp>
      <p:pic>
        <p:nvPicPr>
          <p:cNvPr id="9218" name="Picture 2" descr="C:\Program Files (x86)\Microsoft Office\MEDIA\CAGCAT10\j0216516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97" y="3123552"/>
            <a:ext cx="1572768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adigan-linda\AppData\Local\Microsoft\Windows\Temporary Internet Files\Content.IE5\YD1ON6KA\MP90041008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15" y="1949570"/>
            <a:ext cx="5503653" cy="388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5.4.5</a:t>
            </a:r>
          </a:p>
        </p:txBody>
      </p:sp>
    </p:spTree>
    <p:extLst>
      <p:ext uri="{BB962C8B-B14F-4D97-AF65-F5344CB8AC3E}">
        <p14:creationId xmlns:p14="http://schemas.microsoft.com/office/powerpoint/2010/main" val="145243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Lab Unit 5.1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648198"/>
            <a:ext cx="7474712" cy="10153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Debrief Field Observations of Exploring and Focusing Skills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8904" y="449026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5.1.1</a:t>
            </a:r>
          </a:p>
        </p:txBody>
      </p:sp>
    </p:spTree>
    <p:extLst>
      <p:ext uri="{BB962C8B-B14F-4D97-AF65-F5344CB8AC3E}">
        <p14:creationId xmlns:p14="http://schemas.microsoft.com/office/powerpoint/2010/main" val="254552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Discuss the shadowing experience.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Discuss skills observed.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Discuss your experience with interviewing a child.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Interviewing skills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Writing a summary</a:t>
            </a:r>
          </a:p>
          <a:p>
            <a:pPr marL="400050" lvl="1" indent="0"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5.1.2</a:t>
            </a:r>
          </a:p>
        </p:txBody>
      </p:sp>
    </p:spTree>
    <p:extLst>
      <p:ext uri="{BB962C8B-B14F-4D97-AF65-F5344CB8AC3E}">
        <p14:creationId xmlns:p14="http://schemas.microsoft.com/office/powerpoint/2010/main" val="373113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Interview Openings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Respectful greeting</a:t>
            </a:r>
          </a:p>
          <a:p>
            <a:r>
              <a:rPr lang="en-US" dirty="0"/>
              <a:t>Purpose explained</a:t>
            </a:r>
          </a:p>
          <a:p>
            <a:r>
              <a:rPr lang="en-US" dirty="0"/>
              <a:t>Personal expression offered</a:t>
            </a:r>
          </a:p>
          <a:p>
            <a:r>
              <a:rPr lang="en-US" dirty="0"/>
              <a:t>Immediate concerns addressed</a:t>
            </a:r>
          </a:p>
          <a:p>
            <a:r>
              <a:rPr lang="en-US" dirty="0"/>
              <a:t>Putting child at 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5.1.3</a:t>
            </a:r>
          </a:p>
        </p:txBody>
      </p:sp>
    </p:spTree>
    <p:extLst>
      <p:ext uri="{BB962C8B-B14F-4D97-AF65-F5344CB8AC3E}">
        <p14:creationId xmlns:p14="http://schemas.microsoft.com/office/powerpoint/2010/main" val="45152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513" y="1384415"/>
            <a:ext cx="7082264" cy="4365702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Use of:</a:t>
            </a:r>
          </a:p>
          <a:p>
            <a:pPr lvl="1"/>
            <a:r>
              <a:rPr lang="en-US" dirty="0"/>
              <a:t>language </a:t>
            </a:r>
          </a:p>
          <a:p>
            <a:pPr lvl="1"/>
            <a:r>
              <a:rPr lang="en-US" dirty="0"/>
              <a:t>attending behaviors</a:t>
            </a:r>
          </a:p>
          <a:p>
            <a:pPr lvl="1"/>
            <a:r>
              <a:rPr lang="en-US" dirty="0"/>
              <a:t>appropriate questions</a:t>
            </a:r>
          </a:p>
          <a:p>
            <a:pPr lvl="1"/>
            <a:r>
              <a:rPr lang="en-US" dirty="0"/>
              <a:t>positive reinforcement </a:t>
            </a:r>
          </a:p>
          <a:p>
            <a:pPr lvl="1"/>
            <a:r>
              <a:rPr lang="en-US" dirty="0"/>
              <a:t>guiding interview </a:t>
            </a:r>
          </a:p>
          <a:p>
            <a:r>
              <a:rPr lang="en-US" dirty="0"/>
              <a:t>Were most questions yes/no?</a:t>
            </a:r>
          </a:p>
          <a:p>
            <a:r>
              <a:rPr lang="en-US" dirty="0"/>
              <a:t>Was dependable information gathered?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5.1.4</a:t>
            </a:r>
          </a:p>
        </p:txBody>
      </p:sp>
    </p:spTree>
    <p:extLst>
      <p:ext uri="{BB962C8B-B14F-4D97-AF65-F5344CB8AC3E}">
        <p14:creationId xmlns:p14="http://schemas.microsoft.com/office/powerpoint/2010/main" val="26544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Closings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166" y="2529634"/>
            <a:ext cx="5210332" cy="22904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Next steps</a:t>
            </a:r>
          </a:p>
          <a:p>
            <a:pPr lvl="0"/>
            <a:r>
              <a:rPr lang="en-US" dirty="0"/>
              <a:t>Answer child questions</a:t>
            </a:r>
          </a:p>
          <a:p>
            <a:pPr lvl="0"/>
            <a:r>
              <a:rPr lang="en-US" dirty="0"/>
              <a:t>Affirm child</a:t>
            </a:r>
          </a:p>
          <a:p>
            <a:pPr lvl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5.1.4</a:t>
            </a:r>
          </a:p>
        </p:txBody>
      </p:sp>
    </p:spTree>
    <p:extLst>
      <p:ext uri="{BB962C8B-B14F-4D97-AF65-F5344CB8AC3E}">
        <p14:creationId xmlns:p14="http://schemas.microsoft.com/office/powerpoint/2010/main" val="256976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Child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observed?</a:t>
            </a:r>
          </a:p>
          <a:p>
            <a:r>
              <a:rPr lang="en-US" dirty="0"/>
              <a:t>Observation feedback</a:t>
            </a:r>
          </a:p>
          <a:p>
            <a:r>
              <a:rPr lang="en-US" dirty="0"/>
              <a:t>What I wish I had asked</a:t>
            </a:r>
          </a:p>
          <a:p>
            <a:r>
              <a:rPr lang="en-US" dirty="0"/>
              <a:t>Writing the information domains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5.1.5</a:t>
            </a:r>
          </a:p>
        </p:txBody>
      </p:sp>
    </p:spTree>
    <p:extLst>
      <p:ext uri="{BB962C8B-B14F-4D97-AF65-F5344CB8AC3E}">
        <p14:creationId xmlns:p14="http://schemas.microsoft.com/office/powerpoint/2010/main" val="145119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Lab Unit 5.2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648198"/>
            <a:ext cx="7474712" cy="10153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Interviewing to Learn About </a:t>
            </a:r>
          </a:p>
          <a:p>
            <a:r>
              <a:rPr lang="en-US" dirty="0"/>
              <a:t>Family Functioning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67332" y="431863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Core Pre-Service Curriculum – Lab 5.2.1</a:t>
            </a:r>
          </a:p>
        </p:txBody>
      </p:sp>
    </p:spTree>
    <p:extLst>
      <p:ext uri="{BB962C8B-B14F-4D97-AF65-F5344CB8AC3E}">
        <p14:creationId xmlns:p14="http://schemas.microsoft.com/office/powerpoint/2010/main" val="30340378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A6F372E3F374D8C72B176BF3D73AB" ma:contentTypeVersion="0" ma:contentTypeDescription="Create a new document." ma:contentTypeScope="" ma:versionID="6e91955bbb8bbfd3c326cc6a6fac4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65449E-3FA2-41A4-A8B3-C81FD488BFE2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8D0FB16-C320-434C-B791-FF8897DB24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B96DEA-249C-40B6-9D1F-FD54AF991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20181</TotalTime>
  <Words>658</Words>
  <Application>Microsoft Office PowerPoint</Application>
  <PresentationFormat>On-screen Show (4:3)</PresentationFormat>
  <Paragraphs>145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ACP-white</vt:lpstr>
      <vt:lpstr>Document</vt:lpstr>
      <vt:lpstr>Communication Skills Lab 5</vt:lpstr>
      <vt:lpstr>Agenda</vt:lpstr>
      <vt:lpstr>Lab Unit 5.1</vt:lpstr>
      <vt:lpstr>Learning Objectives</vt:lpstr>
      <vt:lpstr>Effective Interview Openings</vt:lpstr>
      <vt:lpstr>Information Gathering</vt:lpstr>
      <vt:lpstr>Interview Closings</vt:lpstr>
      <vt:lpstr>Your Child Interview</vt:lpstr>
      <vt:lpstr>Lab Unit 5.2</vt:lpstr>
      <vt:lpstr>Learning Objectives</vt:lpstr>
      <vt:lpstr>Engagement Skills Continuum</vt:lpstr>
      <vt:lpstr>Lab Activity 1: Listening to Neen </vt:lpstr>
      <vt:lpstr>Lab Activity 2: What questions do I ask to learn about family functioning? </vt:lpstr>
      <vt:lpstr>Questions– Best Practices</vt:lpstr>
      <vt:lpstr>Interviewing Best Practices</vt:lpstr>
      <vt:lpstr>Lab Activity 3: Skills Demonstration </vt:lpstr>
      <vt:lpstr>Lab Unit 5.3</vt:lpstr>
      <vt:lpstr>Learning Objectives</vt:lpstr>
      <vt:lpstr>Don’t ask…</vt:lpstr>
      <vt:lpstr>Common Challenges in Interviewing</vt:lpstr>
      <vt:lpstr>Interview Planning &amp; Closing</vt:lpstr>
      <vt:lpstr>Lab Activity 4: Interview Planning and Closings </vt:lpstr>
      <vt:lpstr>Lab Activity 4: Interview Planning and Closings </vt:lpstr>
      <vt:lpstr>Lab Unit 5.4</vt:lpstr>
      <vt:lpstr>Learning Objectives</vt:lpstr>
      <vt:lpstr>PowerPoint Presentation</vt:lpstr>
      <vt:lpstr>Congratulations!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Communication Skills Lab 5 PowerPoint - Interviews to Learn about Family Dynamics (January 2015)</dc:title>
  <dc:creator>Linda Radigan, John Harper</dc:creator>
  <cp:lastModifiedBy>VanDyke, Misty N</cp:lastModifiedBy>
  <cp:revision>694</cp:revision>
  <cp:lastPrinted>2015-01-26T13:40:21Z</cp:lastPrinted>
  <dcterms:created xsi:type="dcterms:W3CDTF">2013-01-31T01:40:39Z</dcterms:created>
  <dcterms:modified xsi:type="dcterms:W3CDTF">2025-05-13T15:01:04Z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0x01010093FA6F372E3F374D8C72B176BF3D73AB</vt:lpwstr>
  </property>
</Properties>
</file>