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413" r:id="rId5"/>
    <p:sldId id="432" r:id="rId6"/>
    <p:sldId id="487" r:id="rId7"/>
    <p:sldId id="490" r:id="rId8"/>
    <p:sldId id="533" r:id="rId9"/>
    <p:sldId id="534" r:id="rId10"/>
    <p:sldId id="532" r:id="rId11"/>
    <p:sldId id="535" r:id="rId12"/>
    <p:sldId id="539" r:id="rId13"/>
    <p:sldId id="536" r:id="rId14"/>
    <p:sldId id="540" r:id="rId15"/>
    <p:sldId id="542" r:id="rId16"/>
    <p:sldId id="538" r:id="rId17"/>
    <p:sldId id="541" r:id="rId18"/>
    <p:sldId id="537" r:id="rId19"/>
    <p:sldId id="543" r:id="rId20"/>
    <p:sldId id="544" r:id="rId21"/>
    <p:sldId id="560" r:id="rId22"/>
    <p:sldId id="546" r:id="rId23"/>
    <p:sldId id="547" r:id="rId24"/>
    <p:sldId id="549" r:id="rId25"/>
    <p:sldId id="550" r:id="rId26"/>
    <p:sldId id="551" r:id="rId27"/>
    <p:sldId id="576" r:id="rId28"/>
    <p:sldId id="552" r:id="rId29"/>
    <p:sldId id="554" r:id="rId30"/>
    <p:sldId id="555" r:id="rId31"/>
    <p:sldId id="585" r:id="rId32"/>
    <p:sldId id="562" r:id="rId33"/>
    <p:sldId id="563" r:id="rId34"/>
    <p:sldId id="584" r:id="rId35"/>
    <p:sldId id="564" r:id="rId36"/>
    <p:sldId id="566" r:id="rId37"/>
    <p:sldId id="567" r:id="rId38"/>
    <p:sldId id="577" r:id="rId39"/>
    <p:sldId id="570" r:id="rId40"/>
    <p:sldId id="572" r:id="rId41"/>
    <p:sldId id="571" r:id="rId42"/>
    <p:sldId id="573" r:id="rId43"/>
    <p:sldId id="574" r:id="rId44"/>
    <p:sldId id="575" r:id="rId45"/>
    <p:sldId id="589" r:id="rId46"/>
    <p:sldId id="591" r:id="rId47"/>
    <p:sldId id="578" r:id="rId48"/>
    <p:sldId id="580" r:id="rId49"/>
    <p:sldId id="579" r:id="rId50"/>
    <p:sldId id="582" r:id="rId51"/>
    <p:sldId id="581" r:id="rId52"/>
    <p:sldId id="586" r:id="rId53"/>
    <p:sldId id="583" r:id="rId54"/>
    <p:sldId id="587" r:id="rId55"/>
    <p:sldId id="588" r:id="rId56"/>
  </p:sldIdLst>
  <p:sldSz cx="9144000" cy="6858000" type="screen4x3"/>
  <p:notesSz cx="7010400" cy="9296400"/>
  <p:custDataLst>
    <p:tags r:id="rId5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9B"/>
    <a:srgbClr val="56944F"/>
    <a:srgbClr val="1B5FA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4956" autoAdjust="0"/>
  </p:normalViewPr>
  <p:slideViewPr>
    <p:cSldViewPr snapToGrid="0" snapToObjects="1">
      <p:cViewPr varScale="1">
        <p:scale>
          <a:sx n="121" d="100"/>
          <a:sy n="121" d="100"/>
        </p:scale>
        <p:origin x="5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notesViewPr>
    <p:cSldViewPr snapToGrid="0" snapToObjects="1">
      <p:cViewPr varScale="1">
        <p:scale>
          <a:sx n="68" d="100"/>
          <a:sy n="68" d="100"/>
        </p:scale>
        <p:origin x="-2814" y="-102"/>
      </p:cViewPr>
      <p:guideLst>
        <p:guide orient="horz" pos="2949"/>
        <p:guide pos="2229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CDEF1F-98D8-4E31-AB96-D6D4F3BEF27D}" type="datetimeFigureOut">
              <a:rPr lang="en-US"/>
              <a:pPr>
                <a:defRPr/>
              </a:pPr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6117B8-8C84-4418-8F41-3859D2C59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127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BBBCFA-270F-429B-9A2A-8BD6DFA6940D}" type="datetimeFigureOut">
              <a:rPr lang="en-US"/>
              <a:pPr>
                <a:defRPr/>
              </a:pPr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5" y="4416500"/>
            <a:ext cx="5607691" cy="4183222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18E2B0-D871-4517-919C-38CD2708B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7093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099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400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9.2.16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9.2.16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1.0.2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608548-F412-41D9-A283-212131718C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5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1.1.1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9.2.16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9.1.8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630363" y="1468438"/>
            <a:ext cx="6861175" cy="1206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 Black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1B5FAA"/>
                </a:solidFill>
              </a:rPr>
              <a:t>Florida’s Safety Methodology</a:t>
            </a:r>
            <a:endParaRPr lang="en-US" sz="2200" dirty="0">
              <a:solidFill>
                <a:srgbClr val="1B5F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275" y="4978400"/>
            <a:ext cx="14033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6797" y="3299981"/>
            <a:ext cx="6241709" cy="1343139"/>
          </a:xfrm>
        </p:spPr>
        <p:txBody>
          <a:bodyPr>
            <a:normAutofit/>
          </a:bodyPr>
          <a:lstStyle>
            <a:lvl1pPr marL="0" indent="0" algn="ctr">
              <a:buNone/>
              <a:defRPr b="1">
                <a:solidFill>
                  <a:srgbClr val="56944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banner_1_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44613" y="636588"/>
            <a:ext cx="7545387" cy="1885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87337"/>
            <a:ext cx="7082263" cy="87956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4269374"/>
            <a:ext cx="7088460" cy="180348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ssion_banner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44613" y="4227513"/>
            <a:ext cx="7473950" cy="18684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4227513"/>
            <a:ext cx="1768475" cy="1879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340" y="799916"/>
            <a:ext cx="6859859" cy="1028884"/>
          </a:xfrm>
        </p:spPr>
        <p:txBody>
          <a:bodyPr/>
          <a:lstStyle>
            <a:lvl1pPr>
              <a:defRPr baseline="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1828800"/>
            <a:ext cx="7474712" cy="2696117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7082264" cy="436570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56944F"/>
                </a:solidFill>
              </a:defRPr>
            </a:lvl1pPr>
            <a:lvl2pPr>
              <a:defRPr sz="2800">
                <a:solidFill>
                  <a:srgbClr val="56944F"/>
                </a:solidFill>
              </a:defRPr>
            </a:lvl2pPr>
            <a:lvl3pPr>
              <a:defRPr sz="2400">
                <a:solidFill>
                  <a:srgbClr val="56944F"/>
                </a:solidFill>
              </a:defRPr>
            </a:lvl3pPr>
            <a:lvl4pPr>
              <a:defRPr sz="2400">
                <a:solidFill>
                  <a:srgbClr val="56944F"/>
                </a:solidFill>
              </a:defRPr>
            </a:lvl4pPr>
            <a:lvl5pPr>
              <a:defRPr sz="2400">
                <a:solidFill>
                  <a:srgbClr val="5694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74" y="2667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374" y="15621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98774" y="15621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98774" y="3898624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59488" y="62357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65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FB44-1A4C-4610-8064-0A2F30977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899071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04963" y="274638"/>
            <a:ext cx="7081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4963" y="1600200"/>
            <a:ext cx="708183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2" r:id="rId6"/>
    <p:sldLayoutId id="2147483759" r:id="rId7"/>
    <p:sldLayoutId id="2147483753" r:id="rId8"/>
    <p:sldLayoutId id="2147483760" r:id="rId9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1B5FAA"/>
          </a:solidFill>
          <a:latin typeface="Arial Black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6944F"/>
          </a:solidFill>
          <a:latin typeface="Calibri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6944F"/>
          </a:solidFill>
          <a:latin typeface="Calibri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6944F"/>
          </a:solidFill>
          <a:latin typeface="Calibri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6944F"/>
          </a:solidFill>
          <a:latin typeface="Calibri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6944F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2.docx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3.docx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4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Document5.docx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1.docx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Word_Document6.docx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Skills Lab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536" y="4056709"/>
            <a:ext cx="7088460" cy="145929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Exploring Skills</a:t>
            </a:r>
            <a:endParaRPr lang="en-US" sz="4800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46001" y="5175760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9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Psychological Attending: Use of Body Language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60100" y="5469147"/>
            <a:ext cx="413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8579B"/>
                </a:solidFill>
                <a:latin typeface="Comic Sans MS" panose="030F0702030302020204" pitchFamily="66" charset="0"/>
              </a:rPr>
              <a:t>What does this picture convey?</a:t>
            </a:r>
            <a:endParaRPr lang="en-US" sz="2000" b="1" dirty="0">
              <a:solidFill>
                <a:srgbClr val="18579B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http://www.australianonlinecourses.com/images/body-langu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7" y="2076450"/>
            <a:ext cx="4646493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933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Attending: Use of Body Language</a:t>
            </a:r>
          </a:p>
        </p:txBody>
      </p:sp>
      <p:pic>
        <p:nvPicPr>
          <p:cNvPr id="3" name="Picture 2" descr="http://img2.timeinc.net/health/images/slideshows/depressed-woman-400x4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09" y="2145102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018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Lab Activity 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56944F"/>
                </a:solidFill>
                <a:latin typeface="Calibri" panose="020F0502020204030204" pitchFamily="34" charset="0"/>
              </a:rPr>
              <a:t>Determining Meaning of Non-verbal Behaviors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664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Psychological Attending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 of family members’:</a:t>
            </a:r>
          </a:p>
          <a:p>
            <a:pPr lvl="1"/>
            <a:r>
              <a:rPr lang="en-US" dirty="0"/>
              <a:t>Congruence</a:t>
            </a:r>
          </a:p>
          <a:p>
            <a:pPr lvl="1"/>
            <a:r>
              <a:rPr lang="en-US" dirty="0"/>
              <a:t>Use of voice</a:t>
            </a:r>
          </a:p>
          <a:p>
            <a:pPr lvl="1"/>
            <a:r>
              <a:rPr lang="en-US" dirty="0"/>
              <a:t>Non-verbal </a:t>
            </a:r>
            <a:r>
              <a:rPr lang="en-US" dirty="0" smtClean="0"/>
              <a:t>behavior</a:t>
            </a:r>
          </a:p>
          <a:p>
            <a:r>
              <a:rPr lang="en-US" dirty="0" smtClean="0"/>
              <a:t>Responding to family members:</a:t>
            </a:r>
          </a:p>
          <a:p>
            <a:pPr lvl="1"/>
            <a:r>
              <a:rPr lang="en-US" dirty="0" smtClean="0"/>
              <a:t>Verbal following</a:t>
            </a:r>
          </a:p>
          <a:p>
            <a:pPr lvl="1"/>
            <a:r>
              <a:rPr lang="en-US" dirty="0" smtClean="0"/>
              <a:t>Minimal encouragers</a:t>
            </a:r>
          </a:p>
          <a:p>
            <a:pPr lvl="1"/>
            <a:r>
              <a:rPr lang="en-US" dirty="0" smtClean="0"/>
              <a:t>Congruence with family member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551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Psychological Attending: Responding with Congruence</a:t>
            </a:r>
            <a:endParaRPr lang="en-US" dirty="0"/>
          </a:p>
        </p:txBody>
      </p:sp>
      <p:pic>
        <p:nvPicPr>
          <p:cNvPr id="4" name="Picture 3" descr="http://ts1.mm.bing.net/th?&amp;id=HN.608041217715079091&amp;w=300&amp;h=300&amp;c=0&amp;pid=1.9&amp;rs=0&amp;p=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43" y="1915065"/>
            <a:ext cx="3761118" cy="29674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130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Psychological Attending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63881" y="5196397"/>
            <a:ext cx="413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8579B"/>
                </a:solidFill>
                <a:latin typeface="Comic Sans MS" panose="030F0702030302020204" pitchFamily="66" charset="0"/>
              </a:rPr>
              <a:t>What does this picture convey?</a:t>
            </a:r>
            <a:endParaRPr lang="en-US" sz="2000" b="1" dirty="0">
              <a:solidFill>
                <a:srgbClr val="18579B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4182" r="23421" b="23678"/>
          <a:stretch/>
        </p:blipFill>
        <p:spPr>
          <a:xfrm>
            <a:off x="2398143" y="1928630"/>
            <a:ext cx="5210355" cy="3057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433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02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004987"/>
            <a:ext cx="7082263" cy="879566"/>
          </a:xfrm>
        </p:spPr>
        <p:txBody>
          <a:bodyPr/>
          <a:lstStyle/>
          <a:p>
            <a:r>
              <a:rPr lang="en-US" dirty="0" smtClean="0"/>
              <a:t>Communication Skills Lab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3888990"/>
            <a:ext cx="7088460" cy="1459298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Unit 2.2, Reflections and Reframing</a:t>
            </a:r>
            <a:endParaRPr lang="en-US" sz="4800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4243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515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Describe the different purposes of reflections, reframing and silence.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effective use of reflections, silence and reframing, and opportunities missed, in interviewing videos.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Demonstrate use of reflections, silence and reframing.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452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Skills Continuum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2.2.3</a:t>
            </a:r>
            <a:endParaRPr lang="en-US" sz="1200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778813"/>
              </p:ext>
            </p:extLst>
          </p:nvPr>
        </p:nvGraphicFramePr>
        <p:xfrm>
          <a:off x="1982788" y="1634778"/>
          <a:ext cx="6326187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Document" r:id="rId4" imgW="9451708" imgH="6523427" progId="Word.Document.12">
                  <p:embed/>
                </p:oleObj>
              </mc:Choice>
              <mc:Fallback>
                <p:oleObj name="Document" r:id="rId4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2788" y="1634778"/>
                        <a:ext cx="6326187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541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Exploring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634778"/>
            <a:ext cx="6814868" cy="436570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How do you see yourself and this situation?</a:t>
            </a:r>
          </a:p>
          <a:p>
            <a:r>
              <a:rPr lang="en-US" sz="4000" b="1" dirty="0" smtClean="0"/>
              <a:t>How might you see it differently?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835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4565" y="2001328"/>
            <a:ext cx="7082264" cy="4076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18579B"/>
                </a:solidFill>
              </a:rPr>
              <a:t>Unit 2.1:  </a:t>
            </a:r>
            <a:r>
              <a:rPr lang="en-US" dirty="0" smtClean="0"/>
              <a:t>Attending Behaviors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</a:t>
            </a:r>
            <a:r>
              <a:rPr lang="en-US" b="1" dirty="0" smtClean="0">
                <a:solidFill>
                  <a:srgbClr val="18579B"/>
                </a:solidFill>
              </a:rPr>
              <a:t>2.2:  </a:t>
            </a:r>
            <a:r>
              <a:rPr lang="en-US" dirty="0" smtClean="0"/>
              <a:t>Reflections and Reframing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2.3:  </a:t>
            </a:r>
            <a:r>
              <a:rPr lang="en-US" dirty="0" smtClean="0"/>
              <a:t>Opening Phases of Interview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2.4: </a:t>
            </a:r>
            <a:r>
              <a:rPr lang="en-US" dirty="0" smtClean="0"/>
              <a:t>Wrap-up and Preparing for Field Shadowing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2.0.2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095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Purposes of Reflections</a:t>
            </a:r>
            <a:endParaRPr lang="en-US" dirty="0"/>
          </a:p>
        </p:txBody>
      </p:sp>
      <p:pic>
        <p:nvPicPr>
          <p:cNvPr id="12290" name="Picture 2" descr="C:\Users\radigan-linda\AppData\Local\Microsoft\Windows\Temporary Internet Files\Content.IE5\2HXLGPOT\MC900290952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985" y="373508"/>
            <a:ext cx="1673502" cy="21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985" y="2057705"/>
            <a:ext cx="73869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56944F"/>
              </a:solidFill>
            </a:endParaRPr>
          </a:p>
          <a:p>
            <a:r>
              <a:rPr lang="en-US" sz="3200" b="1" dirty="0" smtClean="0">
                <a:solidFill>
                  <a:srgbClr val="56944F"/>
                </a:solidFill>
              </a:rPr>
              <a:t>Reflects back information &amp; gives </a:t>
            </a:r>
          </a:p>
          <a:p>
            <a:r>
              <a:rPr lang="en-US" sz="3200" b="1" dirty="0">
                <a:solidFill>
                  <a:srgbClr val="56944F"/>
                </a:solidFill>
              </a:rPr>
              <a:t>p</a:t>
            </a:r>
            <a:r>
              <a:rPr lang="en-US" sz="3200" b="1" dirty="0" smtClean="0">
                <a:solidFill>
                  <a:srgbClr val="56944F"/>
                </a:solidFill>
              </a:rPr>
              <a:t>erson interviewed an opportunity to</a:t>
            </a:r>
          </a:p>
          <a:p>
            <a:r>
              <a:rPr lang="en-US" sz="3200" b="1" dirty="0">
                <a:solidFill>
                  <a:srgbClr val="56944F"/>
                </a:solidFill>
              </a:rPr>
              <a:t>a</a:t>
            </a:r>
            <a:r>
              <a:rPr lang="en-US" sz="3200" b="1" dirty="0" smtClean="0">
                <a:solidFill>
                  <a:srgbClr val="56944F"/>
                </a:solidFill>
              </a:rPr>
              <a:t>ffirm and offer more information about: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56944F"/>
                </a:solidFill>
              </a:rPr>
              <a:t>C</a:t>
            </a:r>
            <a:r>
              <a:rPr lang="en-US" sz="3200" b="1" dirty="0" smtClean="0">
                <a:solidFill>
                  <a:srgbClr val="56944F"/>
                </a:solidFill>
              </a:rPr>
              <a:t>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56944F"/>
                </a:solidFill>
              </a:rPr>
              <a:t>Emotions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56944F"/>
                </a:solidFill>
              </a:rPr>
              <a:t>C</a:t>
            </a:r>
            <a:r>
              <a:rPr lang="en-US" sz="3200" b="1" dirty="0" smtClean="0">
                <a:solidFill>
                  <a:srgbClr val="56944F"/>
                </a:solidFill>
              </a:rPr>
              <a:t>ontent and feelings</a:t>
            </a:r>
            <a:endParaRPr lang="en-US" sz="3200" b="1" dirty="0">
              <a:solidFill>
                <a:srgbClr val="56944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845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Reflecting </a:t>
            </a:r>
            <a:br>
              <a:rPr lang="en-US" dirty="0" smtClean="0"/>
            </a:br>
            <a:r>
              <a:rPr lang="en-US" dirty="0" smtClean="0"/>
              <a:t>Content and Feelings</a:t>
            </a:r>
            <a:endParaRPr lang="en-US" dirty="0"/>
          </a:p>
        </p:txBody>
      </p:sp>
      <p:pic>
        <p:nvPicPr>
          <p:cNvPr id="5" name="Picture 4" descr="http://www.polyvore.com/cgi/img-thing?.out=jpg&amp;size=l&amp;tid=71470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018581"/>
            <a:ext cx="3982169" cy="3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953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Lab Activity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Reflecting Content and Emotions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195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Interviewing</a:t>
            </a:r>
            <a:br>
              <a:rPr lang="en-US" dirty="0" smtClean="0"/>
            </a:br>
            <a:r>
              <a:rPr lang="en-US" dirty="0" smtClean="0"/>
              <a:t>Dangers to Avoid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Stereotyped reactions</a:t>
            </a:r>
          </a:p>
          <a:p>
            <a:r>
              <a:rPr lang="en-US" dirty="0" smtClean="0"/>
              <a:t>Pretending understanding</a:t>
            </a:r>
          </a:p>
          <a:p>
            <a:r>
              <a:rPr lang="en-US" dirty="0" smtClean="0"/>
              <a:t>Overreaching</a:t>
            </a:r>
          </a:p>
          <a:p>
            <a:r>
              <a:rPr lang="en-US" dirty="0" smtClean="0"/>
              <a:t>Under-reaching</a:t>
            </a:r>
          </a:p>
          <a:p>
            <a:r>
              <a:rPr lang="en-US" dirty="0" smtClean="0"/>
              <a:t>Long-windedness</a:t>
            </a:r>
          </a:p>
          <a:p>
            <a:r>
              <a:rPr lang="en-US" dirty="0" smtClean="0"/>
              <a:t>Inattention to non-verbal cues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589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Lab Activity 3: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Demonstrating Reflection Skills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97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Reframing is an empathetic reflection of a purposeful, positive intention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://ohsheglows.com/wp-content/uploads/2011/11/neg-po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44" y="485222"/>
            <a:ext cx="2622428" cy="22991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882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Reframes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5" y="1449236"/>
            <a:ext cx="7082264" cy="38005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3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Defiant</a:t>
            </a:r>
            <a:r>
              <a:rPr lang="en-US" sz="3600" dirty="0" smtClean="0">
                <a:latin typeface="Comic Sans MS" panose="030F0702030302020204" pitchFamily="66" charset="0"/>
              </a:rPr>
              <a:t> = Independent, Persistent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Bossy</a:t>
            </a:r>
            <a:r>
              <a:rPr lang="en-US" sz="3600" dirty="0" smtClean="0">
                <a:latin typeface="Comic Sans MS" panose="030F0702030302020204" pitchFamily="66" charset="0"/>
              </a:rPr>
              <a:t> = Natural Leader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Sneaky</a:t>
            </a:r>
            <a:r>
              <a:rPr lang="en-US" sz="3600" dirty="0" smtClean="0">
                <a:latin typeface="Comic Sans MS" panose="030F0702030302020204" pitchFamily="66" charset="0"/>
              </a:rPr>
              <a:t> = Inventive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Attention-seeking</a:t>
            </a:r>
            <a:r>
              <a:rPr lang="en-US" sz="3600" dirty="0" smtClean="0">
                <a:latin typeface="Comic Sans MS" panose="030F0702030302020204" pitchFamily="66" charset="0"/>
              </a:rPr>
              <a:t> = Communicates Needs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43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 Activity 4: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Reframing Child Attributes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770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99793"/>
              </p:ext>
            </p:extLst>
          </p:nvPr>
        </p:nvGraphicFramePr>
        <p:xfrm>
          <a:off x="1447800" y="1207698"/>
          <a:ext cx="7558177" cy="540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Clip" r:id="rId4" imgW="2664737" imgH="3468986" progId="MS_ClipArt_Gallery.2">
                  <p:embed/>
                </p:oleObj>
              </mc:Choice>
              <mc:Fallback>
                <p:oleObj name="Clip" r:id="rId4" imgW="2664737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07698"/>
                        <a:ext cx="7558177" cy="5400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2605175" y="2139351"/>
            <a:ext cx="539582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Focusing on the most positive </a:t>
            </a:r>
            <a:r>
              <a:rPr lang="en-US" altLang="en-US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meaning</a:t>
            </a: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behavior or  what the person’s most positive </a:t>
            </a:r>
            <a:r>
              <a:rPr lang="en-US" altLang="en-US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intent</a:t>
            </a: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is with the behavior may be quite useful.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32986"/>
            <a:ext cx="7082263" cy="1143000"/>
          </a:xfrm>
        </p:spPr>
        <p:txBody>
          <a:bodyPr/>
          <a:lstStyle/>
          <a:p>
            <a:r>
              <a:rPr lang="en-US" dirty="0" smtClean="0"/>
              <a:t>Reframing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1434" y="648754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769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Reframing An Adult’s Behavior</a:t>
            </a:r>
            <a:endParaRPr lang="en-US" dirty="0"/>
          </a:p>
        </p:txBody>
      </p:sp>
      <p:pic>
        <p:nvPicPr>
          <p:cNvPr id="16386" name="Picture 2" descr="C:\Users\radigan-linda\AppData\Local\Microsoft\Windows\Temporary Internet Files\Content.IE5\YD1ON6KA\MC900441438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93" y="1915001"/>
            <a:ext cx="3092566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adigan-linda\AppData\Local\Microsoft\Windows\Temporary Internet Files\Content.IE5\RNGSGB6W\MC90044212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1821791"/>
            <a:ext cx="3163921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4536" y="4805929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Positive intent?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3465" y="4631783"/>
            <a:ext cx="2808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Comic Sans MS" panose="030F0702030302020204" pitchFamily="66" charset="0"/>
              </a:rPr>
              <a:t>Positive </a:t>
            </a:r>
          </a:p>
          <a:p>
            <a:r>
              <a:rPr lang="en-US" sz="2800" b="1" dirty="0" smtClean="0">
                <a:latin typeface="Comic Sans MS" panose="030F0702030302020204" pitchFamily="66" charset="0"/>
              </a:rPr>
              <a:t>characteristic?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262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 smtClean="0"/>
              <a:t>Lab Unit 2.1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648198"/>
            <a:ext cx="7474712" cy="1015340"/>
          </a:xfrm>
        </p:spPr>
        <p:txBody>
          <a:bodyPr>
            <a:normAutofit/>
          </a:bodyPr>
          <a:lstStyle/>
          <a:p>
            <a:r>
              <a:rPr lang="en-US" dirty="0" smtClean="0"/>
              <a:t>Attending Behaviors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48904" y="431863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552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Feelings</a:t>
            </a:r>
            <a:endParaRPr lang="en-US" dirty="0"/>
          </a:p>
        </p:txBody>
      </p:sp>
      <p:pic>
        <p:nvPicPr>
          <p:cNvPr id="17410" name="Picture 2" descr="http://ts1.mm.bing.net/th?&amp;id=HN.608034865454057253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9" y="2232085"/>
            <a:ext cx="4355481" cy="318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7731" y="2424652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←"/>
            </a:pPr>
            <a:r>
              <a:rPr lang="en-US" sz="2000" b="1" dirty="0" smtClean="0"/>
              <a:t>“I am so mad.”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7649" y="3320900"/>
            <a:ext cx="21130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 smtClean="0"/>
              <a:t>Hurt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 smtClean="0"/>
              <a:t>Shame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 smtClean="0"/>
              <a:t>Doubt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 smtClean="0"/>
              <a:t>Ambivalence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 smtClean="0"/>
              <a:t>Fear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387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67419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Three Step Process of Connecting with Emotions</a:t>
            </a:r>
            <a:endParaRPr lang="en-US" altLang="en-US" dirty="0" smtClean="0">
              <a:solidFill>
                <a:srgbClr val="18579B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5257800" cy="463238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Emotions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anger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fear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 response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jaw tightens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foot taps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Behavior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kick the dog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yell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 smtClean="0">
                <a:solidFill>
                  <a:srgbClr val="0A308E"/>
                </a:solidFill>
              </a:rPr>
              <a:t>beat the child</a:t>
            </a:r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316298"/>
              </p:ext>
            </p:extLst>
          </p:nvPr>
        </p:nvGraphicFramePr>
        <p:xfrm>
          <a:off x="4626634" y="1371600"/>
          <a:ext cx="249078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Clip" r:id="rId4" imgW="2015338" imgH="1955902" progId="MS_ClipArt_Gallery.2">
                  <p:embed/>
                </p:oleObj>
              </mc:Choice>
              <mc:Fallback>
                <p:oleObj name="Clip" r:id="rId4" imgW="2015338" imgH="195590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634" y="1371600"/>
                        <a:ext cx="2490788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85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 Activity 5: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Developing Reframes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037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84744"/>
            <a:ext cx="7082263" cy="1143000"/>
          </a:xfrm>
        </p:spPr>
        <p:txBody>
          <a:bodyPr/>
          <a:lstStyle/>
          <a:p>
            <a:r>
              <a:rPr lang="en-US" dirty="0" smtClean="0"/>
              <a:t>Exception-Finding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585" y="2333321"/>
            <a:ext cx="7082264" cy="323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 </a:t>
            </a:r>
            <a:r>
              <a:rPr lang="en-US" sz="4400" b="1" dirty="0" smtClean="0"/>
              <a:t>                  Exception-finding   “questions” explore, “Tell me about the times when the problem does not occur.”</a:t>
            </a:r>
          </a:p>
          <a:p>
            <a:endParaRPr lang="en-US" sz="4400" b="1" dirty="0"/>
          </a:p>
        </p:txBody>
      </p:sp>
      <p:pic>
        <p:nvPicPr>
          <p:cNvPr id="19459" name="Picture 3" descr="C:\Users\radigan-linda\AppData\Local\Microsoft\Windows\Temporary Internet Files\Content.IE5\351AIG6R\MC900368274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36" y="1238170"/>
            <a:ext cx="2191087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682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Skill of Silence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 most basic and powerful way to connect to another person is to listen. Just listen. Perhaps the most important thing we ever give each other is out attention.”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Rachel Naomi </a:t>
            </a:r>
            <a:r>
              <a:rPr lang="en-US" sz="2400" dirty="0" err="1" smtClean="0">
                <a:solidFill>
                  <a:schemeClr val="accent2"/>
                </a:solidFill>
              </a:rPr>
              <a:t>Remin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106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 Activity 6: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Demonstrating Exploring Skills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2.2.20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429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339" y="2963050"/>
            <a:ext cx="7082263" cy="879566"/>
          </a:xfrm>
        </p:spPr>
        <p:txBody>
          <a:bodyPr/>
          <a:lstStyle/>
          <a:p>
            <a:r>
              <a:rPr lang="en-US" dirty="0" smtClean="0"/>
              <a:t>Communication Skills Lab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142" y="3918686"/>
            <a:ext cx="7088460" cy="1459298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Unit 2.3: Opening Phase of the Interview</a:t>
            </a:r>
            <a:endParaRPr lang="en-US" sz="4800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32265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521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Demonstrate </a:t>
            </a:r>
            <a:r>
              <a:rPr lang="en-US" sz="2800" dirty="0"/>
              <a:t>how to establish </a:t>
            </a:r>
            <a:r>
              <a:rPr lang="en-US" sz="2800" dirty="0" smtClean="0"/>
              <a:t>rapport.</a:t>
            </a:r>
          </a:p>
          <a:p>
            <a:pPr marL="0" indent="0">
              <a:buNone/>
            </a:pPr>
            <a:r>
              <a:rPr lang="en-US" sz="2800" dirty="0" smtClean="0"/>
              <a:t>       --Introduce self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--Provide a personal expression       </a:t>
            </a:r>
            <a:endParaRPr lang="en-US" sz="2800" dirty="0"/>
          </a:p>
          <a:p>
            <a:pPr marL="0" lvl="0" indent="0">
              <a:buNone/>
            </a:pPr>
            <a:r>
              <a:rPr lang="en-US" sz="2800" dirty="0" smtClean="0"/>
              <a:t>2. Demonstrate </a:t>
            </a:r>
            <a:r>
              <a:rPr lang="en-US" sz="2800" dirty="0"/>
              <a:t>the steps in establishing a </a:t>
            </a:r>
            <a:r>
              <a:rPr lang="en-US" sz="2800" dirty="0" smtClean="0"/>
              <a:t>  working relationship</a:t>
            </a:r>
          </a:p>
          <a:p>
            <a:pPr marL="0" lvl="0" indent="0">
              <a:buNone/>
            </a:pPr>
            <a:r>
              <a:rPr lang="en-US" sz="2800" dirty="0" smtClean="0"/>
              <a:t>       --Purpose </a:t>
            </a:r>
            <a:r>
              <a:rPr lang="en-US" sz="2800" dirty="0"/>
              <a:t>of visit</a:t>
            </a:r>
          </a:p>
          <a:p>
            <a:pPr marL="0" indent="0">
              <a:buNone/>
            </a:pPr>
            <a:r>
              <a:rPr lang="en-US" sz="2800" dirty="0" smtClean="0"/>
              <a:t>       --Address </a:t>
            </a:r>
            <a:r>
              <a:rPr lang="en-US" sz="2800" dirty="0"/>
              <a:t>immediate concerns 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829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Phase of Interview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929905"/>
              </p:ext>
            </p:extLst>
          </p:nvPr>
        </p:nvGraphicFramePr>
        <p:xfrm>
          <a:off x="2311879" y="1505969"/>
          <a:ext cx="545189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Document" r:id="rId4" imgW="6293772" imgH="7734691" progId="Word.Document.12">
                  <p:embed/>
                </p:oleObj>
              </mc:Choice>
              <mc:Fallback>
                <p:oleObj name="Document" r:id="rId4" imgW="6293772" imgH="77346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1879" y="1505969"/>
                        <a:ext cx="5451895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712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Script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2008" y="1410491"/>
            <a:ext cx="7082264" cy="458116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 smtClean="0"/>
              <a:t>1. </a:t>
            </a:r>
            <a:r>
              <a:rPr lang="en-US" b="1" dirty="0" smtClean="0"/>
              <a:t>Establish </a:t>
            </a:r>
            <a:r>
              <a:rPr lang="en-US" b="1" dirty="0"/>
              <a:t>rapport</a:t>
            </a:r>
            <a:endParaRPr lang="en-US" sz="2400" b="1" dirty="0"/>
          </a:p>
          <a:p>
            <a:pPr lvl="1"/>
            <a:r>
              <a:rPr lang="en-US" dirty="0" smtClean="0"/>
              <a:t>Respectful greeting </a:t>
            </a:r>
            <a:endParaRPr lang="en-US" sz="2000" dirty="0" smtClean="0"/>
          </a:p>
          <a:p>
            <a:pPr lvl="1"/>
            <a:r>
              <a:rPr lang="en-US" dirty="0" smtClean="0"/>
              <a:t>State your name, title and agency </a:t>
            </a:r>
            <a:endParaRPr lang="en-US" sz="2000" dirty="0" smtClean="0"/>
          </a:p>
          <a:p>
            <a:pPr lvl="1"/>
            <a:r>
              <a:rPr lang="en-US" dirty="0" smtClean="0"/>
              <a:t>Provide a personal expression</a:t>
            </a: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  <a:endParaRPr lang="en-US" sz="2400" dirty="0"/>
          </a:p>
          <a:p>
            <a:pPr marL="0" lvl="0" indent="0">
              <a:buNone/>
            </a:pPr>
            <a:r>
              <a:rPr lang="en-US" dirty="0" smtClean="0"/>
              <a:t>2. </a:t>
            </a:r>
            <a:r>
              <a:rPr lang="en-US" b="1" dirty="0" smtClean="0"/>
              <a:t>Establish </a:t>
            </a:r>
            <a:r>
              <a:rPr lang="en-US" b="1" dirty="0"/>
              <a:t>a working </a:t>
            </a:r>
            <a:r>
              <a:rPr lang="en-US" b="1" dirty="0" smtClean="0"/>
              <a:t>relationship</a:t>
            </a:r>
            <a:endParaRPr lang="en-US" sz="2000" dirty="0"/>
          </a:p>
          <a:p>
            <a:pPr lvl="1"/>
            <a:r>
              <a:rPr lang="en-US" dirty="0" smtClean="0"/>
              <a:t>Explain purpose &amp; outcome of contact</a:t>
            </a:r>
            <a:endParaRPr lang="en-US" sz="2000" dirty="0" smtClean="0"/>
          </a:p>
          <a:p>
            <a:pPr lvl="1"/>
            <a:r>
              <a:rPr lang="en-US" dirty="0" smtClean="0"/>
              <a:t>Address immediate concerns</a:t>
            </a:r>
          </a:p>
          <a:p>
            <a:pPr lvl="2"/>
            <a:r>
              <a:rPr lang="en-US" dirty="0" smtClean="0"/>
              <a:t>Recognize and normalize feelings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222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Describe the types of attending behaviors.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Identify effective and ineffective attending behaviors of child welfare professional.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Identify non-verbal behavior of family members interviewed.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113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Build Rapport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691211"/>
              </p:ext>
            </p:extLst>
          </p:nvPr>
        </p:nvGraphicFramePr>
        <p:xfrm>
          <a:off x="2881246" y="1851025"/>
          <a:ext cx="5958314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Document" r:id="rId4" imgW="6077055" imgH="5487169" progId="Word.Document.12">
                  <p:embed/>
                </p:oleObj>
              </mc:Choice>
              <mc:Fallback>
                <p:oleObj name="Document" r:id="rId4" imgW="6077055" imgH="5487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1246" y="1851025"/>
                        <a:ext cx="5958314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271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 Activity 7: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Building Rapport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513482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36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Lab Activity 7: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Building </a:t>
            </a:r>
            <a:r>
              <a:rPr lang="en-US" dirty="0" smtClean="0"/>
              <a:t>Rapport, Worker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(To be embedded week of 1-19-15)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2.3.6a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859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Lab Activity 7: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Building </a:t>
            </a:r>
            <a:r>
              <a:rPr lang="en-US" dirty="0" smtClean="0"/>
              <a:t>Rapport, Worker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(To be embedded week of 1-19-15)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2.3.6b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918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911291"/>
            <a:ext cx="7082263" cy="879566"/>
          </a:xfrm>
        </p:spPr>
        <p:txBody>
          <a:bodyPr/>
          <a:lstStyle/>
          <a:p>
            <a:r>
              <a:rPr lang="en-US" dirty="0" smtClean="0"/>
              <a:t>Communication Skills Lab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536" y="3888990"/>
            <a:ext cx="7088460" cy="1459298"/>
          </a:xfrm>
        </p:spPr>
        <p:txBody>
          <a:bodyPr>
            <a:normAutofit fontScale="85000" lnSpcReduction="10000"/>
          </a:bodyPr>
          <a:lstStyle/>
          <a:p>
            <a:r>
              <a:rPr lang="en-US" sz="4800" dirty="0" smtClean="0"/>
              <a:t>Unit 2.4: Wrap-up and Preparing for Field Shadowing</a:t>
            </a:r>
            <a:endParaRPr lang="en-US" sz="4800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5231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897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the interviewing outcomes associated with exploring skills.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personal attitude.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the exploring skills proficiency scale.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expectations for field observations of exploring skills.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505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Skills Continuum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2.4.3</a:t>
            </a:r>
            <a:endParaRPr lang="en-US" sz="1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608504"/>
              </p:ext>
            </p:extLst>
          </p:nvPr>
        </p:nvGraphicFramePr>
        <p:xfrm>
          <a:off x="2058509" y="1634778"/>
          <a:ext cx="5888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Document" r:id="rId4" imgW="9451708" imgH="6523427" progId="Word.Document.12">
                  <p:embed/>
                </p:oleObj>
              </mc:Choice>
              <mc:Fallback>
                <p:oleObj name="Document" r:id="rId4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8509" y="1634778"/>
                        <a:ext cx="58880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46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Attitude</a:t>
            </a:r>
            <a:endParaRPr lang="en-US" dirty="0"/>
          </a:p>
        </p:txBody>
      </p:sp>
      <p:pic>
        <p:nvPicPr>
          <p:cNvPr id="18434" name="Picture 2" descr="http://ts3.mm.bing.net/th?id=HN.607991155576474707&amp;w=175&amp;h=175&amp;c=7&amp;rs=1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3" y="2186869"/>
            <a:ext cx="3174521" cy="221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263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 Activity 8: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Self-Assessment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705" y="1872916"/>
            <a:ext cx="3789948" cy="3789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839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Listening=Quality Information</a:t>
            </a:r>
            <a:endParaRPr lang="en-US" dirty="0"/>
          </a:p>
        </p:txBody>
      </p:sp>
      <p:pic>
        <p:nvPicPr>
          <p:cNvPr id="28674" name="Picture 2" descr="http://www.tqm.com/service/download/copy_of_illustrationen/in-out-put.jpg/image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91" y="2167298"/>
            <a:ext cx="5400135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748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Skills Continuum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2.1.3</a:t>
            </a:r>
            <a:endParaRPr lang="en-US" sz="12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667521"/>
              </p:ext>
            </p:extLst>
          </p:nvPr>
        </p:nvGraphicFramePr>
        <p:xfrm>
          <a:off x="1920486" y="1668805"/>
          <a:ext cx="5888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Document" r:id="rId4" imgW="9451708" imgH="6523427" progId="Word.Document.12">
                  <p:embed/>
                </p:oleObj>
              </mc:Choice>
              <mc:Fallback>
                <p:oleObj name="Document" r:id="rId4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0486" y="1668805"/>
                        <a:ext cx="58880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2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Skills Proficiency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900381"/>
              </p:ext>
            </p:extLst>
          </p:nvPr>
        </p:nvGraphicFramePr>
        <p:xfrm>
          <a:off x="1397479" y="1587992"/>
          <a:ext cx="6694098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Document" r:id="rId4" imgW="6418124" imgH="5507365" progId="Word.Document.12">
                  <p:embed/>
                </p:oleObj>
              </mc:Choice>
              <mc:Fallback>
                <p:oleObj name="Document" r:id="rId4" imgW="6418124" imgH="55073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7479" y="1587992"/>
                        <a:ext cx="6694098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49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to Observe in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940" y="1850241"/>
            <a:ext cx="7530860" cy="4365702"/>
          </a:xfrm>
        </p:spPr>
        <p:txBody>
          <a:bodyPr/>
          <a:lstStyle/>
          <a:p>
            <a:r>
              <a:rPr lang="en-US" dirty="0" smtClean="0"/>
              <a:t>Develop working agreement with person you are shadowing.</a:t>
            </a:r>
          </a:p>
          <a:p>
            <a:r>
              <a:rPr lang="en-US" dirty="0" smtClean="0"/>
              <a:t>Record your observations of exploring skills prior to attending Communications Lab 3.</a:t>
            </a:r>
          </a:p>
          <a:p>
            <a:pPr lvl="1"/>
            <a:r>
              <a:rPr lang="en-US" dirty="0" smtClean="0"/>
              <a:t>Record behaviorally specific notes!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2.4.8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65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pic>
        <p:nvPicPr>
          <p:cNvPr id="9218" name="Picture 2" descr="C:\Program Files (x86)\Microsoft Office\MEDIA\CAGCAT10\j0216516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97" y="3123552"/>
            <a:ext cx="1572768" cy="18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adigan-linda\AppData\Local\Microsoft\Windows\Temporary Internet Files\Content.IE5\YD1ON6KA\MP90041008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15" y="1949570"/>
            <a:ext cx="5503653" cy="388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</a:t>
            </a:r>
            <a:r>
              <a:rPr lang="en-US" sz="1200" smtClean="0"/>
              <a:t>Lab 2.4.9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002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Attending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Use of environment</a:t>
            </a:r>
          </a:p>
          <a:p>
            <a:r>
              <a:rPr lang="en-US" sz="4800" dirty="0" smtClean="0"/>
              <a:t>Use of body 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04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Attending: Use of Environment</a:t>
            </a:r>
            <a:endParaRPr lang="en-US" dirty="0"/>
          </a:p>
        </p:txBody>
      </p:sp>
      <p:pic>
        <p:nvPicPr>
          <p:cNvPr id="9218" name="Picture 2" descr="http://www.beyondexgay.com/c/bx/img/BXG_Convers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93" y="1863306"/>
            <a:ext cx="3571336" cy="31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kypeenglishclasses.com/wp-content/uploads/2011/05/b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19" y="1880560"/>
            <a:ext cx="3324225" cy="31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9684" y="5469147"/>
            <a:ext cx="4578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8579B"/>
                </a:solidFill>
                <a:latin typeface="Comic Sans MS" panose="030F0702030302020204" pitchFamily="66" charset="0"/>
              </a:rPr>
              <a:t>Which person would you rather be </a:t>
            </a:r>
          </a:p>
          <a:p>
            <a:pPr algn="ctr"/>
            <a:r>
              <a:rPr lang="en-US" sz="2000" b="1" dirty="0" smtClean="0">
                <a:solidFill>
                  <a:srgbClr val="18579B"/>
                </a:solidFill>
                <a:latin typeface="Comic Sans MS" panose="030F0702030302020204" pitchFamily="66" charset="0"/>
              </a:rPr>
              <a:t>in a conversation with?</a:t>
            </a:r>
            <a:endParaRPr lang="en-US" sz="2000" b="1" dirty="0">
              <a:solidFill>
                <a:srgbClr val="18579B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86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Attending: Use of Body Language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48501" y="5469147"/>
            <a:ext cx="4560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8579B"/>
                </a:solidFill>
                <a:latin typeface="Comic Sans MS" panose="030F0702030302020204" pitchFamily="66" charset="0"/>
              </a:rPr>
              <a:t>Expressions you might encounter…</a:t>
            </a:r>
            <a:endParaRPr lang="en-US" sz="2000" b="1" dirty="0">
              <a:solidFill>
                <a:srgbClr val="18579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http://french.about.com/library/graphics/gestures/g-pard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52" y="1980122"/>
            <a:ext cx="26670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/>
          <a:stretch/>
        </p:blipFill>
        <p:spPr bwMode="auto">
          <a:xfrm>
            <a:off x="1190464" y="2005013"/>
            <a:ext cx="4668748" cy="30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Core Pre-Service Curriculum – Lab 2.1.6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058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Attending: Use of Body Language</a:t>
            </a:r>
            <a:endParaRPr lang="en-US" dirty="0"/>
          </a:p>
        </p:txBody>
      </p:sp>
      <p:pic>
        <p:nvPicPr>
          <p:cNvPr id="5" name="Picture 4" descr="http://www.theemotionmachine.com/wp-content/uploads/body-language-power-pos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05" y="1634778"/>
            <a:ext cx="7763772" cy="500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7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CP-whit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A6F372E3F374D8C72B176BF3D73AB" ma:contentTypeVersion="0" ma:contentTypeDescription="Create a new document." ma:contentTypeScope="" ma:versionID="6e91955bbb8bbfd3c326cc6a6fac490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5A5459-D5CB-43E4-A7F5-8D428C754D59}"/>
</file>

<file path=customXml/itemProps2.xml><?xml version="1.0" encoding="utf-8"?>
<ds:datastoreItem xmlns:ds="http://schemas.openxmlformats.org/officeDocument/2006/customXml" ds:itemID="{BEA7D3F5-3A27-4AE7-887F-73A3177052A2}"/>
</file>

<file path=customXml/itemProps3.xml><?xml version="1.0" encoding="utf-8"?>
<ds:datastoreItem xmlns:ds="http://schemas.openxmlformats.org/officeDocument/2006/customXml" ds:itemID="{B62DBE9A-E4C5-4804-B345-4D9465647B72}"/>
</file>

<file path=docProps/app.xml><?xml version="1.0" encoding="utf-8"?>
<Properties xmlns="http://schemas.openxmlformats.org/officeDocument/2006/extended-properties" xmlns:vt="http://schemas.openxmlformats.org/officeDocument/2006/docPropsVTypes">
  <Template>ACP-white</Template>
  <TotalTime>15707</TotalTime>
  <Words>1007</Words>
  <Application>Microsoft Office PowerPoint</Application>
  <PresentationFormat>On-screen Show (4:3)</PresentationFormat>
  <Paragraphs>237</Paragraphs>
  <Slides>52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Comic Sans MS</vt:lpstr>
      <vt:lpstr>Franklin Gothic Book</vt:lpstr>
      <vt:lpstr>Times New Roman</vt:lpstr>
      <vt:lpstr>ACP-white</vt:lpstr>
      <vt:lpstr>Document</vt:lpstr>
      <vt:lpstr>Clip</vt:lpstr>
      <vt:lpstr>Communication Skills Lab 2</vt:lpstr>
      <vt:lpstr>Agenda</vt:lpstr>
      <vt:lpstr>Lab Unit 2.1</vt:lpstr>
      <vt:lpstr>Learning Objectives</vt:lpstr>
      <vt:lpstr>Engagement Skills Continuum</vt:lpstr>
      <vt:lpstr>Physical Attending</vt:lpstr>
      <vt:lpstr>Physical Attending: Use of Environment</vt:lpstr>
      <vt:lpstr>Physical Attending: Use of Body Language</vt:lpstr>
      <vt:lpstr>Physical Attending: Use of Body Language</vt:lpstr>
      <vt:lpstr>Psychological Attending: Use of Body Language</vt:lpstr>
      <vt:lpstr>Psychological Attending: Use of Body Language</vt:lpstr>
      <vt:lpstr>Lab Activity 1: Determining Meaning of Non-verbal Behaviors</vt:lpstr>
      <vt:lpstr>Psychological Attending</vt:lpstr>
      <vt:lpstr>Psychological Attending: Responding with Congruence</vt:lpstr>
      <vt:lpstr>Psychological Attending</vt:lpstr>
      <vt:lpstr>Communication Skills Lab 2</vt:lpstr>
      <vt:lpstr>Learning Objectives</vt:lpstr>
      <vt:lpstr>Engagement Skills Continuum</vt:lpstr>
      <vt:lpstr>Purpose of Exploring Skills</vt:lpstr>
      <vt:lpstr>Purposes of Reflections</vt:lpstr>
      <vt:lpstr>Reflecting  Content and Feelings</vt:lpstr>
      <vt:lpstr>Lab Activity 2: Reflecting Content and Emotions</vt:lpstr>
      <vt:lpstr>Interviewing Dangers to Avoid</vt:lpstr>
      <vt:lpstr>Lab Activity 3: Demonstrating Reflection Skills</vt:lpstr>
      <vt:lpstr>Reframing</vt:lpstr>
      <vt:lpstr>Positive Reframes</vt:lpstr>
      <vt:lpstr>Lab Activity 4: Reframing Child Attributes</vt:lpstr>
      <vt:lpstr>Reframing</vt:lpstr>
      <vt:lpstr>Reframing An Adult’s Behavior</vt:lpstr>
      <vt:lpstr>Exploring Feelings</vt:lpstr>
      <vt:lpstr>Three Step Process of Connecting with Emotions</vt:lpstr>
      <vt:lpstr>Lab Activity 5: Developing Reframes</vt:lpstr>
      <vt:lpstr>Exception-Finding Questions</vt:lpstr>
      <vt:lpstr>The Skill of Silence</vt:lpstr>
      <vt:lpstr>Lab Activity 6: Demonstrating Exploring Skills</vt:lpstr>
      <vt:lpstr>Communication Skills Lab 2</vt:lpstr>
      <vt:lpstr>Learning Objectives</vt:lpstr>
      <vt:lpstr>Opening Phase of Interview</vt:lpstr>
      <vt:lpstr>Opening Script</vt:lpstr>
      <vt:lpstr>Words to Build Rapport</vt:lpstr>
      <vt:lpstr>Lab Activity 7: Building Rapport</vt:lpstr>
      <vt:lpstr>Lab Activity 7: Building Rapport, Worker A</vt:lpstr>
      <vt:lpstr>Lab Activity 7: Building Rapport, Worker B</vt:lpstr>
      <vt:lpstr>Communication Skills Lab 2</vt:lpstr>
      <vt:lpstr>Learning Objectives</vt:lpstr>
      <vt:lpstr>Engagement Skills Continuum</vt:lpstr>
      <vt:lpstr>Attitude</vt:lpstr>
      <vt:lpstr>Lab Activity 8: Self-Assessment</vt:lpstr>
      <vt:lpstr>Quality Listening=Quality Information</vt:lpstr>
      <vt:lpstr>Exploring Skills Proficiency</vt:lpstr>
      <vt:lpstr>Preparing to Observe in the Field</vt:lpstr>
      <vt:lpstr>Congratulations!</vt:lpstr>
    </vt:vector>
  </TitlesOfParts>
  <Company>Frontera Interactive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Cindy</dc:creator>
  <cp:lastModifiedBy>Menendez, Pamela</cp:lastModifiedBy>
  <cp:revision>521</cp:revision>
  <cp:lastPrinted>2015-01-20T15:03:24Z</cp:lastPrinted>
  <dcterms:created xsi:type="dcterms:W3CDTF">2013-01-31T01:40:39Z</dcterms:created>
  <dcterms:modified xsi:type="dcterms:W3CDTF">2015-03-04T21:26:58Z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ToT FSDMM Super SPE PPT</vt:lpwstr>
  </property>
  <property fmtid="{D5CDD505-2E9C-101B-9397-08002B2CF9AE}" pid="4" name="ArticulateGUID">
    <vt:lpwstr>516AB48F-13D2-4312-3F05-703F303F3F0E</vt:lpwstr>
  </property>
  <property fmtid="{D5CDD505-2E9C-101B-9397-08002B2CF9AE}" pid="5" name="ArticulateProjectFull">
    <vt:lpwstr>C:\Users\YYY\Desktop\Qingfu\ASD\DCF\Super SPE\ToT FSDMM Super SPE PPT - Revisions by Wang-Williams_04292013.ppta</vt:lpwstr>
  </property>
  <property fmtid="{D5CDD505-2E9C-101B-9397-08002B2CF9AE}" pid="6" name="ContentTypeId">
    <vt:lpwstr>0x01010093FA6F372E3F374D8C72B176BF3D73AB</vt:lpwstr>
  </property>
</Properties>
</file>