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68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73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29516" y="1122363"/>
            <a:ext cx="7333753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929516" y="3602038"/>
            <a:ext cx="7333753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40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22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57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4208"/>
            <a:ext cx="5181600" cy="459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4208"/>
            <a:ext cx="5181600" cy="459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8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5962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37674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33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886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2990"/>
            <a:ext cx="10515600" cy="458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70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2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782F4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 bwMode="auto">
          <a:xfrm>
            <a:off x="2088627" y="525181"/>
            <a:ext cx="864604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cap="all" dirty="0">
                <a:solidFill>
                  <a:srgbClr val="782F40"/>
                </a:solidFill>
                <a:latin typeface="Calibri"/>
                <a:ea typeface="ＭＳ Ｐゴシック" charset="-128"/>
                <a:cs typeface="Calibri"/>
              </a:rPr>
              <a:t>Using science to improve accuracy and usefulness of big data</a:t>
            </a:r>
            <a:endParaRPr kumimoji="0" lang="en-US" sz="5400" b="1" i="0" u="none" strike="noStrike" kern="1200" cap="all" normalizeH="0" baseline="0" noProof="0" dirty="0">
              <a:ln>
                <a:noFill/>
              </a:ln>
              <a:solidFill>
                <a:srgbClr val="782F40"/>
              </a:solidFill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36999" y="3416465"/>
            <a:ext cx="6909436" cy="0"/>
          </a:xfrm>
          <a:prstGeom prst="line">
            <a:avLst/>
          </a:prstGeom>
          <a:ln>
            <a:solidFill>
              <a:srgbClr val="DFDAA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50000" endPos="75000" dist="127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90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Considerations related to Data aggregation and cleaning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Merging data from non-coordinated, existing data sources require scientifically sound ways to ensure that the aggregated data set is useful and accurate</a:t>
            </a:r>
          </a:p>
          <a:p>
            <a:pPr lvl="1"/>
            <a:r>
              <a:rPr lang="en-US" sz="2800" dirty="0"/>
              <a:t>Data harmonization:  two variables that should be the same are captured in very different ways.  E.g. marital status; age, geographic location, weight </a:t>
            </a:r>
          </a:p>
          <a:p>
            <a:pPr lvl="1"/>
            <a:r>
              <a:rPr lang="en-US" sz="2800" dirty="0"/>
              <a:t>Missing data:  inattention to how to handle missing data can lead to drastically inaccurate conclusions; statistical analyses will not work without proper handling of missing data</a:t>
            </a:r>
          </a:p>
          <a:p>
            <a:pPr lvl="1"/>
            <a:r>
              <a:rPr lang="en-US" sz="2800" dirty="0"/>
              <a:t>Data inaccuracies must be corrected (e.g. data entered incorrectly)</a:t>
            </a:r>
          </a:p>
        </p:txBody>
      </p:sp>
    </p:spTree>
    <p:extLst>
      <p:ext uri="{BB962C8B-B14F-4D97-AF65-F5344CB8AC3E}">
        <p14:creationId xmlns:p14="http://schemas.microsoft.com/office/powerpoint/2010/main" val="4962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6DCD-F827-BA38-B2C4-E8D8BA55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Questions to be answered from the data require statistical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EAB8F-C7BF-014E-1DE5-E3E8AC17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uses must go beyond summaries, reports and descriptions of the data</a:t>
            </a:r>
          </a:p>
          <a:p>
            <a:r>
              <a:rPr lang="en-US" dirty="0"/>
              <a:t>Examples of data questions:  trends over time, the relationship among more than two variables, prediction of important outcomes </a:t>
            </a:r>
          </a:p>
          <a:p>
            <a:pPr lvl="1"/>
            <a:r>
              <a:rPr lang="en-US" dirty="0"/>
              <a:t>What kinds of clients have higher vs lower re-hospitalization rates over a certain time period (diagnosis, severity, age, co-morbidities, services received, insurance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factors predict mortality or incarceration?</a:t>
            </a:r>
          </a:p>
          <a:p>
            <a:pPr lvl="1"/>
            <a:r>
              <a:rPr lang="en-US" dirty="0"/>
              <a:t>What is the relationship between usage of the 988 line and suicide rates and trends in different regions of Florida </a:t>
            </a:r>
          </a:p>
          <a:p>
            <a:pPr marL="342900" lvl="1" indent="-342900"/>
            <a:r>
              <a:rPr lang="en-US" dirty="0"/>
              <a:t>Biostatistical methods must be used to answer questions of interest to stakeholder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6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E7FD-D09F-CC18-76F1-FDC4D1736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 matter expertise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F1EEB-5030-1F74-6CFC-2C7BCC95F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Computer scientists</a:t>
            </a:r>
          </a:p>
          <a:p>
            <a:r>
              <a:rPr lang="en-US" sz="2800" dirty="0"/>
              <a:t>Biostatisticians</a:t>
            </a:r>
          </a:p>
          <a:p>
            <a:r>
              <a:rPr lang="en-US" sz="2800" dirty="0"/>
              <a:t>Bioinformatics </a:t>
            </a:r>
          </a:p>
          <a:p>
            <a:r>
              <a:rPr lang="en-US" sz="2800" dirty="0"/>
              <a:t>Data managers</a:t>
            </a:r>
          </a:p>
          <a:p>
            <a:r>
              <a:rPr lang="en-US" sz="2800" dirty="0"/>
              <a:t>Behavioral health researchers</a:t>
            </a:r>
          </a:p>
          <a:p>
            <a:r>
              <a:rPr lang="en-US" sz="2800" dirty="0"/>
              <a:t>Epidemiologists / Public / Population health </a:t>
            </a:r>
          </a:p>
          <a:p>
            <a:r>
              <a:rPr lang="en-US" sz="2800" dirty="0"/>
              <a:t>Bioethicists</a:t>
            </a:r>
          </a:p>
        </p:txBody>
      </p:sp>
    </p:spTree>
    <p:extLst>
      <p:ext uri="{BB962C8B-B14F-4D97-AF65-F5344CB8AC3E}">
        <p14:creationId xmlns:p14="http://schemas.microsoft.com/office/powerpoint/2010/main" val="4267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D1461E83C5B94EA65AAB3C50D67727" ma:contentTypeVersion="5" ma:contentTypeDescription="Create a new document." ma:contentTypeScope="" ma:versionID="34b8b31e8e652b6ad0c66ec41c52a14b">
  <xsd:schema xmlns:xsd="http://www.w3.org/2001/XMLSchema" xmlns:xs="http://www.w3.org/2001/XMLSchema" xmlns:p="http://schemas.microsoft.com/office/2006/metadata/properties" xmlns:ns2="http://schemas.microsoft.com/sharepoint/v4" xmlns:ns3="5fa5c875-f214-4996-a052-fa66b472e778" targetNamespace="http://schemas.microsoft.com/office/2006/metadata/properties" ma:root="true" ma:fieldsID="79eac583be843abe21ba177279779368" ns2:_="" ns3:_="">
    <xsd:import namespace="http://schemas.microsoft.com/sharepoint/v4"/>
    <xsd:import namespace="5fa5c875-f214-4996-a052-fa66b472e778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5c875-f214-4996-a052-fa66b472e7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9A5EDA54-A994-4890-AE2A-9D9C0CEC46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45D4CF-81B5-4B17-82AD-EDC033ADA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5fa5c875-f214-4996-a052-fa66b472e7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2FC665-55FF-4179-9F2A-2C19F71150E0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4"/>
    <ds:schemaRef ds:uri="http://purl.org/dc/elements/1.1/"/>
    <ds:schemaRef ds:uri="5fa5c875-f214-4996-a052-fa66b472e778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Considerations related to Data aggregation and cleaning </vt:lpstr>
      <vt:lpstr>Questions to be answered from the data require statistical methods</vt:lpstr>
      <vt:lpstr>Subject matter expertise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Use Disorder - Data Analysis Subcommittee - Using Science to Improve Accuracy and Usefulness of Big Data (September 13 2023)</dc:title>
  <dc:creator>Bauer, Mark</dc:creator>
  <cp:lastModifiedBy>VanDyke, Misty N</cp:lastModifiedBy>
  <cp:revision>14</cp:revision>
  <dcterms:created xsi:type="dcterms:W3CDTF">2017-02-20T19:25:10Z</dcterms:created>
  <dcterms:modified xsi:type="dcterms:W3CDTF">2025-06-06T12:22:48Z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0x010100D1D1461E83C5B94EA65AAB3C50D67727</vt:lpwstr>
  </property>
  <property fmtid="{D5CDD505-2E9C-101B-9397-08002B2CF9AE}" pid="3" name="Order">
    <vt:r8>4000</vt:r8>
  </property>
</Properties>
</file>