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305" r:id="rId3"/>
    <p:sldId id="306" r:id="rId4"/>
    <p:sldId id="307" r:id="rId5"/>
    <p:sldId id="302" r:id="rId6"/>
    <p:sldId id="300" r:id="rId7"/>
    <p:sldId id="301" r:id="rId8"/>
    <p:sldId id="303" r:id="rId9"/>
    <p:sldId id="308" r:id="rId10"/>
    <p:sldId id="309" r:id="rId11"/>
    <p:sldId id="310" r:id="rId12"/>
    <p:sldId id="311" r:id="rId13"/>
    <p:sldId id="312" r:id="rId14"/>
    <p:sldId id="313" r:id="rId15"/>
    <p:sldId id="314" r:id="rId16"/>
    <p:sldId id="315" r:id="rId17"/>
    <p:sldId id="316" r:id="rId18"/>
    <p:sldId id="318" r:id="rId19"/>
    <p:sldId id="319" r:id="rId20"/>
    <p:sldId id="317" r:id="rId21"/>
    <p:sldId id="274"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jCjsFKuNVFg/lyK0FIrWCq+h9A1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46"/>
    <a:srgbClr val="D0F7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5B65A35-0C6B-4AA9-AB3D-FABDF6C5337B}">
  <a:tblStyle styleId="{A5B65A35-0C6B-4AA9-AB3D-FABDF6C5337B}"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BF1E8"/>
          </a:solidFill>
        </a:fill>
      </a:tcStyle>
    </a:wholeTbl>
    <a:band1H>
      <a:tcTxStyle/>
      <a:tcStyle>
        <a:tcBdr/>
        <a:fill>
          <a:solidFill>
            <a:srgbClr val="D4E2CE"/>
          </a:solidFill>
        </a:fill>
      </a:tcStyle>
    </a:band1H>
    <a:band2H>
      <a:tcTxStyle/>
      <a:tcStyle>
        <a:tcBdr/>
      </a:tcStyle>
    </a:band2H>
    <a:band1V>
      <a:tcTxStyle/>
      <a:tcStyle>
        <a:tcBdr/>
        <a:fill>
          <a:solidFill>
            <a:srgbClr val="D4E2CE"/>
          </a:solidFill>
        </a:fill>
      </a:tcStyle>
    </a:band1V>
    <a:band2V>
      <a:tcTxStyle/>
      <a:tcStyle>
        <a:tcBdr/>
      </a:tcStyle>
    </a:band2V>
    <a:lastCol>
      <a:tcTxStyle b="on" i="off">
        <a:font>
          <a:latin typeface="Arial"/>
          <a:ea typeface="Arial"/>
          <a:cs typeface="Arial"/>
        </a:font>
        <a:schemeClr val="lt1"/>
      </a:tcTxStyle>
      <a:tcStyle>
        <a:tcBdr/>
        <a:fill>
          <a:solidFill>
            <a:schemeClr val="accent6"/>
          </a:solidFill>
        </a:fill>
      </a:tcStyle>
    </a:lastCol>
    <a:firstCol>
      <a:tcTxStyle b="on" i="off">
        <a:font>
          <a:latin typeface="Arial"/>
          <a:ea typeface="Arial"/>
          <a:cs typeface="Arial"/>
        </a:font>
        <a:schemeClr val="lt1"/>
      </a:tcTxStyle>
      <a:tcStyle>
        <a:tcBdr/>
        <a:fill>
          <a:solidFill>
            <a:schemeClr val="accent6"/>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6"/>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6"/>
          </a:solidFill>
        </a:fill>
      </a:tcStyle>
    </a:firstRow>
    <a:neCell>
      <a:tcTxStyle/>
      <a:tcStyle>
        <a:tcBdr/>
      </a:tcStyle>
    </a:neCell>
    <a:nwCell>
      <a:tcTxStyle/>
      <a:tcStyle>
        <a:tcBdr/>
      </a:tcStyle>
    </a:nw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500"/>
    <p:restoredTop sz="94615"/>
  </p:normalViewPr>
  <p:slideViewPr>
    <p:cSldViewPr snapToGrid="0">
      <p:cViewPr varScale="1">
        <p:scale>
          <a:sx n="72" d="100"/>
          <a:sy n="72" d="100"/>
        </p:scale>
        <p:origin x="72" y="51"/>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44ada53c3e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3" name="Google Shape;213;g144ada53c3e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20"/>
          <p:cNvSpPr txBox="1">
            <a:spLocks noGrp="1"/>
          </p:cNvSpPr>
          <p:nvPr>
            <p:ph type="title"/>
          </p:nvPr>
        </p:nvSpPr>
        <p:spPr>
          <a:xfrm>
            <a:off x="623888" y="470006"/>
            <a:ext cx="7886700" cy="15120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500"/>
              <a:buFont typeface="Arial"/>
              <a:buNone/>
              <a:defRPr sz="4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0"/>
          <p:cNvSpPr txBox="1">
            <a:spLocks noGrp="1"/>
          </p:cNvSpPr>
          <p:nvPr>
            <p:ph type="body" idx="1"/>
          </p:nvPr>
        </p:nvSpPr>
        <p:spPr>
          <a:xfrm>
            <a:off x="623888" y="2002285"/>
            <a:ext cx="7886700" cy="56257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lt1"/>
              </a:buClr>
              <a:buSzPts val="1600"/>
              <a:buNone/>
              <a:defRPr sz="1600" b="1">
                <a:solidFill>
                  <a:schemeClr val="lt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14" name="Google Shape;14;p20"/>
          <p:cNvSpPr txBox="1">
            <a:spLocks noGrp="1"/>
          </p:cNvSpPr>
          <p:nvPr>
            <p:ph type="body" idx="2"/>
          </p:nvPr>
        </p:nvSpPr>
        <p:spPr>
          <a:xfrm>
            <a:off x="623888" y="4409631"/>
            <a:ext cx="7886700" cy="29733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ECEAD1"/>
              </a:buClr>
              <a:buSzPts val="1400"/>
              <a:buNone/>
              <a:defRPr sz="1400" b="0">
                <a:solidFill>
                  <a:srgbClr val="ECEAD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Logo-2">
  <p:cSld name="Title and Content-Logo-2">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3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6747"/>
              </a:buClr>
              <a:buSzPts val="3000"/>
              <a:buFont typeface="Arial"/>
              <a:buNone/>
              <a:defRPr>
                <a:solidFill>
                  <a:srgbClr val="00674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2"/>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Clr>
                <a:srgbClr val="466069"/>
              </a:buClr>
              <a:buSzPts val="2100"/>
              <a:buChar char="•"/>
              <a:defRPr>
                <a:solidFill>
                  <a:srgbClr val="466069"/>
                </a:solidFill>
              </a:defRPr>
            </a:lvl1pPr>
            <a:lvl2pPr marL="914400" lvl="1" indent="-342900" algn="l">
              <a:lnSpc>
                <a:spcPct val="90000"/>
              </a:lnSpc>
              <a:spcBef>
                <a:spcPts val="375"/>
              </a:spcBef>
              <a:spcAft>
                <a:spcPts val="0"/>
              </a:spcAft>
              <a:buClr>
                <a:srgbClr val="466069"/>
              </a:buClr>
              <a:buSzPts val="1800"/>
              <a:buChar char="•"/>
              <a:defRPr>
                <a:solidFill>
                  <a:srgbClr val="466069"/>
                </a:solidFill>
              </a:defRPr>
            </a:lvl2pPr>
            <a:lvl3pPr marL="1371600" lvl="2" indent="-323850" algn="l">
              <a:lnSpc>
                <a:spcPct val="90000"/>
              </a:lnSpc>
              <a:spcBef>
                <a:spcPts val="375"/>
              </a:spcBef>
              <a:spcAft>
                <a:spcPts val="0"/>
              </a:spcAft>
              <a:buClr>
                <a:srgbClr val="466069"/>
              </a:buClr>
              <a:buSzPts val="1500"/>
              <a:buChar char="•"/>
              <a:defRPr>
                <a:solidFill>
                  <a:srgbClr val="466069"/>
                </a:solidFill>
              </a:defRPr>
            </a:lvl3pPr>
            <a:lvl4pPr marL="1828800" lvl="3" indent="-314325" algn="l">
              <a:lnSpc>
                <a:spcPct val="90000"/>
              </a:lnSpc>
              <a:spcBef>
                <a:spcPts val="375"/>
              </a:spcBef>
              <a:spcAft>
                <a:spcPts val="0"/>
              </a:spcAft>
              <a:buClr>
                <a:srgbClr val="466069"/>
              </a:buClr>
              <a:buSzPts val="1350"/>
              <a:buChar char="•"/>
              <a:defRPr>
                <a:solidFill>
                  <a:srgbClr val="466069"/>
                </a:solidFill>
              </a:defRPr>
            </a:lvl4pPr>
            <a:lvl5pPr marL="2286000" lvl="4" indent="-314325" algn="l">
              <a:lnSpc>
                <a:spcPct val="90000"/>
              </a:lnSpc>
              <a:spcBef>
                <a:spcPts val="375"/>
              </a:spcBef>
              <a:spcAft>
                <a:spcPts val="0"/>
              </a:spcAft>
              <a:buClr>
                <a:srgbClr val="466069"/>
              </a:buClr>
              <a:buSzPts val="1350"/>
              <a:buChar char="•"/>
              <a:defRPr>
                <a:solidFill>
                  <a:srgbClr val="466069"/>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5" name="Google Shape;65;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3">
  <p:cSld name="Two Content-3">
    <p:bg>
      <p:bgPr>
        <a:solidFill>
          <a:srgbClr val="ECEAD1"/>
        </a:solidFill>
        <a:effectLst/>
      </p:bgPr>
    </p:bg>
    <p:spTree>
      <p:nvGrpSpPr>
        <p:cNvPr id="1" name="Shape 71"/>
        <p:cNvGrpSpPr/>
        <p:nvPr/>
      </p:nvGrpSpPr>
      <p:grpSpPr>
        <a:xfrm>
          <a:off x="0" y="0"/>
          <a:ext cx="0" cy="0"/>
          <a:chOff x="0" y="0"/>
          <a:chExt cx="0" cy="0"/>
        </a:xfrm>
      </p:grpSpPr>
      <p:sp>
        <p:nvSpPr>
          <p:cNvPr id="72" name="Google Shape;72;p3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6747"/>
              </a:buClr>
              <a:buSzPts val="3000"/>
              <a:buFont typeface="Arial"/>
              <a:buNone/>
              <a:defRPr>
                <a:solidFill>
                  <a:srgbClr val="00674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4"/>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Clr>
                <a:srgbClr val="466069"/>
              </a:buClr>
              <a:buSzPts val="2100"/>
              <a:buChar char="•"/>
              <a:defRPr>
                <a:solidFill>
                  <a:srgbClr val="466069"/>
                </a:solidFill>
              </a:defRPr>
            </a:lvl1pPr>
            <a:lvl2pPr marL="914400" lvl="1" indent="-342900" algn="l">
              <a:lnSpc>
                <a:spcPct val="90000"/>
              </a:lnSpc>
              <a:spcBef>
                <a:spcPts val="375"/>
              </a:spcBef>
              <a:spcAft>
                <a:spcPts val="0"/>
              </a:spcAft>
              <a:buClr>
                <a:srgbClr val="466069"/>
              </a:buClr>
              <a:buSzPts val="1800"/>
              <a:buChar char="•"/>
              <a:defRPr>
                <a:solidFill>
                  <a:srgbClr val="466069"/>
                </a:solidFill>
              </a:defRPr>
            </a:lvl2pPr>
            <a:lvl3pPr marL="1371600" lvl="2" indent="-323850" algn="l">
              <a:lnSpc>
                <a:spcPct val="90000"/>
              </a:lnSpc>
              <a:spcBef>
                <a:spcPts val="375"/>
              </a:spcBef>
              <a:spcAft>
                <a:spcPts val="0"/>
              </a:spcAft>
              <a:buClr>
                <a:srgbClr val="466069"/>
              </a:buClr>
              <a:buSzPts val="1500"/>
              <a:buChar char="•"/>
              <a:defRPr>
                <a:solidFill>
                  <a:srgbClr val="466069"/>
                </a:solidFill>
              </a:defRPr>
            </a:lvl3pPr>
            <a:lvl4pPr marL="1828800" lvl="3" indent="-314325" algn="l">
              <a:lnSpc>
                <a:spcPct val="90000"/>
              </a:lnSpc>
              <a:spcBef>
                <a:spcPts val="375"/>
              </a:spcBef>
              <a:spcAft>
                <a:spcPts val="0"/>
              </a:spcAft>
              <a:buClr>
                <a:srgbClr val="466069"/>
              </a:buClr>
              <a:buSzPts val="1350"/>
              <a:buChar char="•"/>
              <a:defRPr>
                <a:solidFill>
                  <a:srgbClr val="466069"/>
                </a:solidFill>
              </a:defRPr>
            </a:lvl4pPr>
            <a:lvl5pPr marL="2286000" lvl="4" indent="-314325" algn="l">
              <a:lnSpc>
                <a:spcPct val="90000"/>
              </a:lnSpc>
              <a:spcBef>
                <a:spcPts val="375"/>
              </a:spcBef>
              <a:spcAft>
                <a:spcPts val="0"/>
              </a:spcAft>
              <a:buClr>
                <a:srgbClr val="466069"/>
              </a:buClr>
              <a:buSzPts val="1350"/>
              <a:buChar char="•"/>
              <a:defRPr>
                <a:solidFill>
                  <a:srgbClr val="466069"/>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4" name="Google Shape;74;p34"/>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Clr>
                <a:srgbClr val="466069"/>
              </a:buClr>
              <a:buSzPts val="2100"/>
              <a:buChar char="•"/>
              <a:defRPr>
                <a:solidFill>
                  <a:srgbClr val="466069"/>
                </a:solidFill>
              </a:defRPr>
            </a:lvl1pPr>
            <a:lvl2pPr marL="914400" lvl="1" indent="-342900" algn="l">
              <a:lnSpc>
                <a:spcPct val="90000"/>
              </a:lnSpc>
              <a:spcBef>
                <a:spcPts val="375"/>
              </a:spcBef>
              <a:spcAft>
                <a:spcPts val="0"/>
              </a:spcAft>
              <a:buClr>
                <a:srgbClr val="466069"/>
              </a:buClr>
              <a:buSzPts val="1800"/>
              <a:buChar char="•"/>
              <a:defRPr>
                <a:solidFill>
                  <a:srgbClr val="466069"/>
                </a:solidFill>
              </a:defRPr>
            </a:lvl2pPr>
            <a:lvl3pPr marL="1371600" lvl="2" indent="-323850" algn="l">
              <a:lnSpc>
                <a:spcPct val="90000"/>
              </a:lnSpc>
              <a:spcBef>
                <a:spcPts val="375"/>
              </a:spcBef>
              <a:spcAft>
                <a:spcPts val="0"/>
              </a:spcAft>
              <a:buClr>
                <a:srgbClr val="466069"/>
              </a:buClr>
              <a:buSzPts val="1500"/>
              <a:buChar char="•"/>
              <a:defRPr>
                <a:solidFill>
                  <a:srgbClr val="466069"/>
                </a:solidFill>
              </a:defRPr>
            </a:lvl3pPr>
            <a:lvl4pPr marL="1828800" lvl="3" indent="-314325" algn="l">
              <a:lnSpc>
                <a:spcPct val="90000"/>
              </a:lnSpc>
              <a:spcBef>
                <a:spcPts val="375"/>
              </a:spcBef>
              <a:spcAft>
                <a:spcPts val="0"/>
              </a:spcAft>
              <a:buClr>
                <a:srgbClr val="466069"/>
              </a:buClr>
              <a:buSzPts val="1350"/>
              <a:buChar char="•"/>
              <a:defRPr>
                <a:solidFill>
                  <a:srgbClr val="466069"/>
                </a:solidFill>
              </a:defRPr>
            </a:lvl4pPr>
            <a:lvl5pPr marL="2286000" lvl="4" indent="-314325" algn="l">
              <a:lnSpc>
                <a:spcPct val="90000"/>
              </a:lnSpc>
              <a:spcBef>
                <a:spcPts val="375"/>
              </a:spcBef>
              <a:spcAft>
                <a:spcPts val="0"/>
              </a:spcAft>
              <a:buClr>
                <a:srgbClr val="466069"/>
              </a:buClr>
              <a:buSzPts val="1350"/>
              <a:buChar char="•"/>
              <a:defRPr>
                <a:solidFill>
                  <a:srgbClr val="466069"/>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6" name="Google Shape;76;p34"/>
          <p:cNvSpPr/>
          <p:nvPr/>
        </p:nvSpPr>
        <p:spPr>
          <a:xfrm>
            <a:off x="0" y="0"/>
            <a:ext cx="9144000" cy="139304"/>
          </a:xfrm>
          <a:prstGeom prst="rect">
            <a:avLst/>
          </a:prstGeom>
          <a:solidFill>
            <a:srgbClr val="0067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Gray">
  <p:cSld name="Section Header-Gray">
    <p:bg>
      <p:bgPr>
        <a:solidFill>
          <a:srgbClr val="7E96A0"/>
        </a:solidFill>
        <a:effectLst/>
      </p:bgPr>
    </p:bg>
    <p:spTree>
      <p:nvGrpSpPr>
        <p:cNvPr id="1" name="Shape 85"/>
        <p:cNvGrpSpPr/>
        <p:nvPr/>
      </p:nvGrpSpPr>
      <p:grpSpPr>
        <a:xfrm>
          <a:off x="0" y="0"/>
          <a:ext cx="0" cy="0"/>
          <a:chOff x="0" y="0"/>
          <a:chExt cx="0" cy="0"/>
        </a:xfrm>
      </p:grpSpPr>
      <p:sp>
        <p:nvSpPr>
          <p:cNvPr id="86" name="Google Shape;86;p36"/>
          <p:cNvSpPr txBox="1">
            <a:spLocks noGrp="1"/>
          </p:cNvSpPr>
          <p:nvPr>
            <p:ph type="title"/>
          </p:nvPr>
        </p:nvSpPr>
        <p:spPr>
          <a:xfrm>
            <a:off x="628650" y="2011204"/>
            <a:ext cx="78867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0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7"/>
        <p:cNvGrpSpPr/>
        <p:nvPr/>
      </p:nvGrpSpPr>
      <p:grpSpPr>
        <a:xfrm>
          <a:off x="0" y="0"/>
          <a:ext cx="0" cy="0"/>
          <a:chOff x="0" y="0"/>
          <a:chExt cx="0" cy="0"/>
        </a:xfrm>
      </p:grpSpPr>
      <p:sp>
        <p:nvSpPr>
          <p:cNvPr id="88" name="Google Shape;88;p3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6747"/>
              </a:buClr>
              <a:buSzPts val="2400"/>
              <a:buFont typeface="Arial"/>
              <a:buNone/>
              <a:defRPr sz="2400">
                <a:solidFill>
                  <a:srgbClr val="00674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37"/>
          <p:cNvSpPr>
            <a:spLocks noGrp="1"/>
          </p:cNvSpPr>
          <p:nvPr>
            <p:ph type="pic" idx="2"/>
          </p:nvPr>
        </p:nvSpPr>
        <p:spPr>
          <a:xfrm>
            <a:off x="3887391" y="740569"/>
            <a:ext cx="4629150" cy="3655219"/>
          </a:xfrm>
          <a:prstGeom prst="rect">
            <a:avLst/>
          </a:prstGeom>
          <a:noFill/>
          <a:ln>
            <a:noFill/>
          </a:ln>
        </p:spPr>
      </p:sp>
      <p:sp>
        <p:nvSpPr>
          <p:cNvPr id="90" name="Google Shape;90;p37"/>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466069"/>
              </a:buClr>
              <a:buSzPts val="1200"/>
              <a:buNone/>
              <a:defRPr sz="1200">
                <a:solidFill>
                  <a:srgbClr val="466069"/>
                </a:solidFill>
              </a:defRPr>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91" name="Google Shape;91;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2" name="Google Shape;92;p37"/>
          <p:cNvSpPr/>
          <p:nvPr/>
        </p:nvSpPr>
        <p:spPr>
          <a:xfrm>
            <a:off x="0" y="0"/>
            <a:ext cx="9144000" cy="139304"/>
          </a:xfrm>
          <a:prstGeom prst="rect">
            <a:avLst/>
          </a:prstGeom>
          <a:solidFill>
            <a:srgbClr val="0067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End Slide">
  <p:cSld name="1_End Slide">
    <p:bg>
      <p:bgPr>
        <a:blipFill>
          <a:blip r:embed="rId2">
            <a:alphaModFix/>
          </a:blip>
          <a:stretch>
            <a:fillRect/>
          </a:stretch>
        </a:blipFill>
        <a:effectLst/>
      </p:bgPr>
    </p:bg>
    <p:spTree>
      <p:nvGrpSpPr>
        <p:cNvPr id="1" name="Shape 9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Logo-1" type="obj">
  <p:cSld name="OBJECT">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628650" y="575352"/>
            <a:ext cx="7886700" cy="6926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6747"/>
              </a:buClr>
              <a:buSzPts val="3000"/>
              <a:buFont typeface="Arial"/>
              <a:buNone/>
              <a:defRPr>
                <a:solidFill>
                  <a:srgbClr val="00674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Clr>
                <a:srgbClr val="466069"/>
              </a:buClr>
              <a:buSzPts val="2100"/>
              <a:buChar char="•"/>
              <a:defRPr>
                <a:solidFill>
                  <a:srgbClr val="466069"/>
                </a:solidFill>
              </a:defRPr>
            </a:lvl1pPr>
            <a:lvl2pPr marL="914400" lvl="1" indent="-342900" algn="l">
              <a:lnSpc>
                <a:spcPct val="90000"/>
              </a:lnSpc>
              <a:spcBef>
                <a:spcPts val="375"/>
              </a:spcBef>
              <a:spcAft>
                <a:spcPts val="0"/>
              </a:spcAft>
              <a:buClr>
                <a:srgbClr val="466069"/>
              </a:buClr>
              <a:buSzPts val="1800"/>
              <a:buChar char="•"/>
              <a:defRPr>
                <a:solidFill>
                  <a:srgbClr val="466069"/>
                </a:solidFill>
              </a:defRPr>
            </a:lvl2pPr>
            <a:lvl3pPr marL="1371600" lvl="2" indent="-323850" algn="l">
              <a:lnSpc>
                <a:spcPct val="90000"/>
              </a:lnSpc>
              <a:spcBef>
                <a:spcPts val="375"/>
              </a:spcBef>
              <a:spcAft>
                <a:spcPts val="0"/>
              </a:spcAft>
              <a:buClr>
                <a:srgbClr val="466069"/>
              </a:buClr>
              <a:buSzPts val="1500"/>
              <a:buChar char="•"/>
              <a:defRPr>
                <a:solidFill>
                  <a:srgbClr val="466069"/>
                </a:solidFill>
              </a:defRPr>
            </a:lvl3pPr>
            <a:lvl4pPr marL="1828800" lvl="3" indent="-314325" algn="l">
              <a:lnSpc>
                <a:spcPct val="90000"/>
              </a:lnSpc>
              <a:spcBef>
                <a:spcPts val="375"/>
              </a:spcBef>
              <a:spcAft>
                <a:spcPts val="0"/>
              </a:spcAft>
              <a:buClr>
                <a:srgbClr val="466069"/>
              </a:buClr>
              <a:buSzPts val="1350"/>
              <a:buChar char="•"/>
              <a:defRPr>
                <a:solidFill>
                  <a:srgbClr val="466069"/>
                </a:solidFill>
              </a:defRPr>
            </a:lvl4pPr>
            <a:lvl5pPr marL="2286000" lvl="4" indent="-314325" algn="l">
              <a:lnSpc>
                <a:spcPct val="90000"/>
              </a:lnSpc>
              <a:spcBef>
                <a:spcPts val="375"/>
              </a:spcBef>
              <a:spcAft>
                <a:spcPts val="0"/>
              </a:spcAft>
              <a:buClr>
                <a:srgbClr val="466069"/>
              </a:buClr>
              <a:buSzPts val="1350"/>
              <a:buChar char="•"/>
              <a:defRPr>
                <a:solidFill>
                  <a:srgbClr val="466069"/>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 name="Google Shape;18;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Green" type="titleOnly">
  <p:cSld name="TITLE_ONLY">
    <p:bg>
      <p:bgPr>
        <a:solidFill>
          <a:srgbClr val="006747"/>
        </a:solidFill>
        <a:effectLst/>
      </p:bgPr>
    </p:bg>
    <p:spTree>
      <p:nvGrpSpPr>
        <p:cNvPr id="1" name="Shape 25"/>
        <p:cNvGrpSpPr/>
        <p:nvPr/>
      </p:nvGrpSpPr>
      <p:grpSpPr>
        <a:xfrm>
          <a:off x="0" y="0"/>
          <a:ext cx="0" cy="0"/>
          <a:chOff x="0" y="0"/>
          <a:chExt cx="0" cy="0"/>
        </a:xfrm>
      </p:grpSpPr>
      <p:sp>
        <p:nvSpPr>
          <p:cNvPr id="26" name="Google Shape;26;p22"/>
          <p:cNvSpPr txBox="1">
            <a:spLocks noGrp="1"/>
          </p:cNvSpPr>
          <p:nvPr>
            <p:ph type="title"/>
          </p:nvPr>
        </p:nvSpPr>
        <p:spPr>
          <a:xfrm>
            <a:off x="628650" y="2011204"/>
            <a:ext cx="78867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0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2">
  <p:cSld name="Two Content-2">
    <p:spTree>
      <p:nvGrpSpPr>
        <p:cNvPr id="1" name="Shape 33"/>
        <p:cNvGrpSpPr/>
        <p:nvPr/>
      </p:nvGrpSpPr>
      <p:grpSpPr>
        <a:xfrm>
          <a:off x="0" y="0"/>
          <a:ext cx="0" cy="0"/>
          <a:chOff x="0" y="0"/>
          <a:chExt cx="0" cy="0"/>
        </a:xfrm>
      </p:grpSpPr>
      <p:sp>
        <p:nvSpPr>
          <p:cNvPr id="34" name="Google Shape;34;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6747"/>
              </a:buClr>
              <a:buSzPts val="3000"/>
              <a:buFont typeface="Arial"/>
              <a:buNone/>
              <a:defRPr>
                <a:solidFill>
                  <a:srgbClr val="00674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3"/>
          <p:cNvSpPr/>
          <p:nvPr/>
        </p:nvSpPr>
        <p:spPr>
          <a:xfrm>
            <a:off x="1" y="0"/>
            <a:ext cx="179462" cy="5143500"/>
          </a:xfrm>
          <a:prstGeom prst="rect">
            <a:avLst/>
          </a:prstGeom>
          <a:solidFill>
            <a:srgbClr val="0067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36" name="Google Shape;36;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23"/>
          <p:cNvSpPr txBox="1">
            <a:spLocks noGrp="1"/>
          </p:cNvSpPr>
          <p:nvPr>
            <p:ph type="body" idx="1"/>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Clr>
                <a:srgbClr val="466069"/>
              </a:buClr>
              <a:buSzPts val="2100"/>
              <a:buChar char="•"/>
              <a:defRPr>
                <a:solidFill>
                  <a:srgbClr val="466069"/>
                </a:solidFill>
              </a:defRPr>
            </a:lvl1pPr>
            <a:lvl2pPr marL="914400" lvl="1" indent="-342900" algn="l">
              <a:lnSpc>
                <a:spcPct val="90000"/>
              </a:lnSpc>
              <a:spcBef>
                <a:spcPts val="375"/>
              </a:spcBef>
              <a:spcAft>
                <a:spcPts val="0"/>
              </a:spcAft>
              <a:buClr>
                <a:srgbClr val="466069"/>
              </a:buClr>
              <a:buSzPts val="1800"/>
              <a:buChar char="•"/>
              <a:defRPr>
                <a:solidFill>
                  <a:srgbClr val="466069"/>
                </a:solidFill>
              </a:defRPr>
            </a:lvl2pPr>
            <a:lvl3pPr marL="1371600" lvl="2" indent="-323850" algn="l">
              <a:lnSpc>
                <a:spcPct val="90000"/>
              </a:lnSpc>
              <a:spcBef>
                <a:spcPts val="375"/>
              </a:spcBef>
              <a:spcAft>
                <a:spcPts val="0"/>
              </a:spcAft>
              <a:buClr>
                <a:srgbClr val="466069"/>
              </a:buClr>
              <a:buSzPts val="1500"/>
              <a:buChar char="•"/>
              <a:defRPr>
                <a:solidFill>
                  <a:srgbClr val="466069"/>
                </a:solidFill>
              </a:defRPr>
            </a:lvl3pPr>
            <a:lvl4pPr marL="1828800" lvl="3" indent="-314325" algn="l">
              <a:lnSpc>
                <a:spcPct val="90000"/>
              </a:lnSpc>
              <a:spcBef>
                <a:spcPts val="375"/>
              </a:spcBef>
              <a:spcAft>
                <a:spcPts val="0"/>
              </a:spcAft>
              <a:buClr>
                <a:srgbClr val="466069"/>
              </a:buClr>
              <a:buSzPts val="1350"/>
              <a:buChar char="•"/>
              <a:defRPr>
                <a:solidFill>
                  <a:srgbClr val="466069"/>
                </a:solidFill>
              </a:defRPr>
            </a:lvl4pPr>
            <a:lvl5pPr marL="2286000" lvl="4" indent="-314325" algn="l">
              <a:lnSpc>
                <a:spcPct val="90000"/>
              </a:lnSpc>
              <a:spcBef>
                <a:spcPts val="375"/>
              </a:spcBef>
              <a:spcAft>
                <a:spcPts val="0"/>
              </a:spcAft>
              <a:buClr>
                <a:srgbClr val="466069"/>
              </a:buClr>
              <a:buSzPts val="1350"/>
              <a:buChar char="•"/>
              <a:defRPr>
                <a:solidFill>
                  <a:srgbClr val="466069"/>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 name="Google Shape;38;p23"/>
          <p:cNvSpPr>
            <a:spLocks noGrp="1"/>
          </p:cNvSpPr>
          <p:nvPr>
            <p:ph type="pic" idx="2"/>
          </p:nvPr>
        </p:nvSpPr>
        <p:spPr>
          <a:xfrm>
            <a:off x="628650" y="1369219"/>
            <a:ext cx="3874984" cy="3263504"/>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Photo">
  <p:cSld name="Section Header-Photo">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24"/>
          <p:cNvSpPr/>
          <p:nvPr/>
        </p:nvSpPr>
        <p:spPr>
          <a:xfrm>
            <a:off x="182880" y="219456"/>
            <a:ext cx="8750808" cy="4754880"/>
          </a:xfrm>
          <a:prstGeom prst="rect">
            <a:avLst/>
          </a:prstGeom>
          <a:solidFill>
            <a:srgbClr val="006747">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41" name="Google Shape;41;p24"/>
          <p:cNvSpPr txBox="1">
            <a:spLocks noGrp="1"/>
          </p:cNvSpPr>
          <p:nvPr>
            <p:ph type="title"/>
          </p:nvPr>
        </p:nvSpPr>
        <p:spPr>
          <a:xfrm>
            <a:off x="628650" y="2011204"/>
            <a:ext cx="78867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0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hart-logo">
  <p:cSld name="Chart-logo">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25"/>
          <p:cNvSpPr txBox="1">
            <a:spLocks noGrp="1"/>
          </p:cNvSpPr>
          <p:nvPr>
            <p:ph type="title"/>
          </p:nvPr>
        </p:nvSpPr>
        <p:spPr>
          <a:xfrm>
            <a:off x="5566172" y="740569"/>
            <a:ext cx="2949178" cy="8024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6747"/>
              </a:buClr>
              <a:buSzPts val="2400"/>
              <a:buFont typeface="Arial"/>
              <a:buNone/>
              <a:defRPr sz="2400">
                <a:solidFill>
                  <a:srgbClr val="00674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5"/>
          <p:cNvSpPr txBox="1">
            <a:spLocks noGrp="1"/>
          </p:cNvSpPr>
          <p:nvPr>
            <p:ph type="body" idx="1"/>
          </p:nvPr>
        </p:nvSpPr>
        <p:spPr>
          <a:xfrm>
            <a:off x="5566172"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466069"/>
              </a:buClr>
              <a:buSzPts val="1200"/>
              <a:buNone/>
              <a:defRPr sz="1200">
                <a:solidFill>
                  <a:srgbClr val="466069"/>
                </a:solidFill>
              </a:defRPr>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45" name="Google Shape;45;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6" name="Google Shape;46;p25"/>
          <p:cNvSpPr>
            <a:spLocks noGrp="1"/>
          </p:cNvSpPr>
          <p:nvPr>
            <p:ph type="chart" idx="2"/>
          </p:nvPr>
        </p:nvSpPr>
        <p:spPr>
          <a:xfrm>
            <a:off x="660663" y="740569"/>
            <a:ext cx="4627562" cy="36544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Photo-2">
  <p:cSld name="Section Header-Photo-2">
    <p:bg>
      <p:bgPr>
        <a:solidFill>
          <a:srgbClr val="006747"/>
        </a:solidFill>
        <a:effectLst/>
      </p:bgPr>
    </p:bg>
    <p:spTree>
      <p:nvGrpSpPr>
        <p:cNvPr id="1" name="Shape 47"/>
        <p:cNvGrpSpPr/>
        <p:nvPr/>
      </p:nvGrpSpPr>
      <p:grpSpPr>
        <a:xfrm>
          <a:off x="0" y="0"/>
          <a:ext cx="0" cy="0"/>
          <a:chOff x="0" y="0"/>
          <a:chExt cx="0" cy="0"/>
        </a:xfrm>
      </p:grpSpPr>
      <p:sp>
        <p:nvSpPr>
          <p:cNvPr id="48" name="Google Shape;48;p26"/>
          <p:cNvSpPr txBox="1">
            <a:spLocks noGrp="1"/>
          </p:cNvSpPr>
          <p:nvPr>
            <p:ph type="title"/>
          </p:nvPr>
        </p:nvSpPr>
        <p:spPr>
          <a:xfrm>
            <a:off x="628650" y="2011203"/>
            <a:ext cx="3145064" cy="273496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0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6"/>
          <p:cNvSpPr>
            <a:spLocks noGrp="1"/>
          </p:cNvSpPr>
          <p:nvPr>
            <p:ph type="pic" idx="2"/>
          </p:nvPr>
        </p:nvSpPr>
        <p:spPr>
          <a:xfrm>
            <a:off x="4572000" y="0"/>
            <a:ext cx="4572000" cy="5143500"/>
          </a:xfrm>
          <a:prstGeom prst="rect">
            <a:avLst/>
          </a:prstGeom>
          <a:noFill/>
          <a:ln>
            <a:noFill/>
          </a:ln>
        </p:spPr>
      </p:sp>
    </p:spTree>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50"/>
        <p:cNvGrpSpPr/>
        <p:nvPr/>
      </p:nvGrpSpPr>
      <p:grpSpPr>
        <a:xfrm>
          <a:off x="0" y="0"/>
          <a:ext cx="0" cy="0"/>
          <a:chOff x="0" y="0"/>
          <a:chExt cx="0" cy="0"/>
        </a:xfrm>
      </p:grpSpPr>
      <p:sp>
        <p:nvSpPr>
          <p:cNvPr id="51" name="Google Shape;51;p28"/>
          <p:cNvSpPr/>
          <p:nvPr/>
        </p:nvSpPr>
        <p:spPr>
          <a:xfrm>
            <a:off x="0" y="-34016"/>
            <a:ext cx="9144000" cy="2191590"/>
          </a:xfrm>
          <a:prstGeom prst="rect">
            <a:avLst/>
          </a:prstGeom>
          <a:solidFill>
            <a:srgbClr val="0067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2" name="Google Shape;52;p28"/>
          <p:cNvSpPr txBox="1">
            <a:spLocks noGrp="1"/>
          </p:cNvSpPr>
          <p:nvPr>
            <p:ph type="title"/>
          </p:nvPr>
        </p:nvSpPr>
        <p:spPr>
          <a:xfrm>
            <a:off x="629840" y="342900"/>
            <a:ext cx="3099679"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Arial"/>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8"/>
          <p:cNvSpPr txBox="1">
            <a:spLocks noGrp="1"/>
          </p:cNvSpPr>
          <p:nvPr>
            <p:ph type="body" idx="1"/>
          </p:nvPr>
        </p:nvSpPr>
        <p:spPr>
          <a:xfrm>
            <a:off x="629841" y="2383604"/>
            <a:ext cx="4034626" cy="22089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466069"/>
              </a:buClr>
              <a:buSzPts val="1800"/>
              <a:buNone/>
              <a:defRPr sz="1800">
                <a:solidFill>
                  <a:srgbClr val="466069"/>
                </a:solidFill>
              </a:defRPr>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54" name="Google Shape;54;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55;p28"/>
          <p:cNvSpPr>
            <a:spLocks noGrp="1"/>
          </p:cNvSpPr>
          <p:nvPr>
            <p:ph type="pic" idx="2"/>
          </p:nvPr>
        </p:nvSpPr>
        <p:spPr>
          <a:xfrm>
            <a:off x="5033963" y="-33338"/>
            <a:ext cx="3606800" cy="3732213"/>
          </a:xfrm>
          <a:prstGeom prst="rect">
            <a:avLst/>
          </a:prstGeom>
          <a:noFill/>
          <a:ln>
            <a:noFill/>
          </a:ln>
        </p:spPr>
      </p:sp>
      <p:sp>
        <p:nvSpPr>
          <p:cNvPr id="56" name="Google Shape;56;p28"/>
          <p:cNvSpPr txBox="1">
            <a:spLocks noGrp="1"/>
          </p:cNvSpPr>
          <p:nvPr>
            <p:ph type="body" idx="3"/>
          </p:nvPr>
        </p:nvSpPr>
        <p:spPr>
          <a:xfrm>
            <a:off x="5033963" y="3871644"/>
            <a:ext cx="3606800" cy="45377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rgbClr val="466069"/>
              </a:buClr>
              <a:buSzPts val="1200"/>
              <a:buNone/>
              <a:defRPr sz="1200">
                <a:solidFill>
                  <a:srgbClr val="466069"/>
                </a:solidFill>
              </a:defRPr>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2">
  <p:cSld name="Title Slide-2">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31"/>
          <p:cNvSpPr txBox="1">
            <a:spLocks noGrp="1"/>
          </p:cNvSpPr>
          <p:nvPr>
            <p:ph type="title"/>
          </p:nvPr>
        </p:nvSpPr>
        <p:spPr>
          <a:xfrm>
            <a:off x="623888" y="467360"/>
            <a:ext cx="7886700" cy="1087964"/>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lt1"/>
              </a:buClr>
              <a:buSzPts val="4500"/>
              <a:buFont typeface="Arial"/>
              <a:buNone/>
              <a:defRPr sz="4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1"/>
          <p:cNvSpPr txBox="1">
            <a:spLocks noGrp="1"/>
          </p:cNvSpPr>
          <p:nvPr>
            <p:ph type="body" idx="1"/>
          </p:nvPr>
        </p:nvSpPr>
        <p:spPr>
          <a:xfrm>
            <a:off x="623888" y="1575565"/>
            <a:ext cx="7886700" cy="56257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750"/>
              </a:spcBef>
              <a:spcAft>
                <a:spcPts val="0"/>
              </a:spcAft>
              <a:buClr>
                <a:schemeClr val="lt1"/>
              </a:buClr>
              <a:buSzPts val="1600"/>
              <a:buNone/>
              <a:defRPr sz="1600" b="1">
                <a:solidFill>
                  <a:schemeClr val="lt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61" name="Google Shape;61;p31"/>
          <p:cNvSpPr txBox="1">
            <a:spLocks noGrp="1"/>
          </p:cNvSpPr>
          <p:nvPr>
            <p:ph type="body" idx="2"/>
          </p:nvPr>
        </p:nvSpPr>
        <p:spPr>
          <a:xfrm>
            <a:off x="623888" y="2296351"/>
            <a:ext cx="7886700" cy="297332"/>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750"/>
              </a:spcBef>
              <a:spcAft>
                <a:spcPts val="0"/>
              </a:spcAft>
              <a:buClr>
                <a:srgbClr val="ECEAD1"/>
              </a:buClr>
              <a:buSzPts val="1400"/>
              <a:buNone/>
              <a:defRPr sz="1400" b="0">
                <a:solidFill>
                  <a:srgbClr val="ECEAD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9"/>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8" name="Google Shape;8;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9" name="Google Shape;9;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10" name="Google Shape;10;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 id="2147483660" r:id="rId9"/>
    <p:sldLayoutId id="2147483661" r:id="rId10"/>
    <p:sldLayoutId id="2147483663" r:id="rId11"/>
    <p:sldLayoutId id="2147483665" r:id="rId12"/>
    <p:sldLayoutId id="2147483666" r:id="rId13"/>
    <p:sldLayoutId id="214748366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
          <p:cNvSpPr txBox="1">
            <a:spLocks noGrp="1"/>
          </p:cNvSpPr>
          <p:nvPr>
            <p:ph type="title"/>
          </p:nvPr>
        </p:nvSpPr>
        <p:spPr>
          <a:xfrm>
            <a:off x="623887" y="379505"/>
            <a:ext cx="7886700" cy="151203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200"/>
              <a:buFont typeface="Arial"/>
              <a:buNone/>
            </a:pPr>
            <a:r>
              <a:rPr lang="en-US" sz="3200" dirty="0"/>
              <a:t>Behavioral Healthcare </a:t>
            </a:r>
            <a:br>
              <a:rPr lang="en-US" sz="3200" dirty="0"/>
            </a:br>
            <a:r>
              <a:rPr lang="en-US" sz="3200" dirty="0"/>
              <a:t>Data Repository Planning Session</a:t>
            </a:r>
            <a:endParaRPr dirty="0"/>
          </a:p>
        </p:txBody>
      </p:sp>
      <p:sp>
        <p:nvSpPr>
          <p:cNvPr id="99" name="Google Shape;99;p1"/>
          <p:cNvSpPr txBox="1">
            <a:spLocks noGrp="1"/>
          </p:cNvSpPr>
          <p:nvPr>
            <p:ph type="body" idx="1"/>
          </p:nvPr>
        </p:nvSpPr>
        <p:spPr>
          <a:xfrm>
            <a:off x="623887" y="1958442"/>
            <a:ext cx="7777991" cy="61330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1600"/>
              <a:buNone/>
            </a:pPr>
            <a:r>
              <a:rPr lang="en-US" sz="1600" b="0" dirty="0"/>
              <a:t>Data Analysis Subcommittee – </a:t>
            </a:r>
          </a:p>
          <a:p>
            <a:pPr marL="0" lvl="0" indent="0" algn="l" rtl="0">
              <a:lnSpc>
                <a:spcPct val="100000"/>
              </a:lnSpc>
              <a:spcBef>
                <a:spcPts val="0"/>
              </a:spcBef>
              <a:spcAft>
                <a:spcPts val="0"/>
              </a:spcAft>
              <a:buClr>
                <a:schemeClr val="lt1"/>
              </a:buClr>
              <a:buSzPts val="1600"/>
              <a:buNone/>
            </a:pPr>
            <a:r>
              <a:rPr lang="en-US" b="0" dirty="0"/>
              <a:t>Commission on Mental Health and Substance Abuse</a:t>
            </a:r>
            <a:endParaRPr dirty="0"/>
          </a:p>
        </p:txBody>
      </p:sp>
      <p:sp>
        <p:nvSpPr>
          <p:cNvPr id="100" name="Google Shape;100;p1"/>
          <p:cNvSpPr txBox="1">
            <a:spLocks noGrp="1"/>
          </p:cNvSpPr>
          <p:nvPr>
            <p:ph type="body" idx="2"/>
          </p:nvPr>
        </p:nvSpPr>
        <p:spPr>
          <a:xfrm>
            <a:off x="623888" y="4409631"/>
            <a:ext cx="7886700" cy="29733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ECEAD1"/>
              </a:buClr>
              <a:buSzPts val="1400"/>
              <a:buNone/>
            </a:pPr>
            <a:r>
              <a:rPr lang="en-US" dirty="0"/>
              <a:t>Data Repository Planning Session | September 13, 2023</a:t>
            </a:r>
            <a:endParaRPr dirty="0"/>
          </a:p>
        </p:txBody>
      </p:sp>
      <p:pic>
        <p:nvPicPr>
          <p:cNvPr id="8" name="Picture 7" descr="Text&#10;&#10;Description automatically generated">
            <a:extLst>
              <a:ext uri="{FF2B5EF4-FFF2-40B4-BE49-F238E27FC236}">
                <a16:creationId xmlns:a16="http://schemas.microsoft.com/office/drawing/2014/main" id="{1DD8080A-C044-70DD-59CA-A4B98A679B1B}"/>
              </a:ext>
            </a:extLst>
          </p:cNvPr>
          <p:cNvPicPr>
            <a:picLocks noChangeAspect="1"/>
          </p:cNvPicPr>
          <p:nvPr/>
        </p:nvPicPr>
        <p:blipFill>
          <a:blip r:embed="rId3"/>
          <a:stretch>
            <a:fillRect/>
          </a:stretch>
        </p:blipFill>
        <p:spPr>
          <a:xfrm>
            <a:off x="6071828" y="3496305"/>
            <a:ext cx="2730500" cy="584200"/>
          </a:xfrm>
          <a:prstGeom prst="rect">
            <a:avLst/>
          </a:prstGeom>
          <a:solidFill>
            <a:schemeClr val="bg1"/>
          </a:solidFill>
        </p:spPr>
      </p:pic>
      <p:pic>
        <p:nvPicPr>
          <p:cNvPr id="3" name="Picture 2" descr="A logo of a university&#10;&#10;Description automatically generated">
            <a:extLst>
              <a:ext uri="{FF2B5EF4-FFF2-40B4-BE49-F238E27FC236}">
                <a16:creationId xmlns:a16="http://schemas.microsoft.com/office/drawing/2014/main" id="{C2BA63AB-1383-6513-F511-064DC18E6A5B}"/>
              </a:ext>
            </a:extLst>
          </p:cNvPr>
          <p:cNvPicPr>
            <a:picLocks noChangeAspect="1"/>
          </p:cNvPicPr>
          <p:nvPr/>
        </p:nvPicPr>
        <p:blipFill>
          <a:blip r:embed="rId4"/>
          <a:stretch>
            <a:fillRect/>
          </a:stretch>
        </p:blipFill>
        <p:spPr>
          <a:xfrm>
            <a:off x="6071828" y="2094646"/>
            <a:ext cx="1180864" cy="1237096"/>
          </a:xfrm>
          <a:prstGeom prst="rect">
            <a:avLst/>
          </a:prstGeom>
        </p:spPr>
      </p:pic>
      <p:pic>
        <p:nvPicPr>
          <p:cNvPr id="6" name="Graphic 5">
            <a:extLst>
              <a:ext uri="{FF2B5EF4-FFF2-40B4-BE49-F238E27FC236}">
                <a16:creationId xmlns:a16="http://schemas.microsoft.com/office/drawing/2014/main" id="{F4EDE76C-F05F-6B76-5606-B2F90815FD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60911" y="1990325"/>
            <a:ext cx="1341417" cy="134141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7446-ED58-AEAE-20BF-713BE2FB92FB}"/>
              </a:ext>
            </a:extLst>
          </p:cNvPr>
          <p:cNvSpPr>
            <a:spLocks noGrp="1"/>
          </p:cNvSpPr>
          <p:nvPr>
            <p:ph type="title"/>
          </p:nvPr>
        </p:nvSpPr>
        <p:spPr>
          <a:xfrm>
            <a:off x="4064397" y="472174"/>
            <a:ext cx="4671263" cy="994172"/>
          </a:xfrm>
        </p:spPr>
        <p:txBody>
          <a:bodyPr/>
          <a:lstStyle/>
          <a:p>
            <a:r>
              <a:rPr lang="en-US" dirty="0"/>
              <a:t>Jessie Tenenbaum, PhD</a:t>
            </a:r>
          </a:p>
        </p:txBody>
      </p:sp>
      <p:sp>
        <p:nvSpPr>
          <p:cNvPr id="3" name="Text Placeholder 2">
            <a:extLst>
              <a:ext uri="{FF2B5EF4-FFF2-40B4-BE49-F238E27FC236}">
                <a16:creationId xmlns:a16="http://schemas.microsoft.com/office/drawing/2014/main" id="{C1936DAA-632B-D09D-DD4E-31B03B3643A0}"/>
              </a:ext>
            </a:extLst>
          </p:cNvPr>
          <p:cNvSpPr>
            <a:spLocks noGrp="1"/>
          </p:cNvSpPr>
          <p:nvPr>
            <p:ph type="body" idx="1"/>
          </p:nvPr>
        </p:nvSpPr>
        <p:spPr>
          <a:xfrm>
            <a:off x="3885042" y="1177963"/>
            <a:ext cx="5029971" cy="3644759"/>
          </a:xfrm>
        </p:spPr>
        <p:txBody>
          <a:bodyPr anchor="t">
            <a:noAutofit/>
          </a:bodyPr>
          <a:lstStyle/>
          <a:p>
            <a:pPr marL="95250" indent="0" algn="ctr">
              <a:lnSpc>
                <a:spcPct val="100000"/>
              </a:lnSpc>
              <a:buNone/>
            </a:pPr>
            <a:r>
              <a:rPr lang="en-US" sz="1600" dirty="0">
                <a:solidFill>
                  <a:srgbClr val="006746"/>
                </a:solidFill>
                <a:effectLst/>
                <a:latin typeface="+mn-lt"/>
                <a:ea typeface="Times New Roman" panose="02020603050405020304" pitchFamily="18" charset="0"/>
                <a:cs typeface="Calibri" panose="020F0502020204030204" pitchFamily="34" charset="0"/>
              </a:rPr>
              <a:t>Jessie is an Associate Professor at Duke University School of Medicine and </a:t>
            </a:r>
            <a:r>
              <a:rPr lang="en-US" sz="1600" b="0" i="0" dirty="0">
                <a:solidFill>
                  <a:srgbClr val="006746"/>
                </a:solidFill>
                <a:effectLst/>
                <a:latin typeface="+mn-lt"/>
                <a:cs typeface="Calibri" panose="020F0502020204030204" pitchFamily="34" charset="0"/>
              </a:rPr>
              <a:t>serves as the Chief Data Officer (CDO) for the Department of Health and Human Services, assisting the Department in developing a strategy to use information to inform and evaluate policy and improve the health and well-being of residents of North Carolina. Before taking on the CDO role, Tenenbaum was a founding faculty member of the Division of Translational Biomedical Informatics within Duke University's Department of Biostatistics and Bioinformatics. Her research applies data standards and electronic health records expertise to stratify mental health disorders and enable precision medicine.</a:t>
            </a:r>
            <a:endParaRPr lang="en-US" sz="1600" dirty="0">
              <a:solidFill>
                <a:srgbClr val="006746"/>
              </a:solidFill>
              <a:latin typeface="+mn-lt"/>
              <a:cs typeface="Calibri" panose="020F0502020204030204" pitchFamily="34" charset="0"/>
            </a:endParaRPr>
          </a:p>
        </p:txBody>
      </p:sp>
      <p:pic>
        <p:nvPicPr>
          <p:cNvPr id="6" name="Picture Placeholder 5" descr="A person smiling for a picture&#10;&#10;Description automatically generated">
            <a:extLst>
              <a:ext uri="{FF2B5EF4-FFF2-40B4-BE49-F238E27FC236}">
                <a16:creationId xmlns:a16="http://schemas.microsoft.com/office/drawing/2014/main" id="{EE8A93C2-AF73-8B01-031B-C2F080776B3A}"/>
              </a:ext>
            </a:extLst>
          </p:cNvPr>
          <p:cNvPicPr>
            <a:picLocks noGrp="1" noChangeAspect="1"/>
          </p:cNvPicPr>
          <p:nvPr>
            <p:ph type="pic" idx="2"/>
          </p:nvPr>
        </p:nvPicPr>
        <p:blipFill>
          <a:blip r:embed="rId2"/>
          <a:stretch>
            <a:fillRect/>
          </a:stretch>
        </p:blipFill>
        <p:spPr>
          <a:xfrm>
            <a:off x="915940" y="567391"/>
            <a:ext cx="2672478" cy="4008717"/>
          </a:xfrm>
        </p:spPr>
      </p:pic>
    </p:spTree>
    <p:extLst>
      <p:ext uri="{BB962C8B-B14F-4D97-AF65-F5344CB8AC3E}">
        <p14:creationId xmlns:p14="http://schemas.microsoft.com/office/powerpoint/2010/main" val="3200083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7446-ED58-AEAE-20BF-713BE2FB92FB}"/>
              </a:ext>
            </a:extLst>
          </p:cNvPr>
          <p:cNvSpPr>
            <a:spLocks noGrp="1"/>
          </p:cNvSpPr>
          <p:nvPr>
            <p:ph type="title"/>
          </p:nvPr>
        </p:nvSpPr>
        <p:spPr>
          <a:xfrm>
            <a:off x="4347099" y="394428"/>
            <a:ext cx="4496805" cy="994172"/>
          </a:xfrm>
        </p:spPr>
        <p:txBody>
          <a:bodyPr/>
          <a:lstStyle/>
          <a:p>
            <a:r>
              <a:rPr lang="en-US" dirty="0"/>
              <a:t>Cassandra </a:t>
            </a:r>
            <a:r>
              <a:rPr lang="en-US" dirty="0" err="1"/>
              <a:t>Dorius</a:t>
            </a:r>
            <a:r>
              <a:rPr lang="en-US" dirty="0"/>
              <a:t>, PhD</a:t>
            </a:r>
          </a:p>
        </p:txBody>
      </p:sp>
      <p:sp>
        <p:nvSpPr>
          <p:cNvPr id="3" name="Text Placeholder 2">
            <a:extLst>
              <a:ext uri="{FF2B5EF4-FFF2-40B4-BE49-F238E27FC236}">
                <a16:creationId xmlns:a16="http://schemas.microsoft.com/office/drawing/2014/main" id="{C1936DAA-632B-D09D-DD4E-31B03B3643A0}"/>
              </a:ext>
            </a:extLst>
          </p:cNvPr>
          <p:cNvSpPr>
            <a:spLocks noGrp="1"/>
          </p:cNvSpPr>
          <p:nvPr>
            <p:ph type="body" idx="1"/>
          </p:nvPr>
        </p:nvSpPr>
        <p:spPr>
          <a:xfrm>
            <a:off x="4123382" y="1110672"/>
            <a:ext cx="4944241" cy="3263504"/>
          </a:xfrm>
        </p:spPr>
        <p:txBody>
          <a:bodyPr>
            <a:noAutofit/>
          </a:bodyPr>
          <a:lstStyle/>
          <a:p>
            <a:pPr marL="95250" indent="0" algn="ctr">
              <a:lnSpc>
                <a:spcPct val="100000"/>
              </a:lnSpc>
              <a:buNone/>
            </a:pPr>
            <a:r>
              <a:rPr lang="en-US" sz="1600" dirty="0">
                <a:solidFill>
                  <a:srgbClr val="006746"/>
                </a:solidFill>
                <a:effectLst/>
                <a:latin typeface="+mn-lt"/>
                <a:ea typeface="Times New Roman" panose="02020603050405020304" pitchFamily="18" charset="0"/>
                <a:cs typeface="Calibri" panose="020F0502020204030204" pitchFamily="34" charset="0"/>
              </a:rPr>
              <a:t>Cass is an Assistant Professor at Iowa State University and is Co-Director of Iowa’s Integrated Data System for Decision-Making (I2D2), focused on early childhood. </a:t>
            </a:r>
            <a:r>
              <a:rPr lang="en-US" sz="1600" b="0" i="0" dirty="0">
                <a:solidFill>
                  <a:srgbClr val="006746"/>
                </a:solidFill>
                <a:effectLst/>
                <a:latin typeface="+mn-lt"/>
              </a:rPr>
              <a:t>As a demographer and sociologist, she proudly uses data for the public good and drives change by developing a robust data integration platform. </a:t>
            </a:r>
            <a:r>
              <a:rPr lang="en-US" sz="1600" dirty="0">
                <a:solidFill>
                  <a:srgbClr val="006746"/>
                </a:solidFill>
                <a:effectLst/>
                <a:latin typeface="+mn-lt"/>
                <a:ea typeface="Times New Roman" panose="02020603050405020304" pitchFamily="18" charset="0"/>
                <a:cs typeface="Calibri" panose="020F0502020204030204" pitchFamily="34" charset="0"/>
              </a:rPr>
              <a:t>She recently led a project in Iowa to develop a Health Information Platform for the Department of Public Health. She also facilitated the Linkage to Care Advisory Board, which included hospital administrators, law enforcement, public health professionals, and others to identify what should be included in the data system.</a:t>
            </a:r>
            <a:endParaRPr lang="en-US" sz="1600" dirty="0">
              <a:solidFill>
                <a:srgbClr val="006746"/>
              </a:solidFill>
              <a:latin typeface="+mn-lt"/>
              <a:cs typeface="Calibri" panose="020F0502020204030204" pitchFamily="34" charset="0"/>
            </a:endParaRPr>
          </a:p>
        </p:txBody>
      </p:sp>
      <p:pic>
        <p:nvPicPr>
          <p:cNvPr id="6" name="Picture Placeholder 5" descr="A person with blonde curly hair smiling&#10;&#10;Description automatically generated">
            <a:extLst>
              <a:ext uri="{FF2B5EF4-FFF2-40B4-BE49-F238E27FC236}">
                <a16:creationId xmlns:a16="http://schemas.microsoft.com/office/drawing/2014/main" id="{F72E18FC-9B4F-6BA2-73FF-5E02ED396BBF}"/>
              </a:ext>
            </a:extLst>
          </p:cNvPr>
          <p:cNvPicPr>
            <a:picLocks noGrp="1" noChangeAspect="1"/>
          </p:cNvPicPr>
          <p:nvPr>
            <p:ph type="pic" idx="2"/>
          </p:nvPr>
        </p:nvPicPr>
        <p:blipFill>
          <a:blip r:embed="rId2"/>
          <a:stretch>
            <a:fillRect/>
          </a:stretch>
        </p:blipFill>
        <p:spPr>
          <a:xfrm>
            <a:off x="621625" y="891514"/>
            <a:ext cx="3389897" cy="3389897"/>
          </a:xfrm>
        </p:spPr>
      </p:pic>
    </p:spTree>
    <p:extLst>
      <p:ext uri="{BB962C8B-B14F-4D97-AF65-F5344CB8AC3E}">
        <p14:creationId xmlns:p14="http://schemas.microsoft.com/office/powerpoint/2010/main" val="927044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1E89D-4A70-07B7-710F-A8E1C70165CD}"/>
              </a:ext>
            </a:extLst>
          </p:cNvPr>
          <p:cNvSpPr>
            <a:spLocks noGrp="1"/>
          </p:cNvSpPr>
          <p:nvPr>
            <p:ph type="title"/>
          </p:nvPr>
        </p:nvSpPr>
        <p:spPr>
          <a:xfrm>
            <a:off x="628650" y="670352"/>
            <a:ext cx="7886700" cy="692663"/>
          </a:xfrm>
        </p:spPr>
        <p:txBody>
          <a:bodyPr>
            <a:noAutofit/>
          </a:bodyPr>
          <a:lstStyle/>
          <a:p>
            <a:r>
              <a:rPr lang="en-US" sz="2400" dirty="0"/>
              <a:t>3) Experiences of Subject Matter Experts Outside and Within Florida</a:t>
            </a:r>
          </a:p>
        </p:txBody>
      </p:sp>
      <p:sp>
        <p:nvSpPr>
          <p:cNvPr id="3" name="Text Placeholder 2">
            <a:extLst>
              <a:ext uri="{FF2B5EF4-FFF2-40B4-BE49-F238E27FC236}">
                <a16:creationId xmlns:a16="http://schemas.microsoft.com/office/drawing/2014/main" id="{AC42B021-6491-0333-7606-96B3585D3DAC}"/>
              </a:ext>
            </a:extLst>
          </p:cNvPr>
          <p:cNvSpPr>
            <a:spLocks noGrp="1"/>
          </p:cNvSpPr>
          <p:nvPr>
            <p:ph type="body" idx="1"/>
          </p:nvPr>
        </p:nvSpPr>
        <p:spPr>
          <a:xfrm>
            <a:off x="628650" y="1464219"/>
            <a:ext cx="7886700" cy="3263504"/>
          </a:xfrm>
        </p:spPr>
        <p:txBody>
          <a:bodyPr/>
          <a:lstStyle/>
          <a:p>
            <a:r>
              <a:rPr lang="en-US" dirty="0"/>
              <a:t>Purpose and structure of data repository systems</a:t>
            </a:r>
          </a:p>
          <a:p>
            <a:r>
              <a:rPr lang="en-US" dirty="0"/>
              <a:t>Process used to implement data repository system</a:t>
            </a:r>
          </a:p>
          <a:p>
            <a:r>
              <a:rPr lang="en-US" dirty="0"/>
              <a:t>Management structure (e.g., what worked and what we should avoid)</a:t>
            </a:r>
          </a:p>
          <a:p>
            <a:r>
              <a:rPr lang="en-US" dirty="0"/>
              <a:t>Outcome of efforts</a:t>
            </a:r>
          </a:p>
          <a:p>
            <a:r>
              <a:rPr lang="en-US" dirty="0"/>
              <a:t>Insights and challenges</a:t>
            </a:r>
          </a:p>
        </p:txBody>
      </p:sp>
    </p:spTree>
    <p:extLst>
      <p:ext uri="{BB962C8B-B14F-4D97-AF65-F5344CB8AC3E}">
        <p14:creationId xmlns:p14="http://schemas.microsoft.com/office/powerpoint/2010/main" val="2489247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3" descr="A network of dots and lines&#10;&#10;Description automatically generated">
            <a:extLst>
              <a:ext uri="{FF2B5EF4-FFF2-40B4-BE49-F238E27FC236}">
                <a16:creationId xmlns:a16="http://schemas.microsoft.com/office/drawing/2014/main" id="{0A623B12-84AD-D34C-E9DA-92A3F3171804}"/>
              </a:ext>
            </a:extLst>
          </p:cNvPr>
          <p:cNvPicPr>
            <a:picLocks noChangeAspect="1"/>
          </p:cNvPicPr>
          <p:nvPr/>
        </p:nvPicPr>
        <p:blipFill rotWithShape="1">
          <a:blip r:embed="rId2"/>
          <a:srcRect t="42868" b="882"/>
          <a:stretch/>
        </p:blipFill>
        <p:spPr>
          <a:xfrm>
            <a:off x="-2285" y="10"/>
            <a:ext cx="9143999" cy="5143490"/>
          </a:xfrm>
          <a:prstGeom prst="rect">
            <a:avLst/>
          </a:prstGeom>
        </p:spPr>
      </p:pic>
      <p:sp>
        <p:nvSpPr>
          <p:cNvPr id="2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55701"/>
            <a:ext cx="9143999" cy="2371610"/>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80A674-39BD-00CD-F3D1-4A02DB4CEE2F}"/>
              </a:ext>
            </a:extLst>
          </p:cNvPr>
          <p:cNvSpPr>
            <a:spLocks noGrp="1"/>
          </p:cNvSpPr>
          <p:nvPr>
            <p:ph type="title"/>
          </p:nvPr>
        </p:nvSpPr>
        <p:spPr>
          <a:xfrm>
            <a:off x="822960" y="244162"/>
            <a:ext cx="7543800" cy="2681084"/>
          </a:xfrm>
          <a:effectLst>
            <a:outerShdw blurRad="50800" dist="38100" dir="2700000" algn="tl" rotWithShape="0">
              <a:prstClr val="black">
                <a:alpha val="40000"/>
              </a:prstClr>
            </a:outerShdw>
          </a:effectLst>
        </p:spPr>
        <p:txBody>
          <a:bodyPr vert="horz" lIns="91440" tIns="45720" rIns="91440" bIns="45720" rtlCol="0" anchor="b">
            <a:normAutofit/>
          </a:bodyPr>
          <a:lstStyle/>
          <a:p>
            <a:pPr>
              <a:spcBef>
                <a:spcPct val="0"/>
              </a:spcBef>
            </a:pPr>
            <a:r>
              <a:rPr lang="en-US" sz="3900" kern="1200" dirty="0">
                <a:solidFill>
                  <a:schemeClr val="bg1"/>
                </a:solidFill>
                <a:latin typeface="+mj-lt"/>
                <a:ea typeface="+mj-ea"/>
                <a:cs typeface="+mj-cs"/>
              </a:rPr>
              <a:t>Lunch Break</a:t>
            </a:r>
          </a:p>
        </p:txBody>
      </p:sp>
    </p:spTree>
    <p:extLst>
      <p:ext uri="{BB962C8B-B14F-4D97-AF65-F5344CB8AC3E}">
        <p14:creationId xmlns:p14="http://schemas.microsoft.com/office/powerpoint/2010/main" val="149449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2EECB-9702-C72A-18B0-8B830C2E1FAF}"/>
              </a:ext>
            </a:extLst>
          </p:cNvPr>
          <p:cNvSpPr>
            <a:spLocks noGrp="1"/>
          </p:cNvSpPr>
          <p:nvPr>
            <p:ph type="title"/>
          </p:nvPr>
        </p:nvSpPr>
        <p:spPr/>
        <p:txBody>
          <a:bodyPr/>
          <a:lstStyle/>
          <a:p>
            <a:r>
              <a:rPr lang="en-US" dirty="0"/>
              <a:t>4) Review Florida BH Data Integration Assets and Challenges </a:t>
            </a:r>
          </a:p>
        </p:txBody>
      </p:sp>
    </p:spTree>
    <p:extLst>
      <p:ext uri="{BB962C8B-B14F-4D97-AF65-F5344CB8AC3E}">
        <p14:creationId xmlns:p14="http://schemas.microsoft.com/office/powerpoint/2010/main" val="3727259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86DF84-1F97-DAE5-C987-ABEDE9647D0F}"/>
              </a:ext>
            </a:extLst>
          </p:cNvPr>
          <p:cNvSpPr>
            <a:spLocks noGrp="1"/>
          </p:cNvSpPr>
          <p:nvPr>
            <p:ph type="title"/>
          </p:nvPr>
        </p:nvSpPr>
        <p:spPr>
          <a:xfrm>
            <a:off x="4583876" y="615105"/>
            <a:ext cx="4120738" cy="994172"/>
          </a:xfrm>
        </p:spPr>
        <p:txBody>
          <a:bodyPr/>
          <a:lstStyle/>
          <a:p>
            <a:r>
              <a:rPr lang="en-US" dirty="0"/>
              <a:t>Mark </a:t>
            </a:r>
            <a:r>
              <a:rPr lang="en-US" dirty="0" err="1"/>
              <a:t>Humowiecki</a:t>
            </a:r>
            <a:r>
              <a:rPr lang="en-US" dirty="0"/>
              <a:t>, JD</a:t>
            </a:r>
          </a:p>
        </p:txBody>
      </p:sp>
      <p:sp>
        <p:nvSpPr>
          <p:cNvPr id="6" name="Text Placeholder 5">
            <a:extLst>
              <a:ext uri="{FF2B5EF4-FFF2-40B4-BE49-F238E27FC236}">
                <a16:creationId xmlns:a16="http://schemas.microsoft.com/office/drawing/2014/main" id="{E4714401-EFED-ECF7-6488-57EFE0C4D27D}"/>
              </a:ext>
            </a:extLst>
          </p:cNvPr>
          <p:cNvSpPr>
            <a:spLocks noGrp="1"/>
          </p:cNvSpPr>
          <p:nvPr>
            <p:ph type="body" idx="1"/>
          </p:nvPr>
        </p:nvSpPr>
        <p:spPr>
          <a:xfrm>
            <a:off x="4227617" y="1369219"/>
            <a:ext cx="4833256" cy="3263504"/>
          </a:xfrm>
        </p:spPr>
        <p:txBody>
          <a:bodyPr>
            <a:noAutofit/>
          </a:bodyPr>
          <a:lstStyle/>
          <a:p>
            <a:pPr marL="95250" indent="0" algn="ctr">
              <a:lnSpc>
                <a:spcPct val="100000"/>
              </a:lnSpc>
              <a:buNone/>
            </a:pPr>
            <a:r>
              <a:rPr lang="en-US" sz="1600" b="0" i="0" dirty="0">
                <a:solidFill>
                  <a:srgbClr val="006746"/>
                </a:solidFill>
                <a:effectLst/>
                <a:latin typeface="+mn-lt"/>
              </a:rPr>
              <a:t>Mark leads the Camden Coalition’s National Center for Complex Health and Social Needs initiative that seeks to coalesce a new field of healthcare and build a national movement to improve outcomes for individuals with the most complex needs. Previously Mark led the Coalition’s advocacy, communications, and governance efforts. Before joining the Coalition, Mark served as deputy executive director of the New York State Workers’ Compensation Board and spent six years practicing employment and civil rights law. Mark earned his bachelors and law degrees from Yale University.</a:t>
            </a:r>
          </a:p>
          <a:p>
            <a:endParaRPr lang="en-US" sz="1600" dirty="0"/>
          </a:p>
        </p:txBody>
      </p:sp>
      <p:pic>
        <p:nvPicPr>
          <p:cNvPr id="15" name="Picture Placeholder 14" descr="A person smiling for a picture&#10;&#10;Description automatically generated">
            <a:extLst>
              <a:ext uri="{FF2B5EF4-FFF2-40B4-BE49-F238E27FC236}">
                <a16:creationId xmlns:a16="http://schemas.microsoft.com/office/drawing/2014/main" id="{AC51DB3D-A3A4-BD02-D0BD-E15F7390FCB4}"/>
              </a:ext>
            </a:extLst>
          </p:cNvPr>
          <p:cNvPicPr>
            <a:picLocks noGrp="1" noChangeAspect="1"/>
          </p:cNvPicPr>
          <p:nvPr>
            <p:ph type="pic" idx="2"/>
          </p:nvPr>
        </p:nvPicPr>
        <p:blipFill>
          <a:blip r:embed="rId2"/>
          <a:srcRect t="3528" b="3528"/>
          <a:stretch>
            <a:fillRect/>
          </a:stretch>
        </p:blipFill>
        <p:spPr>
          <a:xfrm>
            <a:off x="556657" y="1195318"/>
            <a:ext cx="3670960" cy="3091675"/>
          </a:xfrm>
        </p:spPr>
      </p:pic>
    </p:spTree>
    <p:extLst>
      <p:ext uri="{BB962C8B-B14F-4D97-AF65-F5344CB8AC3E}">
        <p14:creationId xmlns:p14="http://schemas.microsoft.com/office/powerpoint/2010/main" val="308722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1E89D-4A70-07B7-710F-A8E1C70165CD}"/>
              </a:ext>
            </a:extLst>
          </p:cNvPr>
          <p:cNvSpPr>
            <a:spLocks noGrp="1"/>
          </p:cNvSpPr>
          <p:nvPr>
            <p:ph type="title"/>
          </p:nvPr>
        </p:nvSpPr>
        <p:spPr>
          <a:xfrm>
            <a:off x="628650" y="670352"/>
            <a:ext cx="7886700" cy="692663"/>
          </a:xfrm>
        </p:spPr>
        <p:txBody>
          <a:bodyPr>
            <a:noAutofit/>
          </a:bodyPr>
          <a:lstStyle/>
          <a:p>
            <a:r>
              <a:rPr lang="en-US" sz="2400" dirty="0"/>
              <a:t>4) Review Florida BH Data Integration Assets and Challenges</a:t>
            </a:r>
          </a:p>
        </p:txBody>
      </p:sp>
      <p:sp>
        <p:nvSpPr>
          <p:cNvPr id="3" name="Text Placeholder 2">
            <a:extLst>
              <a:ext uri="{FF2B5EF4-FFF2-40B4-BE49-F238E27FC236}">
                <a16:creationId xmlns:a16="http://schemas.microsoft.com/office/drawing/2014/main" id="{AC42B021-6491-0333-7606-96B3585D3DAC}"/>
              </a:ext>
            </a:extLst>
          </p:cNvPr>
          <p:cNvSpPr>
            <a:spLocks noGrp="1"/>
          </p:cNvSpPr>
          <p:nvPr>
            <p:ph type="body" idx="1"/>
          </p:nvPr>
        </p:nvSpPr>
        <p:spPr>
          <a:xfrm>
            <a:off x="628650" y="1464219"/>
            <a:ext cx="7886700" cy="3263504"/>
          </a:xfrm>
        </p:spPr>
        <p:txBody>
          <a:bodyPr>
            <a:normAutofit/>
          </a:bodyPr>
          <a:lstStyle/>
          <a:p>
            <a:r>
              <a:rPr lang="en-US" dirty="0"/>
              <a:t>Additional experts include: </a:t>
            </a:r>
          </a:p>
          <a:p>
            <a:pPr lvl="1"/>
            <a:r>
              <a:rPr lang="en-US" dirty="0"/>
              <a:t>Dr. Cass </a:t>
            </a:r>
            <a:r>
              <a:rPr lang="en-US" dirty="0" err="1"/>
              <a:t>Dorius</a:t>
            </a:r>
            <a:r>
              <a:rPr lang="en-US" dirty="0"/>
              <a:t>, Iowa State University and I2D2</a:t>
            </a:r>
          </a:p>
          <a:p>
            <a:pPr lvl="1"/>
            <a:r>
              <a:rPr lang="en-US" dirty="0"/>
              <a:t>Dr. Sue Gallagher, Children’s Services Counsel of Broward County, Chief Innovation Officer</a:t>
            </a:r>
          </a:p>
          <a:p>
            <a:pPr lvl="1"/>
            <a:r>
              <a:rPr lang="en-US" dirty="0"/>
              <a:t>Dr. Heather Flynn, Florida State University</a:t>
            </a:r>
          </a:p>
          <a:p>
            <a:pPr lvl="1"/>
            <a:r>
              <a:rPr lang="en-US" dirty="0"/>
              <a:t>Dr. Paul Stiles, University of South Florida</a:t>
            </a:r>
          </a:p>
          <a:p>
            <a:pPr lvl="1"/>
            <a:r>
              <a:rPr lang="en-US" dirty="0"/>
              <a:t>Dr. </a:t>
            </a:r>
            <a:r>
              <a:rPr lang="en-US" dirty="0" err="1"/>
              <a:t>Zhe</a:t>
            </a:r>
            <a:r>
              <a:rPr lang="en-US" dirty="0"/>
              <a:t> He, Florida State University (Biostatistics, Informatics, and Research Design)</a:t>
            </a:r>
          </a:p>
          <a:p>
            <a:pPr lvl="1"/>
            <a:r>
              <a:rPr lang="en-US" dirty="0"/>
              <a:t>Dr. Rick Burnette, Florida State University, Associate Provost for Strategy and Analytics </a:t>
            </a:r>
          </a:p>
          <a:p>
            <a:pPr lvl="1"/>
            <a:endParaRPr lang="en-US" dirty="0"/>
          </a:p>
        </p:txBody>
      </p:sp>
    </p:spTree>
    <p:extLst>
      <p:ext uri="{BB962C8B-B14F-4D97-AF65-F5344CB8AC3E}">
        <p14:creationId xmlns:p14="http://schemas.microsoft.com/office/powerpoint/2010/main" val="410374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8587-7A8C-C272-DA18-CE30F8116108}"/>
              </a:ext>
            </a:extLst>
          </p:cNvPr>
          <p:cNvSpPr>
            <a:spLocks noGrp="1"/>
          </p:cNvSpPr>
          <p:nvPr>
            <p:ph type="title"/>
          </p:nvPr>
        </p:nvSpPr>
        <p:spPr/>
        <p:txBody>
          <a:bodyPr>
            <a:normAutofit fontScale="90000"/>
          </a:bodyPr>
          <a:lstStyle/>
          <a:p>
            <a:r>
              <a:rPr lang="en-US" sz="3200" dirty="0"/>
              <a:t>4) Review Florida BH Data Integration Assets and Challenges</a:t>
            </a:r>
            <a:endParaRPr lang="en-US" dirty="0"/>
          </a:p>
        </p:txBody>
      </p:sp>
      <p:sp>
        <p:nvSpPr>
          <p:cNvPr id="3" name="Text Placeholder 2">
            <a:extLst>
              <a:ext uri="{FF2B5EF4-FFF2-40B4-BE49-F238E27FC236}">
                <a16:creationId xmlns:a16="http://schemas.microsoft.com/office/drawing/2014/main" id="{09A5DA9E-BDA8-92C5-509E-61E03281A953}"/>
              </a:ext>
            </a:extLst>
          </p:cNvPr>
          <p:cNvSpPr>
            <a:spLocks noGrp="1"/>
          </p:cNvSpPr>
          <p:nvPr>
            <p:ph type="body" idx="1"/>
          </p:nvPr>
        </p:nvSpPr>
        <p:spPr/>
        <p:txBody>
          <a:bodyPr/>
          <a:lstStyle/>
          <a:p>
            <a:r>
              <a:rPr lang="en-US" dirty="0"/>
              <a:t>Prior integration process – DCF and AHCA</a:t>
            </a:r>
          </a:p>
          <a:p>
            <a:r>
              <a:rPr lang="en-US" dirty="0"/>
              <a:t>Legislative and agency engagement</a:t>
            </a:r>
          </a:p>
        </p:txBody>
      </p:sp>
    </p:spTree>
    <p:extLst>
      <p:ext uri="{BB962C8B-B14F-4D97-AF65-F5344CB8AC3E}">
        <p14:creationId xmlns:p14="http://schemas.microsoft.com/office/powerpoint/2010/main" val="1488121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4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alf face clock on a wall">
            <a:extLst>
              <a:ext uri="{FF2B5EF4-FFF2-40B4-BE49-F238E27FC236}">
                <a16:creationId xmlns:a16="http://schemas.microsoft.com/office/drawing/2014/main" id="{52EA625C-840F-B9A4-F1A3-516FEA6D62B4}"/>
              </a:ext>
            </a:extLst>
          </p:cNvPr>
          <p:cNvPicPr>
            <a:picLocks noChangeAspect="1"/>
          </p:cNvPicPr>
          <p:nvPr/>
        </p:nvPicPr>
        <p:blipFill rotWithShape="1">
          <a:blip r:embed="rId2">
            <a:alphaModFix amt="50000"/>
          </a:blip>
          <a:srcRect t="21875"/>
          <a:stretch/>
        </p:blipFill>
        <p:spPr>
          <a:xfrm>
            <a:off x="20" y="10"/>
            <a:ext cx="9143980" cy="5143490"/>
          </a:xfrm>
          <a:prstGeom prst="rect">
            <a:avLst/>
          </a:prstGeom>
        </p:spPr>
      </p:pic>
      <p:sp>
        <p:nvSpPr>
          <p:cNvPr id="2" name="Title 1">
            <a:extLst>
              <a:ext uri="{FF2B5EF4-FFF2-40B4-BE49-F238E27FC236}">
                <a16:creationId xmlns:a16="http://schemas.microsoft.com/office/drawing/2014/main" id="{B872EECB-9702-C72A-18B0-8B830C2E1FAF}"/>
              </a:ext>
            </a:extLst>
          </p:cNvPr>
          <p:cNvSpPr>
            <a:spLocks noGrp="1"/>
          </p:cNvSpPr>
          <p:nvPr>
            <p:ph type="title"/>
          </p:nvPr>
        </p:nvSpPr>
        <p:spPr>
          <a:xfrm>
            <a:off x="1143000" y="841771"/>
            <a:ext cx="6858000" cy="2175389"/>
          </a:xfrm>
        </p:spPr>
        <p:txBody>
          <a:bodyPr vert="horz" lIns="91440" tIns="45720" rIns="91440" bIns="45720" rtlCol="0" anchor="b">
            <a:normAutofit/>
          </a:bodyPr>
          <a:lstStyle/>
          <a:p>
            <a:pPr>
              <a:spcBef>
                <a:spcPct val="0"/>
              </a:spcBef>
            </a:pPr>
            <a:r>
              <a:rPr lang="en-US" sz="6000" kern="1200">
                <a:solidFill>
                  <a:srgbClr val="FFFFFF"/>
                </a:solidFill>
                <a:latin typeface="+mj-lt"/>
                <a:ea typeface="+mj-ea"/>
                <a:cs typeface="+mj-cs"/>
              </a:rPr>
              <a:t>15 Minute Break</a:t>
            </a:r>
          </a:p>
        </p:txBody>
      </p:sp>
    </p:spTree>
    <p:extLst>
      <p:ext uri="{BB962C8B-B14F-4D97-AF65-F5344CB8AC3E}">
        <p14:creationId xmlns:p14="http://schemas.microsoft.com/office/powerpoint/2010/main" val="42830094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B5DDF-01A8-38DF-0DA7-F658A27FB4B4}"/>
              </a:ext>
            </a:extLst>
          </p:cNvPr>
          <p:cNvSpPr>
            <a:spLocks noGrp="1"/>
          </p:cNvSpPr>
          <p:nvPr>
            <p:ph type="title"/>
          </p:nvPr>
        </p:nvSpPr>
        <p:spPr/>
        <p:txBody>
          <a:bodyPr>
            <a:normAutofit fontScale="90000"/>
          </a:bodyPr>
          <a:lstStyle/>
          <a:p>
            <a:r>
              <a:rPr lang="en-US" dirty="0"/>
              <a:t>5) Development of Initial Florida Behavioral Healthcare Data Repository Plan</a:t>
            </a:r>
          </a:p>
        </p:txBody>
      </p:sp>
    </p:spTree>
    <p:extLst>
      <p:ext uri="{BB962C8B-B14F-4D97-AF65-F5344CB8AC3E}">
        <p14:creationId xmlns:p14="http://schemas.microsoft.com/office/powerpoint/2010/main" val="1643402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Rotary Phone Ringing">
            <a:extLst>
              <a:ext uri="{FF2B5EF4-FFF2-40B4-BE49-F238E27FC236}">
                <a16:creationId xmlns:a16="http://schemas.microsoft.com/office/drawing/2014/main" id="{602AF961-86DE-5781-D95B-FA342F32B4F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a:stretch/>
        </p:blipFill>
        <p:spPr>
          <a:xfrm>
            <a:off x="-2285" y="10"/>
            <a:ext cx="9143999" cy="51434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55701"/>
            <a:ext cx="9143999" cy="2371610"/>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64A3BE-14EB-8019-ED83-706B14E5B279}"/>
              </a:ext>
            </a:extLst>
          </p:cNvPr>
          <p:cNvSpPr>
            <a:spLocks noGrp="1"/>
          </p:cNvSpPr>
          <p:nvPr>
            <p:ph type="title"/>
          </p:nvPr>
        </p:nvSpPr>
        <p:spPr>
          <a:xfrm>
            <a:off x="797814" y="-1025383"/>
            <a:ext cx="7543800" cy="2681084"/>
          </a:xfrm>
          <a:effectLst>
            <a:outerShdw blurRad="50800" dist="38100" dir="2700000" algn="tl" rotWithShape="0">
              <a:prstClr val="black">
                <a:alpha val="40000"/>
              </a:prstClr>
            </a:outerShdw>
          </a:effectLst>
        </p:spPr>
        <p:txBody>
          <a:bodyPr vert="horz" lIns="91440" tIns="45720" rIns="91440" bIns="45720" rtlCol="0" anchor="b">
            <a:normAutofit/>
          </a:bodyPr>
          <a:lstStyle/>
          <a:p>
            <a:pPr>
              <a:spcBef>
                <a:spcPct val="0"/>
              </a:spcBef>
            </a:pPr>
            <a:r>
              <a:rPr lang="en-US" sz="3900" kern="1200" dirty="0">
                <a:solidFill>
                  <a:schemeClr val="tx1"/>
                </a:solidFill>
                <a:latin typeface="+mj-lt"/>
                <a:ea typeface="+mj-ea"/>
                <a:cs typeface="+mj-cs"/>
              </a:rPr>
              <a:t>Call to order</a:t>
            </a:r>
            <a:br>
              <a:rPr lang="en-US" sz="3900" kern="1200" dirty="0">
                <a:solidFill>
                  <a:schemeClr val="tx1"/>
                </a:solidFill>
                <a:latin typeface="+mj-lt"/>
                <a:ea typeface="+mj-ea"/>
                <a:cs typeface="+mj-cs"/>
              </a:rPr>
            </a:br>
            <a:endParaRPr lang="en-US" sz="3900" kern="1200" dirty="0">
              <a:solidFill>
                <a:schemeClr val="tx1"/>
              </a:solidFill>
              <a:latin typeface="+mj-lt"/>
              <a:ea typeface="+mj-ea"/>
              <a:cs typeface="+mj-cs"/>
            </a:endParaRPr>
          </a:p>
        </p:txBody>
      </p:sp>
    </p:spTree>
    <p:extLst>
      <p:ext uri="{BB962C8B-B14F-4D97-AF65-F5344CB8AC3E}">
        <p14:creationId xmlns:p14="http://schemas.microsoft.com/office/powerpoint/2010/main" val="239494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8587-7A8C-C272-DA18-CE30F8116108}"/>
              </a:ext>
            </a:extLst>
          </p:cNvPr>
          <p:cNvSpPr>
            <a:spLocks noGrp="1"/>
          </p:cNvSpPr>
          <p:nvPr>
            <p:ph type="title"/>
          </p:nvPr>
        </p:nvSpPr>
        <p:spPr/>
        <p:txBody>
          <a:bodyPr>
            <a:normAutofit fontScale="90000"/>
          </a:bodyPr>
          <a:lstStyle/>
          <a:p>
            <a:r>
              <a:rPr lang="en-US" sz="3200" dirty="0"/>
              <a:t>5) Development of Initial Florida Behavioral Healthcare Data Repository Plan</a:t>
            </a:r>
            <a:endParaRPr lang="en-US" dirty="0"/>
          </a:p>
        </p:txBody>
      </p:sp>
      <p:sp>
        <p:nvSpPr>
          <p:cNvPr id="3" name="Text Placeholder 2">
            <a:extLst>
              <a:ext uri="{FF2B5EF4-FFF2-40B4-BE49-F238E27FC236}">
                <a16:creationId xmlns:a16="http://schemas.microsoft.com/office/drawing/2014/main" id="{09A5DA9E-BDA8-92C5-509E-61E03281A953}"/>
              </a:ext>
            </a:extLst>
          </p:cNvPr>
          <p:cNvSpPr>
            <a:spLocks noGrp="1"/>
          </p:cNvSpPr>
          <p:nvPr>
            <p:ph type="body" idx="1"/>
          </p:nvPr>
        </p:nvSpPr>
        <p:spPr/>
        <p:txBody>
          <a:bodyPr/>
          <a:lstStyle/>
          <a:p>
            <a:r>
              <a:rPr lang="en-US" i="1" dirty="0"/>
              <a:t>Guest Experts: Mark </a:t>
            </a:r>
            <a:r>
              <a:rPr lang="en-US" i="1" dirty="0" err="1"/>
              <a:t>Humowiecki</a:t>
            </a:r>
            <a:r>
              <a:rPr lang="en-US" i="1" dirty="0"/>
              <a:t>, Cass </a:t>
            </a:r>
            <a:r>
              <a:rPr lang="en-US" i="1" dirty="0" err="1"/>
              <a:t>Dorius</a:t>
            </a:r>
            <a:r>
              <a:rPr lang="en-US" i="1" dirty="0"/>
              <a:t>, Kathleen Moore, Paul Stiles, and Heather Flynn</a:t>
            </a:r>
          </a:p>
          <a:p>
            <a:pPr marL="95250" indent="0">
              <a:buNone/>
            </a:pPr>
            <a:endParaRPr lang="en-US" sz="1000" dirty="0"/>
          </a:p>
          <a:p>
            <a:r>
              <a:rPr lang="en-US" b="1" dirty="0"/>
              <a:t>Action Steps (What/How)</a:t>
            </a:r>
          </a:p>
          <a:p>
            <a:pPr lvl="1">
              <a:buFont typeface="Courier New" panose="02070309020205020404" pitchFamily="49" charset="0"/>
              <a:buChar char="o"/>
            </a:pPr>
            <a:r>
              <a:rPr lang="en-US" dirty="0"/>
              <a:t>Connection, Engagement, and Implementation</a:t>
            </a:r>
          </a:p>
          <a:p>
            <a:r>
              <a:rPr lang="en-US" b="1" dirty="0"/>
              <a:t>Responsibility (Who)</a:t>
            </a:r>
          </a:p>
          <a:p>
            <a:r>
              <a:rPr lang="en-US" b="1" dirty="0"/>
              <a:t>Calendar Sequence (When)</a:t>
            </a:r>
          </a:p>
        </p:txBody>
      </p:sp>
    </p:spTree>
    <p:extLst>
      <p:ext uri="{BB962C8B-B14F-4D97-AF65-F5344CB8AC3E}">
        <p14:creationId xmlns:p14="http://schemas.microsoft.com/office/powerpoint/2010/main" val="1026179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6747"/>
        </a:solidFill>
        <a:effectLst/>
      </p:bgPr>
    </p:bg>
    <p:spTree>
      <p:nvGrpSpPr>
        <p:cNvPr id="1" name="Shape 214"/>
        <p:cNvGrpSpPr/>
        <p:nvPr/>
      </p:nvGrpSpPr>
      <p:grpSpPr>
        <a:xfrm>
          <a:off x="0" y="0"/>
          <a:ext cx="0" cy="0"/>
          <a:chOff x="0" y="0"/>
          <a:chExt cx="0" cy="0"/>
        </a:xfrm>
      </p:grpSpPr>
      <p:pic>
        <p:nvPicPr>
          <p:cNvPr id="216" name="Google Shape;216;g144ada53c3e_0_8"/>
          <p:cNvPicPr preferRelativeResize="0"/>
          <p:nvPr/>
        </p:nvPicPr>
        <p:blipFill rotWithShape="1">
          <a:blip r:embed="rId3">
            <a:alphaModFix/>
          </a:blip>
          <a:srcRect/>
          <a:stretch/>
        </p:blipFill>
        <p:spPr>
          <a:xfrm>
            <a:off x="4414300" y="258500"/>
            <a:ext cx="4626499" cy="4626499"/>
          </a:xfrm>
          <a:prstGeom prst="rect">
            <a:avLst/>
          </a:prstGeom>
          <a:noFill/>
          <a:ln>
            <a:noFill/>
          </a:ln>
        </p:spPr>
      </p:pic>
      <p:sp>
        <p:nvSpPr>
          <p:cNvPr id="2" name="Google Shape;197;p10">
            <a:extLst>
              <a:ext uri="{FF2B5EF4-FFF2-40B4-BE49-F238E27FC236}">
                <a16:creationId xmlns:a16="http://schemas.microsoft.com/office/drawing/2014/main" id="{C820F099-289C-03FB-AEFC-A5D1BD29435D}"/>
              </a:ext>
            </a:extLst>
          </p:cNvPr>
          <p:cNvSpPr txBox="1">
            <a:spLocks noGrp="1"/>
          </p:cNvSpPr>
          <p:nvPr>
            <p:ph type="title"/>
          </p:nvPr>
        </p:nvSpPr>
        <p:spPr>
          <a:xfrm>
            <a:off x="834021" y="1565246"/>
            <a:ext cx="3580279" cy="201300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000"/>
              <a:buFont typeface="Arial"/>
              <a:buNone/>
            </a:pPr>
            <a:r>
              <a:rPr lang="en-US" b="0" i="1" dirty="0"/>
              <a:t>Public Comment</a:t>
            </a:r>
            <a:br>
              <a:rPr lang="en-US" b="0" i="1" dirty="0"/>
            </a:br>
            <a:r>
              <a:rPr lang="en-US" b="0" i="1" dirty="0"/>
              <a:t>&amp;</a:t>
            </a:r>
            <a:br>
              <a:rPr lang="en-US" b="0" i="1" dirty="0"/>
            </a:br>
            <a:r>
              <a:rPr lang="en-US" b="0" i="1" dirty="0"/>
              <a:t>Closing Remarks</a:t>
            </a:r>
            <a:endParaRPr b="0" i="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C5798-78E8-8DD4-5E49-4740A2C5DE25}"/>
              </a:ext>
            </a:extLst>
          </p:cNvPr>
          <p:cNvSpPr>
            <a:spLocks noGrp="1"/>
          </p:cNvSpPr>
          <p:nvPr>
            <p:ph type="title"/>
          </p:nvPr>
        </p:nvSpPr>
        <p:spPr/>
        <p:txBody>
          <a:bodyPr/>
          <a:lstStyle/>
          <a:p>
            <a:r>
              <a:rPr lang="en-US" dirty="0"/>
              <a:t>1) Welcome Introductions &amp; Purpose</a:t>
            </a:r>
          </a:p>
        </p:txBody>
      </p:sp>
      <p:sp>
        <p:nvSpPr>
          <p:cNvPr id="3" name="Text Placeholder 2">
            <a:extLst>
              <a:ext uri="{FF2B5EF4-FFF2-40B4-BE49-F238E27FC236}">
                <a16:creationId xmlns:a16="http://schemas.microsoft.com/office/drawing/2014/main" id="{D13DB7F2-8AA0-B1CB-CDE2-0B4AD265E3C4}"/>
              </a:ext>
            </a:extLst>
          </p:cNvPr>
          <p:cNvSpPr>
            <a:spLocks noGrp="1"/>
          </p:cNvSpPr>
          <p:nvPr>
            <p:ph type="body" idx="1"/>
          </p:nvPr>
        </p:nvSpPr>
        <p:spPr>
          <a:xfrm>
            <a:off x="628650" y="1268015"/>
            <a:ext cx="8025020" cy="3263504"/>
          </a:xfrm>
        </p:spPr>
        <p:txBody>
          <a:bodyPr>
            <a:normAutofit/>
          </a:bodyPr>
          <a:lstStyle/>
          <a:p>
            <a:r>
              <a:rPr lang="en-US" b="1" i="1" dirty="0"/>
              <a:t>Welcome from Florida State University Provost</a:t>
            </a:r>
          </a:p>
          <a:p>
            <a:pPr lvl="1">
              <a:buFont typeface="Courier New" panose="02070309020205020404" pitchFamily="49" charset="0"/>
              <a:buChar char="o"/>
            </a:pPr>
            <a:r>
              <a:rPr lang="en-US" dirty="0"/>
              <a:t>Dr. Jim Clark</a:t>
            </a:r>
          </a:p>
          <a:p>
            <a:pPr marL="571500" lvl="1" indent="0">
              <a:buNone/>
            </a:pPr>
            <a:endParaRPr lang="en-US" sz="500" dirty="0"/>
          </a:p>
          <a:p>
            <a:r>
              <a:rPr lang="en-US" b="1" i="1" dirty="0"/>
              <a:t>Opening Remarks </a:t>
            </a:r>
          </a:p>
          <a:p>
            <a:pPr lvl="1">
              <a:buFont typeface="Courier New" panose="02070309020205020404" pitchFamily="49" charset="0"/>
              <a:buChar char="o"/>
            </a:pPr>
            <a:r>
              <a:rPr lang="en-US" dirty="0"/>
              <a:t>Dr. Jay Reeve, Commission Chair </a:t>
            </a:r>
          </a:p>
          <a:p>
            <a:pPr marL="571500" lvl="1" indent="0">
              <a:buNone/>
            </a:pPr>
            <a:endParaRPr lang="en-US" sz="500" dirty="0"/>
          </a:p>
          <a:p>
            <a:r>
              <a:rPr lang="en-US" b="1" i="1" dirty="0"/>
              <a:t>Purpose of Planning Session</a:t>
            </a:r>
          </a:p>
          <a:p>
            <a:pPr lvl="1">
              <a:buFont typeface="Courier New" panose="02070309020205020404" pitchFamily="49" charset="0"/>
              <a:buChar char="o"/>
            </a:pPr>
            <a:r>
              <a:rPr lang="en-US" dirty="0"/>
              <a:t>Dr. Kathleen Moore, Commissioner and Data Analysis Subcommittee Chair</a:t>
            </a:r>
          </a:p>
          <a:p>
            <a:pPr lvl="1">
              <a:buFont typeface="Courier New" panose="02070309020205020404" pitchFamily="49" charset="0"/>
              <a:buChar char="o"/>
            </a:pPr>
            <a:r>
              <a:rPr lang="en-US" dirty="0"/>
              <a:t>Dr. Heather Flynn, Florida State University</a:t>
            </a:r>
          </a:p>
          <a:p>
            <a:pPr lvl="1">
              <a:buFont typeface="Courier New" panose="02070309020205020404" pitchFamily="49" charset="0"/>
              <a:buChar char="o"/>
            </a:pPr>
            <a:r>
              <a:rPr lang="en-US" dirty="0"/>
              <a:t>Dr. Paul Stiles, University of South Florida</a:t>
            </a:r>
          </a:p>
          <a:p>
            <a:pPr lvl="1"/>
            <a:endParaRPr lang="en-US" dirty="0"/>
          </a:p>
        </p:txBody>
      </p:sp>
    </p:spTree>
    <p:extLst>
      <p:ext uri="{BB962C8B-B14F-4D97-AF65-F5344CB8AC3E}">
        <p14:creationId xmlns:p14="http://schemas.microsoft.com/office/powerpoint/2010/main" val="1129905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FEAA5-7C4D-E4C6-6BCF-17733D95E6F8}"/>
              </a:ext>
            </a:extLst>
          </p:cNvPr>
          <p:cNvSpPr>
            <a:spLocks noGrp="1"/>
          </p:cNvSpPr>
          <p:nvPr>
            <p:ph type="title"/>
          </p:nvPr>
        </p:nvSpPr>
        <p:spPr/>
        <p:txBody>
          <a:bodyPr/>
          <a:lstStyle/>
          <a:p>
            <a:r>
              <a:rPr lang="en-US" dirty="0"/>
              <a:t>2) Review of Goals/Objectives of </a:t>
            </a:r>
            <a:br>
              <a:rPr lang="en-US" dirty="0"/>
            </a:br>
            <a:r>
              <a:rPr lang="en-US" dirty="0"/>
              <a:t>Behavioral Health Data Repository</a:t>
            </a:r>
          </a:p>
        </p:txBody>
      </p:sp>
    </p:spTree>
    <p:extLst>
      <p:ext uri="{BB962C8B-B14F-4D97-AF65-F5344CB8AC3E}">
        <p14:creationId xmlns:p14="http://schemas.microsoft.com/office/powerpoint/2010/main" val="4059244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CDB7850-829E-AA73-B860-3BD5D6B51A7F}"/>
              </a:ext>
            </a:extLst>
          </p:cNvPr>
          <p:cNvGrpSpPr/>
          <p:nvPr/>
        </p:nvGrpSpPr>
        <p:grpSpPr>
          <a:xfrm>
            <a:off x="155302" y="1691438"/>
            <a:ext cx="2762333" cy="3115026"/>
            <a:chOff x="100125" y="1146223"/>
            <a:chExt cx="2762333" cy="3115026"/>
          </a:xfrm>
        </p:grpSpPr>
        <p:sp>
          <p:nvSpPr>
            <p:cNvPr id="8" name="Rectangle 7">
              <a:extLst>
                <a:ext uri="{FF2B5EF4-FFF2-40B4-BE49-F238E27FC236}">
                  <a16:creationId xmlns:a16="http://schemas.microsoft.com/office/drawing/2014/main" id="{BE6162BB-6766-E80C-2D26-B6CE80B634B9}"/>
                </a:ext>
              </a:extLst>
            </p:cNvPr>
            <p:cNvSpPr/>
            <p:nvPr/>
          </p:nvSpPr>
          <p:spPr>
            <a:xfrm>
              <a:off x="100125" y="1146223"/>
              <a:ext cx="2762333" cy="3115026"/>
            </a:xfrm>
            <a:prstGeom prst="rect">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9" name="TextBox 8">
              <a:extLst>
                <a:ext uri="{FF2B5EF4-FFF2-40B4-BE49-F238E27FC236}">
                  <a16:creationId xmlns:a16="http://schemas.microsoft.com/office/drawing/2014/main" id="{8D1DB465-4316-11F3-B01A-2B7CC8FEA8D5}"/>
                </a:ext>
              </a:extLst>
            </p:cNvPr>
            <p:cNvSpPr txBox="1"/>
            <p:nvPr/>
          </p:nvSpPr>
          <p:spPr>
            <a:xfrm>
              <a:off x="100125" y="1146223"/>
              <a:ext cx="2762333" cy="311502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8286" tIns="218286" rIns="218286" bIns="436571" numCol="1" spcCol="1270" anchor="t" anchorCtr="0">
              <a:noAutofit/>
            </a:bodyPr>
            <a:lstStyle/>
            <a:p>
              <a:pPr marL="0" lvl="0" indent="0" algn="ctr" defTabSz="755650">
                <a:lnSpc>
                  <a:spcPct val="90000"/>
                </a:lnSpc>
                <a:spcBef>
                  <a:spcPct val="0"/>
                </a:spcBef>
                <a:spcAft>
                  <a:spcPct val="35000"/>
                </a:spcAft>
                <a:buNone/>
              </a:pPr>
              <a:r>
                <a:rPr lang="en-US" sz="1700" kern="1200" dirty="0"/>
                <a:t>Formalize a stakeholder coalition to determine optimal sources, uses, and outcomes of data</a:t>
              </a:r>
            </a:p>
          </p:txBody>
        </p:sp>
      </p:grpSp>
      <p:grpSp>
        <p:nvGrpSpPr>
          <p:cNvPr id="4" name="Group 3">
            <a:extLst>
              <a:ext uri="{FF2B5EF4-FFF2-40B4-BE49-F238E27FC236}">
                <a16:creationId xmlns:a16="http://schemas.microsoft.com/office/drawing/2014/main" id="{51837AC5-43B7-C883-842D-7DCC068FB886}"/>
              </a:ext>
            </a:extLst>
          </p:cNvPr>
          <p:cNvGrpSpPr/>
          <p:nvPr/>
        </p:nvGrpSpPr>
        <p:grpSpPr>
          <a:xfrm>
            <a:off x="155302" y="780779"/>
            <a:ext cx="3035531" cy="910659"/>
            <a:chOff x="7670" y="215004"/>
            <a:chExt cx="3035531" cy="910659"/>
          </a:xfrm>
        </p:grpSpPr>
        <p:sp>
          <p:nvSpPr>
            <p:cNvPr id="5" name="Chevron 4">
              <a:extLst>
                <a:ext uri="{FF2B5EF4-FFF2-40B4-BE49-F238E27FC236}">
                  <a16:creationId xmlns:a16="http://schemas.microsoft.com/office/drawing/2014/main" id="{AC162765-1C35-8973-CA01-A6A195234E6A}"/>
                </a:ext>
              </a:extLst>
            </p:cNvPr>
            <p:cNvSpPr/>
            <p:nvPr/>
          </p:nvSpPr>
          <p:spPr>
            <a:xfrm>
              <a:off x="7670" y="215004"/>
              <a:ext cx="3035531" cy="910659"/>
            </a:xfrm>
            <a:prstGeom prst="chevron">
              <a:avLst>
                <a:gd name="adj" fmla="val 3000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6" name="Chevron 4">
              <a:extLst>
                <a:ext uri="{FF2B5EF4-FFF2-40B4-BE49-F238E27FC236}">
                  <a16:creationId xmlns:a16="http://schemas.microsoft.com/office/drawing/2014/main" id="{65B5B978-69B0-C4FE-AC5C-8050EB79C01C}"/>
                </a:ext>
              </a:extLst>
            </p:cNvPr>
            <p:cNvSpPr txBox="1"/>
            <p:nvPr/>
          </p:nvSpPr>
          <p:spPr>
            <a:xfrm>
              <a:off x="280868" y="215004"/>
              <a:ext cx="2489135" cy="9106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441" tIns="112441" rIns="112441" bIns="112441" numCol="1" spcCol="1270" anchor="ctr" anchorCtr="0">
              <a:noAutofit/>
            </a:bodyPr>
            <a:lstStyle/>
            <a:p>
              <a:pPr marL="0" lvl="0" indent="0" algn="ctr" defTabSz="1244600">
                <a:lnSpc>
                  <a:spcPct val="90000"/>
                </a:lnSpc>
                <a:spcBef>
                  <a:spcPct val="0"/>
                </a:spcBef>
                <a:spcAft>
                  <a:spcPct val="35000"/>
                </a:spcAft>
                <a:buNone/>
              </a:pPr>
              <a:r>
                <a:rPr lang="en-US" sz="2800" kern="1200" dirty="0"/>
                <a:t>Aim 1</a:t>
              </a:r>
            </a:p>
          </p:txBody>
        </p:sp>
      </p:grpSp>
      <p:sp>
        <p:nvSpPr>
          <p:cNvPr id="11" name="TextBox 10">
            <a:extLst>
              <a:ext uri="{FF2B5EF4-FFF2-40B4-BE49-F238E27FC236}">
                <a16:creationId xmlns:a16="http://schemas.microsoft.com/office/drawing/2014/main" id="{B391B78B-7266-E00A-D761-174BDD128294}"/>
              </a:ext>
            </a:extLst>
          </p:cNvPr>
          <p:cNvSpPr txBox="1"/>
          <p:nvPr/>
        </p:nvSpPr>
        <p:spPr>
          <a:xfrm>
            <a:off x="3450927" y="1051590"/>
            <a:ext cx="5537771" cy="3754874"/>
          </a:xfrm>
          <a:prstGeom prst="rect">
            <a:avLst/>
          </a:prstGeom>
          <a:noFill/>
        </p:spPr>
        <p:txBody>
          <a:bodyPr wrap="square" rtlCol="0">
            <a:spAutoFit/>
          </a:bodyPr>
          <a:lstStyle/>
          <a:p>
            <a:r>
              <a:rPr lang="en-US" b="1" u="sng" dirty="0"/>
              <a:t>Key Steps:</a:t>
            </a:r>
          </a:p>
          <a:p>
            <a:pPr marL="285750" indent="-285750">
              <a:buFont typeface="Arial" panose="020B0604020202020204" pitchFamily="34" charset="0"/>
              <a:buChar char="•"/>
            </a:pPr>
            <a:r>
              <a:rPr lang="en-US" dirty="0"/>
              <a:t>Bring data together safely and responsibly, policymakers and practitioners are better equipped to understand complex needs, allocate resources, measure impacts of policies and programs, engage in shared decision-making about data use, and institutionalize regulatory compliance. </a:t>
            </a:r>
          </a:p>
          <a:p>
            <a:endParaRPr lang="en-US" dirty="0"/>
          </a:p>
          <a:p>
            <a:r>
              <a:rPr lang="en-US" b="1" u="sng" dirty="0"/>
              <a:t>Recommendations:</a:t>
            </a:r>
          </a:p>
          <a:p>
            <a:pPr marL="285750" indent="-285750">
              <a:buFont typeface="Arial" panose="020B0604020202020204" pitchFamily="34" charset="0"/>
              <a:buChar char="•"/>
            </a:pPr>
            <a:r>
              <a:rPr lang="en-US" dirty="0"/>
              <a:t>Create a Statewide Coalition – defining key stakeholders and expansion</a:t>
            </a:r>
          </a:p>
          <a:p>
            <a:pPr marL="285750" indent="-285750">
              <a:buFont typeface="Arial" panose="020B0604020202020204" pitchFamily="34" charset="0"/>
              <a:buChar char="•"/>
            </a:pPr>
            <a:r>
              <a:rPr lang="en-US" dirty="0"/>
              <a:t>Conduct a gap analysis to identify expertise needed when identifying key stakeholders for the Statewide Coalition</a:t>
            </a:r>
          </a:p>
          <a:p>
            <a:pPr marL="285750" indent="-285750">
              <a:buFont typeface="Arial" panose="020B0604020202020204" pitchFamily="34" charset="0"/>
              <a:buChar char="•"/>
            </a:pPr>
            <a:r>
              <a:rPr lang="en-US" dirty="0"/>
              <a:t>Implement a Pilot – Collect data that is already aggregated and merged between AHCA and DCF or another relevant dataset to create a roadmap for an analytic plan before expanding statewide</a:t>
            </a:r>
          </a:p>
          <a:p>
            <a:endParaRPr lang="en-US" dirty="0"/>
          </a:p>
        </p:txBody>
      </p:sp>
    </p:spTree>
    <p:extLst>
      <p:ext uri="{BB962C8B-B14F-4D97-AF65-F5344CB8AC3E}">
        <p14:creationId xmlns:p14="http://schemas.microsoft.com/office/powerpoint/2010/main" val="875252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D730AA7-9F2A-AF04-2B03-CF7E1A2819BB}"/>
              </a:ext>
            </a:extLst>
          </p:cNvPr>
          <p:cNvGrpSpPr/>
          <p:nvPr/>
        </p:nvGrpSpPr>
        <p:grpSpPr>
          <a:xfrm>
            <a:off x="222751" y="1722260"/>
            <a:ext cx="2762333" cy="3115026"/>
            <a:chOff x="3134684" y="1146223"/>
            <a:chExt cx="2762333" cy="3115026"/>
          </a:xfrm>
        </p:grpSpPr>
        <p:sp>
          <p:nvSpPr>
            <p:cNvPr id="8" name="Rectangle 7">
              <a:extLst>
                <a:ext uri="{FF2B5EF4-FFF2-40B4-BE49-F238E27FC236}">
                  <a16:creationId xmlns:a16="http://schemas.microsoft.com/office/drawing/2014/main" id="{39932CF5-CA18-97F1-4276-7867F8C869C2}"/>
                </a:ext>
              </a:extLst>
            </p:cNvPr>
            <p:cNvSpPr/>
            <p:nvPr/>
          </p:nvSpPr>
          <p:spPr>
            <a:xfrm>
              <a:off x="3134684" y="1146223"/>
              <a:ext cx="2762333" cy="3115026"/>
            </a:xfrm>
            <a:prstGeom prst="rect">
              <a:avLst/>
            </a:prstGeom>
          </p:spPr>
          <p:style>
            <a:lnRef idx="2">
              <a:schemeClr val="accent5">
                <a:tint val="40000"/>
                <a:alpha val="90000"/>
                <a:hueOff val="-3369881"/>
                <a:satOff val="-11416"/>
                <a:lumOff val="-1464"/>
                <a:alphaOff val="0"/>
              </a:schemeClr>
            </a:lnRef>
            <a:fillRef idx="1">
              <a:schemeClr val="accent5">
                <a:tint val="40000"/>
                <a:alpha val="90000"/>
                <a:hueOff val="-3369881"/>
                <a:satOff val="-11416"/>
                <a:lumOff val="-1464"/>
                <a:alphaOff val="0"/>
              </a:schemeClr>
            </a:fillRef>
            <a:effectRef idx="0">
              <a:schemeClr val="accent5">
                <a:tint val="40000"/>
                <a:alpha val="90000"/>
                <a:hueOff val="-3369881"/>
                <a:satOff val="-11416"/>
                <a:lumOff val="-1464"/>
                <a:alphaOff val="0"/>
              </a:schemeClr>
            </a:effectRef>
            <a:fontRef idx="minor">
              <a:schemeClr val="dk1">
                <a:hueOff val="0"/>
                <a:satOff val="0"/>
                <a:lumOff val="0"/>
                <a:alphaOff val="0"/>
              </a:schemeClr>
            </a:fontRef>
          </p:style>
        </p:sp>
        <p:sp>
          <p:nvSpPr>
            <p:cNvPr id="9" name="TextBox 8">
              <a:extLst>
                <a:ext uri="{FF2B5EF4-FFF2-40B4-BE49-F238E27FC236}">
                  <a16:creationId xmlns:a16="http://schemas.microsoft.com/office/drawing/2014/main" id="{ADF8744E-D58C-41E5-667F-45F7596913F6}"/>
                </a:ext>
              </a:extLst>
            </p:cNvPr>
            <p:cNvSpPr txBox="1"/>
            <p:nvPr/>
          </p:nvSpPr>
          <p:spPr>
            <a:xfrm>
              <a:off x="3134684" y="1146223"/>
              <a:ext cx="2762333" cy="311502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8286" tIns="218286" rIns="218286" bIns="436571" numCol="1" spcCol="1270" anchor="t" anchorCtr="0">
              <a:noAutofit/>
            </a:bodyPr>
            <a:lstStyle/>
            <a:p>
              <a:pPr marL="0" lvl="0" indent="0" algn="ctr" defTabSz="755650">
                <a:lnSpc>
                  <a:spcPct val="90000"/>
                </a:lnSpc>
                <a:spcBef>
                  <a:spcPct val="0"/>
                </a:spcBef>
                <a:spcAft>
                  <a:spcPct val="35000"/>
                </a:spcAft>
                <a:buNone/>
              </a:pPr>
              <a:r>
                <a:rPr lang="en-US" sz="1700" kern="1200" dirty="0"/>
                <a:t>Create a Florida behavioral health data repository or comparable effective data system that includes data harmonization and cleaning of identified data sources for analyses</a:t>
              </a:r>
            </a:p>
          </p:txBody>
        </p:sp>
      </p:grpSp>
      <p:grpSp>
        <p:nvGrpSpPr>
          <p:cNvPr id="4" name="Group 3">
            <a:extLst>
              <a:ext uri="{FF2B5EF4-FFF2-40B4-BE49-F238E27FC236}">
                <a16:creationId xmlns:a16="http://schemas.microsoft.com/office/drawing/2014/main" id="{B053A350-46ED-616A-2826-5E127C82B5E1}"/>
              </a:ext>
            </a:extLst>
          </p:cNvPr>
          <p:cNvGrpSpPr/>
          <p:nvPr/>
        </p:nvGrpSpPr>
        <p:grpSpPr>
          <a:xfrm>
            <a:off x="222751" y="811601"/>
            <a:ext cx="3035531" cy="910659"/>
            <a:chOff x="2998086" y="215004"/>
            <a:chExt cx="3035531" cy="910659"/>
          </a:xfrm>
        </p:grpSpPr>
        <p:sp>
          <p:nvSpPr>
            <p:cNvPr id="5" name="Chevron 4">
              <a:extLst>
                <a:ext uri="{FF2B5EF4-FFF2-40B4-BE49-F238E27FC236}">
                  <a16:creationId xmlns:a16="http://schemas.microsoft.com/office/drawing/2014/main" id="{A0FDEEFD-057B-5C7F-83EE-9D9B7CB04DB7}"/>
                </a:ext>
              </a:extLst>
            </p:cNvPr>
            <p:cNvSpPr/>
            <p:nvPr/>
          </p:nvSpPr>
          <p:spPr>
            <a:xfrm>
              <a:off x="2998086" y="215004"/>
              <a:ext cx="3035531" cy="910659"/>
            </a:xfrm>
            <a:prstGeom prst="chevron">
              <a:avLst>
                <a:gd name="adj" fmla="val 30000"/>
              </a:avLst>
            </a:prstGeom>
          </p:spPr>
          <p:style>
            <a:lnRef idx="2">
              <a:schemeClr val="accent5">
                <a:hueOff val="-3379271"/>
                <a:satOff val="-8710"/>
                <a:lumOff val="-5883"/>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sp>
        <p:sp>
          <p:nvSpPr>
            <p:cNvPr id="6" name="Chevron 4">
              <a:extLst>
                <a:ext uri="{FF2B5EF4-FFF2-40B4-BE49-F238E27FC236}">
                  <a16:creationId xmlns:a16="http://schemas.microsoft.com/office/drawing/2014/main" id="{7B511444-6258-0411-2FB1-F47FCCC27E7E}"/>
                </a:ext>
              </a:extLst>
            </p:cNvPr>
            <p:cNvSpPr txBox="1"/>
            <p:nvPr/>
          </p:nvSpPr>
          <p:spPr>
            <a:xfrm>
              <a:off x="3271284" y="215004"/>
              <a:ext cx="2489135" cy="9106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441" tIns="112441" rIns="112441" bIns="112441" numCol="1" spcCol="1270" anchor="ctr" anchorCtr="0">
              <a:noAutofit/>
            </a:bodyPr>
            <a:lstStyle/>
            <a:p>
              <a:pPr marL="0" lvl="0" indent="0" algn="ctr" defTabSz="1244600">
                <a:lnSpc>
                  <a:spcPct val="90000"/>
                </a:lnSpc>
                <a:spcBef>
                  <a:spcPct val="0"/>
                </a:spcBef>
                <a:spcAft>
                  <a:spcPct val="35000"/>
                </a:spcAft>
                <a:buNone/>
              </a:pPr>
              <a:r>
                <a:rPr lang="en-US" sz="2800" kern="1200" dirty="0"/>
                <a:t>Aim 2</a:t>
              </a:r>
            </a:p>
          </p:txBody>
        </p:sp>
      </p:grpSp>
      <p:sp>
        <p:nvSpPr>
          <p:cNvPr id="11" name="TextBox 10">
            <a:extLst>
              <a:ext uri="{FF2B5EF4-FFF2-40B4-BE49-F238E27FC236}">
                <a16:creationId xmlns:a16="http://schemas.microsoft.com/office/drawing/2014/main" id="{0298D83D-C300-ADE1-980A-E0FCCF75CFBB}"/>
              </a:ext>
            </a:extLst>
          </p:cNvPr>
          <p:cNvSpPr txBox="1"/>
          <p:nvPr/>
        </p:nvSpPr>
        <p:spPr>
          <a:xfrm>
            <a:off x="3258282" y="783334"/>
            <a:ext cx="5980749" cy="4401205"/>
          </a:xfrm>
          <a:prstGeom prst="rect">
            <a:avLst/>
          </a:prstGeom>
          <a:noFill/>
        </p:spPr>
        <p:txBody>
          <a:bodyPr wrap="square" rtlCol="0">
            <a:spAutoFit/>
          </a:bodyPr>
          <a:lstStyle/>
          <a:p>
            <a:r>
              <a:rPr lang="en-US" b="1" u="sng" dirty="0"/>
              <a:t>Key Steps:</a:t>
            </a:r>
          </a:p>
          <a:p>
            <a:pPr marL="285750" indent="-285750">
              <a:buFont typeface="Arial" panose="020B0604020202020204" pitchFamily="34" charset="0"/>
              <a:buChar char="•"/>
            </a:pPr>
            <a:r>
              <a:rPr lang="en-US" dirty="0"/>
              <a:t>Once a statewide data collaborative has been created and information sharing guidelines have been developed, then a behavioral health repository can be formed to include various data from organizations such as (but not limited to) DCF, AHCA, DJJ, and FDLE. </a:t>
            </a:r>
          </a:p>
          <a:p>
            <a:pPr marL="285750" indent="-285750">
              <a:buFont typeface="Arial" panose="020B0604020202020204" pitchFamily="34" charset="0"/>
              <a:buChar char="•"/>
            </a:pPr>
            <a:r>
              <a:rPr lang="en-US" dirty="0"/>
              <a:t>The overall goal is to provide information on access, quality, costs, and outcomes of the behavioral health system in Florida.</a:t>
            </a:r>
          </a:p>
          <a:p>
            <a:endParaRPr lang="en-US" dirty="0"/>
          </a:p>
          <a:p>
            <a:r>
              <a:rPr lang="en-US" b="1" u="sng" dirty="0"/>
              <a:t>Recommendations:</a:t>
            </a:r>
          </a:p>
          <a:p>
            <a:pPr marL="285750" lvl="0" indent="-285750">
              <a:buFont typeface="Arial" panose="020B0604020202020204" pitchFamily="34" charset="0"/>
              <a:buChar char="•"/>
            </a:pPr>
            <a:r>
              <a:rPr lang="en-US" dirty="0"/>
              <a:t>Secure the administrative authority and commitment from stakeholders/agencies to establish the state-wide Florida Behavioral Healthcare Data Repository (FBHDR).</a:t>
            </a:r>
          </a:p>
          <a:p>
            <a:pPr marL="285750" lvl="0" indent="-285750">
              <a:buFont typeface="Arial" panose="020B0604020202020204" pitchFamily="34" charset="0"/>
              <a:buChar char="•"/>
            </a:pPr>
            <a:r>
              <a:rPr lang="en-US" dirty="0"/>
              <a:t>Determine structure of the repository (centralized, federated, etc.) as well as policies and protocols for data standardization, security and access.</a:t>
            </a:r>
          </a:p>
          <a:p>
            <a:pPr marL="285750" lvl="0" indent="-285750">
              <a:buFont typeface="Arial" panose="020B0604020202020204" pitchFamily="34" charset="0"/>
              <a:buChar char="•"/>
            </a:pPr>
            <a:r>
              <a:rPr lang="en-US" dirty="0"/>
              <a:t>Budget appropriate initial cost</a:t>
            </a:r>
            <a:r>
              <a:rPr lang="en-US" b="1" dirty="0"/>
              <a:t> </a:t>
            </a:r>
            <a:r>
              <a:rPr lang="en-US" dirty="0"/>
              <a:t>for the initiative including a fiscal analysis of elements/components (associated costs) of establishing and maintaining the repository and the possible addition of a qualitative component and analysis.</a:t>
            </a:r>
          </a:p>
          <a:p>
            <a:endParaRPr lang="en-US" dirty="0"/>
          </a:p>
        </p:txBody>
      </p:sp>
    </p:spTree>
    <p:extLst>
      <p:ext uri="{BB962C8B-B14F-4D97-AF65-F5344CB8AC3E}">
        <p14:creationId xmlns:p14="http://schemas.microsoft.com/office/powerpoint/2010/main" val="3034528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137733B-BCCD-D91B-219B-FD085FC3FB49}"/>
              </a:ext>
            </a:extLst>
          </p:cNvPr>
          <p:cNvGrpSpPr/>
          <p:nvPr/>
        </p:nvGrpSpPr>
        <p:grpSpPr>
          <a:xfrm>
            <a:off x="206900" y="1774524"/>
            <a:ext cx="2762333" cy="3115026"/>
            <a:chOff x="5988503" y="1125664"/>
            <a:chExt cx="2762333" cy="3115026"/>
          </a:xfrm>
        </p:grpSpPr>
        <p:sp>
          <p:nvSpPr>
            <p:cNvPr id="8" name="Rectangle 7">
              <a:extLst>
                <a:ext uri="{FF2B5EF4-FFF2-40B4-BE49-F238E27FC236}">
                  <a16:creationId xmlns:a16="http://schemas.microsoft.com/office/drawing/2014/main" id="{335D4482-5DF2-7B21-2D77-E0D4618861FE}"/>
                </a:ext>
              </a:extLst>
            </p:cNvPr>
            <p:cNvSpPr/>
            <p:nvPr/>
          </p:nvSpPr>
          <p:spPr>
            <a:xfrm>
              <a:off x="5988503" y="1125664"/>
              <a:ext cx="2762333" cy="3115026"/>
            </a:xfrm>
            <a:prstGeom prst="rect">
              <a:avLst/>
            </a:prstGeom>
          </p:spPr>
          <p:style>
            <a:lnRef idx="2">
              <a:schemeClr val="accent5">
                <a:tint val="40000"/>
                <a:alpha val="90000"/>
                <a:hueOff val="-6739762"/>
                <a:satOff val="-22832"/>
                <a:lumOff val="-2928"/>
                <a:alphaOff val="0"/>
              </a:schemeClr>
            </a:lnRef>
            <a:fillRef idx="1">
              <a:schemeClr val="accent5">
                <a:tint val="40000"/>
                <a:alpha val="90000"/>
                <a:hueOff val="-6739762"/>
                <a:satOff val="-22832"/>
                <a:lumOff val="-2928"/>
                <a:alphaOff val="0"/>
              </a:schemeClr>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sp>
        <p:sp>
          <p:nvSpPr>
            <p:cNvPr id="9" name="TextBox 8">
              <a:extLst>
                <a:ext uri="{FF2B5EF4-FFF2-40B4-BE49-F238E27FC236}">
                  <a16:creationId xmlns:a16="http://schemas.microsoft.com/office/drawing/2014/main" id="{288D86C7-E7CF-FD64-93D3-DBA1D0AF912D}"/>
                </a:ext>
              </a:extLst>
            </p:cNvPr>
            <p:cNvSpPr txBox="1"/>
            <p:nvPr/>
          </p:nvSpPr>
          <p:spPr>
            <a:xfrm>
              <a:off x="5988503" y="1125664"/>
              <a:ext cx="2762333" cy="311502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8286" tIns="218286" rIns="218286" bIns="436571" numCol="1" spcCol="1270" anchor="t" anchorCtr="0">
              <a:noAutofit/>
            </a:bodyPr>
            <a:lstStyle/>
            <a:p>
              <a:pPr marL="0" lvl="0" indent="0" algn="ctr" defTabSz="755650">
                <a:lnSpc>
                  <a:spcPct val="90000"/>
                </a:lnSpc>
                <a:spcBef>
                  <a:spcPct val="0"/>
                </a:spcBef>
                <a:spcAft>
                  <a:spcPct val="35000"/>
                </a:spcAft>
                <a:buNone/>
              </a:pPr>
              <a:r>
                <a:rPr lang="en-US" sz="1700" kern="1200" dirty="0"/>
                <a:t>Provide information on availability and adequacy of behavioral health data sources in Florida for high-risk individuals served either through Medicaid or DCF and evaluate key questions related to cost, access, quality, and outcomes</a:t>
              </a:r>
            </a:p>
          </p:txBody>
        </p:sp>
      </p:grpSp>
      <p:grpSp>
        <p:nvGrpSpPr>
          <p:cNvPr id="4" name="Group 3">
            <a:extLst>
              <a:ext uri="{FF2B5EF4-FFF2-40B4-BE49-F238E27FC236}">
                <a16:creationId xmlns:a16="http://schemas.microsoft.com/office/drawing/2014/main" id="{72BB9277-F853-A2CB-78C3-968BCF100840}"/>
              </a:ext>
            </a:extLst>
          </p:cNvPr>
          <p:cNvGrpSpPr/>
          <p:nvPr/>
        </p:nvGrpSpPr>
        <p:grpSpPr>
          <a:xfrm>
            <a:off x="206900" y="863865"/>
            <a:ext cx="3035531" cy="910659"/>
            <a:chOff x="5988503" y="215004"/>
            <a:chExt cx="3035531" cy="910659"/>
          </a:xfrm>
        </p:grpSpPr>
        <p:sp>
          <p:nvSpPr>
            <p:cNvPr id="5" name="Chevron 4">
              <a:extLst>
                <a:ext uri="{FF2B5EF4-FFF2-40B4-BE49-F238E27FC236}">
                  <a16:creationId xmlns:a16="http://schemas.microsoft.com/office/drawing/2014/main" id="{353BBB7F-67B2-AFF0-FC77-863BA29D3DD2}"/>
                </a:ext>
              </a:extLst>
            </p:cNvPr>
            <p:cNvSpPr/>
            <p:nvPr/>
          </p:nvSpPr>
          <p:spPr>
            <a:xfrm>
              <a:off x="5988503" y="215004"/>
              <a:ext cx="3035531" cy="910659"/>
            </a:xfrm>
            <a:prstGeom prst="chevron">
              <a:avLst>
                <a:gd name="adj" fmla="val 30000"/>
              </a:avLst>
            </a:prstGeom>
          </p:spPr>
          <p:style>
            <a:lnRef idx="2">
              <a:schemeClr val="accent5">
                <a:hueOff val="-6758543"/>
                <a:satOff val="-17419"/>
                <a:lumOff val="-11765"/>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6" name="Chevron 4">
              <a:extLst>
                <a:ext uri="{FF2B5EF4-FFF2-40B4-BE49-F238E27FC236}">
                  <a16:creationId xmlns:a16="http://schemas.microsoft.com/office/drawing/2014/main" id="{29BA6EB0-C00A-0AB9-5E09-225C673FC462}"/>
                </a:ext>
              </a:extLst>
            </p:cNvPr>
            <p:cNvSpPr txBox="1"/>
            <p:nvPr/>
          </p:nvSpPr>
          <p:spPr>
            <a:xfrm>
              <a:off x="6261701" y="215004"/>
              <a:ext cx="2489135" cy="9106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441" tIns="112441" rIns="112441" bIns="112441" numCol="1" spcCol="1270" anchor="ctr" anchorCtr="0">
              <a:noAutofit/>
            </a:bodyPr>
            <a:lstStyle/>
            <a:p>
              <a:pPr marL="0" lvl="0" indent="0" algn="ctr" defTabSz="1244600">
                <a:lnSpc>
                  <a:spcPct val="90000"/>
                </a:lnSpc>
                <a:spcBef>
                  <a:spcPct val="0"/>
                </a:spcBef>
                <a:spcAft>
                  <a:spcPct val="35000"/>
                </a:spcAft>
                <a:buNone/>
              </a:pPr>
              <a:r>
                <a:rPr lang="en-US" sz="2800" kern="1200" dirty="0"/>
                <a:t>Aim 3</a:t>
              </a:r>
            </a:p>
          </p:txBody>
        </p:sp>
      </p:grpSp>
      <p:sp>
        <p:nvSpPr>
          <p:cNvPr id="12" name="TextBox 11">
            <a:extLst>
              <a:ext uri="{FF2B5EF4-FFF2-40B4-BE49-F238E27FC236}">
                <a16:creationId xmlns:a16="http://schemas.microsoft.com/office/drawing/2014/main" id="{78F87CDD-71A7-917C-8243-D1080D0985B4}"/>
              </a:ext>
            </a:extLst>
          </p:cNvPr>
          <p:cNvSpPr txBox="1"/>
          <p:nvPr/>
        </p:nvSpPr>
        <p:spPr>
          <a:xfrm>
            <a:off x="3242431" y="703789"/>
            <a:ext cx="5980749" cy="4185761"/>
          </a:xfrm>
          <a:prstGeom prst="rect">
            <a:avLst/>
          </a:prstGeom>
          <a:noFill/>
        </p:spPr>
        <p:txBody>
          <a:bodyPr wrap="square" rtlCol="0">
            <a:spAutoFit/>
          </a:bodyPr>
          <a:lstStyle/>
          <a:p>
            <a:r>
              <a:rPr lang="en-US" b="1" u="sng" dirty="0"/>
              <a:t>Key Steps:</a:t>
            </a:r>
          </a:p>
          <a:p>
            <a:pPr marL="285750" indent="-285750">
              <a:buFont typeface="Arial" panose="020B0604020202020204" pitchFamily="34" charset="0"/>
              <a:buChar char="•"/>
            </a:pPr>
            <a:r>
              <a:rPr lang="en-US" dirty="0"/>
              <a:t>Assess high-risk individuals served either through Medicaid or DCF and evaluate key questions related to cost, access, quality, and outcomes.</a:t>
            </a:r>
          </a:p>
          <a:p>
            <a:pPr marL="285750" indent="-285750">
              <a:buFont typeface="Arial" panose="020B0604020202020204" pitchFamily="34" charset="0"/>
              <a:buChar char="•"/>
            </a:pPr>
            <a:r>
              <a:rPr lang="en-US" dirty="0"/>
              <a:t>Integration of behavioral health information from multiple sources have significant improvements in accuracy of personal demographics, diagnoses (including co-morbidities), service use types and frequency of use, and personal outcomes and health care quality.</a:t>
            </a:r>
          </a:p>
          <a:p>
            <a:endParaRPr lang="en-US" dirty="0"/>
          </a:p>
          <a:p>
            <a:r>
              <a:rPr lang="en-US" b="1" u="sng" dirty="0"/>
              <a:t>Recommendations:</a:t>
            </a:r>
          </a:p>
          <a:p>
            <a:pPr marL="285750" lvl="0" indent="-285750">
              <a:buFont typeface="Arial" panose="020B0604020202020204" pitchFamily="34" charset="0"/>
              <a:buChar char="•"/>
            </a:pPr>
            <a:r>
              <a:rPr lang="en-US" dirty="0"/>
              <a:t>Establish a FBHDR oversight steering committee that will identify appropriate behavioral health data sources and will guide and prioritize analytic direction and initiatives.  Membership should include representatives from major stakeholders.</a:t>
            </a:r>
          </a:p>
          <a:p>
            <a:pPr marL="285750" indent="-285750">
              <a:buFont typeface="Arial" panose="020B0604020202020204" pitchFamily="34" charset="0"/>
              <a:buChar char="•"/>
            </a:pPr>
            <a:r>
              <a:rPr lang="en-US" dirty="0"/>
              <a:t>Initially, this level of research will focus on people served by public-funded services and supports. </a:t>
            </a:r>
          </a:p>
          <a:p>
            <a:pPr marL="285750" indent="-285750">
              <a:buFont typeface="Arial" panose="020B0604020202020204" pitchFamily="34" charset="0"/>
              <a:buChar char="•"/>
            </a:pPr>
            <a:r>
              <a:rPr lang="en-US" dirty="0"/>
              <a:t>In a later exploration, comparisons of the above outputs will be made among people covered by Medicaid versus Medicare versus </a:t>
            </a:r>
            <a:r>
              <a:rPr lang="en-US" dirty="0" err="1"/>
              <a:t>Medicaid+Medicare</a:t>
            </a:r>
            <a:r>
              <a:rPr lang="en-US" dirty="0"/>
              <a:t> versus private insurance versus uninsured.</a:t>
            </a:r>
          </a:p>
        </p:txBody>
      </p:sp>
    </p:spTree>
    <p:extLst>
      <p:ext uri="{BB962C8B-B14F-4D97-AF65-F5344CB8AC3E}">
        <p14:creationId xmlns:p14="http://schemas.microsoft.com/office/powerpoint/2010/main" val="3619399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6E44C-E4CB-DBA4-B758-E34143225E8F}"/>
              </a:ext>
            </a:extLst>
          </p:cNvPr>
          <p:cNvSpPr>
            <a:spLocks noGrp="1"/>
          </p:cNvSpPr>
          <p:nvPr>
            <p:ph type="title"/>
          </p:nvPr>
        </p:nvSpPr>
        <p:spPr/>
        <p:txBody>
          <a:bodyPr>
            <a:noAutofit/>
          </a:bodyPr>
          <a:lstStyle/>
          <a:p>
            <a:r>
              <a:rPr lang="en-US" sz="2500" dirty="0"/>
              <a:t>Additional Recommendations (unrelated to aims)</a:t>
            </a:r>
          </a:p>
        </p:txBody>
      </p:sp>
      <p:sp>
        <p:nvSpPr>
          <p:cNvPr id="3" name="Text Placeholder 2">
            <a:extLst>
              <a:ext uri="{FF2B5EF4-FFF2-40B4-BE49-F238E27FC236}">
                <a16:creationId xmlns:a16="http://schemas.microsoft.com/office/drawing/2014/main" id="{746F16F9-E896-A442-02DC-73AA5514D573}"/>
              </a:ext>
            </a:extLst>
          </p:cNvPr>
          <p:cNvSpPr>
            <a:spLocks noGrp="1"/>
          </p:cNvSpPr>
          <p:nvPr>
            <p:ph type="body" idx="1"/>
          </p:nvPr>
        </p:nvSpPr>
        <p:spPr>
          <a:xfrm>
            <a:off x="628650" y="1304644"/>
            <a:ext cx="7886700" cy="3263504"/>
          </a:xfrm>
        </p:spPr>
        <p:txBody>
          <a:bodyPr/>
          <a:lstStyle/>
          <a:p>
            <a:pPr>
              <a:lnSpc>
                <a:spcPct val="100000"/>
              </a:lnSpc>
            </a:pPr>
            <a:r>
              <a:rPr lang="en-US" dirty="0"/>
              <a:t>Implement a mixed-methods approach that includes a qualitative component to inform/contextualize the data</a:t>
            </a:r>
          </a:p>
          <a:p>
            <a:pPr>
              <a:lnSpc>
                <a:spcPct val="100000"/>
              </a:lnSpc>
            </a:pPr>
            <a:r>
              <a:rPr lang="en-US" dirty="0"/>
              <a:t>Implement innovative technology </a:t>
            </a:r>
          </a:p>
          <a:p>
            <a:pPr>
              <a:lnSpc>
                <a:spcPct val="100000"/>
              </a:lnSpc>
            </a:pPr>
            <a:r>
              <a:rPr lang="en-US" dirty="0"/>
              <a:t>Identify community resource “strengths and assets”</a:t>
            </a:r>
          </a:p>
          <a:p>
            <a:pPr>
              <a:lnSpc>
                <a:spcPct val="100000"/>
              </a:lnSpc>
            </a:pPr>
            <a:r>
              <a:rPr lang="en-US" dirty="0"/>
              <a:t>Create a Behavioral Health Network of Resources</a:t>
            </a:r>
          </a:p>
          <a:p>
            <a:pPr>
              <a:lnSpc>
                <a:spcPct val="100000"/>
              </a:lnSpc>
            </a:pPr>
            <a:r>
              <a:rPr lang="en-US" dirty="0"/>
              <a:t>Identify additional analysis points and information that are not being collected that should be collected for outcomes </a:t>
            </a:r>
          </a:p>
        </p:txBody>
      </p:sp>
    </p:spTree>
    <p:extLst>
      <p:ext uri="{BB962C8B-B14F-4D97-AF65-F5344CB8AC3E}">
        <p14:creationId xmlns:p14="http://schemas.microsoft.com/office/powerpoint/2010/main" val="1011423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BF468-08CA-A8AC-9809-1129C339C285}"/>
              </a:ext>
            </a:extLst>
          </p:cNvPr>
          <p:cNvSpPr>
            <a:spLocks noGrp="1"/>
          </p:cNvSpPr>
          <p:nvPr>
            <p:ph type="title"/>
          </p:nvPr>
        </p:nvSpPr>
        <p:spPr/>
        <p:txBody>
          <a:bodyPr/>
          <a:lstStyle/>
          <a:p>
            <a:r>
              <a:rPr lang="en-US" dirty="0"/>
              <a:t>3) Experiences of Subject Matter Experts Outside and Within Florida</a:t>
            </a:r>
          </a:p>
        </p:txBody>
      </p:sp>
    </p:spTree>
    <p:extLst>
      <p:ext uri="{BB962C8B-B14F-4D97-AF65-F5344CB8AC3E}">
        <p14:creationId xmlns:p14="http://schemas.microsoft.com/office/powerpoint/2010/main" val="2714013520"/>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4478</TotalTime>
  <Words>1217</Words>
  <Application>Microsoft Office PowerPoint</Application>
  <PresentationFormat>On-screen Show (16:9)</PresentationFormat>
  <Paragraphs>88</Paragraphs>
  <Slides>21</Slides>
  <Notes>2</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Courier New</vt:lpstr>
      <vt:lpstr>Office Theme</vt:lpstr>
      <vt:lpstr>Behavioral Healthcare  Data Repository Planning Session</vt:lpstr>
      <vt:lpstr>Call to order </vt:lpstr>
      <vt:lpstr>1) Welcome Introductions &amp; Purpose</vt:lpstr>
      <vt:lpstr>2) Review of Goals/Objectives of  Behavioral Health Data Repository</vt:lpstr>
      <vt:lpstr>PowerPoint Presentation</vt:lpstr>
      <vt:lpstr>PowerPoint Presentation</vt:lpstr>
      <vt:lpstr>PowerPoint Presentation</vt:lpstr>
      <vt:lpstr>Additional Recommendations (unrelated to aims)</vt:lpstr>
      <vt:lpstr>3) Experiences of Subject Matter Experts Outside and Within Florida</vt:lpstr>
      <vt:lpstr>Jessie Tenenbaum, PhD</vt:lpstr>
      <vt:lpstr>Cassandra Dorius, PhD</vt:lpstr>
      <vt:lpstr>3) Experiences of Subject Matter Experts Outside and Within Florida</vt:lpstr>
      <vt:lpstr>Lunch Break</vt:lpstr>
      <vt:lpstr>4) Review Florida BH Data Integration Assets and Challenges </vt:lpstr>
      <vt:lpstr>Mark Humowiecki, JD</vt:lpstr>
      <vt:lpstr>4) Review Florida BH Data Integration Assets and Challenges</vt:lpstr>
      <vt:lpstr>4) Review Florida BH Data Integration Assets and Challenges</vt:lpstr>
      <vt:lpstr>15 Minute Break</vt:lpstr>
      <vt:lpstr>5) Development of Initial Florida Behavioral Healthcare Data Repository Plan</vt:lpstr>
      <vt:lpstr>5) Development of Initial Florida Behavioral Healthcare Data Repository Plan</vt:lpstr>
      <vt:lpstr>Public Comment &amp; Closing Remarks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 Evaluation for the Thirteenth Judicial Circuit Court : Adult Drug Recovery Court (ADRC)</dc:title>
  <dc:creator>DiMercurio, Kyrstin</dc:creator>
  <cp:lastModifiedBy>Heather Flynn</cp:lastModifiedBy>
  <cp:revision>865</cp:revision>
  <dcterms:created xsi:type="dcterms:W3CDTF">2019-11-06T18:18:56Z</dcterms:created>
  <dcterms:modified xsi:type="dcterms:W3CDTF">2023-09-12T19:58:09Z</dcterms:modified>
</cp:coreProperties>
</file>