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8" r:id="rId1"/>
  </p:sldMasterIdLst>
  <p:sldIdLst>
    <p:sldId id="256" r:id="rId2"/>
    <p:sldId id="257" r:id="rId3"/>
    <p:sldId id="258" r:id="rId4"/>
    <p:sldId id="259" r:id="rId5"/>
    <p:sldId id="264" r:id="rId6"/>
    <p:sldId id="267" r:id="rId7"/>
    <p:sldId id="266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2" autoAdjust="0"/>
    <p:restoredTop sz="94660"/>
  </p:normalViewPr>
  <p:slideViewPr>
    <p:cSldViewPr snapToGrid="0">
      <p:cViewPr varScale="1">
        <p:scale>
          <a:sx n="121" d="100"/>
          <a:sy n="121" d="100"/>
        </p:scale>
        <p:origin x="336" y="9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0B59195-A8FC-4F1E-AE8F-D5D6B6995EB6}" type="doc">
      <dgm:prSet loTypeId="urn:microsoft.com/office/officeart/2005/8/layout/list1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BF3A9C26-EECF-4E69-9023-08757D1F0C02}">
      <dgm:prSet/>
      <dgm:spPr/>
      <dgm:t>
        <a:bodyPr/>
        <a:lstStyle/>
        <a:p>
          <a:r>
            <a:rPr lang="en-US"/>
            <a:t>Funding Sources</a:t>
          </a:r>
        </a:p>
      </dgm:t>
    </dgm:pt>
    <dgm:pt modelId="{75B00C6E-1153-43EB-AA6E-772851394A82}" type="parTrans" cxnId="{03A32972-E681-4193-BDFF-DB7D811F9E1E}">
      <dgm:prSet/>
      <dgm:spPr/>
      <dgm:t>
        <a:bodyPr/>
        <a:lstStyle/>
        <a:p>
          <a:endParaRPr lang="en-US"/>
        </a:p>
      </dgm:t>
    </dgm:pt>
    <dgm:pt modelId="{ED811344-541D-43FA-9EA6-20A716288827}" type="sibTrans" cxnId="{03A32972-E681-4193-BDFF-DB7D811F9E1E}">
      <dgm:prSet/>
      <dgm:spPr/>
      <dgm:t>
        <a:bodyPr/>
        <a:lstStyle/>
        <a:p>
          <a:endParaRPr lang="en-US"/>
        </a:p>
      </dgm:t>
    </dgm:pt>
    <dgm:pt modelId="{0B08E952-B892-4A2B-ADC9-14CC36C13FFD}">
      <dgm:prSet/>
      <dgm:spPr/>
      <dgm:t>
        <a:bodyPr/>
        <a:lstStyle/>
        <a:p>
          <a:r>
            <a:rPr lang="en-US"/>
            <a:t>Medicaid (AHCA) through Managed Care Organizations (MMA)</a:t>
          </a:r>
        </a:p>
      </dgm:t>
    </dgm:pt>
    <dgm:pt modelId="{81D4A02D-B192-451E-BC92-60E00F919A60}" type="parTrans" cxnId="{8A0A43C3-A606-4CAC-A228-44E7500C23FB}">
      <dgm:prSet/>
      <dgm:spPr/>
      <dgm:t>
        <a:bodyPr/>
        <a:lstStyle/>
        <a:p>
          <a:endParaRPr lang="en-US"/>
        </a:p>
      </dgm:t>
    </dgm:pt>
    <dgm:pt modelId="{94E2925B-867C-476A-BE5E-39A68C55B26A}" type="sibTrans" cxnId="{8A0A43C3-A606-4CAC-A228-44E7500C23FB}">
      <dgm:prSet/>
      <dgm:spPr/>
      <dgm:t>
        <a:bodyPr/>
        <a:lstStyle/>
        <a:p>
          <a:endParaRPr lang="en-US"/>
        </a:p>
      </dgm:t>
    </dgm:pt>
    <dgm:pt modelId="{E053A9F5-8A27-4CEF-8073-1DF03DFC02C6}">
      <dgm:prSet/>
      <dgm:spPr/>
      <dgm:t>
        <a:bodyPr/>
        <a:lstStyle/>
        <a:p>
          <a:r>
            <a:rPr lang="en-US" dirty="0"/>
            <a:t>DCF Substance Abuse and Mental Health (SAMH) through Managing Entities (ME)</a:t>
          </a:r>
        </a:p>
      </dgm:t>
    </dgm:pt>
    <dgm:pt modelId="{20BC895F-E6AD-4425-BE98-ED0A122494B2}" type="parTrans" cxnId="{4737F1F7-2F92-44C1-AF10-EF6EC2486730}">
      <dgm:prSet/>
      <dgm:spPr/>
      <dgm:t>
        <a:bodyPr/>
        <a:lstStyle/>
        <a:p>
          <a:endParaRPr lang="en-US"/>
        </a:p>
      </dgm:t>
    </dgm:pt>
    <dgm:pt modelId="{C570274E-7188-4AB0-978B-91D55C6F279E}" type="sibTrans" cxnId="{4737F1F7-2F92-44C1-AF10-EF6EC2486730}">
      <dgm:prSet/>
      <dgm:spPr/>
      <dgm:t>
        <a:bodyPr/>
        <a:lstStyle/>
        <a:p>
          <a:endParaRPr lang="en-US"/>
        </a:p>
      </dgm:t>
    </dgm:pt>
    <dgm:pt modelId="{0507BFB5-FBF5-4E4C-B7BA-98CE4D8FCDD2}">
      <dgm:prSet/>
      <dgm:spPr/>
      <dgm:t>
        <a:bodyPr/>
        <a:lstStyle/>
        <a:p>
          <a:r>
            <a:rPr lang="en-US"/>
            <a:t>Contracting</a:t>
          </a:r>
        </a:p>
      </dgm:t>
    </dgm:pt>
    <dgm:pt modelId="{315D3381-7D9C-4210-AAA2-5089084F651E}" type="parTrans" cxnId="{85730FF4-AFAA-4D69-9F78-25BB710D083D}">
      <dgm:prSet/>
      <dgm:spPr/>
      <dgm:t>
        <a:bodyPr/>
        <a:lstStyle/>
        <a:p>
          <a:endParaRPr lang="en-US"/>
        </a:p>
      </dgm:t>
    </dgm:pt>
    <dgm:pt modelId="{87AF983A-993A-4B6B-820D-36C6ECD0188F}" type="sibTrans" cxnId="{85730FF4-AFAA-4D69-9F78-25BB710D083D}">
      <dgm:prSet/>
      <dgm:spPr/>
      <dgm:t>
        <a:bodyPr/>
        <a:lstStyle/>
        <a:p>
          <a:endParaRPr lang="en-US"/>
        </a:p>
      </dgm:t>
    </dgm:pt>
    <dgm:pt modelId="{7CC2A251-173C-4E7F-A453-2A8FDFADC331}">
      <dgm:prSet/>
      <dgm:spPr/>
      <dgm:t>
        <a:bodyPr/>
        <a:lstStyle/>
        <a:p>
          <a:pPr marL="57150" indent="0"/>
          <a:r>
            <a:rPr lang="en-US" dirty="0"/>
            <a:t>Managed Care Organizations </a:t>
          </a:r>
        </a:p>
      </dgm:t>
    </dgm:pt>
    <dgm:pt modelId="{0C810AD8-9F4B-4938-A383-3BFDA9499781}" type="parTrans" cxnId="{067D22E7-D672-490E-842E-C052637E5915}">
      <dgm:prSet/>
      <dgm:spPr/>
      <dgm:t>
        <a:bodyPr/>
        <a:lstStyle/>
        <a:p>
          <a:endParaRPr lang="en-US"/>
        </a:p>
      </dgm:t>
    </dgm:pt>
    <dgm:pt modelId="{C858C4A9-69AF-4DDA-AE4C-61C7B6205AA8}" type="sibTrans" cxnId="{067D22E7-D672-490E-842E-C052637E5915}">
      <dgm:prSet/>
      <dgm:spPr/>
      <dgm:t>
        <a:bodyPr/>
        <a:lstStyle/>
        <a:p>
          <a:endParaRPr lang="en-US"/>
        </a:p>
      </dgm:t>
    </dgm:pt>
    <dgm:pt modelId="{BECCC6C9-BCA1-4906-A13F-8EE542C46FE1}">
      <dgm:prSet/>
      <dgm:spPr/>
      <dgm:t>
        <a:bodyPr/>
        <a:lstStyle/>
        <a:p>
          <a:pPr marL="573088" indent="-171450"/>
          <a:r>
            <a:rPr lang="en-US" dirty="0"/>
            <a:t>Purchase therapeutic services for Medicaid eligible children</a:t>
          </a:r>
        </a:p>
      </dgm:t>
    </dgm:pt>
    <dgm:pt modelId="{ABB2B487-F314-4738-955D-C7248C3CFC51}" type="parTrans" cxnId="{DD8EC860-01CC-4ED1-ACF5-CD817C1A5902}">
      <dgm:prSet/>
      <dgm:spPr/>
      <dgm:t>
        <a:bodyPr/>
        <a:lstStyle/>
        <a:p>
          <a:endParaRPr lang="en-US"/>
        </a:p>
      </dgm:t>
    </dgm:pt>
    <dgm:pt modelId="{ABC8AD5D-D82B-4714-8CD1-0225AFE1352C}" type="sibTrans" cxnId="{DD8EC860-01CC-4ED1-ACF5-CD817C1A5902}">
      <dgm:prSet/>
      <dgm:spPr/>
      <dgm:t>
        <a:bodyPr/>
        <a:lstStyle/>
        <a:p>
          <a:endParaRPr lang="en-US"/>
        </a:p>
      </dgm:t>
    </dgm:pt>
    <dgm:pt modelId="{DBD75989-1198-452B-968F-DF89F615A1E8}">
      <dgm:prSet/>
      <dgm:spPr/>
      <dgm:t>
        <a:bodyPr/>
        <a:lstStyle/>
        <a:p>
          <a:pPr marL="573088" indent="-171450"/>
          <a:r>
            <a:rPr lang="en-US" dirty="0"/>
            <a:t>Daily rate had remained $180.00 since 2004 until it was increased by $1.58 in 2022</a:t>
          </a:r>
        </a:p>
      </dgm:t>
    </dgm:pt>
    <dgm:pt modelId="{C63E1F39-C836-4673-B4EA-9E04BD5115DE}" type="parTrans" cxnId="{B68DF267-F973-4F5B-B745-89A26FBA64E2}">
      <dgm:prSet/>
      <dgm:spPr/>
      <dgm:t>
        <a:bodyPr/>
        <a:lstStyle/>
        <a:p>
          <a:endParaRPr lang="en-US"/>
        </a:p>
      </dgm:t>
    </dgm:pt>
    <dgm:pt modelId="{4B57351C-D67F-41DB-9659-D98701C7E45F}" type="sibTrans" cxnId="{B68DF267-F973-4F5B-B745-89A26FBA64E2}">
      <dgm:prSet/>
      <dgm:spPr/>
      <dgm:t>
        <a:bodyPr/>
        <a:lstStyle/>
        <a:p>
          <a:endParaRPr lang="en-US"/>
        </a:p>
      </dgm:t>
    </dgm:pt>
    <dgm:pt modelId="{024E9316-565F-46DE-9AA0-C3998BF08DF3}">
      <dgm:prSet/>
      <dgm:spPr/>
      <dgm:t>
        <a:bodyPr/>
        <a:lstStyle/>
        <a:p>
          <a:pPr marL="57150" indent="0"/>
          <a:r>
            <a:rPr lang="en-US" dirty="0"/>
            <a:t>Community Based Care Lead Agencies </a:t>
          </a:r>
        </a:p>
      </dgm:t>
    </dgm:pt>
    <dgm:pt modelId="{516893D9-4D86-49CE-8F62-3D23A4273402}" type="parTrans" cxnId="{85D2DA92-3E04-49F4-BB1C-EC3F126BDB17}">
      <dgm:prSet/>
      <dgm:spPr/>
      <dgm:t>
        <a:bodyPr/>
        <a:lstStyle/>
        <a:p>
          <a:endParaRPr lang="en-US"/>
        </a:p>
      </dgm:t>
    </dgm:pt>
    <dgm:pt modelId="{A691CDEF-E864-4773-B272-E466FC23A67E}" type="sibTrans" cxnId="{85D2DA92-3E04-49F4-BB1C-EC3F126BDB17}">
      <dgm:prSet/>
      <dgm:spPr/>
      <dgm:t>
        <a:bodyPr/>
        <a:lstStyle/>
        <a:p>
          <a:endParaRPr lang="en-US"/>
        </a:p>
      </dgm:t>
    </dgm:pt>
    <dgm:pt modelId="{7F177433-40C2-494C-BCFD-DAE5019940A1}">
      <dgm:prSet/>
      <dgm:spPr/>
      <dgm:t>
        <a:bodyPr/>
        <a:lstStyle/>
        <a:p>
          <a:pPr marL="573088" indent="-171450"/>
          <a:r>
            <a:rPr lang="en-US" dirty="0"/>
            <a:t>Rate has increased from $80.00 in 2004 to a mean of $291.16 in 2023</a:t>
          </a:r>
        </a:p>
      </dgm:t>
    </dgm:pt>
    <dgm:pt modelId="{8B41F1EB-CEA2-4C64-BAD1-59C93A21BD8F}" type="parTrans" cxnId="{CDF276ED-A3B5-4946-A023-A8D2392FB8BB}">
      <dgm:prSet/>
      <dgm:spPr/>
      <dgm:t>
        <a:bodyPr/>
        <a:lstStyle/>
        <a:p>
          <a:endParaRPr lang="en-US"/>
        </a:p>
      </dgm:t>
    </dgm:pt>
    <dgm:pt modelId="{5098DC94-859E-45B8-A2A4-C516576FC583}" type="sibTrans" cxnId="{CDF276ED-A3B5-4946-A023-A8D2392FB8BB}">
      <dgm:prSet/>
      <dgm:spPr/>
      <dgm:t>
        <a:bodyPr/>
        <a:lstStyle/>
        <a:p>
          <a:endParaRPr lang="en-US"/>
        </a:p>
      </dgm:t>
    </dgm:pt>
    <dgm:pt modelId="{C16719BD-E01A-4414-BA0B-FACC723AAC5D}">
      <dgm:prSet/>
      <dgm:spPr/>
      <dgm:t>
        <a:bodyPr/>
        <a:lstStyle/>
        <a:p>
          <a:pPr marL="573088" indent="-171450"/>
          <a:r>
            <a:rPr lang="en-US" dirty="0"/>
            <a:t>Purchase therapeutic services for non-Medicaid eligible dependent children</a:t>
          </a:r>
        </a:p>
      </dgm:t>
    </dgm:pt>
    <dgm:pt modelId="{65DDCE03-E784-443A-90F5-34DBB0BD20E3}" type="parTrans" cxnId="{C2EBA07F-45FD-4D3A-A532-B9DA2613CE89}">
      <dgm:prSet/>
      <dgm:spPr/>
      <dgm:t>
        <a:bodyPr/>
        <a:lstStyle/>
        <a:p>
          <a:endParaRPr lang="en-US"/>
        </a:p>
      </dgm:t>
    </dgm:pt>
    <dgm:pt modelId="{A4344FD5-DBCD-4404-865A-2945193454D2}" type="sibTrans" cxnId="{C2EBA07F-45FD-4D3A-A532-B9DA2613CE89}">
      <dgm:prSet/>
      <dgm:spPr/>
      <dgm:t>
        <a:bodyPr/>
        <a:lstStyle/>
        <a:p>
          <a:endParaRPr lang="en-US"/>
        </a:p>
      </dgm:t>
    </dgm:pt>
    <dgm:pt modelId="{7B27428C-3E11-4369-B9F2-F08928FA033D}">
      <dgm:prSet/>
      <dgm:spPr/>
      <dgm:t>
        <a:bodyPr/>
        <a:lstStyle/>
        <a:p>
          <a:pPr marL="573088" indent="-171450"/>
          <a:endParaRPr lang="en-US" dirty="0"/>
        </a:p>
      </dgm:t>
    </dgm:pt>
    <dgm:pt modelId="{FD479416-A6C5-41AD-940C-E6C79DF12F3F}" type="parTrans" cxnId="{1C2BCB14-6EBA-4F3E-A9B2-FB7FE2313996}">
      <dgm:prSet/>
      <dgm:spPr/>
      <dgm:t>
        <a:bodyPr/>
        <a:lstStyle/>
        <a:p>
          <a:endParaRPr lang="en-US"/>
        </a:p>
      </dgm:t>
    </dgm:pt>
    <dgm:pt modelId="{90AE2179-6765-4742-A33C-34DAEE421CB6}" type="sibTrans" cxnId="{1C2BCB14-6EBA-4F3E-A9B2-FB7FE2313996}">
      <dgm:prSet/>
      <dgm:spPr/>
      <dgm:t>
        <a:bodyPr/>
        <a:lstStyle/>
        <a:p>
          <a:endParaRPr lang="en-US"/>
        </a:p>
      </dgm:t>
    </dgm:pt>
    <dgm:pt modelId="{2A4EA293-E935-4CA0-81AF-4889326AC3FB}">
      <dgm:prSet/>
      <dgm:spPr/>
      <dgm:t>
        <a:bodyPr/>
        <a:lstStyle/>
        <a:p>
          <a:pPr marL="57150" indent="0"/>
          <a:r>
            <a:rPr lang="en-US" dirty="0"/>
            <a:t>Managing Entities</a:t>
          </a:r>
        </a:p>
      </dgm:t>
    </dgm:pt>
    <dgm:pt modelId="{2D57EB7F-BCCD-47A7-8738-0C8BB6812304}" type="sibTrans" cxnId="{B8D23C7D-DEEE-49F9-A6BD-2E7458B9761D}">
      <dgm:prSet/>
      <dgm:spPr/>
      <dgm:t>
        <a:bodyPr/>
        <a:lstStyle/>
        <a:p>
          <a:endParaRPr lang="en-US"/>
        </a:p>
      </dgm:t>
    </dgm:pt>
    <dgm:pt modelId="{1F03CF57-265D-4CC7-9572-BC2932AB3114}" type="parTrans" cxnId="{B8D23C7D-DEEE-49F9-A6BD-2E7458B9761D}">
      <dgm:prSet/>
      <dgm:spPr/>
      <dgm:t>
        <a:bodyPr/>
        <a:lstStyle/>
        <a:p>
          <a:endParaRPr lang="en-US"/>
        </a:p>
      </dgm:t>
    </dgm:pt>
    <dgm:pt modelId="{18B67E51-81EE-47E3-A96A-E36A551E43CF}">
      <dgm:prSet/>
      <dgm:spPr/>
      <dgm:t>
        <a:bodyPr/>
        <a:lstStyle/>
        <a:p>
          <a:pPr marL="573088" indent="-171450"/>
          <a:r>
            <a:rPr lang="en-US" dirty="0"/>
            <a:t>Purchase room and board for Medicaid eligible non-dependent children</a:t>
          </a:r>
        </a:p>
      </dgm:t>
    </dgm:pt>
    <dgm:pt modelId="{BDDF8C87-028A-454E-B615-9137AF632BD0}" type="sibTrans" cxnId="{DFD1B0A3-48CB-4515-9FB7-8F146B8F3FEA}">
      <dgm:prSet/>
      <dgm:spPr/>
      <dgm:t>
        <a:bodyPr/>
        <a:lstStyle/>
        <a:p>
          <a:endParaRPr lang="en-US"/>
        </a:p>
      </dgm:t>
    </dgm:pt>
    <dgm:pt modelId="{A169459A-CE35-4A79-B383-F19AD3C473CC}" type="parTrans" cxnId="{DFD1B0A3-48CB-4515-9FB7-8F146B8F3FEA}">
      <dgm:prSet/>
      <dgm:spPr/>
      <dgm:t>
        <a:bodyPr/>
        <a:lstStyle/>
        <a:p>
          <a:endParaRPr lang="en-US"/>
        </a:p>
      </dgm:t>
    </dgm:pt>
    <dgm:pt modelId="{968A157A-6F88-4C36-8267-8524A36400D4}">
      <dgm:prSet/>
      <dgm:spPr/>
      <dgm:t>
        <a:bodyPr/>
        <a:lstStyle/>
        <a:p>
          <a:r>
            <a:rPr lang="en-US" dirty="0"/>
            <a:t>DCF Child &amp; Family Well-Being through Community Based Care Lead Agencies (CBC)</a:t>
          </a:r>
        </a:p>
      </dgm:t>
    </dgm:pt>
    <dgm:pt modelId="{6B1B6247-D360-4700-89EC-D4B0992A0EE3}" type="parTrans" cxnId="{20E4DFEC-30AA-4C34-858D-38F6405E9824}">
      <dgm:prSet/>
      <dgm:spPr/>
      <dgm:t>
        <a:bodyPr/>
        <a:lstStyle/>
        <a:p>
          <a:endParaRPr lang="en-US"/>
        </a:p>
      </dgm:t>
    </dgm:pt>
    <dgm:pt modelId="{4D0A40D4-DF61-4D06-9B47-3A5A8990B11C}" type="sibTrans" cxnId="{20E4DFEC-30AA-4C34-858D-38F6405E9824}">
      <dgm:prSet/>
      <dgm:spPr/>
      <dgm:t>
        <a:bodyPr/>
        <a:lstStyle/>
        <a:p>
          <a:endParaRPr lang="en-US"/>
        </a:p>
      </dgm:t>
    </dgm:pt>
    <dgm:pt modelId="{5B495DD6-249A-4646-9B45-4F3969CF063F}">
      <dgm:prSet/>
      <dgm:spPr/>
      <dgm:t>
        <a:bodyPr/>
        <a:lstStyle/>
        <a:p>
          <a:pPr marL="573088" indent="-171450"/>
          <a:r>
            <a:rPr lang="en-US" dirty="0"/>
            <a:t>Purchase room and board for dependent children (foster care)</a:t>
          </a:r>
        </a:p>
      </dgm:t>
    </dgm:pt>
    <dgm:pt modelId="{151E3AE7-3B48-464C-841E-3DDC42021637}" type="sibTrans" cxnId="{5A73B743-9B2A-4D13-9F75-A8BF18206F7E}">
      <dgm:prSet/>
      <dgm:spPr/>
      <dgm:t>
        <a:bodyPr/>
        <a:lstStyle/>
        <a:p>
          <a:endParaRPr lang="en-US"/>
        </a:p>
      </dgm:t>
    </dgm:pt>
    <dgm:pt modelId="{A3B62064-4237-4E01-B6C9-800563A68899}" type="parTrans" cxnId="{5A73B743-9B2A-4D13-9F75-A8BF18206F7E}">
      <dgm:prSet/>
      <dgm:spPr/>
      <dgm:t>
        <a:bodyPr/>
        <a:lstStyle/>
        <a:p>
          <a:endParaRPr lang="en-US"/>
        </a:p>
      </dgm:t>
    </dgm:pt>
    <dgm:pt modelId="{8A384C00-08BF-4BF1-8A41-3FC2CDBCE6E6}">
      <dgm:prSet/>
      <dgm:spPr/>
      <dgm:t>
        <a:bodyPr/>
        <a:lstStyle/>
        <a:p>
          <a:pPr marL="573088" indent="-171450"/>
          <a:r>
            <a:rPr lang="en-US" dirty="0"/>
            <a:t>Purchase therapeutic services and room and board for non-insured, non-dependent children</a:t>
          </a:r>
        </a:p>
      </dgm:t>
    </dgm:pt>
    <dgm:pt modelId="{C97C9302-66B6-4B8A-8FDC-F1BEA88EB976}" type="sibTrans" cxnId="{A96E9278-6117-4C92-B688-1EE5B612DB15}">
      <dgm:prSet/>
      <dgm:spPr/>
      <dgm:t>
        <a:bodyPr/>
        <a:lstStyle/>
        <a:p>
          <a:endParaRPr lang="en-US"/>
        </a:p>
      </dgm:t>
    </dgm:pt>
    <dgm:pt modelId="{AEF9848C-3ACB-4482-B722-86C3DF3518C4}" type="parTrans" cxnId="{A96E9278-6117-4C92-B688-1EE5B612DB15}">
      <dgm:prSet/>
      <dgm:spPr/>
      <dgm:t>
        <a:bodyPr/>
        <a:lstStyle/>
        <a:p>
          <a:endParaRPr lang="en-US"/>
        </a:p>
      </dgm:t>
    </dgm:pt>
    <dgm:pt modelId="{EADC216A-A846-45C8-BC5F-A4496D31CA9B}">
      <dgm:prSet/>
      <dgm:spPr/>
      <dgm:t>
        <a:bodyPr/>
        <a:lstStyle/>
        <a:p>
          <a:pPr marL="573088" indent="-171450"/>
          <a:r>
            <a:rPr lang="en-US" dirty="0"/>
            <a:t>Pay the Medicaid established rate for therapeutic services and the CBC established rate for room and board </a:t>
          </a:r>
        </a:p>
      </dgm:t>
    </dgm:pt>
    <dgm:pt modelId="{9FDF0CD1-CDBC-4D20-832D-A5938CBDC0A7}" type="parTrans" cxnId="{A6001680-7F86-4DA8-BBE0-3A2B9AF3A1A9}">
      <dgm:prSet/>
      <dgm:spPr/>
      <dgm:t>
        <a:bodyPr/>
        <a:lstStyle/>
        <a:p>
          <a:endParaRPr lang="en-US"/>
        </a:p>
      </dgm:t>
    </dgm:pt>
    <dgm:pt modelId="{5D473210-CEEB-4F0C-AAF7-0A72C7015370}" type="sibTrans" cxnId="{A6001680-7F86-4DA8-BBE0-3A2B9AF3A1A9}">
      <dgm:prSet/>
      <dgm:spPr/>
      <dgm:t>
        <a:bodyPr/>
        <a:lstStyle/>
        <a:p>
          <a:endParaRPr lang="en-US"/>
        </a:p>
      </dgm:t>
    </dgm:pt>
    <dgm:pt modelId="{B4ED0A67-0196-437C-B772-ED4EA2FAD12C}" type="pres">
      <dgm:prSet presAssocID="{20B59195-A8FC-4F1E-AE8F-D5D6B6995EB6}" presName="linear" presStyleCnt="0">
        <dgm:presLayoutVars>
          <dgm:dir/>
          <dgm:animLvl val="lvl"/>
          <dgm:resizeHandles val="exact"/>
        </dgm:presLayoutVars>
      </dgm:prSet>
      <dgm:spPr/>
    </dgm:pt>
    <dgm:pt modelId="{87FE3466-5356-4FE6-9ED3-3B56236DA1DB}" type="pres">
      <dgm:prSet presAssocID="{BF3A9C26-EECF-4E69-9023-08757D1F0C02}" presName="parentLin" presStyleCnt="0"/>
      <dgm:spPr/>
    </dgm:pt>
    <dgm:pt modelId="{E5D3E148-BC15-48B9-987E-598E5D51B627}" type="pres">
      <dgm:prSet presAssocID="{BF3A9C26-EECF-4E69-9023-08757D1F0C02}" presName="parentLeftMargin" presStyleLbl="node1" presStyleIdx="0" presStyleCnt="2"/>
      <dgm:spPr/>
    </dgm:pt>
    <dgm:pt modelId="{65791DBD-BC1D-4424-A55F-3456636E5EEB}" type="pres">
      <dgm:prSet presAssocID="{BF3A9C26-EECF-4E69-9023-08757D1F0C02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3F89F051-8DB0-4CC2-9AE3-4DB18CC277EF}" type="pres">
      <dgm:prSet presAssocID="{BF3A9C26-EECF-4E69-9023-08757D1F0C02}" presName="negativeSpace" presStyleCnt="0"/>
      <dgm:spPr/>
    </dgm:pt>
    <dgm:pt modelId="{B2E2C3AA-B501-49E6-A07E-A08DD98D9857}" type="pres">
      <dgm:prSet presAssocID="{BF3A9C26-EECF-4E69-9023-08757D1F0C02}" presName="childText" presStyleLbl="conFgAcc1" presStyleIdx="0" presStyleCnt="2">
        <dgm:presLayoutVars>
          <dgm:bulletEnabled val="1"/>
        </dgm:presLayoutVars>
      </dgm:prSet>
      <dgm:spPr/>
    </dgm:pt>
    <dgm:pt modelId="{483B9B7F-9BE3-4921-87B0-BB0E0C572DA7}" type="pres">
      <dgm:prSet presAssocID="{ED811344-541D-43FA-9EA6-20A716288827}" presName="spaceBetweenRectangles" presStyleCnt="0"/>
      <dgm:spPr/>
    </dgm:pt>
    <dgm:pt modelId="{A1D0BDCC-9D94-4CA1-AFC4-4466E16220AA}" type="pres">
      <dgm:prSet presAssocID="{0507BFB5-FBF5-4E4C-B7BA-98CE4D8FCDD2}" presName="parentLin" presStyleCnt="0"/>
      <dgm:spPr/>
    </dgm:pt>
    <dgm:pt modelId="{785BF486-E869-4699-8CC6-9C3A57F92A0E}" type="pres">
      <dgm:prSet presAssocID="{0507BFB5-FBF5-4E4C-B7BA-98CE4D8FCDD2}" presName="parentLeftMargin" presStyleLbl="node1" presStyleIdx="0" presStyleCnt="2"/>
      <dgm:spPr/>
    </dgm:pt>
    <dgm:pt modelId="{61887A0C-1E91-494F-A8EC-7B36A881F6E6}" type="pres">
      <dgm:prSet presAssocID="{0507BFB5-FBF5-4E4C-B7BA-98CE4D8FCDD2}" presName="parentText" presStyleLbl="node1" presStyleIdx="1" presStyleCnt="2">
        <dgm:presLayoutVars>
          <dgm:chMax val="0"/>
          <dgm:bulletEnabled val="1"/>
        </dgm:presLayoutVars>
      </dgm:prSet>
      <dgm:spPr/>
    </dgm:pt>
    <dgm:pt modelId="{7BBE316A-6353-480E-96F7-B146E104E914}" type="pres">
      <dgm:prSet presAssocID="{0507BFB5-FBF5-4E4C-B7BA-98CE4D8FCDD2}" presName="negativeSpace" presStyleCnt="0"/>
      <dgm:spPr/>
    </dgm:pt>
    <dgm:pt modelId="{49A74614-A91F-42CE-BDAF-B763AAE189E3}" type="pres">
      <dgm:prSet presAssocID="{0507BFB5-FBF5-4E4C-B7BA-98CE4D8FCDD2}" presName="childText" presStyleLbl="conFgAcc1" presStyleIdx="1" presStyleCnt="2">
        <dgm:presLayoutVars>
          <dgm:bulletEnabled val="1"/>
        </dgm:presLayoutVars>
      </dgm:prSet>
      <dgm:spPr/>
    </dgm:pt>
  </dgm:ptLst>
  <dgm:cxnLst>
    <dgm:cxn modelId="{6E01ED0C-1818-41A0-BDB9-F41D1D5F6B42}" type="presOf" srcId="{024E9316-565F-46DE-9AA0-C3998BF08DF3}" destId="{49A74614-A91F-42CE-BDAF-B763AAE189E3}" srcOrd="0" destOrd="3" presId="urn:microsoft.com/office/officeart/2005/8/layout/list1"/>
    <dgm:cxn modelId="{1C2BCB14-6EBA-4F3E-A9B2-FB7FE2313996}" srcId="{0507BFB5-FBF5-4E4C-B7BA-98CE4D8FCDD2}" destId="{7B27428C-3E11-4369-B9F2-F08928FA033D}" srcOrd="3" destOrd="0" parTransId="{FD479416-A6C5-41AD-940C-E6C79DF12F3F}" sibTransId="{90AE2179-6765-4742-A33C-34DAEE421CB6}"/>
    <dgm:cxn modelId="{302C8E3D-EC4B-4085-9749-D92700C9D115}" type="presOf" srcId="{C16719BD-E01A-4414-BA0B-FACC723AAC5D}" destId="{49A74614-A91F-42CE-BDAF-B763AAE189E3}" srcOrd="0" destOrd="6" presId="urn:microsoft.com/office/officeart/2005/8/layout/list1"/>
    <dgm:cxn modelId="{EFC5BB5D-BB57-4FCE-9A33-9AB48FF5B036}" type="presOf" srcId="{EADC216A-A846-45C8-BC5F-A4496D31CA9B}" destId="{49A74614-A91F-42CE-BDAF-B763AAE189E3}" srcOrd="0" destOrd="10" presId="urn:microsoft.com/office/officeart/2005/8/layout/list1"/>
    <dgm:cxn modelId="{DD8EC860-01CC-4ED1-ACF5-CD817C1A5902}" srcId="{7CC2A251-173C-4E7F-A453-2A8FDFADC331}" destId="{BECCC6C9-BCA1-4906-A13F-8EE542C46FE1}" srcOrd="0" destOrd="0" parTransId="{ABB2B487-F314-4738-955D-C7248C3CFC51}" sibTransId="{ABC8AD5D-D82B-4714-8CD1-0225AFE1352C}"/>
    <dgm:cxn modelId="{5A73B743-9B2A-4D13-9F75-A8BF18206F7E}" srcId="{024E9316-565F-46DE-9AA0-C3998BF08DF3}" destId="{5B495DD6-249A-4646-9B45-4F3969CF063F}" srcOrd="0" destOrd="0" parTransId="{A3B62064-4237-4E01-B6C9-800563A68899}" sibTransId="{151E3AE7-3B48-464C-841E-3DDC42021637}"/>
    <dgm:cxn modelId="{B68DF267-F973-4F5B-B745-89A26FBA64E2}" srcId="{7CC2A251-173C-4E7F-A453-2A8FDFADC331}" destId="{DBD75989-1198-452B-968F-DF89F615A1E8}" srcOrd="1" destOrd="0" parTransId="{C63E1F39-C836-4673-B4EA-9E04BD5115DE}" sibTransId="{4B57351C-D67F-41DB-9659-D98701C7E45F}"/>
    <dgm:cxn modelId="{C49BB869-D979-4E25-A487-DF669BDFE041}" type="presOf" srcId="{BECCC6C9-BCA1-4906-A13F-8EE542C46FE1}" destId="{49A74614-A91F-42CE-BDAF-B763AAE189E3}" srcOrd="0" destOrd="1" presId="urn:microsoft.com/office/officeart/2005/8/layout/list1"/>
    <dgm:cxn modelId="{CF328B6E-055C-4A64-9EA3-9C9633799518}" type="presOf" srcId="{BF3A9C26-EECF-4E69-9023-08757D1F0C02}" destId="{65791DBD-BC1D-4424-A55F-3456636E5EEB}" srcOrd="1" destOrd="0" presId="urn:microsoft.com/office/officeart/2005/8/layout/list1"/>
    <dgm:cxn modelId="{03A32972-E681-4193-BDFF-DB7D811F9E1E}" srcId="{20B59195-A8FC-4F1E-AE8F-D5D6B6995EB6}" destId="{BF3A9C26-EECF-4E69-9023-08757D1F0C02}" srcOrd="0" destOrd="0" parTransId="{75B00C6E-1153-43EB-AA6E-772851394A82}" sibTransId="{ED811344-541D-43FA-9EA6-20A716288827}"/>
    <dgm:cxn modelId="{A96E9278-6117-4C92-B688-1EE5B612DB15}" srcId="{2A4EA293-E935-4CA0-81AF-4889326AC3FB}" destId="{8A384C00-08BF-4BF1-8A41-3FC2CDBCE6E6}" srcOrd="0" destOrd="0" parTransId="{AEF9848C-3ACB-4482-B722-86C3DF3518C4}" sibTransId="{C97C9302-66B6-4B8A-8FDC-F1BEA88EB976}"/>
    <dgm:cxn modelId="{F0DEFF59-EEBC-44E5-978F-52D0A3866812}" type="presOf" srcId="{7F177433-40C2-494C-BCFD-DAE5019940A1}" destId="{49A74614-A91F-42CE-BDAF-B763AAE189E3}" srcOrd="0" destOrd="5" presId="urn:microsoft.com/office/officeart/2005/8/layout/list1"/>
    <dgm:cxn modelId="{B8D23C7D-DEEE-49F9-A6BD-2E7458B9761D}" srcId="{0507BFB5-FBF5-4E4C-B7BA-98CE4D8FCDD2}" destId="{2A4EA293-E935-4CA0-81AF-4889326AC3FB}" srcOrd="2" destOrd="0" parTransId="{1F03CF57-265D-4CC7-9572-BC2932AB3114}" sibTransId="{2D57EB7F-BCCD-47A7-8738-0C8BB6812304}"/>
    <dgm:cxn modelId="{C2EBA07F-45FD-4D3A-A532-B9DA2613CE89}" srcId="{024E9316-565F-46DE-9AA0-C3998BF08DF3}" destId="{C16719BD-E01A-4414-BA0B-FACC723AAC5D}" srcOrd="2" destOrd="0" parTransId="{65DDCE03-E784-443A-90F5-34DBB0BD20E3}" sibTransId="{A4344FD5-DBCD-4404-865A-2945193454D2}"/>
    <dgm:cxn modelId="{A6001680-7F86-4DA8-BBE0-3A2B9AF3A1A9}" srcId="{2A4EA293-E935-4CA0-81AF-4889326AC3FB}" destId="{EADC216A-A846-45C8-BC5F-A4496D31CA9B}" srcOrd="2" destOrd="0" parTransId="{9FDF0CD1-CDBC-4D20-832D-A5938CBDC0A7}" sibTransId="{5D473210-CEEB-4F0C-AAF7-0A72C7015370}"/>
    <dgm:cxn modelId="{FEC03582-7E18-4F98-8B8D-697D270C2622}" type="presOf" srcId="{0507BFB5-FBF5-4E4C-B7BA-98CE4D8FCDD2}" destId="{61887A0C-1E91-494F-A8EC-7B36A881F6E6}" srcOrd="1" destOrd="0" presId="urn:microsoft.com/office/officeart/2005/8/layout/list1"/>
    <dgm:cxn modelId="{6E27008F-8822-41A9-9D9E-6F1852A4F8F3}" type="presOf" srcId="{968A157A-6F88-4C36-8267-8524A36400D4}" destId="{B2E2C3AA-B501-49E6-A07E-A08DD98D9857}" srcOrd="0" destOrd="2" presId="urn:microsoft.com/office/officeart/2005/8/layout/list1"/>
    <dgm:cxn modelId="{3D386992-7D41-402E-AE1E-8AFDBF01E3F1}" type="presOf" srcId="{0B08E952-B892-4A2B-ADC9-14CC36C13FFD}" destId="{B2E2C3AA-B501-49E6-A07E-A08DD98D9857}" srcOrd="0" destOrd="0" presId="urn:microsoft.com/office/officeart/2005/8/layout/list1"/>
    <dgm:cxn modelId="{85D2DA92-3E04-49F4-BB1C-EC3F126BDB17}" srcId="{0507BFB5-FBF5-4E4C-B7BA-98CE4D8FCDD2}" destId="{024E9316-565F-46DE-9AA0-C3998BF08DF3}" srcOrd="1" destOrd="0" parTransId="{516893D9-4D86-49CE-8F62-3D23A4273402}" sibTransId="{A691CDEF-E864-4773-B272-E466FC23A67E}"/>
    <dgm:cxn modelId="{3172D495-CACB-4272-B0E7-07B5D654CF60}" type="presOf" srcId="{BF3A9C26-EECF-4E69-9023-08757D1F0C02}" destId="{E5D3E148-BC15-48B9-987E-598E5D51B627}" srcOrd="0" destOrd="0" presId="urn:microsoft.com/office/officeart/2005/8/layout/list1"/>
    <dgm:cxn modelId="{5203259E-4BE3-42E8-8403-BD00CDC02341}" type="presOf" srcId="{5B495DD6-249A-4646-9B45-4F3969CF063F}" destId="{49A74614-A91F-42CE-BDAF-B763AAE189E3}" srcOrd="0" destOrd="4" presId="urn:microsoft.com/office/officeart/2005/8/layout/list1"/>
    <dgm:cxn modelId="{0003C79E-0AA0-4CCB-B02F-E21CABC5B371}" type="presOf" srcId="{7B27428C-3E11-4369-B9F2-F08928FA033D}" destId="{49A74614-A91F-42CE-BDAF-B763AAE189E3}" srcOrd="0" destOrd="11" presId="urn:microsoft.com/office/officeart/2005/8/layout/list1"/>
    <dgm:cxn modelId="{EE8E30A1-E21C-4F8C-96F6-013AE005C231}" type="presOf" srcId="{18B67E51-81EE-47E3-A96A-E36A551E43CF}" destId="{49A74614-A91F-42CE-BDAF-B763AAE189E3}" srcOrd="0" destOrd="9" presId="urn:microsoft.com/office/officeart/2005/8/layout/list1"/>
    <dgm:cxn modelId="{DFD1B0A3-48CB-4515-9FB7-8F146B8F3FEA}" srcId="{2A4EA293-E935-4CA0-81AF-4889326AC3FB}" destId="{18B67E51-81EE-47E3-A96A-E36A551E43CF}" srcOrd="1" destOrd="0" parTransId="{A169459A-CE35-4A79-B383-F19AD3C473CC}" sibTransId="{BDDF8C87-028A-454E-B615-9137AF632BD0}"/>
    <dgm:cxn modelId="{49217BA4-522F-49E8-9C39-602887756D4F}" type="presOf" srcId="{20B59195-A8FC-4F1E-AE8F-D5D6B6995EB6}" destId="{B4ED0A67-0196-437C-B772-ED4EA2FAD12C}" srcOrd="0" destOrd="0" presId="urn:microsoft.com/office/officeart/2005/8/layout/list1"/>
    <dgm:cxn modelId="{2BAF6DAE-C8F0-4C11-B04C-2A3343AC2F82}" type="presOf" srcId="{0507BFB5-FBF5-4E4C-B7BA-98CE4D8FCDD2}" destId="{785BF486-E869-4699-8CC6-9C3A57F92A0E}" srcOrd="0" destOrd="0" presId="urn:microsoft.com/office/officeart/2005/8/layout/list1"/>
    <dgm:cxn modelId="{E56F42BF-2E33-49E7-B992-6517CC8B7884}" type="presOf" srcId="{E053A9F5-8A27-4CEF-8073-1DF03DFC02C6}" destId="{B2E2C3AA-B501-49E6-A07E-A08DD98D9857}" srcOrd="0" destOrd="1" presId="urn:microsoft.com/office/officeart/2005/8/layout/list1"/>
    <dgm:cxn modelId="{8A0A43C3-A606-4CAC-A228-44E7500C23FB}" srcId="{BF3A9C26-EECF-4E69-9023-08757D1F0C02}" destId="{0B08E952-B892-4A2B-ADC9-14CC36C13FFD}" srcOrd="0" destOrd="0" parTransId="{81D4A02D-B192-451E-BC92-60E00F919A60}" sibTransId="{94E2925B-867C-476A-BE5E-39A68C55B26A}"/>
    <dgm:cxn modelId="{F048BAD2-AC71-4D5E-808E-200153EE13E8}" type="presOf" srcId="{DBD75989-1198-452B-968F-DF89F615A1E8}" destId="{49A74614-A91F-42CE-BDAF-B763AAE189E3}" srcOrd="0" destOrd="2" presId="urn:microsoft.com/office/officeart/2005/8/layout/list1"/>
    <dgm:cxn modelId="{100883DD-92D8-4CDE-A972-4A08F3F38708}" type="presOf" srcId="{8A384C00-08BF-4BF1-8A41-3FC2CDBCE6E6}" destId="{49A74614-A91F-42CE-BDAF-B763AAE189E3}" srcOrd="0" destOrd="8" presId="urn:microsoft.com/office/officeart/2005/8/layout/list1"/>
    <dgm:cxn modelId="{067D22E7-D672-490E-842E-C052637E5915}" srcId="{0507BFB5-FBF5-4E4C-B7BA-98CE4D8FCDD2}" destId="{7CC2A251-173C-4E7F-A453-2A8FDFADC331}" srcOrd="0" destOrd="0" parTransId="{0C810AD8-9F4B-4938-A383-3BFDA9499781}" sibTransId="{C858C4A9-69AF-4DDA-AE4C-61C7B6205AA8}"/>
    <dgm:cxn modelId="{B13E7AEC-761A-4E90-A688-D09E5CE50E06}" type="presOf" srcId="{2A4EA293-E935-4CA0-81AF-4889326AC3FB}" destId="{49A74614-A91F-42CE-BDAF-B763AAE189E3}" srcOrd="0" destOrd="7" presId="urn:microsoft.com/office/officeart/2005/8/layout/list1"/>
    <dgm:cxn modelId="{20E4DFEC-30AA-4C34-858D-38F6405E9824}" srcId="{BF3A9C26-EECF-4E69-9023-08757D1F0C02}" destId="{968A157A-6F88-4C36-8267-8524A36400D4}" srcOrd="2" destOrd="0" parTransId="{6B1B6247-D360-4700-89EC-D4B0992A0EE3}" sibTransId="{4D0A40D4-DF61-4D06-9B47-3A5A8990B11C}"/>
    <dgm:cxn modelId="{CDF276ED-A3B5-4946-A023-A8D2392FB8BB}" srcId="{024E9316-565F-46DE-9AA0-C3998BF08DF3}" destId="{7F177433-40C2-494C-BCFD-DAE5019940A1}" srcOrd="1" destOrd="0" parTransId="{8B41F1EB-CEA2-4C64-BAD1-59C93A21BD8F}" sibTransId="{5098DC94-859E-45B8-A2A4-C516576FC583}"/>
    <dgm:cxn modelId="{85730FF4-AFAA-4D69-9F78-25BB710D083D}" srcId="{20B59195-A8FC-4F1E-AE8F-D5D6B6995EB6}" destId="{0507BFB5-FBF5-4E4C-B7BA-98CE4D8FCDD2}" srcOrd="1" destOrd="0" parTransId="{315D3381-7D9C-4210-AAA2-5089084F651E}" sibTransId="{87AF983A-993A-4B6B-820D-36C6ECD0188F}"/>
    <dgm:cxn modelId="{4737F1F7-2F92-44C1-AF10-EF6EC2486730}" srcId="{BF3A9C26-EECF-4E69-9023-08757D1F0C02}" destId="{E053A9F5-8A27-4CEF-8073-1DF03DFC02C6}" srcOrd="1" destOrd="0" parTransId="{20BC895F-E6AD-4425-BE98-ED0A122494B2}" sibTransId="{C570274E-7188-4AB0-978B-91D55C6F279E}"/>
    <dgm:cxn modelId="{E936C6FD-78AD-49A5-AEE0-5D2D383FA51C}" type="presOf" srcId="{7CC2A251-173C-4E7F-A453-2A8FDFADC331}" destId="{49A74614-A91F-42CE-BDAF-B763AAE189E3}" srcOrd="0" destOrd="0" presId="urn:microsoft.com/office/officeart/2005/8/layout/list1"/>
    <dgm:cxn modelId="{B2E856E3-EFF5-4A24-8CCC-532C240A3048}" type="presParOf" srcId="{B4ED0A67-0196-437C-B772-ED4EA2FAD12C}" destId="{87FE3466-5356-4FE6-9ED3-3B56236DA1DB}" srcOrd="0" destOrd="0" presId="urn:microsoft.com/office/officeart/2005/8/layout/list1"/>
    <dgm:cxn modelId="{5004020B-9C83-41CA-BA30-FADFBA24A42D}" type="presParOf" srcId="{87FE3466-5356-4FE6-9ED3-3B56236DA1DB}" destId="{E5D3E148-BC15-48B9-987E-598E5D51B627}" srcOrd="0" destOrd="0" presId="urn:microsoft.com/office/officeart/2005/8/layout/list1"/>
    <dgm:cxn modelId="{2BA86EDD-D580-4D3C-90EA-D243E69A0D2E}" type="presParOf" srcId="{87FE3466-5356-4FE6-9ED3-3B56236DA1DB}" destId="{65791DBD-BC1D-4424-A55F-3456636E5EEB}" srcOrd="1" destOrd="0" presId="urn:microsoft.com/office/officeart/2005/8/layout/list1"/>
    <dgm:cxn modelId="{247AF969-C0A5-447E-A565-4B01DC297357}" type="presParOf" srcId="{B4ED0A67-0196-437C-B772-ED4EA2FAD12C}" destId="{3F89F051-8DB0-4CC2-9AE3-4DB18CC277EF}" srcOrd="1" destOrd="0" presId="urn:microsoft.com/office/officeart/2005/8/layout/list1"/>
    <dgm:cxn modelId="{0102BAD8-1D05-4709-9C9F-39CD2AE59106}" type="presParOf" srcId="{B4ED0A67-0196-437C-B772-ED4EA2FAD12C}" destId="{B2E2C3AA-B501-49E6-A07E-A08DD98D9857}" srcOrd="2" destOrd="0" presId="urn:microsoft.com/office/officeart/2005/8/layout/list1"/>
    <dgm:cxn modelId="{A24D948C-0668-46F8-A43A-A45C14EDFDBA}" type="presParOf" srcId="{B4ED0A67-0196-437C-B772-ED4EA2FAD12C}" destId="{483B9B7F-9BE3-4921-87B0-BB0E0C572DA7}" srcOrd="3" destOrd="0" presId="urn:microsoft.com/office/officeart/2005/8/layout/list1"/>
    <dgm:cxn modelId="{F9885103-1440-42EA-8D76-7DAD17823A2F}" type="presParOf" srcId="{B4ED0A67-0196-437C-B772-ED4EA2FAD12C}" destId="{A1D0BDCC-9D94-4CA1-AFC4-4466E16220AA}" srcOrd="4" destOrd="0" presId="urn:microsoft.com/office/officeart/2005/8/layout/list1"/>
    <dgm:cxn modelId="{FF647778-333E-404C-AC67-C12E3F1D5661}" type="presParOf" srcId="{A1D0BDCC-9D94-4CA1-AFC4-4466E16220AA}" destId="{785BF486-E869-4699-8CC6-9C3A57F92A0E}" srcOrd="0" destOrd="0" presId="urn:microsoft.com/office/officeart/2005/8/layout/list1"/>
    <dgm:cxn modelId="{0685A36A-B9EB-4A46-9770-A62168BDDCB6}" type="presParOf" srcId="{A1D0BDCC-9D94-4CA1-AFC4-4466E16220AA}" destId="{61887A0C-1E91-494F-A8EC-7B36A881F6E6}" srcOrd="1" destOrd="0" presId="urn:microsoft.com/office/officeart/2005/8/layout/list1"/>
    <dgm:cxn modelId="{E854BD30-018A-4FD5-9336-69B715EEEEB2}" type="presParOf" srcId="{B4ED0A67-0196-437C-B772-ED4EA2FAD12C}" destId="{7BBE316A-6353-480E-96F7-B146E104E914}" srcOrd="5" destOrd="0" presId="urn:microsoft.com/office/officeart/2005/8/layout/list1"/>
    <dgm:cxn modelId="{EA00BF1A-BF32-4C23-90C3-065BBAA327EE}" type="presParOf" srcId="{B4ED0A67-0196-437C-B772-ED4EA2FAD12C}" destId="{49A74614-A91F-42CE-BDAF-B763AAE189E3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2E2C3AA-B501-49E6-A07E-A08DD98D9857}">
      <dsp:nvSpPr>
        <dsp:cNvPr id="0" name=""/>
        <dsp:cNvSpPr/>
      </dsp:nvSpPr>
      <dsp:spPr>
        <a:xfrm>
          <a:off x="0" y="315182"/>
          <a:ext cx="7666892" cy="1512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5036" tIns="312420" rIns="595036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/>
            <a:t>Medicaid (AHCA) through Managed Care Organizations (MMA)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DCF Substance Abuse and Mental Health (SAMH) through Managing Entities (ME)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DCF Child &amp; Family Well-Being through Community Based Care Lead Agencies (CBC)</a:t>
          </a:r>
        </a:p>
      </dsp:txBody>
      <dsp:txXfrm>
        <a:off x="0" y="315182"/>
        <a:ext cx="7666892" cy="1512000"/>
      </dsp:txXfrm>
    </dsp:sp>
    <dsp:sp modelId="{65791DBD-BC1D-4424-A55F-3456636E5EEB}">
      <dsp:nvSpPr>
        <dsp:cNvPr id="0" name=""/>
        <dsp:cNvSpPr/>
      </dsp:nvSpPr>
      <dsp:spPr>
        <a:xfrm>
          <a:off x="383344" y="93782"/>
          <a:ext cx="5366824" cy="44280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2853" tIns="0" rIns="202853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Funding Sources</a:t>
          </a:r>
        </a:p>
      </dsp:txBody>
      <dsp:txXfrm>
        <a:off x="404960" y="115398"/>
        <a:ext cx="5323592" cy="399568"/>
      </dsp:txXfrm>
    </dsp:sp>
    <dsp:sp modelId="{49A74614-A91F-42CE-BDAF-B763AAE189E3}">
      <dsp:nvSpPr>
        <dsp:cNvPr id="0" name=""/>
        <dsp:cNvSpPr/>
      </dsp:nvSpPr>
      <dsp:spPr>
        <a:xfrm>
          <a:off x="0" y="2129582"/>
          <a:ext cx="7666892" cy="42525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5">
              <a:hueOff val="-21323121"/>
              <a:satOff val="12119"/>
              <a:lumOff val="-1000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95036" tIns="312420" rIns="595036" bIns="106680" numCol="1" spcCol="1270" anchor="t" anchorCtr="0">
          <a:noAutofit/>
        </a:bodyPr>
        <a:lstStyle/>
        <a:p>
          <a:pPr marL="57150" lvl="1" indent="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Managed Care Organizations </a:t>
          </a:r>
        </a:p>
        <a:p>
          <a:pPr marL="573088" lvl="2" indent="-17145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Purchase therapeutic services for Medicaid eligible children</a:t>
          </a:r>
        </a:p>
        <a:p>
          <a:pPr marL="573088" lvl="2" indent="-17145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Daily rate had remained $180.00 since 2004 until it was increased by $1.58 in 2022</a:t>
          </a:r>
        </a:p>
        <a:p>
          <a:pPr marL="57150" lvl="1" indent="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Community Based Care Lead Agencies </a:t>
          </a:r>
        </a:p>
        <a:p>
          <a:pPr marL="573088" lvl="2" indent="-17145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Purchase room and board for dependent children (foster care)</a:t>
          </a:r>
        </a:p>
        <a:p>
          <a:pPr marL="573088" lvl="2" indent="-17145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Rate has increased from $80.00 in 2004 to a mean of $291.16 in 2023</a:t>
          </a:r>
        </a:p>
        <a:p>
          <a:pPr marL="573088" lvl="2" indent="-17145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Purchase therapeutic services for non-Medicaid eligible dependent children</a:t>
          </a:r>
        </a:p>
        <a:p>
          <a:pPr marL="57150" lvl="1" indent="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Managing Entities</a:t>
          </a:r>
        </a:p>
        <a:p>
          <a:pPr marL="573088" lvl="2" indent="-17145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Purchase therapeutic services and room and board for non-insured, non-dependent children</a:t>
          </a:r>
        </a:p>
        <a:p>
          <a:pPr marL="573088" lvl="2" indent="-17145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Purchase room and board for Medicaid eligible non-dependent children</a:t>
          </a:r>
        </a:p>
        <a:p>
          <a:pPr marL="573088" lvl="2" indent="-17145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500" kern="1200" dirty="0"/>
            <a:t>Pay the Medicaid established rate for therapeutic services and the CBC established rate for room and board </a:t>
          </a:r>
        </a:p>
        <a:p>
          <a:pPr marL="573088" lvl="1" indent="-17145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en-US" sz="1500" kern="1200" dirty="0"/>
        </a:p>
      </dsp:txBody>
      <dsp:txXfrm>
        <a:off x="0" y="2129582"/>
        <a:ext cx="7666892" cy="4252500"/>
      </dsp:txXfrm>
    </dsp:sp>
    <dsp:sp modelId="{61887A0C-1E91-494F-A8EC-7B36A881F6E6}">
      <dsp:nvSpPr>
        <dsp:cNvPr id="0" name=""/>
        <dsp:cNvSpPr/>
      </dsp:nvSpPr>
      <dsp:spPr>
        <a:xfrm>
          <a:off x="383344" y="1908182"/>
          <a:ext cx="5366824" cy="442800"/>
        </a:xfrm>
        <a:prstGeom prst="roundRect">
          <a:avLst/>
        </a:prstGeom>
        <a:solidFill>
          <a:schemeClr val="accent5">
            <a:hueOff val="-21323121"/>
            <a:satOff val="12119"/>
            <a:lumOff val="-1000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2853" tIns="0" rIns="202853" bIns="0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Contracting</a:t>
          </a:r>
        </a:p>
      </dsp:txBody>
      <dsp:txXfrm>
        <a:off x="404960" y="1929798"/>
        <a:ext cx="5323592" cy="3995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l"/>
            <a:fld id="{0DCFB061-4267-4D9F-8017-6F550D3068DF}" type="datetime1">
              <a:rPr lang="en-US" smtClean="0"/>
              <a:t>6/3/2025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0503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1BC61-5547-4A60-8DA1-6699760D9972}" type="datetime1">
              <a:rPr lang="en-US" smtClean="0"/>
              <a:t>6/3/2025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3306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B9D1C6-60D0-4CD1-8F31-F912522EB041}" type="datetime1">
              <a:rPr lang="en-US" smtClean="0"/>
              <a:t>6/3/2025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02205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A4ED5C-5A53-433E-8A55-46F54CE81DA5}" type="datetime1">
              <a:rPr lang="en-US" smtClean="0"/>
              <a:t>6/3/2025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2358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29CABC0C-B6DF-45E9-B954-11C99AA62C3E}" type="datetime1">
              <a:rPr lang="en-US" smtClean="0"/>
              <a:t>6/3/2025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9157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B71B9-2624-4F21-93EE-35A78B1A0DAD}" type="datetime1">
              <a:rPr lang="en-US" smtClean="0"/>
              <a:t>6/3/2025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56052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D37C2A-BE2E-4840-A907-3254E2916C96}" type="datetime1">
              <a:rPr lang="en-US" smtClean="0"/>
              <a:t>6/3/2025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86937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5CD215-1C45-48A0-8534-39FFE8A7C95A}" type="datetime1">
              <a:rPr lang="en-US" smtClean="0"/>
              <a:t>6/3/2025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1620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363A0F-DEF3-4134-98D0-2E1276938A8B}" type="datetime1">
              <a:rPr lang="en-US" smtClean="0"/>
              <a:t>6/3/2025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60545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A2E4C8-2960-4ADD-862C-4D9643CB15AC}" type="datetime1">
              <a:rPr lang="en-US" smtClean="0"/>
              <a:t>6/3/2025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0687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BDEA15-09CD-4275-A8E0-385C965F48B0}" type="datetime1">
              <a:rPr lang="en-US" smtClean="0"/>
              <a:t>6/3/2025</a:t>
            </a:fld>
            <a:endParaRPr lang="en-US" dirty="0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3453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4AF8082C-0922-4249-A612-B415F5231620}" type="datetime1">
              <a:rPr lang="en-US" smtClean="0"/>
              <a:t>6/3/2025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FAEF9944-A4F6-4C59-AEBD-678D6480B8E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6886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microsoft.com/office/2007/relationships/hdphoto" Target="../media/hdphoto2.wdp"/><Relationship Id="rId7" Type="http://schemas.openxmlformats.org/officeDocument/2006/relationships/diagramQuickStyle" Target="../diagrams/quickStyle1.xm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.xml"/><Relationship Id="rId5" Type="http://schemas.openxmlformats.org/officeDocument/2006/relationships/diagramData" Target="../diagrams/data1.xml"/><Relationship Id="rId4" Type="http://schemas.openxmlformats.org/officeDocument/2006/relationships/image" Target="../media/image2.png"/><Relationship Id="rId9" Type="http://schemas.microsoft.com/office/2007/relationships/diagramDrawing" Target="../diagrams/drawing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86518562-9F05-4634-4766-A48004E739B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5000"/>
          <a:stretch/>
        </p:blipFill>
        <p:spPr>
          <a:xfrm>
            <a:off x="-1" y="10"/>
            <a:ext cx="12191999" cy="6857990"/>
          </a:xfrm>
          <a:prstGeom prst="rect">
            <a:avLst/>
          </a:prstGeom>
        </p:spPr>
      </p:pic>
      <p:sp>
        <p:nvSpPr>
          <p:cNvPr id="59" name="Rectangle 58">
            <a:extLst>
              <a:ext uri="{FF2B5EF4-FFF2-40B4-BE49-F238E27FC236}">
                <a16:creationId xmlns:a16="http://schemas.microsoft.com/office/drawing/2014/main" id="{CD60390C-0E4C-4682-8246-AFA2E49856D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3837459"/>
            <a:ext cx="10222992" cy="80683"/>
          </a:xfrm>
          <a:prstGeom prst="rect">
            <a:avLst/>
          </a:prstGeom>
          <a:blipFill dpi="0" rotWithShape="1">
            <a:blip r:embed="rId3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CEBA87F4-FB8A-4D91-B3F3-DFA78E0CC6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3981573"/>
            <a:ext cx="10222992" cy="2078335"/>
          </a:xfrm>
          <a:prstGeom prst="rect">
            <a:avLst/>
          </a:prstGeom>
          <a:blipFill dpi="0" rotWithShape="1">
            <a:blip r:embed="rId3">
              <a:alphaModFix amt="9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E13C48E-453F-CD9C-9336-54E33D8712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73480" y="4277802"/>
            <a:ext cx="6022449" cy="1622451"/>
          </a:xfrm>
        </p:spPr>
        <p:txBody>
          <a:bodyPr>
            <a:normAutofit/>
          </a:bodyPr>
          <a:lstStyle/>
          <a:p>
            <a:pPr algn="r"/>
            <a:r>
              <a:rPr lang="en-US" sz="5100"/>
              <a:t>Specialized therapeutic group care overview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D132FA-17EE-5388-F130-85C5DF14DD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534654" y="4190337"/>
            <a:ext cx="3483865" cy="1709917"/>
          </a:xfrm>
        </p:spPr>
        <p:txBody>
          <a:bodyPr anchor="ctr">
            <a:normAutofit/>
          </a:bodyPr>
          <a:lstStyle/>
          <a:p>
            <a:r>
              <a:rPr lang="en-US" sz="1700" dirty="0"/>
              <a:t>Commission on Mental Health and Substance Misuse Disorder </a:t>
            </a:r>
          </a:p>
          <a:p>
            <a:r>
              <a:rPr lang="en-US" sz="1700" dirty="0"/>
              <a:t>Children and Youth Behavioral Health Sub-Committee </a:t>
            </a:r>
          </a:p>
          <a:p>
            <a:r>
              <a:rPr lang="en-US" sz="1700" dirty="0"/>
              <a:t>August 2023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D012A90F-45C2-4C9B-BAF6-9CE1F546C7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6128670"/>
            <a:ext cx="10222992" cy="80683"/>
          </a:xfrm>
          <a:prstGeom prst="rect">
            <a:avLst/>
          </a:prstGeom>
          <a:blipFill dpi="0" rotWithShape="1">
            <a:blip r:embed="rId3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1079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7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7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E009DD9B-5EE2-4C0D-8B2B-351C8C1022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E720DB99-7745-4E75-9D96-AAB6D55C53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464119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D68803C4-E159-4360-B7BB-74205C8F78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601952"/>
            <a:ext cx="10222992" cy="1385874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504B0465-3B07-49BF-BEA7-D814762462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2038655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1D0ACA6-AD6A-C100-3858-BCB7DD89A0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</p:spPr>
        <p:txBody>
          <a:bodyPr>
            <a:normAutofit/>
          </a:bodyPr>
          <a:lstStyle/>
          <a:p>
            <a:r>
              <a:rPr lang="en-US"/>
              <a:t>Specialized Therapeutic group care (STGC)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8D82B5-B268-9449-4E5E-3B2B8D59DF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320412"/>
            <a:ext cx="10058400" cy="38517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Definition: 2</a:t>
            </a:r>
            <a:r>
              <a:rPr lang="en-US" b="0" i="0" dirty="0">
                <a:effectLst/>
              </a:rPr>
              <a:t>4-hour live-in residential programs providing community-based mental health services in a group setting for up to twelve children who may safely attend school and participate in activities in the community</a:t>
            </a:r>
            <a:br>
              <a:rPr lang="en-US" dirty="0"/>
            </a:b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One of 3 state funded residential treatment options for children in the State of Florida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Level of care in terms of structure and security is between therapeutic foster care (TFC) (home environment) and Statewide Inpatient Psychiatric Program (SIPP) (locked hospital environment)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Utilized as a less restrictive level of care for children transitioning from SIPP or to intervene prior to SIPP placement and for children who need more intensive services and structure than TFC provides</a:t>
            </a:r>
          </a:p>
          <a:p>
            <a:endParaRPr lang="en-US" dirty="0"/>
          </a:p>
        </p:txBody>
      </p:sp>
      <p:sp>
        <p:nvSpPr>
          <p:cNvPr id="11" name="Oval 15">
            <a:extLst>
              <a:ext uri="{FF2B5EF4-FFF2-40B4-BE49-F238E27FC236}">
                <a16:creationId xmlns:a16="http://schemas.microsoft.com/office/drawing/2014/main" id="{49B7FFA5-14CB-4A4F-9BCC-CA3AA5D9D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01725" y="6229681"/>
            <a:ext cx="457200" cy="457200"/>
          </a:xfrm>
          <a:prstGeom prst="ellipse">
            <a:avLst/>
          </a:prstGeom>
          <a:blipFill dpi="0" rotWithShape="1"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04E48745-7512-4EC2-9E20-9092D1215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0918" y="6258874"/>
            <a:ext cx="398813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539983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7">
            <a:extLst>
              <a:ext uri="{FF2B5EF4-FFF2-40B4-BE49-F238E27FC236}">
                <a16:creationId xmlns:a16="http://schemas.microsoft.com/office/drawing/2014/main" id="{4FCA88C2-C73C-4062-A097-8FBCE3090B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9">
            <a:extLst>
              <a:ext uri="{FF2B5EF4-FFF2-40B4-BE49-F238E27FC236}">
                <a16:creationId xmlns:a16="http://schemas.microsoft.com/office/drawing/2014/main" id="{83981C21-E132-4402-B31B-D725C1CE77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604" y="653241"/>
            <a:ext cx="109087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11">
            <a:extLst>
              <a:ext uri="{FF2B5EF4-FFF2-40B4-BE49-F238E27FC236}">
                <a16:creationId xmlns:a16="http://schemas.microsoft.com/office/drawing/2014/main" id="{6A685C77-4E84-486A-9AE5-F3635BE98E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602" y="822324"/>
            <a:ext cx="5149596" cy="5228279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050EB7B-78E7-C636-DCC9-6DAE5492BD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6934" y="1465790"/>
            <a:ext cx="3860798" cy="3941345"/>
          </a:xfrm>
        </p:spPr>
        <p:txBody>
          <a:bodyPr>
            <a:normAutofit/>
          </a:bodyPr>
          <a:lstStyle/>
          <a:p>
            <a:r>
              <a:rPr lang="en-US" sz="6000" dirty="0"/>
              <a:t>Regulatory Oversight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D5A4C1-CB11-0B67-BA7B-7129B681E7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0" y="950975"/>
            <a:ext cx="5791199" cy="5099627"/>
          </a:xfrm>
        </p:spPr>
        <p:txBody>
          <a:bodyPr anchor="ctr">
            <a:norm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Complicated and disjointed system of licensing and regulation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Department of Children and Families</a:t>
            </a:r>
          </a:p>
          <a:p>
            <a:pPr marL="2205990" lvl="5" indent="-285750">
              <a:buFont typeface="Arial" panose="020B0604020202020204" pitchFamily="34" charset="0"/>
              <a:buChar char="•"/>
            </a:pPr>
            <a:r>
              <a:rPr lang="en-US" dirty="0"/>
              <a:t>Responsible for Florida Administrative Code 65E-9 – Licensing of Residential Treatment Centers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Agency of Healthcare Administration/Medicaid</a:t>
            </a:r>
          </a:p>
          <a:p>
            <a:pPr marL="2205038" lvl="7" indent="-266700">
              <a:buFont typeface="Arial" panose="020B0604020202020204" pitchFamily="34" charset="0"/>
              <a:buChar char="•"/>
            </a:pPr>
            <a:r>
              <a:rPr lang="en-US"/>
              <a:t>Responsible </a:t>
            </a:r>
            <a:r>
              <a:rPr lang="en-US" dirty="0"/>
              <a:t>for licensing</a:t>
            </a:r>
          </a:p>
          <a:p>
            <a:pPr marL="2205038" lvl="5" indent="-266700">
              <a:buFont typeface="Arial" panose="020B0604020202020204" pitchFamily="34" charset="0"/>
              <a:buChar char="•"/>
            </a:pPr>
            <a:r>
              <a:rPr lang="en-US" dirty="0"/>
              <a:t>Credentials all providers</a:t>
            </a:r>
          </a:p>
          <a:p>
            <a:pPr marL="2205038" lvl="5" indent="-266700">
              <a:buFont typeface="Arial" panose="020B0604020202020204" pitchFamily="34" charset="0"/>
              <a:buChar char="•"/>
            </a:pPr>
            <a:r>
              <a:rPr lang="en-US" dirty="0"/>
              <a:t>Responsible for Florida Administrative Code </a:t>
            </a:r>
            <a:r>
              <a:rPr lang="en-US" dirty="0">
                <a:effectLst/>
              </a:rPr>
              <a:t>59G-4.295 – Therapeutic Group Care Services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9" name="Rectangle 13">
            <a:extLst>
              <a:ext uri="{FF2B5EF4-FFF2-40B4-BE49-F238E27FC236}">
                <a16:creationId xmlns:a16="http://schemas.microsoft.com/office/drawing/2014/main" id="{E55C1C3E-5158-47F3-8FD9-14B22C3E6E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1604" y="6121662"/>
            <a:ext cx="109087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4631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>
            <a:extLst>
              <a:ext uri="{FF2B5EF4-FFF2-40B4-BE49-F238E27FC236}">
                <a16:creationId xmlns:a16="http://schemas.microsoft.com/office/drawing/2014/main" id="{BCFFB95F-D901-4937-8084-8A7BAA84FA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836310" y="0"/>
            <a:ext cx="435568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3E732C1-F1FB-95BE-63DE-5FA8193BCF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29601" y="639763"/>
            <a:ext cx="3600130" cy="5177377"/>
          </a:xfrm>
          <a:ln>
            <a:noFill/>
          </a:ln>
        </p:spPr>
        <p:txBody>
          <a:bodyPr>
            <a:normAutofit/>
          </a:bodyPr>
          <a:lstStyle/>
          <a:p>
            <a:r>
              <a:rPr lang="en-US" dirty="0"/>
              <a:t>Funding and Contracting</a:t>
            </a:r>
          </a:p>
        </p:txBody>
      </p:sp>
      <p:grpSp>
        <p:nvGrpSpPr>
          <p:cNvPr id="24" name="Group 23">
            <a:extLst>
              <a:ext uri="{FF2B5EF4-FFF2-40B4-BE49-F238E27FC236}">
                <a16:creationId xmlns:a16="http://schemas.microsoft.com/office/drawing/2014/main" id="{60F473BD-3FD3-4548-A8F5-11D3C9CB88B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691E02ED-3E2E-4396-B6DE-5F93F2F111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  <p:txBody>
            <a:bodyPr lIns="0" tIns="0" rIns="0" bIns="0"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Rockwell Extra Bold" pitchFamily="18" charset="0"/>
                <a:ea typeface="+mn-ea"/>
                <a:cs typeface="+mn-cs"/>
              </a:endParaRPr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28F088F5-B4E7-43B9-88F4-8667026E4BC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FEA99AB5-0739-1098-0D5F-38A6DF31CA7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99420627"/>
              </p:ext>
            </p:extLst>
          </p:nvPr>
        </p:nvGraphicFramePr>
        <p:xfrm>
          <a:off x="0" y="211015"/>
          <a:ext cx="7666892" cy="64758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6607537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6D82D7-E8DF-99B9-9783-1DBA48CBEC9F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597408" y="355257"/>
            <a:ext cx="11289792" cy="1156551"/>
          </a:xfrm>
        </p:spPr>
        <p:txBody>
          <a:bodyPr vert="horz" lIns="109728" tIns="109728" rIns="109728" bIns="91440" rtlCol="0"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en-US" sz="4000" dirty="0">
                <a:solidFill>
                  <a:schemeClr val="tx2"/>
                </a:solidFill>
              </a:rPr>
              <a:t>Accessing Specialized Therapeutic Group Care </a:t>
            </a:r>
            <a:br>
              <a:rPr lang="en-US" sz="4000" dirty="0">
                <a:solidFill>
                  <a:schemeClr val="tx2"/>
                </a:solidFill>
              </a:rPr>
            </a:br>
            <a:r>
              <a:rPr lang="en-US" sz="4000" dirty="0">
                <a:solidFill>
                  <a:schemeClr val="tx2"/>
                </a:solidFill>
              </a:rPr>
              <a:t>(FAC 65E-9.008)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C07383-F570-5596-E873-222A47C48B0A}"/>
              </a:ext>
            </a:extLst>
          </p:cNvPr>
          <p:cNvSpPr>
            <a:spLocks noGrp="1"/>
          </p:cNvSpPr>
          <p:nvPr>
            <p:ph type="body" idx="4294967295"/>
          </p:nvPr>
        </p:nvSpPr>
        <p:spPr>
          <a:xfrm>
            <a:off x="711955" y="1813141"/>
            <a:ext cx="3184796" cy="493712"/>
          </a:xfrm>
        </p:spPr>
        <p:txBody>
          <a:bodyPr>
            <a:noAutofit/>
          </a:bodyPr>
          <a:lstStyle/>
          <a:p>
            <a:pPr defTabSz="630936">
              <a:spcBef>
                <a:spcPts val="642"/>
              </a:spcBef>
            </a:pPr>
            <a:r>
              <a:rPr lang="en-US" sz="1800" b="1" kern="1200" spc="103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Dependent</a:t>
            </a:r>
            <a:r>
              <a:rPr lang="en-US" sz="1600" b="1" kern="1200" spc="103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 Children</a:t>
            </a:r>
            <a:endParaRPr lang="en-US" sz="1600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37BAF05-65F1-9CA6-0A26-D766C0D46195}"/>
              </a:ext>
            </a:extLst>
          </p:cNvPr>
          <p:cNvSpPr>
            <a:spLocks noGrp="1"/>
          </p:cNvSpPr>
          <p:nvPr>
            <p:ph sz="half" idx="4294967295"/>
          </p:nvPr>
        </p:nvSpPr>
        <p:spPr>
          <a:xfrm>
            <a:off x="711955" y="2363722"/>
            <a:ext cx="4864664" cy="2614612"/>
          </a:xfrm>
        </p:spPr>
        <p:txBody>
          <a:bodyPr>
            <a:noAutofit/>
          </a:bodyPr>
          <a:lstStyle/>
          <a:p>
            <a:pPr marL="285750" indent="-285750" defTabSz="630936">
              <a:lnSpc>
                <a:spcPct val="130000"/>
              </a:lnSpc>
              <a:spcBef>
                <a:spcPts val="642"/>
              </a:spcBef>
              <a:buFont typeface="Arial" panose="020B0604020202020204" pitchFamily="34" charset="0"/>
              <a:buChar char="•"/>
            </a:pPr>
            <a:r>
              <a:rPr lang="en-US" sz="1600" b="0" kern="1200" spc="103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Recommendation by a multidisciplinary team  for examination and assessment for suitability for residential treatment</a:t>
            </a:r>
          </a:p>
          <a:p>
            <a:pPr marL="285750" indent="-285750" defTabSz="630936">
              <a:lnSpc>
                <a:spcPct val="130000"/>
              </a:lnSpc>
              <a:spcBef>
                <a:spcPts val="642"/>
              </a:spcBef>
              <a:buFont typeface="Arial" panose="020B0604020202020204" pitchFamily="34" charset="0"/>
              <a:buChar char="•"/>
            </a:pPr>
            <a:r>
              <a:rPr lang="en-US" sz="1600" b="0" kern="1200" spc="103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Suitability assessment by a qualified evaluator as defined in Section 39.407(6)(b), F.S </a:t>
            </a:r>
          </a:p>
          <a:p>
            <a:pPr marL="285750" indent="-285750" defTabSz="630936">
              <a:lnSpc>
                <a:spcPct val="130000"/>
              </a:lnSpc>
              <a:spcBef>
                <a:spcPts val="642"/>
              </a:spcBef>
              <a:buFont typeface="Arial" panose="020B0604020202020204" pitchFamily="34" charset="0"/>
              <a:buChar char="•"/>
            </a:pPr>
            <a:r>
              <a:rPr lang="en-US" sz="1600" b="0" kern="1200" spc="103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Court order authorizing placement, in accordance with Section 39.407, F.S., and the Amendment to the Rules of Juvenile Procedure, FLA. R. JUV. P. 8.350</a:t>
            </a:r>
            <a:endParaRPr lang="en-US" sz="1600" b="0" dirty="0">
              <a:effectLst/>
              <a:ea typeface="Times New Roman" panose="02020603050405020304" pitchFamily="18" charset="0"/>
            </a:endParaRP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5C1E9D4-4C96-F1F6-4976-323E8DB72238}"/>
              </a:ext>
            </a:extLst>
          </p:cNvPr>
          <p:cNvSpPr>
            <a:spLocks noGrp="1"/>
          </p:cNvSpPr>
          <p:nvPr>
            <p:ph type="body" sz="quarter" idx="4294967295"/>
          </p:nvPr>
        </p:nvSpPr>
        <p:spPr>
          <a:xfrm>
            <a:off x="6096000" y="1690909"/>
            <a:ext cx="4019793" cy="493712"/>
          </a:xfrm>
        </p:spPr>
        <p:txBody>
          <a:bodyPr>
            <a:noAutofit/>
          </a:bodyPr>
          <a:lstStyle/>
          <a:p>
            <a:pPr defTabSz="630936">
              <a:spcBef>
                <a:spcPts val="642"/>
              </a:spcBef>
            </a:pPr>
            <a:r>
              <a:rPr lang="en-US" sz="1800" b="1" kern="1200" spc="103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Non-Dependent Children</a:t>
            </a:r>
            <a:endParaRPr lang="en-US" sz="1800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312628-29F2-3799-C6CA-28315C9A375B}"/>
              </a:ext>
            </a:extLst>
          </p:cNvPr>
          <p:cNvSpPr>
            <a:spLocks noGrp="1"/>
          </p:cNvSpPr>
          <p:nvPr>
            <p:ph sz="quarter" idx="4294967295"/>
          </p:nvPr>
        </p:nvSpPr>
        <p:spPr>
          <a:xfrm>
            <a:off x="6096000" y="2283996"/>
            <a:ext cx="4864663" cy="3081321"/>
          </a:xfrm>
        </p:spPr>
        <p:txBody>
          <a:bodyPr>
            <a:normAutofit/>
          </a:bodyPr>
          <a:lstStyle/>
          <a:p>
            <a:pPr marL="285750" indent="-285750" defTabSz="630936">
              <a:lnSpc>
                <a:spcPct val="130000"/>
              </a:lnSpc>
              <a:spcBef>
                <a:spcPts val="642"/>
              </a:spcBef>
              <a:buFont typeface="Arial" panose="020B0604020202020204" pitchFamily="34" charset="0"/>
              <a:buChar char="•"/>
            </a:pPr>
            <a:r>
              <a:rPr lang="en-US" sz="1600" b="0" kern="1200" spc="103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Recommendation by a multidisciplinary team  for examination and assessment for suitability for residential treatment</a:t>
            </a:r>
          </a:p>
          <a:p>
            <a:pPr marL="285750" indent="-285750" defTabSz="630936">
              <a:lnSpc>
                <a:spcPct val="130000"/>
              </a:lnSpc>
              <a:spcBef>
                <a:spcPts val="642"/>
              </a:spcBef>
              <a:buFont typeface="Arial" panose="020B0604020202020204" pitchFamily="34" charset="0"/>
              <a:buChar char="•"/>
            </a:pPr>
            <a:r>
              <a:rPr lang="en-US" sz="1600" b="0" kern="1200" spc="103" baseline="0" dirty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rPr>
              <a:t>Assessment by a clinical psychologist or by a psychiatrist licensed to practice in the State of Florida, with experience or training in children’s disorders</a:t>
            </a:r>
          </a:p>
          <a:p>
            <a:pPr defTabSz="630936">
              <a:lnSpc>
                <a:spcPct val="130000"/>
              </a:lnSpc>
              <a:spcBef>
                <a:spcPts val="642"/>
              </a:spcBef>
            </a:pPr>
            <a:endParaRPr lang="en-US" sz="1700" b="1" kern="1200" spc="103" baseline="0" dirty="0">
              <a:solidFill>
                <a:srgbClr val="000000"/>
              </a:solidFill>
              <a:latin typeface="+mn-lt"/>
              <a:ea typeface="+mn-ea"/>
              <a:cs typeface="+mn-cs"/>
            </a:endParaRPr>
          </a:p>
          <a:p>
            <a:pPr marL="0" indent="0">
              <a:lnSpc>
                <a:spcPct val="130000"/>
              </a:lnSpc>
              <a:buNone/>
            </a:pPr>
            <a:endParaRPr lang="en-US" sz="17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97AF4D6-102E-0E4F-EDC0-3BDE1CF4D20B}"/>
              </a:ext>
            </a:extLst>
          </p:cNvPr>
          <p:cNvSpPr txBox="1"/>
          <p:nvPr/>
        </p:nvSpPr>
        <p:spPr>
          <a:xfrm>
            <a:off x="3048054" y="5801732"/>
            <a:ext cx="730295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defTabSz="315468">
              <a:spcAft>
                <a:spcPts val="600"/>
              </a:spcAft>
              <a:defRPr/>
            </a:pPr>
            <a:r>
              <a:rPr lang="en-US" sz="1600" kern="1200" dirty="0">
                <a:solidFill>
                  <a:schemeClr val="tx2"/>
                </a:solidFill>
                <a:ea typeface="+mn-ea"/>
                <a:cs typeface="+mn-cs"/>
              </a:rPr>
              <a:t>For children currently in a residential treatment placement, recommendations of the facility treatment team may serve as authorization for placement in therapeutic group homes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665630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E009DD9B-5EE2-4C0D-8B2B-351C8C10220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E720DB99-7745-4E75-9D96-AAB6D55C53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464119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D68803C4-E159-4360-B7BB-74205C8F78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601952"/>
            <a:ext cx="10222992" cy="1385874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504B0465-3B07-49BF-BEA7-D814762462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84504" y="2038655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998925A-ACAE-4720-D4BC-397942BA23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</p:spPr>
        <p:txBody>
          <a:bodyPr>
            <a:normAutofit/>
          </a:bodyPr>
          <a:lstStyle/>
          <a:p>
            <a:r>
              <a:rPr lang="en-US"/>
              <a:t>Challenges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0BF351-E1F3-CD33-9616-0D9DEC8318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7791" y="2170167"/>
            <a:ext cx="10916529" cy="4881470"/>
          </a:xfrm>
        </p:spPr>
        <p:txBody>
          <a:bodyPr>
            <a:normAutofit fontScale="92500" lnSpcReduction="10000"/>
          </a:bodyPr>
          <a:lstStyle/>
          <a:p>
            <a:r>
              <a:rPr lang="en-US" sz="1900" dirty="0"/>
              <a:t>No single organization responsible to ensure adequate capacity of high quality, innovative therapeutic group care to meet the needs of current complex children in the State of Florida</a:t>
            </a:r>
          </a:p>
          <a:p>
            <a:r>
              <a:rPr lang="en-US" sz="1900" dirty="0"/>
              <a:t>No consistent formal statewide data or reporting on access, utilization, and effectiveness</a:t>
            </a:r>
          </a:p>
          <a:p>
            <a:r>
              <a:rPr lang="en-US" sz="1900" dirty="0"/>
              <a:t>Burdensome licensing restrictions and requirements</a:t>
            </a:r>
          </a:p>
          <a:p>
            <a:r>
              <a:rPr lang="en-US" sz="1900" dirty="0"/>
              <a:t>Loss of capacity </a:t>
            </a:r>
          </a:p>
          <a:p>
            <a:pPr lvl="2"/>
            <a:r>
              <a:rPr lang="en-US" sz="1500" dirty="0"/>
              <a:t>134 beds in 2015 to 112 beds in 2023</a:t>
            </a:r>
          </a:p>
          <a:p>
            <a:pPr lvl="2"/>
            <a:r>
              <a:rPr lang="en-US" sz="1500" dirty="0"/>
              <a:t>8 providers in 2015 to 5 providers in 2023</a:t>
            </a:r>
          </a:p>
          <a:p>
            <a:r>
              <a:rPr lang="en-US" sz="1900" dirty="0"/>
              <a:t>Insufficient and stagnant reimbursement rates impede:</a:t>
            </a:r>
          </a:p>
          <a:p>
            <a:pPr lvl="2"/>
            <a:r>
              <a:rPr lang="en-US" sz="1500" dirty="0"/>
              <a:t>Recruiting and retaining psychiatrists, nurses, and other qualified staff due to low wages</a:t>
            </a:r>
          </a:p>
          <a:p>
            <a:pPr lvl="2"/>
            <a:r>
              <a:rPr lang="en-US" sz="1500" dirty="0"/>
              <a:t>Accessing affordable property</a:t>
            </a:r>
          </a:p>
          <a:p>
            <a:pPr lvl="2"/>
            <a:r>
              <a:rPr lang="en-US" sz="1500" dirty="0"/>
              <a:t>Obtaining and maintaining increased liability coverage</a:t>
            </a:r>
          </a:p>
          <a:p>
            <a:pPr lvl="2"/>
            <a:r>
              <a:rPr lang="en-US" sz="1500" dirty="0"/>
              <a:t>Provision of ancillary services (mentoring, equestrian therapy, vocational services)</a:t>
            </a:r>
            <a:endParaRPr lang="en-US" sz="1500" b="0" i="0" dirty="0">
              <a:effectLst/>
            </a:endParaRPr>
          </a:p>
          <a:p>
            <a:r>
              <a:rPr lang="en-US" sz="1900" dirty="0"/>
              <a:t>Lack of specialized services for</a:t>
            </a:r>
          </a:p>
          <a:p>
            <a:pPr lvl="2"/>
            <a:r>
              <a:rPr lang="en-US" sz="1500" dirty="0"/>
              <a:t>Sexually reactive</a:t>
            </a:r>
          </a:p>
          <a:p>
            <a:pPr lvl="2"/>
            <a:r>
              <a:rPr lang="en-US" sz="1500" dirty="0"/>
              <a:t>Developmentally delayed</a:t>
            </a:r>
          </a:p>
          <a:p>
            <a:pPr lvl="2"/>
            <a:r>
              <a:rPr lang="en-US" sz="1500" dirty="0"/>
              <a:t>Aggressive behaviors (Conduct Disorder, Oppositional Defiant Disorder)</a:t>
            </a:r>
          </a:p>
          <a:p>
            <a:endParaRPr lang="en-US" sz="1000" dirty="0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49B7FFA5-14CB-4A4F-9BCC-CA3AA5D9D2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01725" y="6229681"/>
            <a:ext cx="457200" cy="457200"/>
          </a:xfrm>
          <a:prstGeom prst="ellipse">
            <a:avLst/>
          </a:prstGeom>
          <a:blipFill dpi="0" rotWithShape="1">
            <a:blip r:embed="rId4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50800" ty="0" sx="85000" sy="85000" flip="none" algn="tl"/>
          </a:blipFill>
          <a:ln w="25400" cap="flat" cmpd="sng" algn="ctr">
            <a:noFill/>
            <a:prstDash val="solid"/>
          </a:ln>
          <a:effectLst/>
        </p:spPr>
        <p:txBody>
          <a:bodyPr lIns="0" tIns="0" rIns="0" bIns="0"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 Extra Bold" pitchFamily="18" charset="0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04E48745-7512-4EC2-9E20-9092D12150C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30918" y="6258874"/>
            <a:ext cx="398813" cy="398815"/>
          </a:xfrm>
          <a:prstGeom prst="ellipse">
            <a:avLst/>
          </a:prstGeom>
          <a:noFill/>
          <a:ln w="12700" cap="flat" cmpd="sng" algn="ctr">
            <a:solidFill>
              <a:srgbClr val="FFFFFF"/>
            </a:solidFill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232967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5">
                <a:lumMod val="5000"/>
                <a:lumOff val="95000"/>
              </a:schemeClr>
            </a:gs>
            <a:gs pos="74000">
              <a:schemeClr val="accent5">
                <a:lumMod val="45000"/>
                <a:lumOff val="55000"/>
              </a:schemeClr>
            </a:gs>
            <a:gs pos="83000">
              <a:schemeClr val="accent5">
                <a:lumMod val="45000"/>
                <a:lumOff val="55000"/>
              </a:schemeClr>
            </a:gs>
            <a:gs pos="100000">
              <a:schemeClr val="accent5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1B389E-25C9-2C82-FE71-5E338C795D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Recommendations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3488EA-AE1E-6290-AD01-7F1EDA9FF8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3752" y="1856935"/>
            <a:ext cx="10345146" cy="4797083"/>
          </a:xfrm>
        </p:spPr>
        <p:txBody>
          <a:bodyPr/>
          <a:lstStyle/>
          <a:p>
            <a:r>
              <a:rPr lang="en-US" dirty="0"/>
              <a:t>Designate one state agency as responsible for documenting, summarizing, and reporting to the legislature annually on statewide access, utilization, and effectiveness</a:t>
            </a:r>
          </a:p>
          <a:p>
            <a:r>
              <a:rPr lang="en-US" dirty="0"/>
              <a:t>Regular review and analysis of reimbursement rates </a:t>
            </a:r>
          </a:p>
          <a:p>
            <a:r>
              <a:rPr lang="en-US" dirty="0"/>
              <a:t>Review and revise FAC 65E-9</a:t>
            </a:r>
          </a:p>
          <a:p>
            <a:r>
              <a:rPr lang="en-US" dirty="0"/>
              <a:t>Collaborative effort among AHCA, DCF,  MEs, CBC lead agencies, MMAs and service providers to define and develop an effective and adequate continuum of care</a:t>
            </a:r>
          </a:p>
          <a:p>
            <a:pPr lvl="1"/>
            <a:r>
              <a:rPr lang="en-US" dirty="0"/>
              <a:t>Care coordination to guide families to appropriate, early and non-residential treatment interventions and residential treatment when indicated</a:t>
            </a:r>
          </a:p>
          <a:p>
            <a:pPr lvl="1"/>
            <a:r>
              <a:rPr lang="en-US" dirty="0"/>
              <a:t>Expanded residential options including Respite and Short-term Residential Treatment (SRT) </a:t>
            </a:r>
          </a:p>
          <a:p>
            <a:pPr lvl="1"/>
            <a:r>
              <a:rPr lang="en-US" dirty="0"/>
              <a:t>STGC for specialized targeted populations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92374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2850</TotalTime>
  <Words>723</Words>
  <Application>Microsoft Office PowerPoint</Application>
  <PresentationFormat>Widescreen</PresentationFormat>
  <Paragraphs>67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Arial</vt:lpstr>
      <vt:lpstr>Calibri</vt:lpstr>
      <vt:lpstr>Rockwell</vt:lpstr>
      <vt:lpstr>Rockwell Condensed</vt:lpstr>
      <vt:lpstr>Rockwell Extra Bold</vt:lpstr>
      <vt:lpstr>Times New Roman</vt:lpstr>
      <vt:lpstr>Wingdings</vt:lpstr>
      <vt:lpstr>Wood Type</vt:lpstr>
      <vt:lpstr>Specialized therapeutic group care overview</vt:lpstr>
      <vt:lpstr>Specialized Therapeutic group care (STGC)</vt:lpstr>
      <vt:lpstr>Regulatory Oversight</vt:lpstr>
      <vt:lpstr>Funding and Contracting</vt:lpstr>
      <vt:lpstr>Accessing Specialized Therapeutic Group Care  (FAC 65E-9.008)</vt:lpstr>
      <vt:lpstr>Challenges</vt:lpstr>
      <vt:lpstr>Recommendations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Commission on Mental Health and Substance Abuse - Specialized Therapeutic Group Care Overview (August 15 2023)</dc:title>
  <dc:creator>Susan Eby</dc:creator>
  <cp:lastModifiedBy>VanDyke, Misty N</cp:lastModifiedBy>
  <cp:revision>8</cp:revision>
  <dcterms:created xsi:type="dcterms:W3CDTF">2023-07-28T19:52:29Z</dcterms:created>
  <dcterms:modified xsi:type="dcterms:W3CDTF">2025-06-03T12:42:44Z</dcterms:modified>
</cp:coreProperties>
</file>