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74" r:id="rId3"/>
    <p:sldId id="271" r:id="rId4"/>
    <p:sldId id="270" r:id="rId5"/>
    <p:sldId id="280" r:id="rId6"/>
    <p:sldId id="281" r:id="rId7"/>
    <p:sldId id="282" r:id="rId8"/>
    <p:sldId id="283" r:id="rId9"/>
    <p:sldId id="277" r:id="rId10"/>
    <p:sldId id="279" r:id="rId11"/>
    <p:sldId id="285" r:id="rId12"/>
    <p:sldId id="286" r:id="rId13"/>
    <p:sldId id="287" r:id="rId14"/>
    <p:sldId id="261" r:id="rId15"/>
    <p:sldId id="267"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3A64A3"/>
    <a:srgbClr val="ACE3ED"/>
    <a:srgbClr val="001A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461" y="9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D437F6-CBD9-4172-8491-F9667C79BF2E}"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EEE981B4-8367-4D69-988B-A3AD1154D6EC}">
      <dgm:prSet/>
      <dgm:spPr>
        <a:solidFill>
          <a:schemeClr val="tx1">
            <a:lumMod val="85000"/>
          </a:schemeClr>
        </a:solidFill>
      </dgm:spPr>
      <dgm:t>
        <a:bodyPr/>
        <a:lstStyle/>
        <a:p>
          <a:r>
            <a:rPr lang="en-US" b="1" dirty="0">
              <a:solidFill>
                <a:srgbClr val="3A64A3"/>
              </a:solidFill>
            </a:rPr>
            <a:t>Conduct an overview of the current infrastructure of the 988 Suicide and Crisis Lifeline system.</a:t>
          </a:r>
          <a:endParaRPr lang="en-US" dirty="0">
            <a:solidFill>
              <a:srgbClr val="3A64A3"/>
            </a:solidFill>
          </a:endParaRPr>
        </a:p>
      </dgm:t>
    </dgm:pt>
    <dgm:pt modelId="{26BE9BEB-9DCE-467B-B032-AD9DC3E246FC}" type="parTrans" cxnId="{9A7AE9E5-101C-4597-9047-B07F1B46A333}">
      <dgm:prSet/>
      <dgm:spPr/>
      <dgm:t>
        <a:bodyPr/>
        <a:lstStyle/>
        <a:p>
          <a:endParaRPr lang="en-US"/>
        </a:p>
      </dgm:t>
    </dgm:pt>
    <dgm:pt modelId="{4D78E3A0-99B9-4BD1-9D4E-E5D341398015}" type="sibTrans" cxnId="{9A7AE9E5-101C-4597-9047-B07F1B46A333}">
      <dgm:prSet/>
      <dgm:spPr/>
      <dgm:t>
        <a:bodyPr/>
        <a:lstStyle/>
        <a:p>
          <a:endParaRPr lang="en-US"/>
        </a:p>
      </dgm:t>
    </dgm:pt>
    <dgm:pt modelId="{879B004A-E679-4198-B9BE-6DF1042D88A8}">
      <dgm:prSet/>
      <dgm:spPr>
        <a:solidFill>
          <a:srgbClr val="4A66AC"/>
        </a:solidFill>
      </dgm:spPr>
      <dgm:t>
        <a:bodyPr/>
        <a:lstStyle/>
        <a:p>
          <a:r>
            <a:rPr lang="en-US" b="1" dirty="0"/>
            <a:t>Provide recommendations on how behavioral health managing entities may fulfill their purpose of promoting service continuity and work with community stakeholders throughout the state in furtherance of supporting the 988 Suicide and Crisis Lifeline system and other crisis response services.</a:t>
          </a:r>
          <a:endParaRPr lang="en-US" dirty="0"/>
        </a:p>
      </dgm:t>
    </dgm:pt>
    <dgm:pt modelId="{CCF91329-03DC-4987-B601-4AD42B91743B}" type="parTrans" cxnId="{71F1A23E-F3F6-4AA9-96C4-3005BF2640A9}">
      <dgm:prSet/>
      <dgm:spPr/>
      <dgm:t>
        <a:bodyPr/>
        <a:lstStyle/>
        <a:p>
          <a:endParaRPr lang="en-US"/>
        </a:p>
      </dgm:t>
    </dgm:pt>
    <dgm:pt modelId="{0DE24CE5-ADF5-4262-A07D-84A49536EB18}" type="sibTrans" cxnId="{71F1A23E-F3F6-4AA9-96C4-3005BF2640A9}">
      <dgm:prSet/>
      <dgm:spPr/>
      <dgm:t>
        <a:bodyPr/>
        <a:lstStyle/>
        <a:p>
          <a:endParaRPr lang="en-US"/>
        </a:p>
      </dgm:t>
    </dgm:pt>
    <dgm:pt modelId="{8D796FF4-0684-4B75-8387-A3E8AB616CD7}">
      <dgm:prSet/>
      <dgm:spPr>
        <a:solidFill>
          <a:schemeClr val="tx1">
            <a:lumMod val="85000"/>
          </a:schemeClr>
        </a:solidFill>
      </dgm:spPr>
      <dgm:t>
        <a:bodyPr/>
        <a:lstStyle/>
        <a:p>
          <a:r>
            <a:rPr lang="en-US" b="1" dirty="0">
              <a:solidFill>
                <a:srgbClr val="3A64A3"/>
              </a:solidFill>
            </a:rPr>
            <a:t>Evaluate and make recommendations to improve linkages between the 988 Suicide and Crisis Lifeline infrastructure and crisis response services within this state.</a:t>
          </a:r>
          <a:endParaRPr lang="en-US" dirty="0">
            <a:solidFill>
              <a:srgbClr val="3A64A3"/>
            </a:solidFill>
          </a:endParaRPr>
        </a:p>
      </dgm:t>
    </dgm:pt>
    <dgm:pt modelId="{655E0D31-CBF3-4DE8-9479-3DF8992BD974}" type="parTrans" cxnId="{406D77A4-ACB2-452F-8ABE-481B0D3FF4C9}">
      <dgm:prSet/>
      <dgm:spPr/>
      <dgm:t>
        <a:bodyPr/>
        <a:lstStyle/>
        <a:p>
          <a:endParaRPr lang="en-US"/>
        </a:p>
      </dgm:t>
    </dgm:pt>
    <dgm:pt modelId="{ED6C3C6B-0875-4CC7-A26F-1574EC85806F}" type="sibTrans" cxnId="{406D77A4-ACB2-452F-8ABE-481B0D3FF4C9}">
      <dgm:prSet/>
      <dgm:spPr/>
      <dgm:t>
        <a:bodyPr/>
        <a:lstStyle/>
        <a:p>
          <a:endParaRPr lang="en-US"/>
        </a:p>
      </dgm:t>
    </dgm:pt>
    <dgm:pt modelId="{8BBE60D6-639A-4AD7-965D-53EE021F8E39}" type="pres">
      <dgm:prSet presAssocID="{80D437F6-CBD9-4172-8491-F9667C79BF2E}" presName="linear" presStyleCnt="0">
        <dgm:presLayoutVars>
          <dgm:animLvl val="lvl"/>
          <dgm:resizeHandles val="exact"/>
        </dgm:presLayoutVars>
      </dgm:prSet>
      <dgm:spPr/>
    </dgm:pt>
    <dgm:pt modelId="{2AB20E1E-28DF-4CF4-AC28-267AA5E27136}" type="pres">
      <dgm:prSet presAssocID="{EEE981B4-8367-4D69-988B-A3AD1154D6EC}" presName="parentText" presStyleLbl="node1" presStyleIdx="0" presStyleCnt="3">
        <dgm:presLayoutVars>
          <dgm:chMax val="0"/>
          <dgm:bulletEnabled val="1"/>
        </dgm:presLayoutVars>
      </dgm:prSet>
      <dgm:spPr/>
    </dgm:pt>
    <dgm:pt modelId="{5AA86B87-CAD0-4827-83F4-79F00A591972}" type="pres">
      <dgm:prSet presAssocID="{4D78E3A0-99B9-4BD1-9D4E-E5D341398015}" presName="spacer" presStyleCnt="0"/>
      <dgm:spPr/>
    </dgm:pt>
    <dgm:pt modelId="{19099875-B23A-4216-95C3-A9D6559DF0DB}" type="pres">
      <dgm:prSet presAssocID="{879B004A-E679-4198-B9BE-6DF1042D88A8}" presName="parentText" presStyleLbl="node1" presStyleIdx="1" presStyleCnt="3">
        <dgm:presLayoutVars>
          <dgm:chMax val="0"/>
          <dgm:bulletEnabled val="1"/>
        </dgm:presLayoutVars>
      </dgm:prSet>
      <dgm:spPr/>
    </dgm:pt>
    <dgm:pt modelId="{609F73FE-C3CD-4907-87FE-3D67056E8333}" type="pres">
      <dgm:prSet presAssocID="{0DE24CE5-ADF5-4262-A07D-84A49536EB18}" presName="spacer" presStyleCnt="0"/>
      <dgm:spPr/>
    </dgm:pt>
    <dgm:pt modelId="{39643AD0-C42E-45DC-8A17-D1E1301B60CC}" type="pres">
      <dgm:prSet presAssocID="{8D796FF4-0684-4B75-8387-A3E8AB616CD7}" presName="parentText" presStyleLbl="node1" presStyleIdx="2" presStyleCnt="3">
        <dgm:presLayoutVars>
          <dgm:chMax val="0"/>
          <dgm:bulletEnabled val="1"/>
        </dgm:presLayoutVars>
      </dgm:prSet>
      <dgm:spPr/>
    </dgm:pt>
  </dgm:ptLst>
  <dgm:cxnLst>
    <dgm:cxn modelId="{71F1A23E-F3F6-4AA9-96C4-3005BF2640A9}" srcId="{80D437F6-CBD9-4172-8491-F9667C79BF2E}" destId="{879B004A-E679-4198-B9BE-6DF1042D88A8}" srcOrd="1" destOrd="0" parTransId="{CCF91329-03DC-4987-B601-4AD42B91743B}" sibTransId="{0DE24CE5-ADF5-4262-A07D-84A49536EB18}"/>
    <dgm:cxn modelId="{B214415D-158F-4AE8-B448-99EAF0590E11}" type="presOf" srcId="{879B004A-E679-4198-B9BE-6DF1042D88A8}" destId="{19099875-B23A-4216-95C3-A9D6559DF0DB}" srcOrd="0" destOrd="0" presId="urn:microsoft.com/office/officeart/2005/8/layout/vList2"/>
    <dgm:cxn modelId="{6D26DD5D-3EDE-4B1F-8E31-C62C6832B979}" type="presOf" srcId="{80D437F6-CBD9-4172-8491-F9667C79BF2E}" destId="{8BBE60D6-639A-4AD7-965D-53EE021F8E39}" srcOrd="0" destOrd="0" presId="urn:microsoft.com/office/officeart/2005/8/layout/vList2"/>
    <dgm:cxn modelId="{487F8C89-64F0-498D-9FFD-78A138E001BD}" type="presOf" srcId="{8D796FF4-0684-4B75-8387-A3E8AB616CD7}" destId="{39643AD0-C42E-45DC-8A17-D1E1301B60CC}" srcOrd="0" destOrd="0" presId="urn:microsoft.com/office/officeart/2005/8/layout/vList2"/>
    <dgm:cxn modelId="{406D77A4-ACB2-452F-8ABE-481B0D3FF4C9}" srcId="{80D437F6-CBD9-4172-8491-F9667C79BF2E}" destId="{8D796FF4-0684-4B75-8387-A3E8AB616CD7}" srcOrd="2" destOrd="0" parTransId="{655E0D31-CBF3-4DE8-9479-3DF8992BD974}" sibTransId="{ED6C3C6B-0875-4CC7-A26F-1574EC85806F}"/>
    <dgm:cxn modelId="{D2771ADB-FA5B-4E30-89D8-3A97D1E2E7B2}" type="presOf" srcId="{EEE981B4-8367-4D69-988B-A3AD1154D6EC}" destId="{2AB20E1E-28DF-4CF4-AC28-267AA5E27136}" srcOrd="0" destOrd="0" presId="urn:microsoft.com/office/officeart/2005/8/layout/vList2"/>
    <dgm:cxn modelId="{9A7AE9E5-101C-4597-9047-B07F1B46A333}" srcId="{80D437F6-CBD9-4172-8491-F9667C79BF2E}" destId="{EEE981B4-8367-4D69-988B-A3AD1154D6EC}" srcOrd="0" destOrd="0" parTransId="{26BE9BEB-9DCE-467B-B032-AD9DC3E246FC}" sibTransId="{4D78E3A0-99B9-4BD1-9D4E-E5D341398015}"/>
    <dgm:cxn modelId="{7D008B2D-4F7E-4652-B53C-9E3627660593}" type="presParOf" srcId="{8BBE60D6-639A-4AD7-965D-53EE021F8E39}" destId="{2AB20E1E-28DF-4CF4-AC28-267AA5E27136}" srcOrd="0" destOrd="0" presId="urn:microsoft.com/office/officeart/2005/8/layout/vList2"/>
    <dgm:cxn modelId="{B9482834-FE5E-4287-AD22-553BEEB2E022}" type="presParOf" srcId="{8BBE60D6-639A-4AD7-965D-53EE021F8E39}" destId="{5AA86B87-CAD0-4827-83F4-79F00A591972}" srcOrd="1" destOrd="0" presId="urn:microsoft.com/office/officeart/2005/8/layout/vList2"/>
    <dgm:cxn modelId="{52AF0104-62E4-455C-8960-34ED59DC02EB}" type="presParOf" srcId="{8BBE60D6-639A-4AD7-965D-53EE021F8E39}" destId="{19099875-B23A-4216-95C3-A9D6559DF0DB}" srcOrd="2" destOrd="0" presId="urn:microsoft.com/office/officeart/2005/8/layout/vList2"/>
    <dgm:cxn modelId="{886EDD09-9B61-463A-AEDD-3F147B831BD2}" type="presParOf" srcId="{8BBE60D6-639A-4AD7-965D-53EE021F8E39}" destId="{609F73FE-C3CD-4907-87FE-3D67056E8333}" srcOrd="3" destOrd="0" presId="urn:microsoft.com/office/officeart/2005/8/layout/vList2"/>
    <dgm:cxn modelId="{FD9907B0-0D91-40CF-8062-15DA21809BA1}" type="presParOf" srcId="{8BBE60D6-639A-4AD7-965D-53EE021F8E39}" destId="{39643AD0-C42E-45DC-8A17-D1E1301B60C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BA544E-ED23-4D44-A0A1-044ED04E7ADB}" type="doc">
      <dgm:prSet loTypeId="urn:microsoft.com/office/officeart/2005/8/layout/matrix3" loCatId="matrix" qsTypeId="urn:microsoft.com/office/officeart/2005/8/quickstyle/simple4" qsCatId="simple" csTypeId="urn:microsoft.com/office/officeart/2005/8/colors/accent0_3" csCatId="mainScheme" phldr="1"/>
      <dgm:spPr/>
      <dgm:t>
        <a:bodyPr/>
        <a:lstStyle/>
        <a:p>
          <a:endParaRPr lang="en-US"/>
        </a:p>
      </dgm:t>
    </dgm:pt>
    <dgm:pt modelId="{25BC2A9B-FB58-4401-9E6B-92695C65F542}">
      <dgm:prSet/>
      <dgm:spPr>
        <a:solidFill>
          <a:srgbClr val="4A66AC"/>
        </a:solidFill>
      </dgm:spPr>
      <dgm:t>
        <a:bodyPr/>
        <a:lstStyle/>
        <a:p>
          <a:r>
            <a:rPr lang="en-US" b="1" dirty="0"/>
            <a:t>988</a:t>
          </a:r>
        </a:p>
      </dgm:t>
    </dgm:pt>
    <dgm:pt modelId="{30933E5C-5CEC-42F2-8C8B-75534E3C4A36}" type="parTrans" cxnId="{E9865178-4A05-4059-8D0A-9E132916B07A}">
      <dgm:prSet/>
      <dgm:spPr/>
      <dgm:t>
        <a:bodyPr/>
        <a:lstStyle/>
        <a:p>
          <a:endParaRPr lang="en-US"/>
        </a:p>
      </dgm:t>
    </dgm:pt>
    <dgm:pt modelId="{F373C4CA-0C26-479B-9DB9-FCA18D83E78E}" type="sibTrans" cxnId="{E9865178-4A05-4059-8D0A-9E132916B07A}">
      <dgm:prSet/>
      <dgm:spPr/>
      <dgm:t>
        <a:bodyPr/>
        <a:lstStyle/>
        <a:p>
          <a:endParaRPr lang="en-US"/>
        </a:p>
      </dgm:t>
    </dgm:pt>
    <dgm:pt modelId="{EED0454F-96D8-49AA-9355-DD4FE90005F6}">
      <dgm:prSet/>
      <dgm:spPr>
        <a:solidFill>
          <a:srgbClr val="4A66AC"/>
        </a:solidFill>
      </dgm:spPr>
      <dgm:t>
        <a:bodyPr/>
        <a:lstStyle/>
        <a:p>
          <a:r>
            <a:rPr lang="en-US" b="1" dirty="0"/>
            <a:t>Mobile Response Team (MRT)</a:t>
          </a:r>
        </a:p>
      </dgm:t>
    </dgm:pt>
    <dgm:pt modelId="{1ED539C8-F9EF-492E-8B2D-9C3F8349D01C}" type="parTrans" cxnId="{9CAFE44F-9296-43B7-B637-3C3332E70427}">
      <dgm:prSet/>
      <dgm:spPr/>
      <dgm:t>
        <a:bodyPr/>
        <a:lstStyle/>
        <a:p>
          <a:endParaRPr lang="en-US"/>
        </a:p>
      </dgm:t>
    </dgm:pt>
    <dgm:pt modelId="{8F8726EF-C3DC-40E4-962E-EBFBA4228C7F}" type="sibTrans" cxnId="{9CAFE44F-9296-43B7-B637-3C3332E70427}">
      <dgm:prSet/>
      <dgm:spPr/>
      <dgm:t>
        <a:bodyPr/>
        <a:lstStyle/>
        <a:p>
          <a:endParaRPr lang="en-US"/>
        </a:p>
      </dgm:t>
    </dgm:pt>
    <dgm:pt modelId="{88ED12BB-A4D5-4786-9368-91C2813D0DA0}">
      <dgm:prSet/>
      <dgm:spPr>
        <a:solidFill>
          <a:srgbClr val="4A66AC"/>
        </a:solidFill>
      </dgm:spPr>
      <dgm:t>
        <a:bodyPr/>
        <a:lstStyle/>
        <a:p>
          <a:r>
            <a:rPr lang="en-US" b="1" dirty="0"/>
            <a:t>Crisis Stabilization (CSU)</a:t>
          </a:r>
        </a:p>
      </dgm:t>
    </dgm:pt>
    <dgm:pt modelId="{C02AF60E-75E5-4441-81C5-41F62EED3461}" type="parTrans" cxnId="{23D51A4F-7459-4BCF-89D2-46851EF85F77}">
      <dgm:prSet/>
      <dgm:spPr/>
      <dgm:t>
        <a:bodyPr/>
        <a:lstStyle/>
        <a:p>
          <a:endParaRPr lang="en-US"/>
        </a:p>
      </dgm:t>
    </dgm:pt>
    <dgm:pt modelId="{DCC833C1-F713-4830-B494-CB0EC04BDED0}" type="sibTrans" cxnId="{23D51A4F-7459-4BCF-89D2-46851EF85F77}">
      <dgm:prSet/>
      <dgm:spPr/>
      <dgm:t>
        <a:bodyPr/>
        <a:lstStyle/>
        <a:p>
          <a:endParaRPr lang="en-US"/>
        </a:p>
      </dgm:t>
    </dgm:pt>
    <dgm:pt modelId="{A0A9E9A4-CCF6-4FBF-9191-7CD67A444401}">
      <dgm:prSet/>
      <dgm:spPr>
        <a:solidFill>
          <a:srgbClr val="4A66AC"/>
        </a:solidFill>
      </dgm:spPr>
      <dgm:t>
        <a:bodyPr/>
        <a:lstStyle/>
        <a:p>
          <a:r>
            <a:rPr lang="en-US" b="1" dirty="0"/>
            <a:t>Marketing and Dissemination</a:t>
          </a:r>
        </a:p>
      </dgm:t>
    </dgm:pt>
    <dgm:pt modelId="{B970C0AA-5ED9-4D54-8067-DB98EE2EA395}" type="parTrans" cxnId="{854A5848-7904-44BF-954E-CBF1F5C0031C}">
      <dgm:prSet/>
      <dgm:spPr/>
      <dgm:t>
        <a:bodyPr/>
        <a:lstStyle/>
        <a:p>
          <a:endParaRPr lang="en-US"/>
        </a:p>
      </dgm:t>
    </dgm:pt>
    <dgm:pt modelId="{83E2102F-110F-40BC-B60F-2B024232C9C8}" type="sibTrans" cxnId="{854A5848-7904-44BF-954E-CBF1F5C0031C}">
      <dgm:prSet/>
      <dgm:spPr/>
      <dgm:t>
        <a:bodyPr/>
        <a:lstStyle/>
        <a:p>
          <a:endParaRPr lang="en-US"/>
        </a:p>
      </dgm:t>
    </dgm:pt>
    <dgm:pt modelId="{7D7BDDDB-C067-4C59-9A05-1A413DC7818F}" type="pres">
      <dgm:prSet presAssocID="{67BA544E-ED23-4D44-A0A1-044ED04E7ADB}" presName="matrix" presStyleCnt="0">
        <dgm:presLayoutVars>
          <dgm:chMax val="1"/>
          <dgm:dir/>
          <dgm:resizeHandles val="exact"/>
        </dgm:presLayoutVars>
      </dgm:prSet>
      <dgm:spPr/>
    </dgm:pt>
    <dgm:pt modelId="{D14AC127-30BB-4B50-BB64-600296CD7BA1}" type="pres">
      <dgm:prSet presAssocID="{67BA544E-ED23-4D44-A0A1-044ED04E7ADB}" presName="diamond" presStyleLbl="bgShp" presStyleIdx="0" presStyleCnt="1"/>
      <dgm:spPr>
        <a:solidFill>
          <a:schemeClr val="tx1">
            <a:lumMod val="85000"/>
          </a:schemeClr>
        </a:solidFill>
      </dgm:spPr>
    </dgm:pt>
    <dgm:pt modelId="{BF61E1BF-78B8-4D24-A345-BB1942A01FDA}" type="pres">
      <dgm:prSet presAssocID="{67BA544E-ED23-4D44-A0A1-044ED04E7ADB}" presName="quad1" presStyleLbl="node1" presStyleIdx="0" presStyleCnt="4">
        <dgm:presLayoutVars>
          <dgm:chMax val="0"/>
          <dgm:chPref val="0"/>
          <dgm:bulletEnabled val="1"/>
        </dgm:presLayoutVars>
      </dgm:prSet>
      <dgm:spPr/>
    </dgm:pt>
    <dgm:pt modelId="{A6CF02A0-C07F-477E-91B2-B51C2294DAF9}" type="pres">
      <dgm:prSet presAssocID="{67BA544E-ED23-4D44-A0A1-044ED04E7ADB}" presName="quad2" presStyleLbl="node1" presStyleIdx="1" presStyleCnt="4">
        <dgm:presLayoutVars>
          <dgm:chMax val="0"/>
          <dgm:chPref val="0"/>
          <dgm:bulletEnabled val="1"/>
        </dgm:presLayoutVars>
      </dgm:prSet>
      <dgm:spPr/>
    </dgm:pt>
    <dgm:pt modelId="{0D8EE81A-6B22-4786-8123-E336BB00C8B1}" type="pres">
      <dgm:prSet presAssocID="{67BA544E-ED23-4D44-A0A1-044ED04E7ADB}" presName="quad3" presStyleLbl="node1" presStyleIdx="2" presStyleCnt="4">
        <dgm:presLayoutVars>
          <dgm:chMax val="0"/>
          <dgm:chPref val="0"/>
          <dgm:bulletEnabled val="1"/>
        </dgm:presLayoutVars>
      </dgm:prSet>
      <dgm:spPr/>
    </dgm:pt>
    <dgm:pt modelId="{F3650743-A5E7-4F69-AB76-221A35F3F9D7}" type="pres">
      <dgm:prSet presAssocID="{67BA544E-ED23-4D44-A0A1-044ED04E7ADB}" presName="quad4" presStyleLbl="node1" presStyleIdx="3" presStyleCnt="4">
        <dgm:presLayoutVars>
          <dgm:chMax val="0"/>
          <dgm:chPref val="0"/>
          <dgm:bulletEnabled val="1"/>
        </dgm:presLayoutVars>
      </dgm:prSet>
      <dgm:spPr/>
    </dgm:pt>
  </dgm:ptLst>
  <dgm:cxnLst>
    <dgm:cxn modelId="{DDB2B31D-5AAA-4F12-ABA0-23177C5421E2}" type="presOf" srcId="{88ED12BB-A4D5-4786-9368-91C2813D0DA0}" destId="{0D8EE81A-6B22-4786-8123-E336BB00C8B1}" srcOrd="0" destOrd="0" presId="urn:microsoft.com/office/officeart/2005/8/layout/matrix3"/>
    <dgm:cxn modelId="{08F2E162-F9A4-4156-A85A-B36CCFF7C6B0}" type="presOf" srcId="{EED0454F-96D8-49AA-9355-DD4FE90005F6}" destId="{A6CF02A0-C07F-477E-91B2-B51C2294DAF9}" srcOrd="0" destOrd="0" presId="urn:microsoft.com/office/officeart/2005/8/layout/matrix3"/>
    <dgm:cxn modelId="{854A5848-7904-44BF-954E-CBF1F5C0031C}" srcId="{67BA544E-ED23-4D44-A0A1-044ED04E7ADB}" destId="{A0A9E9A4-CCF6-4FBF-9191-7CD67A444401}" srcOrd="3" destOrd="0" parTransId="{B970C0AA-5ED9-4D54-8067-DB98EE2EA395}" sibTransId="{83E2102F-110F-40BC-B60F-2B024232C9C8}"/>
    <dgm:cxn modelId="{23D51A4F-7459-4BCF-89D2-46851EF85F77}" srcId="{67BA544E-ED23-4D44-A0A1-044ED04E7ADB}" destId="{88ED12BB-A4D5-4786-9368-91C2813D0DA0}" srcOrd="2" destOrd="0" parTransId="{C02AF60E-75E5-4441-81C5-41F62EED3461}" sibTransId="{DCC833C1-F713-4830-B494-CB0EC04BDED0}"/>
    <dgm:cxn modelId="{9CAFE44F-9296-43B7-B637-3C3332E70427}" srcId="{67BA544E-ED23-4D44-A0A1-044ED04E7ADB}" destId="{EED0454F-96D8-49AA-9355-DD4FE90005F6}" srcOrd="1" destOrd="0" parTransId="{1ED539C8-F9EF-492E-8B2D-9C3F8349D01C}" sibTransId="{8F8726EF-C3DC-40E4-962E-EBFBA4228C7F}"/>
    <dgm:cxn modelId="{E9865178-4A05-4059-8D0A-9E132916B07A}" srcId="{67BA544E-ED23-4D44-A0A1-044ED04E7ADB}" destId="{25BC2A9B-FB58-4401-9E6B-92695C65F542}" srcOrd="0" destOrd="0" parTransId="{30933E5C-5CEC-42F2-8C8B-75534E3C4A36}" sibTransId="{F373C4CA-0C26-479B-9DB9-FCA18D83E78E}"/>
    <dgm:cxn modelId="{A9DC08A2-2D07-41B6-92D9-3D2CCE55C048}" type="presOf" srcId="{25BC2A9B-FB58-4401-9E6B-92695C65F542}" destId="{BF61E1BF-78B8-4D24-A345-BB1942A01FDA}" srcOrd="0" destOrd="0" presId="urn:microsoft.com/office/officeart/2005/8/layout/matrix3"/>
    <dgm:cxn modelId="{3E5FB7BB-8D43-44FA-B746-A336CEEF4189}" type="presOf" srcId="{A0A9E9A4-CCF6-4FBF-9191-7CD67A444401}" destId="{F3650743-A5E7-4F69-AB76-221A35F3F9D7}" srcOrd="0" destOrd="0" presId="urn:microsoft.com/office/officeart/2005/8/layout/matrix3"/>
    <dgm:cxn modelId="{F82610DF-1F4F-4103-995B-A3E768D899E8}" type="presOf" srcId="{67BA544E-ED23-4D44-A0A1-044ED04E7ADB}" destId="{7D7BDDDB-C067-4C59-9A05-1A413DC7818F}" srcOrd="0" destOrd="0" presId="urn:microsoft.com/office/officeart/2005/8/layout/matrix3"/>
    <dgm:cxn modelId="{4AFCABA9-C51D-4146-9047-5B5B1FB40CFE}" type="presParOf" srcId="{7D7BDDDB-C067-4C59-9A05-1A413DC7818F}" destId="{D14AC127-30BB-4B50-BB64-600296CD7BA1}" srcOrd="0" destOrd="0" presId="urn:microsoft.com/office/officeart/2005/8/layout/matrix3"/>
    <dgm:cxn modelId="{44CCBF4A-B386-4478-9F3D-D65C4F9A5395}" type="presParOf" srcId="{7D7BDDDB-C067-4C59-9A05-1A413DC7818F}" destId="{BF61E1BF-78B8-4D24-A345-BB1942A01FDA}" srcOrd="1" destOrd="0" presId="urn:microsoft.com/office/officeart/2005/8/layout/matrix3"/>
    <dgm:cxn modelId="{AA904FEA-C5FE-451A-9EA2-453783158279}" type="presParOf" srcId="{7D7BDDDB-C067-4C59-9A05-1A413DC7818F}" destId="{A6CF02A0-C07F-477E-91B2-B51C2294DAF9}" srcOrd="2" destOrd="0" presId="urn:microsoft.com/office/officeart/2005/8/layout/matrix3"/>
    <dgm:cxn modelId="{820E858D-A8A8-4FE1-871A-D35BD5D8CCC5}" type="presParOf" srcId="{7D7BDDDB-C067-4C59-9A05-1A413DC7818F}" destId="{0D8EE81A-6B22-4786-8123-E336BB00C8B1}" srcOrd="3" destOrd="0" presId="urn:microsoft.com/office/officeart/2005/8/layout/matrix3"/>
    <dgm:cxn modelId="{51471A13-9A9D-4366-B8B4-712C17A0B28B}" type="presParOf" srcId="{7D7BDDDB-C067-4C59-9A05-1A413DC7818F}" destId="{F3650743-A5E7-4F69-AB76-221A35F3F9D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0E1E-28DF-4CF4-AC28-267AA5E27136}">
      <dsp:nvSpPr>
        <dsp:cNvPr id="0" name=""/>
        <dsp:cNvSpPr/>
      </dsp:nvSpPr>
      <dsp:spPr>
        <a:xfrm>
          <a:off x="0" y="29059"/>
          <a:ext cx="10872258" cy="1109306"/>
        </a:xfrm>
        <a:prstGeom prst="roundRect">
          <a:avLst/>
        </a:prstGeom>
        <a:solidFill>
          <a:schemeClr val="tx1">
            <a:lumMod val="8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3A64A3"/>
              </a:solidFill>
            </a:rPr>
            <a:t>Conduct an overview of the current infrastructure of the 988 Suicide and Crisis Lifeline system.</a:t>
          </a:r>
          <a:endParaRPr lang="en-US" sz="2000" kern="1200" dirty="0">
            <a:solidFill>
              <a:srgbClr val="3A64A3"/>
            </a:solidFill>
          </a:endParaRPr>
        </a:p>
      </dsp:txBody>
      <dsp:txXfrm>
        <a:off x="54152" y="83211"/>
        <a:ext cx="10763954" cy="1001002"/>
      </dsp:txXfrm>
    </dsp:sp>
    <dsp:sp modelId="{19099875-B23A-4216-95C3-A9D6559DF0DB}">
      <dsp:nvSpPr>
        <dsp:cNvPr id="0" name=""/>
        <dsp:cNvSpPr/>
      </dsp:nvSpPr>
      <dsp:spPr>
        <a:xfrm>
          <a:off x="0" y="1195965"/>
          <a:ext cx="10872258" cy="1109306"/>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Provide recommendations on how behavioral health managing entities may fulfill their purpose of promoting service continuity and work with community stakeholders throughout the state in furtherance of supporting the 988 Suicide and Crisis Lifeline system and other crisis response services.</a:t>
          </a:r>
          <a:endParaRPr lang="en-US" sz="2000" kern="1200" dirty="0"/>
        </a:p>
      </dsp:txBody>
      <dsp:txXfrm>
        <a:off x="54152" y="1250117"/>
        <a:ext cx="10763954" cy="1001002"/>
      </dsp:txXfrm>
    </dsp:sp>
    <dsp:sp modelId="{39643AD0-C42E-45DC-8A17-D1E1301B60CC}">
      <dsp:nvSpPr>
        <dsp:cNvPr id="0" name=""/>
        <dsp:cNvSpPr/>
      </dsp:nvSpPr>
      <dsp:spPr>
        <a:xfrm>
          <a:off x="0" y="2362872"/>
          <a:ext cx="10872258" cy="1109306"/>
        </a:xfrm>
        <a:prstGeom prst="roundRect">
          <a:avLst/>
        </a:prstGeom>
        <a:solidFill>
          <a:schemeClr val="tx1">
            <a:lumMod val="8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3A64A3"/>
              </a:solidFill>
            </a:rPr>
            <a:t>Evaluate and make recommendations to improve linkages between the 988 Suicide and Crisis Lifeline infrastructure and crisis response services within this state.</a:t>
          </a:r>
          <a:endParaRPr lang="en-US" sz="2000" kern="1200" dirty="0">
            <a:solidFill>
              <a:srgbClr val="3A64A3"/>
            </a:solidFill>
          </a:endParaRPr>
        </a:p>
      </dsp:txBody>
      <dsp:txXfrm>
        <a:off x="54152" y="2417024"/>
        <a:ext cx="10763954" cy="100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AC127-30BB-4B50-BB64-600296CD7BA1}">
      <dsp:nvSpPr>
        <dsp:cNvPr id="0" name=""/>
        <dsp:cNvSpPr/>
      </dsp:nvSpPr>
      <dsp:spPr>
        <a:xfrm>
          <a:off x="3685510" y="0"/>
          <a:ext cx="3501238" cy="3501238"/>
        </a:xfrm>
        <a:prstGeom prst="diamond">
          <a:avLst/>
        </a:prstGeom>
        <a:solidFill>
          <a:schemeClr val="tx1">
            <a:lumMod val="85000"/>
          </a:schemeClr>
        </a:solidFill>
        <a:ln>
          <a:noFill/>
        </a:ln>
        <a:effectLst/>
      </dsp:spPr>
      <dsp:style>
        <a:lnRef idx="0">
          <a:scrgbClr r="0" g="0" b="0"/>
        </a:lnRef>
        <a:fillRef idx="1">
          <a:scrgbClr r="0" g="0" b="0"/>
        </a:fillRef>
        <a:effectRef idx="2">
          <a:scrgbClr r="0" g="0" b="0"/>
        </a:effectRef>
        <a:fontRef idx="minor"/>
      </dsp:style>
    </dsp:sp>
    <dsp:sp modelId="{BF61E1BF-78B8-4D24-A345-BB1942A01FDA}">
      <dsp:nvSpPr>
        <dsp:cNvPr id="0" name=""/>
        <dsp:cNvSpPr/>
      </dsp:nvSpPr>
      <dsp:spPr>
        <a:xfrm>
          <a:off x="4018127" y="33261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988</a:t>
          </a:r>
        </a:p>
      </dsp:txBody>
      <dsp:txXfrm>
        <a:off x="4084784" y="399274"/>
        <a:ext cx="1232168" cy="1232168"/>
      </dsp:txXfrm>
    </dsp:sp>
    <dsp:sp modelId="{A6CF02A0-C07F-477E-91B2-B51C2294DAF9}">
      <dsp:nvSpPr>
        <dsp:cNvPr id="0" name=""/>
        <dsp:cNvSpPr/>
      </dsp:nvSpPr>
      <dsp:spPr>
        <a:xfrm>
          <a:off x="5488647" y="33261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Mobile Response Team (MRT)</a:t>
          </a:r>
        </a:p>
      </dsp:txBody>
      <dsp:txXfrm>
        <a:off x="5555304" y="399274"/>
        <a:ext cx="1232168" cy="1232168"/>
      </dsp:txXfrm>
    </dsp:sp>
    <dsp:sp modelId="{0D8EE81A-6B22-4786-8123-E336BB00C8B1}">
      <dsp:nvSpPr>
        <dsp:cNvPr id="0" name=""/>
        <dsp:cNvSpPr/>
      </dsp:nvSpPr>
      <dsp:spPr>
        <a:xfrm>
          <a:off x="4018127" y="180313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Crisis Stabilization (CSU)</a:t>
          </a:r>
        </a:p>
      </dsp:txBody>
      <dsp:txXfrm>
        <a:off x="4084784" y="1869794"/>
        <a:ext cx="1232168" cy="1232168"/>
      </dsp:txXfrm>
    </dsp:sp>
    <dsp:sp modelId="{F3650743-A5E7-4F69-AB76-221A35F3F9D7}">
      <dsp:nvSpPr>
        <dsp:cNvPr id="0" name=""/>
        <dsp:cNvSpPr/>
      </dsp:nvSpPr>
      <dsp:spPr>
        <a:xfrm>
          <a:off x="5488647" y="180313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Marketing and Dissemination</a:t>
          </a:r>
        </a:p>
      </dsp:txBody>
      <dsp:txXfrm>
        <a:off x="5555304" y="1869794"/>
        <a:ext cx="1232168" cy="12321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353699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15833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71990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411678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1381678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11864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793778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20599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967327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F768413-E280-4AC3-964D-694BAF5529C1}" type="slidenum">
              <a:rPr lang="en-US" smtClean="0"/>
              <a:t>‹#›</a:t>
            </a:fld>
            <a:endParaRPr lang="en-US" dirty="0"/>
          </a:p>
        </p:txBody>
      </p:sp>
    </p:spTree>
    <p:extLst>
      <p:ext uri="{BB962C8B-B14F-4D97-AF65-F5344CB8AC3E}">
        <p14:creationId xmlns:p14="http://schemas.microsoft.com/office/powerpoint/2010/main" val="283281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p:cNvSpPr>
            <a:spLocks noGrp="1"/>
          </p:cNvSpPr>
          <p:nvPr>
            <p:ph type="dt" sz="half" idx="10"/>
          </p:nvPr>
        </p:nvSpPr>
        <p:spPr/>
        <p:txBody>
          <a:bodyPr/>
          <a:lstStyle/>
          <a:p>
            <a:fld id="{C22E2546-DF48-4A7F-833F-4A88D5E0BD3D}" type="datetimeFigureOut">
              <a:rPr lang="en-US" smtClean="0"/>
              <a:t>6/3/2025</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41884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22E2546-DF48-4A7F-833F-4A88D5E0BD3D}" type="datetimeFigureOut">
              <a:rPr lang="en-US" smtClean="0"/>
              <a:t>6/3/2025</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2F768413-E280-4AC3-964D-694BAF5529C1}" type="slidenum">
              <a:rPr lang="en-US" smtClean="0"/>
              <a:t>‹#›</a:t>
            </a:fld>
            <a:endParaRPr lang="en-US" dirty="0"/>
          </a:p>
        </p:txBody>
      </p:sp>
    </p:spTree>
    <p:extLst>
      <p:ext uri="{BB962C8B-B14F-4D97-AF65-F5344CB8AC3E}">
        <p14:creationId xmlns:p14="http://schemas.microsoft.com/office/powerpoint/2010/main" val="19159690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1A6A72-C0E5-48A6-B70E-9E1EEDDCB1BD}"/>
              </a:ext>
            </a:extLst>
          </p:cNvPr>
          <p:cNvSpPr>
            <a:spLocks noGrp="1"/>
          </p:cNvSpPr>
          <p:nvPr>
            <p:ph type="title"/>
          </p:nvPr>
        </p:nvSpPr>
        <p:spPr>
          <a:xfrm>
            <a:off x="657224" y="4772508"/>
            <a:ext cx="10772775" cy="1658198"/>
          </a:xfrm>
        </p:spPr>
        <p:txBody>
          <a:bodyPr>
            <a:normAutofit/>
          </a:bodyPr>
          <a:lstStyle/>
          <a:p>
            <a:r>
              <a:rPr lang="en-US" sz="3200" dirty="0">
                <a:solidFill>
                  <a:srgbClr val="FFFFFF"/>
                </a:solidFill>
              </a:rPr>
              <a:t>Subcommittee on Suicide Prevention – 988, Mobile Crisis Response, </a:t>
            </a:r>
            <a:br>
              <a:rPr lang="en-US" sz="3200" dirty="0">
                <a:solidFill>
                  <a:srgbClr val="FFFFFF"/>
                </a:solidFill>
              </a:rPr>
            </a:br>
            <a:r>
              <a:rPr lang="en-US" sz="3200" dirty="0">
                <a:solidFill>
                  <a:srgbClr val="FFFFFF"/>
                </a:solidFill>
              </a:rPr>
              <a:t>Crisis Stabilization, and Marketing/Dissemination</a:t>
            </a:r>
          </a:p>
        </p:txBody>
      </p:sp>
      <p:sp>
        <p:nvSpPr>
          <p:cNvPr id="3" name="Content Placeholder 2"/>
          <p:cNvSpPr>
            <a:spLocks noGrp="1"/>
          </p:cNvSpPr>
          <p:nvPr>
            <p:ph idx="1"/>
          </p:nvPr>
        </p:nvSpPr>
        <p:spPr>
          <a:xfrm>
            <a:off x="657224" y="1372132"/>
            <a:ext cx="10492858" cy="2266807"/>
          </a:xfrm>
        </p:spPr>
        <p:txBody>
          <a:bodyPr>
            <a:normAutofit lnSpcReduction="10000"/>
          </a:bodyPr>
          <a:lstStyle/>
          <a:p>
            <a:pPr marL="0" indent="0">
              <a:buNone/>
            </a:pPr>
            <a:r>
              <a:rPr lang="en-US" sz="6000" b="1" dirty="0">
                <a:solidFill>
                  <a:srgbClr val="4A66AC"/>
                </a:solidFill>
              </a:rPr>
              <a:t>Presentation to the Commission on Mental Health and Substance Use Disorder</a:t>
            </a:r>
          </a:p>
        </p:txBody>
      </p:sp>
    </p:spTree>
    <p:extLst>
      <p:ext uri="{BB962C8B-B14F-4D97-AF65-F5344CB8AC3E}">
        <p14:creationId xmlns:p14="http://schemas.microsoft.com/office/powerpoint/2010/main" val="342577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5663681" cy="490885"/>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 (cont.)</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878337338"/>
              </p:ext>
            </p:extLst>
          </p:nvPr>
        </p:nvGraphicFramePr>
        <p:xfrm>
          <a:off x="709127" y="1362084"/>
          <a:ext cx="10842171" cy="4816966"/>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252161">
                <a:tc>
                  <a:txBody>
                    <a:bodyPr/>
                    <a:lstStyle/>
                    <a:p>
                      <a:r>
                        <a:rPr lang="en-US" sz="12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2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3896016">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Ensure all CRCs and CSUs have access to the knowledge base of available community resources similar to the resources that 211/988 have.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Expand network of appropriate Aftercare/Stepdown or sub-acute options for folks either instead of CSU or as discharge disposition.  (E.g., IOPs, PHPs/Day Treatment, Drop-in Centers, Clubhouses, Peer Respite).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an assessment/template to assess how CSUs/CRCs are performing based on national best practices for crisis care/psychiatric hospitalization and provide consultation and technical assistance. Incentivize improvements.</a:t>
                      </a:r>
                    </a:p>
                    <a:p>
                      <a:pPr marL="0" marR="0" algn="l">
                        <a:spcBef>
                          <a:spcPts val="0"/>
                        </a:spcBef>
                        <a:spcAft>
                          <a:spcPts val="0"/>
                        </a:spcAft>
                      </a:pPr>
                      <a:r>
                        <a:rPr lang="en-US" sz="1200" b="1" kern="100" dirty="0">
                          <a:solidFill>
                            <a:schemeClr val="tx1"/>
                          </a:solidFill>
                          <a:effectLst/>
                        </a:rPr>
                        <a:t>Envision a process similar to the statewide ROSC initiative, to provide guidance on how providers can “step up” the quality of care provided in CSUs and CRCs, and enhance consistency and standards so that there is consistent experience across the state.  Includes self-assessment tools and then ME assistance in assessing as well.</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best practices for CSUs/CRCs to address language and cultural competency standards, e.g.:</a:t>
                      </a:r>
                    </a:p>
                    <a:p>
                      <a:pPr marL="342900" marR="0" lvl="0" indent="-342900" algn="l">
                        <a:lnSpc>
                          <a:spcPct val="107000"/>
                        </a:lnSpc>
                        <a:spcBef>
                          <a:spcPts val="0"/>
                        </a:spcBef>
                        <a:spcAft>
                          <a:spcPts val="800"/>
                        </a:spcAft>
                        <a:buFont typeface="Symbol" panose="05050102010706020507" pitchFamily="18" charset="2"/>
                        <a:buChar char=""/>
                      </a:pPr>
                      <a:r>
                        <a:rPr lang="en-US" sz="1200" b="1" kern="100" dirty="0">
                          <a:solidFill>
                            <a:schemeClr val="tx1"/>
                          </a:solidFill>
                          <a:effectLst/>
                        </a:rPr>
                        <a:t>Review for needed best practices for addressing immigration/legal status concerns. </a:t>
                      </a:r>
                    </a:p>
                    <a:p>
                      <a:pPr marL="0" marR="0" algn="l">
                        <a:spcBef>
                          <a:spcPts val="0"/>
                        </a:spcBef>
                        <a:spcAft>
                          <a:spcPts val="0"/>
                        </a:spcAft>
                      </a:pPr>
                      <a:r>
                        <a:rPr lang="en-US" sz="1200" b="1" kern="100" dirty="0">
                          <a:solidFill>
                            <a:schemeClr val="tx1"/>
                          </a:solidFill>
                          <a:effectLst/>
                        </a:rPr>
                        <a:t>Develop best practices for CSUs/CRC to address LGBTQI competency standards (i.e., training, templates, and guidance documents), especially as these impacts: 1) Kids/parents communication of preferences, 2) Room assignments, 3) Safety checks, etc. to ensure protocols for contraband checks to be least invasive/ intrusive/stigmatizing/traumatizing.</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a “Caring Contacts” program to coordinate between CSUs/CRCs and 988 centers for providing 48-hour post-discharge f/u calls to individuals who have been discharged from CSUs.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Ensure these workgroups and subcommittees continue to consider multiple perspectives: i.e., CSU/CRC providers (especially those who are not 988 call centers), individuals and families with lived experience of accessing crisis continuum services, law enforcement, managing entities, NAMI representatives.</a:t>
                      </a:r>
                    </a:p>
                    <a:p>
                      <a:pPr marL="0" marR="0" algn="l">
                        <a:spcBef>
                          <a:spcPts val="0"/>
                        </a:spcBef>
                        <a:spcAft>
                          <a:spcPts val="0"/>
                        </a:spcAft>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378278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5663681" cy="490885"/>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 (cont.)</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930105802"/>
              </p:ext>
            </p:extLst>
          </p:nvPr>
        </p:nvGraphicFramePr>
        <p:xfrm>
          <a:off x="709127" y="2099202"/>
          <a:ext cx="10842171" cy="1846925"/>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0">
                <a:tc>
                  <a:txBody>
                    <a:bodyPr/>
                    <a:lstStyle/>
                    <a:p>
                      <a:r>
                        <a:rPr lang="en-US" sz="18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496121">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dirty="0">
                          <a:solidFill>
                            <a:schemeClr val="tx1"/>
                          </a:solidFill>
                          <a:effectLst/>
                        </a:rPr>
                        <a:t>Clarify role of EMTs/paramedics/community </a:t>
                      </a:r>
                      <a:r>
                        <a:rPr lang="en-US" sz="1200" b="1" dirty="0" err="1">
                          <a:solidFill>
                            <a:schemeClr val="tx1"/>
                          </a:solidFill>
                          <a:effectLst/>
                        </a:rPr>
                        <a:t>paramedicine</a:t>
                      </a:r>
                      <a:r>
                        <a:rPr lang="en-US" sz="1200" b="1" dirty="0">
                          <a:solidFill>
                            <a:schemeClr val="tx1"/>
                          </a:solidFill>
                          <a:effectLst/>
                        </a:rPr>
                        <a:t> programs (at the CRC/CSU in order to avoid hospital ED presentation).</a:t>
                      </a:r>
                    </a:p>
                    <a:p>
                      <a:pPr marL="0" marR="0" algn="l">
                        <a:spcBef>
                          <a:spcPts val="0"/>
                        </a:spcBef>
                        <a:spcAft>
                          <a:spcPts val="0"/>
                        </a:spcAft>
                      </a:pPr>
                      <a:r>
                        <a:rPr lang="en-US" sz="1200" b="1" dirty="0">
                          <a:solidFill>
                            <a:schemeClr val="tx1"/>
                          </a:solidFill>
                          <a:effectLst/>
                        </a:rPr>
                        <a:t> </a:t>
                      </a:r>
                    </a:p>
                    <a:p>
                      <a:pPr marL="0" marR="0" algn="l">
                        <a:spcBef>
                          <a:spcPts val="0"/>
                        </a:spcBef>
                        <a:spcAft>
                          <a:spcPts val="0"/>
                        </a:spcAft>
                      </a:pPr>
                      <a:r>
                        <a:rPr lang="en-US" sz="1200" b="1" dirty="0">
                          <a:solidFill>
                            <a:schemeClr val="tx1"/>
                          </a:solidFill>
                          <a:effectLst/>
                        </a:rPr>
                        <a:t>Increase access to </a:t>
                      </a:r>
                      <a:r>
                        <a:rPr lang="en-US" sz="1200" b="1" dirty="0" err="1">
                          <a:solidFill>
                            <a:schemeClr val="tx1"/>
                          </a:solidFill>
                          <a:effectLst/>
                        </a:rPr>
                        <a:t>telepsychiatry</a:t>
                      </a:r>
                      <a:r>
                        <a:rPr lang="en-US" sz="1200" b="1" dirty="0">
                          <a:solidFill>
                            <a:schemeClr val="tx1"/>
                          </a:solidFill>
                          <a:effectLst/>
                        </a:rPr>
                        <a:t>/APRN/MD, 24/7 to help avoid Baker Act and/or release Baker Act prior to inpatient admissions.</a:t>
                      </a:r>
                    </a:p>
                    <a:p>
                      <a:pPr marL="0" marR="0" algn="l">
                        <a:spcBef>
                          <a:spcPts val="0"/>
                        </a:spcBef>
                        <a:spcAft>
                          <a:spcPts val="0"/>
                        </a:spcAft>
                      </a:pPr>
                      <a:endParaRPr lang="en-US" sz="1200" b="1" dirty="0">
                        <a:solidFill>
                          <a:schemeClr val="tx1"/>
                        </a:solidFill>
                        <a:effectLst/>
                      </a:endParaRPr>
                    </a:p>
                    <a:p>
                      <a:pPr marL="0" marR="0" algn="l">
                        <a:spcBef>
                          <a:spcPts val="0"/>
                        </a:spcBef>
                        <a:spcAft>
                          <a:spcPts val="0"/>
                        </a:spcAft>
                      </a:pPr>
                      <a:r>
                        <a:rPr lang="en-US" sz="1200" b="1" dirty="0">
                          <a:solidFill>
                            <a:schemeClr val="tx1"/>
                          </a:solidFill>
                          <a:effectLst/>
                        </a:rPr>
                        <a:t>Review other state systems that are doing crisis response/care well. E.g., look at Arizona crisis care system for ideas.</a:t>
                      </a:r>
                    </a:p>
                    <a:p>
                      <a:pPr marL="0" marR="0" algn="l">
                        <a:spcBef>
                          <a:spcPts val="0"/>
                        </a:spcBef>
                        <a:spcAft>
                          <a:spcPts val="0"/>
                        </a:spcAft>
                      </a:pPr>
                      <a:endParaRPr lang="en-US" sz="1200" b="1" dirty="0">
                        <a:solidFill>
                          <a:schemeClr val="tx1"/>
                        </a:solidFill>
                        <a:effectLst/>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76596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4105469" cy="490885"/>
          </a:xfrm>
        </p:spPr>
        <p:txBody>
          <a:bodyPr vert="horz" lIns="91440" tIns="45720" rIns="91440" bIns="45720" rtlCol="0" anchor="t">
            <a:normAutofit/>
          </a:bodyPr>
          <a:lstStyle/>
          <a:p>
            <a:r>
              <a:rPr lang="en-US" sz="2800" b="1" dirty="0">
                <a:solidFill>
                  <a:srgbClr val="4A66AC"/>
                </a:solidFill>
              </a:rPr>
              <a:t>Marketing and Dissemination</a:t>
            </a:r>
            <a:endParaRPr lang="en-US" sz="2800" b="1" kern="1200" dirty="0">
              <a:solidFill>
                <a:srgbClr val="4A66AC"/>
              </a:solidFill>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606836770"/>
              </p:ext>
            </p:extLst>
          </p:nvPr>
        </p:nvGraphicFramePr>
        <p:xfrm>
          <a:off x="709127" y="1362084"/>
          <a:ext cx="10842171" cy="3740946"/>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265485">
                <a:tc>
                  <a:txBody>
                    <a:bodyPr/>
                    <a:lstStyle/>
                    <a:p>
                      <a:r>
                        <a:rPr lang="en-US" sz="1600" b="1" cap="none" spc="0" dirty="0">
                          <a:solidFill>
                            <a:srgbClr val="4A66AC"/>
                          </a:solidFill>
                        </a:rPr>
                        <a:t>Statutory Priorities</a:t>
                      </a:r>
                    </a:p>
                  </a:txBody>
                  <a:tcPr marL="84098" marR="53318" marT="64691" marB="64691"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600" b="1" cap="none" spc="0" dirty="0">
                          <a:solidFill>
                            <a:srgbClr val="4A66AC"/>
                          </a:solidFill>
                        </a:rPr>
                        <a:t>Reporting</a:t>
                      </a:r>
                    </a:p>
                  </a:txBody>
                  <a:tcPr marL="84098" marR="53318" marT="64691" marB="64691"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002347">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84098" marR="5331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285750" lvl="0" indent="-285750">
                        <a:buFont typeface="Arial" panose="020B0604020202020204" pitchFamily="34" charset="0"/>
                        <a:buChar char="•"/>
                      </a:pPr>
                      <a:r>
                        <a:rPr lang="en-US" sz="1200" b="1" kern="1200" cap="none" spc="0" dirty="0">
                          <a:solidFill>
                            <a:schemeClr val="tx1"/>
                          </a:solidFill>
                          <a:effectLst/>
                        </a:rPr>
                        <a:t>There is confusion between the old (800-273-TALK) number and 988. Need to continue to educate.</a:t>
                      </a:r>
                    </a:p>
                    <a:p>
                      <a:pPr marL="285750" lvl="0" indent="-285750">
                        <a:buFont typeface="Arial" panose="020B0604020202020204" pitchFamily="34" charset="0"/>
                        <a:buChar char="•"/>
                      </a:pPr>
                      <a:r>
                        <a:rPr lang="en-US" sz="1200" b="1" kern="1200" cap="none" spc="0" dirty="0">
                          <a:solidFill>
                            <a:schemeClr val="tx1"/>
                          </a:solidFill>
                          <a:effectLst/>
                        </a:rPr>
                        <a:t>Three-digit number is great, but there is “number soup”. Need to reinforce that 988 is crisis number.</a:t>
                      </a:r>
                    </a:p>
                    <a:p>
                      <a:pPr marL="285750" lvl="0" indent="-285750">
                        <a:buFont typeface="Arial" panose="020B0604020202020204" pitchFamily="34" charset="0"/>
                        <a:buChar char="•"/>
                      </a:pPr>
                      <a:r>
                        <a:rPr lang="en-US" sz="1200" b="1" kern="1200" cap="none" spc="0" dirty="0">
                          <a:solidFill>
                            <a:schemeClr val="tx1"/>
                          </a:solidFill>
                          <a:effectLst/>
                        </a:rPr>
                        <a:t>Needs to be consistency in messaging.</a:t>
                      </a:r>
                    </a:p>
                    <a:p>
                      <a:pPr marL="285750" lvl="0" indent="-285750">
                        <a:buFont typeface="Arial" panose="020B0604020202020204" pitchFamily="34" charset="0"/>
                        <a:buChar char="•"/>
                      </a:pPr>
                      <a:r>
                        <a:rPr lang="en-US" sz="1200" b="1" kern="1200" cap="none" spc="0" dirty="0">
                          <a:solidFill>
                            <a:schemeClr val="tx1"/>
                          </a:solidFill>
                          <a:effectLst/>
                        </a:rPr>
                        <a:t>Needs to be clear alignment in what SAMSHA/Vibrant/State/Local are marketing.</a:t>
                      </a:r>
                    </a:p>
                    <a:p>
                      <a:pPr marL="285750" lvl="0" indent="-285750">
                        <a:buFont typeface="Arial" panose="020B0604020202020204" pitchFamily="34" charset="0"/>
                        <a:buChar char="•"/>
                      </a:pPr>
                      <a:r>
                        <a:rPr lang="en-US" sz="1200" b="1" kern="1200" cap="none" spc="0" dirty="0">
                          <a:solidFill>
                            <a:schemeClr val="tx1"/>
                          </a:solidFill>
                          <a:effectLst/>
                        </a:rPr>
                        <a:t>Currently, local marketing can be a challenge because of regional/state approval process, limited local creative resources, and no template to work from.</a:t>
                      </a:r>
                    </a:p>
                    <a:p>
                      <a:pPr marL="0" lvl="0" indent="0">
                        <a:buFont typeface="Arial" panose="020B0604020202020204" pitchFamily="34" charset="0"/>
                        <a:buNone/>
                      </a:pP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r h="1008850">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p>
                    <a:p>
                      <a:pPr algn="l"/>
                      <a:endParaRPr lang="en-US" sz="1200" b="1" i="0" u="none" strike="noStrike" cap="none" spc="0" baseline="0" dirty="0">
                        <a:solidFill>
                          <a:schemeClr val="tx1"/>
                        </a:solidFill>
                        <a:latin typeface="+mn-lt"/>
                      </a:endParaRPr>
                    </a:p>
                  </a:txBody>
                  <a:tcPr marL="84098" marR="5331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285750" lvl="0" indent="-285750">
                        <a:buFont typeface="Arial" panose="020B0604020202020204" pitchFamily="34" charset="0"/>
                        <a:buChar char="•"/>
                      </a:pPr>
                      <a:r>
                        <a:rPr lang="en-US" sz="1200" b="1" kern="1200" cap="none" spc="0" dirty="0">
                          <a:solidFill>
                            <a:schemeClr val="tx1"/>
                          </a:solidFill>
                          <a:effectLst/>
                        </a:rPr>
                        <a:t>Still building out 988 infrastructure, so good to initially focus on awareness vs. "call now”.</a:t>
                      </a:r>
                    </a:p>
                    <a:p>
                      <a:pPr marL="285750" lvl="0" indent="-285750">
                        <a:buFont typeface="Arial" panose="020B0604020202020204" pitchFamily="34" charset="0"/>
                        <a:buChar char="•"/>
                      </a:pPr>
                      <a:r>
                        <a:rPr lang="en-US" sz="1200" b="1" kern="1200" cap="none" spc="0" dirty="0">
                          <a:solidFill>
                            <a:schemeClr val="tx1"/>
                          </a:solidFill>
                          <a:effectLst/>
                        </a:rPr>
                        <a:t>Tricky to communicate what to expect when someone calls 988 in part because can’t promise in-person rescue won’t be utilized.</a:t>
                      </a:r>
                    </a:p>
                    <a:p>
                      <a:pPr marL="285750" lvl="0" indent="-285750">
                        <a:buFont typeface="Arial" panose="020B0604020202020204" pitchFamily="34" charset="0"/>
                        <a:buChar char="•"/>
                      </a:pPr>
                      <a:r>
                        <a:rPr lang="en-US" sz="1200" b="1" kern="1200" cap="none" spc="0" dirty="0">
                          <a:solidFill>
                            <a:schemeClr val="tx1"/>
                          </a:solidFill>
                          <a:effectLst/>
                        </a:rPr>
                        <a:t>Should provide clear talking points to stakeholders.</a:t>
                      </a:r>
                    </a:p>
                    <a:p>
                      <a:pPr marL="285750" lvl="0" indent="-285750">
                        <a:buFont typeface="Arial" panose="020B0604020202020204" pitchFamily="34" charset="0"/>
                        <a:buChar char="•"/>
                      </a:pPr>
                      <a:r>
                        <a:rPr lang="en-US" sz="1200" b="1" kern="1200" cap="none" spc="0" dirty="0">
                          <a:solidFill>
                            <a:schemeClr val="tx1"/>
                          </a:solidFill>
                          <a:effectLst/>
                        </a:rPr>
                        <a:t>In regard to “improve linkages between the 988 Suicide and Crisis Lifeline infrastructure and crisis response services”: Have 3-5 consistent things people should expect.</a:t>
                      </a:r>
                    </a:p>
                    <a:p>
                      <a:pPr marL="285750" lvl="0" indent="-285750">
                        <a:buFont typeface="Arial" panose="020B0604020202020204" pitchFamily="34" charset="0"/>
                        <a:buChar char="•"/>
                      </a:pPr>
                      <a:r>
                        <a:rPr lang="en-US" sz="1200" b="1" kern="1200" cap="none" spc="0" dirty="0">
                          <a:solidFill>
                            <a:schemeClr val="tx1"/>
                          </a:solidFill>
                          <a:effectLst/>
                        </a:rPr>
                        <a:t>Make certain 988 contact center and mobile response are communicating with each other.</a:t>
                      </a:r>
                    </a:p>
                    <a:p>
                      <a:pPr marL="285750" lvl="0" indent="-285750">
                        <a:buFont typeface="Arial" panose="020B0604020202020204" pitchFamily="34" charset="0"/>
                        <a:buChar char="•"/>
                      </a:pPr>
                      <a:r>
                        <a:rPr lang="en-US" sz="1200" b="1" kern="1200" cap="none" spc="0" dirty="0">
                          <a:solidFill>
                            <a:schemeClr val="tx1"/>
                          </a:solidFill>
                          <a:effectLst/>
                        </a:rPr>
                        <a:t>Providers can help advocate for the right number for someone’s situation, including 988.  </a:t>
                      </a: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017890860"/>
                  </a:ext>
                </a:extLst>
              </a:tr>
            </a:tbl>
          </a:graphicData>
        </a:graphic>
      </p:graphicFrame>
    </p:spTree>
    <p:extLst>
      <p:ext uri="{BB962C8B-B14F-4D97-AF65-F5344CB8AC3E}">
        <p14:creationId xmlns:p14="http://schemas.microsoft.com/office/powerpoint/2010/main" val="3068104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643813" y="544813"/>
            <a:ext cx="4767942" cy="490885"/>
          </a:xfrm>
        </p:spPr>
        <p:txBody>
          <a:bodyPr vert="horz" lIns="91440" tIns="45720" rIns="91440" bIns="45720" rtlCol="0" anchor="t">
            <a:noAutofit/>
          </a:bodyPr>
          <a:lstStyle/>
          <a:p>
            <a:r>
              <a:rPr lang="en-US" sz="2800" b="1" dirty="0">
                <a:solidFill>
                  <a:srgbClr val="4A66AC"/>
                </a:solidFill>
              </a:rPr>
              <a:t>Marketing and Dissemination (cont.)</a:t>
            </a:r>
            <a:endParaRPr lang="en-US" sz="2800" b="1" kern="1200" dirty="0">
              <a:solidFill>
                <a:srgbClr val="4A66AC"/>
              </a:solidFill>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084495898"/>
              </p:ext>
            </p:extLst>
          </p:nvPr>
        </p:nvGraphicFramePr>
        <p:xfrm>
          <a:off x="643813" y="1614011"/>
          <a:ext cx="10935478" cy="1668210"/>
        </p:xfrm>
        <a:graphic>
          <a:graphicData uri="http://schemas.openxmlformats.org/drawingml/2006/table">
            <a:tbl>
              <a:tblPr firstRow="1" bandRow="1">
                <a:tableStyleId>{3C2FFA5D-87B4-456A-9821-1D502468CF0F}</a:tableStyleId>
              </a:tblPr>
              <a:tblGrid>
                <a:gridCol w="2467548">
                  <a:extLst>
                    <a:ext uri="{9D8B030D-6E8A-4147-A177-3AD203B41FA5}">
                      <a16:colId xmlns:a16="http://schemas.microsoft.com/office/drawing/2014/main" val="1101571737"/>
                    </a:ext>
                  </a:extLst>
                </a:gridCol>
                <a:gridCol w="8467930">
                  <a:extLst>
                    <a:ext uri="{9D8B030D-6E8A-4147-A177-3AD203B41FA5}">
                      <a16:colId xmlns:a16="http://schemas.microsoft.com/office/drawing/2014/main" val="649206219"/>
                    </a:ext>
                  </a:extLst>
                </a:gridCol>
              </a:tblGrid>
              <a:tr h="265485">
                <a:tc>
                  <a:txBody>
                    <a:bodyPr/>
                    <a:lstStyle/>
                    <a:p>
                      <a:pPr algn="l"/>
                      <a:r>
                        <a:rPr lang="en-US" sz="1600" b="1" cap="none" spc="0" dirty="0">
                          <a:solidFill>
                            <a:srgbClr val="4A66AC"/>
                          </a:solidFill>
                        </a:rPr>
                        <a:t>Statutory Priorities</a:t>
                      </a:r>
                    </a:p>
                  </a:txBody>
                  <a:tcPr marL="84098" marR="53318" marT="64691" marB="64691"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l"/>
                      <a:r>
                        <a:rPr lang="en-US" sz="1600" b="1" cap="none" spc="0" dirty="0">
                          <a:solidFill>
                            <a:srgbClr val="4A66AC"/>
                          </a:solidFill>
                        </a:rPr>
                        <a:t>Reporting</a:t>
                      </a:r>
                    </a:p>
                  </a:txBody>
                  <a:tcPr marL="84098" marR="53318" marT="64691" marB="64691"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002347">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p>
                    <a:p>
                      <a:pPr marL="0" marR="0" algn="l">
                        <a:lnSpc>
                          <a:spcPct val="107000"/>
                        </a:lnSpc>
                        <a:spcBef>
                          <a:spcPts val="0"/>
                        </a:spcBef>
                        <a:spcAft>
                          <a:spcPts val="0"/>
                        </a:spcAft>
                      </a:pP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84098" marR="3998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171450" lvl="0" indent="-171450" algn="l">
                        <a:buFont typeface="Arial" panose="020B0604020202020204" pitchFamily="34" charset="0"/>
                        <a:buChar char="•"/>
                      </a:pPr>
                      <a:r>
                        <a:rPr lang="en-US" sz="1200" b="1" kern="1200" cap="none" spc="0" dirty="0">
                          <a:solidFill>
                            <a:schemeClr val="tx1"/>
                          </a:solidFill>
                          <a:effectLst/>
                        </a:rPr>
                        <a:t>Statewide marketing should target different audiences (example youth vs. adult).</a:t>
                      </a:r>
                    </a:p>
                    <a:p>
                      <a:pPr marL="171450" lvl="0" indent="-171450" algn="l">
                        <a:buFont typeface="Arial" panose="020B0604020202020204" pitchFamily="34" charset="0"/>
                        <a:buChar char="•"/>
                      </a:pPr>
                      <a:r>
                        <a:rPr lang="en-US" sz="1200" b="1" kern="1200" cap="none" spc="0" dirty="0">
                          <a:solidFill>
                            <a:schemeClr val="tx1"/>
                          </a:solidFill>
                          <a:effectLst/>
                        </a:rPr>
                        <a:t>Statewide marketing in regards to 988 should address concern/misunderstanding of public on things like cost, and in-person rescue. </a:t>
                      </a:r>
                    </a:p>
                    <a:p>
                      <a:pPr marL="171450" lvl="0" indent="-171450" algn="l">
                        <a:buFont typeface="Arial" panose="020B0604020202020204" pitchFamily="34" charset="0"/>
                        <a:buChar char="•"/>
                      </a:pPr>
                      <a:r>
                        <a:rPr lang="en-US" sz="1200" b="1" kern="1200" cap="none" spc="0" dirty="0">
                          <a:solidFill>
                            <a:schemeClr val="tx1"/>
                          </a:solidFill>
                          <a:effectLst/>
                        </a:rPr>
                        <a:t>Possible recommendation: Any ongoing funding should include line item for statewide marketing. Statewide marketing, including local or regional implementation, should have consistency in messaging and design.</a:t>
                      </a: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3218913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F1F796-2714-C28D-7179-44776FC1059A}"/>
              </a:ext>
            </a:extLst>
          </p:cNvPr>
          <p:cNvSpPr>
            <a:spLocks noGrp="1"/>
          </p:cNvSpPr>
          <p:nvPr>
            <p:ph type="title"/>
          </p:nvPr>
        </p:nvSpPr>
        <p:spPr>
          <a:xfrm>
            <a:off x="2195494" y="3009325"/>
            <a:ext cx="2871030" cy="839359"/>
          </a:xfrm>
        </p:spPr>
        <p:txBody>
          <a:bodyPr vert="horz" lIns="91440" tIns="45720" rIns="91440" bIns="45720" rtlCol="0" anchor="t">
            <a:normAutofit/>
          </a:bodyPr>
          <a:lstStyle/>
          <a:p>
            <a:r>
              <a:rPr lang="en-US" sz="5000" b="1" dirty="0">
                <a:solidFill>
                  <a:srgbClr val="3A64A3"/>
                </a:solidFill>
              </a:rPr>
              <a:t>Next Steps</a:t>
            </a:r>
          </a:p>
        </p:txBody>
      </p:sp>
      <p:pic>
        <p:nvPicPr>
          <p:cNvPr id="7" name="Picture 6" descr="A glass ceiling with white beams">
            <a:extLst>
              <a:ext uri="{FF2B5EF4-FFF2-40B4-BE49-F238E27FC236}">
                <a16:creationId xmlns:a16="http://schemas.microsoft.com/office/drawing/2014/main" id="{68738FB5-232D-DF50-27D3-4C5F11B3B93D}"/>
              </a:ext>
            </a:extLst>
          </p:cNvPr>
          <p:cNvPicPr>
            <a:picLocks noChangeAspect="1"/>
          </p:cNvPicPr>
          <p:nvPr/>
        </p:nvPicPr>
        <p:blipFill rotWithShape="1">
          <a:blip r:embed="rId2"/>
          <a:srcRect r="60095" b="-1"/>
          <a:stretch/>
        </p:blipFill>
        <p:spPr>
          <a:xfrm>
            <a:off x="8104092" y="10"/>
            <a:ext cx="4099858" cy="6857990"/>
          </a:xfrm>
          <a:prstGeom prst="rect">
            <a:avLst/>
          </a:prstGeom>
        </p:spPr>
      </p:pic>
    </p:spTree>
    <p:extLst>
      <p:ext uri="{BB962C8B-B14F-4D97-AF65-F5344CB8AC3E}">
        <p14:creationId xmlns:p14="http://schemas.microsoft.com/office/powerpoint/2010/main" val="4117777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41A947-731A-6BCE-B2E7-2A798ABF4FAD}"/>
              </a:ext>
            </a:extLst>
          </p:cNvPr>
          <p:cNvSpPr>
            <a:spLocks noGrp="1"/>
          </p:cNvSpPr>
          <p:nvPr>
            <p:ph type="title"/>
          </p:nvPr>
        </p:nvSpPr>
        <p:spPr>
          <a:xfrm>
            <a:off x="4500245" y="782166"/>
            <a:ext cx="5117580" cy="955194"/>
          </a:xfrm>
        </p:spPr>
        <p:txBody>
          <a:bodyPr>
            <a:normAutofit/>
          </a:bodyPr>
          <a:lstStyle/>
          <a:p>
            <a:r>
              <a:rPr lang="en-US" b="1" dirty="0">
                <a:solidFill>
                  <a:srgbClr val="4A66AC"/>
                </a:solidFill>
              </a:rPr>
              <a:t>Ceiling Discussions</a:t>
            </a:r>
          </a:p>
        </p:txBody>
      </p:sp>
      <p:pic>
        <p:nvPicPr>
          <p:cNvPr id="7" name="Picture 6" descr="Angle view of a white glass ceiling">
            <a:extLst>
              <a:ext uri="{FF2B5EF4-FFF2-40B4-BE49-F238E27FC236}">
                <a16:creationId xmlns:a16="http://schemas.microsoft.com/office/drawing/2014/main" id="{603DBD17-1243-5272-DD66-D7F43CF52A83}"/>
              </a:ext>
            </a:extLst>
          </p:cNvPr>
          <p:cNvPicPr>
            <a:picLocks noChangeAspect="1"/>
          </p:cNvPicPr>
          <p:nvPr/>
        </p:nvPicPr>
        <p:blipFill rotWithShape="1">
          <a:blip r:embed="rId2"/>
          <a:srcRect l="25704" r="34795"/>
          <a:stretch/>
        </p:blipFill>
        <p:spPr>
          <a:xfrm>
            <a:off x="20" y="10"/>
            <a:ext cx="4077443" cy="6864408"/>
          </a:xfrm>
          <a:prstGeom prst="rect">
            <a:avLst/>
          </a:prstGeom>
        </p:spPr>
      </p:pic>
      <p:sp>
        <p:nvSpPr>
          <p:cNvPr id="5" name="Content Placeholder 4">
            <a:extLst>
              <a:ext uri="{FF2B5EF4-FFF2-40B4-BE49-F238E27FC236}">
                <a16:creationId xmlns:a16="http://schemas.microsoft.com/office/drawing/2014/main" id="{158C0391-CAED-FA62-7B49-BA6DA0E8B87C}"/>
              </a:ext>
            </a:extLst>
          </p:cNvPr>
          <p:cNvSpPr>
            <a:spLocks noGrp="1"/>
          </p:cNvSpPr>
          <p:nvPr>
            <p:ph idx="1"/>
          </p:nvPr>
        </p:nvSpPr>
        <p:spPr>
          <a:xfrm>
            <a:off x="4683125" y="2044752"/>
            <a:ext cx="6428994" cy="2774924"/>
          </a:xfrm>
        </p:spPr>
        <p:txBody>
          <a:bodyPr>
            <a:normAutofit/>
          </a:bodyPr>
          <a:lstStyle/>
          <a:p>
            <a:r>
              <a:rPr lang="en-US" sz="3200" b="1" dirty="0">
                <a:solidFill>
                  <a:srgbClr val="4A66AC"/>
                </a:solidFill>
              </a:rPr>
              <a:t>Aligned with the statutory objectives:</a:t>
            </a:r>
          </a:p>
          <a:p>
            <a:pPr lvl="1"/>
            <a:r>
              <a:rPr lang="en-US" sz="3200" b="1" dirty="0">
                <a:solidFill>
                  <a:srgbClr val="4A66AC"/>
                </a:solidFill>
              </a:rPr>
              <a:t>- Aspirations</a:t>
            </a:r>
          </a:p>
          <a:p>
            <a:pPr lvl="1"/>
            <a:r>
              <a:rPr lang="en-US" sz="3200" b="1" dirty="0">
                <a:solidFill>
                  <a:srgbClr val="4A66AC"/>
                </a:solidFill>
              </a:rPr>
              <a:t>- Goals</a:t>
            </a:r>
          </a:p>
          <a:p>
            <a:pPr lvl="1"/>
            <a:r>
              <a:rPr lang="en-US" sz="3200" b="1" dirty="0">
                <a:solidFill>
                  <a:srgbClr val="4A66AC"/>
                </a:solidFill>
              </a:rPr>
              <a:t>- Objectives</a:t>
            </a:r>
          </a:p>
          <a:p>
            <a:pPr lvl="1"/>
            <a:r>
              <a:rPr lang="en-US" sz="3200" b="1" dirty="0">
                <a:solidFill>
                  <a:srgbClr val="4A66AC"/>
                </a:solidFill>
              </a:rPr>
              <a:t>- Overlap with other subcommittees</a:t>
            </a:r>
          </a:p>
        </p:txBody>
      </p:sp>
    </p:spTree>
    <p:extLst>
      <p:ext uri="{BB962C8B-B14F-4D97-AF65-F5344CB8AC3E}">
        <p14:creationId xmlns:p14="http://schemas.microsoft.com/office/powerpoint/2010/main" val="83363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19B713-6605-774B-2922-0F8AC076FC56}"/>
              </a:ext>
            </a:extLst>
          </p:cNvPr>
          <p:cNvSpPr>
            <a:spLocks noGrp="1"/>
          </p:cNvSpPr>
          <p:nvPr>
            <p:ph type="title"/>
          </p:nvPr>
        </p:nvSpPr>
        <p:spPr>
          <a:xfrm>
            <a:off x="6599993" y="2763732"/>
            <a:ext cx="3495730" cy="677392"/>
          </a:xfrm>
        </p:spPr>
        <p:txBody>
          <a:bodyPr vert="horz" lIns="91440" tIns="45720" rIns="91440" bIns="45720" rtlCol="0" anchor="t">
            <a:noAutofit/>
          </a:bodyPr>
          <a:lstStyle/>
          <a:p>
            <a:r>
              <a:rPr lang="en-US" sz="5000" b="1" kern="1200" dirty="0">
                <a:solidFill>
                  <a:srgbClr val="4A66AC"/>
                </a:solidFill>
                <a:latin typeface="+mj-lt"/>
                <a:ea typeface="+mj-ea"/>
                <a:cs typeface="+mj-cs"/>
              </a:rPr>
              <a:t>Questions???</a:t>
            </a:r>
          </a:p>
        </p:txBody>
      </p:sp>
      <p:pic>
        <p:nvPicPr>
          <p:cNvPr id="9" name="Graphic 8" descr="Question mark">
            <a:extLst>
              <a:ext uri="{FF2B5EF4-FFF2-40B4-BE49-F238E27FC236}">
                <a16:creationId xmlns:a16="http://schemas.microsoft.com/office/drawing/2014/main" id="{FB133C41-0A2E-7436-D108-2147B1E50D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8055" y="1292806"/>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6170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Hands holding each other's wrists and interlinked to form a circle">
            <a:extLst>
              <a:ext uri="{FF2B5EF4-FFF2-40B4-BE49-F238E27FC236}">
                <a16:creationId xmlns:a16="http://schemas.microsoft.com/office/drawing/2014/main" id="{646EA1AD-45E8-B234-F650-7D8E9C37EDE0}"/>
              </a:ext>
            </a:extLst>
          </p:cNvPr>
          <p:cNvPicPr>
            <a:picLocks noChangeAspect="1"/>
          </p:cNvPicPr>
          <p:nvPr/>
        </p:nvPicPr>
        <p:blipFill rotWithShape="1">
          <a:blip r:embed="rId2"/>
          <a:srcRect l="9091" b="23346"/>
          <a:stretch/>
        </p:blipFill>
        <p:spPr>
          <a:xfrm>
            <a:off x="20" y="10"/>
            <a:ext cx="12184702" cy="6857990"/>
          </a:xfrm>
          <a:prstGeom prst="rect">
            <a:avLst/>
          </a:prstGeom>
          <a:noFill/>
        </p:spPr>
      </p:pic>
      <p:sp>
        <p:nvSpPr>
          <p:cNvPr id="23" name="Rectangle 22">
            <a:extLst>
              <a:ext uri="{FF2B5EF4-FFF2-40B4-BE49-F238E27FC236}">
                <a16:creationId xmlns:a16="http://schemas.microsoft.com/office/drawing/2014/main" id="{4F940512-23DF-44A4-BE78-38416C7F6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413" y="0"/>
            <a:ext cx="7540587" cy="685800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6EB205-878C-0C88-6BC6-FA88F45055DD}"/>
              </a:ext>
            </a:extLst>
          </p:cNvPr>
          <p:cNvSpPr>
            <a:spLocks noGrp="1"/>
          </p:cNvSpPr>
          <p:nvPr>
            <p:ph type="title"/>
          </p:nvPr>
        </p:nvSpPr>
        <p:spPr>
          <a:xfrm>
            <a:off x="5120971" y="2090489"/>
            <a:ext cx="6264834" cy="2677022"/>
          </a:xfrm>
        </p:spPr>
        <p:txBody>
          <a:bodyPr vert="horz" lIns="91440" tIns="45720" rIns="91440" bIns="45720" rtlCol="0" anchor="b">
            <a:noAutofit/>
          </a:bodyPr>
          <a:lstStyle/>
          <a:p>
            <a:r>
              <a:rPr lang="en-US" sz="5500" b="1" dirty="0"/>
              <a:t>HUGE THANKS </a:t>
            </a:r>
            <a:br>
              <a:rPr lang="en-US" sz="5500" b="1" dirty="0"/>
            </a:br>
            <a:r>
              <a:rPr lang="en-US" sz="5500" b="1" dirty="0"/>
              <a:t>TO THE </a:t>
            </a:r>
            <a:br>
              <a:rPr lang="en-US" sz="5500" b="1" dirty="0"/>
            </a:br>
            <a:r>
              <a:rPr lang="en-US" sz="5500" b="1" dirty="0"/>
              <a:t>SUBCOMMITTEE MEMBERS!</a:t>
            </a:r>
          </a:p>
        </p:txBody>
      </p:sp>
    </p:spTree>
    <p:extLst>
      <p:ext uri="{BB962C8B-B14F-4D97-AF65-F5344CB8AC3E}">
        <p14:creationId xmlns:p14="http://schemas.microsoft.com/office/powerpoint/2010/main" val="216680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1A6A72-C0E5-48A6-B70E-9E1EEDDCB1BD}"/>
              </a:ext>
            </a:extLst>
          </p:cNvPr>
          <p:cNvSpPr>
            <a:spLocks noGrp="1"/>
          </p:cNvSpPr>
          <p:nvPr>
            <p:ph type="title"/>
          </p:nvPr>
        </p:nvSpPr>
        <p:spPr>
          <a:xfrm>
            <a:off x="561976" y="5112218"/>
            <a:ext cx="9850988" cy="1205563"/>
          </a:xfrm>
        </p:spPr>
        <p:txBody>
          <a:bodyPr>
            <a:normAutofit/>
          </a:bodyPr>
          <a:lstStyle/>
          <a:p>
            <a:pPr algn="ctr"/>
            <a:r>
              <a:rPr lang="en-US" sz="5000" dirty="0">
                <a:solidFill>
                  <a:srgbClr val="FFFFFF"/>
                </a:solidFill>
              </a:rPr>
              <a:t>The BEST Committee Members EVER!!!</a:t>
            </a:r>
          </a:p>
        </p:txBody>
      </p:sp>
      <p:graphicFrame>
        <p:nvGraphicFramePr>
          <p:cNvPr id="6" name="Content Placeholder 5">
            <a:extLst>
              <a:ext uri="{FF2B5EF4-FFF2-40B4-BE49-F238E27FC236}">
                <a16:creationId xmlns:a16="http://schemas.microsoft.com/office/drawing/2014/main" id="{048FE40D-8142-D6BB-64FA-47CAD5926358}"/>
              </a:ext>
            </a:extLst>
          </p:cNvPr>
          <p:cNvGraphicFramePr>
            <a:graphicFrameLocks noGrp="1"/>
          </p:cNvGraphicFramePr>
          <p:nvPr>
            <p:ph idx="1"/>
            <p:extLst>
              <p:ext uri="{D42A27DB-BD31-4B8C-83A1-F6EECF244321}">
                <p14:modId xmlns:p14="http://schemas.microsoft.com/office/powerpoint/2010/main" val="655591551"/>
              </p:ext>
            </p:extLst>
          </p:nvPr>
        </p:nvGraphicFramePr>
        <p:xfrm>
          <a:off x="675983" y="445537"/>
          <a:ext cx="10840033" cy="4002312"/>
        </p:xfrm>
        <a:graphic>
          <a:graphicData uri="http://schemas.openxmlformats.org/drawingml/2006/table">
            <a:tbl>
              <a:tblPr>
                <a:noFill/>
              </a:tblPr>
              <a:tblGrid>
                <a:gridCol w="3334259">
                  <a:extLst>
                    <a:ext uri="{9D8B030D-6E8A-4147-A177-3AD203B41FA5}">
                      <a16:colId xmlns:a16="http://schemas.microsoft.com/office/drawing/2014/main" val="1578524091"/>
                    </a:ext>
                  </a:extLst>
                </a:gridCol>
                <a:gridCol w="3892430">
                  <a:extLst>
                    <a:ext uri="{9D8B030D-6E8A-4147-A177-3AD203B41FA5}">
                      <a16:colId xmlns:a16="http://schemas.microsoft.com/office/drawing/2014/main" val="4185395379"/>
                    </a:ext>
                  </a:extLst>
                </a:gridCol>
                <a:gridCol w="3613344">
                  <a:extLst>
                    <a:ext uri="{9D8B030D-6E8A-4147-A177-3AD203B41FA5}">
                      <a16:colId xmlns:a16="http://schemas.microsoft.com/office/drawing/2014/main" val="328380358"/>
                    </a:ext>
                  </a:extLst>
                </a:gridCol>
              </a:tblGrid>
              <a:tr h="333526">
                <a:tc>
                  <a:txBody>
                    <a:bodyPr/>
                    <a:lstStyle/>
                    <a:p>
                      <a:pPr fontAlgn="base"/>
                      <a:r>
                        <a:rPr lang="en-US" sz="1200" b="0" cap="none" spc="0" dirty="0">
                          <a:solidFill>
                            <a:schemeClr val="bg1"/>
                          </a:solidFill>
                          <a:effectLst/>
                        </a:rPr>
                        <a:t>Clara Reynolds, Subcommittee Chair, Commissioner</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fontAlgn="base"/>
                      <a:r>
                        <a:rPr lang="en-US" sz="1200" b="0" cap="none" spc="0" dirty="0">
                          <a:solidFill>
                            <a:schemeClr val="bg1"/>
                          </a:solidFill>
                          <a:effectLst/>
                        </a:rPr>
                        <a:t>President and CEO</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fontAlgn="base"/>
                      <a:r>
                        <a:rPr lang="en-US" sz="1200" b="0" cap="none" spc="0" dirty="0">
                          <a:solidFill>
                            <a:schemeClr val="bg1"/>
                          </a:solidFill>
                          <a:effectLst/>
                        </a:rPr>
                        <a:t>Crisis Center of Tampa Bay</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extLst>
                  <a:ext uri="{0D108BD9-81ED-4DB2-BD59-A6C34878D82A}">
                    <a16:rowId xmlns:a16="http://schemas.microsoft.com/office/drawing/2014/main" val="417757771"/>
                  </a:ext>
                </a:extLst>
              </a:tr>
              <a:tr h="333526">
                <a:tc>
                  <a:txBody>
                    <a:bodyPr/>
                    <a:lstStyle/>
                    <a:p>
                      <a:pPr fontAlgn="base"/>
                      <a:r>
                        <a:rPr lang="en-US" sz="1200" b="0" cap="none" spc="0" dirty="0">
                          <a:solidFill>
                            <a:schemeClr val="bg1"/>
                          </a:solidFill>
                          <a:effectLst/>
                        </a:rPr>
                        <a:t>Wes A Evans, Commissioner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Statewide Coordinator of Integration and Recovery Services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Department of Children and Families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47499856"/>
                  </a:ext>
                </a:extLst>
              </a:tr>
              <a:tr h="333526">
                <a:tc>
                  <a:txBody>
                    <a:bodyPr/>
                    <a:lstStyle/>
                    <a:p>
                      <a:pPr fontAlgn="base"/>
                      <a:r>
                        <a:rPr lang="en-US" sz="1200" b="0" cap="none" spc="0" dirty="0">
                          <a:solidFill>
                            <a:schemeClr val="bg1"/>
                          </a:solidFill>
                          <a:effectLst/>
                        </a:rPr>
                        <a:t>Bill Prumell, Commissioner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Sheriff</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Charlotte County Sheriff's Office</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532039950"/>
                  </a:ext>
                </a:extLst>
              </a:tr>
              <a:tr h="333526">
                <a:tc>
                  <a:txBody>
                    <a:bodyPr/>
                    <a:lstStyle/>
                    <a:p>
                      <a:pPr fontAlgn="base"/>
                      <a:r>
                        <a:rPr lang="en-US" sz="1200" b="0" cap="none" spc="0" dirty="0">
                          <a:solidFill>
                            <a:schemeClr val="bg1"/>
                          </a:solidFill>
                          <a:effectLst/>
                        </a:rPr>
                        <a:t>Alexandra "Ali" Martinez</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Crisis Center Director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Alachua County Crisis Center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116639228"/>
                  </a:ext>
                </a:extLst>
              </a:tr>
              <a:tr h="333526">
                <a:tc>
                  <a:txBody>
                    <a:bodyPr/>
                    <a:lstStyle/>
                    <a:p>
                      <a:pPr fontAlgn="base"/>
                      <a:r>
                        <a:rPr lang="en-US" sz="1200" b="0" cap="none" spc="0" dirty="0">
                          <a:solidFill>
                            <a:schemeClr val="bg1"/>
                          </a:solidFill>
                          <a:effectLst/>
                        </a:rPr>
                        <a:t>Kenneth Gibson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Senior Director of Marketing &amp; PR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Crisis Center of Tampa Bay</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20360051"/>
                  </a:ext>
                </a:extLst>
              </a:tr>
              <a:tr h="333526">
                <a:tc>
                  <a:txBody>
                    <a:bodyPr/>
                    <a:lstStyle/>
                    <a:p>
                      <a:pPr fontAlgn="base"/>
                      <a:r>
                        <a:rPr lang="en-US" sz="1200" b="0" cap="none" spc="0" dirty="0">
                          <a:solidFill>
                            <a:schemeClr val="bg1"/>
                          </a:solidFill>
                          <a:effectLst/>
                        </a:rPr>
                        <a:t>Nancy Dauphinais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Chief Operating Officer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David Lawrence Centers for Behavioral Health</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37954119"/>
                  </a:ext>
                </a:extLst>
              </a:tr>
              <a:tr h="333526">
                <a:tc>
                  <a:txBody>
                    <a:bodyPr/>
                    <a:lstStyle/>
                    <a:p>
                      <a:pPr fontAlgn="base"/>
                      <a:r>
                        <a:rPr lang="en-US" sz="1200" b="0" cap="none" spc="0" dirty="0">
                          <a:solidFill>
                            <a:schemeClr val="bg1"/>
                          </a:solidFill>
                          <a:effectLst/>
                        </a:rPr>
                        <a:t>Sheila Smith</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President and CEO</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211 Broward</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434491120"/>
                  </a:ext>
                </a:extLst>
              </a:tr>
              <a:tr h="333526">
                <a:tc>
                  <a:txBody>
                    <a:bodyPr/>
                    <a:lstStyle/>
                    <a:p>
                      <a:pPr fontAlgn="base"/>
                      <a:r>
                        <a:rPr lang="en-US" sz="1200" b="0" cap="none" spc="0" dirty="0">
                          <a:solidFill>
                            <a:schemeClr val="bg1"/>
                          </a:solidFill>
                          <a:effectLst/>
                        </a:rPr>
                        <a:t>Anna Sever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Statewide Office for Suicide Prevention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Department of Children and Families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98011073"/>
                  </a:ext>
                </a:extLst>
              </a:tr>
              <a:tr h="333526">
                <a:tc>
                  <a:txBody>
                    <a:bodyPr/>
                    <a:lstStyle/>
                    <a:p>
                      <a:pPr fontAlgn="base"/>
                      <a:r>
                        <a:rPr lang="en-US" sz="1200" b="0" cap="none" spc="0" dirty="0">
                          <a:solidFill>
                            <a:schemeClr val="bg1"/>
                          </a:solidFill>
                          <a:effectLst/>
                        </a:rPr>
                        <a:t>Amy McClellan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Family Member and Vice President, Board of Directors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Mental Health Advocacy Coalition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933103401"/>
                  </a:ext>
                </a:extLst>
              </a:tr>
              <a:tr h="333526">
                <a:tc>
                  <a:txBody>
                    <a:bodyPr/>
                    <a:lstStyle/>
                    <a:p>
                      <a:pPr fontAlgn="base"/>
                      <a:r>
                        <a:rPr lang="en-US" sz="1200" b="0" cap="none" spc="0" dirty="0">
                          <a:solidFill>
                            <a:schemeClr val="bg1"/>
                          </a:solidFill>
                          <a:effectLst/>
                        </a:rPr>
                        <a:t>Gayle Giese</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Board Director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NAMI, Florida</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773267089"/>
                  </a:ext>
                </a:extLst>
              </a:tr>
              <a:tr h="333526">
                <a:tc>
                  <a:txBody>
                    <a:bodyPr/>
                    <a:lstStyle/>
                    <a:p>
                      <a:pPr fontAlgn="base"/>
                      <a:r>
                        <a:rPr lang="en-US" sz="1200" b="0" cap="none" spc="0" dirty="0">
                          <a:solidFill>
                            <a:schemeClr val="bg1"/>
                          </a:solidFill>
                          <a:effectLst/>
                        </a:rPr>
                        <a:t>Trinity Schwab</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Chief Operations Officer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Central Florida Cares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570030291"/>
                  </a:ext>
                </a:extLst>
              </a:tr>
              <a:tr h="333526">
                <a:tc>
                  <a:txBody>
                    <a:bodyPr/>
                    <a:lstStyle/>
                    <a:p>
                      <a:pPr fontAlgn="base"/>
                      <a:r>
                        <a:rPr lang="en-US" sz="1200" b="0" cap="none" spc="0" dirty="0">
                          <a:solidFill>
                            <a:schemeClr val="bg1"/>
                          </a:solidFill>
                          <a:effectLst/>
                        </a:rPr>
                        <a:t>Jennifer Johnson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Senior Director of Public Policy</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Behavioral Health Association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72898462"/>
                  </a:ext>
                </a:extLst>
              </a:tr>
            </a:tbl>
          </a:graphicData>
        </a:graphic>
      </p:graphicFrame>
    </p:spTree>
    <p:extLst>
      <p:ext uri="{BB962C8B-B14F-4D97-AF65-F5344CB8AC3E}">
        <p14:creationId xmlns:p14="http://schemas.microsoft.com/office/powerpoint/2010/main" val="223320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4DAC72F5-6DF8-A2C1-DA15-280E903D8712}"/>
              </a:ext>
            </a:extLst>
          </p:cNvPr>
          <p:cNvSpPr>
            <a:spLocks noGrp="1"/>
          </p:cNvSpPr>
          <p:nvPr>
            <p:ph type="title"/>
          </p:nvPr>
        </p:nvSpPr>
        <p:spPr>
          <a:xfrm>
            <a:off x="676275" y="5143450"/>
            <a:ext cx="10772775" cy="1143100"/>
          </a:xfrm>
        </p:spPr>
        <p:txBody>
          <a:bodyPr>
            <a:normAutofit/>
          </a:bodyPr>
          <a:lstStyle/>
          <a:p>
            <a:r>
              <a:rPr lang="en-US" dirty="0">
                <a:solidFill>
                  <a:srgbClr val="FFFFFF"/>
                </a:solidFill>
              </a:rPr>
              <a:t>Statutory Requirements</a:t>
            </a:r>
          </a:p>
        </p:txBody>
      </p:sp>
      <p:graphicFrame>
        <p:nvGraphicFramePr>
          <p:cNvPr id="9" name="Content Placeholder 4">
            <a:extLst>
              <a:ext uri="{FF2B5EF4-FFF2-40B4-BE49-F238E27FC236}">
                <a16:creationId xmlns:a16="http://schemas.microsoft.com/office/drawing/2014/main" id="{052AA3EC-FCA7-3BA6-C7B6-A7105E04D2A2}"/>
              </a:ext>
            </a:extLst>
          </p:cNvPr>
          <p:cNvGraphicFramePr>
            <a:graphicFrameLocks noGrp="1"/>
          </p:cNvGraphicFramePr>
          <p:nvPr>
            <p:ph idx="1"/>
            <p:extLst>
              <p:ext uri="{D42A27DB-BD31-4B8C-83A1-F6EECF244321}">
                <p14:modId xmlns:p14="http://schemas.microsoft.com/office/powerpoint/2010/main" val="2802109877"/>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007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72C45492-421A-4975-30E2-CA29153E4972}"/>
              </a:ext>
            </a:extLst>
          </p:cNvPr>
          <p:cNvSpPr>
            <a:spLocks noGrp="1"/>
          </p:cNvSpPr>
          <p:nvPr>
            <p:ph type="title"/>
          </p:nvPr>
        </p:nvSpPr>
        <p:spPr>
          <a:xfrm>
            <a:off x="676275" y="5124788"/>
            <a:ext cx="7702615" cy="1180423"/>
          </a:xfrm>
        </p:spPr>
        <p:txBody>
          <a:bodyPr>
            <a:normAutofit/>
          </a:bodyPr>
          <a:lstStyle/>
          <a:p>
            <a:r>
              <a:rPr lang="en-US" dirty="0">
                <a:solidFill>
                  <a:srgbClr val="FFFFFF"/>
                </a:solidFill>
              </a:rPr>
              <a:t>Subcommittee Organization</a:t>
            </a:r>
          </a:p>
        </p:txBody>
      </p:sp>
      <p:graphicFrame>
        <p:nvGraphicFramePr>
          <p:cNvPr id="18" name="Content Placeholder 4">
            <a:extLst>
              <a:ext uri="{FF2B5EF4-FFF2-40B4-BE49-F238E27FC236}">
                <a16:creationId xmlns:a16="http://schemas.microsoft.com/office/drawing/2014/main" id="{0307A022-6732-A99E-2C9C-0A3E676DEF0B}"/>
              </a:ext>
            </a:extLst>
          </p:cNvPr>
          <p:cNvGraphicFramePr>
            <a:graphicFrameLocks noGrp="1"/>
          </p:cNvGraphicFramePr>
          <p:nvPr>
            <p:ph idx="1"/>
            <p:extLst>
              <p:ext uri="{D42A27DB-BD31-4B8C-83A1-F6EECF244321}">
                <p14:modId xmlns:p14="http://schemas.microsoft.com/office/powerpoint/2010/main" val="3587084056"/>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4242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A9EB3-7E56-45EF-9BB2-E81BF65CADBB}"/>
              </a:ext>
            </a:extLst>
          </p:cNvPr>
          <p:cNvSpPr>
            <a:spLocks noGrp="1"/>
          </p:cNvSpPr>
          <p:nvPr>
            <p:ph type="title"/>
          </p:nvPr>
        </p:nvSpPr>
        <p:spPr>
          <a:xfrm>
            <a:off x="746449" y="441204"/>
            <a:ext cx="6989291" cy="519849"/>
          </a:xfrm>
        </p:spPr>
        <p:txBody>
          <a:bodyPr vert="horz" lIns="91440" tIns="45720" rIns="91440" bIns="45720" rtlCol="0" anchor="t">
            <a:normAutofit/>
          </a:bodyPr>
          <a:lstStyle/>
          <a:p>
            <a:r>
              <a:rPr lang="en-US" sz="2800" b="1" kern="1200" cap="none" spc="0" dirty="0">
                <a:solidFill>
                  <a:srgbClr val="3A64A3"/>
                </a:solidFill>
                <a:effectLst/>
                <a:latin typeface="+mj-lt"/>
                <a:ea typeface="+mj-ea"/>
                <a:cs typeface="+mj-cs"/>
              </a:rPr>
              <a:t>988 Services Work Group Recommendations</a:t>
            </a:r>
            <a:endParaRPr lang="en-US" sz="2800" kern="1200" dirty="0">
              <a:solidFill>
                <a:srgbClr val="3A64A3"/>
              </a:solidFill>
              <a:latin typeface="+mj-lt"/>
              <a:ea typeface="+mj-ea"/>
              <a:cs typeface="+mj-cs"/>
            </a:endParaRPr>
          </a:p>
        </p:txBody>
      </p:sp>
      <p:graphicFrame>
        <p:nvGraphicFramePr>
          <p:cNvPr id="4" name="Table 4">
            <a:extLst>
              <a:ext uri="{FF2B5EF4-FFF2-40B4-BE49-F238E27FC236}">
                <a16:creationId xmlns:a16="http://schemas.microsoft.com/office/drawing/2014/main" id="{9B0593B3-7F59-311A-8173-089C6F42A2EE}"/>
              </a:ext>
            </a:extLst>
          </p:cNvPr>
          <p:cNvGraphicFramePr>
            <a:graphicFrameLocks noGrp="1"/>
          </p:cNvGraphicFramePr>
          <p:nvPr>
            <p:ph idx="1"/>
            <p:extLst>
              <p:ext uri="{D42A27DB-BD31-4B8C-83A1-F6EECF244321}">
                <p14:modId xmlns:p14="http://schemas.microsoft.com/office/powerpoint/2010/main" val="3486117796"/>
              </p:ext>
            </p:extLst>
          </p:nvPr>
        </p:nvGraphicFramePr>
        <p:xfrm>
          <a:off x="746449" y="1595536"/>
          <a:ext cx="10702211" cy="3696030"/>
        </p:xfrm>
        <a:graphic>
          <a:graphicData uri="http://schemas.openxmlformats.org/drawingml/2006/table">
            <a:tbl>
              <a:tblPr firstRow="1" bandRow="1">
                <a:tableStyleId>{C083E6E3-FA7D-4D7B-A595-EF9225AFEA82}</a:tableStyleId>
              </a:tblPr>
              <a:tblGrid>
                <a:gridCol w="3000839">
                  <a:extLst>
                    <a:ext uri="{9D8B030D-6E8A-4147-A177-3AD203B41FA5}">
                      <a16:colId xmlns:a16="http://schemas.microsoft.com/office/drawing/2014/main" val="4256146307"/>
                    </a:ext>
                  </a:extLst>
                </a:gridCol>
                <a:gridCol w="7701372">
                  <a:extLst>
                    <a:ext uri="{9D8B030D-6E8A-4147-A177-3AD203B41FA5}">
                      <a16:colId xmlns:a16="http://schemas.microsoft.com/office/drawing/2014/main" val="4186094934"/>
                    </a:ext>
                  </a:extLst>
                </a:gridCol>
              </a:tblGrid>
              <a:tr h="380724">
                <a:tc>
                  <a:txBody>
                    <a:bodyPr/>
                    <a:lstStyle/>
                    <a:p>
                      <a:r>
                        <a:rPr lang="en-US" sz="1800" b="1" cap="none" spc="0" dirty="0">
                          <a:solidFill>
                            <a:srgbClr val="4A66AC"/>
                          </a:solidFill>
                        </a:rPr>
                        <a:t>Statutory Priorities</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r>
                        <a:rPr lang="en-US" sz="1800" b="1" cap="none" spc="0" dirty="0">
                          <a:solidFill>
                            <a:srgbClr val="4A66AC"/>
                          </a:solidFill>
                        </a:rPr>
                        <a:t>Reporting</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79739077"/>
                  </a:ext>
                </a:extLst>
              </a:tr>
              <a:tr h="3302882">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77238" marR="29723" marT="59414" marB="59414">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cap="none" spc="0" dirty="0">
                          <a:solidFill>
                            <a:schemeClr val="tx1"/>
                          </a:solidFill>
                          <a:effectLst/>
                        </a:rPr>
                        <a:t>Create a state system of checks and balances when comparing center data to Vibrant data.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Identify and report measures that provide a true and full picture of 988 services in the State of Florida.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Include explanations, disclaimers, and context when publishing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cap="none" spc="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Measure multiple data elements in order to gauge the true quality and quantity of 988 services; don’t overemphasize Vibrant’s answer rates.</a:t>
                      </a:r>
                    </a:p>
                    <a:p>
                      <a:pPr marL="0" marR="0" algn="l">
                        <a:spcBef>
                          <a:spcPts val="0"/>
                        </a:spcBef>
                        <a:spcAft>
                          <a:spcPts val="0"/>
                        </a:spcAft>
                      </a:pPr>
                      <a:endParaRPr lang="en-US" sz="1200" b="1" kern="100" cap="none" spc="0" dirty="0">
                        <a:solidFill>
                          <a:schemeClr val="tx1"/>
                        </a:solidFill>
                        <a:effectLst/>
                      </a:endParaRPr>
                    </a:p>
                    <a:p>
                      <a:pPr marL="0" marR="0" algn="l">
                        <a:spcBef>
                          <a:spcPts val="0"/>
                        </a:spcBef>
                        <a:spcAft>
                          <a:spcPts val="0"/>
                        </a:spcAft>
                      </a:pPr>
                      <a:r>
                        <a:rPr lang="en-US" sz="1200" b="1" kern="100" cap="none" spc="0" dirty="0">
                          <a:solidFill>
                            <a:schemeClr val="tx1"/>
                          </a:solidFill>
                          <a:effectLst/>
                        </a:rPr>
                        <a:t>Need to capture additional performance measures and data elements and provide context, such as:</a:t>
                      </a:r>
                    </a:p>
                    <a:p>
                      <a:pPr marL="0" marR="0" algn="l">
                        <a:spcBef>
                          <a:spcPts val="0"/>
                        </a:spcBef>
                        <a:spcAft>
                          <a:spcPts val="0"/>
                        </a:spcAft>
                      </a:pPr>
                      <a:r>
                        <a:rPr lang="en-US" sz="1200" b="1" kern="100" cap="none" spc="0" dirty="0">
                          <a:solidFill>
                            <a:schemeClr val="tx1"/>
                          </a:solidFill>
                          <a:effectLst/>
                        </a:rPr>
                        <a:t>• How one measure impacts another</a:t>
                      </a:r>
                    </a:p>
                    <a:p>
                      <a:pPr marL="0" marR="0" algn="l">
                        <a:spcBef>
                          <a:spcPts val="0"/>
                        </a:spcBef>
                        <a:spcAft>
                          <a:spcPts val="0"/>
                        </a:spcAft>
                      </a:pPr>
                      <a:r>
                        <a:rPr lang="en-US" sz="1200" b="1" kern="100" cap="none" spc="0" dirty="0">
                          <a:solidFill>
                            <a:schemeClr val="tx1"/>
                          </a:solidFill>
                          <a:effectLst/>
                        </a:rPr>
                        <a:t>• Speed to answer</a:t>
                      </a:r>
                    </a:p>
                    <a:p>
                      <a:pPr marL="0" marR="0" algn="l">
                        <a:spcBef>
                          <a:spcPts val="0"/>
                        </a:spcBef>
                        <a:spcAft>
                          <a:spcPts val="0"/>
                        </a:spcAft>
                      </a:pPr>
                      <a:r>
                        <a:rPr lang="en-US" sz="1200" b="1" kern="100" cap="none" spc="0" dirty="0">
                          <a:solidFill>
                            <a:schemeClr val="tx1"/>
                          </a:solidFill>
                          <a:effectLst/>
                        </a:rPr>
                        <a:t>• Data related to follow-up calls</a:t>
                      </a:r>
                    </a:p>
                    <a:p>
                      <a:pPr marL="0" marR="0" algn="l">
                        <a:spcBef>
                          <a:spcPts val="0"/>
                        </a:spcBef>
                        <a:spcAft>
                          <a:spcPts val="0"/>
                        </a:spcAft>
                      </a:pPr>
                      <a:r>
                        <a:rPr lang="en-US" sz="1200" b="1" kern="100" cap="none" spc="0" dirty="0">
                          <a:solidFill>
                            <a:schemeClr val="tx1"/>
                          </a:solidFill>
                          <a:effectLst/>
                        </a:rPr>
                        <a:t>• State level data excluding short abandons</a:t>
                      </a:r>
                    </a:p>
                    <a:p>
                      <a:pPr marL="0" marR="0" algn="l">
                        <a:spcBef>
                          <a:spcPts val="0"/>
                        </a:spcBef>
                        <a:spcAft>
                          <a:spcPts val="0"/>
                        </a:spcAft>
                      </a:pPr>
                      <a:r>
                        <a:rPr lang="en-US" sz="1200" b="1" kern="100" cap="none" spc="0" dirty="0">
                          <a:solidFill>
                            <a:schemeClr val="tx1"/>
                          </a:solidFill>
                          <a:effectLst/>
                        </a:rPr>
                        <a:t>• Capture crisis call data from 211 and other center lines to gain a truer picture of crisis needs and funding requirements.</a:t>
                      </a:r>
                    </a:p>
                    <a:p>
                      <a:pPr marL="0" marR="0" algn="l">
                        <a:spcBef>
                          <a:spcPts val="0"/>
                        </a:spcBef>
                        <a:spcAft>
                          <a:spcPts val="0"/>
                        </a:spcAft>
                      </a:pPr>
                      <a:r>
                        <a:rPr lang="en-US" sz="1200" b="1" kern="100" cap="none" spc="0" dirty="0">
                          <a:solidFill>
                            <a:schemeClr val="tx1"/>
                          </a:solidFill>
                          <a:effectLst/>
                        </a:rPr>
                        <a:t>• Standardize data across centers.</a:t>
                      </a: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15091" marT="59414" marB="59414">
                    <a:lnL w="12700" cap="flat" cmpd="sng" algn="ctr">
                      <a:solidFill>
                        <a:schemeClr val="tx1"/>
                      </a:solidFill>
                      <a:prstDash val="solid"/>
                      <a:round/>
                      <a:headEnd type="none" w="med" len="med"/>
                      <a:tailEnd type="none" w="med" len="med"/>
                    </a:lnL>
                    <a:lnR>
                      <a:noFill/>
                    </a:lnR>
                    <a:lnT w="12700" cmpd="sng">
                      <a:noFill/>
                    </a:lnT>
                    <a:lnB w="127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156795093"/>
                  </a:ext>
                </a:extLst>
              </a:tr>
            </a:tbl>
          </a:graphicData>
        </a:graphic>
      </p:graphicFrame>
    </p:spTree>
    <p:extLst>
      <p:ext uri="{BB962C8B-B14F-4D97-AF65-F5344CB8AC3E}">
        <p14:creationId xmlns:p14="http://schemas.microsoft.com/office/powerpoint/2010/main" val="27077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0593B3-7F59-311A-8173-089C6F42A2EE}"/>
              </a:ext>
            </a:extLst>
          </p:cNvPr>
          <p:cNvGraphicFramePr>
            <a:graphicFrameLocks noGrp="1"/>
          </p:cNvGraphicFramePr>
          <p:nvPr>
            <p:ph idx="1"/>
            <p:extLst>
              <p:ext uri="{D42A27DB-BD31-4B8C-83A1-F6EECF244321}">
                <p14:modId xmlns:p14="http://schemas.microsoft.com/office/powerpoint/2010/main" val="1786408830"/>
              </p:ext>
            </p:extLst>
          </p:nvPr>
        </p:nvGraphicFramePr>
        <p:xfrm>
          <a:off x="681136" y="1780198"/>
          <a:ext cx="11010122" cy="2954317"/>
        </p:xfrm>
        <a:graphic>
          <a:graphicData uri="http://schemas.openxmlformats.org/drawingml/2006/table">
            <a:tbl>
              <a:tblPr firstRow="1" bandRow="1">
                <a:tableStyleId>{C083E6E3-FA7D-4D7B-A595-EF9225AFEA82}</a:tableStyleId>
              </a:tblPr>
              <a:tblGrid>
                <a:gridCol w="4949042">
                  <a:extLst>
                    <a:ext uri="{9D8B030D-6E8A-4147-A177-3AD203B41FA5}">
                      <a16:colId xmlns:a16="http://schemas.microsoft.com/office/drawing/2014/main" val="4256146307"/>
                    </a:ext>
                  </a:extLst>
                </a:gridCol>
                <a:gridCol w="6061080">
                  <a:extLst>
                    <a:ext uri="{9D8B030D-6E8A-4147-A177-3AD203B41FA5}">
                      <a16:colId xmlns:a16="http://schemas.microsoft.com/office/drawing/2014/main" val="4186094934"/>
                    </a:ext>
                  </a:extLst>
                </a:gridCol>
              </a:tblGrid>
              <a:tr h="379006">
                <a:tc>
                  <a:txBody>
                    <a:bodyPr/>
                    <a:lstStyle/>
                    <a:p>
                      <a:r>
                        <a:rPr lang="en-US" sz="1800" b="1" cap="none" spc="0" dirty="0">
                          <a:solidFill>
                            <a:srgbClr val="4A66AC"/>
                          </a:solidFill>
                        </a:rPr>
                        <a:t>Statutory Priorities</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579739077"/>
                  </a:ext>
                </a:extLst>
              </a:tr>
              <a:tr h="1162181">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77238" marR="29723" marT="59414" marB="59414">
                    <a:lnL>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Encourage providers to sign MOU’s and require providers to acknowledge warm hand-offs, provide outcome information, and confirm access to services.</a:t>
                      </a:r>
                    </a:p>
                    <a:p>
                      <a:pPr marL="0" marR="0" algn="l">
                        <a:spcBef>
                          <a:spcPts val="0"/>
                        </a:spcBef>
                        <a:spcAft>
                          <a:spcPts val="0"/>
                        </a:spcAft>
                      </a:pPr>
                      <a:endParaRPr lang="en-US" sz="1200" b="0"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15091" marT="59414" marB="59414">
                    <a:lnL w="12700" cap="flat" cmpd="sng" algn="ctr">
                      <a:solidFill>
                        <a:schemeClr val="tx1"/>
                      </a:solidFill>
                      <a:prstDash val="solid"/>
                      <a:round/>
                      <a:headEnd type="none" w="med" len="med"/>
                      <a:tailEnd type="none" w="med" len="med"/>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756739053"/>
                  </a:ext>
                </a:extLst>
              </a:tr>
              <a:tr h="1172364">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77238" marR="22292" marT="59414" marB="59414">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cap="none" spc="0" dirty="0">
                          <a:solidFill>
                            <a:schemeClr val="tx1"/>
                          </a:solidFill>
                          <a:effectLst/>
                        </a:rPr>
                        <a:t>State should provide clarity regarding care coordination and HIPAA.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Make policy changes that acknowledge that 988 is part of the behavioral health system and should fall under the same guidelines for sharing client information.</a:t>
                      </a:r>
                    </a:p>
                    <a:p>
                      <a:pPr marL="0" marR="0" algn="l">
                        <a:spcBef>
                          <a:spcPts val="0"/>
                        </a:spcBef>
                        <a:spcAft>
                          <a:spcPts val="0"/>
                        </a:spcAft>
                      </a:pPr>
                      <a:endParaRPr lang="en-US" sz="1200" b="1" kern="100" cap="none" spc="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Assess and determine the most efficient and effective method for back-up call routing.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9114" marT="59414" marB="59414">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559855703"/>
                  </a:ext>
                </a:extLst>
              </a:tr>
            </a:tbl>
          </a:graphicData>
        </a:graphic>
      </p:graphicFrame>
      <p:sp>
        <p:nvSpPr>
          <p:cNvPr id="2" name="Rectangle 1"/>
          <p:cNvSpPr/>
          <p:nvPr/>
        </p:nvSpPr>
        <p:spPr>
          <a:xfrm>
            <a:off x="681136" y="771722"/>
            <a:ext cx="6481646" cy="523220"/>
          </a:xfrm>
          <a:prstGeom prst="rect">
            <a:avLst/>
          </a:prstGeom>
        </p:spPr>
        <p:txBody>
          <a:bodyPr wrap="none">
            <a:spAutoFit/>
          </a:bodyPr>
          <a:lstStyle/>
          <a:p>
            <a:r>
              <a:rPr lang="en-US" sz="2800" b="1" dirty="0">
                <a:solidFill>
                  <a:srgbClr val="3A64A3"/>
                </a:solidFill>
              </a:rPr>
              <a:t>988 Services Work Group Recommendations</a:t>
            </a:r>
            <a:endParaRPr lang="en-US" sz="2800" dirty="0"/>
          </a:p>
        </p:txBody>
      </p:sp>
    </p:spTree>
    <p:extLst>
      <p:ext uri="{BB962C8B-B14F-4D97-AF65-F5344CB8AC3E}">
        <p14:creationId xmlns:p14="http://schemas.microsoft.com/office/powerpoint/2010/main" val="2766302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6" y="771722"/>
            <a:ext cx="5363712" cy="523220"/>
          </a:xfrm>
          <a:prstGeom prst="rect">
            <a:avLst/>
          </a:prstGeom>
        </p:spPr>
        <p:txBody>
          <a:bodyPr wrap="none">
            <a:spAutoFit/>
          </a:bodyPr>
          <a:lstStyle/>
          <a:p>
            <a:r>
              <a:rPr lang="en-US" sz="2800" b="1" dirty="0">
                <a:solidFill>
                  <a:srgbClr val="4A66AC"/>
                </a:solidFill>
              </a:rPr>
              <a:t>MRT Work Group Recommendations</a:t>
            </a:r>
            <a:endParaRPr lang="en-US" sz="2800" dirty="0">
              <a:solidFill>
                <a:srgbClr val="4A66AC"/>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78140832"/>
              </p:ext>
            </p:extLst>
          </p:nvPr>
        </p:nvGraphicFramePr>
        <p:xfrm>
          <a:off x="681136" y="1554162"/>
          <a:ext cx="10767525" cy="4977281"/>
        </p:xfrm>
        <a:graphic>
          <a:graphicData uri="http://schemas.openxmlformats.org/drawingml/2006/table">
            <a:tbl>
              <a:tblPr firstRow="1" bandRow="1">
                <a:tableStyleId>{8EC20E35-A176-4012-BC5E-935CFFF8708E}</a:tableStyleId>
              </a:tblPr>
              <a:tblGrid>
                <a:gridCol w="4744047">
                  <a:extLst>
                    <a:ext uri="{9D8B030D-6E8A-4147-A177-3AD203B41FA5}">
                      <a16:colId xmlns:a16="http://schemas.microsoft.com/office/drawing/2014/main" val="3328925913"/>
                    </a:ext>
                  </a:extLst>
                </a:gridCol>
                <a:gridCol w="6023478">
                  <a:extLst>
                    <a:ext uri="{9D8B030D-6E8A-4147-A177-3AD203B41FA5}">
                      <a16:colId xmlns:a16="http://schemas.microsoft.com/office/drawing/2014/main" val="2482462441"/>
                    </a:ext>
                  </a:extLst>
                </a:gridCol>
              </a:tblGrid>
              <a:tr h="208555">
                <a:tc>
                  <a:txBody>
                    <a:bodyPr/>
                    <a:lstStyle/>
                    <a:p>
                      <a:r>
                        <a:rPr lang="en-US" sz="1800" b="1" cap="none" spc="0" dirty="0">
                          <a:solidFill>
                            <a:srgbClr val="4A66AC"/>
                          </a:solidFill>
                        </a:rPr>
                        <a:t>Statutory Priorities</a:t>
                      </a:r>
                    </a:p>
                  </a:txBody>
                  <a:tcPr marL="32265" marR="6936" marT="16133" marB="16133" anchor="ctr">
                    <a:lnL>
                      <a:noFill/>
                    </a:lnL>
                    <a:lnR>
                      <a:noFill/>
                    </a:lnR>
                    <a:lnT w="25400" cmpd="sng">
                      <a:noFill/>
                    </a:lnT>
                    <a:lnB w="25400" cmpd="sng">
                      <a:noFill/>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32265" marR="6936" marT="16133" marB="16133" anchor="ctr">
                    <a:lnL>
                      <a:noFill/>
                    </a:lnL>
                    <a:lnR>
                      <a:noFill/>
                    </a:lnR>
                    <a:lnT w="25400" cmpd="sng">
                      <a:noFill/>
                    </a:lnT>
                    <a:lnB w="254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289022624"/>
                  </a:ext>
                </a:extLst>
              </a:tr>
              <a:tr h="421514">
                <a:tc>
                  <a:txBody>
                    <a:bodyPr/>
                    <a:lstStyle/>
                    <a:p>
                      <a:r>
                        <a:rPr lang="en-US" sz="1200" b="1" kern="1200" cap="none" spc="0" dirty="0">
                          <a:solidFill>
                            <a:schemeClr val="tx1"/>
                          </a:solidFill>
                          <a:effectLst/>
                        </a:rPr>
                        <a:t>Conducting an overview of the current infrastructure of the 988 Suicide and Crisis Lifeline system.</a:t>
                      </a:r>
                    </a:p>
                    <a:p>
                      <a:endParaRPr lang="en-US" sz="1200" b="1" cap="none" spc="0" dirty="0">
                        <a:solidFill>
                          <a:schemeClr val="tx1"/>
                        </a:solidFill>
                        <a:latin typeface="+mn-lt"/>
                      </a:endParaRPr>
                    </a:p>
                  </a:txBody>
                  <a:tcPr marL="32265" marR="6936" marT="16133" marB="16133">
                    <a:lnL>
                      <a:noFill/>
                    </a:lnL>
                    <a:lnR w="12700" cap="flat" cmpd="sng" algn="ctr">
                      <a:solidFill>
                        <a:schemeClr val="tx1"/>
                      </a:solidFill>
                      <a:prstDash val="solid"/>
                      <a:round/>
                      <a:headEnd type="none" w="med" len="med"/>
                      <a:tailEnd type="none" w="med" len="med"/>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200" dirty="0">
                          <a:solidFill>
                            <a:schemeClr val="tx1"/>
                          </a:solidFill>
                          <a:effectLst/>
                        </a:rPr>
                        <a:t>Address disparities in MRT distribution throughout larger/rural counties that lead to delays in responses.</a:t>
                      </a: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3522" marT="16133" marB="16133">
                    <a:lnL w="12700" cap="flat" cmpd="sng" algn="ctr">
                      <a:solidFill>
                        <a:schemeClr val="tx1"/>
                      </a:solidFill>
                      <a:prstDash val="solid"/>
                      <a:round/>
                      <a:headEnd type="none" w="med" len="med"/>
                      <a:tailEnd type="none" w="med" len="med"/>
                    </a:lnL>
                    <a:lnR>
                      <a:noFill/>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706413314"/>
                  </a:ext>
                </a:extLst>
              </a:tr>
              <a:tr h="3992633">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32265" marR="6936" marT="16133" marB="16133">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Communication and partnership building between providers on the full continuum of crisis care.</a:t>
                      </a:r>
                    </a:p>
                    <a:p>
                      <a:pPr marL="0" marR="0" algn="l">
                        <a:spcBef>
                          <a:spcPts val="0"/>
                        </a:spcBef>
                        <a:spcAft>
                          <a:spcPts val="0"/>
                        </a:spcAft>
                      </a:pPr>
                      <a:endParaRPr lang="en-US" sz="1200" b="1" kern="100" dirty="0">
                        <a:solidFill>
                          <a:schemeClr val="tx1"/>
                        </a:solidFill>
                        <a:effectLst/>
                      </a:endParaRP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Support for the development of MOUs between crisis care programs (988, CSUs, etc.)</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Standardize expectations across the state for when 988 calls will be referred to MRT (under development through the Department and the 988 Implementation grant)</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Develop consistency in language and best practices among MRT programs - 988 Centers having clarity on when and how best to utilize MRT services.</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Clarify the roles of each level of care</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Improved communication for bidirectional referrals between 988 and MRT</a:t>
                      </a:r>
                    </a:p>
                    <a:p>
                      <a:pPr marL="342900" marR="0" lvl="0" indent="-342900" algn="l">
                        <a:lnSpc>
                          <a:spcPct val="107000"/>
                        </a:lnSpc>
                        <a:spcBef>
                          <a:spcPts val="0"/>
                        </a:spcBef>
                        <a:spcAft>
                          <a:spcPts val="800"/>
                        </a:spcAft>
                        <a:buFont typeface="Symbol" panose="05050102010706020507" pitchFamily="18" charset="2"/>
                        <a:buChar char=""/>
                      </a:pPr>
                      <a:r>
                        <a:rPr lang="en-US" sz="1200" b="1" kern="100" dirty="0">
                          <a:solidFill>
                            <a:schemeClr val="tx1"/>
                          </a:solidFill>
                          <a:effectLst/>
                        </a:rPr>
                        <a:t>Consistent guidance on warm handoffs between 988 line and MRTs; i.e., finding alternatives to 988 calls ending and relying on caller to contact MRT</a:t>
                      </a:r>
                    </a:p>
                    <a:p>
                      <a:pPr marL="0" marR="0" algn="l">
                        <a:spcBef>
                          <a:spcPts val="0"/>
                        </a:spcBef>
                        <a:spcAft>
                          <a:spcPts val="0"/>
                        </a:spcAft>
                      </a:pPr>
                      <a:r>
                        <a:rPr lang="en-US" sz="1200" b="1" kern="100" dirty="0">
                          <a:solidFill>
                            <a:schemeClr val="tx1"/>
                          </a:solidFill>
                          <a:effectLst/>
                        </a:rPr>
                        <a:t>Regular updates between MRT and 988.</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Provide clarity for community mental health agencies/organizations and clients on expectations of MRTs.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Build knowledge base for MRT providers and clients about resources and programs available (e.g., First Episode Psychosis programs, FACT Teams).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Expand role of peer specialists in the full continuum of care. Can EMTs/ paramedics be involved?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9500" marT="16133" marB="16133">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121885707"/>
                  </a:ext>
                </a:extLst>
              </a:tr>
            </a:tbl>
          </a:graphicData>
        </a:graphic>
      </p:graphicFrame>
    </p:spTree>
    <p:extLst>
      <p:ext uri="{BB962C8B-B14F-4D97-AF65-F5344CB8AC3E}">
        <p14:creationId xmlns:p14="http://schemas.microsoft.com/office/powerpoint/2010/main" val="80399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6" y="771722"/>
            <a:ext cx="6368154" cy="523220"/>
          </a:xfrm>
          <a:prstGeom prst="rect">
            <a:avLst/>
          </a:prstGeom>
        </p:spPr>
        <p:txBody>
          <a:bodyPr wrap="none">
            <a:spAutoFit/>
          </a:bodyPr>
          <a:lstStyle/>
          <a:p>
            <a:r>
              <a:rPr lang="en-US" sz="2800" b="1" dirty="0">
                <a:solidFill>
                  <a:srgbClr val="4A66AC"/>
                </a:solidFill>
              </a:rPr>
              <a:t>MRT Work Group Recommendations (cont.)</a:t>
            </a:r>
            <a:endParaRPr lang="en-US" sz="2800" dirty="0">
              <a:solidFill>
                <a:srgbClr val="4A66AC"/>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5494444"/>
              </p:ext>
            </p:extLst>
          </p:nvPr>
        </p:nvGraphicFramePr>
        <p:xfrm>
          <a:off x="676275" y="2011363"/>
          <a:ext cx="10819039" cy="2533412"/>
        </p:xfrm>
        <a:graphic>
          <a:graphicData uri="http://schemas.openxmlformats.org/drawingml/2006/table">
            <a:tbl>
              <a:tblPr firstRow="1" bandRow="1">
                <a:tableStyleId>{8EC20E35-A176-4012-BC5E-935CFFF8708E}</a:tableStyleId>
              </a:tblPr>
              <a:tblGrid>
                <a:gridCol w="4674161">
                  <a:extLst>
                    <a:ext uri="{9D8B030D-6E8A-4147-A177-3AD203B41FA5}">
                      <a16:colId xmlns:a16="http://schemas.microsoft.com/office/drawing/2014/main" val="4162564621"/>
                    </a:ext>
                  </a:extLst>
                </a:gridCol>
                <a:gridCol w="6144878">
                  <a:extLst>
                    <a:ext uri="{9D8B030D-6E8A-4147-A177-3AD203B41FA5}">
                      <a16:colId xmlns:a16="http://schemas.microsoft.com/office/drawing/2014/main" val="1749279435"/>
                    </a:ext>
                  </a:extLst>
                </a:gridCol>
              </a:tblGrid>
              <a:tr h="206523">
                <a:tc>
                  <a:txBody>
                    <a:bodyPr/>
                    <a:lstStyle/>
                    <a:p>
                      <a:r>
                        <a:rPr lang="en-US" sz="1800" b="1" cap="none" spc="0" dirty="0">
                          <a:solidFill>
                            <a:srgbClr val="4A66AC"/>
                          </a:solidFill>
                        </a:rPr>
                        <a:t>Statutory Priorities</a:t>
                      </a:r>
                    </a:p>
                  </a:txBody>
                  <a:tcPr marL="32265" marR="6936" marT="16133" marB="16133" anchor="ctr">
                    <a:lnL>
                      <a:noFill/>
                    </a:lnL>
                    <a:lnR w="12700" cap="flat" cmpd="sng" algn="ctr">
                      <a:solidFill>
                        <a:schemeClr val="tx1"/>
                      </a:solidFill>
                      <a:prstDash val="solid"/>
                      <a:round/>
                      <a:headEnd type="none" w="med" len="med"/>
                      <a:tailEnd type="none" w="med" len="med"/>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32265" marR="6936" marT="16133" marB="16133" anchor="ctr">
                    <a:lnL w="12700" cap="flat" cmpd="sng" algn="ctr">
                      <a:solidFill>
                        <a:schemeClr val="tx1"/>
                      </a:solidFill>
                      <a:prstDash val="solid"/>
                      <a:round/>
                      <a:headEnd type="none" w="med" len="med"/>
                      <a:tailEnd type="none" w="med" len="med"/>
                    </a:lnL>
                    <a:lnR>
                      <a:noFill/>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644364126"/>
                  </a:ext>
                </a:extLst>
              </a:tr>
              <a:tr h="1823134">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32265" marR="5203" marT="16133" marB="16133">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Workforce development - addressing promotion and long-term support of crisis work as a career within the mental health field in the community.</a:t>
                      </a:r>
                    </a:p>
                    <a:p>
                      <a:pPr marL="0" marR="0" algn="l">
                        <a:spcBef>
                          <a:spcPts val="0"/>
                        </a:spcBef>
                        <a:spcAft>
                          <a:spcPts val="0"/>
                        </a:spcAft>
                      </a:pPr>
                      <a:endParaRPr lang="en-US" sz="1200" b="1" kern="100" dirty="0">
                        <a:solidFill>
                          <a:schemeClr val="tx1"/>
                        </a:solidFill>
                        <a:effectLst/>
                      </a:endParaRPr>
                    </a:p>
                    <a:p>
                      <a:pPr marL="0" marR="0" algn="l">
                        <a:spcBef>
                          <a:spcPts val="0"/>
                        </a:spcBef>
                        <a:spcAft>
                          <a:spcPts val="0"/>
                        </a:spcAft>
                      </a:pPr>
                      <a:r>
                        <a:rPr lang="en-US" sz="1200" b="1" kern="100" dirty="0">
                          <a:solidFill>
                            <a:schemeClr val="tx1"/>
                          </a:solidFill>
                          <a:effectLst/>
                        </a:rPr>
                        <a:t>Explore means of transporting clients that do not involve law enforcement (such as medical transport where possible).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Clarify how 988 and MRT teams collaborate with other mobile response programs (e.g., co-responder teams).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Ensure that MRT is a trusted resource in the community; i.e., educate public on how MRT is connected with resources and systems community members already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9500" marT="16133" marB="16133">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3951859102"/>
                  </a:ext>
                </a:extLst>
              </a:tr>
            </a:tbl>
          </a:graphicData>
        </a:graphic>
      </p:graphicFrame>
    </p:spTree>
    <p:extLst>
      <p:ext uri="{BB962C8B-B14F-4D97-AF65-F5344CB8AC3E}">
        <p14:creationId xmlns:p14="http://schemas.microsoft.com/office/powerpoint/2010/main" val="418185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830423" y="773375"/>
            <a:ext cx="4795936" cy="560904"/>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2491616318"/>
              </p:ext>
            </p:extLst>
          </p:nvPr>
        </p:nvGraphicFramePr>
        <p:xfrm>
          <a:off x="830423" y="1912589"/>
          <a:ext cx="10450285" cy="3836780"/>
        </p:xfrm>
        <a:graphic>
          <a:graphicData uri="http://schemas.openxmlformats.org/drawingml/2006/table">
            <a:tbl>
              <a:tblPr firstRow="1" bandRow="1">
                <a:tableStyleId>{3C2FFA5D-87B4-456A-9821-1D502468CF0F}</a:tableStyleId>
              </a:tblPr>
              <a:tblGrid>
                <a:gridCol w="2695661">
                  <a:extLst>
                    <a:ext uri="{9D8B030D-6E8A-4147-A177-3AD203B41FA5}">
                      <a16:colId xmlns:a16="http://schemas.microsoft.com/office/drawing/2014/main" val="1101571737"/>
                    </a:ext>
                  </a:extLst>
                </a:gridCol>
                <a:gridCol w="7754624">
                  <a:extLst>
                    <a:ext uri="{9D8B030D-6E8A-4147-A177-3AD203B41FA5}">
                      <a16:colId xmlns:a16="http://schemas.microsoft.com/office/drawing/2014/main" val="649206219"/>
                    </a:ext>
                  </a:extLst>
                </a:gridCol>
              </a:tblGrid>
              <a:tr h="252161">
                <a:tc>
                  <a:txBody>
                    <a:bodyPr/>
                    <a:lstStyle/>
                    <a:p>
                      <a:r>
                        <a:rPr lang="en-US" sz="18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2506700">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Create a map that includes: </a:t>
                      </a:r>
                    </a:p>
                    <a:p>
                      <a:pPr marL="0" marR="0" algn="l">
                        <a:spcBef>
                          <a:spcPts val="0"/>
                        </a:spcBef>
                        <a:spcAft>
                          <a:spcPts val="0"/>
                        </a:spcAft>
                      </a:pPr>
                      <a:r>
                        <a:rPr lang="en-US" sz="1200" b="1" kern="100" dirty="0">
                          <a:solidFill>
                            <a:schemeClr val="tx1"/>
                          </a:solidFill>
                          <a:effectLst/>
                        </a:rPr>
                        <a:t>1)FL Lifeline Centers overlaid with 2) Locations of CSUs, CRCs and CCBHCs, also shaded with 3) the MRTs coverage areas). Review the Map of drop-off points for CRCs and CSUs.</a:t>
                      </a:r>
                    </a:p>
                    <a:p>
                      <a:pPr marL="0" marR="0" algn="l">
                        <a:spcBef>
                          <a:spcPts val="0"/>
                        </a:spcBef>
                        <a:spcAft>
                          <a:spcPts val="0"/>
                        </a:spcAft>
                      </a:pPr>
                      <a:endParaRPr lang="en-US" sz="1200" b="1" kern="100" dirty="0">
                        <a:solidFill>
                          <a:schemeClr val="tx1"/>
                        </a:solidFill>
                        <a:effectLst/>
                      </a:endParaRPr>
                    </a:p>
                    <a:p>
                      <a:pPr marL="0" marR="0" algn="l">
                        <a:spcBef>
                          <a:spcPts val="0"/>
                        </a:spcBef>
                        <a:spcAft>
                          <a:spcPts val="0"/>
                        </a:spcAft>
                      </a:pPr>
                      <a:r>
                        <a:rPr lang="en-US" sz="1200" b="1" kern="100" dirty="0">
                          <a:solidFill>
                            <a:schemeClr val="tx1"/>
                          </a:solidFill>
                          <a:effectLst/>
                        </a:rPr>
                        <a:t>Review the statutorily required Transportation Plans to ensure they appropriately highlight the relationships between 988 providers, Mobile Crisis and CSU/CRCs.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Review gaps in levels of care and service delivery available (either due to non-existence or due payer restrictions):</a:t>
                      </a:r>
                    </a:p>
                    <a:p>
                      <a:pPr marL="171450" marR="0" indent="-171450" algn="l">
                        <a:spcBef>
                          <a:spcPts val="0"/>
                        </a:spcBef>
                        <a:spcAft>
                          <a:spcPts val="0"/>
                        </a:spcAft>
                        <a:buFont typeface="Arial" panose="020B0604020202020204" pitchFamily="34" charset="0"/>
                        <a:buChar char="•"/>
                      </a:pPr>
                      <a:r>
                        <a:rPr lang="en-US" sz="1200" b="1" kern="100" dirty="0">
                          <a:solidFill>
                            <a:schemeClr val="tx1"/>
                          </a:solidFill>
                          <a:effectLst/>
                        </a:rPr>
                        <a:t>Identify youth-specific needs and gaps in the available resources. Utilize CRCs (or similar facilities to assess, stabilize and link those under 18yo.</a:t>
                      </a:r>
                    </a:p>
                    <a:p>
                      <a:pPr marL="171450" marR="0" lvl="0" indent="-171450" algn="l">
                        <a:lnSpc>
                          <a:spcPct val="107000"/>
                        </a:lnSpc>
                        <a:spcBef>
                          <a:spcPts val="0"/>
                        </a:spcBef>
                        <a:spcAft>
                          <a:spcPts val="800"/>
                        </a:spcAft>
                        <a:buFont typeface="Arial" panose="020B0604020202020204" pitchFamily="34" charset="0"/>
                        <a:buChar char="•"/>
                      </a:pPr>
                      <a:r>
                        <a:rPr lang="en-US" sz="1200" b="1" kern="100" dirty="0">
                          <a:solidFill>
                            <a:schemeClr val="tx1"/>
                          </a:solidFill>
                          <a:effectLst/>
                        </a:rPr>
                        <a:t>Review unique needs of pregnant women and parents of young children, as participating in inpatient crisis services necessitates childcare options (minimize separation from children and appropriate childcare supports to minimize trauma to all parties.)</a:t>
                      </a:r>
                    </a:p>
                    <a:p>
                      <a:pPr marL="0" marR="0" algn="l">
                        <a:spcBef>
                          <a:spcPts val="0"/>
                        </a:spcBef>
                        <a:spcAft>
                          <a:spcPts val="0"/>
                        </a:spcAft>
                      </a:pPr>
                      <a:r>
                        <a:rPr lang="en-US" sz="1200" b="1" kern="100" dirty="0">
                          <a:solidFill>
                            <a:schemeClr val="tx1"/>
                          </a:solidFill>
                          <a:effectLst/>
                        </a:rPr>
                        <a:t>Identify unique challenges with crisis response for homeless individuals and expand resources.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Review Marchman Act pathway (i.e., facilities and resources) now that 988 is for behavioral health crisis and not just suicide prevention.</a:t>
                      </a:r>
                    </a:p>
                    <a:p>
                      <a:pPr marL="0" marR="0" algn="l">
                        <a:spcBef>
                          <a:spcPts val="0"/>
                        </a:spcBef>
                        <a:spcAft>
                          <a:spcPts val="0"/>
                        </a:spcAft>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148637708"/>
                  </a:ext>
                </a:extLst>
              </a:tr>
            </a:tbl>
          </a:graphicData>
        </a:graphic>
      </p:graphicFrame>
    </p:spTree>
    <p:extLst>
      <p:ext uri="{BB962C8B-B14F-4D97-AF65-F5344CB8AC3E}">
        <p14:creationId xmlns:p14="http://schemas.microsoft.com/office/powerpoint/2010/main" val="3828929998"/>
      </p:ext>
    </p:extLst>
  </p:cSld>
  <p:clrMapOvr>
    <a:masterClrMapping/>
  </p:clrMapOvr>
</p:sld>
</file>

<file path=ppt/theme/theme1.xml><?xml version="1.0" encoding="utf-8"?>
<a:theme xmlns:a="http://schemas.openxmlformats.org/drawingml/2006/main" name="Metropolita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docProps/app.xml><?xml version="1.0" encoding="utf-8"?>
<Properties xmlns="http://schemas.openxmlformats.org/officeDocument/2006/extended-properties" xmlns:vt="http://schemas.openxmlformats.org/officeDocument/2006/docPropsVTypes">
  <Template/>
  <TotalTime>453</TotalTime>
  <Words>2099</Words>
  <Application>Microsoft Office PowerPoint</Application>
  <PresentationFormat>Widescreen</PresentationFormat>
  <Paragraphs>184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Symbol</vt:lpstr>
      <vt:lpstr>Metropolitan</vt:lpstr>
      <vt:lpstr>Subcommittee on Suicide Prevention – 988, Mobile Crisis Response,  Crisis Stabilization, and Marketing/Dissemination</vt:lpstr>
      <vt:lpstr>The BEST Committee Members EVER!!!</vt:lpstr>
      <vt:lpstr>Statutory Requirements</vt:lpstr>
      <vt:lpstr>Subcommittee Organization</vt:lpstr>
      <vt:lpstr>988 Services Work Group Recommendations</vt:lpstr>
      <vt:lpstr>PowerPoint Presentation</vt:lpstr>
      <vt:lpstr>PowerPoint Presentation</vt:lpstr>
      <vt:lpstr>PowerPoint Presentation</vt:lpstr>
      <vt:lpstr>CSU Work Group Recommendations</vt:lpstr>
      <vt:lpstr>CSU Work Group Recommendations (cont.)</vt:lpstr>
      <vt:lpstr>CSU Work Group Recommendations (cont.)</vt:lpstr>
      <vt:lpstr>Marketing and Dissemination</vt:lpstr>
      <vt:lpstr>Marketing and Dissemination (cont.)</vt:lpstr>
      <vt:lpstr>Next Steps</vt:lpstr>
      <vt:lpstr>Ceiling Discussions</vt:lpstr>
      <vt:lpstr>Questions???</vt:lpstr>
      <vt:lpstr>HUGE THANKS  TO THE  SUBCOMMITTEE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Subcommittee on Suicide Prevention PowerPoint (August 15 2023)</dc:title>
  <dc:creator>Clara Reynolds</dc:creator>
  <cp:lastModifiedBy>VanDyke, Misty N</cp:lastModifiedBy>
  <cp:revision>21</cp:revision>
  <dcterms:created xsi:type="dcterms:W3CDTF">2023-08-08T19:18:52Z</dcterms:created>
  <dcterms:modified xsi:type="dcterms:W3CDTF">2025-06-03T12:39:12Z</dcterms:modified>
</cp:coreProperties>
</file>