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9" r:id="rId3"/>
    <p:sldMasterId id="2147483677" r:id="rId4"/>
  </p:sldMasterIdLst>
  <p:notesMasterIdLst>
    <p:notesMasterId r:id="rId12"/>
  </p:notesMasterIdLst>
  <p:sldIdLst>
    <p:sldId id="256" r:id="rId5"/>
    <p:sldId id="323" r:id="rId6"/>
    <p:sldId id="326" r:id="rId7"/>
    <p:sldId id="328" r:id="rId8"/>
    <p:sldId id="329" r:id="rId9"/>
    <p:sldId id="330" r:id="rId10"/>
    <p:sldId id="26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66FF"/>
    <a:srgbClr val="978C87"/>
    <a:srgbClr val="EA7600"/>
    <a:srgbClr val="FFC000"/>
    <a:srgbClr val="FFE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4" autoAdjust="0"/>
    <p:restoredTop sz="96120" autoAdjust="0"/>
  </p:normalViewPr>
  <p:slideViewPr>
    <p:cSldViewPr snapToGrid="0" snapToObjects="1">
      <p:cViewPr varScale="1">
        <p:scale>
          <a:sx n="116" d="100"/>
          <a:sy n="116" d="100"/>
        </p:scale>
        <p:origin x="696" y="91"/>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77" d="100"/>
          <a:sy n="77" d="100"/>
        </p:scale>
        <p:origin x="394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9E45CF-88F0-494A-8806-A98AC000E9D0}" type="datetimeFigureOut">
              <a:rPr lang="en-US" smtClean="0"/>
              <a:t>6/3/2025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E3DB88-50B6-482F-8D12-AAC900759CDD}" type="slidenum">
              <a:rPr lang="en-US" smtClean="0"/>
              <a:t>‹#›</a:t>
            </a:fld>
            <a:endParaRPr lang="en-US" dirty="0"/>
          </a:p>
        </p:txBody>
      </p:sp>
    </p:spTree>
    <p:extLst>
      <p:ext uri="{BB962C8B-B14F-4D97-AF65-F5344CB8AC3E}">
        <p14:creationId xmlns:p14="http://schemas.microsoft.com/office/powerpoint/2010/main" val="1900339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3DB88-50B6-482F-8D12-AAC900759CDD}" type="slidenum">
              <a:rPr lang="en-US" smtClean="0"/>
              <a:t>1</a:t>
            </a:fld>
            <a:endParaRPr lang="en-US" dirty="0"/>
          </a:p>
        </p:txBody>
      </p:sp>
    </p:spTree>
    <p:extLst>
      <p:ext uri="{BB962C8B-B14F-4D97-AF65-F5344CB8AC3E}">
        <p14:creationId xmlns:p14="http://schemas.microsoft.com/office/powerpoint/2010/main" val="421555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F727F"/>
                </a:solidFill>
                <a:effectLst/>
                <a:latin typeface="Helvetica" panose="020B0604020202020204" pitchFamily="34" charset="0"/>
              </a:rPr>
              <a:t>We inform. FBHA provides training, education and awareness on mental illness and substance use disorders. We innovate. We create opportunities for members of our community and the state to network, share best practices and develop innovative ideas for treating Floridians. We influence. We use our united voice to advocate for better behavioral health prevention treatment and recovery services.</a:t>
            </a:r>
            <a:endParaRPr lang="en-US" dirty="0"/>
          </a:p>
        </p:txBody>
      </p:sp>
      <p:sp>
        <p:nvSpPr>
          <p:cNvPr id="4" name="Slide Number Placeholder 3"/>
          <p:cNvSpPr>
            <a:spLocks noGrp="1"/>
          </p:cNvSpPr>
          <p:nvPr>
            <p:ph type="sldNum" sz="quarter" idx="5"/>
          </p:nvPr>
        </p:nvSpPr>
        <p:spPr/>
        <p:txBody>
          <a:bodyPr/>
          <a:lstStyle/>
          <a:p>
            <a:fld id="{D5E3DB88-50B6-482F-8D12-AAC900759CDD}" type="slidenum">
              <a:rPr lang="en-US" smtClean="0"/>
              <a:t>2</a:t>
            </a:fld>
            <a:endParaRPr lang="en-US" dirty="0"/>
          </a:p>
        </p:txBody>
      </p:sp>
    </p:spTree>
    <p:extLst>
      <p:ext uri="{BB962C8B-B14F-4D97-AF65-F5344CB8AC3E}">
        <p14:creationId xmlns:p14="http://schemas.microsoft.com/office/powerpoint/2010/main" val="863604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9245-3EEE-D445-9851-98155BF46AA7}"/>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a:t>
            </a:r>
            <a:br>
              <a:rPr lang="en-US" dirty="0"/>
            </a:br>
            <a:r>
              <a:rPr lang="en-US" dirty="0"/>
              <a:t>title style (no photo) 1</a:t>
            </a:r>
          </a:p>
        </p:txBody>
      </p:sp>
      <p:sp>
        <p:nvSpPr>
          <p:cNvPr id="3" name="Subtitle 2">
            <a:extLst>
              <a:ext uri="{FF2B5EF4-FFF2-40B4-BE49-F238E27FC236}">
                <a16:creationId xmlns:a16="http://schemas.microsoft.com/office/drawing/2014/main" id="{893F1785-ED5E-5240-B274-FAB55AA53830}"/>
              </a:ext>
            </a:extLst>
          </p:cNvPr>
          <p:cNvSpPr>
            <a:spLocks noGrp="1"/>
          </p:cNvSpPr>
          <p:nvPr>
            <p:ph type="subTitle" idx="1"/>
          </p:nvPr>
        </p:nvSpPr>
        <p:spPr>
          <a:xfrm>
            <a:off x="1524000" y="39031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857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9245-3EEE-D445-9851-98155BF46AA7}"/>
              </a:ext>
            </a:extLst>
          </p:cNvPr>
          <p:cNvSpPr>
            <a:spLocks noGrp="1"/>
          </p:cNvSpPr>
          <p:nvPr>
            <p:ph type="ctrTitle" hasCustomPrompt="1"/>
          </p:nvPr>
        </p:nvSpPr>
        <p:spPr>
          <a:xfrm>
            <a:off x="5798633" y="1432922"/>
            <a:ext cx="5125844" cy="2387600"/>
          </a:xfrm>
        </p:spPr>
        <p:txBody>
          <a:bodyPr anchor="b"/>
          <a:lstStyle>
            <a:lvl1pPr algn="l">
              <a:defRPr sz="6000"/>
            </a:lvl1pPr>
          </a:lstStyle>
          <a:p>
            <a:r>
              <a:rPr lang="en-US" dirty="0"/>
              <a:t>Click to edit Master</a:t>
            </a:r>
            <a:br>
              <a:rPr lang="en-US" dirty="0"/>
            </a:br>
            <a:r>
              <a:rPr lang="en-US" dirty="0"/>
              <a:t>title style 1</a:t>
            </a:r>
          </a:p>
        </p:txBody>
      </p:sp>
      <p:sp>
        <p:nvSpPr>
          <p:cNvPr id="3" name="Subtitle 2">
            <a:extLst>
              <a:ext uri="{FF2B5EF4-FFF2-40B4-BE49-F238E27FC236}">
                <a16:creationId xmlns:a16="http://schemas.microsoft.com/office/drawing/2014/main" id="{893F1785-ED5E-5240-B274-FAB55AA53830}"/>
              </a:ext>
            </a:extLst>
          </p:cNvPr>
          <p:cNvSpPr>
            <a:spLocks noGrp="1"/>
          </p:cNvSpPr>
          <p:nvPr>
            <p:ph type="subTitle" idx="1"/>
          </p:nvPr>
        </p:nvSpPr>
        <p:spPr>
          <a:xfrm>
            <a:off x="5798633" y="4027317"/>
            <a:ext cx="5125844" cy="802694"/>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2">
            <a:extLst>
              <a:ext uri="{FF2B5EF4-FFF2-40B4-BE49-F238E27FC236}">
                <a16:creationId xmlns:a16="http://schemas.microsoft.com/office/drawing/2014/main" id="{A95CD6F2-C280-8249-9BC5-D42AD7CEEEF9}"/>
              </a:ext>
            </a:extLst>
          </p:cNvPr>
          <p:cNvSpPr>
            <a:spLocks noGrp="1"/>
          </p:cNvSpPr>
          <p:nvPr>
            <p:ph type="pic" idx="10"/>
          </p:nvPr>
        </p:nvSpPr>
        <p:spPr>
          <a:xfrm>
            <a:off x="809311" y="836439"/>
            <a:ext cx="4621332" cy="5229826"/>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1226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E33539B-7871-AF40-8F80-B67D7E2A2DBD}"/>
              </a:ext>
            </a:extLst>
          </p:cNvPr>
          <p:cNvSpPr>
            <a:spLocks noGrp="1"/>
          </p:cNvSpPr>
          <p:nvPr>
            <p:ph type="ctrTitle" hasCustomPrompt="1"/>
          </p:nvPr>
        </p:nvSpPr>
        <p:spPr>
          <a:xfrm>
            <a:off x="5798633" y="1456893"/>
            <a:ext cx="5125844" cy="2387600"/>
          </a:xfrm>
        </p:spPr>
        <p:txBody>
          <a:bodyPr anchor="b"/>
          <a:lstStyle>
            <a:lvl1pPr algn="l">
              <a:defRPr sz="6000"/>
            </a:lvl1pPr>
          </a:lstStyle>
          <a:p>
            <a:r>
              <a:rPr lang="en-US" dirty="0"/>
              <a:t>Click to edit Master</a:t>
            </a:r>
            <a:br>
              <a:rPr lang="en-US" dirty="0"/>
            </a:br>
            <a:r>
              <a:rPr lang="en-US" dirty="0"/>
              <a:t>title style 2</a:t>
            </a:r>
          </a:p>
        </p:txBody>
      </p:sp>
      <p:sp>
        <p:nvSpPr>
          <p:cNvPr id="7" name="Subtitle 2">
            <a:extLst>
              <a:ext uri="{FF2B5EF4-FFF2-40B4-BE49-F238E27FC236}">
                <a16:creationId xmlns:a16="http://schemas.microsoft.com/office/drawing/2014/main" id="{90BF5CCC-FF71-1145-994D-341D73781F32}"/>
              </a:ext>
            </a:extLst>
          </p:cNvPr>
          <p:cNvSpPr>
            <a:spLocks noGrp="1"/>
          </p:cNvSpPr>
          <p:nvPr>
            <p:ph type="subTitle" idx="1"/>
          </p:nvPr>
        </p:nvSpPr>
        <p:spPr>
          <a:xfrm>
            <a:off x="5798633" y="4170749"/>
            <a:ext cx="5125844" cy="802694"/>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Text&#10;&#10;Description automatically generated with medium confidence">
            <a:extLst>
              <a:ext uri="{FF2B5EF4-FFF2-40B4-BE49-F238E27FC236}">
                <a16:creationId xmlns:a16="http://schemas.microsoft.com/office/drawing/2014/main" id="{3E6A4561-3056-1941-BE1B-A2529001CD91}"/>
              </a:ext>
            </a:extLst>
          </p:cNvPr>
          <p:cNvPicPr>
            <a:picLocks noChangeAspect="1"/>
          </p:cNvPicPr>
          <p:nvPr userDrawn="1"/>
        </p:nvPicPr>
        <p:blipFill>
          <a:blip r:embed="rId2"/>
          <a:stretch>
            <a:fillRect/>
          </a:stretch>
        </p:blipFill>
        <p:spPr>
          <a:xfrm>
            <a:off x="5898992" y="5221443"/>
            <a:ext cx="2564782" cy="765872"/>
          </a:xfrm>
          <a:prstGeom prst="rect">
            <a:avLst/>
          </a:prstGeom>
        </p:spPr>
      </p:pic>
      <p:sp>
        <p:nvSpPr>
          <p:cNvPr id="9" name="Picture Placeholder 2">
            <a:extLst>
              <a:ext uri="{FF2B5EF4-FFF2-40B4-BE49-F238E27FC236}">
                <a16:creationId xmlns:a16="http://schemas.microsoft.com/office/drawing/2014/main" id="{0520B69B-13BD-C145-BD0D-7D24CE8DE3C4}"/>
              </a:ext>
            </a:extLst>
          </p:cNvPr>
          <p:cNvSpPr>
            <a:spLocks noGrp="1"/>
          </p:cNvSpPr>
          <p:nvPr>
            <p:ph type="pic" idx="10"/>
          </p:nvPr>
        </p:nvSpPr>
        <p:spPr>
          <a:xfrm>
            <a:off x="836340" y="836341"/>
            <a:ext cx="4683514" cy="60105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80004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E33539B-7871-AF40-8F80-B67D7E2A2DBD}"/>
              </a:ext>
            </a:extLst>
          </p:cNvPr>
          <p:cNvSpPr>
            <a:spLocks noGrp="1"/>
          </p:cNvSpPr>
          <p:nvPr>
            <p:ph type="ctrTitle" hasCustomPrompt="1"/>
          </p:nvPr>
        </p:nvSpPr>
        <p:spPr>
          <a:xfrm>
            <a:off x="5798633" y="1456893"/>
            <a:ext cx="5125844" cy="2387600"/>
          </a:xfrm>
          <a:solidFill>
            <a:schemeClr val="bg1">
              <a:alpha val="0"/>
            </a:schemeClr>
          </a:solidFill>
        </p:spPr>
        <p:txBody>
          <a:bodyPr anchor="b"/>
          <a:lstStyle>
            <a:lvl1pPr algn="l">
              <a:defRPr sz="6000"/>
            </a:lvl1pPr>
          </a:lstStyle>
          <a:p>
            <a:r>
              <a:rPr lang="en-US" dirty="0"/>
              <a:t>Click to edit Master</a:t>
            </a:r>
            <a:br>
              <a:rPr lang="en-US" dirty="0"/>
            </a:br>
            <a:r>
              <a:rPr lang="en-US" dirty="0"/>
              <a:t>title style 3</a:t>
            </a:r>
          </a:p>
        </p:txBody>
      </p:sp>
      <p:sp>
        <p:nvSpPr>
          <p:cNvPr id="7" name="Subtitle 2">
            <a:extLst>
              <a:ext uri="{FF2B5EF4-FFF2-40B4-BE49-F238E27FC236}">
                <a16:creationId xmlns:a16="http://schemas.microsoft.com/office/drawing/2014/main" id="{90BF5CCC-FF71-1145-994D-341D73781F32}"/>
              </a:ext>
            </a:extLst>
          </p:cNvPr>
          <p:cNvSpPr>
            <a:spLocks noGrp="1"/>
          </p:cNvSpPr>
          <p:nvPr>
            <p:ph type="subTitle" idx="1"/>
          </p:nvPr>
        </p:nvSpPr>
        <p:spPr>
          <a:xfrm>
            <a:off x="5798633" y="4170749"/>
            <a:ext cx="5125844" cy="802694"/>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Text&#10;&#10;Description automatically generated with medium confidence">
            <a:extLst>
              <a:ext uri="{FF2B5EF4-FFF2-40B4-BE49-F238E27FC236}">
                <a16:creationId xmlns:a16="http://schemas.microsoft.com/office/drawing/2014/main" id="{3E6A4561-3056-1941-BE1B-A2529001CD91}"/>
              </a:ext>
            </a:extLst>
          </p:cNvPr>
          <p:cNvPicPr>
            <a:picLocks noChangeAspect="1"/>
          </p:cNvPicPr>
          <p:nvPr userDrawn="1"/>
        </p:nvPicPr>
        <p:blipFill>
          <a:blip r:embed="rId2"/>
          <a:stretch>
            <a:fillRect/>
          </a:stretch>
        </p:blipFill>
        <p:spPr>
          <a:xfrm>
            <a:off x="5898992" y="5221443"/>
            <a:ext cx="2564782" cy="765872"/>
          </a:xfrm>
          <a:prstGeom prst="rect">
            <a:avLst/>
          </a:prstGeom>
        </p:spPr>
      </p:pic>
      <p:sp>
        <p:nvSpPr>
          <p:cNvPr id="9" name="Picture Placeholder 2">
            <a:extLst>
              <a:ext uri="{FF2B5EF4-FFF2-40B4-BE49-F238E27FC236}">
                <a16:creationId xmlns:a16="http://schemas.microsoft.com/office/drawing/2014/main" id="{0520B69B-13BD-C145-BD0D-7D24CE8DE3C4}"/>
              </a:ext>
            </a:extLst>
          </p:cNvPr>
          <p:cNvSpPr>
            <a:spLocks noGrp="1"/>
          </p:cNvSpPr>
          <p:nvPr>
            <p:ph type="pic" idx="10"/>
          </p:nvPr>
        </p:nvSpPr>
        <p:spPr>
          <a:xfrm>
            <a:off x="0" y="0"/>
            <a:ext cx="5519854" cy="684684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38613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F118-9018-5249-88AD-828E8963B8E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6AF9595-45E7-FC47-ABA5-C6313F92F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70689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E7FF-00E1-A340-AE7D-04A2CFBE6AC4}"/>
              </a:ext>
            </a:extLst>
          </p:cNvPr>
          <p:cNvSpPr>
            <a:spLocks noGrp="1"/>
          </p:cNvSpPr>
          <p:nvPr>
            <p:ph type="title"/>
          </p:nvPr>
        </p:nvSpPr>
        <p:spPr>
          <a:xfrm>
            <a:off x="838200" y="657598"/>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98A0F29-7073-0149-8181-1E7F872020F9}"/>
              </a:ext>
            </a:extLst>
          </p:cNvPr>
          <p:cNvSpPr>
            <a:spLocks noGrp="1"/>
          </p:cNvSpPr>
          <p:nvPr>
            <p:ph sz="half" idx="1"/>
          </p:nvPr>
        </p:nvSpPr>
        <p:spPr>
          <a:xfrm>
            <a:off x="838200" y="1997555"/>
            <a:ext cx="5181600" cy="38952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25C094E-893A-5547-959C-6F7890640FAF}"/>
              </a:ext>
            </a:extLst>
          </p:cNvPr>
          <p:cNvSpPr>
            <a:spLocks noGrp="1"/>
          </p:cNvSpPr>
          <p:nvPr>
            <p:ph sz="half" idx="2"/>
          </p:nvPr>
        </p:nvSpPr>
        <p:spPr>
          <a:xfrm>
            <a:off x="6172200" y="1997555"/>
            <a:ext cx="5181600" cy="3895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8971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00CD-0FF0-3F4B-BF90-7E17348AA1B3}"/>
              </a:ext>
            </a:extLst>
          </p:cNvPr>
          <p:cNvSpPr>
            <a:spLocks noGrp="1"/>
          </p:cNvSpPr>
          <p:nvPr>
            <p:ph type="title"/>
          </p:nvPr>
        </p:nvSpPr>
        <p:spPr>
          <a:xfrm>
            <a:off x="839788" y="591772"/>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594212E-B918-9A45-BF45-960B0CD0373B}"/>
              </a:ext>
            </a:extLst>
          </p:cNvPr>
          <p:cNvSpPr>
            <a:spLocks noGrp="1"/>
          </p:cNvSpPr>
          <p:nvPr>
            <p:ph type="body" idx="1"/>
          </p:nvPr>
        </p:nvSpPr>
        <p:spPr>
          <a:xfrm>
            <a:off x="839788" y="172805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60F8CAD-A031-D841-97AC-BA8619209974}"/>
              </a:ext>
            </a:extLst>
          </p:cNvPr>
          <p:cNvSpPr>
            <a:spLocks noGrp="1"/>
          </p:cNvSpPr>
          <p:nvPr>
            <p:ph sz="half" idx="2"/>
          </p:nvPr>
        </p:nvSpPr>
        <p:spPr>
          <a:xfrm>
            <a:off x="839788" y="2598855"/>
            <a:ext cx="5157787" cy="32861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9D1E8A8-3381-084E-A5A5-FD55FFCDCCE4}"/>
              </a:ext>
            </a:extLst>
          </p:cNvPr>
          <p:cNvSpPr>
            <a:spLocks noGrp="1"/>
          </p:cNvSpPr>
          <p:nvPr>
            <p:ph type="body" sz="quarter" idx="3"/>
          </p:nvPr>
        </p:nvSpPr>
        <p:spPr>
          <a:xfrm>
            <a:off x="6172200" y="172805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775ED96-D27B-5A42-A58A-FB1B124F4D61}"/>
              </a:ext>
            </a:extLst>
          </p:cNvPr>
          <p:cNvSpPr>
            <a:spLocks noGrp="1"/>
          </p:cNvSpPr>
          <p:nvPr>
            <p:ph sz="quarter" idx="4"/>
          </p:nvPr>
        </p:nvSpPr>
        <p:spPr>
          <a:xfrm>
            <a:off x="6172200" y="2598855"/>
            <a:ext cx="5183188" cy="3286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4521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2237-A335-5F4E-96CD-2EC6A044E40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404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158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98B4-9297-9448-AC21-351026C36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E45DDD-89BF-DA45-9127-7DDB938B3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3C0D81-4230-8441-ACEC-96FA4CD26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66212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FADB-EF98-4142-8FF3-DF4B7328A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ED9ED5-D440-C44A-B8A9-743838B34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426C261-A5D4-0445-9E7B-B68F225E5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0436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047D19-9AB6-E943-B87B-FEBB3F901560}"/>
              </a:ext>
            </a:extLst>
          </p:cNvPr>
          <p:cNvSpPr>
            <a:spLocks noGrp="1"/>
          </p:cNvSpPr>
          <p:nvPr>
            <p:ph idx="1"/>
          </p:nvPr>
        </p:nvSpPr>
        <p:spPr>
          <a:xfrm>
            <a:off x="838200" y="964277"/>
            <a:ext cx="10515600" cy="4937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C608EB-7620-5C46-8194-E5BAF563559F}"/>
              </a:ext>
            </a:extLst>
          </p:cNvPr>
          <p:cNvSpPr>
            <a:spLocks noGrp="1"/>
          </p:cNvSpPr>
          <p:nvPr>
            <p:ph type="sldNum" sz="quarter" idx="12"/>
          </p:nvPr>
        </p:nvSpPr>
        <p:spPr>
          <a:xfrm>
            <a:off x="8610600" y="6356350"/>
            <a:ext cx="2743200" cy="365125"/>
          </a:xfrm>
          <a:prstGeom prst="rect">
            <a:avLst/>
          </a:prstGeom>
        </p:spPr>
        <p:txBody>
          <a:bodyPr/>
          <a:lstStyle/>
          <a:p>
            <a:fld id="{690FE3DF-C98C-FF49-823D-7290D217B5B7}" type="slidenum">
              <a:rPr lang="en-US" smtClean="0"/>
              <a:t>‹#›</a:t>
            </a:fld>
            <a:endParaRPr lang="en-US" dirty="0"/>
          </a:p>
        </p:txBody>
      </p:sp>
    </p:spTree>
    <p:extLst>
      <p:ext uri="{BB962C8B-B14F-4D97-AF65-F5344CB8AC3E}">
        <p14:creationId xmlns:p14="http://schemas.microsoft.com/office/powerpoint/2010/main" val="714503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C1F8-E80B-F145-B7D2-D6BA18ECA289}"/>
              </a:ext>
            </a:extLst>
          </p:cNvPr>
          <p:cNvSpPr>
            <a:spLocks noGrp="1"/>
          </p:cNvSpPr>
          <p:nvPr>
            <p:ph type="ctrTitle" hasCustomPrompt="1"/>
          </p:nvPr>
        </p:nvSpPr>
        <p:spPr>
          <a:xfrm>
            <a:off x="1524000" y="1122363"/>
            <a:ext cx="9144000" cy="2387600"/>
          </a:xfrm>
        </p:spPr>
        <p:txBody>
          <a:bodyPr anchor="b">
            <a:normAutofit/>
          </a:bodyPr>
          <a:lstStyle>
            <a:lvl1pPr algn="ctr">
              <a:defRPr sz="5400"/>
            </a:lvl1pPr>
          </a:lstStyle>
          <a:p>
            <a:r>
              <a:rPr lang="en-US" dirty="0"/>
              <a:t>Section Page</a:t>
            </a:r>
            <a:br>
              <a:rPr lang="en-US" dirty="0"/>
            </a:br>
            <a:r>
              <a:rPr lang="en-US" dirty="0"/>
              <a:t>Click to edit Master title style</a:t>
            </a:r>
          </a:p>
        </p:txBody>
      </p:sp>
      <p:sp>
        <p:nvSpPr>
          <p:cNvPr id="3" name="Subtitle 2">
            <a:extLst>
              <a:ext uri="{FF2B5EF4-FFF2-40B4-BE49-F238E27FC236}">
                <a16:creationId xmlns:a16="http://schemas.microsoft.com/office/drawing/2014/main" id="{407AF6D2-5872-EE48-8FAD-1015F2503687}"/>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6984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6BD9-3B22-8940-B790-C76C7A3990A8}"/>
              </a:ext>
            </a:extLst>
          </p:cNvPr>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78C0A29-AF40-5744-B44B-73A8BA9DB1E2}"/>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269D1E2-7C96-CA47-B450-EF1D5A627463}"/>
              </a:ext>
            </a:extLst>
          </p:cNvPr>
          <p:cNvSpPr>
            <a:spLocks noGrp="1"/>
          </p:cNvSpPr>
          <p:nvPr>
            <p:ph type="dt" sz="half" idx="10"/>
          </p:nvPr>
        </p:nvSpPr>
        <p:spPr>
          <a:xfrm>
            <a:off x="838200" y="6356350"/>
            <a:ext cx="2743200" cy="365125"/>
          </a:xfrm>
          <a:prstGeom prst="rect">
            <a:avLst/>
          </a:prstGeom>
        </p:spPr>
        <p:txBody>
          <a:bodyPr/>
          <a:lstStyle/>
          <a:p>
            <a:fld id="{08D779E7-A2AA-EC4B-898B-142090191C1C}" type="datetimeFigureOut">
              <a:rPr lang="en-US" smtClean="0"/>
              <a:t>6/3/2025</a:t>
            </a:fld>
            <a:endParaRPr lang="en-US" dirty="0"/>
          </a:p>
        </p:txBody>
      </p:sp>
      <p:sp>
        <p:nvSpPr>
          <p:cNvPr id="5" name="Footer Placeholder 4">
            <a:extLst>
              <a:ext uri="{FF2B5EF4-FFF2-40B4-BE49-F238E27FC236}">
                <a16:creationId xmlns:a16="http://schemas.microsoft.com/office/drawing/2014/main" id="{2C08950F-B0A7-D941-B5EC-A1763AADCC1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3B953A-56A4-3544-9111-82C37E7AA827}"/>
              </a:ext>
            </a:extLst>
          </p:cNvPr>
          <p:cNvSpPr>
            <a:spLocks noGrp="1"/>
          </p:cNvSpPr>
          <p:nvPr>
            <p:ph type="sldNum" sz="quarter" idx="12"/>
          </p:nvPr>
        </p:nvSpPr>
        <p:spPr>
          <a:xfrm>
            <a:off x="8610600" y="6356350"/>
            <a:ext cx="2743200" cy="365125"/>
          </a:xfrm>
          <a:prstGeom prst="rect">
            <a:avLst/>
          </a:prstGeom>
        </p:spPr>
        <p:txBody>
          <a:bodyPr/>
          <a:lstStyle/>
          <a:p>
            <a:fld id="{AF3C6EE2-C74D-C442-A473-76AC88112F08}" type="slidenum">
              <a:rPr lang="en-US" smtClean="0"/>
              <a:t>‹#›</a:t>
            </a:fld>
            <a:endParaRPr lang="en-US" dirty="0"/>
          </a:p>
        </p:txBody>
      </p:sp>
    </p:spTree>
    <p:extLst>
      <p:ext uri="{BB962C8B-B14F-4D97-AF65-F5344CB8AC3E}">
        <p14:creationId xmlns:p14="http://schemas.microsoft.com/office/powerpoint/2010/main" val="3571167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C290-BADE-7541-AE5D-1ABD72945A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060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836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6544-FBA7-8E45-8E81-81A32E1940AC}"/>
              </a:ext>
            </a:extLst>
          </p:cNvPr>
          <p:cNvSpPr>
            <a:spLocks noGrp="1"/>
          </p:cNvSpPr>
          <p:nvPr>
            <p:ph type="ctrTitle" hasCustomPrompt="1"/>
          </p:nvPr>
        </p:nvSpPr>
        <p:spPr>
          <a:xfrm>
            <a:off x="1524000" y="905787"/>
            <a:ext cx="9144000" cy="742532"/>
          </a:xfrm>
        </p:spPr>
        <p:txBody>
          <a:bodyPr anchor="b">
            <a:normAutofit/>
          </a:bodyPr>
          <a:lstStyle>
            <a:lvl1pPr algn="ctr">
              <a:defRPr sz="5400"/>
            </a:lvl1pPr>
          </a:lstStyle>
          <a:p>
            <a:r>
              <a:rPr lang="en-US" dirty="0"/>
              <a:t>Questions?</a:t>
            </a:r>
          </a:p>
        </p:txBody>
      </p:sp>
      <p:pic>
        <p:nvPicPr>
          <p:cNvPr id="10" name="Picture 9" descr="Icon&#10;&#10;Description automatically generated">
            <a:extLst>
              <a:ext uri="{FF2B5EF4-FFF2-40B4-BE49-F238E27FC236}">
                <a16:creationId xmlns:a16="http://schemas.microsoft.com/office/drawing/2014/main" id="{324FE022-EE50-EC40-9600-666F4C6AC9C7}"/>
              </a:ext>
            </a:extLst>
          </p:cNvPr>
          <p:cNvPicPr>
            <a:picLocks noChangeAspect="1"/>
          </p:cNvPicPr>
          <p:nvPr userDrawn="1"/>
        </p:nvPicPr>
        <p:blipFill>
          <a:blip r:embed="rId2"/>
          <a:stretch>
            <a:fillRect/>
          </a:stretch>
        </p:blipFill>
        <p:spPr>
          <a:xfrm>
            <a:off x="2071267" y="240632"/>
            <a:ext cx="7884680" cy="5305926"/>
          </a:xfrm>
          <a:prstGeom prst="rect">
            <a:avLst/>
          </a:prstGeom>
        </p:spPr>
      </p:pic>
    </p:spTree>
    <p:extLst>
      <p:ext uri="{BB962C8B-B14F-4D97-AF65-F5344CB8AC3E}">
        <p14:creationId xmlns:p14="http://schemas.microsoft.com/office/powerpoint/2010/main" val="2163802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6544-FBA7-8E45-8E81-81A32E1940AC}"/>
              </a:ext>
            </a:extLst>
          </p:cNvPr>
          <p:cNvSpPr>
            <a:spLocks noGrp="1"/>
          </p:cNvSpPr>
          <p:nvPr>
            <p:ph type="ctrTitle" hasCustomPrompt="1"/>
          </p:nvPr>
        </p:nvSpPr>
        <p:spPr>
          <a:xfrm>
            <a:off x="1524000" y="905787"/>
            <a:ext cx="9144000" cy="742532"/>
          </a:xfrm>
        </p:spPr>
        <p:txBody>
          <a:bodyPr anchor="b">
            <a:normAutofit/>
          </a:bodyPr>
          <a:lstStyle>
            <a:lvl1pPr algn="ctr">
              <a:defRPr sz="5400"/>
            </a:lvl1pPr>
          </a:lstStyle>
          <a:p>
            <a:r>
              <a:rPr lang="en-US" dirty="0"/>
              <a:t>Discussion</a:t>
            </a:r>
          </a:p>
        </p:txBody>
      </p:sp>
      <p:pic>
        <p:nvPicPr>
          <p:cNvPr id="10" name="Picture 9">
            <a:extLst>
              <a:ext uri="{FF2B5EF4-FFF2-40B4-BE49-F238E27FC236}">
                <a16:creationId xmlns:a16="http://schemas.microsoft.com/office/drawing/2014/main" id="{324FE022-EE50-EC40-9600-666F4C6AC9C7}"/>
              </a:ext>
            </a:extLst>
          </p:cNvPr>
          <p:cNvPicPr>
            <a:picLocks noChangeAspect="1"/>
          </p:cNvPicPr>
          <p:nvPr userDrawn="1"/>
        </p:nvPicPr>
        <p:blipFill>
          <a:blip r:embed="rId2"/>
          <a:srcRect/>
          <a:stretch/>
        </p:blipFill>
        <p:spPr>
          <a:xfrm>
            <a:off x="2071267" y="2034705"/>
            <a:ext cx="7884680" cy="2993140"/>
          </a:xfrm>
          <a:prstGeom prst="rect">
            <a:avLst/>
          </a:prstGeom>
        </p:spPr>
      </p:pic>
    </p:spTree>
    <p:extLst>
      <p:ext uri="{BB962C8B-B14F-4D97-AF65-F5344CB8AC3E}">
        <p14:creationId xmlns:p14="http://schemas.microsoft.com/office/powerpoint/2010/main" val="1813957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8CB736A2-3EB9-2E4A-B62B-79126F928500}"/>
              </a:ext>
            </a:extLst>
          </p:cNvPr>
          <p:cNvPicPr>
            <a:picLocks noChangeAspect="1"/>
          </p:cNvPicPr>
          <p:nvPr userDrawn="1"/>
        </p:nvPicPr>
        <p:blipFill>
          <a:blip r:embed="rId2"/>
          <a:stretch>
            <a:fillRect/>
          </a:stretch>
        </p:blipFill>
        <p:spPr>
          <a:xfrm>
            <a:off x="0" y="3269"/>
            <a:ext cx="12192000" cy="6851462"/>
          </a:xfrm>
          <a:prstGeom prst="rect">
            <a:avLst/>
          </a:prstGeom>
        </p:spPr>
      </p:pic>
      <p:sp>
        <p:nvSpPr>
          <p:cNvPr id="3" name="Text Placeholder 2">
            <a:extLst>
              <a:ext uri="{FF2B5EF4-FFF2-40B4-BE49-F238E27FC236}">
                <a16:creationId xmlns:a16="http://schemas.microsoft.com/office/drawing/2014/main" id="{CE9DD1F4-65A6-6241-BEAF-520CF899856D}"/>
              </a:ext>
            </a:extLst>
          </p:cNvPr>
          <p:cNvSpPr>
            <a:spLocks noGrp="1"/>
          </p:cNvSpPr>
          <p:nvPr>
            <p:ph type="body" idx="1" hasCustomPrompt="1"/>
          </p:nvPr>
        </p:nvSpPr>
        <p:spPr>
          <a:xfrm>
            <a:off x="831850" y="2678906"/>
            <a:ext cx="10515600" cy="485399"/>
          </a:xfrm>
        </p:spPr>
        <p:txBody>
          <a:bodyPr>
            <a:noAutofit/>
          </a:bodyPr>
          <a:lstStyle>
            <a:lvl1pPr marL="0" indent="0" algn="ctr">
              <a:buNone/>
              <a:defRPr sz="3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For additional information please contact:</a:t>
            </a:r>
          </a:p>
        </p:txBody>
      </p:sp>
      <p:sp>
        <p:nvSpPr>
          <p:cNvPr id="9" name="Title 1">
            <a:extLst>
              <a:ext uri="{FF2B5EF4-FFF2-40B4-BE49-F238E27FC236}">
                <a16:creationId xmlns:a16="http://schemas.microsoft.com/office/drawing/2014/main" id="{EAD89DD4-F371-1745-A696-8E2AAD9D22D3}"/>
              </a:ext>
            </a:extLst>
          </p:cNvPr>
          <p:cNvSpPr>
            <a:spLocks noGrp="1"/>
          </p:cNvSpPr>
          <p:nvPr>
            <p:ph type="ctrTitle" hasCustomPrompt="1"/>
          </p:nvPr>
        </p:nvSpPr>
        <p:spPr>
          <a:xfrm>
            <a:off x="1524000" y="905787"/>
            <a:ext cx="9144000" cy="742532"/>
          </a:xfrm>
        </p:spPr>
        <p:txBody>
          <a:bodyPr anchor="b">
            <a:normAutofit/>
          </a:bodyPr>
          <a:lstStyle>
            <a:lvl1pPr algn="ctr">
              <a:defRPr sz="5400"/>
            </a:lvl1pPr>
          </a:lstStyle>
          <a:p>
            <a:r>
              <a:rPr lang="en-US" dirty="0"/>
              <a:t>Contact Information</a:t>
            </a:r>
          </a:p>
        </p:txBody>
      </p:sp>
      <p:sp>
        <p:nvSpPr>
          <p:cNvPr id="12" name="TextBox 11">
            <a:extLst>
              <a:ext uri="{FF2B5EF4-FFF2-40B4-BE49-F238E27FC236}">
                <a16:creationId xmlns:a16="http://schemas.microsoft.com/office/drawing/2014/main" id="{B33EFB6A-CA3D-8D41-B05F-920C78B0384F}"/>
              </a:ext>
            </a:extLst>
          </p:cNvPr>
          <p:cNvSpPr txBox="1"/>
          <p:nvPr userDrawn="1"/>
        </p:nvSpPr>
        <p:spPr>
          <a:xfrm>
            <a:off x="417095" y="3773907"/>
            <a:ext cx="5426242" cy="1692771"/>
          </a:xfrm>
          <a:prstGeom prst="rect">
            <a:avLst/>
          </a:prstGeom>
          <a:noFill/>
        </p:spPr>
        <p:txBody>
          <a:bodyPr wrap="square" rtlCol="0">
            <a:spAutoFit/>
          </a:bodyPr>
          <a:lstStyle/>
          <a:p>
            <a:pPr algn="ctr"/>
            <a:r>
              <a:rPr lang="en-US" sz="3200" b="1" i="0" dirty="0">
                <a:latin typeface="Source Sans Pro" panose="020B0503030403020204" pitchFamily="34" charset="0"/>
                <a:ea typeface="Source Sans Pro" panose="020B0503030403020204" pitchFamily="34" charset="0"/>
              </a:rPr>
              <a:t>Name Here</a:t>
            </a:r>
            <a:br>
              <a:rPr lang="en-US" sz="3200" b="1" i="0" dirty="0">
                <a:latin typeface="Source Sans Pro" panose="020B0503030403020204" pitchFamily="34" charset="0"/>
                <a:ea typeface="Source Sans Pro" panose="020B0503030403020204" pitchFamily="34" charset="0"/>
              </a:rPr>
            </a:br>
            <a:r>
              <a:rPr lang="en-US" sz="2400" b="1" i="0" dirty="0">
                <a:latin typeface="Source Sans Pro" panose="020B0503030403020204" pitchFamily="34" charset="0"/>
                <a:ea typeface="Source Sans Pro" panose="020B0503030403020204" pitchFamily="34" charset="0"/>
              </a:rPr>
              <a:t>Title Here</a:t>
            </a:r>
          </a:p>
          <a:p>
            <a:pPr algn="ctr"/>
            <a:r>
              <a:rPr lang="en-US" sz="2400" b="0" i="0" dirty="0">
                <a:latin typeface="Source Sans Pro" panose="020B0503030403020204" pitchFamily="34" charset="0"/>
                <a:ea typeface="Source Sans Pro" panose="020B0503030403020204" pitchFamily="34" charset="0"/>
              </a:rPr>
              <a:t>email@floridabha.org</a:t>
            </a:r>
            <a:br>
              <a:rPr lang="en-US" sz="2400" b="0" i="0" dirty="0">
                <a:latin typeface="Source Sans Pro" panose="020B0503030403020204" pitchFamily="34" charset="0"/>
                <a:ea typeface="Source Sans Pro" panose="020B0503030403020204" pitchFamily="34" charset="0"/>
              </a:rPr>
            </a:br>
            <a:r>
              <a:rPr lang="en-US" sz="2400" b="0" i="0" dirty="0">
                <a:latin typeface="Source Sans Pro" panose="020B0503030403020204" pitchFamily="34" charset="0"/>
                <a:ea typeface="Source Sans Pro" panose="020B0503030403020204" pitchFamily="34" charset="0"/>
              </a:rPr>
              <a:t>850-224-6048</a:t>
            </a:r>
          </a:p>
        </p:txBody>
      </p:sp>
      <p:sp>
        <p:nvSpPr>
          <p:cNvPr id="14" name="TextBox 13">
            <a:extLst>
              <a:ext uri="{FF2B5EF4-FFF2-40B4-BE49-F238E27FC236}">
                <a16:creationId xmlns:a16="http://schemas.microsoft.com/office/drawing/2014/main" id="{0CE14C1A-2EEE-AC4F-A104-4FCC1BFDBBE0}"/>
              </a:ext>
            </a:extLst>
          </p:cNvPr>
          <p:cNvSpPr txBox="1"/>
          <p:nvPr userDrawn="1"/>
        </p:nvSpPr>
        <p:spPr>
          <a:xfrm>
            <a:off x="6278633" y="3773907"/>
            <a:ext cx="5426242" cy="1692771"/>
          </a:xfrm>
          <a:prstGeom prst="rect">
            <a:avLst/>
          </a:prstGeom>
          <a:noFill/>
        </p:spPr>
        <p:txBody>
          <a:bodyPr wrap="square" rtlCol="0">
            <a:spAutoFit/>
          </a:bodyPr>
          <a:lstStyle/>
          <a:p>
            <a:pPr algn="ctr"/>
            <a:r>
              <a:rPr lang="en-US" sz="3200" b="1" i="0" dirty="0">
                <a:latin typeface="Source Sans Pro" panose="020B0503030403020204" pitchFamily="34" charset="0"/>
                <a:ea typeface="Source Sans Pro" panose="020B0503030403020204" pitchFamily="34" charset="0"/>
              </a:rPr>
              <a:t>Name Here</a:t>
            </a:r>
            <a:br>
              <a:rPr lang="en-US" sz="3200" b="1" i="0" dirty="0">
                <a:latin typeface="Source Sans Pro" panose="020B0503030403020204" pitchFamily="34" charset="0"/>
                <a:ea typeface="Source Sans Pro" panose="020B0503030403020204" pitchFamily="34" charset="0"/>
              </a:rPr>
            </a:br>
            <a:r>
              <a:rPr lang="en-US" sz="2400" b="1" i="0" dirty="0">
                <a:latin typeface="Source Sans Pro" panose="020B0503030403020204" pitchFamily="34" charset="0"/>
                <a:ea typeface="Source Sans Pro" panose="020B0503030403020204" pitchFamily="34" charset="0"/>
              </a:rPr>
              <a:t>Title Here</a:t>
            </a:r>
          </a:p>
          <a:p>
            <a:pPr algn="ctr"/>
            <a:r>
              <a:rPr lang="en-US" sz="2400" b="0" i="0" dirty="0">
                <a:latin typeface="Source Sans Pro" panose="020B0503030403020204" pitchFamily="34" charset="0"/>
                <a:ea typeface="Source Sans Pro" panose="020B0503030403020204" pitchFamily="34" charset="0"/>
              </a:rPr>
              <a:t>email@floridabha.org</a:t>
            </a:r>
            <a:br>
              <a:rPr lang="en-US" sz="2400" b="0" i="0" dirty="0">
                <a:latin typeface="Source Sans Pro" panose="020B0503030403020204" pitchFamily="34" charset="0"/>
                <a:ea typeface="Source Sans Pro" panose="020B0503030403020204" pitchFamily="34" charset="0"/>
              </a:rPr>
            </a:br>
            <a:r>
              <a:rPr lang="en-US" sz="2400" b="0" i="0" dirty="0">
                <a:latin typeface="Source Sans Pro" panose="020B0503030403020204" pitchFamily="34" charset="0"/>
                <a:ea typeface="Source Sans Pro" panose="020B0503030403020204" pitchFamily="34" charset="0"/>
              </a:rPr>
              <a:t>850-224-6048</a:t>
            </a:r>
          </a:p>
        </p:txBody>
      </p:sp>
    </p:spTree>
    <p:extLst>
      <p:ext uri="{BB962C8B-B14F-4D97-AF65-F5344CB8AC3E}">
        <p14:creationId xmlns:p14="http://schemas.microsoft.com/office/powerpoint/2010/main" val="2203951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6544-FBA7-8E45-8E81-81A32E1940AC}"/>
              </a:ext>
            </a:extLst>
          </p:cNvPr>
          <p:cNvSpPr>
            <a:spLocks noGrp="1"/>
          </p:cNvSpPr>
          <p:nvPr>
            <p:ph type="ctrTitle" hasCustomPrompt="1"/>
          </p:nvPr>
        </p:nvSpPr>
        <p:spPr>
          <a:xfrm>
            <a:off x="1524000" y="1122363"/>
            <a:ext cx="9144000" cy="2387600"/>
          </a:xfrm>
        </p:spPr>
        <p:txBody>
          <a:bodyPr anchor="b">
            <a:normAutofit/>
          </a:bodyPr>
          <a:lstStyle>
            <a:lvl1pPr algn="ctr">
              <a:defRPr sz="5400"/>
            </a:lvl1pPr>
          </a:lstStyle>
          <a:p>
            <a:r>
              <a:rPr lang="en-US" dirty="0"/>
              <a:t>Conclusion pages</a:t>
            </a:r>
            <a:br>
              <a:rPr lang="en-US" dirty="0"/>
            </a:br>
            <a:r>
              <a:rPr lang="en-US" dirty="0"/>
              <a:t>Click to edit Master title style</a:t>
            </a:r>
          </a:p>
        </p:txBody>
      </p:sp>
      <p:sp>
        <p:nvSpPr>
          <p:cNvPr id="3" name="Subtitle 2">
            <a:extLst>
              <a:ext uri="{FF2B5EF4-FFF2-40B4-BE49-F238E27FC236}">
                <a16:creationId xmlns:a16="http://schemas.microsoft.com/office/drawing/2014/main" id="{246F3E98-E97D-A24B-ABF3-31909491C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754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E503-05D3-E24D-8810-80F2EB78C2A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019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13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F118-9018-5249-88AD-828E8963B8E5}"/>
              </a:ext>
            </a:extLst>
          </p:cNvPr>
          <p:cNvSpPr>
            <a:spLocks noGrp="1"/>
          </p:cNvSpPr>
          <p:nvPr>
            <p:ph type="title" hasCustomPrompt="1"/>
          </p:nvPr>
        </p:nvSpPr>
        <p:spPr>
          <a:xfrm>
            <a:off x="831850" y="1542473"/>
            <a:ext cx="10515600" cy="2852737"/>
          </a:xfrm>
        </p:spPr>
        <p:txBody>
          <a:bodyPr anchor="b"/>
          <a:lstStyle>
            <a:lvl1pPr>
              <a:defRPr sz="6000"/>
            </a:lvl1pPr>
          </a:lstStyle>
          <a:p>
            <a:r>
              <a:rPr lang="en-US" dirty="0"/>
              <a:t>Click to edit Master title style (no photo) 3</a:t>
            </a:r>
          </a:p>
        </p:txBody>
      </p:sp>
      <p:sp>
        <p:nvSpPr>
          <p:cNvPr id="3" name="Text Placeholder 2">
            <a:extLst>
              <a:ext uri="{FF2B5EF4-FFF2-40B4-BE49-F238E27FC236}">
                <a16:creationId xmlns:a16="http://schemas.microsoft.com/office/drawing/2014/main" id="{36AF9595-45E7-FC47-ABA5-C6313F92F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4242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E7FF-00E1-A340-AE7D-04A2CFBE6AC4}"/>
              </a:ext>
            </a:extLst>
          </p:cNvPr>
          <p:cNvSpPr>
            <a:spLocks noGrp="1"/>
          </p:cNvSpPr>
          <p:nvPr>
            <p:ph type="title"/>
          </p:nvPr>
        </p:nvSpPr>
        <p:spPr>
          <a:xfrm>
            <a:off x="838200" y="657598"/>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98A0F29-7073-0149-8181-1E7F872020F9}"/>
              </a:ext>
            </a:extLst>
          </p:cNvPr>
          <p:cNvSpPr>
            <a:spLocks noGrp="1"/>
          </p:cNvSpPr>
          <p:nvPr>
            <p:ph sz="half" idx="1"/>
          </p:nvPr>
        </p:nvSpPr>
        <p:spPr>
          <a:xfrm>
            <a:off x="838200" y="1997555"/>
            <a:ext cx="5181600" cy="3895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25C094E-893A-5547-959C-6F7890640FAF}"/>
              </a:ext>
            </a:extLst>
          </p:cNvPr>
          <p:cNvSpPr>
            <a:spLocks noGrp="1"/>
          </p:cNvSpPr>
          <p:nvPr>
            <p:ph sz="half" idx="2"/>
          </p:nvPr>
        </p:nvSpPr>
        <p:spPr>
          <a:xfrm>
            <a:off x="6172200" y="1997555"/>
            <a:ext cx="5181600" cy="3895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32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00CD-0FF0-3F4B-BF90-7E17348AA1B3}"/>
              </a:ext>
            </a:extLst>
          </p:cNvPr>
          <p:cNvSpPr>
            <a:spLocks noGrp="1"/>
          </p:cNvSpPr>
          <p:nvPr>
            <p:ph type="title"/>
          </p:nvPr>
        </p:nvSpPr>
        <p:spPr>
          <a:xfrm>
            <a:off x="839788" y="591772"/>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594212E-B918-9A45-BF45-960B0CD0373B}"/>
              </a:ext>
            </a:extLst>
          </p:cNvPr>
          <p:cNvSpPr>
            <a:spLocks noGrp="1"/>
          </p:cNvSpPr>
          <p:nvPr>
            <p:ph type="body" idx="1"/>
          </p:nvPr>
        </p:nvSpPr>
        <p:spPr>
          <a:xfrm>
            <a:off x="839788" y="172805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F8CAD-A031-D841-97AC-BA8619209974}"/>
              </a:ext>
            </a:extLst>
          </p:cNvPr>
          <p:cNvSpPr>
            <a:spLocks noGrp="1"/>
          </p:cNvSpPr>
          <p:nvPr>
            <p:ph sz="half" idx="2"/>
          </p:nvPr>
        </p:nvSpPr>
        <p:spPr>
          <a:xfrm>
            <a:off x="839788" y="2598855"/>
            <a:ext cx="5157787" cy="3286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9D1E8A8-3381-084E-A5A5-FD55FFCDCCE4}"/>
              </a:ext>
            </a:extLst>
          </p:cNvPr>
          <p:cNvSpPr>
            <a:spLocks noGrp="1"/>
          </p:cNvSpPr>
          <p:nvPr>
            <p:ph type="body" sz="quarter" idx="3"/>
          </p:nvPr>
        </p:nvSpPr>
        <p:spPr>
          <a:xfrm>
            <a:off x="6172200" y="172805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75ED96-D27B-5A42-A58A-FB1B124F4D61}"/>
              </a:ext>
            </a:extLst>
          </p:cNvPr>
          <p:cNvSpPr>
            <a:spLocks noGrp="1"/>
          </p:cNvSpPr>
          <p:nvPr>
            <p:ph sz="quarter" idx="4"/>
          </p:nvPr>
        </p:nvSpPr>
        <p:spPr>
          <a:xfrm>
            <a:off x="6172200" y="2598855"/>
            <a:ext cx="5183188" cy="3286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10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2237-A335-5F4E-96CD-2EC6A044E40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51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93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98B4-9297-9448-AC21-351026C36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E45DDD-89BF-DA45-9127-7DDB938B3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3C0D81-4230-8441-ACEC-96FA4CD26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88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FADB-EF98-4142-8FF3-DF4B7328A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ED9ED5-D440-C44A-B8A9-743838B34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426C261-A5D4-0445-9E7B-B68F225E5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8358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13ACFC49-D338-BA45-8992-E69E65BB4702}"/>
              </a:ext>
            </a:extLst>
          </p:cNvPr>
          <p:cNvPicPr>
            <a:picLocks noChangeAspect="1"/>
          </p:cNvPicPr>
          <p:nvPr userDrawn="1"/>
        </p:nvPicPr>
        <p:blipFill>
          <a:blip r:embed="rId11"/>
          <a:stretch>
            <a:fillRect/>
          </a:stretch>
        </p:blipFill>
        <p:spPr>
          <a:xfrm>
            <a:off x="0" y="0"/>
            <a:ext cx="12192000" cy="6851462"/>
          </a:xfrm>
          <a:prstGeom prst="rect">
            <a:avLst/>
          </a:prstGeom>
        </p:spPr>
      </p:pic>
      <p:sp>
        <p:nvSpPr>
          <p:cNvPr id="2" name="Title Placeholder 1">
            <a:extLst>
              <a:ext uri="{FF2B5EF4-FFF2-40B4-BE49-F238E27FC236}">
                <a16:creationId xmlns:a16="http://schemas.microsoft.com/office/drawing/2014/main" id="{154AF76F-4DDE-EB43-9B33-E75C97D9376C}"/>
              </a:ext>
            </a:extLst>
          </p:cNvPr>
          <p:cNvSpPr>
            <a:spLocks noGrp="1"/>
          </p:cNvSpPr>
          <p:nvPr>
            <p:ph type="title"/>
          </p:nvPr>
        </p:nvSpPr>
        <p:spPr>
          <a:xfrm>
            <a:off x="838200" y="16869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C8CD55-ED0D-254E-ADF7-9D599737306C}"/>
              </a:ext>
            </a:extLst>
          </p:cNvPr>
          <p:cNvSpPr>
            <a:spLocks noGrp="1"/>
          </p:cNvSpPr>
          <p:nvPr>
            <p:ph type="body" idx="1"/>
          </p:nvPr>
        </p:nvSpPr>
        <p:spPr>
          <a:xfrm>
            <a:off x="838200" y="3490789"/>
            <a:ext cx="10515600" cy="2410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5850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i="0" kern="1200">
          <a:solidFill>
            <a:schemeClr val="tx1"/>
          </a:solidFill>
          <a:latin typeface="ScalaSansPro-Bold" panose="020B0504030101020102"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calaSansPro-Bold" panose="020B0504030101020102"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calaSansPro" panose="020B0504030101020102"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calaSansPro" panose="020B05040301010201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calaSansPro" panose="020B05040301010201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calaSansPro" panose="020B05040301010201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92260D2C-CB84-404E-BCB1-EB6CC6B511AA}"/>
              </a:ext>
            </a:extLst>
          </p:cNvPr>
          <p:cNvPicPr>
            <a:picLocks noChangeAspect="1"/>
          </p:cNvPicPr>
          <p:nvPr userDrawn="1"/>
        </p:nvPicPr>
        <p:blipFill>
          <a:blip r:embed="rId12"/>
          <a:stretch>
            <a:fillRect/>
          </a:stretch>
        </p:blipFill>
        <p:spPr>
          <a:xfrm>
            <a:off x="0" y="3269"/>
            <a:ext cx="12192000" cy="6851462"/>
          </a:xfrm>
          <a:prstGeom prst="rect">
            <a:avLst/>
          </a:prstGeom>
        </p:spPr>
      </p:pic>
      <p:sp>
        <p:nvSpPr>
          <p:cNvPr id="2" name="Title Placeholder 1">
            <a:extLst>
              <a:ext uri="{FF2B5EF4-FFF2-40B4-BE49-F238E27FC236}">
                <a16:creationId xmlns:a16="http://schemas.microsoft.com/office/drawing/2014/main" id="{154AF76F-4DDE-EB43-9B33-E75C97D9376C}"/>
              </a:ext>
            </a:extLst>
          </p:cNvPr>
          <p:cNvSpPr>
            <a:spLocks noGrp="1"/>
          </p:cNvSpPr>
          <p:nvPr>
            <p:ph type="title"/>
          </p:nvPr>
        </p:nvSpPr>
        <p:spPr>
          <a:xfrm>
            <a:off x="838200" y="16869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C8CD55-ED0D-254E-ADF7-9D599737306C}"/>
              </a:ext>
            </a:extLst>
          </p:cNvPr>
          <p:cNvSpPr>
            <a:spLocks noGrp="1"/>
          </p:cNvSpPr>
          <p:nvPr>
            <p:ph type="body" idx="1"/>
          </p:nvPr>
        </p:nvSpPr>
        <p:spPr>
          <a:xfrm>
            <a:off x="838200" y="3490789"/>
            <a:ext cx="10515600" cy="2410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02564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8" r:id="rId3"/>
    <p:sldLayoutId id="2147483661" r:id="rId4"/>
    <p:sldLayoutId id="2147483662" r:id="rId5"/>
    <p:sldLayoutId id="2147483663" r:id="rId6"/>
    <p:sldLayoutId id="2147483664" r:id="rId7"/>
    <p:sldLayoutId id="2147483665" r:id="rId8"/>
    <p:sldLayoutId id="2147483666" r:id="rId9"/>
    <p:sldLayoutId id="2147483667" r:id="rId10"/>
  </p:sldLayoutIdLst>
  <p:txStyles>
    <p:titleStyle>
      <a:lvl1pPr algn="l" defTabSz="914400" rtl="0" eaLnBrk="1" latinLnBrk="0" hangingPunct="1">
        <a:lnSpc>
          <a:spcPct val="90000"/>
        </a:lnSpc>
        <a:spcBef>
          <a:spcPct val="0"/>
        </a:spcBef>
        <a:buNone/>
        <a:defRPr sz="4400" b="1" i="0" kern="1200">
          <a:solidFill>
            <a:schemeClr val="tx1"/>
          </a:solidFill>
          <a:latin typeface="ScalaSansPro-Bold" panose="020B0504030101020102"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calaSansPro-Bold" panose="020B0504030101020102"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calaSansPro" panose="020B0504030101020102"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calaSansPro" panose="020B05040301010201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calaSansPro" panose="020B05040301010201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calaSansPro" panose="020B05040301010201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58A2D267-9C7A-B941-A434-C55906247184}"/>
              </a:ext>
            </a:extLst>
          </p:cNvPr>
          <p:cNvPicPr>
            <a:picLocks noChangeAspect="1"/>
          </p:cNvPicPr>
          <p:nvPr userDrawn="1"/>
        </p:nvPicPr>
        <p:blipFill>
          <a:blip r:embed="rId6"/>
          <a:stretch>
            <a:fillRect/>
          </a:stretch>
        </p:blipFill>
        <p:spPr>
          <a:xfrm>
            <a:off x="0" y="-215392"/>
            <a:ext cx="12192000" cy="6851462"/>
          </a:xfrm>
          <a:prstGeom prst="rect">
            <a:avLst/>
          </a:prstGeom>
        </p:spPr>
      </p:pic>
      <p:sp>
        <p:nvSpPr>
          <p:cNvPr id="2" name="Title Placeholder 1">
            <a:extLst>
              <a:ext uri="{FF2B5EF4-FFF2-40B4-BE49-F238E27FC236}">
                <a16:creationId xmlns:a16="http://schemas.microsoft.com/office/drawing/2014/main" id="{BE7D3624-931C-C24C-A371-A029DFE0AB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5ADB83-789A-C34D-98B7-830F48C42B2D}"/>
              </a:ext>
            </a:extLst>
          </p:cNvPr>
          <p:cNvSpPr>
            <a:spLocks noGrp="1"/>
          </p:cNvSpPr>
          <p:nvPr>
            <p:ph type="body" idx="1"/>
          </p:nvPr>
        </p:nvSpPr>
        <p:spPr>
          <a:xfrm>
            <a:off x="838200" y="1825625"/>
            <a:ext cx="10515600" cy="3740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1203477"/>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5" r:id="rId3"/>
    <p:sldLayoutId id="2147483676" r:id="rId4"/>
  </p:sldLayoutIdLst>
  <p:txStyles>
    <p:titleStyle>
      <a:lvl1pPr algn="l" defTabSz="914400" rtl="0" eaLnBrk="1" latinLnBrk="0" hangingPunct="1">
        <a:lnSpc>
          <a:spcPct val="90000"/>
        </a:lnSpc>
        <a:spcBef>
          <a:spcPct val="0"/>
        </a:spcBef>
        <a:buNone/>
        <a:defRPr sz="4400" b="1" i="0" kern="1200">
          <a:solidFill>
            <a:schemeClr val="bg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 screenshot&#10;&#10;Description automatically generated">
            <a:extLst>
              <a:ext uri="{FF2B5EF4-FFF2-40B4-BE49-F238E27FC236}">
                <a16:creationId xmlns:a16="http://schemas.microsoft.com/office/drawing/2014/main" id="{95462A63-8101-644A-BFD5-E04B90D8E386}"/>
              </a:ext>
            </a:extLst>
          </p:cNvPr>
          <p:cNvPicPr>
            <a:picLocks noChangeAspect="1"/>
          </p:cNvPicPr>
          <p:nvPr userDrawn="1"/>
        </p:nvPicPr>
        <p:blipFill>
          <a:blip r:embed="rId8"/>
          <a:stretch>
            <a:fillRect/>
          </a:stretch>
        </p:blipFill>
        <p:spPr>
          <a:xfrm>
            <a:off x="0" y="3269"/>
            <a:ext cx="12192000" cy="6851462"/>
          </a:xfrm>
          <a:prstGeom prst="rect">
            <a:avLst/>
          </a:prstGeom>
        </p:spPr>
      </p:pic>
      <p:sp>
        <p:nvSpPr>
          <p:cNvPr id="2" name="Title Placeholder 1">
            <a:extLst>
              <a:ext uri="{FF2B5EF4-FFF2-40B4-BE49-F238E27FC236}">
                <a16:creationId xmlns:a16="http://schemas.microsoft.com/office/drawing/2014/main" id="{6BEC5D95-1E00-214B-9249-805E025E0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B0E2E9-BC05-454A-AE9A-F918920EED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2499933"/>
      </p:ext>
    </p:extLst>
  </p:cSld>
  <p:clrMap bg1="lt1" tx1="dk1" bg2="lt2" tx2="dk2" accent1="accent1" accent2="accent2" accent3="accent3" accent4="accent4" accent5="accent5" accent6="accent6" hlink="hlink" folHlink="folHlink"/>
  <p:sldLayoutIdLst>
    <p:sldLayoutId id="2147483678" r:id="rId1"/>
    <p:sldLayoutId id="2147483686" r:id="rId2"/>
    <p:sldLayoutId id="2147483680" r:id="rId3"/>
    <p:sldLayoutId id="2147483685" r:id="rId4"/>
    <p:sldLayoutId id="2147483683" r:id="rId5"/>
    <p:sldLayoutId id="2147483684" r:id="rId6"/>
  </p:sldLayoutIdLst>
  <p:txStyles>
    <p:titleStyle>
      <a:lvl1pPr algn="ctr" defTabSz="914400" rtl="0" eaLnBrk="1" latinLnBrk="0" hangingPunct="1">
        <a:lnSpc>
          <a:spcPct val="90000"/>
        </a:lnSpc>
        <a:spcBef>
          <a:spcPct val="0"/>
        </a:spcBef>
        <a:buNone/>
        <a:defRPr sz="4400" b="1" i="0" kern="1200">
          <a:solidFill>
            <a:schemeClr val="bg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39EED-166D-49C7-B7B1-37D3DCF96773}"/>
              </a:ext>
            </a:extLst>
          </p:cNvPr>
          <p:cNvSpPr>
            <a:spLocks noGrp="1"/>
          </p:cNvSpPr>
          <p:nvPr>
            <p:ph type="ctrTitle"/>
          </p:nvPr>
        </p:nvSpPr>
        <p:spPr>
          <a:xfrm>
            <a:off x="605405" y="1782148"/>
            <a:ext cx="10981189" cy="2069340"/>
          </a:xfrm>
        </p:spPr>
        <p:txBody>
          <a:bodyPr>
            <a:noAutofit/>
          </a:bodyPr>
          <a:lstStyle/>
          <a:p>
            <a:r>
              <a:rPr lang="en-US" dirty="0">
                <a:solidFill>
                  <a:schemeClr val="tx1">
                    <a:lumMod val="65000"/>
                    <a:lumOff val="35000"/>
                  </a:schemeClr>
                </a:solidFill>
              </a:rPr>
              <a:t>Florida Behavioral Health Association</a:t>
            </a:r>
            <a:endParaRPr lang="en-US" sz="4000" i="1" dirty="0">
              <a:solidFill>
                <a:schemeClr val="tx1">
                  <a:lumMod val="65000"/>
                  <a:lumOff val="35000"/>
                </a:schemeClr>
              </a:solidFill>
            </a:endParaRPr>
          </a:p>
        </p:txBody>
      </p:sp>
      <p:sp>
        <p:nvSpPr>
          <p:cNvPr id="5" name="Subtitle 4">
            <a:extLst>
              <a:ext uri="{FF2B5EF4-FFF2-40B4-BE49-F238E27FC236}">
                <a16:creationId xmlns:a16="http://schemas.microsoft.com/office/drawing/2014/main" id="{12B52DFE-49C8-4A87-9671-25DA0B1F9E93}"/>
              </a:ext>
            </a:extLst>
          </p:cNvPr>
          <p:cNvSpPr>
            <a:spLocks noGrp="1"/>
          </p:cNvSpPr>
          <p:nvPr>
            <p:ph type="subTitle" idx="1"/>
          </p:nvPr>
        </p:nvSpPr>
        <p:spPr>
          <a:xfrm>
            <a:off x="1201552" y="4400309"/>
            <a:ext cx="9788893" cy="1655762"/>
          </a:xfrm>
        </p:spPr>
        <p:txBody>
          <a:bodyPr>
            <a:normAutofit/>
          </a:bodyPr>
          <a:lstStyle/>
          <a:p>
            <a:pPr>
              <a:lnSpc>
                <a:spcPct val="100000"/>
              </a:lnSpc>
              <a:spcBef>
                <a:spcPts val="0"/>
              </a:spcBef>
            </a:pPr>
            <a:r>
              <a:rPr lang="en-US" sz="2600" dirty="0">
                <a:solidFill>
                  <a:schemeClr val="tx1">
                    <a:lumMod val="65000"/>
                    <a:lumOff val="35000"/>
                  </a:schemeClr>
                </a:solidFill>
              </a:rPr>
              <a:t>Commission on Mental Health and Substance Use Disorder</a:t>
            </a:r>
          </a:p>
          <a:p>
            <a:pPr>
              <a:lnSpc>
                <a:spcPct val="100000"/>
              </a:lnSpc>
              <a:spcBef>
                <a:spcPts val="0"/>
              </a:spcBef>
            </a:pPr>
            <a:r>
              <a:rPr lang="en-US" sz="2600" dirty="0">
                <a:solidFill>
                  <a:schemeClr val="tx1">
                    <a:lumMod val="65000"/>
                    <a:lumOff val="35000"/>
                  </a:schemeClr>
                </a:solidFill>
              </a:rPr>
              <a:t>Melanie Brown-Woofter, President and CEO</a:t>
            </a:r>
          </a:p>
          <a:p>
            <a:pPr>
              <a:lnSpc>
                <a:spcPct val="100000"/>
              </a:lnSpc>
              <a:spcBef>
                <a:spcPts val="0"/>
              </a:spcBef>
            </a:pPr>
            <a:r>
              <a:rPr lang="en-US" sz="2600" dirty="0">
                <a:solidFill>
                  <a:schemeClr val="tx1">
                    <a:lumMod val="65000"/>
                    <a:lumOff val="35000"/>
                  </a:schemeClr>
                </a:solidFill>
              </a:rPr>
              <a:t>August 15, 2023</a:t>
            </a:r>
          </a:p>
        </p:txBody>
      </p:sp>
    </p:spTree>
    <p:extLst>
      <p:ext uri="{BB962C8B-B14F-4D97-AF65-F5344CB8AC3E}">
        <p14:creationId xmlns:p14="http://schemas.microsoft.com/office/powerpoint/2010/main" val="211133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C893D7-AE65-6CD2-FD0F-2A9F95AF8DDB}"/>
              </a:ext>
            </a:extLst>
          </p:cNvPr>
          <p:cNvSpPr>
            <a:spLocks noGrp="1"/>
          </p:cNvSpPr>
          <p:nvPr>
            <p:ph type="title"/>
          </p:nvPr>
        </p:nvSpPr>
        <p:spPr>
          <a:xfrm>
            <a:off x="838200" y="657598"/>
            <a:ext cx="10515600" cy="1325563"/>
          </a:xfrm>
        </p:spPr>
        <p:txBody>
          <a:bodyPr anchor="ctr">
            <a:noAutofit/>
          </a:bodyPr>
          <a:lstStyle/>
          <a:p>
            <a:r>
              <a:rPr lang="en-US" sz="3800" dirty="0">
                <a:solidFill>
                  <a:schemeClr val="tx1">
                    <a:lumMod val="65000"/>
                    <a:lumOff val="35000"/>
                  </a:schemeClr>
                </a:solidFill>
                <a:latin typeface="ScalaSansPro-Bold" panose="020B0504030101020102"/>
                <a:ea typeface="+mn-ea"/>
                <a:cs typeface="+mn-cs"/>
              </a:rPr>
              <a:t>Florida’s Largest Trade Association Representing Community Behavioral Health Providers</a:t>
            </a:r>
          </a:p>
        </p:txBody>
      </p:sp>
      <p:sp>
        <p:nvSpPr>
          <p:cNvPr id="9" name="Text Placeholder 3">
            <a:extLst>
              <a:ext uri="{FF2B5EF4-FFF2-40B4-BE49-F238E27FC236}">
                <a16:creationId xmlns:a16="http://schemas.microsoft.com/office/drawing/2014/main" id="{AD624C3A-38E2-87AA-BBB3-1513640AC371}"/>
              </a:ext>
            </a:extLst>
          </p:cNvPr>
          <p:cNvSpPr>
            <a:spLocks noGrp="1"/>
          </p:cNvSpPr>
          <p:nvPr>
            <p:ph sz="half" idx="1"/>
          </p:nvPr>
        </p:nvSpPr>
        <p:spPr>
          <a:xfrm>
            <a:off x="838200" y="1997555"/>
            <a:ext cx="5181600" cy="3895245"/>
          </a:xfrm>
        </p:spPr>
        <p:txBody>
          <a:bodyPr>
            <a:normAutofit/>
          </a:bodyPr>
          <a:lstStyle/>
          <a:p>
            <a:r>
              <a:rPr lang="en-US" sz="2000" dirty="0">
                <a:solidFill>
                  <a:schemeClr val="tx1">
                    <a:lumMod val="65000"/>
                    <a:lumOff val="35000"/>
                  </a:schemeClr>
                </a:solidFill>
              </a:rPr>
              <a:t>Inform – </a:t>
            </a:r>
            <a:r>
              <a:rPr lang="en-US" sz="2000" b="0" dirty="0">
                <a:solidFill>
                  <a:schemeClr val="tx1">
                    <a:lumMod val="65000"/>
                    <a:lumOff val="35000"/>
                  </a:schemeClr>
                </a:solidFill>
              </a:rPr>
              <a:t>Provide training, education, and awareness on mental illness and substance use disorder</a:t>
            </a:r>
          </a:p>
          <a:p>
            <a:r>
              <a:rPr lang="en-US" sz="2000" dirty="0">
                <a:solidFill>
                  <a:schemeClr val="tx1">
                    <a:lumMod val="65000"/>
                    <a:lumOff val="35000"/>
                  </a:schemeClr>
                </a:solidFill>
              </a:rPr>
              <a:t>Innovate – </a:t>
            </a:r>
            <a:r>
              <a:rPr lang="en-US" sz="2000" b="0" dirty="0">
                <a:solidFill>
                  <a:schemeClr val="tx1">
                    <a:lumMod val="65000"/>
                    <a:lumOff val="35000"/>
                  </a:schemeClr>
                </a:solidFill>
              </a:rPr>
              <a:t>Provide opportunities for members of our community and the state to network, share best practices, and develop innovative ideas for treating Floridians</a:t>
            </a:r>
          </a:p>
          <a:p>
            <a:r>
              <a:rPr lang="en-US" sz="2000" dirty="0">
                <a:solidFill>
                  <a:schemeClr val="tx1">
                    <a:lumMod val="65000"/>
                    <a:lumOff val="35000"/>
                  </a:schemeClr>
                </a:solidFill>
              </a:rPr>
              <a:t>Influence – </a:t>
            </a:r>
            <a:r>
              <a:rPr lang="en-US" sz="2000" b="0" dirty="0">
                <a:solidFill>
                  <a:schemeClr val="tx1">
                    <a:lumMod val="65000"/>
                    <a:lumOff val="35000"/>
                  </a:schemeClr>
                </a:solidFill>
              </a:rPr>
              <a:t>Use a unified voice to advocate for better behavioral health prevention, treatment, and recovery services</a:t>
            </a:r>
          </a:p>
        </p:txBody>
      </p:sp>
      <p:pic>
        <p:nvPicPr>
          <p:cNvPr id="6" name="Picture 5">
            <a:extLst>
              <a:ext uri="{FF2B5EF4-FFF2-40B4-BE49-F238E27FC236}">
                <a16:creationId xmlns:a16="http://schemas.microsoft.com/office/drawing/2014/main" id="{BCD96971-7CF1-66C4-67FB-B906F5A1FA4F}"/>
              </a:ext>
            </a:extLst>
          </p:cNvPr>
          <p:cNvPicPr>
            <a:picLocks noChangeAspect="1"/>
          </p:cNvPicPr>
          <p:nvPr/>
        </p:nvPicPr>
        <p:blipFill>
          <a:blip r:embed="rId3"/>
          <a:stretch>
            <a:fillRect/>
          </a:stretch>
        </p:blipFill>
        <p:spPr>
          <a:xfrm>
            <a:off x="6172202" y="1997555"/>
            <a:ext cx="5181600" cy="3895245"/>
          </a:xfrm>
          <a:prstGeom prst="rect">
            <a:avLst/>
          </a:prstGeom>
        </p:spPr>
      </p:pic>
    </p:spTree>
    <p:extLst>
      <p:ext uri="{BB962C8B-B14F-4D97-AF65-F5344CB8AC3E}">
        <p14:creationId xmlns:p14="http://schemas.microsoft.com/office/powerpoint/2010/main" val="341618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F451D0-FBF8-F1CD-E25F-A252DABF339E}"/>
              </a:ext>
            </a:extLst>
          </p:cNvPr>
          <p:cNvPicPr>
            <a:picLocks noChangeAspect="1"/>
          </p:cNvPicPr>
          <p:nvPr/>
        </p:nvPicPr>
        <p:blipFill>
          <a:blip r:embed="rId2"/>
          <a:stretch>
            <a:fillRect/>
          </a:stretch>
        </p:blipFill>
        <p:spPr>
          <a:xfrm>
            <a:off x="859049" y="460615"/>
            <a:ext cx="5630777" cy="5930560"/>
          </a:xfrm>
          <a:prstGeom prst="rect">
            <a:avLst/>
          </a:prstGeom>
        </p:spPr>
      </p:pic>
      <p:pic>
        <p:nvPicPr>
          <p:cNvPr id="1026" name="Picture 2">
            <a:extLst>
              <a:ext uri="{FF2B5EF4-FFF2-40B4-BE49-F238E27FC236}">
                <a16:creationId xmlns:a16="http://schemas.microsoft.com/office/drawing/2014/main" id="{5B9A4CDF-BEF1-B09D-2423-CC91B535B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579" y="783910"/>
            <a:ext cx="287655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22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EFCC431-0886-C280-1675-3FFFF7BF0145}"/>
              </a:ext>
            </a:extLst>
          </p:cNvPr>
          <p:cNvSpPr>
            <a:spLocks noGrp="1"/>
          </p:cNvSpPr>
          <p:nvPr>
            <p:ph type="title"/>
          </p:nvPr>
        </p:nvSpPr>
        <p:spPr/>
        <p:txBody>
          <a:bodyPr/>
          <a:lstStyle/>
          <a:p>
            <a:endParaRPr lang="en-US" dirty="0"/>
          </a:p>
        </p:txBody>
      </p:sp>
      <p:pic>
        <p:nvPicPr>
          <p:cNvPr id="5" name="Picture 4" descr="A picture containing application&#10;&#10;Description automatically generated">
            <a:extLst>
              <a:ext uri="{FF2B5EF4-FFF2-40B4-BE49-F238E27FC236}">
                <a16:creationId xmlns:a16="http://schemas.microsoft.com/office/drawing/2014/main" id="{9744F09F-4BFA-DA42-B96C-0255AB1CD3C3}"/>
              </a:ext>
            </a:extLst>
          </p:cNvPr>
          <p:cNvPicPr>
            <a:picLocks noChangeAspect="1"/>
          </p:cNvPicPr>
          <p:nvPr/>
        </p:nvPicPr>
        <p:blipFill>
          <a:blip r:embed="rId2"/>
          <a:stretch>
            <a:fillRect/>
          </a:stretch>
        </p:blipFill>
        <p:spPr>
          <a:xfrm>
            <a:off x="0" y="3269"/>
            <a:ext cx="12192000" cy="6851462"/>
          </a:xfrm>
          <a:prstGeom prst="rect">
            <a:avLst/>
          </a:prstGeom>
        </p:spPr>
      </p:pic>
      <p:sp>
        <p:nvSpPr>
          <p:cNvPr id="6" name="TextBox 5">
            <a:extLst>
              <a:ext uri="{FF2B5EF4-FFF2-40B4-BE49-F238E27FC236}">
                <a16:creationId xmlns:a16="http://schemas.microsoft.com/office/drawing/2014/main" id="{3BF3534C-2E86-734F-9A64-EA60A62F906E}"/>
              </a:ext>
            </a:extLst>
          </p:cNvPr>
          <p:cNvSpPr txBox="1"/>
          <p:nvPr/>
        </p:nvSpPr>
        <p:spPr>
          <a:xfrm>
            <a:off x="838200" y="923960"/>
            <a:ext cx="8854443" cy="984885"/>
          </a:xfrm>
          <a:prstGeom prst="rect">
            <a:avLst/>
          </a:prstGeom>
          <a:noFill/>
        </p:spPr>
        <p:txBody>
          <a:bodyPr wrap="square" rtlCol="0">
            <a:spAutoFit/>
          </a:bodyPr>
          <a:lstStyle/>
          <a:p>
            <a:r>
              <a:rPr lang="en-US" sz="4000" b="1" dirty="0">
                <a:solidFill>
                  <a:schemeClr val="tx1">
                    <a:lumMod val="65000"/>
                    <a:lumOff val="35000"/>
                  </a:schemeClr>
                </a:solidFill>
                <a:latin typeface="ScalaSansPro-Bold" panose="020B0504030101020102"/>
              </a:rPr>
              <a:t>Advancing Florida’s System of Care</a:t>
            </a:r>
          </a:p>
          <a:p>
            <a:pPr marL="342900" indent="-342900">
              <a:buFont typeface="Arial" panose="020B0604020202020204" pitchFamily="34" charset="0"/>
              <a:buChar char="•"/>
            </a:pPr>
            <a:endParaRPr lang="en-US" dirty="0"/>
          </a:p>
        </p:txBody>
      </p:sp>
      <p:sp>
        <p:nvSpPr>
          <p:cNvPr id="7" name="Content Placeholder 1">
            <a:extLst>
              <a:ext uri="{FF2B5EF4-FFF2-40B4-BE49-F238E27FC236}">
                <a16:creationId xmlns:a16="http://schemas.microsoft.com/office/drawing/2014/main" id="{A51318C3-6CDE-D484-880A-0788033FA399}"/>
              </a:ext>
            </a:extLst>
          </p:cNvPr>
          <p:cNvSpPr txBox="1">
            <a:spLocks/>
          </p:cNvSpPr>
          <p:nvPr/>
        </p:nvSpPr>
        <p:spPr>
          <a:xfrm>
            <a:off x="838199" y="1834117"/>
            <a:ext cx="10515599" cy="42576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600"/>
              </a:spcAft>
            </a:pPr>
            <a:r>
              <a:rPr lang="en-US" sz="3400" dirty="0">
                <a:solidFill>
                  <a:schemeClr val="tx1">
                    <a:lumMod val="65000"/>
                    <a:lumOff val="35000"/>
                  </a:schemeClr>
                </a:solidFill>
                <a:latin typeface="ScalaSansPro"/>
              </a:rPr>
              <a:t>Implemented innovative models and evidence-base practices</a:t>
            </a:r>
          </a:p>
          <a:p>
            <a:pPr lvl="1" fontAlgn="base">
              <a:spcAft>
                <a:spcPts val="600"/>
              </a:spcAft>
            </a:pPr>
            <a:r>
              <a:rPr lang="en-US" sz="2800" dirty="0">
                <a:solidFill>
                  <a:schemeClr val="tx1">
                    <a:lumMod val="65000"/>
                    <a:lumOff val="35000"/>
                  </a:schemeClr>
                </a:solidFill>
                <a:latin typeface="ScalaSansPro"/>
              </a:rPr>
              <a:t>CAT, FACT, FIT, and MRT</a:t>
            </a:r>
          </a:p>
          <a:p>
            <a:pPr fontAlgn="base">
              <a:spcAft>
                <a:spcPts val="600"/>
              </a:spcAft>
            </a:pPr>
            <a:r>
              <a:rPr lang="en-US" sz="3400" dirty="0">
                <a:solidFill>
                  <a:schemeClr val="tx1">
                    <a:lumMod val="65000"/>
                    <a:lumOff val="35000"/>
                  </a:schemeClr>
                </a:solidFill>
                <a:latin typeface="ScalaSansPro"/>
              </a:rPr>
              <a:t>Expanded Medication-Assisted Treatment and enhanced provider prescribing capacity</a:t>
            </a:r>
          </a:p>
          <a:p>
            <a:pPr fontAlgn="base">
              <a:spcAft>
                <a:spcPts val="600"/>
              </a:spcAft>
            </a:pPr>
            <a:r>
              <a:rPr lang="en-US" sz="3400" dirty="0">
                <a:solidFill>
                  <a:schemeClr val="tx1">
                    <a:lumMod val="65000"/>
                    <a:lumOff val="35000"/>
                  </a:schemeClr>
                </a:solidFill>
                <a:latin typeface="ScalaSansPro"/>
              </a:rPr>
              <a:t>Advocated to safeguard and expand central receiving system with recurring funding</a:t>
            </a:r>
          </a:p>
          <a:p>
            <a:pPr fontAlgn="base">
              <a:spcAft>
                <a:spcPts val="600"/>
              </a:spcAft>
            </a:pPr>
            <a:endParaRPr lang="en-US" sz="3400" dirty="0">
              <a:solidFill>
                <a:schemeClr val="tx1">
                  <a:lumMod val="65000"/>
                  <a:lumOff val="35000"/>
                </a:schemeClr>
              </a:solidFill>
              <a:latin typeface="ScalaSansPro"/>
            </a:endParaRPr>
          </a:p>
          <a:p>
            <a:pPr fontAlgn="base">
              <a:spcAft>
                <a:spcPts val="600"/>
              </a:spcAft>
            </a:pPr>
            <a:endParaRPr lang="en-US" dirty="0">
              <a:solidFill>
                <a:schemeClr val="tx1">
                  <a:lumMod val="65000"/>
                  <a:lumOff val="35000"/>
                </a:schemeClr>
              </a:solidFill>
              <a:latin typeface="ScalaSansPro"/>
            </a:endParaRPr>
          </a:p>
        </p:txBody>
      </p:sp>
    </p:spTree>
    <p:extLst>
      <p:ext uri="{BB962C8B-B14F-4D97-AF65-F5344CB8AC3E}">
        <p14:creationId xmlns:p14="http://schemas.microsoft.com/office/powerpoint/2010/main" val="114955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EFCC431-0886-C280-1675-3FFFF7BF0145}"/>
              </a:ext>
            </a:extLst>
          </p:cNvPr>
          <p:cNvSpPr>
            <a:spLocks noGrp="1"/>
          </p:cNvSpPr>
          <p:nvPr>
            <p:ph type="title"/>
          </p:nvPr>
        </p:nvSpPr>
        <p:spPr/>
        <p:txBody>
          <a:bodyPr/>
          <a:lstStyle/>
          <a:p>
            <a:endParaRPr lang="en-US" dirty="0"/>
          </a:p>
        </p:txBody>
      </p:sp>
      <p:pic>
        <p:nvPicPr>
          <p:cNvPr id="5" name="Picture 4" descr="A picture containing application&#10;&#10;Description automatically generated">
            <a:extLst>
              <a:ext uri="{FF2B5EF4-FFF2-40B4-BE49-F238E27FC236}">
                <a16:creationId xmlns:a16="http://schemas.microsoft.com/office/drawing/2014/main" id="{9744F09F-4BFA-DA42-B96C-0255AB1CD3C3}"/>
              </a:ext>
            </a:extLst>
          </p:cNvPr>
          <p:cNvPicPr>
            <a:picLocks noChangeAspect="1"/>
          </p:cNvPicPr>
          <p:nvPr/>
        </p:nvPicPr>
        <p:blipFill>
          <a:blip r:embed="rId2"/>
          <a:stretch>
            <a:fillRect/>
          </a:stretch>
        </p:blipFill>
        <p:spPr>
          <a:xfrm>
            <a:off x="0" y="3269"/>
            <a:ext cx="12192000" cy="6851462"/>
          </a:xfrm>
          <a:prstGeom prst="rect">
            <a:avLst/>
          </a:prstGeom>
        </p:spPr>
      </p:pic>
      <p:sp>
        <p:nvSpPr>
          <p:cNvPr id="6" name="TextBox 5">
            <a:extLst>
              <a:ext uri="{FF2B5EF4-FFF2-40B4-BE49-F238E27FC236}">
                <a16:creationId xmlns:a16="http://schemas.microsoft.com/office/drawing/2014/main" id="{3BF3534C-2E86-734F-9A64-EA60A62F906E}"/>
              </a:ext>
            </a:extLst>
          </p:cNvPr>
          <p:cNvSpPr txBox="1"/>
          <p:nvPr/>
        </p:nvSpPr>
        <p:spPr>
          <a:xfrm>
            <a:off x="838200" y="923960"/>
            <a:ext cx="8854443" cy="984885"/>
          </a:xfrm>
          <a:prstGeom prst="rect">
            <a:avLst/>
          </a:prstGeom>
          <a:noFill/>
        </p:spPr>
        <p:txBody>
          <a:bodyPr wrap="square" rtlCol="0">
            <a:spAutoFit/>
          </a:bodyPr>
          <a:lstStyle/>
          <a:p>
            <a:r>
              <a:rPr lang="en-US" sz="4000" b="1" dirty="0">
                <a:solidFill>
                  <a:schemeClr val="tx1">
                    <a:lumMod val="65000"/>
                    <a:lumOff val="35000"/>
                  </a:schemeClr>
                </a:solidFill>
                <a:latin typeface="ScalaSansPro-Bold" panose="020B0504030101020102"/>
              </a:rPr>
              <a:t>Advancing Florida’s System of Care</a:t>
            </a:r>
          </a:p>
          <a:p>
            <a:pPr marL="342900" indent="-342900">
              <a:buFont typeface="Arial" panose="020B0604020202020204" pitchFamily="34" charset="0"/>
              <a:buChar char="•"/>
            </a:pPr>
            <a:endParaRPr lang="en-US" dirty="0"/>
          </a:p>
        </p:txBody>
      </p:sp>
      <p:sp>
        <p:nvSpPr>
          <p:cNvPr id="7" name="Content Placeholder 1">
            <a:extLst>
              <a:ext uri="{FF2B5EF4-FFF2-40B4-BE49-F238E27FC236}">
                <a16:creationId xmlns:a16="http://schemas.microsoft.com/office/drawing/2014/main" id="{A51318C3-6CDE-D484-880A-0788033FA399}"/>
              </a:ext>
            </a:extLst>
          </p:cNvPr>
          <p:cNvSpPr txBox="1">
            <a:spLocks/>
          </p:cNvSpPr>
          <p:nvPr/>
        </p:nvSpPr>
        <p:spPr>
          <a:xfrm>
            <a:off x="838199" y="1834117"/>
            <a:ext cx="10515599" cy="4257646"/>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600"/>
              </a:spcAft>
            </a:pPr>
            <a:r>
              <a:rPr lang="en-US" sz="3400" dirty="0">
                <a:solidFill>
                  <a:schemeClr val="tx1">
                    <a:lumMod val="65000"/>
                    <a:lumOff val="35000"/>
                  </a:schemeClr>
                </a:solidFill>
                <a:latin typeface="ScalaSansPro"/>
              </a:rPr>
              <a:t>System transformation: integrating behavioral health and primary care </a:t>
            </a:r>
            <a:r>
              <a:rPr lang="en-US" dirty="0">
                <a:solidFill>
                  <a:schemeClr val="tx1">
                    <a:lumMod val="65000"/>
                    <a:lumOff val="35000"/>
                  </a:schemeClr>
                </a:solidFill>
                <a:latin typeface="ScalaSansPro"/>
              </a:rPr>
              <a:t>(CCBHC)</a:t>
            </a:r>
          </a:p>
          <a:p>
            <a:pPr fontAlgn="base">
              <a:spcAft>
                <a:spcPts val="600"/>
              </a:spcAft>
            </a:pPr>
            <a:r>
              <a:rPr lang="en-US" sz="3400" dirty="0">
                <a:solidFill>
                  <a:schemeClr val="tx1">
                    <a:lumMod val="65000"/>
                    <a:lumOff val="35000"/>
                  </a:schemeClr>
                </a:solidFill>
                <a:latin typeface="ScalaSansPro"/>
              </a:rPr>
              <a:t>Implementing measurement-based care</a:t>
            </a:r>
          </a:p>
          <a:p>
            <a:pPr fontAlgn="base">
              <a:spcAft>
                <a:spcPts val="600"/>
              </a:spcAft>
            </a:pPr>
            <a:r>
              <a:rPr lang="en-US" sz="3400" dirty="0">
                <a:solidFill>
                  <a:schemeClr val="tx1">
                    <a:lumMod val="65000"/>
                    <a:lumOff val="35000"/>
                  </a:schemeClr>
                </a:solidFill>
                <a:latin typeface="ScalaSansPro"/>
              </a:rPr>
              <a:t>Promoting value-based purchasing in managed care</a:t>
            </a:r>
          </a:p>
          <a:p>
            <a:pPr fontAlgn="base">
              <a:spcAft>
                <a:spcPts val="600"/>
              </a:spcAft>
            </a:pPr>
            <a:r>
              <a:rPr lang="en-US" sz="3400" dirty="0">
                <a:solidFill>
                  <a:schemeClr val="tx1">
                    <a:lumMod val="65000"/>
                    <a:lumOff val="35000"/>
                  </a:schemeClr>
                </a:solidFill>
                <a:latin typeface="ScalaSansPro"/>
              </a:rPr>
              <a:t>Advocating for policy and funding solutions to address behavioral health workforce crisis</a:t>
            </a:r>
          </a:p>
          <a:p>
            <a:pPr fontAlgn="base">
              <a:spcAft>
                <a:spcPts val="600"/>
              </a:spcAft>
            </a:pPr>
            <a:r>
              <a:rPr lang="en-US" sz="3400" dirty="0">
                <a:solidFill>
                  <a:schemeClr val="tx1">
                    <a:lumMod val="65000"/>
                    <a:lumOff val="35000"/>
                  </a:schemeClr>
                </a:solidFill>
                <a:latin typeface="ScalaSansPro"/>
              </a:rPr>
              <a:t>Strengthening community crisis response system and links to ongoing treatment</a:t>
            </a:r>
          </a:p>
          <a:p>
            <a:pPr fontAlgn="base">
              <a:spcAft>
                <a:spcPts val="600"/>
              </a:spcAft>
            </a:pPr>
            <a:r>
              <a:rPr lang="en-US" sz="3400" dirty="0">
                <a:solidFill>
                  <a:schemeClr val="tx1">
                    <a:lumMod val="65000"/>
                    <a:lumOff val="35000"/>
                  </a:schemeClr>
                </a:solidFill>
                <a:latin typeface="ScalaSansPro"/>
              </a:rPr>
              <a:t>Enhancing services and infrastructure in the fight against the opioid epidemic</a:t>
            </a:r>
          </a:p>
          <a:p>
            <a:pPr fontAlgn="base">
              <a:spcAft>
                <a:spcPts val="600"/>
              </a:spcAft>
            </a:pPr>
            <a:endParaRPr lang="en-US" sz="3400" dirty="0">
              <a:solidFill>
                <a:schemeClr val="tx1">
                  <a:lumMod val="65000"/>
                  <a:lumOff val="35000"/>
                </a:schemeClr>
              </a:solidFill>
              <a:latin typeface="ScalaSansPro"/>
            </a:endParaRPr>
          </a:p>
          <a:p>
            <a:pPr fontAlgn="base">
              <a:spcAft>
                <a:spcPts val="600"/>
              </a:spcAft>
            </a:pPr>
            <a:endParaRPr lang="en-US" dirty="0">
              <a:solidFill>
                <a:schemeClr val="tx1">
                  <a:lumMod val="65000"/>
                  <a:lumOff val="35000"/>
                </a:schemeClr>
              </a:solidFill>
              <a:latin typeface="ScalaSansPro"/>
            </a:endParaRPr>
          </a:p>
        </p:txBody>
      </p:sp>
    </p:spTree>
    <p:extLst>
      <p:ext uri="{BB962C8B-B14F-4D97-AF65-F5344CB8AC3E}">
        <p14:creationId xmlns:p14="http://schemas.microsoft.com/office/powerpoint/2010/main" val="172961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515D2DA-1831-B82F-60EF-E5413728B8F0}"/>
              </a:ext>
            </a:extLst>
          </p:cNvPr>
          <p:cNvSpPr>
            <a:spLocks noGrp="1"/>
          </p:cNvSpPr>
          <p:nvPr>
            <p:ph type="title"/>
          </p:nvPr>
        </p:nvSpPr>
        <p:spPr>
          <a:xfrm>
            <a:off x="838200" y="657598"/>
            <a:ext cx="10515600" cy="1325563"/>
          </a:xfrm>
        </p:spPr>
        <p:txBody>
          <a:bodyPr>
            <a:normAutofit/>
          </a:bodyPr>
          <a:lstStyle/>
          <a:p>
            <a:r>
              <a:rPr lang="en-US" sz="4000" dirty="0">
                <a:solidFill>
                  <a:schemeClr val="tx1">
                    <a:lumMod val="65000"/>
                    <a:lumOff val="35000"/>
                  </a:schemeClr>
                </a:solidFill>
              </a:rPr>
              <a:t>Working Together to Improve the System</a:t>
            </a:r>
          </a:p>
        </p:txBody>
      </p:sp>
      <p:sp>
        <p:nvSpPr>
          <p:cNvPr id="16" name="Text Placeholder 3">
            <a:extLst>
              <a:ext uri="{FF2B5EF4-FFF2-40B4-BE49-F238E27FC236}">
                <a16:creationId xmlns:a16="http://schemas.microsoft.com/office/drawing/2014/main" id="{E5ADC111-ED08-8CAE-358A-C18A0D35F57D}"/>
              </a:ext>
            </a:extLst>
          </p:cNvPr>
          <p:cNvSpPr>
            <a:spLocks noGrp="1"/>
          </p:cNvSpPr>
          <p:nvPr>
            <p:ph sz="half" idx="1"/>
          </p:nvPr>
        </p:nvSpPr>
        <p:spPr>
          <a:xfrm>
            <a:off x="838200" y="1997555"/>
            <a:ext cx="4320941" cy="3895245"/>
          </a:xfrm>
        </p:spPr>
        <p:txBody>
          <a:bodyPr>
            <a:normAutofit/>
          </a:bodyPr>
          <a:lstStyle/>
          <a:p>
            <a:r>
              <a:rPr lang="en-US" sz="3400" b="0" dirty="0">
                <a:solidFill>
                  <a:schemeClr val="tx1">
                    <a:lumMod val="65000"/>
                    <a:lumOff val="35000"/>
                  </a:schemeClr>
                </a:solidFill>
              </a:rPr>
              <a:t>FBHA values its partnerships with state agencies and other stakeholders</a:t>
            </a:r>
          </a:p>
          <a:p>
            <a:r>
              <a:rPr lang="en-US" sz="3400" dirty="0">
                <a:solidFill>
                  <a:schemeClr val="tx1">
                    <a:lumMod val="65000"/>
                    <a:lumOff val="35000"/>
                  </a:schemeClr>
                </a:solidFill>
              </a:rPr>
              <a:t>Innovating together </a:t>
            </a:r>
            <a:r>
              <a:rPr lang="en-US" sz="3400" b="0" dirty="0">
                <a:solidFill>
                  <a:schemeClr val="tx1">
                    <a:lumMod val="65000"/>
                    <a:lumOff val="35000"/>
                  </a:schemeClr>
                </a:solidFill>
              </a:rPr>
              <a:t>is the key to success</a:t>
            </a:r>
          </a:p>
        </p:txBody>
      </p:sp>
      <p:pic>
        <p:nvPicPr>
          <p:cNvPr id="6" name="Picture 5">
            <a:extLst>
              <a:ext uri="{FF2B5EF4-FFF2-40B4-BE49-F238E27FC236}">
                <a16:creationId xmlns:a16="http://schemas.microsoft.com/office/drawing/2014/main" id="{451598D0-D19B-73D6-8F88-1E010E6139DB}"/>
              </a:ext>
            </a:extLst>
          </p:cNvPr>
          <p:cNvPicPr>
            <a:picLocks noChangeAspect="1"/>
          </p:cNvPicPr>
          <p:nvPr/>
        </p:nvPicPr>
        <p:blipFill>
          <a:blip r:embed="rId2"/>
          <a:stretch>
            <a:fillRect/>
          </a:stretch>
        </p:blipFill>
        <p:spPr>
          <a:xfrm>
            <a:off x="6273127" y="1912587"/>
            <a:ext cx="4237208" cy="4065179"/>
          </a:xfrm>
          <a:prstGeom prst="rect">
            <a:avLst/>
          </a:prstGeom>
          <a:noFill/>
        </p:spPr>
      </p:pic>
    </p:spTree>
    <p:extLst>
      <p:ext uri="{BB962C8B-B14F-4D97-AF65-F5344CB8AC3E}">
        <p14:creationId xmlns:p14="http://schemas.microsoft.com/office/powerpoint/2010/main" val="158388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4B3FFBBB-E37E-4B42-BB0F-60D27158178C}"/>
              </a:ext>
            </a:extLst>
          </p:cNvPr>
          <p:cNvPicPr>
            <a:picLocks noChangeAspect="1"/>
          </p:cNvPicPr>
          <p:nvPr/>
        </p:nvPicPr>
        <p:blipFill>
          <a:blip r:embed="rId2"/>
          <a:stretch>
            <a:fillRect/>
          </a:stretch>
        </p:blipFill>
        <p:spPr>
          <a:xfrm>
            <a:off x="3033825" y="2462476"/>
            <a:ext cx="6124349" cy="1937857"/>
          </a:xfrm>
          <a:prstGeom prst="rect">
            <a:avLst/>
          </a:prstGeom>
        </p:spPr>
      </p:pic>
    </p:spTree>
    <p:extLst>
      <p:ext uri="{BB962C8B-B14F-4D97-AF65-F5344CB8AC3E}">
        <p14:creationId xmlns:p14="http://schemas.microsoft.com/office/powerpoint/2010/main" val="1613132267"/>
      </p:ext>
    </p:extLst>
  </p:cSld>
  <p:clrMapOvr>
    <a:masterClrMapping/>
  </p:clrMapOvr>
</p:sld>
</file>

<file path=ppt/theme/theme1.xml><?xml version="1.0" encoding="utf-8"?>
<a:theme xmlns:a="http://schemas.openxmlformats.org/drawingml/2006/main" name="FBHA ba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_AugustBoardMeeting_Aug2021" id="{101EEFA5-49C0-475E-8811-A0E5313D8F4A}" vid="{967D897C-CDC0-4E09-97E2-F3AE700C70C1}"/>
    </a:ext>
  </a:extLst>
</a:theme>
</file>

<file path=ppt/theme/theme2.xml><?xml version="1.0" encoding="utf-8"?>
<a:theme xmlns:a="http://schemas.openxmlformats.org/drawingml/2006/main" name="1_FBHA base tit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_AugustBoardMeeting_Aug2021" id="{101EEFA5-49C0-475E-8811-A0E5313D8F4A}" vid="{5B401F66-EB19-46BD-AE35-F082FA5620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_AugustBoardMeeting_Aug2021" id="{101EEFA5-49C0-475E-8811-A0E5313D8F4A}" vid="{BBF3F835-15A1-4B0A-AA15-FFAEA5507117}"/>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_AugustBoardMeeting_Aug2021" id="{101EEFA5-49C0-475E-8811-A0E5313D8F4A}" vid="{DB6660B9-0D1D-4897-9F13-E4196272994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5213</TotalTime>
  <Words>280</Words>
  <Application>Microsoft Office PowerPoint</Application>
  <PresentationFormat>Widescreen</PresentationFormat>
  <Paragraphs>26</Paragraphs>
  <Slides>7</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vt:i4>
      </vt:variant>
    </vt:vector>
  </HeadingPairs>
  <TitlesOfParts>
    <vt:vector size="17" baseType="lpstr">
      <vt:lpstr>Arial</vt:lpstr>
      <vt:lpstr>Calibri</vt:lpstr>
      <vt:lpstr>Helvetica</vt:lpstr>
      <vt:lpstr>ScalaSansPro</vt:lpstr>
      <vt:lpstr>ScalaSansPro-Bold</vt:lpstr>
      <vt:lpstr>Source Sans Pro</vt:lpstr>
      <vt:lpstr>FBHA base</vt:lpstr>
      <vt:lpstr>1_FBHA base title 2</vt:lpstr>
      <vt:lpstr>Custom Design</vt:lpstr>
      <vt:lpstr>1_Custom Design</vt:lpstr>
      <vt:lpstr>Florida Behavioral Health Association</vt:lpstr>
      <vt:lpstr>Florida’s Largest Trade Association Representing Community Behavioral Health Providers</vt:lpstr>
      <vt:lpstr>PowerPoint Presentation</vt:lpstr>
      <vt:lpstr>PowerPoint Presentation</vt:lpstr>
      <vt:lpstr>PowerPoint Presentation</vt:lpstr>
      <vt:lpstr>Working Together to Improve the System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Florida Behavioral Health Association (August 15 2023)</dc:title>
  <dc:creator>Ron Fowler</dc:creator>
  <cp:lastModifiedBy>VanDyke, Misty N</cp:lastModifiedBy>
  <cp:revision>40</cp:revision>
  <cp:lastPrinted>2023-08-08T16:53:35Z</cp:lastPrinted>
  <dcterms:created xsi:type="dcterms:W3CDTF">2021-08-05T14:01:10Z</dcterms:created>
  <dcterms:modified xsi:type="dcterms:W3CDTF">2025-06-03T12:33:52Z</dcterms:modified>
</cp:coreProperties>
</file>