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 id="2147483681" r:id="rId5"/>
  </p:sldMasterIdLst>
  <p:notesMasterIdLst>
    <p:notesMasterId r:id="rId15"/>
  </p:notesMasterIdLst>
  <p:handoutMasterIdLst>
    <p:handoutMasterId r:id="rId16"/>
  </p:handoutMasterIdLst>
  <p:sldIdLst>
    <p:sldId id="297" r:id="rId6"/>
    <p:sldId id="526" r:id="rId7"/>
    <p:sldId id="529" r:id="rId8"/>
    <p:sldId id="474" r:id="rId9"/>
    <p:sldId id="307" r:id="rId10"/>
    <p:sldId id="532" r:id="rId11"/>
    <p:sldId id="528" r:id="rId12"/>
    <p:sldId id="530" r:id="rId13"/>
    <p:sldId id="531"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CDE03E-EA22-0A9A-8F02-14A243C8BAEB}" name="Fiore, John Paul" initials="FJP" userId="S::John.Fiore@myflfamilies.com::4cd8d1b5-994a-405a-83a8-26d3e190dd05" providerId="AD"/>
  <p188:author id="{9F858B50-1DA4-0E92-4A2C-60A75CAB9253}" name="Hatch, Taylor N" initials="HTN" userId="S::taylor.hatch@myflfamilies.com::f38f38cb-9d3b-4ac9-b70a-5aac17196e45" providerId="AD"/>
  <p188:author id="{91E4A25D-6310-1468-2864-0FB10C25A14C}" name="McKinstry, Molly B" initials="MMB" userId="S::molly.mckinstry@myflfamilies.com::37e43c1e-b220-4b9d-bb2e-fef301ed7eed" providerId="AD"/>
  <p188:author id="{D6403E80-E86B-78EC-4547-88BE10EC092C}" name="Regis, Amanda" initials="RA" userId="S::amanda.regis@myflfamilies.com::c635dc7b-c753-40a2-94d4-b8ddfc1fcc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49" autoAdjust="0"/>
    <p:restoredTop sz="96357" autoAdjust="0"/>
  </p:normalViewPr>
  <p:slideViewPr>
    <p:cSldViewPr snapToGrid="0">
      <p:cViewPr varScale="1">
        <p:scale>
          <a:sx n="119" d="100"/>
          <a:sy n="119" d="100"/>
        </p:scale>
        <p:origin x="67" y="96"/>
      </p:cViewPr>
      <p:guideLst/>
    </p:cSldViewPr>
  </p:slideViewPr>
  <p:notesTextViewPr>
    <p:cViewPr>
      <p:scale>
        <a:sx n="1" d="1"/>
        <a:sy n="1" d="1"/>
      </p:scale>
      <p:origin x="0" y="0"/>
    </p:cViewPr>
  </p:notesTextViewPr>
  <p:sorterViewPr>
    <p:cViewPr>
      <p:scale>
        <a:sx n="100" d="100"/>
        <a:sy n="100" d="100"/>
      </p:scale>
      <p:origin x="0" y="-2796"/>
    </p:cViewPr>
  </p:sorter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Sheet3!$A$5</c:f>
              <c:strCache>
                <c:ptCount val="1"/>
                <c:pt idx="0">
                  <c:v>FY 2019-2020</c:v>
                </c:pt>
              </c:strCache>
            </c:strRef>
          </c:tx>
          <c:spPr>
            <a:solidFill>
              <a:srgbClr val="115BA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Sheet3!$B$5:$B$5</c:f>
              <c:numCache>
                <c:formatCode>_(* #,##0_);_(* \(#,##0\);_(* "-"??_);_(@_)</c:formatCode>
                <c:ptCount val="1"/>
                <c:pt idx="0">
                  <c:v>202598</c:v>
                </c:pt>
              </c:numCache>
            </c:numRef>
          </c:val>
          <c:extLst>
            <c:ext xmlns:c16="http://schemas.microsoft.com/office/drawing/2014/chart" uri="{C3380CC4-5D6E-409C-BE32-E72D297353CC}">
              <c16:uniqueId val="{00000000-BADB-483B-8BDF-6FBB9831BDF2}"/>
            </c:ext>
          </c:extLst>
        </c:ser>
        <c:ser>
          <c:idx val="1"/>
          <c:order val="1"/>
          <c:tx>
            <c:strRef>
              <c:f>Sheet3!$A$6</c:f>
              <c:strCache>
                <c:ptCount val="1"/>
                <c:pt idx="0">
                  <c:v>FY 2020-2021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Sheet3!$B$6:$B$6</c:f>
              <c:numCache>
                <c:formatCode>_(* #,##0_);_(* \(#,##0\);_(* "-"??_);_(@_)</c:formatCode>
                <c:ptCount val="1"/>
                <c:pt idx="0">
                  <c:v>194680</c:v>
                </c:pt>
              </c:numCache>
            </c:numRef>
          </c:val>
          <c:extLst>
            <c:ext xmlns:c16="http://schemas.microsoft.com/office/drawing/2014/chart" uri="{C3380CC4-5D6E-409C-BE32-E72D297353CC}">
              <c16:uniqueId val="{00000001-BADB-483B-8BDF-6FBB9831BDF2}"/>
            </c:ext>
          </c:extLst>
        </c:ser>
        <c:ser>
          <c:idx val="2"/>
          <c:order val="2"/>
          <c:tx>
            <c:strRef>
              <c:f>Sheet3!$A$7</c:f>
              <c:strCache>
                <c:ptCount val="1"/>
                <c:pt idx="0">
                  <c:v>FY 2021-2022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Sheet3!$B$7:$B$7</c:f>
              <c:numCache>
                <c:formatCode>_(* #,##0_);_(* \(#,##0\);_(* "-"??_);_(@_)</c:formatCode>
                <c:ptCount val="1"/>
                <c:pt idx="0">
                  <c:v>170048</c:v>
                </c:pt>
              </c:numCache>
            </c:numRef>
          </c:val>
          <c:extLst>
            <c:ext xmlns:c16="http://schemas.microsoft.com/office/drawing/2014/chart" uri="{C3380CC4-5D6E-409C-BE32-E72D297353CC}">
              <c16:uniqueId val="{00000002-BADB-483B-8BDF-6FBB9831BDF2}"/>
            </c:ext>
          </c:extLst>
        </c:ser>
        <c:dLbls>
          <c:dLblPos val="outEnd"/>
          <c:showLegendKey val="0"/>
          <c:showVal val="1"/>
          <c:showCatName val="0"/>
          <c:showSerName val="0"/>
          <c:showPercent val="0"/>
          <c:showBubbleSize val="0"/>
        </c:dLbls>
        <c:gapWidth val="219"/>
        <c:overlap val="-27"/>
        <c:axId val="509612720"/>
        <c:axId val="509613048"/>
      </c:barChart>
      <c:catAx>
        <c:axId val="509612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09613048"/>
        <c:crosses val="autoZero"/>
        <c:auto val="1"/>
        <c:lblAlgn val="ctr"/>
        <c:lblOffset val="100"/>
        <c:noMultiLvlLbl val="0"/>
      </c:catAx>
      <c:valAx>
        <c:axId val="509613048"/>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09612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1515505006319"/>
          <c:y val="8.0901748637916576E-2"/>
          <c:w val="0.82983824244191695"/>
          <c:h val="0.82755697604146805"/>
        </c:manualLayout>
      </c:layout>
      <c:barChart>
        <c:barDir val="col"/>
        <c:grouping val="clustered"/>
        <c:varyColors val="0"/>
        <c:ser>
          <c:idx val="0"/>
          <c:order val="0"/>
          <c:tx>
            <c:strRef>
              <c:f>'Repeats Infographic Fig'!$B$1</c:f>
              <c:strCache>
                <c:ptCount val="1"/>
                <c:pt idx="0">
                  <c:v>1 Year: FY21/22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'Repeats Infographic Fig'!$A$2:$A$4</c:f>
              <c:strCache>
                <c:ptCount val="3"/>
                <c:pt idx="0">
                  <c:v>All Ages</c:v>
                </c:pt>
                <c:pt idx="1">
                  <c:v>Adults</c:v>
                </c:pt>
                <c:pt idx="2">
                  <c:v>Children</c:v>
                </c:pt>
              </c:strCache>
            </c:strRef>
          </c:cat>
          <c:val>
            <c:numRef>
              <c:f>'Repeats Infographic Fig'!$B$2:$B$4</c:f>
              <c:numCache>
                <c:formatCode>0.00%</c:formatCode>
                <c:ptCount val="3"/>
                <c:pt idx="0">
                  <c:v>0.21779999999999999</c:v>
                </c:pt>
                <c:pt idx="1">
                  <c:v>0.2198</c:v>
                </c:pt>
                <c:pt idx="2">
                  <c:v>0.21229999999999999</c:v>
                </c:pt>
              </c:numCache>
            </c:numRef>
          </c:val>
          <c:extLst>
            <c:ext xmlns:c16="http://schemas.microsoft.com/office/drawing/2014/chart" uri="{C3380CC4-5D6E-409C-BE32-E72D297353CC}">
              <c16:uniqueId val="{00000000-B7BF-4D00-A1E7-55774F968E22}"/>
            </c:ext>
          </c:extLst>
        </c:ser>
        <c:ser>
          <c:idx val="1"/>
          <c:order val="1"/>
          <c:tx>
            <c:strRef>
              <c:f>'Repeats Infographic Fig'!$C$1</c:f>
              <c:strCache>
                <c:ptCount val="1"/>
                <c:pt idx="0">
                  <c:v>3 Years: FY19/20-21/22</c:v>
                </c:pt>
              </c:strCache>
            </c:strRef>
          </c:tx>
          <c:spPr>
            <a:solidFill>
              <a:schemeClr val="bg2">
                <a:lumMod val="75000"/>
              </a:schemeClr>
            </a:solidFill>
            <a:ln>
              <a:noFill/>
            </a:ln>
            <a:effectLst/>
          </c:spPr>
          <c:invertIfNegative val="0"/>
          <c:dLbls>
            <c:dLbl>
              <c:idx val="0"/>
              <c:layout>
                <c:manualLayout>
                  <c:x val="3.7577013399640834E-3"/>
                  <c:y val="6.842709715543291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BF-4D00-A1E7-55774F968E22}"/>
                </c:ext>
              </c:extLst>
            </c:dLbl>
            <c:dLbl>
              <c:idx val="2"/>
              <c:layout>
                <c:manualLayout>
                  <c:x val="1.410703126809992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7BF-4D00-A1E7-55774F968E22}"/>
                </c:ext>
              </c:extLst>
            </c:dLbl>
            <c:dLbl>
              <c:idx val="3"/>
              <c:layout>
                <c:manualLayout>
                  <c:x val="1.2091741086942793E-2"/>
                  <c:y val="-3.3085194375518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BF-4D00-A1E7-55774F968E22}"/>
                </c:ext>
              </c:extLst>
            </c:dLbl>
            <c:dLbl>
              <c:idx val="4"/>
              <c:layout>
                <c:manualLayout>
                  <c:x val="1.7869276536214299E-2"/>
                  <c:y val="3.3085194375516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BF-4D00-A1E7-55774F968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'Repeats Infographic Fig'!$A$2:$A$4</c:f>
              <c:strCache>
                <c:ptCount val="3"/>
                <c:pt idx="0">
                  <c:v>All Ages</c:v>
                </c:pt>
                <c:pt idx="1">
                  <c:v>Adults</c:v>
                </c:pt>
                <c:pt idx="2">
                  <c:v>Children</c:v>
                </c:pt>
              </c:strCache>
            </c:strRef>
          </c:cat>
          <c:val>
            <c:numRef>
              <c:f>'Repeats Infographic Fig'!$C$2:$C$4</c:f>
              <c:numCache>
                <c:formatCode>0.00%</c:formatCode>
                <c:ptCount val="3"/>
                <c:pt idx="0">
                  <c:v>0.2702</c:v>
                </c:pt>
                <c:pt idx="1">
                  <c:v>0.2707</c:v>
                </c:pt>
                <c:pt idx="2">
                  <c:v>0.26440000000000002</c:v>
                </c:pt>
              </c:numCache>
            </c:numRef>
          </c:val>
          <c:extLst>
            <c:ext xmlns:c16="http://schemas.microsoft.com/office/drawing/2014/chart" uri="{C3380CC4-5D6E-409C-BE32-E72D297353CC}">
              <c16:uniqueId val="{00000005-B7BF-4D00-A1E7-55774F968E22}"/>
            </c:ext>
          </c:extLst>
        </c:ser>
        <c:dLbls>
          <c:showLegendKey val="0"/>
          <c:showVal val="0"/>
          <c:showCatName val="0"/>
          <c:showSerName val="0"/>
          <c:showPercent val="0"/>
          <c:showBubbleSize val="0"/>
        </c:dLbls>
        <c:gapWidth val="219"/>
        <c:overlap val="-27"/>
        <c:axId val="2070828135"/>
        <c:axId val="129066008"/>
      </c:barChart>
      <c:catAx>
        <c:axId val="2070828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29066008"/>
        <c:crosses val="autoZero"/>
        <c:auto val="1"/>
        <c:lblAlgn val="ctr"/>
        <c:lblOffset val="100"/>
        <c:noMultiLvlLbl val="0"/>
      </c:catAx>
      <c:valAx>
        <c:axId val="129066008"/>
        <c:scaling>
          <c:orientation val="minMax"/>
          <c:max val="0.30000000000000004"/>
          <c:min val="0"/>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solidFill>
                      <a:schemeClr val="tx1"/>
                    </a:solidFill>
                  </a:rPr>
                  <a:t>% of People with Repeated Involuntary Exams</a:t>
                </a:r>
              </a:p>
            </c:rich>
          </c:tx>
          <c:layout>
            <c:manualLayout>
              <c:xMode val="edge"/>
              <c:yMode val="edge"/>
              <c:x val="3.8115291144162539E-2"/>
              <c:y val="8.6115250598530618E-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70828135"/>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0.20833</cdr:x>
      <cdr:y>0.74168</cdr:y>
    </cdr:from>
    <cdr:to>
      <cdr:x>0.25833</cdr:x>
      <cdr:y>0.91918</cdr:y>
    </cdr:to>
    <cdr:sp macro="" textlink="">
      <cdr:nvSpPr>
        <cdr:cNvPr id="2" name="TextBox 1">
          <a:extLst xmlns:a="http://schemas.openxmlformats.org/drawingml/2006/main">
            <a:ext uri="{FF2B5EF4-FFF2-40B4-BE49-F238E27FC236}">
              <a16:creationId xmlns:a16="http://schemas.microsoft.com/office/drawing/2014/main" id="{B505B75D-4708-B632-96AF-B5C596D2DEF5}"/>
            </a:ext>
          </a:extLst>
        </cdr:cNvPr>
        <cdr:cNvSpPr txBox="1"/>
      </cdr:nvSpPr>
      <cdr:spPr>
        <a:xfrm xmlns:a="http://schemas.openxmlformats.org/drawingml/2006/main" rot="16200000">
          <a:off x="933450" y="2366963"/>
          <a:ext cx="533400"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solidFill>
                <a:schemeClr val="bg1"/>
              </a:solidFill>
            </a:rPr>
            <a:t>1 Year</a:t>
          </a:r>
        </a:p>
      </cdr:txBody>
    </cdr:sp>
  </cdr:relSizeAnchor>
  <cdr:relSizeAnchor xmlns:cdr="http://schemas.openxmlformats.org/drawingml/2006/chartDrawing">
    <cdr:from>
      <cdr:x>0.51857</cdr:x>
      <cdr:y>0.69963</cdr:y>
    </cdr:from>
    <cdr:to>
      <cdr:x>0.56857</cdr:x>
      <cdr:y>0.87712</cdr:y>
    </cdr:to>
    <cdr:sp macro="" textlink="">
      <cdr:nvSpPr>
        <cdr:cNvPr id="3" name="TextBox 1">
          <a:extLst xmlns:a="http://schemas.openxmlformats.org/drawingml/2006/main">
            <a:ext uri="{FF2B5EF4-FFF2-40B4-BE49-F238E27FC236}">
              <a16:creationId xmlns:a16="http://schemas.microsoft.com/office/drawing/2014/main" id="{5CE08CE3-56D9-3B4E-E203-10F4F70F3D3B}"/>
            </a:ext>
          </a:extLst>
        </cdr:cNvPr>
        <cdr:cNvSpPr txBox="1"/>
      </cdr:nvSpPr>
      <cdr:spPr>
        <a:xfrm xmlns:a="http://schemas.openxmlformats.org/drawingml/2006/main" rot="16200000">
          <a:off x="4824643" y="3440957"/>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1 Year</a:t>
          </a:r>
        </a:p>
      </cdr:txBody>
    </cdr:sp>
  </cdr:relSizeAnchor>
  <cdr:relSizeAnchor xmlns:cdr="http://schemas.openxmlformats.org/drawingml/2006/chartDrawing">
    <cdr:from>
      <cdr:x>0.7935</cdr:x>
      <cdr:y>0.72317</cdr:y>
    </cdr:from>
    <cdr:to>
      <cdr:x>0.8435</cdr:x>
      <cdr:y>0.90066</cdr:y>
    </cdr:to>
    <cdr:sp macro="" textlink="">
      <cdr:nvSpPr>
        <cdr:cNvPr id="4" name="TextBox 1">
          <a:extLst xmlns:a="http://schemas.openxmlformats.org/drawingml/2006/main">
            <a:ext uri="{FF2B5EF4-FFF2-40B4-BE49-F238E27FC236}">
              <a16:creationId xmlns:a16="http://schemas.microsoft.com/office/drawing/2014/main" id="{36B1D1CC-71BE-82FF-9D8E-FD29A9B3AD1A}"/>
            </a:ext>
          </a:extLst>
        </cdr:cNvPr>
        <cdr:cNvSpPr txBox="1"/>
      </cdr:nvSpPr>
      <cdr:spPr>
        <a:xfrm xmlns:a="http://schemas.openxmlformats.org/drawingml/2006/main" rot="16200000">
          <a:off x="7474454" y="3550888"/>
          <a:ext cx="828922" cy="48191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1 Year</a:t>
          </a:r>
        </a:p>
      </cdr:txBody>
    </cdr:sp>
  </cdr:relSizeAnchor>
  <cdr:relSizeAnchor xmlns:cdr="http://schemas.openxmlformats.org/drawingml/2006/chartDrawing">
    <cdr:from>
      <cdr:x>0.32246</cdr:x>
      <cdr:y>0.69963</cdr:y>
    </cdr:from>
    <cdr:to>
      <cdr:x>0.37246</cdr:x>
      <cdr:y>0.87712</cdr:y>
    </cdr:to>
    <cdr:sp macro="" textlink="">
      <cdr:nvSpPr>
        <cdr:cNvPr id="7" name="TextBox 1">
          <a:extLst xmlns:a="http://schemas.openxmlformats.org/drawingml/2006/main">
            <a:ext uri="{FF2B5EF4-FFF2-40B4-BE49-F238E27FC236}">
              <a16:creationId xmlns:a16="http://schemas.microsoft.com/office/drawing/2014/main" id="{3460C199-81CE-15B4-CFCA-25A7822D9250}"/>
            </a:ext>
          </a:extLst>
        </cdr:cNvPr>
        <cdr:cNvSpPr txBox="1"/>
      </cdr:nvSpPr>
      <cdr:spPr>
        <a:xfrm xmlns:a="http://schemas.openxmlformats.org/drawingml/2006/main" rot="16200000">
          <a:off x="2934471" y="3440957"/>
          <a:ext cx="828922" cy="48191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dr:relSizeAnchor xmlns:cdr="http://schemas.openxmlformats.org/drawingml/2006/chartDrawing">
    <cdr:from>
      <cdr:x>0.8764</cdr:x>
      <cdr:y>0.7208</cdr:y>
    </cdr:from>
    <cdr:to>
      <cdr:x>0.9264</cdr:x>
      <cdr:y>0.89829</cdr:y>
    </cdr:to>
    <cdr:sp macro="" textlink="">
      <cdr:nvSpPr>
        <cdr:cNvPr id="8" name="TextBox 1">
          <a:extLst xmlns:a="http://schemas.openxmlformats.org/drawingml/2006/main">
            <a:ext uri="{FF2B5EF4-FFF2-40B4-BE49-F238E27FC236}">
              <a16:creationId xmlns:a16="http://schemas.microsoft.com/office/drawing/2014/main" id="{689B39A8-362D-B675-0940-BF0407FA3EA3}"/>
            </a:ext>
          </a:extLst>
        </cdr:cNvPr>
        <cdr:cNvSpPr txBox="1"/>
      </cdr:nvSpPr>
      <cdr:spPr>
        <a:xfrm xmlns:a="http://schemas.openxmlformats.org/drawingml/2006/main" rot="16200000">
          <a:off x="8273513" y="3539811"/>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dr:relSizeAnchor xmlns:cdr="http://schemas.openxmlformats.org/drawingml/2006/chartDrawing">
    <cdr:from>
      <cdr:x>0.60232</cdr:x>
      <cdr:y>0.69963</cdr:y>
    </cdr:from>
    <cdr:to>
      <cdr:x>0.65232</cdr:x>
      <cdr:y>0.87712</cdr:y>
    </cdr:to>
    <cdr:sp macro="" textlink="">
      <cdr:nvSpPr>
        <cdr:cNvPr id="9" name="TextBox 1">
          <a:extLst xmlns:a="http://schemas.openxmlformats.org/drawingml/2006/main">
            <a:ext uri="{FF2B5EF4-FFF2-40B4-BE49-F238E27FC236}">
              <a16:creationId xmlns:a16="http://schemas.microsoft.com/office/drawing/2014/main" id="{689B39A8-362D-B675-0940-BF0407FA3EA3}"/>
            </a:ext>
          </a:extLst>
        </cdr:cNvPr>
        <cdr:cNvSpPr txBox="1"/>
      </cdr:nvSpPr>
      <cdr:spPr>
        <a:xfrm xmlns:a="http://schemas.openxmlformats.org/drawingml/2006/main" rot="16200000">
          <a:off x="5631856" y="3440957"/>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B94E95-7AA3-474D-9AE0-916CAF76FF44}" type="datetimeFigureOut">
              <a:rPr lang="en-US" smtClean="0"/>
              <a:t>6/5/2025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CD909-ECD5-465C-82C8-FCE95B2BCE9B}" type="datetimeFigureOut">
              <a:rPr lang="en-US" smtClean="0"/>
              <a:t>6/5/2025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1</a:t>
            </a:fld>
            <a:endParaRPr lang="en-US" dirty="0"/>
          </a:p>
        </p:txBody>
      </p:sp>
    </p:spTree>
    <p:extLst>
      <p:ext uri="{BB962C8B-B14F-4D97-AF65-F5344CB8AC3E}">
        <p14:creationId xmlns:p14="http://schemas.microsoft.com/office/powerpoint/2010/main" val="4070594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3E826-96F9-412E-99A9-86A7D24D1AC5}" type="slidenum">
              <a:rPr lang="en-US" smtClean="0"/>
              <a:t>2</a:t>
            </a:fld>
            <a:endParaRPr lang="en-US"/>
          </a:p>
        </p:txBody>
      </p:sp>
    </p:spTree>
    <p:extLst>
      <p:ext uri="{BB962C8B-B14F-4D97-AF65-F5344CB8AC3E}">
        <p14:creationId xmlns:p14="http://schemas.microsoft.com/office/powerpoint/2010/main" val="3344213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3E826-96F9-412E-99A9-86A7D24D1AC5}" type="slidenum">
              <a:rPr lang="en-US" smtClean="0"/>
              <a:t>3</a:t>
            </a:fld>
            <a:endParaRPr lang="en-US"/>
          </a:p>
        </p:txBody>
      </p:sp>
    </p:spTree>
    <p:extLst>
      <p:ext uri="{BB962C8B-B14F-4D97-AF65-F5344CB8AC3E}">
        <p14:creationId xmlns:p14="http://schemas.microsoft.com/office/powerpoint/2010/main" val="2960564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7713" y="1181100"/>
            <a:ext cx="5670550" cy="3189288"/>
          </a:xfrm>
        </p:spPr>
      </p:sp>
      <p:sp>
        <p:nvSpPr>
          <p:cNvPr id="3" name="Notes Placeholder 2"/>
          <p:cNvSpPr>
            <a:spLocks noGrp="1"/>
          </p:cNvSpPr>
          <p:nvPr>
            <p:ph type="body" idx="1"/>
          </p:nvPr>
        </p:nvSpPr>
        <p:spPr>
          <a:xfrm>
            <a:off x="716619" y="4548457"/>
            <a:ext cx="5732949" cy="4428677"/>
          </a:xfrm>
        </p:spPr>
        <p:txBody>
          <a:bodyPr/>
          <a:lstStyle/>
          <a:p>
            <a:pPr marL="12797" marR="5118">
              <a:lnSpc>
                <a:spcPct val="110300"/>
              </a:lnSpc>
              <a:spcBef>
                <a:spcPts val="998"/>
              </a:spcBef>
            </a:pPr>
            <a:endParaRPr lang="en-US" dirty="0"/>
          </a:p>
        </p:txBody>
      </p:sp>
      <p:sp>
        <p:nvSpPr>
          <p:cNvPr id="4" name="Slide Number Placeholder 3"/>
          <p:cNvSpPr>
            <a:spLocks noGrp="1"/>
          </p:cNvSpPr>
          <p:nvPr>
            <p:ph type="sldNum" sz="quarter" idx="10"/>
          </p:nvPr>
        </p:nvSpPr>
        <p:spPr/>
        <p:txBody>
          <a:bodyPr/>
          <a:lstStyle/>
          <a:p>
            <a:pPr algn="l" defTabSz="931774">
              <a:buClr>
                <a:srgbClr val="000000"/>
              </a:buClr>
              <a:defRPr/>
            </a:pPr>
            <a:fld id="{E065D93B-2ED0-48FA-996B-781F552F95E2}" type="slidenum">
              <a:rPr lang="en-US" sz="1400" kern="0">
                <a:solidFill>
                  <a:srgbClr val="000000"/>
                </a:solidFill>
                <a:latin typeface="Arial"/>
                <a:cs typeface="Arial"/>
                <a:sym typeface="Arial"/>
              </a:rPr>
              <a:pPr algn="l" defTabSz="931774">
                <a:buClr>
                  <a:srgbClr val="000000"/>
                </a:buClr>
                <a:defRPr/>
              </a:pPr>
              <a:t>4</a:t>
            </a:fld>
            <a:endParaRPr lang="en-US" sz="1400" kern="0" dirty="0">
              <a:solidFill>
                <a:srgbClr val="000000"/>
              </a:solidFill>
              <a:latin typeface="Arial"/>
              <a:cs typeface="Arial"/>
              <a:sym typeface="Arial"/>
            </a:endParaRPr>
          </a:p>
        </p:txBody>
      </p:sp>
    </p:spTree>
    <p:extLst>
      <p:ext uri="{BB962C8B-B14F-4D97-AF65-F5344CB8AC3E}">
        <p14:creationId xmlns:p14="http://schemas.microsoft.com/office/powerpoint/2010/main" val="21395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5</a:t>
            </a:fld>
            <a:endParaRPr lang="en-US"/>
          </a:p>
        </p:txBody>
      </p:sp>
    </p:spTree>
    <p:extLst>
      <p:ext uri="{BB962C8B-B14F-4D97-AF65-F5344CB8AC3E}">
        <p14:creationId xmlns:p14="http://schemas.microsoft.com/office/powerpoint/2010/main" val="792526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6</a:t>
            </a:fld>
            <a:endParaRPr lang="en-US"/>
          </a:p>
        </p:txBody>
      </p:sp>
    </p:spTree>
    <p:extLst>
      <p:ext uri="{BB962C8B-B14F-4D97-AF65-F5344CB8AC3E}">
        <p14:creationId xmlns:p14="http://schemas.microsoft.com/office/powerpoint/2010/main" val="394560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7</a:t>
            </a:fld>
            <a:endParaRPr lang="en-US"/>
          </a:p>
        </p:txBody>
      </p:sp>
    </p:spTree>
    <p:extLst>
      <p:ext uri="{BB962C8B-B14F-4D97-AF65-F5344CB8AC3E}">
        <p14:creationId xmlns:p14="http://schemas.microsoft.com/office/powerpoint/2010/main" val="2902141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8</a:t>
            </a:fld>
            <a:endParaRPr lang="en-US"/>
          </a:p>
        </p:txBody>
      </p:sp>
    </p:spTree>
    <p:extLst>
      <p:ext uri="{BB962C8B-B14F-4D97-AF65-F5344CB8AC3E}">
        <p14:creationId xmlns:p14="http://schemas.microsoft.com/office/powerpoint/2010/main" val="199372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9</a:t>
            </a:fld>
            <a:endParaRPr lang="en-US"/>
          </a:p>
        </p:txBody>
      </p:sp>
    </p:spTree>
    <p:extLst>
      <p:ext uri="{BB962C8B-B14F-4D97-AF65-F5344CB8AC3E}">
        <p14:creationId xmlns:p14="http://schemas.microsoft.com/office/powerpoint/2010/main" val="999824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C6EDA4ED-06EC-4D79-A3F4-D6BF76866B64}" type="datetime1">
              <a:rPr lang="en-US" smtClean="0"/>
              <a:t>6/5/2025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pic>
        <p:nvPicPr>
          <p:cNvPr id="19" name="Picture 18" descr="Logo&#10;&#10;Description automatically generated">
            <a:extLst>
              <a:ext uri="{FF2B5EF4-FFF2-40B4-BE49-F238E27FC236}">
                <a16:creationId xmlns:a16="http://schemas.microsoft.com/office/drawing/2014/main" id="{624AA251-37A9-490F-BAF3-04C34A50F23B}"/>
              </a:ext>
            </a:extLst>
          </p:cNvPr>
          <p:cNvPicPr>
            <a:picLocks noChangeAspect="1"/>
          </p:cNvPicPr>
          <p:nvPr/>
        </p:nvPicPr>
        <p:blipFill>
          <a:blip r:embed="rId2"/>
          <a:stretch>
            <a:fillRect/>
          </a:stretch>
        </p:blipFill>
        <p:spPr>
          <a:xfrm>
            <a:off x="1438276" y="704841"/>
            <a:ext cx="3246319" cy="3246319"/>
          </a:xfrm>
          <a:prstGeom prst="rect">
            <a:avLst/>
          </a:prstGeom>
        </p:spPr>
      </p:pic>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ogo&#10;&#10;Description automatically generated">
            <a:extLst>
              <a:ext uri="{FF2B5EF4-FFF2-40B4-BE49-F238E27FC236}">
                <a16:creationId xmlns:a16="http://schemas.microsoft.com/office/drawing/2014/main" id="{CBE928BE-7C67-4796-9A2D-47E106D50E9C}"/>
              </a:ext>
            </a:extLst>
          </p:cNvPr>
          <p:cNvPicPr>
            <a:picLocks noChangeAspect="1"/>
          </p:cNvPicPr>
          <p:nvPr userDrawn="1"/>
        </p:nvPicPr>
        <p:blipFill>
          <a:blip r:embed="rId2"/>
          <a:stretch>
            <a:fillRect/>
          </a:stretch>
        </p:blipFill>
        <p:spPr>
          <a:xfrm>
            <a:off x="1438276" y="704841"/>
            <a:ext cx="3246319" cy="3246319"/>
          </a:xfrm>
          <a:prstGeom prst="rect">
            <a:avLst/>
          </a:prstGeom>
        </p:spPr>
      </p:pic>
    </p:spTree>
    <p:extLst>
      <p:ext uri="{BB962C8B-B14F-4D97-AF65-F5344CB8AC3E}">
        <p14:creationId xmlns:p14="http://schemas.microsoft.com/office/powerpoint/2010/main" val="396567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chemeClr val="bg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extBox 1"/>
          <p:cNvSpPr txBox="1"/>
          <p:nvPr userDrawn="1"/>
        </p:nvSpPr>
        <p:spPr>
          <a:xfrm>
            <a:off x="406400" y="3466744"/>
            <a:ext cx="11379200" cy="1661993"/>
          </a:xfrm>
          <a:prstGeom prst="rect">
            <a:avLst/>
          </a:prstGeom>
          <a:noFill/>
        </p:spPr>
        <p:txBody>
          <a:bodyPr wrap="square" rtlCol="0">
            <a:spAutoFit/>
          </a:bodyPr>
          <a:lstStyle/>
          <a:p>
            <a:endParaRPr lang="en-US" sz="4800" b="1" dirty="0">
              <a:solidFill>
                <a:srgbClr val="115BA4"/>
              </a:solidFill>
              <a:latin typeface="Trajan Pro" pitchFamily="18" charset="0"/>
            </a:endParaRPr>
          </a:p>
          <a:p>
            <a:endParaRPr lang="en-US" sz="5400" b="1" dirty="0">
              <a:solidFill>
                <a:srgbClr val="115BA4"/>
              </a:solidFill>
              <a:latin typeface="Trajan Pro" pitchFamily="18" charset="0"/>
            </a:endParaRPr>
          </a:p>
        </p:txBody>
      </p:sp>
      <p:pic>
        <p:nvPicPr>
          <p:cNvPr id="3" name="Picture 2" descr="Picture1.png"/>
          <p:cNvPicPr>
            <a:picLocks noChangeAspect="1"/>
          </p:cNvPicPr>
          <p:nvPr userDrawn="1"/>
        </p:nvPicPr>
        <p:blipFill>
          <a:blip r:embed="rId2" cstate="print"/>
          <a:stretch>
            <a:fillRect/>
          </a:stretch>
        </p:blipFill>
        <p:spPr>
          <a:xfrm>
            <a:off x="9042401" y="457201"/>
            <a:ext cx="2600745" cy="2169997"/>
          </a:xfrm>
          <a:prstGeom prst="rect">
            <a:avLst/>
          </a:prstGeom>
        </p:spPr>
      </p:pic>
    </p:spTree>
    <p:extLst>
      <p:ext uri="{BB962C8B-B14F-4D97-AF65-F5344CB8AC3E}">
        <p14:creationId xmlns:p14="http://schemas.microsoft.com/office/powerpoint/2010/main" val="197266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254677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216761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normAutofit/>
          </a:bodyPr>
          <a:lstStyle>
            <a:lvl1pPr marL="0" indent="0">
              <a:buNone/>
              <a:defRPr sz="2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03023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037346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774003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583890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457375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262937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noAutofit/>
          </a:bodyPr>
          <a:lstStyle>
            <a:lvl1pPr algn="l">
              <a:defRPr sz="2400" b="1"/>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11829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91B7C12C-231F-45C5-9C4F-F23F2C24EEBA}" type="datetime1">
              <a:rPr lang="en-US" smtClean="0"/>
              <a:t>6/5/2025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934047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86013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3978844-A31E-48F5-B350-CA2B5F850287}" type="datetime1">
              <a:rPr lang="en-US" smtClean="0"/>
              <a:t>6/5/2025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529FDA88-50C1-4F5A-BD0C-1B8C19914475}"/>
              </a:ext>
            </a:extLst>
          </p:cNvPr>
          <p:cNvPicPr>
            <a:picLocks noChangeAspect="1"/>
          </p:cNvPicPr>
          <p:nvPr userDrawn="1"/>
        </p:nvPicPr>
        <p:blipFill>
          <a:blip r:embed="rId2"/>
          <a:stretch>
            <a:fillRect/>
          </a:stretch>
        </p:blipFill>
        <p:spPr>
          <a:xfrm>
            <a:off x="1264564" y="880378"/>
            <a:ext cx="1376122" cy="1376122"/>
          </a:xfrm>
          <a:prstGeom prst="rect">
            <a:avLst/>
          </a:prstGeom>
        </p:spPr>
      </p:pic>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202DF92-FC43-4CBD-BF6D-62A515BD80F3}" type="datetime1">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8B9367D-A52C-421D-8536-03C829B38E5C}" type="datetime1">
              <a:rPr lang="en-US" smtClean="0"/>
              <a:t>6/5/2025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C4DE2-FF36-44F2-9BEE-371F521A11D4}" type="datetime1">
              <a:rPr lang="en-US" smtClean="0"/>
              <a:t>6/5/2025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9183B-840A-4189-A99B-41AAAA9DE926}" type="datetime1">
              <a:rPr lang="en-US" smtClean="0"/>
              <a:t>6/5/2025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F444E610-A01F-4A8C-9E1B-EA9EF05668D8}" type="datetime1">
              <a:rPr lang="en-US" smtClean="0"/>
              <a:t>6/5/2025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825A5F-A817-47E3-9A09-13966BDD5E59}" type="datetime1">
              <a:rPr lang="en-US" smtClean="0"/>
              <a:t>6/5/2025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5AF73A0-24B0-4EB2-B413-56FB662DF9D7}" type="datetime1">
              <a:rPr lang="en-US" smtClean="0"/>
              <a:t>6/5/2025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10;&#10;Description automatically generated">
            <a:extLst>
              <a:ext uri="{FF2B5EF4-FFF2-40B4-BE49-F238E27FC236}">
                <a16:creationId xmlns:a16="http://schemas.microsoft.com/office/drawing/2014/main" id="{B075078A-B95F-40DB-B398-1B04E182A9E1}"/>
              </a:ext>
            </a:extLst>
          </p:cNvPr>
          <p:cNvPicPr>
            <a:picLocks noChangeAspect="1"/>
          </p:cNvPicPr>
          <p:nvPr userDrawn="1"/>
        </p:nvPicPr>
        <p:blipFill>
          <a:blip r:embed="rId11"/>
          <a:stretch>
            <a:fillRect/>
          </a:stretch>
        </p:blipFill>
        <p:spPr>
          <a:xfrm>
            <a:off x="10607040" y="5394960"/>
            <a:ext cx="1188720" cy="1188720"/>
          </a:xfrm>
          <a:prstGeom prst="rect">
            <a:avLst/>
          </a:prstGeom>
        </p:spPr>
      </p:pic>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12000">
              <a:schemeClr val="bg1">
                <a:tint val="80000"/>
                <a:satMod val="300000"/>
              </a:schemeClr>
            </a:gs>
            <a:gs pos="100000">
              <a:schemeClr val="bg1">
                <a:shade val="30000"/>
                <a:satMod val="200000"/>
              </a:schemeClr>
            </a:gs>
          </a:gsLst>
          <a:lin ang="3600000" scaled="0"/>
        </a:gradFill>
        <a:effectLst/>
      </p:bgPr>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chemeClr val="bg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2209801"/>
            <a:ext cx="10972800" cy="3916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09600" y="6356351"/>
            <a:ext cx="3860800" cy="365125"/>
          </a:xfrm>
          <a:prstGeom prst="rect">
            <a:avLst/>
          </a:prstGeom>
        </p:spPr>
        <p:txBody>
          <a:bodyPr vert="horz" lIns="91440" tIns="45720" rIns="91440" bIns="45720" rtlCol="0" anchor="ctr"/>
          <a:lstStyle>
            <a:lvl1pPr algn="ctr">
              <a:defRPr sz="1200">
                <a:solidFill>
                  <a:srgbClr val="002060"/>
                </a:solidFill>
                <a:latin typeface="Trajan Pro" pitchFamily="18" charset="0"/>
              </a:defRPr>
            </a:lvl1pPr>
          </a:lstStyle>
          <a:p>
            <a:endParaRPr lang="en-US" dirty="0"/>
          </a:p>
        </p:txBody>
      </p:sp>
      <p:pic>
        <p:nvPicPr>
          <p:cNvPr id="13" name="Picture 12" descr="DCF_Logo_Horz_CMYKv2.png"/>
          <p:cNvPicPr>
            <a:picLocks noChangeAspect="1"/>
          </p:cNvPicPr>
          <p:nvPr/>
        </p:nvPicPr>
        <p:blipFill>
          <a:blip r:embed="rId14" cstate="print"/>
          <a:stretch>
            <a:fillRect/>
          </a:stretch>
        </p:blipFill>
        <p:spPr>
          <a:xfrm>
            <a:off x="7620000" y="6078444"/>
            <a:ext cx="4267200" cy="703356"/>
          </a:xfrm>
          <a:prstGeom prst="rect">
            <a:avLst/>
          </a:prstGeom>
        </p:spPr>
      </p:pic>
    </p:spTree>
    <p:extLst>
      <p:ext uri="{BB962C8B-B14F-4D97-AF65-F5344CB8AC3E}">
        <p14:creationId xmlns:p14="http://schemas.microsoft.com/office/powerpoint/2010/main" val="42050684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hdr="0" ftr="0" dt="0"/>
  <p:txStyles>
    <p:titleStyle>
      <a:lvl1pPr algn="ctr" defTabSz="914400" rtl="0" eaLnBrk="1" latinLnBrk="0" hangingPunct="1">
        <a:spcBef>
          <a:spcPct val="0"/>
        </a:spcBef>
        <a:buNone/>
        <a:defRPr sz="4400" kern="1200">
          <a:solidFill>
            <a:srgbClr val="115BA4"/>
          </a:solidFill>
          <a:latin typeface="Trajan Pro" pitchFamily="18" charset="0"/>
          <a:ea typeface="+mj-ea"/>
          <a:cs typeface="+mj-cs"/>
        </a:defRPr>
      </a:lvl1pPr>
    </p:titleStyle>
    <p:bodyStyle>
      <a:lvl1pPr marL="342900" indent="-342900" algn="l" defTabSz="914400" rtl="0" eaLnBrk="1" latinLnBrk="0" hangingPunct="1">
        <a:spcBef>
          <a:spcPct val="20000"/>
        </a:spcBef>
        <a:buClr>
          <a:schemeClr val="bg2"/>
        </a:buClr>
        <a:buFont typeface="Arial" pitchFamily="34" charset="0"/>
        <a:buChar char="•"/>
        <a:defRPr sz="3200" kern="1200">
          <a:solidFill>
            <a:srgbClr val="115BA4"/>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AAD6225-AAC0-4D9F-9EF8-0C1F9A8C5FA2}"/>
              </a:ext>
            </a:extLst>
          </p:cNvPr>
          <p:cNvSpPr>
            <a:spLocks noGrp="1"/>
          </p:cNvSpPr>
          <p:nvPr>
            <p:ph type="subTitle" idx="1"/>
          </p:nvPr>
        </p:nvSpPr>
        <p:spPr>
          <a:xfrm>
            <a:off x="6480454" y="3429000"/>
            <a:ext cx="7771002" cy="590321"/>
          </a:xfrm>
        </p:spPr>
        <p:txBody>
          <a:bodyPr>
            <a:noAutofit/>
          </a:bodyPr>
          <a:lstStyle/>
          <a:p>
            <a:r>
              <a:rPr lang="en-US" cap="none" dirty="0"/>
              <a:t>Amanda Regis</a:t>
            </a:r>
          </a:p>
          <a:p>
            <a:r>
              <a:rPr lang="en-US" cap="none" dirty="0"/>
              <a:t>Statewide Baker Act and Marchman Act Coordinator</a:t>
            </a:r>
          </a:p>
          <a:p>
            <a:r>
              <a:rPr lang="en-US" cap="none" dirty="0"/>
              <a:t>Florida Department of Children and Families</a:t>
            </a:r>
          </a:p>
          <a:p>
            <a:r>
              <a:rPr lang="en-US" cap="none" dirty="0"/>
              <a:t>Office of Substance Abuse and Mental Health</a:t>
            </a:r>
          </a:p>
        </p:txBody>
      </p:sp>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5204668" y="2085966"/>
            <a:ext cx="7064450" cy="1343034"/>
          </a:xfrm>
        </p:spPr>
        <p:txBody>
          <a:bodyPr>
            <a:normAutofit/>
          </a:bodyPr>
          <a:lstStyle/>
          <a:p>
            <a:r>
              <a:rPr lang="en-US" sz="3600" cap="none" dirty="0"/>
              <a:t>Baker Act Data Overview</a:t>
            </a:r>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A08797-497A-40C5-8E13-86A78306F8D4}"/>
              </a:ext>
            </a:extLst>
          </p:cNvPr>
          <p:cNvSpPr>
            <a:spLocks noGrp="1"/>
          </p:cNvSpPr>
          <p:nvPr>
            <p:ph idx="1"/>
          </p:nvPr>
        </p:nvSpPr>
        <p:spPr>
          <a:xfrm>
            <a:off x="581192" y="1474237"/>
            <a:ext cx="11029615" cy="4505457"/>
          </a:xfrm>
        </p:spPr>
        <p:txBody>
          <a:bodyPr>
            <a:normAutofit/>
          </a:bodyPr>
          <a:lstStyle/>
          <a:p>
            <a:pPr>
              <a:buClr>
                <a:srgbClr val="0070C0"/>
              </a:buClr>
              <a:buFont typeface="Wingdings" panose="05000000000000000000" pitchFamily="2" charset="2"/>
              <a:buChar char="§"/>
            </a:pPr>
            <a:r>
              <a:rPr lang="en-US" sz="2400" dirty="0">
                <a:solidFill>
                  <a:srgbClr val="002060"/>
                </a:solidFill>
                <a:latin typeface="+mn-lt"/>
                <a:cs typeface="Arial" panose="020B0604020202020204" pitchFamily="34" charset="0"/>
              </a:rPr>
              <a:t>The Baker Act is a Florida law that enables families, health care providers, law enforcement officers, or other professionals to seek emergency mental health services and temporary detention for people who are impaired because of their mental illness, and who are unable to determine their own needs for treatment.</a:t>
            </a:r>
            <a:r>
              <a:rPr lang="en-US" sz="1800" dirty="0">
                <a:solidFill>
                  <a:srgbClr val="002060"/>
                </a:solidFill>
                <a:effectLst/>
                <a:latin typeface="+mn-lt"/>
                <a:ea typeface="Calibri" panose="020F0502020204030204" pitchFamily="34" charset="0"/>
              </a:rPr>
              <a:t> </a:t>
            </a:r>
          </a:p>
          <a:p>
            <a:endParaRPr lang="en-US" dirty="0"/>
          </a:p>
        </p:txBody>
      </p:sp>
      <p:sp>
        <p:nvSpPr>
          <p:cNvPr id="3" name="Title 2">
            <a:extLst>
              <a:ext uri="{FF2B5EF4-FFF2-40B4-BE49-F238E27FC236}">
                <a16:creationId xmlns:a16="http://schemas.microsoft.com/office/drawing/2014/main" id="{8F65BE17-4EFB-45C4-B3D9-AF2F53C1D8D7}"/>
              </a:ext>
            </a:extLst>
          </p:cNvPr>
          <p:cNvSpPr>
            <a:spLocks noGrp="1"/>
          </p:cNvSpPr>
          <p:nvPr>
            <p:ph type="title"/>
          </p:nvPr>
        </p:nvSpPr>
        <p:spPr>
          <a:xfrm>
            <a:off x="379174" y="657350"/>
            <a:ext cx="11029616" cy="1189554"/>
          </a:xfrm>
        </p:spPr>
        <p:txBody>
          <a:bodyPr/>
          <a:lstStyle/>
          <a:p>
            <a:pPr algn="ctr"/>
            <a:r>
              <a:rPr lang="en-US" dirty="0" err="1">
                <a:solidFill>
                  <a:schemeClr val="accent1">
                    <a:lumMod val="50000"/>
                  </a:schemeClr>
                </a:solidFill>
                <a:latin typeface="+mn-lt"/>
              </a:rPr>
              <a:t>BaKER</a:t>
            </a:r>
            <a:r>
              <a:rPr lang="en-US" dirty="0">
                <a:solidFill>
                  <a:schemeClr val="accent1">
                    <a:lumMod val="50000"/>
                  </a:schemeClr>
                </a:solidFill>
                <a:latin typeface="+mn-lt"/>
              </a:rPr>
              <a:t> ACT </a:t>
            </a:r>
          </a:p>
        </p:txBody>
      </p:sp>
      <p:sp>
        <p:nvSpPr>
          <p:cNvPr id="4" name="Slide Number Placeholder 3">
            <a:extLst>
              <a:ext uri="{FF2B5EF4-FFF2-40B4-BE49-F238E27FC236}">
                <a16:creationId xmlns:a16="http://schemas.microsoft.com/office/drawing/2014/main" id="{B6BBD4BF-3E92-447B-815D-8536A70F6BE5}"/>
              </a:ext>
            </a:extLst>
          </p:cNvPr>
          <p:cNvSpPr>
            <a:spLocks noGrp="1"/>
          </p:cNvSpPr>
          <p:nvPr>
            <p:ph type="sldNum" sz="quarter" idx="12"/>
          </p:nvPr>
        </p:nvSpPr>
        <p:spPr/>
        <p:txBody>
          <a:bodyPr/>
          <a:lstStyle/>
          <a:p>
            <a:fld id="{3A98EE3D-8CD1-4C3F-BD1C-C98C9596463C}" type="slidenum">
              <a:rPr lang="en-US" smtClean="0"/>
              <a:pPr/>
              <a:t>2</a:t>
            </a:fld>
            <a:endParaRPr lang="en-US"/>
          </a:p>
        </p:txBody>
      </p:sp>
    </p:spTree>
    <p:extLst>
      <p:ext uri="{BB962C8B-B14F-4D97-AF65-F5344CB8AC3E}">
        <p14:creationId xmlns:p14="http://schemas.microsoft.com/office/powerpoint/2010/main" val="197221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BDF97E-1633-45DF-84C7-970E2359DD95}"/>
              </a:ext>
            </a:extLst>
          </p:cNvPr>
          <p:cNvSpPr>
            <a:spLocks noGrp="1"/>
          </p:cNvSpPr>
          <p:nvPr>
            <p:ph idx="1"/>
          </p:nvPr>
        </p:nvSpPr>
        <p:spPr>
          <a:xfrm>
            <a:off x="581192" y="1637413"/>
            <a:ext cx="10930323" cy="4338527"/>
          </a:xfrm>
        </p:spPr>
        <p:txBody>
          <a:bodyPr/>
          <a:lstStyle/>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The individual are mentally or emotionally impaired to the extent they cannot control their own actions or understand reality. </a:t>
            </a:r>
          </a:p>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The individual has refused voluntary examination, or, because of a mental illness, they cannot understand that an examination is necessary.</a:t>
            </a:r>
          </a:p>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Without treatment, the individual may suffer personal neglect or may cause harm to themselves or others. </a:t>
            </a:r>
          </a:p>
          <a:p>
            <a:endParaRPr lang="en-US" dirty="0"/>
          </a:p>
        </p:txBody>
      </p:sp>
      <p:sp>
        <p:nvSpPr>
          <p:cNvPr id="3" name="Title 2">
            <a:extLst>
              <a:ext uri="{FF2B5EF4-FFF2-40B4-BE49-F238E27FC236}">
                <a16:creationId xmlns:a16="http://schemas.microsoft.com/office/drawing/2014/main" id="{496BD941-220F-4CC3-BF44-4ECACE3CDA7F}"/>
              </a:ext>
            </a:extLst>
          </p:cNvPr>
          <p:cNvSpPr>
            <a:spLocks noGrp="1"/>
          </p:cNvSpPr>
          <p:nvPr>
            <p:ph type="title"/>
          </p:nvPr>
        </p:nvSpPr>
        <p:spPr/>
        <p:txBody>
          <a:bodyPr/>
          <a:lstStyle/>
          <a:p>
            <a:pPr algn="ctr"/>
            <a:r>
              <a:rPr lang="en-US" dirty="0">
                <a:solidFill>
                  <a:schemeClr val="accent1">
                    <a:lumMod val="50000"/>
                  </a:schemeClr>
                </a:solidFill>
                <a:latin typeface="+mn-lt"/>
              </a:rPr>
              <a:t>Criteria FOR BAKER ACT</a:t>
            </a:r>
          </a:p>
        </p:txBody>
      </p:sp>
      <p:sp>
        <p:nvSpPr>
          <p:cNvPr id="4" name="Slide Number Placeholder 3">
            <a:extLst>
              <a:ext uri="{FF2B5EF4-FFF2-40B4-BE49-F238E27FC236}">
                <a16:creationId xmlns:a16="http://schemas.microsoft.com/office/drawing/2014/main" id="{DF385448-666B-42EA-B4CF-AE68269081A2}"/>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Tree>
    <p:extLst>
      <p:ext uri="{BB962C8B-B14F-4D97-AF65-F5344CB8AC3E}">
        <p14:creationId xmlns:p14="http://schemas.microsoft.com/office/powerpoint/2010/main" val="2536073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19645" y="448097"/>
            <a:ext cx="11217550" cy="1041400"/>
          </a:xfrm>
        </p:spPr>
        <p:txBody>
          <a:bodyPr>
            <a:normAutofit/>
          </a:bodyPr>
          <a:lstStyle/>
          <a:p>
            <a:pPr algn="ctr"/>
            <a:r>
              <a:rPr lang="en-US" cap="none" dirty="0">
                <a:solidFill>
                  <a:srgbClr val="002060"/>
                </a:solidFill>
                <a:latin typeface="+mn-lt"/>
              </a:rPr>
              <a:t>Fiscal Year 2021-2022 FLORIDA BAKER ACT DATA</a:t>
            </a:r>
            <a:br>
              <a:rPr lang="en-US" sz="2400" cap="none" dirty="0"/>
            </a:br>
            <a:endParaRPr lang="en-US" sz="3100" b="1" dirty="0"/>
          </a:p>
        </p:txBody>
      </p:sp>
      <p:pic>
        <p:nvPicPr>
          <p:cNvPr id="9" name="Picture 26">
            <a:extLst>
              <a:ext uri="{FF2B5EF4-FFF2-40B4-BE49-F238E27FC236}">
                <a16:creationId xmlns:a16="http://schemas.microsoft.com/office/drawing/2014/main" id="{FFF74007-2CDF-244C-78D7-9CB5DC6E41A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584241" y="1489497"/>
            <a:ext cx="3444179" cy="2490149"/>
          </a:xfrm>
          <a:prstGeom prst="rect">
            <a:avLst/>
          </a:prstGeom>
        </p:spPr>
      </p:pic>
      <p:pic>
        <p:nvPicPr>
          <p:cNvPr id="10" name="Picture 42">
            <a:extLst>
              <a:ext uri="{FF2B5EF4-FFF2-40B4-BE49-F238E27FC236}">
                <a16:creationId xmlns:a16="http://schemas.microsoft.com/office/drawing/2014/main" id="{0E9B760D-E5EF-76D8-89D8-36D7B870995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4650058" y="4105106"/>
            <a:ext cx="2891883" cy="2752894"/>
          </a:xfrm>
          <a:prstGeom prst="rect">
            <a:avLst/>
          </a:prstGeom>
        </p:spPr>
      </p:pic>
      <p:sp>
        <p:nvSpPr>
          <p:cNvPr id="3" name="Slide Number Placeholder 2">
            <a:extLst>
              <a:ext uri="{FF2B5EF4-FFF2-40B4-BE49-F238E27FC236}">
                <a16:creationId xmlns:a16="http://schemas.microsoft.com/office/drawing/2014/main" id="{BB88D6B6-6DEC-D907-4721-FA2D42C8B480}"/>
              </a:ext>
            </a:extLst>
          </p:cNvPr>
          <p:cNvSpPr>
            <a:spLocks noGrp="1"/>
          </p:cNvSpPr>
          <p:nvPr>
            <p:ph type="sldNum" sz="quarter" idx="12"/>
          </p:nvPr>
        </p:nvSpPr>
        <p:spPr/>
        <p:txBody>
          <a:bodyPr/>
          <a:lstStyle/>
          <a:p>
            <a:fld id="{3A98EE3D-8CD1-4C3F-BD1C-C98C9596463C}" type="slidenum">
              <a:rPr lang="en-US" smtClean="0"/>
              <a:t>4</a:t>
            </a:fld>
            <a:endParaRPr lang="en-US" dirty="0"/>
          </a:p>
        </p:txBody>
      </p:sp>
      <p:pic>
        <p:nvPicPr>
          <p:cNvPr id="7" name="Picture 6">
            <a:extLst>
              <a:ext uri="{FF2B5EF4-FFF2-40B4-BE49-F238E27FC236}">
                <a16:creationId xmlns:a16="http://schemas.microsoft.com/office/drawing/2014/main" id="{2FC6834F-6CC4-4A99-FE3B-72957AE8DD95}"/>
              </a:ext>
            </a:extLst>
          </p:cNvPr>
          <p:cNvPicPr>
            <a:picLocks noChangeAspect="1"/>
          </p:cNvPicPr>
          <p:nvPr/>
        </p:nvPicPr>
        <p:blipFill>
          <a:blip r:embed="rId7"/>
          <a:stretch>
            <a:fillRect/>
          </a:stretch>
        </p:blipFill>
        <p:spPr>
          <a:xfrm>
            <a:off x="6163582" y="1444594"/>
            <a:ext cx="4001146" cy="2535053"/>
          </a:xfrm>
          <a:prstGeom prst="rect">
            <a:avLst/>
          </a:prstGeom>
        </p:spPr>
      </p:pic>
    </p:spTree>
    <p:extLst>
      <p:ext uri="{BB962C8B-B14F-4D97-AF65-F5344CB8AC3E}">
        <p14:creationId xmlns:p14="http://schemas.microsoft.com/office/powerpoint/2010/main" val="57987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7A2C-EF0D-43A1-8DBC-544A251381AB}"/>
              </a:ext>
            </a:extLst>
          </p:cNvPr>
          <p:cNvSpPr>
            <a:spLocks noGrp="1"/>
          </p:cNvSpPr>
          <p:nvPr>
            <p:ph type="title"/>
          </p:nvPr>
        </p:nvSpPr>
        <p:spPr/>
        <p:txBody>
          <a:bodyPr/>
          <a:lstStyle/>
          <a:p>
            <a:pPr algn="ctr"/>
            <a:r>
              <a:rPr lang="en-US" cap="none" dirty="0">
                <a:solidFill>
                  <a:srgbClr val="002060"/>
                </a:solidFill>
                <a:latin typeface="+mn-lt"/>
              </a:rPr>
              <a:t>FLORIDA BAKER ACT HISTORICAL DATA</a:t>
            </a:r>
          </a:p>
        </p:txBody>
      </p:sp>
      <p:graphicFrame>
        <p:nvGraphicFramePr>
          <p:cNvPr id="5" name="Chart 4">
            <a:extLst>
              <a:ext uri="{FF2B5EF4-FFF2-40B4-BE49-F238E27FC236}">
                <a16:creationId xmlns:a16="http://schemas.microsoft.com/office/drawing/2014/main" id="{CB81E299-58B3-4EE8-AF5D-12E6A27986A3}"/>
              </a:ext>
            </a:extLst>
          </p:cNvPr>
          <p:cNvGraphicFramePr>
            <a:graphicFrameLocks/>
          </p:cNvGraphicFramePr>
          <p:nvPr>
            <p:extLst>
              <p:ext uri="{D42A27DB-BD31-4B8C-83A1-F6EECF244321}">
                <p14:modId xmlns:p14="http://schemas.microsoft.com/office/powerpoint/2010/main" val="1698734251"/>
              </p:ext>
            </p:extLst>
          </p:nvPr>
        </p:nvGraphicFramePr>
        <p:xfrm>
          <a:off x="2651101" y="1224852"/>
          <a:ext cx="6879202" cy="5381624"/>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5319A5C0-4D24-FDA2-C954-387C2429F20C}"/>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239055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51ED9-D0A7-7F26-BB41-4DF1C7D45FEC}"/>
              </a:ext>
            </a:extLst>
          </p:cNvPr>
          <p:cNvSpPr>
            <a:spLocks noGrp="1"/>
          </p:cNvSpPr>
          <p:nvPr>
            <p:ph type="title"/>
          </p:nvPr>
        </p:nvSpPr>
        <p:spPr/>
        <p:txBody>
          <a:bodyPr/>
          <a:lstStyle/>
          <a:p>
            <a:pPr algn="ctr"/>
            <a:r>
              <a:rPr lang="en-US" dirty="0">
                <a:solidFill>
                  <a:schemeClr val="accent1">
                    <a:lumMod val="75000"/>
                  </a:schemeClr>
                </a:solidFill>
              </a:rPr>
              <a:t>REPEAT Baker acts</a:t>
            </a:r>
          </a:p>
        </p:txBody>
      </p:sp>
      <p:sp>
        <p:nvSpPr>
          <p:cNvPr id="3" name="Slide Number Placeholder 2">
            <a:extLst>
              <a:ext uri="{FF2B5EF4-FFF2-40B4-BE49-F238E27FC236}">
                <a16:creationId xmlns:a16="http://schemas.microsoft.com/office/drawing/2014/main" id="{80AF3715-06E5-3414-F9FD-14FE17910032}"/>
              </a:ext>
            </a:extLst>
          </p:cNvPr>
          <p:cNvSpPr>
            <a:spLocks noGrp="1"/>
          </p:cNvSpPr>
          <p:nvPr>
            <p:ph type="sldNum" sz="quarter" idx="12"/>
          </p:nvPr>
        </p:nvSpPr>
        <p:spPr/>
        <p:txBody>
          <a:bodyPr/>
          <a:lstStyle/>
          <a:p>
            <a:fld id="{3A98EE3D-8CD1-4C3F-BD1C-C98C9596463C}" type="slidenum">
              <a:rPr lang="en-US" smtClean="0"/>
              <a:t>6</a:t>
            </a:fld>
            <a:endParaRPr lang="en-US" dirty="0"/>
          </a:p>
        </p:txBody>
      </p:sp>
      <p:graphicFrame>
        <p:nvGraphicFramePr>
          <p:cNvPr id="4" name="Chart 3" descr="This is a bar chart showing the percentage of people of all ages, children and adults who had more than one involuntary examination over 1 year period and a 3 year period.  About one in five people of all ages, adults, and children had 2 or more involuntary examinations in one year.  Slightly more than one in four of all age groups had two or more involuntary exams over a three year period.">
            <a:extLst>
              <a:ext uri="{FF2B5EF4-FFF2-40B4-BE49-F238E27FC236}">
                <a16:creationId xmlns:a16="http://schemas.microsoft.com/office/drawing/2014/main" id="{4A826CF0-4A0E-D834-E70A-9D0A2E24CE8F}"/>
              </a:ext>
            </a:extLst>
          </p:cNvPr>
          <p:cNvGraphicFramePr/>
          <p:nvPr>
            <p:extLst>
              <p:ext uri="{D42A27DB-BD31-4B8C-83A1-F6EECF244321}">
                <p14:modId xmlns:p14="http://schemas.microsoft.com/office/powerpoint/2010/main" val="3162218153"/>
              </p:ext>
            </p:extLst>
          </p:nvPr>
        </p:nvGraphicFramePr>
        <p:xfrm>
          <a:off x="1402036" y="1359244"/>
          <a:ext cx="9638270" cy="467024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09F5F6F-E677-70E4-980C-7EF26EA711ED}"/>
              </a:ext>
            </a:extLst>
          </p:cNvPr>
          <p:cNvSpPr txBox="1"/>
          <p:nvPr/>
        </p:nvSpPr>
        <p:spPr>
          <a:xfrm rot="16200000">
            <a:off x="2865251" y="4343970"/>
            <a:ext cx="2001795" cy="307777"/>
          </a:xfrm>
          <a:prstGeom prst="rect">
            <a:avLst/>
          </a:prstGeom>
          <a:noFill/>
        </p:spPr>
        <p:txBody>
          <a:bodyPr wrap="square" rtlCol="0">
            <a:spAutoFit/>
          </a:bodyPr>
          <a:lstStyle/>
          <a:p>
            <a:r>
              <a:rPr lang="en-US" sz="1400" b="1" dirty="0">
                <a:solidFill>
                  <a:schemeClr val="bg1"/>
                </a:solidFill>
              </a:rPr>
              <a:t>1 Year</a:t>
            </a:r>
          </a:p>
        </p:txBody>
      </p:sp>
    </p:spTree>
    <p:extLst>
      <p:ext uri="{BB962C8B-B14F-4D97-AF65-F5344CB8AC3E}">
        <p14:creationId xmlns:p14="http://schemas.microsoft.com/office/powerpoint/2010/main" val="205199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0D49EA-B770-82B9-7388-391CD029F0D1}"/>
              </a:ext>
            </a:extLst>
          </p:cNvPr>
          <p:cNvSpPr>
            <a:spLocks noGrp="1"/>
          </p:cNvSpPr>
          <p:nvPr>
            <p:ph type="title"/>
          </p:nvPr>
        </p:nvSpPr>
        <p:spPr>
          <a:xfrm>
            <a:off x="654516" y="1225404"/>
            <a:ext cx="3272515" cy="1108001"/>
          </a:xfrm>
        </p:spPr>
        <p:txBody>
          <a:bodyPr/>
          <a:lstStyle/>
          <a:p>
            <a:pPr algn="ctr"/>
            <a:r>
              <a:rPr lang="en-US" b="1" dirty="0">
                <a:effectLst>
                  <a:outerShdw blurRad="38100" dist="38100" dir="2700000" algn="tl">
                    <a:srgbClr val="000000">
                      <a:alpha val="43137"/>
                    </a:srgbClr>
                  </a:outerShdw>
                </a:effectLst>
              </a:rPr>
              <a:t>Broward County profile</a:t>
            </a:r>
          </a:p>
        </p:txBody>
      </p:sp>
      <p:sp>
        <p:nvSpPr>
          <p:cNvPr id="6" name="Text Placeholder 5">
            <a:extLst>
              <a:ext uri="{FF2B5EF4-FFF2-40B4-BE49-F238E27FC236}">
                <a16:creationId xmlns:a16="http://schemas.microsoft.com/office/drawing/2014/main" id="{FBEC8D72-17D8-642C-1A57-EE0DA53F1F2B}"/>
              </a:ext>
            </a:extLst>
          </p:cNvPr>
          <p:cNvSpPr>
            <a:spLocks noGrp="1"/>
          </p:cNvSpPr>
          <p:nvPr>
            <p:ph type="body" sz="half" idx="2"/>
          </p:nvPr>
        </p:nvSpPr>
        <p:spPr>
          <a:xfrm>
            <a:off x="624645" y="3011513"/>
            <a:ext cx="3321284" cy="3001392"/>
          </a:xfrm>
        </p:spPr>
        <p:txBody>
          <a:bodyPr/>
          <a:lstStyle/>
          <a:p>
            <a:r>
              <a:rPr lang="en-US" u="sng" dirty="0">
                <a:solidFill>
                  <a:schemeClr val="bg1"/>
                </a:solidFill>
              </a:rPr>
              <a:t>Urban</a:t>
            </a:r>
          </a:p>
          <a:p>
            <a:r>
              <a:rPr lang="en-US" u="sng" dirty="0">
                <a:solidFill>
                  <a:schemeClr val="bg1"/>
                </a:solidFill>
              </a:rPr>
              <a:t>Population:</a:t>
            </a:r>
            <a:r>
              <a:rPr lang="en-US" dirty="0">
                <a:solidFill>
                  <a:schemeClr val="bg1"/>
                </a:solidFill>
              </a:rPr>
              <a:t> 1,947,026</a:t>
            </a:r>
          </a:p>
          <a:p>
            <a:r>
              <a:rPr lang="en-US" u="sng" dirty="0">
                <a:solidFill>
                  <a:schemeClr val="bg1"/>
                </a:solidFill>
              </a:rPr>
              <a:t>Total Baker Acts</a:t>
            </a:r>
            <a:r>
              <a:rPr lang="en-US" dirty="0">
                <a:solidFill>
                  <a:schemeClr val="bg1"/>
                </a:solidFill>
              </a:rPr>
              <a:t>: 11,198</a:t>
            </a:r>
          </a:p>
          <a:p>
            <a:endParaRPr lang="en-US" dirty="0">
              <a:solidFill>
                <a:schemeClr val="bg1"/>
              </a:solidFill>
            </a:endParaRPr>
          </a:p>
          <a:p>
            <a:pPr marL="285750" indent="-285750">
              <a:buFont typeface="Courier New" panose="02070309020205020404" pitchFamily="49" charset="0"/>
              <a:buChar char="o"/>
            </a:pPr>
            <a:endParaRPr lang="en-US" dirty="0">
              <a:solidFill>
                <a:schemeClr val="bg1"/>
              </a:solidFill>
            </a:endParaRPr>
          </a:p>
        </p:txBody>
      </p:sp>
      <p:sp>
        <p:nvSpPr>
          <p:cNvPr id="3" name="Slide Number Placeholder 2">
            <a:extLst>
              <a:ext uri="{FF2B5EF4-FFF2-40B4-BE49-F238E27FC236}">
                <a16:creationId xmlns:a16="http://schemas.microsoft.com/office/drawing/2014/main" id="{E6F42D23-3DAE-9B95-2B31-64985776757F}"/>
              </a:ext>
            </a:extLst>
          </p:cNvPr>
          <p:cNvSpPr>
            <a:spLocks noGrp="1"/>
          </p:cNvSpPr>
          <p:nvPr>
            <p:ph type="sldNum" sz="quarter" idx="12"/>
          </p:nvPr>
        </p:nvSpPr>
        <p:spPr/>
        <p:txBody>
          <a:bodyPr/>
          <a:lstStyle/>
          <a:p>
            <a:fld id="{3A98EE3D-8CD1-4C3F-BD1C-C98C9596463C}" type="slidenum">
              <a:rPr lang="en-US" smtClean="0"/>
              <a:t>7</a:t>
            </a:fld>
            <a:endParaRPr lang="en-US" dirty="0"/>
          </a:p>
        </p:txBody>
      </p:sp>
      <p:sp>
        <p:nvSpPr>
          <p:cNvPr id="7" name="Rectangle: Rounded Corners 6">
            <a:extLst>
              <a:ext uri="{FF2B5EF4-FFF2-40B4-BE49-F238E27FC236}">
                <a16:creationId xmlns:a16="http://schemas.microsoft.com/office/drawing/2014/main" id="{E96C960B-91A3-AAE6-A534-41D13DDB19FA}"/>
              </a:ext>
            </a:extLst>
          </p:cNvPr>
          <p:cNvSpPr/>
          <p:nvPr/>
        </p:nvSpPr>
        <p:spPr>
          <a:xfrm>
            <a:off x="6967530" y="1888214"/>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Care Coordination</a:t>
            </a:r>
          </a:p>
        </p:txBody>
      </p:sp>
      <p:sp>
        <p:nvSpPr>
          <p:cNvPr id="8" name="Rectangle: Rounded Corners 7">
            <a:extLst>
              <a:ext uri="{FF2B5EF4-FFF2-40B4-BE49-F238E27FC236}">
                <a16:creationId xmlns:a16="http://schemas.microsoft.com/office/drawing/2014/main" id="{C39AC626-855A-2CF6-99F1-14D23CEADEA0}"/>
              </a:ext>
            </a:extLst>
          </p:cNvPr>
          <p:cNvSpPr/>
          <p:nvPr/>
        </p:nvSpPr>
        <p:spPr>
          <a:xfrm>
            <a:off x="9737142" y="2973364"/>
            <a:ext cx="2243809"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Recovery Community Organizations</a:t>
            </a:r>
          </a:p>
        </p:txBody>
      </p:sp>
      <p:sp>
        <p:nvSpPr>
          <p:cNvPr id="2" name="Rectangle: Rounded Corners 1">
            <a:extLst>
              <a:ext uri="{FF2B5EF4-FFF2-40B4-BE49-F238E27FC236}">
                <a16:creationId xmlns:a16="http://schemas.microsoft.com/office/drawing/2014/main" id="{8202BBD8-2F16-AFC9-5FDC-D04FEBF10949}"/>
              </a:ext>
            </a:extLst>
          </p:cNvPr>
          <p:cNvSpPr/>
          <p:nvPr/>
        </p:nvSpPr>
        <p:spPr>
          <a:xfrm>
            <a:off x="7266304" y="4118191"/>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Broward Behavioral Health Coalition Innovation</a:t>
            </a:r>
          </a:p>
        </p:txBody>
      </p:sp>
      <p:sp>
        <p:nvSpPr>
          <p:cNvPr id="5" name="Rectangle: Rounded Corners 4">
            <a:extLst>
              <a:ext uri="{FF2B5EF4-FFF2-40B4-BE49-F238E27FC236}">
                <a16:creationId xmlns:a16="http://schemas.microsoft.com/office/drawing/2014/main" id="{0BB0F826-C8BD-754B-482E-253377733251}"/>
              </a:ext>
            </a:extLst>
          </p:cNvPr>
          <p:cNvSpPr/>
          <p:nvPr/>
        </p:nvSpPr>
        <p:spPr>
          <a:xfrm>
            <a:off x="7031594" y="298186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Wraparound Case Management</a:t>
            </a:r>
          </a:p>
        </p:txBody>
      </p:sp>
      <p:sp>
        <p:nvSpPr>
          <p:cNvPr id="10" name="Rectangle: Rounded Corners 9">
            <a:extLst>
              <a:ext uri="{FF2B5EF4-FFF2-40B4-BE49-F238E27FC236}">
                <a16:creationId xmlns:a16="http://schemas.microsoft.com/office/drawing/2014/main" id="{2EAA48C9-DE13-52EB-C78B-E5A5B752CDC3}"/>
              </a:ext>
            </a:extLst>
          </p:cNvPr>
          <p:cNvSpPr/>
          <p:nvPr/>
        </p:nvSpPr>
        <p:spPr>
          <a:xfrm>
            <a:off x="4234452" y="189160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Community Action Teams</a:t>
            </a:r>
          </a:p>
        </p:txBody>
      </p:sp>
      <p:sp>
        <p:nvSpPr>
          <p:cNvPr id="11" name="Rectangle: Rounded Corners 10">
            <a:extLst>
              <a:ext uri="{FF2B5EF4-FFF2-40B4-BE49-F238E27FC236}">
                <a16:creationId xmlns:a16="http://schemas.microsoft.com/office/drawing/2014/main" id="{2554C886-FB19-E301-513B-C3F0C32B558A}"/>
              </a:ext>
            </a:extLst>
          </p:cNvPr>
          <p:cNvSpPr/>
          <p:nvPr/>
        </p:nvSpPr>
        <p:spPr>
          <a:xfrm>
            <a:off x="4234452" y="728332"/>
            <a:ext cx="3031852" cy="9941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Florida Assertive Community Treatment (FACT) teams</a:t>
            </a:r>
          </a:p>
        </p:txBody>
      </p:sp>
      <p:sp>
        <p:nvSpPr>
          <p:cNvPr id="12" name="Rectangle: Rounded Corners 11">
            <a:extLst>
              <a:ext uri="{FF2B5EF4-FFF2-40B4-BE49-F238E27FC236}">
                <a16:creationId xmlns:a16="http://schemas.microsoft.com/office/drawing/2014/main" id="{98D3A04C-AD01-553B-1DAA-BB9B0C4E2D37}"/>
              </a:ext>
            </a:extLst>
          </p:cNvPr>
          <p:cNvSpPr/>
          <p:nvPr/>
        </p:nvSpPr>
        <p:spPr>
          <a:xfrm>
            <a:off x="4284921" y="4110812"/>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Co-Responder Model</a:t>
            </a:r>
          </a:p>
        </p:txBody>
      </p:sp>
      <p:sp>
        <p:nvSpPr>
          <p:cNvPr id="13" name="Rectangle: Rounded Corners 12">
            <a:extLst>
              <a:ext uri="{FF2B5EF4-FFF2-40B4-BE49-F238E27FC236}">
                <a16:creationId xmlns:a16="http://schemas.microsoft.com/office/drawing/2014/main" id="{775DE465-1666-79FD-7835-8543AF046F37}"/>
              </a:ext>
            </a:extLst>
          </p:cNvPr>
          <p:cNvSpPr/>
          <p:nvPr/>
        </p:nvSpPr>
        <p:spPr>
          <a:xfrm>
            <a:off x="4248289" y="5254520"/>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Crisis Intervention Training (CIT)</a:t>
            </a:r>
          </a:p>
        </p:txBody>
      </p:sp>
      <p:sp>
        <p:nvSpPr>
          <p:cNvPr id="14" name="Rectangle: Rounded Corners 13">
            <a:extLst>
              <a:ext uri="{FF2B5EF4-FFF2-40B4-BE49-F238E27FC236}">
                <a16:creationId xmlns:a16="http://schemas.microsoft.com/office/drawing/2014/main" id="{9B5CE1AE-1007-5531-8024-E902C876D711}"/>
              </a:ext>
            </a:extLst>
          </p:cNvPr>
          <p:cNvSpPr/>
          <p:nvPr/>
        </p:nvSpPr>
        <p:spPr>
          <a:xfrm>
            <a:off x="7488568" y="774708"/>
            <a:ext cx="427420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Coordinated Specialty Care Program (First Episode Psychosis)</a:t>
            </a:r>
          </a:p>
        </p:txBody>
      </p:sp>
      <p:sp>
        <p:nvSpPr>
          <p:cNvPr id="15" name="Rectangle: Rounded Corners 14">
            <a:extLst>
              <a:ext uri="{FF2B5EF4-FFF2-40B4-BE49-F238E27FC236}">
                <a16:creationId xmlns:a16="http://schemas.microsoft.com/office/drawing/2014/main" id="{BBC1F038-09F5-68A6-3019-D117EBE12570}"/>
              </a:ext>
            </a:extLst>
          </p:cNvPr>
          <p:cNvSpPr/>
          <p:nvPr/>
        </p:nvSpPr>
        <p:spPr>
          <a:xfrm>
            <a:off x="4262480" y="298618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Drop-in centers</a:t>
            </a:r>
          </a:p>
        </p:txBody>
      </p:sp>
      <p:sp>
        <p:nvSpPr>
          <p:cNvPr id="16" name="Rectangle: Rounded Corners 15">
            <a:extLst>
              <a:ext uri="{FF2B5EF4-FFF2-40B4-BE49-F238E27FC236}">
                <a16:creationId xmlns:a16="http://schemas.microsoft.com/office/drawing/2014/main" id="{583D970A-FCF8-AA35-A83D-712952F5037E}"/>
              </a:ext>
            </a:extLst>
          </p:cNvPr>
          <p:cNvSpPr/>
          <p:nvPr/>
        </p:nvSpPr>
        <p:spPr>
          <a:xfrm>
            <a:off x="9625670" y="1904107"/>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Central Receiving Center</a:t>
            </a:r>
          </a:p>
        </p:txBody>
      </p:sp>
      <p:sp>
        <p:nvSpPr>
          <p:cNvPr id="17" name="Rectangle: Rounded Corners 16">
            <a:extLst>
              <a:ext uri="{FF2B5EF4-FFF2-40B4-BE49-F238E27FC236}">
                <a16:creationId xmlns:a16="http://schemas.microsoft.com/office/drawing/2014/main" id="{3D0CCBA3-D17D-5BF8-398E-3C319A43A050}"/>
              </a:ext>
            </a:extLst>
          </p:cNvPr>
          <p:cNvSpPr/>
          <p:nvPr/>
        </p:nvSpPr>
        <p:spPr>
          <a:xfrm>
            <a:off x="7364477" y="5254520"/>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Peer Navigation</a:t>
            </a:r>
          </a:p>
        </p:txBody>
      </p:sp>
      <p:sp>
        <p:nvSpPr>
          <p:cNvPr id="18" name="Rectangle: Rounded Corners 17">
            <a:extLst>
              <a:ext uri="{FF2B5EF4-FFF2-40B4-BE49-F238E27FC236}">
                <a16:creationId xmlns:a16="http://schemas.microsoft.com/office/drawing/2014/main" id="{99E60557-46B4-B4BE-4764-E3BCC710530E}"/>
              </a:ext>
            </a:extLst>
          </p:cNvPr>
          <p:cNvSpPr/>
          <p:nvPr/>
        </p:nvSpPr>
        <p:spPr>
          <a:xfrm>
            <a:off x="10270328" y="3992005"/>
            <a:ext cx="1648391" cy="10923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In-county </a:t>
            </a:r>
          </a:p>
          <a:p>
            <a:pPr algn="ctr"/>
            <a:r>
              <a:rPr lang="en-US" dirty="0">
                <a:solidFill>
                  <a:schemeClr val="bg1"/>
                </a:solidFill>
              </a:rPr>
              <a:t>Mobile Response Team</a:t>
            </a:r>
          </a:p>
        </p:txBody>
      </p:sp>
    </p:spTree>
    <p:extLst>
      <p:ext uri="{BB962C8B-B14F-4D97-AF65-F5344CB8AC3E}">
        <p14:creationId xmlns:p14="http://schemas.microsoft.com/office/powerpoint/2010/main" val="350895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AF2FE5-AE72-5918-814C-5BC6729D324D}"/>
              </a:ext>
            </a:extLst>
          </p:cNvPr>
          <p:cNvSpPr>
            <a:spLocks noGrp="1"/>
          </p:cNvSpPr>
          <p:nvPr>
            <p:ph type="title"/>
          </p:nvPr>
        </p:nvSpPr>
        <p:spPr/>
        <p:txBody>
          <a:bodyPr/>
          <a:lstStyle/>
          <a:p>
            <a:pPr algn="ctr"/>
            <a:r>
              <a:rPr lang="en-US" dirty="0">
                <a:solidFill>
                  <a:schemeClr val="accent1">
                    <a:lumMod val="75000"/>
                  </a:schemeClr>
                </a:solidFill>
              </a:rPr>
              <a:t>elements of a modern crisis care system</a:t>
            </a:r>
          </a:p>
        </p:txBody>
      </p:sp>
      <p:sp>
        <p:nvSpPr>
          <p:cNvPr id="5" name="Slide Number Placeholder 4">
            <a:extLst>
              <a:ext uri="{FF2B5EF4-FFF2-40B4-BE49-F238E27FC236}">
                <a16:creationId xmlns:a16="http://schemas.microsoft.com/office/drawing/2014/main" id="{1902EB50-EE03-3DFD-6854-5BE4100D3F9C}"/>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
        <p:nvSpPr>
          <p:cNvPr id="8" name="Rectangle: Rounded Corners 7">
            <a:extLst>
              <a:ext uri="{FF2B5EF4-FFF2-40B4-BE49-F238E27FC236}">
                <a16:creationId xmlns:a16="http://schemas.microsoft.com/office/drawing/2014/main" id="{08F903B0-1293-7842-E56B-A8C06A454926}"/>
              </a:ext>
            </a:extLst>
          </p:cNvPr>
          <p:cNvSpPr/>
          <p:nvPr/>
        </p:nvSpPr>
        <p:spPr>
          <a:xfrm>
            <a:off x="575894" y="1665289"/>
            <a:ext cx="303185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Addresses Recovery Needs</a:t>
            </a:r>
          </a:p>
        </p:txBody>
      </p:sp>
      <p:sp>
        <p:nvSpPr>
          <p:cNvPr id="9" name="Rectangle: Rounded Corners 8">
            <a:extLst>
              <a:ext uri="{FF2B5EF4-FFF2-40B4-BE49-F238E27FC236}">
                <a16:creationId xmlns:a16="http://schemas.microsoft.com/office/drawing/2014/main" id="{A675C276-4599-9DC7-E324-FE653750187A}"/>
              </a:ext>
            </a:extLst>
          </p:cNvPr>
          <p:cNvSpPr/>
          <p:nvPr/>
        </p:nvSpPr>
        <p:spPr>
          <a:xfrm>
            <a:off x="4457553" y="1646677"/>
            <a:ext cx="3144726" cy="1012755"/>
          </a:xfrm>
          <a:prstGeom prst="roundRect">
            <a:avLst/>
          </a:prstGeom>
          <a:solidFill>
            <a:schemeClr val="accent1">
              <a:lumMod val="60000"/>
              <a:lumOff val="40000"/>
            </a:schemeClr>
          </a:solidFill>
          <a:ln>
            <a:solidFill>
              <a:schemeClr val="accent1">
                <a:lumMod val="75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Significant Role of Peers</a:t>
            </a:r>
          </a:p>
        </p:txBody>
      </p:sp>
      <p:sp>
        <p:nvSpPr>
          <p:cNvPr id="10" name="Rectangle: Rounded Corners 9">
            <a:extLst>
              <a:ext uri="{FF2B5EF4-FFF2-40B4-BE49-F238E27FC236}">
                <a16:creationId xmlns:a16="http://schemas.microsoft.com/office/drawing/2014/main" id="{1AE1DFAA-40D8-4B4E-213B-BF78A80F5B42}"/>
              </a:ext>
            </a:extLst>
          </p:cNvPr>
          <p:cNvSpPr/>
          <p:nvPr/>
        </p:nvSpPr>
        <p:spPr>
          <a:xfrm>
            <a:off x="7110366" y="5134198"/>
            <a:ext cx="3031852" cy="994144"/>
          </a:xfrm>
          <a:prstGeom prst="roundRect">
            <a:avLst/>
          </a:prstGeom>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rPr>
              <a:t>Trauma-Informed Care</a:t>
            </a:r>
          </a:p>
        </p:txBody>
      </p:sp>
      <p:sp>
        <p:nvSpPr>
          <p:cNvPr id="11" name="Rectangle: Rounded Corners 10">
            <a:extLst>
              <a:ext uri="{FF2B5EF4-FFF2-40B4-BE49-F238E27FC236}">
                <a16:creationId xmlns:a16="http://schemas.microsoft.com/office/drawing/2014/main" id="{7452A3B3-A1E6-0314-1EFE-A05812AA65D1}"/>
              </a:ext>
            </a:extLst>
          </p:cNvPr>
          <p:cNvSpPr/>
          <p:nvPr/>
        </p:nvSpPr>
        <p:spPr>
          <a:xfrm>
            <a:off x="1658257" y="5167464"/>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Zero Suicide/Safer Suicide Care</a:t>
            </a:r>
          </a:p>
        </p:txBody>
      </p:sp>
      <p:sp>
        <p:nvSpPr>
          <p:cNvPr id="12" name="Rectangle: Rounded Corners 11">
            <a:extLst>
              <a:ext uri="{FF2B5EF4-FFF2-40B4-BE49-F238E27FC236}">
                <a16:creationId xmlns:a16="http://schemas.microsoft.com/office/drawing/2014/main" id="{FCD61586-2DFF-3EA6-B29E-4A904FE57964}"/>
              </a:ext>
            </a:extLst>
          </p:cNvPr>
          <p:cNvSpPr/>
          <p:nvPr/>
        </p:nvSpPr>
        <p:spPr>
          <a:xfrm>
            <a:off x="8339212" y="1665289"/>
            <a:ext cx="3031852" cy="994144"/>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Safety/Security for Staff and People in Crisis</a:t>
            </a:r>
          </a:p>
        </p:txBody>
      </p:sp>
      <p:sp>
        <p:nvSpPr>
          <p:cNvPr id="13" name="Rectangle: Rounded Corners 12">
            <a:extLst>
              <a:ext uri="{FF2B5EF4-FFF2-40B4-BE49-F238E27FC236}">
                <a16:creationId xmlns:a16="http://schemas.microsoft.com/office/drawing/2014/main" id="{96B96976-507C-F228-8D1B-A2FAAE260ED3}"/>
              </a:ext>
            </a:extLst>
          </p:cNvPr>
          <p:cNvSpPr/>
          <p:nvPr/>
        </p:nvSpPr>
        <p:spPr>
          <a:xfrm>
            <a:off x="4018741" y="3343940"/>
            <a:ext cx="4441633" cy="1302069"/>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Crisis Response Partnerships with Law Enforcement, Dispatch, and Emergency Medical Services</a:t>
            </a:r>
          </a:p>
        </p:txBody>
      </p:sp>
    </p:spTree>
    <p:extLst>
      <p:ext uri="{BB962C8B-B14F-4D97-AF65-F5344CB8AC3E}">
        <p14:creationId xmlns:p14="http://schemas.microsoft.com/office/powerpoint/2010/main" val="159284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AF2FE5-AE72-5918-814C-5BC6729D324D}"/>
              </a:ext>
            </a:extLst>
          </p:cNvPr>
          <p:cNvSpPr>
            <a:spLocks noGrp="1"/>
          </p:cNvSpPr>
          <p:nvPr>
            <p:ph type="title"/>
          </p:nvPr>
        </p:nvSpPr>
        <p:spPr>
          <a:xfrm>
            <a:off x="290596" y="791675"/>
            <a:ext cx="11610808" cy="988332"/>
          </a:xfrm>
        </p:spPr>
        <p:txBody>
          <a:bodyPr/>
          <a:lstStyle/>
          <a:p>
            <a:pPr algn="ctr"/>
            <a:r>
              <a:rPr lang="en-US" dirty="0">
                <a:solidFill>
                  <a:schemeClr val="accent1">
                    <a:lumMod val="75000"/>
                  </a:schemeClr>
                </a:solidFill>
              </a:rPr>
              <a:t>CORE elements of a THRIVING COMMUNITY*</a:t>
            </a:r>
          </a:p>
        </p:txBody>
      </p:sp>
      <p:sp>
        <p:nvSpPr>
          <p:cNvPr id="5" name="Slide Number Placeholder 4">
            <a:extLst>
              <a:ext uri="{FF2B5EF4-FFF2-40B4-BE49-F238E27FC236}">
                <a16:creationId xmlns:a16="http://schemas.microsoft.com/office/drawing/2014/main" id="{1902EB50-EE03-3DFD-6854-5BE4100D3F9C}"/>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8" name="Rectangle: Rounded Corners 7">
            <a:extLst>
              <a:ext uri="{FF2B5EF4-FFF2-40B4-BE49-F238E27FC236}">
                <a16:creationId xmlns:a16="http://schemas.microsoft.com/office/drawing/2014/main" id="{08F903B0-1293-7842-E56B-A8C06A454926}"/>
              </a:ext>
            </a:extLst>
          </p:cNvPr>
          <p:cNvSpPr/>
          <p:nvPr/>
        </p:nvSpPr>
        <p:spPr>
          <a:xfrm>
            <a:off x="363243" y="1554321"/>
            <a:ext cx="303185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Clubhouse Model</a:t>
            </a:r>
          </a:p>
        </p:txBody>
      </p:sp>
      <p:sp>
        <p:nvSpPr>
          <p:cNvPr id="9" name="Rectangle: Rounded Corners 8">
            <a:extLst>
              <a:ext uri="{FF2B5EF4-FFF2-40B4-BE49-F238E27FC236}">
                <a16:creationId xmlns:a16="http://schemas.microsoft.com/office/drawing/2014/main" id="{A675C276-4599-9DC7-E324-FE653750187A}"/>
              </a:ext>
            </a:extLst>
          </p:cNvPr>
          <p:cNvSpPr/>
          <p:nvPr/>
        </p:nvSpPr>
        <p:spPr>
          <a:xfrm>
            <a:off x="3998172" y="1545015"/>
            <a:ext cx="3380341" cy="1012755"/>
          </a:xfrm>
          <a:prstGeom prst="roundRect">
            <a:avLst/>
          </a:prstGeom>
          <a:solidFill>
            <a:schemeClr val="accent1">
              <a:lumMod val="60000"/>
              <a:lumOff val="40000"/>
            </a:schemeClr>
          </a:solidFill>
          <a:ln>
            <a:solidFill>
              <a:schemeClr val="accent1">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Engaging Law Enforcement/CIT</a:t>
            </a:r>
          </a:p>
        </p:txBody>
      </p:sp>
      <p:sp>
        <p:nvSpPr>
          <p:cNvPr id="10" name="Rectangle: Rounded Corners 9">
            <a:extLst>
              <a:ext uri="{FF2B5EF4-FFF2-40B4-BE49-F238E27FC236}">
                <a16:creationId xmlns:a16="http://schemas.microsoft.com/office/drawing/2014/main" id="{1AE1DFAA-40D8-4B4E-213B-BF78A80F5B42}"/>
              </a:ext>
            </a:extLst>
          </p:cNvPr>
          <p:cNvSpPr/>
          <p:nvPr/>
        </p:nvSpPr>
        <p:spPr>
          <a:xfrm>
            <a:off x="3931121" y="4103121"/>
            <a:ext cx="3514445" cy="1001331"/>
          </a:xfrm>
          <a:prstGeom prst="roundRect">
            <a:avLst/>
          </a:prstGeom>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rPr>
              <a:t>Education and training (e.g., hub and spoke model)</a:t>
            </a:r>
          </a:p>
        </p:txBody>
      </p:sp>
      <p:sp>
        <p:nvSpPr>
          <p:cNvPr id="11" name="Rectangle: Rounded Corners 10">
            <a:extLst>
              <a:ext uri="{FF2B5EF4-FFF2-40B4-BE49-F238E27FC236}">
                <a16:creationId xmlns:a16="http://schemas.microsoft.com/office/drawing/2014/main" id="{7452A3B3-A1E6-0314-1EFE-A05812AA65D1}"/>
              </a:ext>
            </a:extLst>
          </p:cNvPr>
          <p:cNvSpPr/>
          <p:nvPr/>
        </p:nvSpPr>
        <p:spPr>
          <a:xfrm>
            <a:off x="363243" y="4123358"/>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No wrong door Central Receiving Center</a:t>
            </a:r>
          </a:p>
        </p:txBody>
      </p:sp>
      <p:sp>
        <p:nvSpPr>
          <p:cNvPr id="12" name="Rectangle: Rounded Corners 11">
            <a:extLst>
              <a:ext uri="{FF2B5EF4-FFF2-40B4-BE49-F238E27FC236}">
                <a16:creationId xmlns:a16="http://schemas.microsoft.com/office/drawing/2014/main" id="{FCD61586-2DFF-3EA6-B29E-4A904FE57964}"/>
              </a:ext>
            </a:extLst>
          </p:cNvPr>
          <p:cNvSpPr/>
          <p:nvPr/>
        </p:nvSpPr>
        <p:spPr>
          <a:xfrm>
            <a:off x="8027001" y="1484796"/>
            <a:ext cx="3031852" cy="1063670"/>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Recovery Community Organizations</a:t>
            </a:r>
          </a:p>
        </p:txBody>
      </p:sp>
      <p:sp>
        <p:nvSpPr>
          <p:cNvPr id="13" name="Rectangle: Rounded Corners 12">
            <a:extLst>
              <a:ext uri="{FF2B5EF4-FFF2-40B4-BE49-F238E27FC236}">
                <a16:creationId xmlns:a16="http://schemas.microsoft.com/office/drawing/2014/main" id="{96B96976-507C-F228-8D1B-A2FAAE260ED3}"/>
              </a:ext>
            </a:extLst>
          </p:cNvPr>
          <p:cNvSpPr/>
          <p:nvPr/>
        </p:nvSpPr>
        <p:spPr>
          <a:xfrm>
            <a:off x="3931121" y="2819852"/>
            <a:ext cx="3514445" cy="988332"/>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Supports for individuals with dual diagnoses (e.g., persons with disabilities) </a:t>
            </a:r>
          </a:p>
        </p:txBody>
      </p:sp>
      <p:sp>
        <p:nvSpPr>
          <p:cNvPr id="2" name="Rectangle: Rounded Corners 1">
            <a:extLst>
              <a:ext uri="{FF2B5EF4-FFF2-40B4-BE49-F238E27FC236}">
                <a16:creationId xmlns:a16="http://schemas.microsoft.com/office/drawing/2014/main" id="{832B2471-A8CD-6021-1368-0783A4517CF2}"/>
              </a:ext>
            </a:extLst>
          </p:cNvPr>
          <p:cNvSpPr/>
          <p:nvPr/>
        </p:nvSpPr>
        <p:spPr>
          <a:xfrm>
            <a:off x="363243" y="2816946"/>
            <a:ext cx="3031852" cy="994144"/>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Teaming Models</a:t>
            </a:r>
          </a:p>
        </p:txBody>
      </p:sp>
      <p:sp>
        <p:nvSpPr>
          <p:cNvPr id="3" name="Rectangle: Rounded Corners 2">
            <a:extLst>
              <a:ext uri="{FF2B5EF4-FFF2-40B4-BE49-F238E27FC236}">
                <a16:creationId xmlns:a16="http://schemas.microsoft.com/office/drawing/2014/main" id="{D8E965C8-F866-C145-53AB-D7C603D9CDBB}"/>
              </a:ext>
            </a:extLst>
          </p:cNvPr>
          <p:cNvSpPr/>
          <p:nvPr/>
        </p:nvSpPr>
        <p:spPr>
          <a:xfrm>
            <a:off x="7999416" y="2816946"/>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Rapid Access to Care at Every Level</a:t>
            </a:r>
          </a:p>
        </p:txBody>
      </p:sp>
      <p:sp>
        <p:nvSpPr>
          <p:cNvPr id="4" name="Rectangle: Rounded Corners 3">
            <a:extLst>
              <a:ext uri="{FF2B5EF4-FFF2-40B4-BE49-F238E27FC236}">
                <a16:creationId xmlns:a16="http://schemas.microsoft.com/office/drawing/2014/main" id="{ADFA504B-C4C6-F19E-4CEA-09BF683DF0DC}"/>
              </a:ext>
            </a:extLst>
          </p:cNvPr>
          <p:cNvSpPr/>
          <p:nvPr/>
        </p:nvSpPr>
        <p:spPr>
          <a:xfrm>
            <a:off x="7999416" y="4123358"/>
            <a:ext cx="3144726" cy="959534"/>
          </a:xfrm>
          <a:prstGeom prst="roundRect">
            <a:avLst/>
          </a:prstGeom>
          <a:solidFill>
            <a:schemeClr val="accent1">
              <a:lumMod val="60000"/>
              <a:lumOff val="40000"/>
            </a:schemeClr>
          </a:solidFill>
          <a:ln>
            <a:solidFill>
              <a:schemeClr val="accent1">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Enhanced Health Information Exchange Data</a:t>
            </a:r>
          </a:p>
        </p:txBody>
      </p:sp>
      <p:sp>
        <p:nvSpPr>
          <p:cNvPr id="7" name="Rectangle: Rounded Corners 6">
            <a:extLst>
              <a:ext uri="{FF2B5EF4-FFF2-40B4-BE49-F238E27FC236}">
                <a16:creationId xmlns:a16="http://schemas.microsoft.com/office/drawing/2014/main" id="{E55CF1E8-8640-EDA1-37F1-0EE676311BF0}"/>
              </a:ext>
            </a:extLst>
          </p:cNvPr>
          <p:cNvSpPr/>
          <p:nvPr/>
        </p:nvSpPr>
        <p:spPr>
          <a:xfrm>
            <a:off x="3917501" y="5429770"/>
            <a:ext cx="346101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Cellular service and high-speed internet</a:t>
            </a:r>
          </a:p>
        </p:txBody>
      </p:sp>
      <p:sp>
        <p:nvSpPr>
          <p:cNvPr id="16" name="Rectangle: Rounded Corners 15">
            <a:extLst>
              <a:ext uri="{FF2B5EF4-FFF2-40B4-BE49-F238E27FC236}">
                <a16:creationId xmlns:a16="http://schemas.microsoft.com/office/drawing/2014/main" id="{E17A0A3D-3F06-F0F1-8567-74FC08AAE061}"/>
              </a:ext>
            </a:extLst>
          </p:cNvPr>
          <p:cNvSpPr/>
          <p:nvPr/>
        </p:nvSpPr>
        <p:spPr>
          <a:xfrm>
            <a:off x="290596" y="5424410"/>
            <a:ext cx="3104499" cy="988332"/>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Access to Comprehensive Primary Behavioral Healthcare</a:t>
            </a:r>
          </a:p>
        </p:txBody>
      </p:sp>
      <p:sp>
        <p:nvSpPr>
          <p:cNvPr id="18" name="TextBox 17">
            <a:extLst>
              <a:ext uri="{FF2B5EF4-FFF2-40B4-BE49-F238E27FC236}">
                <a16:creationId xmlns:a16="http://schemas.microsoft.com/office/drawing/2014/main" id="{03E30E9E-03E0-163B-568D-A7C4BCC10AE1}"/>
              </a:ext>
            </a:extLst>
          </p:cNvPr>
          <p:cNvSpPr txBox="1"/>
          <p:nvPr/>
        </p:nvSpPr>
        <p:spPr>
          <a:xfrm>
            <a:off x="853109" y="6512040"/>
            <a:ext cx="2812774" cy="261610"/>
          </a:xfrm>
          <a:prstGeom prst="rect">
            <a:avLst/>
          </a:prstGeom>
          <a:noFill/>
        </p:spPr>
        <p:txBody>
          <a:bodyPr wrap="square" rtlCol="0">
            <a:spAutoFit/>
          </a:bodyPr>
          <a:lstStyle/>
          <a:p>
            <a:r>
              <a:rPr lang="en-US" sz="1100" b="1" dirty="0">
                <a:solidFill>
                  <a:schemeClr val="accent1">
                    <a:lumMod val="75000"/>
                  </a:schemeClr>
                </a:solidFill>
              </a:rPr>
              <a:t>Subcommittee Discussion*</a:t>
            </a:r>
          </a:p>
        </p:txBody>
      </p:sp>
    </p:spTree>
    <p:extLst>
      <p:ext uri="{BB962C8B-B14F-4D97-AF65-F5344CB8AC3E}">
        <p14:creationId xmlns:p14="http://schemas.microsoft.com/office/powerpoint/2010/main" val="620548012"/>
      </p:ext>
    </p:extLst>
  </p:cSld>
  <p:clrMapOvr>
    <a:masterClrMapping/>
  </p:clrMapOvr>
</p:sld>
</file>

<file path=ppt/theme/theme1.xml><?xml version="1.0" encoding="utf-8"?>
<a:theme xmlns:a="http://schemas.openxmlformats.org/drawingml/2006/main" name="Theme-DCF">
  <a:themeElements>
    <a:clrScheme name="DCF Power point">
      <a:dk1>
        <a:srgbClr val="193441"/>
      </a:dk1>
      <a:lt1>
        <a:srgbClr val="FFFFFF"/>
      </a:lt1>
      <a:dk2>
        <a:srgbClr val="193441"/>
      </a:dk2>
      <a:lt2>
        <a:srgbClr val="E7E6E6"/>
      </a:lt2>
      <a:accent1>
        <a:srgbClr val="115BA4"/>
      </a:accent1>
      <a:accent2>
        <a:srgbClr val="488F4D"/>
      </a:accent2>
      <a:accent3>
        <a:srgbClr val="7CB2E1"/>
      </a:accent3>
      <a:accent4>
        <a:srgbClr val="FAA634"/>
      </a:accent4>
      <a:accent5>
        <a:srgbClr val="FFD537"/>
      </a:accent5>
      <a:accent6>
        <a:srgbClr val="DF462E"/>
      </a:accent6>
      <a:hlink>
        <a:srgbClr val="36708C"/>
      </a:hlink>
      <a:folHlink>
        <a:srgbClr val="C55A11"/>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PPmasterFINAL">
  <a:themeElements>
    <a:clrScheme name="Custom 34">
      <a:dk1>
        <a:srgbClr val="115BA4"/>
      </a:dk1>
      <a:lt1>
        <a:sysClr val="window" lastClr="FFFFFF"/>
      </a:lt1>
      <a:dk2>
        <a:srgbClr val="115BA4"/>
      </a:dk2>
      <a:lt2>
        <a:srgbClr val="488F4D"/>
      </a:lt2>
      <a:accent1>
        <a:srgbClr val="115BA4"/>
      </a:accent1>
      <a:accent2>
        <a:srgbClr val="488F4D"/>
      </a:accent2>
      <a:accent3>
        <a:srgbClr val="115BA4"/>
      </a:accent3>
      <a:accent4>
        <a:srgbClr val="488F4D"/>
      </a:accent4>
      <a:accent5>
        <a:srgbClr val="115BA4"/>
      </a:accent5>
      <a:accent6>
        <a:srgbClr val="488F4D"/>
      </a:accent6>
      <a:hlink>
        <a:srgbClr val="115BA4"/>
      </a:hlink>
      <a:folHlink>
        <a:srgbClr val="115BA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2D995-20F0-4C14-BF62-1248AB4B484D}">
  <ds:schemaRefs>
    <ds:schemaRef ds:uri="http://schemas.microsoft.com/office/2006/documentManagement/types"/>
    <ds:schemaRef ds:uri="71af3243-3dd4-4a8d-8c0d-dd76da1f02a5"/>
    <ds:schemaRef ds:uri="http://purl.org/dc/elements/1.1/"/>
    <ds:schemaRef ds:uri="http://purl.org/dc/term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16c05727-aa75-4e4a-9b5f-8a80a1165891"/>
    <ds:schemaRef ds:uri="http://www.w3.org/XML/1998/namespace"/>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12033</TotalTime>
  <Words>389</Words>
  <Application>Microsoft Office PowerPoint</Application>
  <PresentationFormat>Widescreen</PresentationFormat>
  <Paragraphs>77</Paragraphs>
  <Slides>9</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Courier New</vt:lpstr>
      <vt:lpstr>Times New Roman</vt:lpstr>
      <vt:lpstr>Trajan Pro</vt:lpstr>
      <vt:lpstr>Verdana</vt:lpstr>
      <vt:lpstr>Wingdings</vt:lpstr>
      <vt:lpstr>Wingdings 2</vt:lpstr>
      <vt:lpstr>Theme-DCF</vt:lpstr>
      <vt:lpstr>PPmasterFINAL</vt:lpstr>
      <vt:lpstr>Baker Act Data Overview</vt:lpstr>
      <vt:lpstr>BaKER ACT </vt:lpstr>
      <vt:lpstr>Criteria FOR BAKER ACT</vt:lpstr>
      <vt:lpstr>Fiscal Year 2021-2022 FLORIDA BAKER ACT DATA </vt:lpstr>
      <vt:lpstr>FLORIDA BAKER ACT HISTORICAL DATA</vt:lpstr>
      <vt:lpstr>REPEAT Baker acts</vt:lpstr>
      <vt:lpstr>Broward County profile</vt:lpstr>
      <vt:lpstr>elements of a modern crisis care system</vt:lpstr>
      <vt:lpstr>CORE elements of a THRIVING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System of Care Subcommittee - Baker Act Data Overview (June 27 2023)</dc:title>
  <dc:creator>Edwards, Joseph</dc:creator>
  <cp:lastModifiedBy>VanDyke, Misty N</cp:lastModifiedBy>
  <cp:revision>169</cp:revision>
  <cp:lastPrinted>2023-01-20T19:52:28Z</cp:lastPrinted>
  <dcterms:created xsi:type="dcterms:W3CDTF">2022-01-04T16:51:29Z</dcterms:created>
  <dcterms:modified xsi:type="dcterms:W3CDTF">2025-06-05T14:48:50Z</dcterms:modified>
</cp:coreProperties>
</file>