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4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13" r:id="rId2"/>
    <p:sldId id="432" r:id="rId3"/>
    <p:sldId id="487" r:id="rId4"/>
    <p:sldId id="555" r:id="rId5"/>
    <p:sldId id="564" r:id="rId6"/>
    <p:sldId id="565" r:id="rId7"/>
    <p:sldId id="566" r:id="rId8"/>
    <p:sldId id="573" r:id="rId9"/>
    <p:sldId id="574" r:id="rId10"/>
    <p:sldId id="532" r:id="rId11"/>
    <p:sldId id="533" r:id="rId12"/>
    <p:sldId id="534" r:id="rId13"/>
    <p:sldId id="535" r:id="rId14"/>
    <p:sldId id="568" r:id="rId15"/>
    <p:sldId id="577" r:id="rId16"/>
    <p:sldId id="538" r:id="rId17"/>
    <p:sldId id="539" r:id="rId18"/>
    <p:sldId id="559" r:id="rId19"/>
    <p:sldId id="556" r:id="rId20"/>
    <p:sldId id="557" r:id="rId21"/>
    <p:sldId id="540" r:id="rId22"/>
    <p:sldId id="542" r:id="rId23"/>
    <p:sldId id="543" r:id="rId24"/>
    <p:sldId id="550" r:id="rId25"/>
    <p:sldId id="551" r:id="rId26"/>
    <p:sldId id="578" r:id="rId27"/>
    <p:sldId id="544" r:id="rId28"/>
    <p:sldId id="545" r:id="rId29"/>
    <p:sldId id="579" r:id="rId30"/>
    <p:sldId id="558" r:id="rId31"/>
    <p:sldId id="549" r:id="rId32"/>
    <p:sldId id="560" r:id="rId33"/>
    <p:sldId id="547" r:id="rId34"/>
    <p:sldId id="576" r:id="rId35"/>
  </p:sldIdLst>
  <p:sldSz cx="9144000" cy="6858000" type="screen4x3"/>
  <p:notesSz cx="6946900" cy="9207500"/>
  <p:custDataLst>
    <p:tags r:id="rId3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1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2900" userDrawn="1">
          <p15:clr>
            <a:srgbClr val="A4A3A4"/>
          </p15:clr>
        </p15:guide>
        <p15:guide id="4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79B"/>
    <a:srgbClr val="1B5FAA"/>
    <a:srgbClr val="5694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956" autoAdjust="0"/>
  </p:normalViewPr>
  <p:slideViewPr>
    <p:cSldViewPr snapToGrid="0" snapToObjects="1">
      <p:cViewPr varScale="1">
        <p:scale>
          <a:sx n="65" d="100"/>
          <a:sy n="65" d="100"/>
        </p:scale>
        <p:origin x="-96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132" y="-78"/>
      </p:cViewPr>
      <p:guideLst>
        <p:guide orient="horz" pos="2921"/>
        <p:guide orient="horz" pos="2900"/>
        <p:guide pos="2209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707" y="1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CDEF1F-98D8-4E31-AB96-D6D4F3BEF27D}" type="datetimeFigureOut">
              <a:rPr lang="en-US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45409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707" y="8745409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6117B8-8C84-4418-8F41-3859D2C59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127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635" cy="46053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707" y="1"/>
            <a:ext cx="3010635" cy="46053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BBBCFA-270F-429B-9A2A-8BD6DFA6940D}" type="datetimeFigureOut">
              <a:rPr lang="en-US"/>
              <a:pPr>
                <a:defRPr/>
              </a:pPr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2" y="4374265"/>
            <a:ext cx="5556897" cy="4143219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45409"/>
            <a:ext cx="3010635" cy="46053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707" y="8745409"/>
            <a:ext cx="3010635" cy="46053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18E2B0-D871-4517-919C-38CD2708B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709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1.0.1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81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04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90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defRPr/>
            </a:pP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Business casual - Slacks, button down shirt (no tie)</a:t>
            </a:r>
          </a:p>
          <a:p>
            <a:pPr lvl="2">
              <a:defRPr/>
            </a:pPr>
            <a:r>
              <a:rPr lang="en-US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			Slacks and a Polo shirt.</a:t>
            </a:r>
          </a:p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2259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7070" indent="-283489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955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36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117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4699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8281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1863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5444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A212E8-DC81-49AB-9BA8-76847C86CE25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1755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7070" indent="-283489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955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36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117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4699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8281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1863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5444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A212E8-DC81-49AB-9BA8-76847C86CE25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2381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7070" indent="-283489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955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36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117" indent="-226791" defTabSz="922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4699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8281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1863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5444" indent="-226791" defTabSz="9229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A212E8-DC81-49AB-9BA8-76847C86CE25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8460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1.0.2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08548-F412-41D9-A283-212131718C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77">
              <a:defRPr/>
            </a:pPr>
            <a:r>
              <a:rPr lang="en-US" altLang="en-US" dirty="0" smtClean="0"/>
              <a:t>16.1.6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77">
              <a:defRPr/>
            </a:pPr>
            <a:r>
              <a:rPr lang="en-US" altLang="en-US" dirty="0" smtClean="0"/>
              <a:t>16.1.7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77">
              <a:defRPr/>
            </a:pPr>
            <a:r>
              <a:rPr lang="en-US" altLang="en-US" dirty="0" smtClean="0"/>
              <a:t>16.1.8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77">
              <a:defRPr/>
            </a:pPr>
            <a:r>
              <a:rPr lang="en-US" altLang="en-US" dirty="0" smtClean="0"/>
              <a:t>16.1.39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HOW MANY TIMES DOES IT TAKE TO RUIN YOUR REPUTATION.  </a:t>
            </a:r>
          </a:p>
          <a:p>
            <a:r>
              <a:rPr lang="en-US" altLang="en-US" dirty="0" smtClean="0"/>
              <a:t>HOW MANY TIMES DOES IT TAKE TO REHABILITATE YOUR REPUTATION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HANDOUT – TIPS FOR EFFECTIVE TESTIMONY</a:t>
            </a:r>
          </a:p>
        </p:txBody>
      </p:sp>
    </p:spTree>
    <p:extLst>
      <p:ext uri="{BB962C8B-B14F-4D97-AF65-F5344CB8AC3E}">
        <p14:creationId xmlns:p14="http://schemas.microsoft.com/office/powerpoint/2010/main" val="2818419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HOW MANY TIMES DOES IT TAKE TO RUIN YOUR REPUTATION.  </a:t>
            </a:r>
          </a:p>
          <a:p>
            <a:r>
              <a:rPr lang="en-US" altLang="en-US" smtClean="0"/>
              <a:t>HOW MANY TIMES DOES IT TAKE TO REHABILITATE YOUR REPUTATION</a:t>
            </a:r>
          </a:p>
          <a:p>
            <a:endParaRPr lang="en-US" altLang="en-US" smtClean="0"/>
          </a:p>
          <a:p>
            <a:r>
              <a:rPr lang="en-US" altLang="en-US" smtClean="0"/>
              <a:t>HANDOUT – TIPS FOR EFFECTIVE TESTIMONY</a:t>
            </a:r>
          </a:p>
        </p:txBody>
      </p:sp>
    </p:spTree>
    <p:extLst>
      <p:ext uri="{BB962C8B-B14F-4D97-AF65-F5344CB8AC3E}">
        <p14:creationId xmlns:p14="http://schemas.microsoft.com/office/powerpoint/2010/main" val="119405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630363" y="1468438"/>
            <a:ext cx="6861175" cy="1206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B5FAA"/>
                </a:solidFill>
              </a:rPr>
              <a:t>Florida’s Safety Methodology</a:t>
            </a:r>
            <a:endParaRPr lang="en-US" sz="2200" dirty="0">
              <a:solidFill>
                <a:srgbClr val="1B5F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275" y="4978400"/>
            <a:ext cx="14033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D990B-1921-4810-B7CA-E2C4E55F8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9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636588"/>
            <a:ext cx="7545387" cy="1885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4227513"/>
            <a:ext cx="7473950" cy="1868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38" y="4227513"/>
            <a:ext cx="1768475" cy="187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59488" y="62357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65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Right Triangle 11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12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080000" y="6408738"/>
            <a:ext cx="27686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Module 3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924800" y="6408738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D8288AB-486C-4A61-A7DC-E31065DBF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11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4963" y="274638"/>
            <a:ext cx="7081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4963" y="1600200"/>
            <a:ext cx="70818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59" r:id="rId7"/>
    <p:sldLayoutId id="2147483753" r:id="rId8"/>
    <p:sldLayoutId id="2147483761" r:id="rId9"/>
    <p:sldLayoutId id="2147483762" r:id="rId10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4lPnG1HMkB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GLNb1udBbsw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945797"/>
            <a:ext cx="7082263" cy="879566"/>
          </a:xfrm>
        </p:spPr>
        <p:txBody>
          <a:bodyPr>
            <a:normAutofit/>
          </a:bodyPr>
          <a:lstStyle/>
          <a:p>
            <a:r>
              <a:rPr lang="en-US" dirty="0" smtClean="0"/>
              <a:t>Lab 1: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536" y="3888990"/>
            <a:ext cx="7088460" cy="145929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Courtroom Testimony</a:t>
            </a:r>
            <a:endParaRPr lang="en-US" sz="4800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59737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9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Courtroom Presentation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3827273" cy="436570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 smtClean="0"/>
              <a:t>Success in Court is a part of your job.</a:t>
            </a:r>
          </a:p>
          <a:p>
            <a:pPr>
              <a:defRPr/>
            </a:pPr>
            <a:r>
              <a:rPr lang="en-US" altLang="en-US" dirty="0" smtClean="0"/>
              <a:t>Knowledge of basic court preparation.</a:t>
            </a:r>
          </a:p>
          <a:p>
            <a:pPr>
              <a:defRPr/>
            </a:pPr>
            <a:r>
              <a:rPr lang="en-US" altLang="en-US" dirty="0" smtClean="0"/>
              <a:t>Knowledge of basic court rules and practices. </a:t>
            </a:r>
          </a:p>
          <a:p>
            <a:pPr>
              <a:defRPr/>
            </a:pPr>
            <a:r>
              <a:rPr lang="en-US" altLang="en-US" dirty="0" smtClean="0"/>
              <a:t>You are a professional witness.</a:t>
            </a:r>
          </a:p>
          <a:p>
            <a:pPr>
              <a:buClr>
                <a:schemeClr val="bg2"/>
              </a:buClr>
              <a:buFont typeface="Wingdings" pitchFamily="2" charset="2"/>
              <a:buNone/>
              <a:defRPr/>
            </a:pPr>
            <a:endParaRPr lang="en-US" altLang="en-US" sz="2800" i="1" dirty="0" smtClean="0">
              <a:solidFill>
                <a:srgbClr val="000000"/>
              </a:solidFill>
            </a:endParaRPr>
          </a:p>
          <a:p>
            <a:pPr>
              <a:buClr>
                <a:schemeClr val="bg2"/>
              </a:buClr>
              <a:buFont typeface="Wingdings" pitchFamily="2" charset="2"/>
              <a:buNone/>
              <a:defRPr/>
            </a:pPr>
            <a:endParaRPr lang="en-US" altLang="en-US" sz="2800" i="1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97" y="2218472"/>
            <a:ext cx="3160302" cy="23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  <a:defRPr/>
            </a:pPr>
            <a:endParaRPr lang="en-US" altLang="en-US" sz="3600" b="1" dirty="0" smtClean="0"/>
          </a:p>
          <a:p>
            <a:pPr marL="0" lvl="1" indent="0">
              <a:buNone/>
              <a:defRPr/>
            </a:pPr>
            <a:r>
              <a:rPr lang="en-US" altLang="en-US" sz="3600" dirty="0" smtClean="0">
                <a:solidFill>
                  <a:srgbClr val="18579B"/>
                </a:solidFill>
              </a:rPr>
              <a:t>How </a:t>
            </a:r>
            <a:r>
              <a:rPr lang="en-US" altLang="en-US" sz="3600" dirty="0">
                <a:solidFill>
                  <a:srgbClr val="18579B"/>
                </a:solidFill>
              </a:rPr>
              <a:t>you present in court reflects </a:t>
            </a:r>
            <a:r>
              <a:rPr lang="en-US" altLang="en-US" sz="3600" dirty="0" smtClean="0">
                <a:solidFill>
                  <a:srgbClr val="18579B"/>
                </a:solidFill>
              </a:rPr>
              <a:t>on:</a:t>
            </a:r>
          </a:p>
          <a:p>
            <a:pPr marL="571500" lvl="1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/>
              <a:t>Y</a:t>
            </a:r>
            <a:r>
              <a:rPr lang="en-US" altLang="en-US" sz="3600" dirty="0" smtClean="0"/>
              <a:t>our </a:t>
            </a:r>
            <a:r>
              <a:rPr lang="en-US" altLang="en-US" sz="3600" i="1" dirty="0" smtClean="0"/>
              <a:t>personal reputation,</a:t>
            </a:r>
          </a:p>
          <a:p>
            <a:pPr marL="571500" lvl="1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 smtClean="0"/>
              <a:t>Your</a:t>
            </a:r>
            <a:r>
              <a:rPr lang="en-US" altLang="en-US" sz="3600" i="1" dirty="0" smtClean="0"/>
              <a:t> agency’s reputation, and</a:t>
            </a:r>
          </a:p>
          <a:p>
            <a:pPr marL="571500" lvl="1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/>
              <a:t>T</a:t>
            </a:r>
            <a:r>
              <a:rPr lang="en-US" altLang="en-US" sz="3600" dirty="0" smtClean="0"/>
              <a:t>he</a:t>
            </a:r>
            <a:r>
              <a:rPr lang="en-US" altLang="en-US" sz="3600" i="1" dirty="0" smtClean="0"/>
              <a:t> </a:t>
            </a:r>
            <a:r>
              <a:rPr lang="en-US" altLang="en-US" sz="3600" i="1" dirty="0"/>
              <a:t>State’s </a:t>
            </a:r>
            <a:r>
              <a:rPr lang="en-US" altLang="en-US" sz="3600" i="1" dirty="0" smtClean="0"/>
              <a:t>reputation.</a:t>
            </a:r>
            <a:endParaRPr lang="en-US" altLang="en-US" sz="3600" i="1" dirty="0"/>
          </a:p>
          <a:p>
            <a:pPr>
              <a:defRPr/>
            </a:pPr>
            <a:endParaRPr lang="en-US" altLang="en-US" sz="2800" dirty="0" smtClean="0">
              <a:solidFill>
                <a:srgbClr val="000000"/>
              </a:solidFill>
            </a:endParaRPr>
          </a:p>
          <a:p>
            <a:pPr>
              <a:buClr>
                <a:schemeClr val="bg2"/>
              </a:buClr>
              <a:buFont typeface="Wingdings" pitchFamily="2" charset="2"/>
              <a:buNone/>
              <a:defRPr/>
            </a:pPr>
            <a:endParaRPr lang="en-US" altLang="en-US" sz="2800" i="1" dirty="0" smtClean="0">
              <a:solidFill>
                <a:srgbClr val="000000"/>
              </a:solidFill>
            </a:endParaRPr>
          </a:p>
          <a:p>
            <a:pPr>
              <a:buClr>
                <a:schemeClr val="bg2"/>
              </a:buClr>
              <a:buFont typeface="Wingdings" pitchFamily="2" charset="2"/>
              <a:buNone/>
              <a:defRPr/>
            </a:pPr>
            <a:endParaRPr lang="en-US" altLang="en-US" sz="2800" i="1" dirty="0" smtClean="0">
              <a:solidFill>
                <a:srgbClr val="000000"/>
              </a:solidFill>
            </a:endParaRPr>
          </a:p>
          <a:p>
            <a:pPr lvl="1">
              <a:buClr>
                <a:schemeClr val="bg2"/>
              </a:buClr>
              <a:buFont typeface="Wingdings" pitchFamily="2" charset="2"/>
              <a:buNone/>
              <a:defRPr/>
            </a:pPr>
            <a:endParaRPr lang="en-US" altLang="en-US" sz="2400" b="1" dirty="0" smtClean="0">
              <a:solidFill>
                <a:srgbClr val="C0BC00"/>
              </a:solidFill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199170"/>
            <a:ext cx="7082263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Preparing for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317" y="1472184"/>
            <a:ext cx="4107379" cy="47437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altLang="en-US" b="1" dirty="0" smtClean="0">
                <a:solidFill>
                  <a:srgbClr val="18579B"/>
                </a:solidFill>
              </a:rPr>
              <a:t>Meet with CLS lawyer</a:t>
            </a:r>
          </a:p>
          <a:p>
            <a:pPr lvl="1">
              <a:buClr>
                <a:srgbClr val="18579B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 smtClean="0"/>
              <a:t>Know all the facts of your case.</a:t>
            </a:r>
          </a:p>
          <a:p>
            <a:pPr lvl="1">
              <a:buClr>
                <a:srgbClr val="18579B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 smtClean="0"/>
              <a:t>Share all information – the good, the bad, and the ugly.</a:t>
            </a:r>
          </a:p>
          <a:p>
            <a:pPr lvl="1">
              <a:buClr>
                <a:srgbClr val="18579B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3200" dirty="0" smtClean="0"/>
              <a:t>Know everything that everyone on the team did on the case (supervisors, previous CPI/CM, other expertise).</a:t>
            </a:r>
          </a:p>
          <a:p>
            <a:pPr lvl="1">
              <a:buFont typeface="Wingdings" pitchFamily="2" charset="2"/>
              <a:buNone/>
              <a:defRPr/>
            </a:pPr>
            <a:endParaRPr lang="en-US" altLang="en-US" dirty="0" smtClean="0">
              <a:solidFill>
                <a:schemeClr val="accent1"/>
              </a:solidFill>
            </a:endParaRPr>
          </a:p>
          <a:p>
            <a:pPr lvl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None/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1.12</a:t>
            </a:r>
            <a:endParaRPr lang="en-US" dirty="0"/>
          </a:p>
        </p:txBody>
      </p:sp>
      <p:pic>
        <p:nvPicPr>
          <p:cNvPr id="1026" name="Picture 2" descr="C:\Users\Carnett-Valerie\AppData\Local\Microsoft\Windows\Temporary Internet Files\Content.IE5\2QIPAXLQ\lawyer-handshak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12" y="1984248"/>
            <a:ext cx="3002359" cy="25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Preparing for Court</a:t>
            </a:r>
            <a:endParaRPr lang="en-US" alt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19619" y="1417638"/>
            <a:ext cx="7322629" cy="4365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b="1" u="sng" dirty="0" smtClean="0">
                <a:solidFill>
                  <a:srgbClr val="18579B"/>
                </a:solidFill>
              </a:rPr>
              <a:t>Know your case, </a:t>
            </a:r>
            <a:r>
              <a:rPr lang="en-US" altLang="en-US" b="1" u="sng" dirty="0">
                <a:solidFill>
                  <a:srgbClr val="18579B"/>
                </a:solidFill>
              </a:rPr>
              <a:t>k</a:t>
            </a:r>
            <a:r>
              <a:rPr lang="en-US" altLang="en-US" sz="3200" b="1" u="sng" dirty="0" smtClean="0">
                <a:solidFill>
                  <a:srgbClr val="18579B"/>
                </a:solidFill>
              </a:rPr>
              <a:t>now the facts!</a:t>
            </a:r>
          </a:p>
          <a:p>
            <a:pPr lvl="1">
              <a:buClr>
                <a:srgbClr val="18579B"/>
              </a:buClr>
              <a:buFont typeface="Wingdings" pitchFamily="2" charset="2"/>
              <a:buChar char="Ø"/>
              <a:defRPr/>
            </a:pPr>
            <a:r>
              <a:rPr lang="en-US" altLang="en-US" sz="3200" dirty="0" smtClean="0"/>
              <a:t>Current child functioning information</a:t>
            </a:r>
          </a:p>
          <a:p>
            <a:pPr lvl="2">
              <a:buClr>
                <a:srgbClr val="18579B"/>
              </a:buClr>
              <a:buFont typeface="Wingdings" pitchFamily="2" charset="2"/>
              <a:buChar char="Ø"/>
              <a:defRPr/>
            </a:pPr>
            <a:r>
              <a:rPr lang="en-US" altLang="en-US" dirty="0" smtClean="0"/>
              <a:t>how they are doing in school, </a:t>
            </a:r>
          </a:p>
          <a:p>
            <a:pPr lvl="2">
              <a:buClr>
                <a:srgbClr val="18579B"/>
              </a:buClr>
              <a:buFont typeface="Wingdings" pitchFamily="2" charset="2"/>
              <a:buChar char="Ø"/>
              <a:defRPr/>
            </a:pPr>
            <a:r>
              <a:rPr lang="en-US" altLang="en-US" dirty="0" smtClean="0"/>
              <a:t>special medical needs, etc.</a:t>
            </a:r>
          </a:p>
          <a:p>
            <a:pPr lvl="1">
              <a:buClr>
                <a:srgbClr val="18579B"/>
              </a:buClr>
              <a:buFont typeface="Wingdings" pitchFamily="2" charset="2"/>
              <a:buChar char="Ø"/>
              <a:defRPr/>
            </a:pPr>
            <a:r>
              <a:rPr lang="en-US" altLang="en-US" sz="3200" dirty="0" smtClean="0"/>
              <a:t>Parent information (adult functioning, parenting) </a:t>
            </a:r>
          </a:p>
          <a:p>
            <a:pPr lvl="2">
              <a:buClr>
                <a:srgbClr val="18579B"/>
              </a:buClr>
              <a:buFont typeface="Wingdings" pitchFamily="2" charset="2"/>
              <a:buChar char="Ø"/>
              <a:defRPr/>
            </a:pPr>
            <a:r>
              <a:rPr lang="en-US" altLang="en-US" dirty="0" smtClean="0"/>
              <a:t>cooperation with safety plan/case plan, </a:t>
            </a:r>
          </a:p>
          <a:p>
            <a:pPr lvl="2">
              <a:buClr>
                <a:srgbClr val="18579B"/>
              </a:buClr>
              <a:buFont typeface="Wingdings" pitchFamily="2" charset="2"/>
              <a:buChar char="Ø"/>
              <a:defRPr/>
            </a:pPr>
            <a:r>
              <a:rPr lang="en-US" altLang="en-US" dirty="0" smtClean="0"/>
              <a:t>case plan compliance, </a:t>
            </a:r>
          </a:p>
          <a:p>
            <a:pPr lvl="2">
              <a:buClr>
                <a:srgbClr val="18579B"/>
              </a:buClr>
              <a:buFont typeface="Wingdings" pitchFamily="2" charset="2"/>
              <a:buChar char="Ø"/>
              <a:defRPr/>
            </a:pPr>
            <a:r>
              <a:rPr lang="en-US" altLang="en-US" dirty="0" smtClean="0"/>
              <a:t>behavior change, unusual issues. 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Courtroom Behavior and Decorum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4471411" cy="436570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Wear tasteful and appropriate clothing.</a:t>
            </a:r>
          </a:p>
          <a:p>
            <a:r>
              <a:rPr lang="en-US" dirty="0" smtClean="0"/>
              <a:t>Rise when judge enters and when court adjourns.</a:t>
            </a:r>
          </a:p>
          <a:p>
            <a:r>
              <a:rPr lang="en-US" dirty="0" smtClean="0"/>
              <a:t>No talking.</a:t>
            </a:r>
          </a:p>
          <a:p>
            <a:r>
              <a:rPr lang="en-US" dirty="0" smtClean="0"/>
              <a:t>No food or drink.</a:t>
            </a:r>
          </a:p>
          <a:p>
            <a:r>
              <a:rPr lang="en-US" dirty="0" smtClean="0"/>
              <a:t>No cameras or recording.</a:t>
            </a:r>
          </a:p>
          <a:p>
            <a:r>
              <a:rPr lang="en-US" dirty="0" smtClean="0"/>
              <a:t>Phones turned off.</a:t>
            </a:r>
          </a:p>
          <a:p>
            <a:r>
              <a:rPr lang="en-US" dirty="0" smtClean="0"/>
              <a:t>No inappropriate facial gestures.</a:t>
            </a:r>
          </a:p>
          <a:p>
            <a:r>
              <a:rPr lang="en-US" dirty="0" smtClean="0"/>
              <a:t>Avoid repeated entrances and departures.</a:t>
            </a:r>
            <a:endParaRPr lang="en-US" dirty="0"/>
          </a:p>
        </p:txBody>
      </p:sp>
      <p:pic>
        <p:nvPicPr>
          <p:cNvPr id="2051" name="Picture 3" descr="C:\Users\Carnett-Valerie\AppData\Local\Microsoft\Windows\Temporary Internet Files\Content.IE5\WNQXZWZC\gavel_by_a55666-d57vi2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16" y="2537165"/>
            <a:ext cx="2358189" cy="14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Activity A:</a:t>
            </a:r>
            <a:br>
              <a:rPr lang="en-US" sz="2800" dirty="0" smtClean="0"/>
            </a:br>
            <a:r>
              <a:rPr lang="en-US" sz="2800" dirty="0" smtClean="0"/>
              <a:t>Courtroom Etiquette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9056" y="1958473"/>
            <a:ext cx="68102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3200" b="1" i="1" dirty="0" smtClean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View the video on Courtroom Etiquette.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Make note of any questions you may have.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Be prepared to discuss. </a:t>
            </a:r>
          </a:p>
          <a:p>
            <a:pPr lvl="0"/>
            <a:endParaRPr lang="en-US" sz="2400" dirty="0">
              <a:solidFill>
                <a:srgbClr val="18579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6158" y="4955091"/>
            <a:ext cx="6073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https://www.youtube.com/watch?v=4lPnG1HMkBg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Arial Black" panose="020B0A04020102020204" pitchFamily="34" charset="0"/>
              </a:rPr>
              <a:t>Courtroom Presentation, Attire-Men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62163" y="1851025"/>
            <a:ext cx="7081837" cy="4365625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						</a:t>
            </a:r>
            <a:r>
              <a:rPr lang="en-US" altLang="en-US" sz="2800" b="1" i="1" u="sng" dirty="0" smtClean="0">
                <a:solidFill>
                  <a:srgbClr val="18579B"/>
                </a:solidFill>
              </a:rPr>
              <a:t>Trial</a:t>
            </a:r>
            <a:r>
              <a:rPr lang="en-US" altLang="en-US" sz="2800" dirty="0" smtClean="0">
                <a:solidFill>
                  <a:srgbClr val="18579B"/>
                </a:solidFill>
              </a:rPr>
              <a:t> – </a:t>
            </a:r>
            <a:r>
              <a:rPr lang="en-US" altLang="en-US" sz="2800" dirty="0" smtClean="0"/>
              <a:t>All business…						          			shirt and tie, 						       						jacket preferred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		</a:t>
            </a:r>
          </a:p>
          <a:p>
            <a:pPr>
              <a:buFont typeface="Wingdings" pitchFamily="2" charset="2"/>
              <a:buNone/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sz="2800" b="1" i="1" dirty="0" smtClean="0">
                <a:solidFill>
                  <a:srgbClr val="000099"/>
                </a:solidFill>
              </a:rPr>
              <a:t>		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sz="2800" b="1" i="1" dirty="0">
                <a:solidFill>
                  <a:srgbClr val="000099"/>
                </a:solidFill>
              </a:rPr>
              <a:t>	</a:t>
            </a:r>
            <a:r>
              <a:rPr lang="en-US" altLang="en-US" sz="2800" b="1" i="1" dirty="0" smtClean="0">
                <a:solidFill>
                  <a:srgbClr val="000099"/>
                </a:solidFill>
              </a:rPr>
              <a:t>	</a:t>
            </a:r>
            <a:r>
              <a:rPr lang="en-US" altLang="en-US" sz="2800" b="1" i="1" u="sng" dirty="0" smtClean="0">
                <a:solidFill>
                  <a:srgbClr val="18579B"/>
                </a:solidFill>
              </a:rPr>
              <a:t>Hearings/Judicial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sz="2800" b="1" i="1" dirty="0" smtClean="0">
                <a:solidFill>
                  <a:srgbClr val="18579B"/>
                </a:solidFill>
              </a:rPr>
              <a:t>		</a:t>
            </a:r>
            <a:r>
              <a:rPr lang="en-US" altLang="en-US" sz="2800" b="1" i="1" u="sng" dirty="0" smtClean="0">
                <a:solidFill>
                  <a:srgbClr val="18579B"/>
                </a:solidFill>
              </a:rPr>
              <a:t>Review –</a:t>
            </a:r>
            <a:r>
              <a:rPr lang="en-US" altLang="en-US" sz="2800" dirty="0" smtClean="0">
                <a:solidFill>
                  <a:srgbClr val="18579B"/>
                </a:solidFill>
              </a:rPr>
              <a:t>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sz="2800" dirty="0" smtClean="0"/>
              <a:t>		Business casual…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sz="2800" dirty="0" smtClean="0"/>
              <a:t>		button-down or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polo shirt</a:t>
            </a:r>
          </a:p>
        </p:txBody>
      </p:sp>
      <p:pic>
        <p:nvPicPr>
          <p:cNvPr id="27656" name="Picture 8" descr="Business%20casual%20-%20mal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43" y="3886200"/>
            <a:ext cx="21796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side_panel_he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81" y="1417638"/>
            <a:ext cx="19383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Courtroom Presentation,</a:t>
            </a:r>
            <a:b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Attire-Women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4963" y="1851025"/>
            <a:ext cx="7539037" cy="4365625"/>
          </a:xfrm>
        </p:spPr>
        <p:txBody>
          <a:bodyPr>
            <a:normAutofit fontScale="70000" lnSpcReduction="20000"/>
          </a:bodyPr>
          <a:lstStyle/>
          <a:p>
            <a:pPr lvl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altLang="en-US" b="1" dirty="0" smtClean="0">
                <a:solidFill>
                  <a:srgbClr val="000099"/>
                </a:solidFill>
              </a:rPr>
              <a:t>				</a:t>
            </a:r>
            <a:r>
              <a:rPr lang="en-US" altLang="en-US" sz="2600" b="1" u="sng" dirty="0" smtClean="0">
                <a:solidFill>
                  <a:srgbClr val="18579B"/>
                </a:solidFill>
              </a:rPr>
              <a:t>Trial- </a:t>
            </a:r>
            <a:r>
              <a:rPr lang="en-US" altLang="en-US" sz="2600" b="1" u="sng" dirty="0">
                <a:solidFill>
                  <a:srgbClr val="18579B"/>
                </a:solidFill>
              </a:rPr>
              <a:t>A</a:t>
            </a:r>
            <a:r>
              <a:rPr lang="en-US" altLang="en-US" sz="2600" b="1" u="sng" dirty="0" smtClean="0">
                <a:solidFill>
                  <a:srgbClr val="18579B"/>
                </a:solidFill>
              </a:rPr>
              <a:t>ll business</a:t>
            </a:r>
          </a:p>
          <a:p>
            <a:pPr marL="914400" lvl="2" indent="0">
              <a:buNone/>
              <a:defRPr/>
            </a:pPr>
            <a:r>
              <a:rPr lang="en-US" altLang="en-US" sz="2600" dirty="0" smtClean="0"/>
              <a:t>		Skirt or pants suit. </a:t>
            </a:r>
          </a:p>
          <a:p>
            <a:pPr marL="914400" lvl="2" indent="0">
              <a:buNone/>
              <a:defRPr/>
            </a:pPr>
            <a:r>
              <a:rPr lang="en-US" altLang="en-US" sz="2600" dirty="0" smtClean="0"/>
              <a:t>		Skirts should not be more than</a:t>
            </a:r>
          </a:p>
          <a:p>
            <a:pPr marL="914400" lvl="2" indent="0">
              <a:buNone/>
              <a:defRPr/>
            </a:pPr>
            <a:r>
              <a:rPr lang="en-US" altLang="en-US" sz="2600" dirty="0" smtClean="0"/>
              <a:t>		2 inches above knee.  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US" altLang="en-US" sz="2600" dirty="0" smtClean="0"/>
              <a:t>			No sandals. Open-toed shoes ok 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US" altLang="en-US" sz="2600" dirty="0" smtClean="0"/>
              <a:t>			but closed-toe preferred</a:t>
            </a:r>
          </a:p>
          <a:p>
            <a:pPr lvl="2">
              <a:defRPr/>
            </a:pPr>
            <a:endParaRPr lang="en-US" altLang="en-US" sz="2000" dirty="0" smtClean="0"/>
          </a:p>
          <a:p>
            <a:pPr lvl="2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lvl="2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1828800" lvl="4" indent="0">
              <a:buClr>
                <a:schemeClr val="bg2"/>
              </a:buClr>
              <a:buNone/>
              <a:defRPr/>
            </a:pPr>
            <a:r>
              <a:rPr lang="en-US" altLang="en-US" sz="2600" b="1" u="sng" dirty="0" smtClean="0">
                <a:solidFill>
                  <a:srgbClr val="18579B"/>
                </a:solidFill>
              </a:rPr>
              <a:t>Hearings/Judicial Reviews – </a:t>
            </a:r>
          </a:p>
          <a:p>
            <a:pPr marL="1828800" lvl="4" indent="0">
              <a:buClr>
                <a:schemeClr val="bg2"/>
              </a:buClr>
              <a:buNone/>
              <a:defRPr/>
            </a:pPr>
            <a:r>
              <a:rPr lang="en-US" altLang="en-US" sz="2600" b="1" u="sng" dirty="0" smtClean="0">
                <a:solidFill>
                  <a:srgbClr val="18579B"/>
                </a:solidFill>
              </a:rPr>
              <a:t>Business Casual</a:t>
            </a:r>
          </a:p>
          <a:p>
            <a:pPr marL="1828800" lvl="4" indent="0">
              <a:buNone/>
              <a:defRPr/>
            </a:pPr>
            <a:r>
              <a:rPr lang="en-US" altLang="en-US" sz="2600" dirty="0" smtClean="0"/>
              <a:t>Skirt or slacks.</a:t>
            </a:r>
          </a:p>
          <a:p>
            <a:pPr marL="1828800" lvl="4" indent="0">
              <a:buNone/>
              <a:defRPr/>
            </a:pPr>
            <a:r>
              <a:rPr lang="en-US" altLang="en-US" sz="2600" dirty="0" smtClean="0"/>
              <a:t>Blouse or button down shirt. </a:t>
            </a:r>
          </a:p>
          <a:p>
            <a:pPr marL="1828800" lvl="4" indent="0">
              <a:buNone/>
              <a:defRPr/>
            </a:pPr>
            <a:r>
              <a:rPr lang="en-US" altLang="en-US" sz="2600" dirty="0" smtClean="0"/>
              <a:t>No sleeveless shirt unless 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US" altLang="en-US" sz="2600" dirty="0" smtClean="0"/>
              <a:t>		         wearing a jacket. 	</a:t>
            </a:r>
          </a:p>
        </p:txBody>
      </p:sp>
      <p:pic>
        <p:nvPicPr>
          <p:cNvPr id="28678" name="Picture 6" descr="FemaleBusCa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22" y="4302125"/>
            <a:ext cx="14287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casual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65" y="4244149"/>
            <a:ext cx="1265046" cy="197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4044035753_207b9c04a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44" y="1577445"/>
            <a:ext cx="15128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womens-business-cloth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71" y="1850241"/>
            <a:ext cx="148431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ajhsslab.com/law/images/hears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81" y="1080115"/>
            <a:ext cx="5700888" cy="513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1.18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5155" y="348906"/>
            <a:ext cx="7081837" cy="1143000"/>
          </a:xfrm>
        </p:spPr>
        <p:txBody>
          <a:bodyPr/>
          <a:lstStyle/>
          <a:p>
            <a:r>
              <a:rPr lang="en-US" dirty="0" smtClean="0"/>
              <a:t>Hearsay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Courtroom Testimony, </a:t>
            </a:r>
            <a:br>
              <a:rPr lang="en-US" dirty="0" smtClean="0"/>
            </a:br>
            <a:r>
              <a:rPr lang="en-US" dirty="0" smtClean="0"/>
              <a:t>The Short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Be </a:t>
            </a:r>
            <a:r>
              <a:rPr lang="en-US" dirty="0"/>
              <a:t>normal.</a:t>
            </a:r>
          </a:p>
          <a:p>
            <a:pPr lvl="0"/>
            <a:r>
              <a:rPr lang="en-US" dirty="0"/>
              <a:t>Be </a:t>
            </a:r>
            <a:r>
              <a:rPr lang="en-US" dirty="0" smtClean="0"/>
              <a:t>truthful.</a:t>
            </a:r>
            <a:endParaRPr lang="en-US" dirty="0"/>
          </a:p>
          <a:p>
            <a:pPr lvl="0"/>
            <a:r>
              <a:rPr lang="en-US" dirty="0"/>
              <a:t>Be courteous.</a:t>
            </a:r>
          </a:p>
          <a:p>
            <a:pPr lvl="0"/>
            <a:r>
              <a:rPr lang="en-US" dirty="0"/>
              <a:t>Be compassionate.</a:t>
            </a:r>
          </a:p>
          <a:p>
            <a:pPr lvl="0"/>
            <a:r>
              <a:rPr lang="en-US" dirty="0"/>
              <a:t>Be complete.</a:t>
            </a:r>
          </a:p>
          <a:p>
            <a:pPr lvl="0"/>
            <a:r>
              <a:rPr lang="en-US" dirty="0"/>
              <a:t>Be succinct.</a:t>
            </a:r>
            <a:endParaRPr lang="en-US" b="1" u="sng" dirty="0"/>
          </a:p>
          <a:p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604963" y="492125"/>
            <a:ext cx="7081837" cy="1143000"/>
          </a:xfrm>
        </p:spPr>
        <p:txBody>
          <a:bodyPr/>
          <a:lstStyle/>
          <a:p>
            <a:pPr algn="l"/>
            <a:r>
              <a:rPr lang="en-US" dirty="0" smtClean="0">
                <a:latin typeface="Arial Black" pitchFamily="34" charset="0"/>
              </a:rPr>
              <a:t>Agenda</a:t>
            </a:r>
          </a:p>
        </p:txBody>
      </p:sp>
      <p:pic>
        <p:nvPicPr>
          <p:cNvPr id="1024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1604961" y="1911095"/>
            <a:ext cx="6929437" cy="416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fundamentals of preparation, appearance and testimony.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Practice the skills used during testimony with a case example.</a:t>
            </a: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2237">
            <a:off x="6981790" y="276604"/>
            <a:ext cx="2251375" cy="176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Prepared to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education and training do you have?</a:t>
            </a:r>
          </a:p>
          <a:p>
            <a:r>
              <a:rPr lang="en-US" dirty="0" smtClean="0"/>
              <a:t>What experience do you have?</a:t>
            </a:r>
          </a:p>
          <a:p>
            <a:r>
              <a:rPr lang="en-US" dirty="0" smtClean="0"/>
              <a:t>How do you know this child(</a:t>
            </a:r>
            <a:r>
              <a:rPr lang="en-US" dirty="0" err="1" smtClean="0"/>
              <a:t>ren</a:t>
            </a:r>
            <a:r>
              <a:rPr lang="en-US" dirty="0" smtClean="0"/>
              <a:t>)?</a:t>
            </a:r>
          </a:p>
          <a:p>
            <a:r>
              <a:rPr lang="en-US" dirty="0" smtClean="0"/>
              <a:t>What brought this case to dependency court.</a:t>
            </a: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Courtroom Testimony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b="1" i="1" dirty="0" smtClean="0"/>
              <a:t>“I do not remember” </a:t>
            </a:r>
            <a:r>
              <a:rPr lang="en-US" altLang="en-US" dirty="0" smtClean="0"/>
              <a:t>or </a:t>
            </a:r>
            <a:r>
              <a:rPr lang="en-US" altLang="en-US" b="1" i="1" dirty="0" smtClean="0"/>
              <a:t>“I do not know” </a:t>
            </a:r>
            <a:r>
              <a:rPr lang="en-US" altLang="en-US" dirty="0" smtClean="0"/>
              <a:t>may be valid answers in certain situations.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/>
              <a:t>If you need to refer to your notes it is ok.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 smtClean="0"/>
              <a:t>May I review my notes or case file?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Lawyer should ask if your recollection is refreshed. Do not read from the notes after you have reviewed unless you are asked to do so.</a:t>
            </a:r>
            <a:endParaRPr lang="en-US" altLang="en-US" sz="2000" dirty="0" smtClean="0">
              <a:solidFill>
                <a:srgbClr val="000099"/>
              </a:solidFill>
            </a:endParaRPr>
          </a:p>
          <a:p>
            <a:pPr lvl="1"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altLang="en-US" sz="20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Courtroom Testimony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dirty="0" smtClean="0"/>
              <a:t>Direct Examination- friendly?</a:t>
            </a:r>
          </a:p>
          <a:p>
            <a:pPr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Cross Examination – not so friendly?</a:t>
            </a:r>
          </a:p>
          <a:p>
            <a:pPr lvl="1">
              <a:buClr>
                <a:srgbClr val="1B5FAA"/>
              </a:buClr>
              <a:buFont typeface="Calibri" panose="020F0502020204030204" pitchFamily="34" charset="0"/>
              <a:buChar char="□"/>
              <a:defRPr/>
            </a:pPr>
            <a:r>
              <a:rPr lang="en-US" altLang="en-US" dirty="0" smtClean="0"/>
              <a:t>Defense</a:t>
            </a:r>
          </a:p>
          <a:p>
            <a:pPr lvl="1">
              <a:buClr>
                <a:srgbClr val="1B5FAA"/>
              </a:buClr>
              <a:buFont typeface="Calibri" panose="020F0502020204030204" pitchFamily="34" charset="0"/>
              <a:buChar char="□"/>
              <a:defRPr/>
            </a:pPr>
            <a:r>
              <a:rPr lang="en-US" altLang="en-US" dirty="0" smtClean="0"/>
              <a:t>Judge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latin typeface="Arial Black" panose="020B0A04020102020204" pitchFamily="34" charset="0"/>
              </a:rPr>
              <a:t>Courtroom Testimony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4272" y="2060301"/>
            <a:ext cx="7272528" cy="37703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You have to </a:t>
            </a:r>
            <a:r>
              <a:rPr lang="en-US" altLang="en-US" b="1" u="sng" dirty="0" smtClean="0">
                <a:solidFill>
                  <a:srgbClr val="18579B"/>
                </a:solidFill>
              </a:rPr>
              <a:t>answer all questions </a:t>
            </a:r>
            <a:r>
              <a:rPr lang="en-US" altLang="en-US" dirty="0" smtClean="0"/>
              <a:t>(except disclosure of reporter information).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Y</a:t>
            </a:r>
            <a:r>
              <a:rPr lang="en-US" altLang="en-US" dirty="0" smtClean="0"/>
              <a:t>ou have </a:t>
            </a:r>
            <a:r>
              <a:rPr lang="en-US" altLang="en-US" b="1" u="sng" dirty="0" smtClean="0">
                <a:solidFill>
                  <a:srgbClr val="18579B"/>
                </a:solidFill>
              </a:rPr>
              <a:t>no right to refuse or object</a:t>
            </a:r>
            <a:r>
              <a:rPr lang="en-US" altLang="en-US" dirty="0" smtClean="0">
                <a:solidFill>
                  <a:srgbClr val="18579B"/>
                </a:solidFill>
              </a:rPr>
              <a:t> </a:t>
            </a:r>
            <a:r>
              <a:rPr lang="en-US" altLang="en-US" dirty="0" smtClean="0"/>
              <a:t>to a question, that is the attorney’s job.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 smtClean="0">
              <a:solidFill>
                <a:srgbClr val="00C4BF"/>
              </a:solidFill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latin typeface="Arial Black" panose="020B0A04020102020204" pitchFamily="34" charset="0"/>
              </a:rPr>
              <a:t>Courtroom Testimony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4688" y="1792224"/>
            <a:ext cx="6992112" cy="43799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u="sng" dirty="0" smtClean="0">
                <a:solidFill>
                  <a:srgbClr val="18579B"/>
                </a:solidFill>
              </a:rPr>
              <a:t>Avoid</a:t>
            </a:r>
            <a:r>
              <a:rPr lang="en-US" altLang="en-US" dirty="0" smtClean="0">
                <a:solidFill>
                  <a:srgbClr val="18579B"/>
                </a:solidFill>
              </a:rPr>
              <a:t> </a:t>
            </a:r>
            <a:r>
              <a:rPr lang="en-US" altLang="en-US" dirty="0" smtClean="0"/>
              <a:t>expressions such as: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i="1" dirty="0"/>
              <a:t> “I assume”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i="1" dirty="0"/>
              <a:t>“I guess”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i="1" dirty="0"/>
              <a:t>“I suppose” or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i="1" dirty="0"/>
              <a:t>“Maybe….”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u="sng" dirty="0" smtClean="0">
                <a:solidFill>
                  <a:srgbClr val="18579B"/>
                </a:solidFill>
              </a:rPr>
              <a:t>Avoid</a:t>
            </a:r>
            <a:r>
              <a:rPr lang="en-US" altLang="en-US" dirty="0" smtClean="0">
                <a:solidFill>
                  <a:srgbClr val="18579B"/>
                </a:solidFill>
              </a:rPr>
              <a:t> </a:t>
            </a:r>
            <a:r>
              <a:rPr lang="en-US" altLang="en-US" dirty="0" smtClean="0"/>
              <a:t>all efforts at conjecture or hypothesis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 smtClean="0">
              <a:solidFill>
                <a:srgbClr val="00C4BF"/>
              </a:solidFill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latin typeface="Arial Black" panose="020B0A04020102020204" pitchFamily="34" charset="0"/>
              </a:rPr>
              <a:t>Courtroom Testimony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4535" y="1496568"/>
            <a:ext cx="7082264" cy="42214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Control your body language: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Temper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D</a:t>
            </a:r>
            <a:r>
              <a:rPr lang="en-US" altLang="en-US" dirty="0" smtClean="0"/>
              <a:t>emeanor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O</a:t>
            </a:r>
            <a:r>
              <a:rPr lang="en-US" altLang="en-US" dirty="0" smtClean="0"/>
              <a:t>ffer professional courtesy at all times.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 smtClean="0">
              <a:solidFill>
                <a:srgbClr val="00C4BF"/>
              </a:solidFill>
            </a:endParaRP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1.25</a:t>
            </a:r>
            <a:endParaRPr lang="en-US" dirty="0"/>
          </a:p>
        </p:txBody>
      </p:sp>
      <p:pic>
        <p:nvPicPr>
          <p:cNvPr id="1027" name="Picture 3" descr="C:\Users\Carnett-Valerie\AppData\Local\Microsoft\Windows\Temporary Internet Files\Content.IE5\UJRM11L7\body-language-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13" y="4139219"/>
            <a:ext cx="3671085" cy="21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Activity B:</a:t>
            </a:r>
            <a:br>
              <a:rPr lang="en-US" sz="2800" dirty="0" smtClean="0"/>
            </a:br>
            <a:r>
              <a:rPr lang="en-US" sz="2800" dirty="0" smtClean="0"/>
              <a:t>Cross-Examination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9056" y="1958473"/>
            <a:ext cx="68102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3200" b="1" i="1" dirty="0" smtClean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View the video on Cross-Examination.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Make note of any strategies and tactics being used.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Be prepared to discuss. </a:t>
            </a:r>
          </a:p>
          <a:p>
            <a:pPr lvl="0"/>
            <a:endParaRPr lang="en-US" sz="2400" dirty="0">
              <a:solidFill>
                <a:srgbClr val="18579B"/>
              </a:solidFill>
            </a:endParaRPr>
          </a:p>
        </p:txBody>
      </p:sp>
      <p:sp>
        <p:nvSpPr>
          <p:cNvPr id="9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1.26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9493" y="4882350"/>
            <a:ext cx="6679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Devil’s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Advocate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https://www.youtube.com/watch?v=GLNb1udBbsw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24" y="780288"/>
            <a:ext cx="7729728" cy="3564700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US" altLang="en-US" sz="3600" b="1" dirty="0" smtClean="0"/>
              <a:t>EVERY </a:t>
            </a:r>
            <a:r>
              <a:rPr lang="en-US" altLang="en-US" sz="3600" b="1" dirty="0"/>
              <a:t>THING YOU SAY </a:t>
            </a:r>
            <a:endParaRPr lang="en-US" altLang="en-US" sz="3600" b="1" dirty="0" smtClean="0"/>
          </a:p>
          <a:p>
            <a:pPr algn="ctr">
              <a:buFontTx/>
              <a:buNone/>
              <a:defRPr/>
            </a:pPr>
            <a:r>
              <a:rPr lang="en-US" altLang="en-US" sz="3600" b="1" dirty="0" smtClean="0"/>
              <a:t>CAN </a:t>
            </a:r>
            <a:r>
              <a:rPr lang="en-US" altLang="en-US" sz="3600" b="1" dirty="0"/>
              <a:t>AND </a:t>
            </a:r>
            <a:r>
              <a:rPr lang="en-US" altLang="en-US" sz="3600" b="1" u="sng" dirty="0">
                <a:solidFill>
                  <a:srgbClr val="18579B"/>
                </a:solidFill>
              </a:rPr>
              <a:t>WILL</a:t>
            </a:r>
            <a:r>
              <a:rPr lang="en-US" altLang="en-US" sz="3600" b="1" dirty="0"/>
              <a:t> BE HELD </a:t>
            </a:r>
            <a:endParaRPr lang="en-US" altLang="en-US" sz="3600" b="1" dirty="0" smtClean="0"/>
          </a:p>
          <a:p>
            <a:pPr algn="ctr">
              <a:buFontTx/>
              <a:buNone/>
              <a:defRPr/>
            </a:pPr>
            <a:r>
              <a:rPr lang="en-US" altLang="en-US" sz="3600" b="1" dirty="0"/>
              <a:t>	</a:t>
            </a:r>
            <a:r>
              <a:rPr lang="en-US" altLang="en-US" sz="3600" b="1" dirty="0" smtClean="0"/>
              <a:t>AGAINST YOU</a:t>
            </a:r>
            <a:endParaRPr lang="en-US" altLang="en-US" sz="3600" b="1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1.27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220" y="2931283"/>
            <a:ext cx="3208860" cy="32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 descr="Bouquet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altLang="en-US" dirty="0"/>
              <a:t>Defense </a:t>
            </a:r>
            <a:r>
              <a:rPr lang="en-US" altLang="en-US" dirty="0" smtClean="0"/>
              <a:t>Strategies</a:t>
            </a:r>
            <a:endParaRPr lang="en-US" alt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4536" y="1329627"/>
            <a:ext cx="7081837" cy="1986597"/>
          </a:xfrm>
          <a:noFill/>
        </p:spPr>
        <p:txBody>
          <a:bodyPr/>
          <a:lstStyle/>
          <a:p>
            <a:pPr algn="ctr">
              <a:defRPr/>
            </a:pPr>
            <a:r>
              <a:rPr lang="en-US" altLang="en-US" b="1" dirty="0" smtClean="0"/>
              <a:t>The </a:t>
            </a:r>
            <a:r>
              <a:rPr lang="en-US" altLang="en-US" b="1" dirty="0"/>
              <a:t>friend</a:t>
            </a:r>
          </a:p>
          <a:p>
            <a:pPr algn="ctr">
              <a:defRPr/>
            </a:pPr>
            <a:r>
              <a:rPr lang="en-US" altLang="en-US" b="1" dirty="0"/>
              <a:t>The </a:t>
            </a:r>
            <a:r>
              <a:rPr lang="en-US" altLang="en-US" b="1" dirty="0" smtClean="0"/>
              <a:t>confidant</a:t>
            </a:r>
          </a:p>
          <a:p>
            <a:pPr algn="ctr">
              <a:defRPr/>
            </a:pPr>
            <a:r>
              <a:rPr lang="en-US" altLang="en-US" b="1" dirty="0"/>
              <a:t>The bully</a:t>
            </a:r>
          </a:p>
          <a:p>
            <a:pPr algn="ctr"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buFontTx/>
              <a:buNone/>
              <a:defRPr/>
            </a:pPr>
            <a:endParaRPr lang="en-US" altLang="en-US" dirty="0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1.28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005" y="3316224"/>
            <a:ext cx="5530897" cy="269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Activity C:</a:t>
            </a:r>
            <a:br>
              <a:rPr lang="en-US" sz="2800" dirty="0" smtClean="0"/>
            </a:br>
            <a:r>
              <a:rPr lang="en-US" sz="2800" dirty="0" smtClean="0"/>
              <a:t>Skills Practice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9056" y="1958473"/>
            <a:ext cx="68102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3200" b="1" i="1" dirty="0" smtClean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Write down any questions you may have for the Children’s Legal Services representative.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Courtroom Testimony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648198"/>
            <a:ext cx="7474712" cy="1015340"/>
          </a:xfrm>
        </p:spPr>
        <p:txBody>
          <a:bodyPr>
            <a:normAutofit/>
          </a:bodyPr>
          <a:lstStyle/>
          <a:p>
            <a:r>
              <a:rPr lang="en-US" dirty="0" smtClean="0"/>
              <a:t>The Fundamentals</a:t>
            </a:r>
            <a:endParaRPr lang="en-US" dirty="0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8904" y="431863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the Child </a:t>
            </a:r>
            <a:br>
              <a:rPr lang="en-US" dirty="0" smtClean="0"/>
            </a:br>
            <a:r>
              <a:rPr lang="en-US" dirty="0" smtClean="0"/>
              <a:t>Who Will Testify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3254" y="1635125"/>
            <a:ext cx="7081837" cy="43656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CLS is responsible for preparing child to testify.</a:t>
            </a:r>
          </a:p>
          <a:p>
            <a:r>
              <a:rPr lang="en-US" dirty="0" smtClean="0"/>
              <a:t>CPI/CM is responsible for:</a:t>
            </a:r>
          </a:p>
          <a:p>
            <a:pPr lvl="1"/>
            <a:r>
              <a:rPr lang="en-US" dirty="0" smtClean="0"/>
              <a:t>Helping child stay calm.</a:t>
            </a:r>
          </a:p>
          <a:p>
            <a:pPr lvl="1"/>
            <a:r>
              <a:rPr lang="en-US" dirty="0" smtClean="0"/>
              <a:t>Sharing </a:t>
            </a:r>
            <a:r>
              <a:rPr lang="en-US" dirty="0"/>
              <a:t>c</a:t>
            </a:r>
            <a:r>
              <a:rPr lang="en-US" dirty="0" smtClean="0"/>
              <a:t>hild worries that are known.</a:t>
            </a:r>
          </a:p>
          <a:p>
            <a:pPr lvl="1"/>
            <a:r>
              <a:rPr lang="en-US" dirty="0" smtClean="0"/>
              <a:t>Sharing any language assessment information.</a:t>
            </a:r>
          </a:p>
          <a:p>
            <a:pPr lvl="1"/>
            <a:r>
              <a:rPr lang="en-US" dirty="0"/>
              <a:t>Working with CLS as to practice times and </a:t>
            </a:r>
            <a:r>
              <a:rPr lang="en-US" dirty="0" smtClean="0"/>
              <a:t>logistics.</a:t>
            </a:r>
            <a:endParaRPr lang="en-US" dirty="0"/>
          </a:p>
          <a:p>
            <a:pPr lvl="1"/>
            <a:r>
              <a:rPr lang="en-US" dirty="0"/>
              <a:t>Reinforcing the expectation that child is expert, not anyone asking child </a:t>
            </a:r>
            <a:r>
              <a:rPr lang="en-US" dirty="0" smtClean="0"/>
              <a:t>questions.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Note…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Do not engage in off-the-record </a:t>
            </a:r>
            <a:r>
              <a:rPr lang="en-US" dirty="0" smtClean="0"/>
              <a:t>conversations with </a:t>
            </a:r>
            <a:r>
              <a:rPr lang="en-US" dirty="0"/>
              <a:t>opposing counsel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Do not discuss the case with opposing counsel.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Do not engage in ex-parte communication with the judge.</a:t>
            </a:r>
          </a:p>
          <a:p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 descr="Granite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latin typeface="Arial Black" panose="020B0A04020102020204" pitchFamily="34" charset="0"/>
              </a:rPr>
              <a:t>Summary</a:t>
            </a:r>
            <a:endParaRPr lang="en-US" altLang="en-US" b="1" dirty="0">
              <a:latin typeface="Arial Black" panose="020B0A040201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2163" y="1851025"/>
            <a:ext cx="7081837" cy="4365625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b="1" dirty="0"/>
              <a:t>Tell CLS everything-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b="1" dirty="0"/>
              <a:t>		the good, the bad, and the </a:t>
            </a:r>
            <a:r>
              <a:rPr lang="en-US" altLang="en-US" b="1" dirty="0" smtClean="0"/>
              <a:t>ugly.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1" dirty="0" smtClean="0"/>
              <a:t>Know </a:t>
            </a:r>
            <a:r>
              <a:rPr lang="en-US" altLang="en-US" b="1" dirty="0"/>
              <a:t>your </a:t>
            </a:r>
            <a:r>
              <a:rPr lang="en-US" altLang="en-US" b="1" dirty="0" smtClean="0"/>
              <a:t>case!</a:t>
            </a:r>
            <a:endParaRPr lang="en-US" altLang="en-US" b="1" dirty="0"/>
          </a:p>
          <a:p>
            <a:pPr>
              <a:lnSpc>
                <a:spcPct val="90000"/>
              </a:lnSpc>
              <a:defRPr/>
            </a:pPr>
            <a:r>
              <a:rPr lang="en-US" altLang="en-US" b="1" dirty="0" smtClean="0"/>
              <a:t>Attire.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1" dirty="0" smtClean="0"/>
              <a:t>Demeanor.</a:t>
            </a:r>
            <a:endParaRPr lang="en-US" altLang="en-US" b="1" dirty="0"/>
          </a:p>
          <a:p>
            <a:pPr>
              <a:lnSpc>
                <a:spcPct val="90000"/>
              </a:lnSpc>
              <a:defRPr/>
            </a:pPr>
            <a:r>
              <a:rPr lang="en-US" altLang="en-US" b="1" dirty="0"/>
              <a:t>Know your </a:t>
            </a:r>
            <a:r>
              <a:rPr lang="en-US" altLang="en-US" b="1" dirty="0" smtClean="0"/>
              <a:t>case!</a:t>
            </a:r>
          </a:p>
          <a:p>
            <a:pPr>
              <a:lnSpc>
                <a:spcPct val="90000"/>
              </a:lnSpc>
              <a:defRPr/>
            </a:pPr>
            <a:endParaRPr lang="en-US" altLang="en-US" sz="1600" b="1" dirty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altLang="en-US" sz="4000" b="1" i="1" dirty="0" smtClean="0">
                <a:solidFill>
                  <a:srgbClr val="1B5FAA"/>
                </a:solidFill>
              </a:rPr>
              <a:t>Did </a:t>
            </a:r>
            <a:r>
              <a:rPr lang="en-US" altLang="en-US" sz="4000" b="1" i="1" dirty="0">
                <a:solidFill>
                  <a:srgbClr val="1B5FAA"/>
                </a:solidFill>
              </a:rPr>
              <a:t>I say know your case?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2800" b="1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1511808" y="457200"/>
            <a:ext cx="7068312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1274064" y="1277112"/>
            <a:ext cx="7543800" cy="40349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Treat Every Case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Like it is Going to TRIAL</a:t>
            </a:r>
          </a:p>
        </p:txBody>
      </p:sp>
      <p:pic>
        <p:nvPicPr>
          <p:cNvPr id="21508" name="Picture 11" descr="dots-happy-family-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74" y="263376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376403" y="5299038"/>
            <a:ext cx="74414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Californian FB" pitchFamily="18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Californian FB" pitchFamily="18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Californian FB" pitchFamily="18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Californian FB" pitchFamily="18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Californian FB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fornian FB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fornian FB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fornian FB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fornian FB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REMEMBER THAT CHILD DEPENDS</a:t>
            </a:r>
          </a:p>
          <a:p>
            <a:pPr algn="ctr" eaLnBrk="1" hangingPunct="1"/>
            <a:r>
              <a:rPr lang="en-US" altLang="en-US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ON </a:t>
            </a:r>
            <a:r>
              <a:rPr lang="en-US" altLang="en-US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YOU!</a:t>
            </a:r>
            <a:endParaRPr lang="en-US" altLang="en-US" sz="32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7" y="623981"/>
            <a:ext cx="7082263" cy="1143000"/>
          </a:xfrm>
        </p:spPr>
        <p:txBody>
          <a:bodyPr/>
          <a:lstStyle/>
          <a:p>
            <a:r>
              <a:rPr lang="en-US" dirty="0" smtClean="0"/>
              <a:t>Preparing to Observe </a:t>
            </a:r>
            <a:br>
              <a:rPr lang="en-US" dirty="0" smtClean="0"/>
            </a:br>
            <a:r>
              <a:rPr lang="en-US" dirty="0" smtClean="0"/>
              <a:t>the Court Process </a:t>
            </a:r>
            <a:br>
              <a:rPr lang="en-US" dirty="0" smtClean="0"/>
            </a:br>
            <a:r>
              <a:rPr lang="en-US" dirty="0" smtClean="0"/>
              <a:t>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7" y="2334983"/>
            <a:ext cx="7082264" cy="4365702"/>
          </a:xfrm>
        </p:spPr>
        <p:txBody>
          <a:bodyPr/>
          <a:lstStyle/>
          <a:p>
            <a:r>
              <a:rPr lang="en-US" dirty="0" smtClean="0"/>
              <a:t>Know when and where Dependency Court proceedings occur in your area.</a:t>
            </a:r>
          </a:p>
          <a:p>
            <a:r>
              <a:rPr lang="en-US" dirty="0" smtClean="0"/>
              <a:t>Record your observations of the court proceedings. </a:t>
            </a:r>
          </a:p>
          <a:p>
            <a:r>
              <a:rPr lang="en-US" dirty="0" smtClean="0"/>
              <a:t>Prepare to have a classroom discussion about your court experiences.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808" y="1447905"/>
            <a:ext cx="7082264" cy="436570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activities necessary for preparation for court testimony.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“</a:t>
            </a:r>
            <a:r>
              <a:rPr lang="en-US" i="1" dirty="0" smtClean="0"/>
              <a:t>hearsay</a:t>
            </a:r>
            <a:r>
              <a:rPr lang="en-US" dirty="0" smtClean="0"/>
              <a:t>” and how this legal term is likely to be surface in child welfare hearings.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Demonstrate appropriate responses to questions asked during testimony.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tactics used by parent attorney and demonstrate appropriate response.</a:t>
            </a:r>
            <a:endParaRPr lang="en-US" dirty="0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915" y="257637"/>
            <a:ext cx="1445866" cy="11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/>
          <a:lstStyle/>
          <a:p>
            <a:r>
              <a:rPr lang="en-US" dirty="0" smtClean="0"/>
              <a:t>The Role of Courts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75" y="1464683"/>
            <a:ext cx="5663530" cy="5256628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/>
          <a:lstStyle/>
          <a:p>
            <a:r>
              <a:rPr lang="en-US" dirty="0" smtClean="0"/>
              <a:t>The Power of Courts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3385" y="800473"/>
            <a:ext cx="1011852" cy="272468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76742" y="1731176"/>
            <a:ext cx="3033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The power to </a:t>
            </a: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subpoena </a:t>
            </a:r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/>
            </a:r>
            <a:b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witnesses, documents </a:t>
            </a:r>
            <a:b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and records.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52110" y="3126946"/>
            <a:ext cx="281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The power </a:t>
            </a: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to make negative “reasonable efforts” determinations. </a:t>
            </a:r>
            <a:endParaRPr lang="en-US" dirty="0" smtClean="0">
              <a:solidFill>
                <a:srgbClr val="56944F"/>
              </a:solidFill>
              <a:latin typeface="Helvetica Light"/>
              <a:cs typeface="Helvetica Ligh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84632" y="3195807"/>
            <a:ext cx="259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The power </a:t>
            </a: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to hold individuals in contempt. </a:t>
            </a:r>
            <a:endParaRPr lang="en-US" dirty="0" smtClean="0">
              <a:solidFill>
                <a:srgbClr val="56944F"/>
              </a:solidFill>
              <a:latin typeface="Helvetica Light"/>
              <a:cs typeface="Helvetica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99293" y="4585582"/>
            <a:ext cx="28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The power </a:t>
            </a: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to </a:t>
            </a:r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/>
            </a:r>
            <a:b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order </a:t>
            </a: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treatment. </a:t>
            </a:r>
            <a:endParaRPr lang="en-US" dirty="0" smtClean="0">
              <a:solidFill>
                <a:srgbClr val="56944F"/>
              </a:solidFill>
              <a:latin typeface="Helvetica Light"/>
              <a:cs typeface="Helvetica Ligh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751333" y="4484794"/>
            <a:ext cx="2337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Inherent </a:t>
            </a: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power of the position. </a:t>
            </a:r>
            <a:endParaRPr lang="en-US" dirty="0" smtClean="0">
              <a:solidFill>
                <a:srgbClr val="56944F"/>
              </a:solidFill>
              <a:latin typeface="Helvetica Light"/>
              <a:cs typeface="Helvetica Light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7063" y="800474"/>
            <a:ext cx="1011852" cy="272468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489554" y="1859882"/>
            <a:ext cx="285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The power </a:t>
            </a: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to assist child welfare investigations. </a:t>
            </a:r>
            <a:endParaRPr lang="en-US" dirty="0" smtClean="0">
              <a:solidFill>
                <a:srgbClr val="56944F"/>
              </a:solidFill>
              <a:latin typeface="Helvetica Light"/>
              <a:cs typeface="Helvetica Light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3385" y="2182328"/>
            <a:ext cx="1011852" cy="27246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7062" y="2175705"/>
            <a:ext cx="1011852" cy="27246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3384" y="3560819"/>
            <a:ext cx="1011852" cy="27246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7064" y="3553157"/>
            <a:ext cx="1011852" cy="2724686"/>
          </a:xfrm>
          <a:prstGeom prst="rect">
            <a:avLst/>
          </a:prstGeom>
        </p:spPr>
      </p:pic>
      <p:sp>
        <p:nvSpPr>
          <p:cNvPr id="1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/>
          <a:lstStyle/>
          <a:p>
            <a:r>
              <a:rPr lang="en-US" dirty="0" smtClean="0"/>
              <a:t>The Rights of </a:t>
            </a:r>
            <a:br>
              <a:rPr lang="en-US" dirty="0" smtClean="0"/>
            </a:br>
            <a:r>
              <a:rPr lang="en-US" dirty="0" smtClean="0"/>
              <a:t>Parents and Children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3385" y="800473"/>
            <a:ext cx="1011852" cy="272468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76742" y="1859882"/>
            <a:ext cx="303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The right of </a:t>
            </a:r>
            <a:b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family integrity.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52110" y="3353382"/>
            <a:ext cx="28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The right to a hearing.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684632" y="3291469"/>
            <a:ext cx="2596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The right to a jury trial.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099293" y="4592333"/>
            <a:ext cx="28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The </a:t>
            </a: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right to counsel and a Guardian ad </a:t>
            </a:r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Litem.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751333" y="4671878"/>
            <a:ext cx="2337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The </a:t>
            </a: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entitlement to reasonable efforts.</a:t>
            </a:r>
            <a:endParaRPr lang="en-US" dirty="0" smtClean="0">
              <a:solidFill>
                <a:srgbClr val="56944F"/>
              </a:solidFill>
              <a:latin typeface="Helvetica Light"/>
              <a:cs typeface="Helvetica Light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7063" y="800474"/>
            <a:ext cx="1011852" cy="272468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489554" y="1859882"/>
            <a:ext cx="285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The </a:t>
            </a: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power </a:t>
            </a:r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to </a:t>
            </a: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notice </a:t>
            </a:r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/>
            </a:r>
            <a:b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</a:br>
            <a:r>
              <a:rPr lang="en-US" dirty="0" smtClean="0">
                <a:solidFill>
                  <a:srgbClr val="56944F"/>
                </a:solidFill>
                <a:latin typeface="Helvetica Light"/>
                <a:cs typeface="Helvetica Light"/>
              </a:rPr>
              <a:t>of </a:t>
            </a: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the proceedings.</a:t>
            </a:r>
            <a:endParaRPr lang="en-US" dirty="0" smtClean="0">
              <a:solidFill>
                <a:srgbClr val="56944F"/>
              </a:solidFill>
              <a:latin typeface="Helvetica Light"/>
              <a:cs typeface="Helvetica Light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3385" y="2175705"/>
            <a:ext cx="1011852" cy="27246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7062" y="2132646"/>
            <a:ext cx="1011852" cy="27246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3384" y="3553156"/>
            <a:ext cx="1011852" cy="27246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7064" y="3610004"/>
            <a:ext cx="1011852" cy="2724686"/>
          </a:xfrm>
          <a:prstGeom prst="rect">
            <a:avLst/>
          </a:prstGeom>
        </p:spPr>
      </p:pic>
      <p:sp>
        <p:nvSpPr>
          <p:cNvPr id="1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/>
          <a:lstStyle/>
          <a:p>
            <a:r>
              <a:rPr lang="en-US" dirty="0" smtClean="0"/>
              <a:t>Understanding Judge’s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473" y="1713549"/>
            <a:ext cx="3252249" cy="4281898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Know </a:t>
            </a:r>
            <a:r>
              <a:rPr lang="en-US" sz="2200" dirty="0"/>
              <a:t>the law and follow court rules.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Prepare </a:t>
            </a:r>
            <a:r>
              <a:rPr lang="en-US" sz="2200" dirty="0"/>
              <a:t>effective documentation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and </a:t>
            </a:r>
            <a:r>
              <a:rPr lang="en-US" sz="2200" dirty="0"/>
              <a:t>testimony.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Engage </a:t>
            </a:r>
            <a:r>
              <a:rPr lang="en-US" sz="2200" dirty="0"/>
              <a:t>clients in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the </a:t>
            </a:r>
            <a:r>
              <a:rPr lang="en-US" sz="2200" dirty="0"/>
              <a:t>court process.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Work </a:t>
            </a:r>
            <a:r>
              <a:rPr lang="en-US" sz="2200" dirty="0"/>
              <a:t>effectively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with </a:t>
            </a:r>
            <a:r>
              <a:rPr lang="en-US" sz="2200" dirty="0"/>
              <a:t>others.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Arrive </a:t>
            </a:r>
            <a:r>
              <a:rPr lang="en-US" sz="2200" dirty="0"/>
              <a:t>on time.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Follow </a:t>
            </a:r>
            <a:r>
              <a:rPr lang="en-US" sz="2200" dirty="0"/>
              <a:t>court decorum.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Follow </a:t>
            </a:r>
            <a:r>
              <a:rPr lang="en-US" sz="2200" dirty="0"/>
              <a:t>appropriate </a:t>
            </a:r>
            <a:r>
              <a:rPr lang="en-US" sz="2200" dirty="0" smtClean="0"/>
              <a:t>court </a:t>
            </a:r>
            <a:r>
              <a:rPr lang="en-US" sz="2200" dirty="0"/>
              <a:t>orders.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03" y="1320706"/>
            <a:ext cx="3610670" cy="5412799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Legal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811" y="1634778"/>
            <a:ext cx="4578824" cy="436570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Power to subpoena witnesses.</a:t>
            </a:r>
          </a:p>
          <a:p>
            <a:r>
              <a:rPr lang="en-US" sz="3600" dirty="0" smtClean="0"/>
              <a:t>Power to subpoena documents and records.</a:t>
            </a:r>
          </a:p>
          <a:p>
            <a:r>
              <a:rPr lang="en-US" sz="3600" dirty="0" smtClean="0"/>
              <a:t>Power to assist child welfare investigations.</a:t>
            </a:r>
            <a:endParaRPr lang="en-US" sz="36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Preservice CM Specialty – Lab 1.9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53" y="2447782"/>
            <a:ext cx="1873283" cy="18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83ADD3A6F084DA6085943468B49BD" ma:contentTypeVersion="0" ma:contentTypeDescription="Create a new document." ma:contentTypeScope="" ma:versionID="7d6921c165478d5ac44a62b1f6dca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DECE7E-5F80-4C16-BC1E-2321DFB72756}"/>
</file>

<file path=customXml/itemProps2.xml><?xml version="1.0" encoding="utf-8"?>
<ds:datastoreItem xmlns:ds="http://schemas.openxmlformats.org/officeDocument/2006/customXml" ds:itemID="{C109B004-486C-49C0-8A3B-3DBEC1AE52D5}"/>
</file>

<file path=customXml/itemProps3.xml><?xml version="1.0" encoding="utf-8"?>
<ds:datastoreItem xmlns:ds="http://schemas.openxmlformats.org/officeDocument/2006/customXml" ds:itemID="{C7E418D9-AD9B-4723-8E93-B315906FA837}"/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23325</TotalTime>
  <Words>1162</Words>
  <Application>Microsoft Office PowerPoint</Application>
  <PresentationFormat>On-screen Show (4:3)</PresentationFormat>
  <Paragraphs>273</Paragraphs>
  <Slides>34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ACP-white</vt:lpstr>
      <vt:lpstr>Lab 1:</vt:lpstr>
      <vt:lpstr>Agenda</vt:lpstr>
      <vt:lpstr>Courtroom Testimony</vt:lpstr>
      <vt:lpstr>Learning Objectives</vt:lpstr>
      <vt:lpstr>The Role of Courts</vt:lpstr>
      <vt:lpstr>The Power of Courts</vt:lpstr>
      <vt:lpstr>The Rights of  Parents and Children</vt:lpstr>
      <vt:lpstr>Understanding Judge’s Expectations</vt:lpstr>
      <vt:lpstr>Children’s Legal Services</vt:lpstr>
      <vt:lpstr>Courtroom Presentation</vt:lpstr>
      <vt:lpstr>Reputation</vt:lpstr>
      <vt:lpstr>Preparing for Court</vt:lpstr>
      <vt:lpstr>Preparing for Court</vt:lpstr>
      <vt:lpstr>Courtroom Behavior and Decorum</vt:lpstr>
      <vt:lpstr>Activity A: Courtroom Etiquette</vt:lpstr>
      <vt:lpstr>Courtroom Presentation, Attire-Men</vt:lpstr>
      <vt:lpstr>Courtroom Presentation, Attire-Women  </vt:lpstr>
      <vt:lpstr>Hearsay</vt:lpstr>
      <vt:lpstr>Courtroom Testimony,  The Short List</vt:lpstr>
      <vt:lpstr>Be Prepared to Answer</vt:lpstr>
      <vt:lpstr>Courtroom Testimony</vt:lpstr>
      <vt:lpstr>Courtroom Testimony</vt:lpstr>
      <vt:lpstr>Courtroom Testimony</vt:lpstr>
      <vt:lpstr>Courtroom Testimony</vt:lpstr>
      <vt:lpstr>Courtroom Testimony</vt:lpstr>
      <vt:lpstr>Activity B: Cross-Examination</vt:lpstr>
      <vt:lpstr>PowerPoint Presentation</vt:lpstr>
      <vt:lpstr>Defense Strategies</vt:lpstr>
      <vt:lpstr>Activity C: Skills Practice</vt:lpstr>
      <vt:lpstr>Supporting the Child  Who Will Testify</vt:lpstr>
      <vt:lpstr>Final Note…</vt:lpstr>
      <vt:lpstr>Summary</vt:lpstr>
      <vt:lpstr>PowerPoint Presentation</vt:lpstr>
      <vt:lpstr>Preparing to Observe  the Court Process  in Action</vt:lpstr>
    </vt:vector>
  </TitlesOfParts>
  <Company>Frontera Interactive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Robin Jensen, Linda Radigan</dc:creator>
  <cp:lastModifiedBy>Valerie Carnett</cp:lastModifiedBy>
  <cp:revision>637</cp:revision>
  <cp:lastPrinted>2016-06-09T18:00:36Z</cp:lastPrinted>
  <dcterms:created xsi:type="dcterms:W3CDTF">2013-01-31T01:40:39Z</dcterms:created>
  <dcterms:modified xsi:type="dcterms:W3CDTF">2016-06-20T13:10:40Z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0x010100BC483ADD3A6F084DA6085943468B49BD</vt:lpwstr>
  </property>
</Properties>
</file>