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slideLayouts/slideLayout5.xml" ContentType="application/vnd.openxmlformats-officedocument.presentationml.slideLayout+xml"/>
  <Override PartName="/ppt/notesSlides/notesSlide33.xml" ContentType="application/vnd.openxmlformats-officedocument.presentationml.notesSlide+xml"/>
  <Override PartName="/ppt/slideLayouts/slideLayout6.xml" ContentType="application/vnd.openxmlformats-officedocument.presentationml.slideLayout+xml"/>
  <Override PartName="/ppt/notesSlides/notesSlide41.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47.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6.xml" ContentType="application/vnd.openxmlformats-officedocument.presentationml.notesSlide+xml"/>
  <Override PartName="/ppt/slideLayouts/slideLayout13.xml" ContentType="application/vnd.openxmlformats-officedocument.presentationml.slideLayout+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slideLayouts/slideLayout12.xml" ContentType="application/vnd.openxmlformats-officedocument.presentationml.slideLayout+xml"/>
  <Override PartName="/ppt/notesSlides/notesSlide39.xml" ContentType="application/vnd.openxmlformats-officedocument.presentationml.notesSlide+xml"/>
  <Override PartName="/ppt/slideLayouts/slideLayout9.xml" ContentType="application/vnd.openxmlformats-officedocument.presentationml.slideLayout+xml"/>
  <Override PartName="/ppt/notesSlides/notesSlide3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commentAuthors.xml" ContentType="application/vnd.openxmlformats-officedocument.presentationml.commentAuthors+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78"/>
  </p:notesMasterIdLst>
  <p:sldIdLst>
    <p:sldId id="893" r:id="rId2"/>
    <p:sldId id="725" r:id="rId3"/>
    <p:sldId id="726" r:id="rId4"/>
    <p:sldId id="727" r:id="rId5"/>
    <p:sldId id="728" r:id="rId6"/>
    <p:sldId id="729" r:id="rId7"/>
    <p:sldId id="670" r:id="rId8"/>
    <p:sldId id="892" r:id="rId9"/>
    <p:sldId id="672" r:id="rId10"/>
    <p:sldId id="890" r:id="rId11"/>
    <p:sldId id="894" r:id="rId12"/>
    <p:sldId id="891" r:id="rId13"/>
    <p:sldId id="897" r:id="rId14"/>
    <p:sldId id="908" r:id="rId15"/>
    <p:sldId id="909" r:id="rId16"/>
    <p:sldId id="910" r:id="rId17"/>
    <p:sldId id="911" r:id="rId18"/>
    <p:sldId id="912" r:id="rId19"/>
    <p:sldId id="913" r:id="rId20"/>
    <p:sldId id="914" r:id="rId21"/>
    <p:sldId id="915" r:id="rId22"/>
    <p:sldId id="916" r:id="rId23"/>
    <p:sldId id="917" r:id="rId24"/>
    <p:sldId id="918" r:id="rId25"/>
    <p:sldId id="919" r:id="rId26"/>
    <p:sldId id="921" r:id="rId27"/>
    <p:sldId id="922" r:id="rId28"/>
    <p:sldId id="923" r:id="rId29"/>
    <p:sldId id="967" r:id="rId30"/>
    <p:sldId id="968" r:id="rId31"/>
    <p:sldId id="924" r:id="rId32"/>
    <p:sldId id="925" r:id="rId33"/>
    <p:sldId id="969" r:id="rId34"/>
    <p:sldId id="973" r:id="rId35"/>
    <p:sldId id="980" r:id="rId36"/>
    <p:sldId id="926" r:id="rId37"/>
    <p:sldId id="927" r:id="rId38"/>
    <p:sldId id="928" r:id="rId39"/>
    <p:sldId id="930" r:id="rId40"/>
    <p:sldId id="931" r:id="rId41"/>
    <p:sldId id="932" r:id="rId42"/>
    <p:sldId id="933" r:id="rId43"/>
    <p:sldId id="934" r:id="rId44"/>
    <p:sldId id="935" r:id="rId45"/>
    <p:sldId id="936" r:id="rId46"/>
    <p:sldId id="937" r:id="rId47"/>
    <p:sldId id="938" r:id="rId48"/>
    <p:sldId id="940" r:id="rId49"/>
    <p:sldId id="970" r:id="rId50"/>
    <p:sldId id="974" r:id="rId51"/>
    <p:sldId id="975" r:id="rId52"/>
    <p:sldId id="971" r:id="rId53"/>
    <p:sldId id="976" r:id="rId54"/>
    <p:sldId id="943" r:id="rId55"/>
    <p:sldId id="944" r:id="rId56"/>
    <p:sldId id="945" r:id="rId57"/>
    <p:sldId id="947" r:id="rId58"/>
    <p:sldId id="948" r:id="rId59"/>
    <p:sldId id="977" r:id="rId60"/>
    <p:sldId id="950" r:id="rId61"/>
    <p:sldId id="978" r:id="rId62"/>
    <p:sldId id="951" r:id="rId63"/>
    <p:sldId id="952" r:id="rId64"/>
    <p:sldId id="953" r:id="rId65"/>
    <p:sldId id="954" r:id="rId66"/>
    <p:sldId id="955" r:id="rId67"/>
    <p:sldId id="956" r:id="rId68"/>
    <p:sldId id="957" r:id="rId69"/>
    <p:sldId id="962" r:id="rId70"/>
    <p:sldId id="979" r:id="rId71"/>
    <p:sldId id="960" r:id="rId72"/>
    <p:sldId id="961" r:id="rId73"/>
    <p:sldId id="963" r:id="rId74"/>
    <p:sldId id="964" r:id="rId75"/>
    <p:sldId id="965" r:id="rId76"/>
    <p:sldId id="966" r:id="rId77"/>
  </p:sldIdLst>
  <p:sldSz cx="9144000" cy="6858000" type="screen4x3"/>
  <p:notesSz cx="6858000" cy="9144000"/>
  <p:custDataLst>
    <p:tags r:id="rId7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6781" autoAdjust="0"/>
  </p:normalViewPr>
  <p:slideViewPr>
    <p:cSldViewPr snapToGrid="0" snapToObjects="1">
      <p:cViewPr varScale="1">
        <p:scale>
          <a:sx n="39" d="100"/>
          <a:sy n="39" d="100"/>
        </p:scale>
        <p:origin x="43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913F1-E034-D44D-888E-0EC63E047ABC}"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3FB1B439-59A5-6D42-8084-7D9F878AB98E}">
      <dgm:prSet phldrT="[Text]"/>
      <dgm:spPr/>
      <dgm:t>
        <a:bodyPr/>
        <a:lstStyle/>
        <a:p>
          <a:r>
            <a:rPr lang="en-US" dirty="0" smtClean="0"/>
            <a:t>Relationship</a:t>
          </a:r>
          <a:endParaRPr lang="en-US" dirty="0"/>
        </a:p>
      </dgm:t>
    </dgm:pt>
    <dgm:pt modelId="{42DAD52F-3356-FE4A-82B2-91AC2B196FD8}" type="parTrans" cxnId="{1D212DFD-CB2A-B04D-A0A3-E0E030B06C35}">
      <dgm:prSet/>
      <dgm:spPr/>
      <dgm:t>
        <a:bodyPr/>
        <a:lstStyle/>
        <a:p>
          <a:endParaRPr lang="en-US"/>
        </a:p>
      </dgm:t>
    </dgm:pt>
    <dgm:pt modelId="{E1C3E84B-0977-CC4B-9721-0E7DB9E85FDA}" type="sibTrans" cxnId="{1D212DFD-CB2A-B04D-A0A3-E0E030B06C35}">
      <dgm:prSet/>
      <dgm:spPr/>
      <dgm:t>
        <a:bodyPr/>
        <a:lstStyle/>
        <a:p>
          <a:endParaRPr lang="en-US"/>
        </a:p>
      </dgm:t>
    </dgm:pt>
    <dgm:pt modelId="{5D0E60B4-89D0-F544-BDCB-B3A13DB6314E}">
      <dgm:prSet phldrT="[Text]"/>
      <dgm:spPr/>
      <dgm:t>
        <a:bodyPr/>
        <a:lstStyle/>
        <a:p>
          <a:r>
            <a:rPr lang="en-US" dirty="0" smtClean="0"/>
            <a:t>Individualization</a:t>
          </a:r>
          <a:endParaRPr lang="en-US" dirty="0"/>
        </a:p>
      </dgm:t>
    </dgm:pt>
    <dgm:pt modelId="{3183273B-172B-A948-BDDC-ABE6931E897C}" type="parTrans" cxnId="{BBBB10FE-0ED2-0D47-93E1-EBFAAC4A6BCC}">
      <dgm:prSet/>
      <dgm:spPr/>
      <dgm:t>
        <a:bodyPr/>
        <a:lstStyle/>
        <a:p>
          <a:endParaRPr lang="en-US"/>
        </a:p>
      </dgm:t>
    </dgm:pt>
    <dgm:pt modelId="{0230EE12-3B12-3D45-8385-B9E893164B1D}" type="sibTrans" cxnId="{BBBB10FE-0ED2-0D47-93E1-EBFAAC4A6BCC}">
      <dgm:prSet/>
      <dgm:spPr/>
      <dgm:t>
        <a:bodyPr/>
        <a:lstStyle/>
        <a:p>
          <a:endParaRPr lang="en-US"/>
        </a:p>
      </dgm:t>
    </dgm:pt>
    <dgm:pt modelId="{1618A0A5-E112-194C-861F-286B16141483}">
      <dgm:prSet phldrT="[Text]"/>
      <dgm:spPr/>
      <dgm:t>
        <a:bodyPr/>
        <a:lstStyle/>
        <a:p>
          <a:r>
            <a:rPr lang="en-US" dirty="0" smtClean="0"/>
            <a:t>Personal/Professional Motivation</a:t>
          </a:r>
          <a:endParaRPr lang="en-US" dirty="0"/>
        </a:p>
      </dgm:t>
    </dgm:pt>
    <dgm:pt modelId="{8548A51B-8D46-8743-994B-2DB8C2F9D553}" type="parTrans" cxnId="{C8D9DA17-3B84-9C44-855F-862E3697A45A}">
      <dgm:prSet/>
      <dgm:spPr/>
      <dgm:t>
        <a:bodyPr/>
        <a:lstStyle/>
        <a:p>
          <a:endParaRPr lang="en-US"/>
        </a:p>
      </dgm:t>
    </dgm:pt>
    <dgm:pt modelId="{8E73C706-5A60-F748-87D6-EA52C81C6447}" type="sibTrans" cxnId="{C8D9DA17-3B84-9C44-855F-862E3697A45A}">
      <dgm:prSet/>
      <dgm:spPr/>
      <dgm:t>
        <a:bodyPr/>
        <a:lstStyle/>
        <a:p>
          <a:endParaRPr lang="en-US"/>
        </a:p>
      </dgm:t>
    </dgm:pt>
    <dgm:pt modelId="{A02A80CA-D937-5948-81AB-6338093AB1BA}">
      <dgm:prSet phldrT="[Text]"/>
      <dgm:spPr/>
      <dgm:t>
        <a:bodyPr/>
        <a:lstStyle/>
        <a:p>
          <a:r>
            <a:rPr lang="en-US" dirty="0" smtClean="0"/>
            <a:t>Equalitarianism</a:t>
          </a:r>
          <a:endParaRPr lang="en-US" dirty="0"/>
        </a:p>
      </dgm:t>
    </dgm:pt>
    <dgm:pt modelId="{B4835267-0E11-2A48-9D3E-17C085936991}" type="parTrans" cxnId="{0EE03B93-F0BB-F74A-A935-41B4EED5EAE5}">
      <dgm:prSet/>
      <dgm:spPr/>
      <dgm:t>
        <a:bodyPr/>
        <a:lstStyle/>
        <a:p>
          <a:endParaRPr lang="en-US"/>
        </a:p>
      </dgm:t>
    </dgm:pt>
    <dgm:pt modelId="{42851B6E-6D44-BD4F-8803-97B5CB2F58F7}" type="sibTrans" cxnId="{0EE03B93-F0BB-F74A-A935-41B4EED5EAE5}">
      <dgm:prSet/>
      <dgm:spPr/>
      <dgm:t>
        <a:bodyPr/>
        <a:lstStyle/>
        <a:p>
          <a:endParaRPr lang="en-US"/>
        </a:p>
      </dgm:t>
    </dgm:pt>
    <dgm:pt modelId="{1D065214-94D3-BB48-B791-45563DED63E1}" type="pres">
      <dgm:prSet presAssocID="{26D913F1-E034-D44D-888E-0EC63E047ABC}" presName="matrix" presStyleCnt="0">
        <dgm:presLayoutVars>
          <dgm:chMax val="1"/>
          <dgm:dir/>
          <dgm:resizeHandles val="exact"/>
        </dgm:presLayoutVars>
      </dgm:prSet>
      <dgm:spPr/>
      <dgm:t>
        <a:bodyPr/>
        <a:lstStyle/>
        <a:p>
          <a:endParaRPr lang="en-US"/>
        </a:p>
      </dgm:t>
    </dgm:pt>
    <dgm:pt modelId="{1F56FAF4-8873-8244-917E-1415A6A8676F}" type="pres">
      <dgm:prSet presAssocID="{26D913F1-E034-D44D-888E-0EC63E047ABC}" presName="diamond" presStyleLbl="bgShp" presStyleIdx="0" presStyleCnt="1"/>
      <dgm:spPr/>
    </dgm:pt>
    <dgm:pt modelId="{1CD3B019-9F1C-3743-8F82-68447A1D238D}" type="pres">
      <dgm:prSet presAssocID="{26D913F1-E034-D44D-888E-0EC63E047ABC}" presName="quad1" presStyleLbl="node1" presStyleIdx="0" presStyleCnt="4">
        <dgm:presLayoutVars>
          <dgm:chMax val="0"/>
          <dgm:chPref val="0"/>
          <dgm:bulletEnabled val="1"/>
        </dgm:presLayoutVars>
      </dgm:prSet>
      <dgm:spPr/>
      <dgm:t>
        <a:bodyPr/>
        <a:lstStyle/>
        <a:p>
          <a:endParaRPr lang="en-US"/>
        </a:p>
      </dgm:t>
    </dgm:pt>
    <dgm:pt modelId="{2B83E1A0-5E93-1744-9BE8-90C48C76ACA4}" type="pres">
      <dgm:prSet presAssocID="{26D913F1-E034-D44D-888E-0EC63E047ABC}" presName="quad2" presStyleLbl="node1" presStyleIdx="1" presStyleCnt="4">
        <dgm:presLayoutVars>
          <dgm:chMax val="0"/>
          <dgm:chPref val="0"/>
          <dgm:bulletEnabled val="1"/>
        </dgm:presLayoutVars>
      </dgm:prSet>
      <dgm:spPr/>
      <dgm:t>
        <a:bodyPr/>
        <a:lstStyle/>
        <a:p>
          <a:endParaRPr lang="en-US"/>
        </a:p>
      </dgm:t>
    </dgm:pt>
    <dgm:pt modelId="{71BCF7EB-50C1-7A44-97F6-8040CF86E9B8}" type="pres">
      <dgm:prSet presAssocID="{26D913F1-E034-D44D-888E-0EC63E047ABC}" presName="quad3" presStyleLbl="node1" presStyleIdx="2" presStyleCnt="4">
        <dgm:presLayoutVars>
          <dgm:chMax val="0"/>
          <dgm:chPref val="0"/>
          <dgm:bulletEnabled val="1"/>
        </dgm:presLayoutVars>
      </dgm:prSet>
      <dgm:spPr/>
      <dgm:t>
        <a:bodyPr/>
        <a:lstStyle/>
        <a:p>
          <a:endParaRPr lang="en-US"/>
        </a:p>
      </dgm:t>
    </dgm:pt>
    <dgm:pt modelId="{1A37D555-1F9C-0E47-B4F1-C5E3CC4BA672}" type="pres">
      <dgm:prSet presAssocID="{26D913F1-E034-D44D-888E-0EC63E047ABC}" presName="quad4" presStyleLbl="node1" presStyleIdx="3" presStyleCnt="4">
        <dgm:presLayoutVars>
          <dgm:chMax val="0"/>
          <dgm:chPref val="0"/>
          <dgm:bulletEnabled val="1"/>
        </dgm:presLayoutVars>
      </dgm:prSet>
      <dgm:spPr/>
      <dgm:t>
        <a:bodyPr/>
        <a:lstStyle/>
        <a:p>
          <a:endParaRPr lang="en-US"/>
        </a:p>
      </dgm:t>
    </dgm:pt>
  </dgm:ptLst>
  <dgm:cxnLst>
    <dgm:cxn modelId="{C3FAAC6B-3F11-F94A-87FB-3EDBF2FE8E30}" type="presOf" srcId="{3FB1B439-59A5-6D42-8084-7D9F878AB98E}" destId="{1CD3B019-9F1C-3743-8F82-68447A1D238D}" srcOrd="0" destOrd="0" presId="urn:microsoft.com/office/officeart/2005/8/layout/matrix3"/>
    <dgm:cxn modelId="{BBBB10FE-0ED2-0D47-93E1-EBFAAC4A6BCC}" srcId="{26D913F1-E034-D44D-888E-0EC63E047ABC}" destId="{5D0E60B4-89D0-F544-BDCB-B3A13DB6314E}" srcOrd="1" destOrd="0" parTransId="{3183273B-172B-A948-BDDC-ABE6931E897C}" sibTransId="{0230EE12-3B12-3D45-8385-B9E893164B1D}"/>
    <dgm:cxn modelId="{C8D9DA17-3B84-9C44-855F-862E3697A45A}" srcId="{26D913F1-E034-D44D-888E-0EC63E047ABC}" destId="{1618A0A5-E112-194C-861F-286B16141483}" srcOrd="2" destOrd="0" parTransId="{8548A51B-8D46-8743-994B-2DB8C2F9D553}" sibTransId="{8E73C706-5A60-F748-87D6-EA52C81C6447}"/>
    <dgm:cxn modelId="{1D212DFD-CB2A-B04D-A0A3-E0E030B06C35}" srcId="{26D913F1-E034-D44D-888E-0EC63E047ABC}" destId="{3FB1B439-59A5-6D42-8084-7D9F878AB98E}" srcOrd="0" destOrd="0" parTransId="{42DAD52F-3356-FE4A-82B2-91AC2B196FD8}" sibTransId="{E1C3E84B-0977-CC4B-9721-0E7DB9E85FDA}"/>
    <dgm:cxn modelId="{523CC834-45A2-5E45-91F2-C038ECBDBCB6}" type="presOf" srcId="{A02A80CA-D937-5948-81AB-6338093AB1BA}" destId="{1A37D555-1F9C-0E47-B4F1-C5E3CC4BA672}" srcOrd="0" destOrd="0" presId="urn:microsoft.com/office/officeart/2005/8/layout/matrix3"/>
    <dgm:cxn modelId="{0EE03B93-F0BB-F74A-A935-41B4EED5EAE5}" srcId="{26D913F1-E034-D44D-888E-0EC63E047ABC}" destId="{A02A80CA-D937-5948-81AB-6338093AB1BA}" srcOrd="3" destOrd="0" parTransId="{B4835267-0E11-2A48-9D3E-17C085936991}" sibTransId="{42851B6E-6D44-BD4F-8803-97B5CB2F58F7}"/>
    <dgm:cxn modelId="{0764039A-162E-F346-A01D-3137258F2120}" type="presOf" srcId="{5D0E60B4-89D0-F544-BDCB-B3A13DB6314E}" destId="{2B83E1A0-5E93-1744-9BE8-90C48C76ACA4}" srcOrd="0" destOrd="0" presId="urn:microsoft.com/office/officeart/2005/8/layout/matrix3"/>
    <dgm:cxn modelId="{93748DC5-8833-DE49-9EC5-24B831A0640C}" type="presOf" srcId="{1618A0A5-E112-194C-861F-286B16141483}" destId="{71BCF7EB-50C1-7A44-97F6-8040CF86E9B8}" srcOrd="0" destOrd="0" presId="urn:microsoft.com/office/officeart/2005/8/layout/matrix3"/>
    <dgm:cxn modelId="{59016162-2048-0643-99C5-1A530EEDFEAB}" type="presOf" srcId="{26D913F1-E034-D44D-888E-0EC63E047ABC}" destId="{1D065214-94D3-BB48-B791-45563DED63E1}" srcOrd="0" destOrd="0" presId="urn:microsoft.com/office/officeart/2005/8/layout/matrix3"/>
    <dgm:cxn modelId="{F82CED00-01DD-DB4D-B66D-AF8C2B933CF9}" type="presParOf" srcId="{1D065214-94D3-BB48-B791-45563DED63E1}" destId="{1F56FAF4-8873-8244-917E-1415A6A8676F}" srcOrd="0" destOrd="0" presId="urn:microsoft.com/office/officeart/2005/8/layout/matrix3"/>
    <dgm:cxn modelId="{6BFEC12D-6D1C-9E40-A1CD-CA1A5D7F208A}" type="presParOf" srcId="{1D065214-94D3-BB48-B791-45563DED63E1}" destId="{1CD3B019-9F1C-3743-8F82-68447A1D238D}" srcOrd="1" destOrd="0" presId="urn:microsoft.com/office/officeart/2005/8/layout/matrix3"/>
    <dgm:cxn modelId="{BE2FD164-91A1-6B4F-B6A9-6FED35B80E48}" type="presParOf" srcId="{1D065214-94D3-BB48-B791-45563DED63E1}" destId="{2B83E1A0-5E93-1744-9BE8-90C48C76ACA4}" srcOrd="2" destOrd="0" presId="urn:microsoft.com/office/officeart/2005/8/layout/matrix3"/>
    <dgm:cxn modelId="{A55127CF-4600-674C-AF58-E741F0321123}" type="presParOf" srcId="{1D065214-94D3-BB48-B791-45563DED63E1}" destId="{71BCF7EB-50C1-7A44-97F6-8040CF86E9B8}" srcOrd="3" destOrd="0" presId="urn:microsoft.com/office/officeart/2005/8/layout/matrix3"/>
    <dgm:cxn modelId="{8B61919A-B940-F74C-9BF8-F36264520D47}" type="presParOf" srcId="{1D065214-94D3-BB48-B791-45563DED63E1}" destId="{1A37D555-1F9C-0E47-B4F1-C5E3CC4BA67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EF494-6EEE-664D-A89C-4FA6DBC0D44E}"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C95D4858-A27E-F34B-86C4-659AA223AD22}">
      <dgm:prSet phldrT="[Text]"/>
      <dgm:spPr/>
      <dgm:t>
        <a:bodyPr/>
        <a:lstStyle/>
        <a:p>
          <a:r>
            <a:rPr lang="en-US" dirty="0" smtClean="0"/>
            <a:t>Threats unmanaged; New threats; No progress; Not adequate progress;</a:t>
          </a:r>
          <a:endParaRPr lang="en-US" dirty="0"/>
        </a:p>
      </dgm:t>
    </dgm:pt>
    <dgm:pt modelId="{B1C6DA91-FB7A-EF4B-BD31-A4FE7359256A}" type="parTrans" cxnId="{D0BCB79E-1FEC-B540-9AA7-12CC535879AB}">
      <dgm:prSet/>
      <dgm:spPr/>
      <dgm:t>
        <a:bodyPr/>
        <a:lstStyle/>
        <a:p>
          <a:endParaRPr lang="en-US"/>
        </a:p>
      </dgm:t>
    </dgm:pt>
    <dgm:pt modelId="{EEDA0A27-E4EF-934D-9F34-E0300D6378AF}" type="sibTrans" cxnId="{D0BCB79E-1FEC-B540-9AA7-12CC535879AB}">
      <dgm:prSet/>
      <dgm:spPr/>
      <dgm:t>
        <a:bodyPr/>
        <a:lstStyle/>
        <a:p>
          <a:endParaRPr lang="en-US"/>
        </a:p>
      </dgm:t>
    </dgm:pt>
    <dgm:pt modelId="{5B8D3F2D-C338-1F41-9874-E0F76E7FCD2D}">
      <dgm:prSet phldrT="[Text]"/>
      <dgm:spPr/>
      <dgm:t>
        <a:bodyPr/>
        <a:lstStyle/>
        <a:p>
          <a:r>
            <a:rPr lang="en-US" dirty="0" smtClean="0"/>
            <a:t>Conditions for return achieved;</a:t>
          </a:r>
        </a:p>
        <a:p>
          <a:r>
            <a:rPr lang="en-US" dirty="0" smtClean="0"/>
            <a:t>CPC’s increasing as threats decreasing; Acceptable or Excellent Progress.</a:t>
          </a:r>
          <a:endParaRPr lang="en-US" dirty="0"/>
        </a:p>
      </dgm:t>
    </dgm:pt>
    <dgm:pt modelId="{B9BEDE37-D0BC-F041-9338-1BBD46327453}" type="parTrans" cxnId="{267695E7-B575-944B-8979-4A1CABEF5178}">
      <dgm:prSet/>
      <dgm:spPr/>
      <dgm:t>
        <a:bodyPr/>
        <a:lstStyle/>
        <a:p>
          <a:endParaRPr lang="en-US"/>
        </a:p>
      </dgm:t>
    </dgm:pt>
    <dgm:pt modelId="{1A2E2646-FD76-B34B-9807-A895D6E28E83}" type="sibTrans" cxnId="{267695E7-B575-944B-8979-4A1CABEF5178}">
      <dgm:prSet/>
      <dgm:spPr/>
      <dgm:t>
        <a:bodyPr/>
        <a:lstStyle/>
        <a:p>
          <a:endParaRPr lang="en-US"/>
        </a:p>
      </dgm:t>
    </dgm:pt>
    <dgm:pt modelId="{1BA34409-5F92-8145-92FD-2150E74AB86C}" type="pres">
      <dgm:prSet presAssocID="{8DFEF494-6EEE-664D-A89C-4FA6DBC0D44E}" presName="compositeShape" presStyleCnt="0">
        <dgm:presLayoutVars>
          <dgm:chMax val="2"/>
          <dgm:dir/>
          <dgm:resizeHandles val="exact"/>
        </dgm:presLayoutVars>
      </dgm:prSet>
      <dgm:spPr/>
      <dgm:t>
        <a:bodyPr/>
        <a:lstStyle/>
        <a:p>
          <a:endParaRPr lang="en-US"/>
        </a:p>
      </dgm:t>
    </dgm:pt>
    <dgm:pt modelId="{1681D0D4-32C4-984D-85C7-6CFE811432F2}" type="pres">
      <dgm:prSet presAssocID="{C95D4858-A27E-F34B-86C4-659AA223AD22}" presName="upArrow" presStyleLbl="node1" presStyleIdx="0" presStyleCnt="2"/>
      <dgm:spPr/>
    </dgm:pt>
    <dgm:pt modelId="{B9A09F17-C171-EE40-9BE1-AB0F1595C9E2}" type="pres">
      <dgm:prSet presAssocID="{C95D4858-A27E-F34B-86C4-659AA223AD22}" presName="upArrowText" presStyleLbl="revTx" presStyleIdx="0" presStyleCnt="2" custScaleY="85404">
        <dgm:presLayoutVars>
          <dgm:chMax val="0"/>
          <dgm:bulletEnabled val="1"/>
        </dgm:presLayoutVars>
      </dgm:prSet>
      <dgm:spPr/>
      <dgm:t>
        <a:bodyPr/>
        <a:lstStyle/>
        <a:p>
          <a:endParaRPr lang="en-US"/>
        </a:p>
      </dgm:t>
    </dgm:pt>
    <dgm:pt modelId="{7470FF56-0874-7B48-BF51-AE2EC85B20B1}" type="pres">
      <dgm:prSet presAssocID="{5B8D3F2D-C338-1F41-9874-E0F76E7FCD2D}" presName="downArrow" presStyleLbl="node1" presStyleIdx="1" presStyleCnt="2"/>
      <dgm:spPr/>
    </dgm:pt>
    <dgm:pt modelId="{0D7BEC4F-9697-3B4E-9EE5-27C3082C796F}" type="pres">
      <dgm:prSet presAssocID="{5B8D3F2D-C338-1F41-9874-E0F76E7FCD2D}" presName="downArrowText" presStyleLbl="revTx" presStyleIdx="1" presStyleCnt="2" custScaleY="129192">
        <dgm:presLayoutVars>
          <dgm:chMax val="0"/>
          <dgm:bulletEnabled val="1"/>
        </dgm:presLayoutVars>
      </dgm:prSet>
      <dgm:spPr/>
      <dgm:t>
        <a:bodyPr/>
        <a:lstStyle/>
        <a:p>
          <a:endParaRPr lang="en-US"/>
        </a:p>
      </dgm:t>
    </dgm:pt>
  </dgm:ptLst>
  <dgm:cxnLst>
    <dgm:cxn modelId="{267695E7-B575-944B-8979-4A1CABEF5178}" srcId="{8DFEF494-6EEE-664D-A89C-4FA6DBC0D44E}" destId="{5B8D3F2D-C338-1F41-9874-E0F76E7FCD2D}" srcOrd="1" destOrd="0" parTransId="{B9BEDE37-D0BC-F041-9338-1BBD46327453}" sibTransId="{1A2E2646-FD76-B34B-9807-A895D6E28E83}"/>
    <dgm:cxn modelId="{D5E65107-F2D9-A243-AF83-215F7FF184A3}" type="presOf" srcId="{5B8D3F2D-C338-1F41-9874-E0F76E7FCD2D}" destId="{0D7BEC4F-9697-3B4E-9EE5-27C3082C796F}" srcOrd="0" destOrd="0" presId="urn:microsoft.com/office/officeart/2005/8/layout/arrow4"/>
    <dgm:cxn modelId="{D0BCB79E-1FEC-B540-9AA7-12CC535879AB}" srcId="{8DFEF494-6EEE-664D-A89C-4FA6DBC0D44E}" destId="{C95D4858-A27E-F34B-86C4-659AA223AD22}" srcOrd="0" destOrd="0" parTransId="{B1C6DA91-FB7A-EF4B-BD31-A4FE7359256A}" sibTransId="{EEDA0A27-E4EF-934D-9F34-E0300D6378AF}"/>
    <dgm:cxn modelId="{8BFACF71-3B2A-2542-8D1F-38B948D6065C}" type="presOf" srcId="{8DFEF494-6EEE-664D-A89C-4FA6DBC0D44E}" destId="{1BA34409-5F92-8145-92FD-2150E74AB86C}" srcOrd="0" destOrd="0" presId="urn:microsoft.com/office/officeart/2005/8/layout/arrow4"/>
    <dgm:cxn modelId="{AFA232A1-5F6A-2F46-A48B-10E646D5BAF4}" type="presOf" srcId="{C95D4858-A27E-F34B-86C4-659AA223AD22}" destId="{B9A09F17-C171-EE40-9BE1-AB0F1595C9E2}" srcOrd="0" destOrd="0" presId="urn:microsoft.com/office/officeart/2005/8/layout/arrow4"/>
    <dgm:cxn modelId="{3957F46A-6FF1-2242-BE5C-B406FCF922A7}" type="presParOf" srcId="{1BA34409-5F92-8145-92FD-2150E74AB86C}" destId="{1681D0D4-32C4-984D-85C7-6CFE811432F2}" srcOrd="0" destOrd="0" presId="urn:microsoft.com/office/officeart/2005/8/layout/arrow4"/>
    <dgm:cxn modelId="{5C6E8BDC-3AD2-6A45-8ACB-2708CC57292E}" type="presParOf" srcId="{1BA34409-5F92-8145-92FD-2150E74AB86C}" destId="{B9A09F17-C171-EE40-9BE1-AB0F1595C9E2}" srcOrd="1" destOrd="0" presId="urn:microsoft.com/office/officeart/2005/8/layout/arrow4"/>
    <dgm:cxn modelId="{D7A6094F-022F-F444-8E80-043675582FA8}" type="presParOf" srcId="{1BA34409-5F92-8145-92FD-2150E74AB86C}" destId="{7470FF56-0874-7B48-BF51-AE2EC85B20B1}" srcOrd="2" destOrd="0" presId="urn:microsoft.com/office/officeart/2005/8/layout/arrow4"/>
    <dgm:cxn modelId="{F78C2E80-BF3D-3C41-A1F3-A48E9E44B885}" type="presParOf" srcId="{1BA34409-5F92-8145-92FD-2150E74AB86C}" destId="{0D7BEC4F-9697-3B4E-9EE5-27C3082C796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037AF-4889-6242-81ED-F23350BF71D8}" type="datetimeFigureOut">
              <a:rPr lang="en-US" smtClean="0"/>
              <a:t>2/27/2015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46350-DA9E-EE4E-969D-CE97F8A89072}" type="slidenum">
              <a:rPr lang="en-US" smtClean="0"/>
              <a:t>‹#›</a:t>
            </a:fld>
            <a:endParaRPr lang="en-US" dirty="0"/>
          </a:p>
        </p:txBody>
      </p:sp>
    </p:spTree>
    <p:extLst>
      <p:ext uri="{BB962C8B-B14F-4D97-AF65-F5344CB8AC3E}">
        <p14:creationId xmlns:p14="http://schemas.microsoft.com/office/powerpoint/2010/main" val="477439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a:t>
            </a:fld>
            <a:endParaRPr lang="en-US" dirty="0"/>
          </a:p>
        </p:txBody>
      </p:sp>
    </p:spTree>
    <p:extLst>
      <p:ext uri="{BB962C8B-B14F-4D97-AF65-F5344CB8AC3E}">
        <p14:creationId xmlns:p14="http://schemas.microsoft.com/office/powerpoint/2010/main" val="81203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C61A4-D46F-4569-A50D-F149564B28BA}" type="slidenum">
              <a:rPr lang="en-US" smtClean="0"/>
              <a:pPr/>
              <a:t>16</a:t>
            </a:fld>
            <a:endParaRPr lang="en-US" dirty="0" smtClean="0"/>
          </a:p>
        </p:txBody>
      </p:sp>
    </p:spTree>
    <p:extLst>
      <p:ext uri="{BB962C8B-B14F-4D97-AF65-F5344CB8AC3E}">
        <p14:creationId xmlns:p14="http://schemas.microsoft.com/office/powerpoint/2010/main" val="230289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635A9F-97EA-4359-83D7-A0B07CF0D028}" type="slidenum">
              <a:rPr lang="en-US" smtClean="0"/>
              <a:pPr/>
              <a:t>17</a:t>
            </a:fld>
            <a:endParaRPr lang="en-US" dirty="0" smtClean="0"/>
          </a:p>
        </p:txBody>
      </p:sp>
    </p:spTree>
    <p:extLst>
      <p:ext uri="{BB962C8B-B14F-4D97-AF65-F5344CB8AC3E}">
        <p14:creationId xmlns:p14="http://schemas.microsoft.com/office/powerpoint/2010/main" val="342570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18</a:t>
            </a:fld>
            <a:endParaRPr lang="en-US" dirty="0" smtClean="0"/>
          </a:p>
        </p:txBody>
      </p:sp>
    </p:spTree>
    <p:extLst>
      <p:ext uri="{BB962C8B-B14F-4D97-AF65-F5344CB8AC3E}">
        <p14:creationId xmlns:p14="http://schemas.microsoft.com/office/powerpoint/2010/main" val="162781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22</a:t>
            </a:fld>
            <a:endParaRPr lang="en-US" dirty="0" smtClean="0"/>
          </a:p>
        </p:txBody>
      </p:sp>
    </p:spTree>
    <p:extLst>
      <p:ext uri="{BB962C8B-B14F-4D97-AF65-F5344CB8AC3E}">
        <p14:creationId xmlns:p14="http://schemas.microsoft.com/office/powerpoint/2010/main" val="94138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24</a:t>
            </a:fld>
            <a:endParaRPr lang="en-US" dirty="0" smtClean="0"/>
          </a:p>
        </p:txBody>
      </p:sp>
    </p:spTree>
    <p:extLst>
      <p:ext uri="{BB962C8B-B14F-4D97-AF65-F5344CB8AC3E}">
        <p14:creationId xmlns:p14="http://schemas.microsoft.com/office/powerpoint/2010/main" val="263460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trainer</a:t>
            </a:r>
            <a:r>
              <a:rPr lang="en-US" baseline="0" dirty="0" smtClean="0"/>
              <a:t> notes regarding the seamless transfer being about continuity for family, not QA of CPI work by CM/CBC. </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26</a:t>
            </a:fld>
            <a:endParaRPr lang="en-US" dirty="0"/>
          </a:p>
        </p:txBody>
      </p:sp>
    </p:spTree>
    <p:extLst>
      <p:ext uri="{BB962C8B-B14F-4D97-AF65-F5344CB8AC3E}">
        <p14:creationId xmlns:p14="http://schemas.microsoft.com/office/powerpoint/2010/main" val="197867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30</a:t>
            </a:fld>
            <a:endParaRPr lang="en-US" dirty="0" smtClean="0"/>
          </a:p>
        </p:txBody>
      </p:sp>
    </p:spTree>
    <p:extLst>
      <p:ext uri="{BB962C8B-B14F-4D97-AF65-F5344CB8AC3E}">
        <p14:creationId xmlns:p14="http://schemas.microsoft.com/office/powerpoint/2010/main" val="1627810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32</a:t>
            </a:fld>
            <a:endParaRPr lang="en-US" dirty="0" smtClean="0"/>
          </a:p>
        </p:txBody>
      </p:sp>
    </p:spTree>
    <p:extLst>
      <p:ext uri="{BB962C8B-B14F-4D97-AF65-F5344CB8AC3E}">
        <p14:creationId xmlns:p14="http://schemas.microsoft.com/office/powerpoint/2010/main" val="24597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a:t>
            </a:r>
            <a:r>
              <a:rPr lang="en-US" baseline="0" dirty="0" smtClean="0"/>
              <a:t> in the participant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3</a:t>
            </a:fld>
            <a:endParaRPr lang="en-US" dirty="0"/>
          </a:p>
        </p:txBody>
      </p:sp>
    </p:spTree>
    <p:extLst>
      <p:ext uri="{BB962C8B-B14F-4D97-AF65-F5344CB8AC3E}">
        <p14:creationId xmlns:p14="http://schemas.microsoft.com/office/powerpoint/2010/main" val="340414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 Case Scene 1 Stage 2 Introduction</a:t>
            </a:r>
            <a:r>
              <a:rPr lang="en-US" baseline="0" dirty="0" smtClean="0"/>
              <a:t> Video</a:t>
            </a:r>
          </a:p>
          <a:p>
            <a:r>
              <a:rPr lang="en-US" baseline="0" dirty="0" smtClean="0"/>
              <a:t>Observe video</a:t>
            </a:r>
          </a:p>
          <a:p>
            <a:r>
              <a:rPr lang="en-US" baseline="0" dirty="0" smtClean="0"/>
              <a:t>Provide feedback for worker </a:t>
            </a:r>
          </a:p>
          <a:p>
            <a:r>
              <a:rPr lang="en-US" baseline="0" dirty="0" smtClean="0"/>
              <a:t>Identify introduction points that worker accomplished</a:t>
            </a:r>
          </a:p>
          <a:p>
            <a:r>
              <a:rPr lang="en-US" baseline="0" dirty="0" smtClean="0"/>
              <a:t>Transition to resistance conversation. </a:t>
            </a:r>
          </a:p>
        </p:txBody>
      </p:sp>
      <p:sp>
        <p:nvSpPr>
          <p:cNvPr id="4" name="Slide Number Placeholder 3"/>
          <p:cNvSpPr>
            <a:spLocks noGrp="1"/>
          </p:cNvSpPr>
          <p:nvPr>
            <p:ph type="sldNum" sz="quarter" idx="10"/>
          </p:nvPr>
        </p:nvSpPr>
        <p:spPr/>
        <p:txBody>
          <a:bodyPr/>
          <a:lstStyle/>
          <a:p>
            <a:fld id="{32546350-DA9E-EE4E-969D-CE97F8A89072}" type="slidenum">
              <a:rPr lang="en-US" smtClean="0"/>
              <a:t>34</a:t>
            </a:fld>
            <a:endParaRPr lang="en-US" dirty="0"/>
          </a:p>
        </p:txBody>
      </p:sp>
    </p:spTree>
    <p:extLst>
      <p:ext uri="{BB962C8B-B14F-4D97-AF65-F5344CB8AC3E}">
        <p14:creationId xmlns:p14="http://schemas.microsoft.com/office/powerpoint/2010/main" val="1677995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6767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37</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39</a:t>
            </a:fld>
            <a:endParaRPr lang="en-US" dirty="0"/>
          </a:p>
        </p:txBody>
      </p:sp>
    </p:spTree>
    <p:extLst>
      <p:ext uri="{BB962C8B-B14F-4D97-AF65-F5344CB8AC3E}">
        <p14:creationId xmlns:p14="http://schemas.microsoft.com/office/powerpoint/2010/main" val="657376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40</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47</a:t>
            </a:fld>
            <a:endParaRPr lang="en-US" dirty="0" smtClean="0"/>
          </a:p>
        </p:txBody>
      </p:sp>
    </p:spTree>
    <p:extLst>
      <p:ext uri="{BB962C8B-B14F-4D97-AF65-F5344CB8AC3E}">
        <p14:creationId xmlns:p14="http://schemas.microsoft.com/office/powerpoint/2010/main" val="393992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 Case Video Scene</a:t>
            </a:r>
            <a:r>
              <a:rPr lang="en-US" baseline="0" dirty="0" smtClean="0"/>
              <a:t> 3 Exploration/Discovery</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49</a:t>
            </a:fld>
            <a:endParaRPr lang="en-US" dirty="0"/>
          </a:p>
        </p:txBody>
      </p:sp>
    </p:spTree>
    <p:extLst>
      <p:ext uri="{BB962C8B-B14F-4D97-AF65-F5344CB8AC3E}">
        <p14:creationId xmlns:p14="http://schemas.microsoft.com/office/powerpoint/2010/main" val="3338972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Russell</a:t>
            </a:r>
            <a:r>
              <a:rPr lang="en-US" baseline="0" dirty="0"/>
              <a:t> </a:t>
            </a:r>
            <a:r>
              <a:rPr lang="en-US" baseline="0" dirty="0" smtClean="0"/>
              <a:t>Videos for Exploration</a:t>
            </a:r>
          </a:p>
          <a:p>
            <a:r>
              <a:rPr lang="en-US" baseline="0" dirty="0" smtClean="0"/>
              <a:t>Show 2 videos back to back. </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50</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5</a:t>
            </a:fld>
            <a:endParaRPr lang="en-US" dirty="0"/>
          </a:p>
        </p:txBody>
      </p:sp>
    </p:spTree>
    <p:extLst>
      <p:ext uri="{BB962C8B-B14F-4D97-AF65-F5344CB8AC3E}">
        <p14:creationId xmlns:p14="http://schemas.microsoft.com/office/powerpoint/2010/main" val="354540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53</a:t>
            </a:fld>
            <a:endParaRPr lang="en-US" dirty="0" smtClean="0"/>
          </a:p>
        </p:txBody>
      </p:sp>
    </p:spTree>
    <p:extLst>
      <p:ext uri="{BB962C8B-B14F-4D97-AF65-F5344CB8AC3E}">
        <p14:creationId xmlns:p14="http://schemas.microsoft.com/office/powerpoint/2010/main" val="1627810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55</a:t>
            </a:fld>
            <a:endParaRPr lang="en-US" dirty="0" smtClean="0"/>
          </a:p>
        </p:txBody>
      </p:sp>
    </p:spTree>
    <p:extLst>
      <p:ext uri="{BB962C8B-B14F-4D97-AF65-F5344CB8AC3E}">
        <p14:creationId xmlns:p14="http://schemas.microsoft.com/office/powerpoint/2010/main" val="1544826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57</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pPr/>
              <a:t>59</a:t>
            </a:fld>
            <a:endParaRPr lang="en-US" dirty="0"/>
          </a:p>
        </p:txBody>
      </p:sp>
    </p:spTree>
    <p:extLst>
      <p:ext uri="{BB962C8B-B14F-4D97-AF65-F5344CB8AC3E}">
        <p14:creationId xmlns:p14="http://schemas.microsoft.com/office/powerpoint/2010/main" val="1899848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60</a:t>
            </a:fld>
            <a:endParaRPr lang="en-US" dirty="0" smtClean="0"/>
          </a:p>
        </p:txBody>
      </p:sp>
    </p:spTree>
    <p:extLst>
      <p:ext uri="{BB962C8B-B14F-4D97-AF65-F5344CB8AC3E}">
        <p14:creationId xmlns:p14="http://schemas.microsoft.com/office/powerpoint/2010/main" val="1166247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62</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80525-A439-4F65-9001-160B7F7A6B20}" type="slidenum">
              <a:rPr lang="en-US" smtClean="0"/>
              <a:pPr/>
              <a:t>65</a:t>
            </a:fld>
            <a:endParaRPr lang="en-US" dirty="0" smtClean="0"/>
          </a:p>
        </p:txBody>
      </p:sp>
    </p:spTree>
    <p:extLst>
      <p:ext uri="{BB962C8B-B14F-4D97-AF65-F5344CB8AC3E}">
        <p14:creationId xmlns:p14="http://schemas.microsoft.com/office/powerpoint/2010/main" val="253689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is not in the participant</a:t>
            </a:r>
            <a:r>
              <a:rPr lang="en-US" baseline="0" dirty="0" smtClean="0"/>
              <a:t> guide.</a:t>
            </a:r>
            <a:endParaRPr lang="en-US" dirty="0" smtClean="0"/>
          </a:p>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6</a:t>
            </a:fld>
            <a:endParaRPr lang="en-US" dirty="0"/>
          </a:p>
        </p:txBody>
      </p:sp>
    </p:spTree>
    <p:extLst>
      <p:ext uri="{BB962C8B-B14F-4D97-AF65-F5344CB8AC3E}">
        <p14:creationId xmlns:p14="http://schemas.microsoft.com/office/powerpoint/2010/main" val="3037183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67</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is not in the participant</a:t>
            </a:r>
            <a:r>
              <a:rPr lang="en-US" baseline="0" dirty="0" smtClean="0"/>
              <a:t> guide.</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5255F5-5E0C-490F-85E0-BF1A0E86C820}" type="slidenum">
              <a:rPr lang="en-US" smtClean="0"/>
              <a:pPr/>
              <a:t>69</a:t>
            </a:fld>
            <a:endParaRPr lang="en-US" dirty="0" smtClean="0"/>
          </a:p>
        </p:txBody>
      </p:sp>
    </p:spTree>
    <p:extLst>
      <p:ext uri="{BB962C8B-B14F-4D97-AF65-F5344CB8AC3E}">
        <p14:creationId xmlns:p14="http://schemas.microsoft.com/office/powerpoint/2010/main" val="3886759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71</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74</a:t>
            </a:fld>
            <a:endParaRPr lang="en-US" dirty="0"/>
          </a:p>
        </p:txBody>
      </p:sp>
    </p:spTree>
    <p:extLst>
      <p:ext uri="{BB962C8B-B14F-4D97-AF65-F5344CB8AC3E}">
        <p14:creationId xmlns:p14="http://schemas.microsoft.com/office/powerpoint/2010/main" val="3037183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75</a:t>
            </a:fld>
            <a:endParaRPr lang="en-US" dirty="0"/>
          </a:p>
        </p:txBody>
      </p:sp>
    </p:spTree>
    <p:extLst>
      <p:ext uri="{BB962C8B-B14F-4D97-AF65-F5344CB8AC3E}">
        <p14:creationId xmlns:p14="http://schemas.microsoft.com/office/powerpoint/2010/main" val="725915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is not in the participant</a:t>
            </a:r>
            <a:r>
              <a:rPr lang="en-US" baseline="0" dirty="0" smtClean="0"/>
              <a:t> guide.</a:t>
            </a:r>
            <a:endParaRPr lang="en-US" dirty="0" smtClean="0"/>
          </a:p>
          <a:p>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76</a:t>
            </a:fld>
            <a:endParaRPr lang="en-US" dirty="0"/>
          </a:p>
        </p:txBody>
      </p:sp>
    </p:spTree>
    <p:extLst>
      <p:ext uri="{BB962C8B-B14F-4D97-AF65-F5344CB8AC3E}">
        <p14:creationId xmlns:p14="http://schemas.microsoft.com/office/powerpoint/2010/main" val="412148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B816D-706B-43CE-9E76-E81718B2F05C}" type="slidenum">
              <a:rPr lang="en-US" smtClean="0"/>
              <a:pPr/>
              <a:t>8</a:t>
            </a:fld>
            <a:endParaRPr lang="en-US" dirty="0" smtClean="0"/>
          </a:p>
        </p:txBody>
      </p:sp>
    </p:spTree>
    <p:extLst>
      <p:ext uri="{BB962C8B-B14F-4D97-AF65-F5344CB8AC3E}">
        <p14:creationId xmlns:p14="http://schemas.microsoft.com/office/powerpoint/2010/main" val="366135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342860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not in the participant</a:t>
            </a:r>
            <a:r>
              <a:rPr lang="en-US" baseline="0" dirty="0" smtClean="0"/>
              <a:t> guide.</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114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8EA76-C161-4995-AA44-AE5BC8AF3495}" type="slidenum">
              <a:rPr lang="en-US" smtClean="0"/>
              <a:pPr/>
              <a:t>12</a:t>
            </a:fld>
            <a:endParaRPr lang="en-US" dirty="0" smtClean="0"/>
          </a:p>
        </p:txBody>
      </p:sp>
    </p:spTree>
    <p:extLst>
      <p:ext uri="{BB962C8B-B14F-4D97-AF65-F5344CB8AC3E}">
        <p14:creationId xmlns:p14="http://schemas.microsoft.com/office/powerpoint/2010/main" val="272390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4FA044-F2B0-42D9-9C08-79A6E3802FFC}" type="slidenum">
              <a:rPr lang="en-US" smtClean="0"/>
              <a:pPr/>
              <a:t>15</a:t>
            </a:fld>
            <a:endParaRPr lang="en-US" dirty="0" smtClean="0"/>
          </a:p>
        </p:txBody>
      </p:sp>
    </p:spTree>
    <p:extLst>
      <p:ext uri="{BB962C8B-B14F-4D97-AF65-F5344CB8AC3E}">
        <p14:creationId xmlns:p14="http://schemas.microsoft.com/office/powerpoint/2010/main" val="40640062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4" descr="http://sphotos-a.xx.fbcdn.net/hphotos-snc6/602554_439438852766954_1217712786_n.jpg"/>
          <p:cNvPicPr>
            <a:picLocks noChangeAspect="1" noChangeArrowheads="1"/>
          </p:cNvPicPr>
          <p:nvPr/>
        </p:nvPicPr>
        <p:blipFill>
          <a:blip r:embed="rId3"/>
          <a:srcRect/>
          <a:stretch>
            <a:fillRect/>
          </a:stretch>
        </p:blipFill>
        <p:spPr bwMode="auto">
          <a:xfrm>
            <a:off x="304800" y="5545138"/>
            <a:ext cx="838200" cy="931862"/>
          </a:xfrm>
          <a:prstGeom prst="rect">
            <a:avLst/>
          </a:prstGeom>
          <a:noFill/>
          <a:ln w="9525">
            <a:noFill/>
            <a:miter lim="800000"/>
            <a:headEnd/>
            <a:tailEnd/>
          </a:ln>
        </p:spPr>
      </p:pic>
      <p:grpSp>
        <p:nvGrpSpPr>
          <p:cNvPr id="12" name="Group 33"/>
          <p:cNvGrpSpPr>
            <a:grpSpLocks/>
          </p:cNvGrpSpPr>
          <p:nvPr/>
        </p:nvGrpSpPr>
        <p:grpSpPr bwMode="auto">
          <a:xfrm>
            <a:off x="-3175" y="-12700"/>
            <a:ext cx="9163050" cy="1792288"/>
            <a:chOff x="-3765" y="-12074"/>
            <a:chExt cx="9163216" cy="1792432"/>
          </a:xfrm>
        </p:grpSpPr>
        <p:pic>
          <p:nvPicPr>
            <p:cNvPr id="13" name="Picture 4"/>
            <p:cNvPicPr>
              <a:picLocks noChangeAspect="1"/>
            </p:cNvPicPr>
            <p:nvPr userDrawn="1"/>
          </p:nvPicPr>
          <p:blipFill>
            <a:blip r:embed="rId4"/>
            <a:srcRect l="14166"/>
            <a:stretch>
              <a:fillRect/>
            </a:stretch>
          </p:blipFill>
          <p:spPr bwMode="auto">
            <a:xfrm>
              <a:off x="-3765" y="-2722"/>
              <a:ext cx="2289765" cy="1783080"/>
            </a:xfrm>
            <a:prstGeom prst="rect">
              <a:avLst/>
            </a:prstGeom>
            <a:noFill/>
            <a:ln w="9525">
              <a:noFill/>
              <a:miter lim="800000"/>
              <a:headEnd/>
              <a:tailEnd/>
            </a:ln>
          </p:spPr>
        </p:pic>
        <p:pic>
          <p:nvPicPr>
            <p:cNvPr id="14" name="Picture 26"/>
            <p:cNvPicPr>
              <a:picLocks noChangeAspect="1"/>
            </p:cNvPicPr>
            <p:nvPr userDrawn="1"/>
          </p:nvPicPr>
          <p:blipFill>
            <a:blip r:embed="rId5"/>
            <a:srcRect b="7588"/>
            <a:stretch>
              <a:fillRect/>
            </a:stretch>
          </p:blipFill>
          <p:spPr bwMode="auto">
            <a:xfrm>
              <a:off x="6240331" y="141022"/>
              <a:ext cx="1989269" cy="1639336"/>
            </a:xfrm>
            <a:prstGeom prst="rect">
              <a:avLst/>
            </a:prstGeom>
            <a:noFill/>
            <a:ln w="9525">
              <a:noFill/>
              <a:miter lim="800000"/>
              <a:headEnd/>
              <a:tailEnd/>
            </a:ln>
          </p:spPr>
        </p:pic>
        <p:pic>
          <p:nvPicPr>
            <p:cNvPr id="15" name="Picture 28"/>
            <p:cNvPicPr>
              <a:picLocks noChangeAspect="1"/>
            </p:cNvPicPr>
            <p:nvPr userDrawn="1"/>
          </p:nvPicPr>
          <p:blipFill>
            <a:blip r:embed="rId6"/>
            <a:srcRect/>
            <a:stretch>
              <a:fillRect/>
            </a:stretch>
          </p:blipFill>
          <p:spPr bwMode="auto">
            <a:xfrm>
              <a:off x="6497239" y="0"/>
              <a:ext cx="1733405" cy="1152144"/>
            </a:xfrm>
            <a:prstGeom prst="rect">
              <a:avLst/>
            </a:prstGeom>
            <a:noFill/>
            <a:ln w="9525">
              <a:noFill/>
              <a:miter lim="800000"/>
              <a:headEnd/>
              <a:tailEnd/>
            </a:ln>
          </p:spPr>
        </p:pic>
        <p:pic>
          <p:nvPicPr>
            <p:cNvPr id="16" name="Picture 24"/>
            <p:cNvPicPr>
              <a:picLocks noChangeAspect="1"/>
            </p:cNvPicPr>
            <p:nvPr userDrawn="1"/>
          </p:nvPicPr>
          <p:blipFill>
            <a:blip r:embed="rId7"/>
            <a:srcRect/>
            <a:stretch>
              <a:fillRect/>
            </a:stretch>
          </p:blipFill>
          <p:spPr bwMode="auto">
            <a:xfrm>
              <a:off x="5334000" y="1094558"/>
              <a:ext cx="912886" cy="685800"/>
            </a:xfrm>
            <a:prstGeom prst="rect">
              <a:avLst/>
            </a:prstGeom>
            <a:noFill/>
            <a:ln w="9525">
              <a:noFill/>
              <a:miter lim="800000"/>
              <a:headEnd/>
              <a:tailEnd/>
            </a:ln>
          </p:spPr>
        </p:pic>
        <p:pic>
          <p:nvPicPr>
            <p:cNvPr id="18" name="Picture 29"/>
            <p:cNvPicPr>
              <a:picLocks noChangeAspect="1"/>
            </p:cNvPicPr>
            <p:nvPr userDrawn="1"/>
          </p:nvPicPr>
          <p:blipFill>
            <a:blip r:embed="rId8"/>
            <a:srcRect/>
            <a:stretch>
              <a:fillRect/>
            </a:stretch>
          </p:blipFill>
          <p:spPr bwMode="auto">
            <a:xfrm>
              <a:off x="4776774" y="0"/>
              <a:ext cx="1720466" cy="1152144"/>
            </a:xfrm>
            <a:prstGeom prst="rect">
              <a:avLst/>
            </a:prstGeom>
            <a:noFill/>
            <a:ln w="9525">
              <a:noFill/>
              <a:miter lim="800000"/>
              <a:headEnd/>
              <a:tailEnd/>
            </a:ln>
          </p:spPr>
        </p:pic>
        <p:pic>
          <p:nvPicPr>
            <p:cNvPr id="19" name="Picture 31"/>
            <p:cNvPicPr>
              <a:picLocks noChangeAspect="1"/>
            </p:cNvPicPr>
            <p:nvPr userDrawn="1"/>
          </p:nvPicPr>
          <p:blipFill>
            <a:blip r:embed="rId9"/>
            <a:srcRect/>
            <a:stretch>
              <a:fillRect/>
            </a:stretch>
          </p:blipFill>
          <p:spPr bwMode="auto">
            <a:xfrm>
              <a:off x="3699601" y="-2722"/>
              <a:ext cx="1697492" cy="1783080"/>
            </a:xfrm>
            <a:prstGeom prst="rect">
              <a:avLst/>
            </a:prstGeom>
            <a:noFill/>
            <a:ln w="9525">
              <a:noFill/>
              <a:miter lim="800000"/>
              <a:headEnd/>
              <a:tailEnd/>
            </a:ln>
          </p:spPr>
        </p:pic>
        <p:pic>
          <p:nvPicPr>
            <p:cNvPr id="20" name="Picture 2"/>
            <p:cNvPicPr>
              <a:picLocks noChangeAspect="1"/>
            </p:cNvPicPr>
            <p:nvPr userDrawn="1"/>
          </p:nvPicPr>
          <p:blipFill>
            <a:blip r:embed="rId10"/>
            <a:srcRect l="11562" t="26707" b="8820"/>
            <a:stretch>
              <a:fillRect/>
            </a:stretch>
          </p:blipFill>
          <p:spPr bwMode="auto">
            <a:xfrm>
              <a:off x="7528141" y="-2722"/>
              <a:ext cx="1631310" cy="1783080"/>
            </a:xfrm>
            <a:prstGeom prst="rect">
              <a:avLst/>
            </a:prstGeom>
            <a:noFill/>
            <a:ln w="9525">
              <a:noFill/>
              <a:miter lim="800000"/>
              <a:headEnd/>
              <a:tailEnd/>
            </a:ln>
          </p:spPr>
        </p:pic>
        <p:pic>
          <p:nvPicPr>
            <p:cNvPr id="21" name="Picture 27"/>
            <p:cNvPicPr>
              <a:picLocks noChangeAspect="1"/>
            </p:cNvPicPr>
            <p:nvPr userDrawn="1"/>
          </p:nvPicPr>
          <p:blipFill>
            <a:blip r:embed="rId11"/>
            <a:srcRect t="18452" b="12440"/>
            <a:stretch>
              <a:fillRect/>
            </a:stretch>
          </p:blipFill>
          <p:spPr bwMode="auto">
            <a:xfrm>
              <a:off x="2133600" y="920822"/>
              <a:ext cx="1649878" cy="859536"/>
            </a:xfrm>
            <a:prstGeom prst="rect">
              <a:avLst/>
            </a:prstGeom>
            <a:noFill/>
            <a:ln w="9525">
              <a:noFill/>
              <a:miter lim="800000"/>
              <a:headEnd/>
              <a:tailEnd/>
            </a:ln>
          </p:spPr>
        </p:pic>
        <p:pic>
          <p:nvPicPr>
            <p:cNvPr id="22" name="Picture 32"/>
            <p:cNvPicPr>
              <a:picLocks noChangeAspect="1"/>
            </p:cNvPicPr>
            <p:nvPr userDrawn="1"/>
          </p:nvPicPr>
          <p:blipFill>
            <a:blip r:embed="rId12"/>
            <a:srcRect t="16177"/>
            <a:stretch>
              <a:fillRect/>
            </a:stretch>
          </p:blipFill>
          <p:spPr bwMode="auto">
            <a:xfrm>
              <a:off x="3048000" y="0"/>
              <a:ext cx="731663" cy="923544"/>
            </a:xfrm>
            <a:prstGeom prst="rect">
              <a:avLst/>
            </a:prstGeom>
            <a:noFill/>
            <a:ln w="9525">
              <a:noFill/>
              <a:miter lim="800000"/>
              <a:headEnd/>
              <a:tailEnd/>
            </a:ln>
          </p:spPr>
        </p:pic>
        <p:pic>
          <p:nvPicPr>
            <p:cNvPr id="23" name="Picture 30"/>
            <p:cNvPicPr>
              <a:picLocks noChangeAspect="1"/>
            </p:cNvPicPr>
            <p:nvPr userDrawn="1"/>
          </p:nvPicPr>
          <p:blipFill>
            <a:blip r:embed="rId13"/>
            <a:srcRect r="40089" b="13510"/>
            <a:stretch>
              <a:fillRect/>
            </a:stretch>
          </p:blipFill>
          <p:spPr bwMode="auto">
            <a:xfrm flipH="1">
              <a:off x="2133600" y="-12074"/>
              <a:ext cx="1007786" cy="972764"/>
            </a:xfrm>
            <a:prstGeom prst="rect">
              <a:avLst/>
            </a:prstGeom>
            <a:noFill/>
            <a:ln w="9525">
              <a:noFill/>
              <a:miter lim="800000"/>
              <a:headEnd/>
              <a:tailEnd/>
            </a:ln>
          </p:spPr>
        </p:pic>
      </p:grpSp>
      <p:sp>
        <p:nvSpPr>
          <p:cNvPr id="9" name="Title 8"/>
          <p:cNvSpPr>
            <a:spLocks noGrp="1"/>
          </p:cNvSpPr>
          <p:nvPr>
            <p:ph type="ctrTitle"/>
          </p:nvPr>
        </p:nvSpPr>
        <p:spPr>
          <a:xfrm>
            <a:off x="685800" y="1752601"/>
            <a:ext cx="7772400" cy="1829761"/>
          </a:xfrm>
        </p:spPr>
        <p:txBody>
          <a:bodyPr anchor="b"/>
          <a:lstStyle>
            <a:lvl1pPr algn="r">
              <a:defRPr sz="44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24" name="Footer Placeholder 3"/>
          <p:cNvSpPr>
            <a:spLocks noGrp="1"/>
          </p:cNvSpPr>
          <p:nvPr>
            <p:ph type="ftr" sz="quarter" idx="10"/>
          </p:nvPr>
        </p:nvSpPr>
        <p:spPr>
          <a:xfrm>
            <a:off x="3255963" y="6408738"/>
            <a:ext cx="5513387" cy="365125"/>
          </a:xfrm>
        </p:spPr>
        <p:txBody>
          <a:bodyPr/>
          <a:lstStyle>
            <a:lvl1pPr>
              <a:defRPr sz="800">
                <a:latin typeface="Calibri" pitchFamily="34" charset="0"/>
                <a:cs typeface="Calibri" pitchFamily="34" charset="0"/>
              </a:defRPr>
            </a:lvl1pPr>
          </a:lstStyle>
          <a:p>
            <a:pPr>
              <a:defRPr/>
            </a:pPr>
            <a:r>
              <a:rPr lang="en-US" dirty="0" smtClean="0"/>
              <a:t>Module 9</a:t>
            </a:r>
            <a:endParaRPr lang="en-US" dirty="0"/>
          </a:p>
        </p:txBody>
      </p:sp>
    </p:spTree>
  </p:cSld>
  <p:clrMapOvr>
    <a:masterClrMapping/>
  </p:clrMapOvr>
  <p:transition advTm="61039"/>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cSld>
  <p:clrMapOvr>
    <a:masterClrMapping/>
  </p:clrMapOvr>
  <p:transition advTm="61039"/>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p:txBody>
          <a:bodyPr/>
          <a:lstStyle>
            <a:lvl1pPr>
              <a:defRPr/>
            </a:lvl1pPr>
          </a:lstStyle>
          <a:p>
            <a:pPr>
              <a:defRPr/>
            </a:pPr>
            <a:r>
              <a:rPr lang="en-US" dirty="0" smtClean="0"/>
              <a:t>Module 9</a:t>
            </a:r>
            <a:endParaRPr lang="en-US" dirty="0"/>
          </a:p>
        </p:txBody>
      </p:sp>
      <p:sp>
        <p:nvSpPr>
          <p:cNvPr id="3" name="Slide Number Placeholder 1"/>
          <p:cNvSpPr>
            <a:spLocks noGrp="1"/>
          </p:cNvSpPr>
          <p:nvPr>
            <p:ph type="sldNum" sz="quarter" idx="11"/>
          </p:nvPr>
        </p:nvSpPr>
        <p:spPr/>
        <p:txBody>
          <a:bodyPr/>
          <a:lstStyle>
            <a:lvl1pPr>
              <a:defRPr/>
            </a:lvl1pPr>
          </a:lstStyle>
          <a:p>
            <a:pPr>
              <a:defRPr/>
            </a:pPr>
            <a:fld id="{AA14F413-844F-4838-B99E-5D61ECA652A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session_banner_1.jpg"/>
          <p:cNvPicPr>
            <a:picLocks noChangeAspect="1"/>
          </p:cNvPicPr>
          <p:nvPr userDrawn="1"/>
        </p:nvPicPr>
        <p:blipFill>
          <a:blip r:embed="rId2"/>
          <a:stretch>
            <a:fillRect/>
          </a:stretch>
        </p:blipFill>
        <p:spPr>
          <a:xfrm>
            <a:off x="1344167" y="767079"/>
            <a:ext cx="7474713" cy="186867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6" y="3187337"/>
            <a:ext cx="7082263" cy="879566"/>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module_banner_1_r.jpg"/>
          <p:cNvPicPr>
            <a:picLocks noChangeAspect="1"/>
          </p:cNvPicPr>
          <p:nvPr userDrawn="1"/>
        </p:nvPicPr>
        <p:blipFill>
          <a:blip r:embed="rId2"/>
          <a:stretch>
            <a:fillRect/>
          </a:stretch>
        </p:blipFill>
        <p:spPr>
          <a:xfrm>
            <a:off x="1344338" y="636167"/>
            <a:ext cx="7545661" cy="1886415"/>
          </a:xfrm>
          <a:prstGeom prst="rect">
            <a:avLst/>
          </a:prstGeom>
        </p:spPr>
      </p:pic>
    </p:spTree>
    <p:extLst>
      <p:ext uri="{BB962C8B-B14F-4D97-AF65-F5344CB8AC3E}">
        <p14:creationId xmlns:p14="http://schemas.microsoft.com/office/powerpoint/2010/main" val="48801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74EB3B-5261-4978-B532-8041F543B6B9}" type="slidenum">
              <a:rPr lang="en-US"/>
              <a:pPr>
                <a:defRPr/>
              </a:pPr>
              <a:t>‹#›</a:t>
            </a:fld>
            <a:endParaRPr lang="en-US" dirty="0"/>
          </a:p>
        </p:txBody>
      </p:sp>
    </p:spTree>
    <p:extLst>
      <p:ext uri="{BB962C8B-B14F-4D97-AF65-F5344CB8AC3E}">
        <p14:creationId xmlns:p14="http://schemas.microsoft.com/office/powerpoint/2010/main" val="247927349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4" name="Footer Placeholder 21"/>
          <p:cNvSpPr>
            <a:spLocks noGrp="1"/>
          </p:cNvSpPr>
          <p:nvPr>
            <p:ph type="ftr" sz="quarter" idx="10"/>
          </p:nvPr>
        </p:nvSpPr>
        <p:spPr/>
        <p:txBody>
          <a:bodyPr/>
          <a:lstStyle>
            <a:lvl1pPr>
              <a:defRPr/>
            </a:lvl1pPr>
          </a:lstStyle>
          <a:p>
            <a:pPr>
              <a:defRPr/>
            </a:pPr>
            <a:r>
              <a:rPr lang="en-US" dirty="0" smtClean="0"/>
              <a:t>Module 9</a:t>
            </a:r>
            <a:endParaRPr lang="en-US" dirty="0"/>
          </a:p>
        </p:txBody>
      </p:sp>
      <p:sp>
        <p:nvSpPr>
          <p:cNvPr id="5" name="Slide Number Placeholder 1"/>
          <p:cNvSpPr>
            <a:spLocks noGrp="1"/>
          </p:cNvSpPr>
          <p:nvPr>
            <p:ph type="sldNum" sz="quarter" idx="11"/>
          </p:nvPr>
        </p:nvSpPr>
        <p:spPr/>
        <p:txBody>
          <a:bodyPr/>
          <a:lstStyle>
            <a:lvl1pPr>
              <a:defRPr/>
            </a:lvl1pPr>
          </a:lstStyle>
          <a:p>
            <a:pPr>
              <a:defRPr/>
            </a:pPr>
            <a:fld id="{328B83E5-152D-42F3-A5EA-A9A064430095}" type="slidenum">
              <a:rPr lang="en-US"/>
              <a:pPr>
                <a:defRPr/>
              </a:pPr>
              <a:t>‹#›</a:t>
            </a:fld>
            <a:endParaRPr lang="en-US" dirty="0"/>
          </a:p>
        </p:txBody>
      </p:sp>
    </p:spTree>
  </p:cSld>
  <p:clrMapOvr>
    <a:masterClrMapping/>
  </p:clrMapOvr>
  <p:transition advTm="61039"/>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6"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4"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FD10176A-4C7A-4879-B45F-430B18CE6C1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Module 9</a:t>
            </a:r>
            <a:endParaRPr lang="en-US" dirty="0"/>
          </a:p>
        </p:txBody>
      </p:sp>
      <p:sp>
        <p:nvSpPr>
          <p:cNvPr id="4" name="Slide Number Placeholder 3"/>
          <p:cNvSpPr>
            <a:spLocks noGrp="1"/>
          </p:cNvSpPr>
          <p:nvPr>
            <p:ph type="sldNum" sz="quarter" idx="11"/>
          </p:nvPr>
        </p:nvSpPr>
        <p:spPr/>
        <p:txBody>
          <a:bodyPr/>
          <a:lstStyle/>
          <a:p>
            <a:pPr>
              <a:defRPr/>
            </a:pPr>
            <a:fld id="{B100FD7B-9979-48C4-9F2B-B27706AABEF0}" type="slidenum">
              <a:rPr lang="en-US" smtClean="0"/>
              <a:pPr>
                <a:defRPr/>
              </a:pPr>
              <a:t>‹#›</a:t>
            </a:fld>
            <a:endParaRPr lang="en-US" dirty="0"/>
          </a:p>
        </p:txBody>
      </p:sp>
    </p:spTree>
    <p:extLst>
      <p:ext uri="{BB962C8B-B14F-4D97-AF65-F5344CB8AC3E}">
        <p14:creationId xmlns:p14="http://schemas.microsoft.com/office/powerpoint/2010/main" val="1667262933"/>
      </p:ext>
    </p:extLst>
  </p:cSld>
  <p:clrMapOvr>
    <a:masterClrMapping/>
  </p:clrMapOvr>
  <p:transition advTm="61039"/>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106613" y="1657350"/>
            <a:ext cx="5005387" cy="647700"/>
          </a:xfrm>
          <a:prstGeom prst="rect">
            <a:avLst/>
          </a:prstGeom>
          <a:noFill/>
        </p:spPr>
        <p:txBody>
          <a:bodyPr wrap="none">
            <a:spAutoFit/>
          </a:bodyPr>
          <a:lstStyle/>
          <a:p>
            <a:pPr fontAlgn="auto">
              <a:spcBef>
                <a:spcPts val="0"/>
              </a:spcBef>
              <a:spcAft>
                <a:spcPts val="0"/>
              </a:spcAft>
              <a:defRPr/>
            </a:pPr>
            <a:r>
              <a:rPr lang="en-US" sz="3600" b="1" dirty="0">
                <a:solidFill>
                  <a:srgbClr val="FF0000"/>
                </a:solidFill>
                <a:latin typeface="+mn-lt"/>
                <a:cs typeface="+mn-cs"/>
              </a:rPr>
              <a:t>Do not use this layout</a:t>
            </a:r>
          </a:p>
        </p:txBody>
      </p:sp>
      <p:sp>
        <p:nvSpPr>
          <p:cNvPr id="3"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4"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F4992556-E2C1-4909-AC84-0C368F5D9FC2}" type="slidenum">
              <a:rPr lang="en-US"/>
              <a:pPr>
                <a:defRPr/>
              </a:pPr>
              <a:t>‹#›</a:t>
            </a:fld>
            <a:endParaRPr lang="en-US" dirty="0"/>
          </a:p>
        </p:txBody>
      </p:sp>
    </p:spTree>
  </p:cSld>
  <p:clrMapOvr>
    <a:masterClrMapping/>
  </p:clrMapOvr>
  <p:transition advTm="61039"/>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2"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3"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4"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5"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6"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7"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8"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6D8288AB-486C-4A61-A7DC-E31065DBFF0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Calibri" pitchFamily="34" charset="0"/>
              <a:cs typeface="Calibri" pitchFamily="34" charset="0"/>
            </a:endParaRPr>
          </a:p>
        </p:txBody>
      </p:sp>
      <p:sp>
        <p:nvSpPr>
          <p:cNvPr id="6"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11"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25EAB640-CB25-42D7-BA6C-012CCD6AD7D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Calibri" pitchFamily="34" charset="0"/>
              <a:cs typeface="Calibri" pitchFamily="34" charset="0"/>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9"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0" name="Footer Placeholder 21"/>
          <p:cNvSpPr>
            <a:spLocks noGrp="1"/>
          </p:cNvSpPr>
          <p:nvPr>
            <p:ph type="ftr" sz="quarter" idx="10"/>
          </p:nvPr>
        </p:nvSpPr>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11" name="Slide Number Placeholder 1"/>
          <p:cNvSpPr>
            <a:spLocks noGrp="1"/>
          </p:cNvSpPr>
          <p:nvPr>
            <p:ph type="sldNum" sz="quarter" idx="11"/>
          </p:nvPr>
        </p:nvSpPr>
        <p:spPr/>
        <p:txBody>
          <a:bodyPr/>
          <a:lstStyle>
            <a:lvl1pPr algn="r">
              <a:defRPr sz="800">
                <a:solidFill>
                  <a:schemeClr val="tx1">
                    <a:tint val="75000"/>
                  </a:schemeClr>
                </a:solidFill>
                <a:latin typeface="Calibri" pitchFamily="34" charset="0"/>
                <a:cs typeface="Calibri" pitchFamily="34" charset="0"/>
              </a:defRPr>
            </a:lvl1pPr>
          </a:lstStyle>
          <a:p>
            <a:pPr>
              <a:defRPr/>
            </a:pPr>
            <a:fld id="{3983A48B-C002-4AA7-BA2F-9CF83125EBE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792162"/>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Footer Placeholder 21"/>
          <p:cNvSpPr>
            <a:spLocks noGrp="1"/>
          </p:cNvSpPr>
          <p:nvPr>
            <p:ph type="ftr" sz="quarter" idx="3"/>
          </p:nvPr>
        </p:nvSpPr>
        <p:spPr>
          <a:xfrm>
            <a:off x="5080000" y="6408738"/>
            <a:ext cx="2768600" cy="365125"/>
          </a:xfrm>
          <a:prstGeom prst="rect">
            <a:avLst/>
          </a:prstGeom>
        </p:spPr>
        <p:txBody>
          <a:bodyPr vert="horz" anchor="ctr"/>
          <a:lstStyle>
            <a:lvl1pPr algn="r" eaLnBrk="1" fontAlgn="auto" latinLnBrk="0" hangingPunct="1">
              <a:spcBef>
                <a:spcPts val="0"/>
              </a:spcBef>
              <a:spcAft>
                <a:spcPts val="0"/>
              </a:spcAft>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pic>
        <p:nvPicPr>
          <p:cNvPr id="1035" name="Picture 4" descr="http://sphotos-a.xx.fbcdn.net/hphotos-snc6/602554_439438852766954_1217712786_n.jpg"/>
          <p:cNvPicPr>
            <a:picLocks noChangeAspect="1" noChangeArrowheads="1"/>
          </p:cNvPicPr>
          <p:nvPr/>
        </p:nvPicPr>
        <p:blipFill>
          <a:blip r:embed="rId17"/>
          <a:srcRect/>
          <a:stretch>
            <a:fillRect/>
          </a:stretch>
        </p:blipFill>
        <p:spPr bwMode="auto">
          <a:xfrm>
            <a:off x="155575" y="6172200"/>
            <a:ext cx="533400" cy="593725"/>
          </a:xfrm>
          <a:prstGeom prst="rect">
            <a:avLst/>
          </a:prstGeom>
          <a:noFill/>
          <a:ln w="9525">
            <a:noFill/>
            <a:miter lim="800000"/>
            <a:headEnd/>
            <a:tailEnd/>
          </a:ln>
        </p:spPr>
      </p:pic>
      <p:sp>
        <p:nvSpPr>
          <p:cNvPr id="4" name="Rectangle 3"/>
          <p:cNvSpPr/>
          <p:nvPr/>
        </p:nvSpPr>
        <p:spPr>
          <a:xfrm>
            <a:off x="0" y="1143000"/>
            <a:ext cx="9144000" cy="4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6" name="Straight Connector 15"/>
          <p:cNvCxnSpPr/>
          <p:nvPr/>
        </p:nvCxnSpPr>
        <p:spPr>
          <a:xfrm>
            <a:off x="0" y="1189038"/>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1430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7924800" y="6408738"/>
            <a:ext cx="7620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Calibri" pitchFamily="34" charset="0"/>
                <a:cs typeface="Calibri" pitchFamily="34" charset="0"/>
              </a:defRPr>
            </a:lvl1pPr>
          </a:lstStyle>
          <a:p>
            <a:pPr>
              <a:defRPr/>
            </a:pPr>
            <a:fld id="{B100FD7B-9979-48C4-9F2B-B27706AABE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4" r:id="rId14"/>
  </p:sldLayoutIdLst>
  <p:transition advTm="61039"/>
  <p:timing>
    <p:tnLst>
      <p:par>
        <p:cTn id="1" dur="indefinite" restart="never" nodeType="tmRoot"/>
      </p:par>
    </p:tnLst>
  </p:timing>
  <p:hf hdr="0" dt="0"/>
  <p:txStyles>
    <p:title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lvl2pPr algn="l" rtl="0" eaLnBrk="1" fontAlgn="base" hangingPunct="1">
        <a:spcBef>
          <a:spcPct val="0"/>
        </a:spcBef>
        <a:spcAft>
          <a:spcPct val="0"/>
        </a:spcAft>
        <a:defRPr sz="3200" b="1">
          <a:solidFill>
            <a:schemeClr val="tx2"/>
          </a:solidFill>
          <a:latin typeface="Calibri" pitchFamily="34" charset="0"/>
          <a:cs typeface="Calibri" pitchFamily="34" charset="0"/>
        </a:defRPr>
      </a:lvl2pPr>
      <a:lvl3pPr algn="l" rtl="0" eaLnBrk="1" fontAlgn="base" hangingPunct="1">
        <a:spcBef>
          <a:spcPct val="0"/>
        </a:spcBef>
        <a:spcAft>
          <a:spcPct val="0"/>
        </a:spcAft>
        <a:defRPr sz="3200" b="1">
          <a:solidFill>
            <a:schemeClr val="tx2"/>
          </a:solidFill>
          <a:latin typeface="Calibri" pitchFamily="34" charset="0"/>
          <a:cs typeface="Calibri" pitchFamily="34" charset="0"/>
        </a:defRPr>
      </a:lvl3pPr>
      <a:lvl4pPr algn="l" rtl="0" eaLnBrk="1" fontAlgn="base" hangingPunct="1">
        <a:spcBef>
          <a:spcPct val="0"/>
        </a:spcBef>
        <a:spcAft>
          <a:spcPct val="0"/>
        </a:spcAft>
        <a:defRPr sz="3200" b="1">
          <a:solidFill>
            <a:schemeClr val="tx2"/>
          </a:solidFill>
          <a:latin typeface="Calibri" pitchFamily="34" charset="0"/>
          <a:cs typeface="Calibri" pitchFamily="34" charset="0"/>
        </a:defRPr>
      </a:lvl4pPr>
      <a:lvl5pPr algn="l" rtl="0" eaLnBrk="1" fontAlgn="base" hangingPunct="1">
        <a:spcBef>
          <a:spcPct val="0"/>
        </a:spcBef>
        <a:spcAft>
          <a:spcPct val="0"/>
        </a:spcAft>
        <a:defRPr sz="3200" b="1">
          <a:solidFill>
            <a:schemeClr val="tx2"/>
          </a:solidFill>
          <a:latin typeface="Calibri" pitchFamily="34" charset="0"/>
          <a:cs typeface="Calibri" pitchFamily="34" charset="0"/>
        </a:defRPr>
      </a:lvl5pPr>
      <a:lvl6pPr marL="457200" algn="l" rtl="0" eaLnBrk="1" fontAlgn="base" hangingPunct="1">
        <a:spcBef>
          <a:spcPct val="0"/>
        </a:spcBef>
        <a:spcAft>
          <a:spcPct val="0"/>
        </a:spcAft>
        <a:defRPr sz="3200" b="1">
          <a:solidFill>
            <a:schemeClr val="tx2"/>
          </a:solidFill>
          <a:latin typeface="Calibri" pitchFamily="34" charset="0"/>
          <a:cs typeface="Calibri" pitchFamily="34" charset="0"/>
        </a:defRPr>
      </a:lvl6pPr>
      <a:lvl7pPr marL="914400" algn="l" rtl="0" eaLnBrk="1" fontAlgn="base" hangingPunct="1">
        <a:spcBef>
          <a:spcPct val="0"/>
        </a:spcBef>
        <a:spcAft>
          <a:spcPct val="0"/>
        </a:spcAft>
        <a:defRPr sz="3200" b="1">
          <a:solidFill>
            <a:schemeClr val="tx2"/>
          </a:solidFill>
          <a:latin typeface="Calibri" pitchFamily="34" charset="0"/>
          <a:cs typeface="Calibri" pitchFamily="34" charset="0"/>
        </a:defRPr>
      </a:lvl7pPr>
      <a:lvl8pPr marL="1371600" algn="l" rtl="0" eaLnBrk="1" fontAlgn="base" hangingPunct="1">
        <a:spcBef>
          <a:spcPct val="0"/>
        </a:spcBef>
        <a:spcAft>
          <a:spcPct val="0"/>
        </a:spcAft>
        <a:defRPr sz="3200" b="1">
          <a:solidFill>
            <a:schemeClr val="tx2"/>
          </a:solidFill>
          <a:latin typeface="Calibri" pitchFamily="34" charset="0"/>
          <a:cs typeface="Calibri" pitchFamily="34" charset="0"/>
        </a:defRPr>
      </a:lvl8pPr>
      <a:lvl9pPr marL="1828800" algn="l" rtl="0" eaLnBrk="1" fontAlgn="base" hangingPunct="1">
        <a:spcBef>
          <a:spcPct val="0"/>
        </a:spcBef>
        <a:spcAft>
          <a:spcPct val="0"/>
        </a:spcAft>
        <a:defRPr sz="3200" b="1">
          <a:solidFill>
            <a:schemeClr val="tx2"/>
          </a:solidFill>
          <a:latin typeface="Calibri" pitchFamily="34" charset="0"/>
          <a:cs typeface="Calibri" pitchFamily="34" charset="0"/>
        </a:defRPr>
      </a:lvl9pPr>
      <a:extLst/>
    </p:titleStyle>
    <p:body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Case Consultation and Skill Building: Case Management</a:t>
            </a:r>
            <a:endParaRPr lang="en-US" dirty="0"/>
          </a:p>
        </p:txBody>
      </p:sp>
      <p:sp>
        <p:nvSpPr>
          <p:cNvPr id="5" name="Subtitle 4"/>
          <p:cNvSpPr>
            <a:spLocks noGrp="1"/>
          </p:cNvSpPr>
          <p:nvPr>
            <p:ph type="subTitle" idx="1"/>
          </p:nvPr>
        </p:nvSpPr>
        <p:spPr/>
        <p:txBody>
          <a:bodyPr/>
          <a:lstStyle/>
          <a:p>
            <a:r>
              <a:rPr lang="en-US" dirty="0" smtClean="0"/>
              <a:t>SPE, SSPE, and Supervisors</a:t>
            </a:r>
            <a:endParaRPr lang="en-US" dirty="0"/>
          </a:p>
        </p:txBody>
      </p:sp>
    </p:spTree>
    <p:extLst>
      <p:ext uri="{BB962C8B-B14F-4D97-AF65-F5344CB8AC3E}">
        <p14:creationId xmlns:p14="http://schemas.microsoft.com/office/powerpoint/2010/main" val="7352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Reflection:  </a:t>
            </a:r>
            <a:r>
              <a:rPr lang="en-US" dirty="0" smtClean="0"/>
              <a:t>My Supervisor Experiences</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r>
              <a:rPr lang="en-US" sz="2600" dirty="0" smtClean="0">
                <a:solidFill>
                  <a:srgbClr val="000000"/>
                </a:solidFill>
              </a:rPr>
              <a:t>Individual Activity</a:t>
            </a:r>
          </a:p>
          <a:p>
            <a:r>
              <a:rPr lang="en-US" sz="2600" dirty="0" smtClean="0">
                <a:solidFill>
                  <a:srgbClr val="000000"/>
                </a:solidFill>
              </a:rPr>
              <a:t>Consider Previous Supervisor(s):</a:t>
            </a:r>
          </a:p>
          <a:p>
            <a:pPr lvl="1"/>
            <a:r>
              <a:rPr lang="en-US" dirty="0" smtClean="0">
                <a:solidFill>
                  <a:srgbClr val="000000"/>
                </a:solidFill>
              </a:rPr>
              <a:t>Where would you rate them?</a:t>
            </a:r>
          </a:p>
          <a:p>
            <a:pPr lvl="1"/>
            <a:r>
              <a:rPr lang="en-US" dirty="0" smtClean="0">
                <a:solidFill>
                  <a:srgbClr val="000000"/>
                </a:solidFill>
              </a:rPr>
              <a:t>What were they like? </a:t>
            </a:r>
          </a:p>
          <a:p>
            <a:pPr lvl="1"/>
            <a:r>
              <a:rPr lang="en-US" dirty="0" smtClean="0">
                <a:solidFill>
                  <a:srgbClr val="000000"/>
                </a:solidFill>
              </a:rPr>
              <a:t>How did it make you feel?</a:t>
            </a:r>
          </a:p>
          <a:p>
            <a:pPr marL="109537" indent="0">
              <a:buNone/>
            </a:pPr>
            <a:endParaRPr lang="en-US" sz="2600" dirty="0">
              <a:solidFill>
                <a:srgbClr val="000000"/>
              </a:solidFill>
            </a:endParaRPr>
          </a:p>
          <a:p>
            <a:pPr marL="0" indent="0">
              <a:buNone/>
            </a:pPr>
            <a:r>
              <a:rPr lang="en-US" sz="2600" dirty="0" smtClean="0">
                <a:solidFill>
                  <a:srgbClr val="000000"/>
                </a:solidFill>
              </a:rPr>
              <a:t>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107922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5746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3232" y="381000"/>
            <a:ext cx="8950768" cy="762000"/>
          </a:xfrm>
        </p:spPr>
        <p:txBody>
          <a:bodyPr>
            <a:normAutofit fontScale="90000"/>
          </a:bodyPr>
          <a:lstStyle/>
          <a:p>
            <a:pPr algn="ctr" eaLnBrk="1" fontAlgn="auto" hangingPunct="1">
              <a:spcAft>
                <a:spcPts val="0"/>
              </a:spcAft>
              <a:defRPr/>
            </a:pPr>
            <a:r>
              <a:rPr lang="en-US" sz="4800" i="1" dirty="0" smtClean="0">
                <a:solidFill>
                  <a:schemeClr val="accent1">
                    <a:satMod val="150000"/>
                  </a:schemeClr>
                </a:solidFill>
              </a:rPr>
              <a:t>Considering Your Supervisor Style  </a:t>
            </a:r>
            <a:endParaRPr lang="en-US" sz="4800" i="1" dirty="0">
              <a:solidFill>
                <a:schemeClr val="accent1">
                  <a:satMod val="150000"/>
                </a:schemeClr>
              </a:solidFill>
            </a:endParaRPr>
          </a:p>
        </p:txBody>
      </p:sp>
      <p:sp>
        <p:nvSpPr>
          <p:cNvPr id="14339" name="Rectangle 3"/>
          <p:cNvSpPr>
            <a:spLocks noGrp="1" noChangeArrowheads="1"/>
          </p:cNvSpPr>
          <p:nvPr>
            <p:ph idx="4294967295"/>
          </p:nvPr>
        </p:nvSpPr>
        <p:spPr>
          <a:xfrm>
            <a:off x="0" y="1295400"/>
            <a:ext cx="7772400" cy="4267200"/>
          </a:xfrm>
        </p:spPr>
        <p:txBody>
          <a:bodyPr/>
          <a:lstStyle/>
          <a:p>
            <a:pPr eaLnBrk="1" hangingPunct="1"/>
            <a:endParaRPr lang="en-US" dirty="0" smtClean="0"/>
          </a:p>
          <a:p>
            <a:pPr eaLnBrk="1" hangingPunct="1">
              <a:buFont typeface="Wingdings 2" pitchFamily="18" charset="2"/>
              <a:buNone/>
            </a:pPr>
            <a:r>
              <a:rPr lang="en-US" i="1" dirty="0" smtClean="0"/>
              <a:t>“Maybe even the discovery of identity of self is helped along more by being given feedback from a group of other people of how I affect them, what influence I have on them, how they see me and so on.”</a:t>
            </a:r>
          </a:p>
          <a:p>
            <a:pPr eaLnBrk="1" hangingPunct="1">
              <a:buFont typeface="Wingdings 2" pitchFamily="18" charset="2"/>
              <a:buNone/>
            </a:pPr>
            <a:r>
              <a:rPr lang="en-US" i="1" dirty="0" smtClean="0"/>
              <a:t>-</a:t>
            </a:r>
            <a:r>
              <a:rPr lang="en-US" sz="2800" i="1" dirty="0" smtClean="0"/>
              <a:t>Abraham Maslow</a:t>
            </a:r>
            <a:endParaRPr lang="en-US" i="1" dirty="0" smtClean="0"/>
          </a:p>
        </p:txBody>
      </p:sp>
      <p:pic>
        <p:nvPicPr>
          <p:cNvPr id="14340" name="Picture 4" descr="C:\Users\Todd\Pictures\Microsoft Clip Organizer\j0078751.wmf"/>
          <p:cNvPicPr>
            <a:picLocks noChangeAspect="1" noChangeArrowheads="1"/>
          </p:cNvPicPr>
          <p:nvPr/>
        </p:nvPicPr>
        <p:blipFill>
          <a:blip r:embed="rId3" cstate="print"/>
          <a:srcRect/>
          <a:stretch>
            <a:fillRect/>
          </a:stretch>
        </p:blipFill>
        <p:spPr bwMode="auto">
          <a:xfrm>
            <a:off x="6477000" y="3886200"/>
            <a:ext cx="2490788" cy="2590800"/>
          </a:xfrm>
          <a:prstGeom prst="rect">
            <a:avLst/>
          </a:prstGeom>
          <a:noFill/>
          <a:ln w="9525">
            <a:noFill/>
            <a:miter lim="800000"/>
            <a:headEnd/>
            <a:tailEnd/>
          </a:ln>
        </p:spPr>
      </p:pic>
    </p:spTree>
    <p:extLst>
      <p:ext uri="{BB962C8B-B14F-4D97-AF65-F5344CB8AC3E}">
        <p14:creationId xmlns:p14="http://schemas.microsoft.com/office/powerpoint/2010/main" val="3388887347"/>
      </p:ext>
    </p:extLst>
  </p:cSld>
  <p:clrMapOvr>
    <a:masterClrMapping/>
  </p:clrMapOvr>
  <p:transition advTm="6103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4953000" y="1270000"/>
            <a:ext cx="3733800" cy="4737291"/>
          </a:xfrm>
        </p:spPr>
        <p:txBody>
          <a:bodyPr/>
          <a:lstStyle/>
          <a:p>
            <a:pPr>
              <a:defRPr/>
            </a:pPr>
            <a:r>
              <a:rPr lang="en-US" sz="2000" dirty="0" smtClean="0"/>
              <a:t>Expertise</a:t>
            </a:r>
          </a:p>
          <a:p>
            <a:pPr>
              <a:defRPr/>
            </a:pPr>
            <a:r>
              <a:rPr lang="en-US" sz="2000" dirty="0" smtClean="0"/>
              <a:t>Knowledge and Skill</a:t>
            </a:r>
          </a:p>
          <a:p>
            <a:pPr>
              <a:defRPr/>
            </a:pPr>
            <a:r>
              <a:rPr lang="en-US" sz="2000" dirty="0" smtClean="0"/>
              <a:t>Performance Expectations</a:t>
            </a:r>
          </a:p>
          <a:p>
            <a:pPr>
              <a:defRPr/>
            </a:pPr>
            <a:r>
              <a:rPr lang="en-US" sz="2000" dirty="0" smtClean="0"/>
              <a:t>Accountability</a:t>
            </a:r>
          </a:p>
          <a:p>
            <a:pPr>
              <a:defRPr/>
            </a:pPr>
            <a:r>
              <a:rPr lang="en-US" sz="2000" dirty="0" smtClean="0"/>
              <a:t>Process Orientated</a:t>
            </a:r>
          </a:p>
          <a:p>
            <a:pPr>
              <a:defRPr/>
            </a:pPr>
            <a:r>
              <a:rPr lang="en-US" sz="2000" dirty="0" smtClean="0"/>
              <a:t>Coach-Mentor</a:t>
            </a:r>
          </a:p>
          <a:p>
            <a:pPr>
              <a:defRPr/>
            </a:pPr>
            <a:r>
              <a:rPr lang="en-US" sz="2000" dirty="0" smtClean="0"/>
              <a:t>Analytical</a:t>
            </a:r>
          </a:p>
          <a:p>
            <a:pPr>
              <a:defRPr/>
            </a:pPr>
            <a:r>
              <a:rPr lang="en-US" sz="2000" dirty="0" smtClean="0"/>
              <a:t>Collaborator</a:t>
            </a:r>
          </a:p>
          <a:p>
            <a:pPr>
              <a:defRPr/>
            </a:pPr>
            <a:r>
              <a:rPr lang="en-US" sz="2000" dirty="0" smtClean="0"/>
              <a:t>Accessible</a:t>
            </a:r>
          </a:p>
          <a:p>
            <a:pPr>
              <a:defRPr/>
            </a:pPr>
            <a:r>
              <a:rPr lang="en-US" sz="2000" dirty="0" smtClean="0"/>
              <a:t>Approachable</a:t>
            </a:r>
          </a:p>
          <a:p>
            <a:pPr>
              <a:defRPr/>
            </a:pPr>
            <a:r>
              <a:rPr lang="en-US" sz="2000" dirty="0" smtClean="0"/>
              <a:t>Empathetic</a:t>
            </a:r>
          </a:p>
          <a:p>
            <a:pPr>
              <a:defRPr/>
            </a:pPr>
            <a:r>
              <a:rPr lang="en-US" sz="2000" dirty="0" smtClean="0"/>
              <a:t>Respectful</a:t>
            </a:r>
          </a:p>
          <a:p>
            <a:pPr marL="0" indent="0">
              <a:buFont typeface="Arial" charset="0"/>
              <a:buNone/>
              <a:defRPr/>
            </a:pPr>
            <a:endParaRPr lang="en-US" sz="2000" dirty="0"/>
          </a:p>
        </p:txBody>
      </p:sp>
      <p:sp>
        <p:nvSpPr>
          <p:cNvPr id="22529" name="Title 3"/>
          <p:cNvSpPr>
            <a:spLocks noGrp="1"/>
          </p:cNvSpPr>
          <p:nvPr>
            <p:ph type="title"/>
          </p:nvPr>
        </p:nvSpPr>
        <p:spPr/>
        <p:txBody>
          <a:bodyPr/>
          <a:lstStyle/>
          <a:p>
            <a:r>
              <a:rPr lang="en-US" dirty="0">
                <a:latin typeface="Arial Black" charset="0"/>
              </a:rPr>
              <a:t>What We Know….</a:t>
            </a:r>
          </a:p>
        </p:txBody>
      </p:sp>
      <p:pic>
        <p:nvPicPr>
          <p:cNvPr id="6" name="Content Placeholder 23" descr="images-4.jpeg"/>
          <p:cNvPicPr>
            <a:picLocks noGrp="1" noChangeAspect="1"/>
          </p:cNvPicPr>
          <p:nvPr>
            <p:ph sz="half" idx="2"/>
          </p:nvPr>
        </p:nvPicPr>
        <p:blipFill>
          <a:blip r:embed="rId2">
            <a:extLst>
              <a:ext uri="{28A0092B-C50C-407E-A947-70E740481C1C}">
                <a14:useLocalDpi xmlns:a14="http://schemas.microsoft.com/office/drawing/2010/main" val="0"/>
              </a:ext>
            </a:extLst>
          </a:blip>
          <a:srcRect l="16581" r="16581"/>
          <a:stretch>
            <a:fillRect/>
          </a:stretch>
        </p:blipFill>
        <p:spPr>
          <a:xfrm>
            <a:off x="482600" y="1481138"/>
            <a:ext cx="4038600" cy="4525962"/>
          </a:xfrm>
        </p:spPr>
      </p:pic>
    </p:spTree>
    <p:extLst>
      <p:ext uri="{BB962C8B-B14F-4D97-AF65-F5344CB8AC3E}">
        <p14:creationId xmlns:p14="http://schemas.microsoft.com/office/powerpoint/2010/main" val="4244894489"/>
      </p:ext>
    </p:extLst>
  </p:cSld>
  <p:clrMapOvr>
    <a:masterClrMapping/>
  </p:clrMapOvr>
  <p:transition advTm="6103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2</a:t>
            </a:r>
            <a:endParaRPr lang="en-US" dirty="0"/>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Supervisor Consultation: Focus and Influence</a:t>
            </a:r>
            <a:endParaRPr lang="en-US" dirty="0"/>
          </a:p>
        </p:txBody>
      </p:sp>
    </p:spTree>
    <p:extLst>
      <p:ext uri="{BB962C8B-B14F-4D97-AF65-F5344CB8AC3E}">
        <p14:creationId xmlns:p14="http://schemas.microsoft.com/office/powerpoint/2010/main" val="129881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eaLnBrk="1" hangingPunct="1">
              <a:lnSpc>
                <a:spcPct val="90000"/>
              </a:lnSpc>
            </a:pPr>
            <a:r>
              <a:rPr lang="en-US" dirty="0" smtClean="0"/>
              <a:t>“Tenured employees do not always perform better than novices in unstructured problem areas such as psychology, psychiatry and (social work).”- E.J. Johnson, 1988</a:t>
            </a:r>
          </a:p>
          <a:p>
            <a:pPr marL="109537" indent="0" eaLnBrk="1" hangingPunct="1">
              <a:lnSpc>
                <a:spcPct val="90000"/>
              </a:lnSpc>
              <a:buNone/>
            </a:pPr>
            <a:endParaRPr lang="en-US" dirty="0" smtClean="0"/>
          </a:p>
          <a:p>
            <a:pPr eaLnBrk="1" hangingPunct="1">
              <a:lnSpc>
                <a:spcPct val="90000"/>
              </a:lnSpc>
            </a:pPr>
            <a:r>
              <a:rPr lang="en-US" dirty="0" smtClean="0"/>
              <a:t>“Depends on the nature of the judgmental task…People, whether familiar with a domain or not, have difficulty integrating diverse sources of information in clinical judgments and tend to make certain kinds of errors…”  (Gambrill, 1990)</a:t>
            </a:r>
          </a:p>
          <a:p>
            <a:endParaRPr lang="en-US" dirty="0" smtClean="0"/>
          </a:p>
        </p:txBody>
      </p:sp>
      <p:sp>
        <p:nvSpPr>
          <p:cNvPr id="2" name="Title 1"/>
          <p:cNvSpPr>
            <a:spLocks noGrp="1"/>
          </p:cNvSpPr>
          <p:nvPr>
            <p:ph type="title"/>
          </p:nvPr>
        </p:nvSpPr>
        <p:spPr/>
        <p:txBody>
          <a:bodyPr>
            <a:normAutofit fontScale="90000"/>
          </a:bodyPr>
          <a:lstStyle/>
          <a:p>
            <a:pPr>
              <a:defRPr/>
            </a:pPr>
            <a:r>
              <a:rPr lang="en-US" sz="4800" i="1" dirty="0" smtClean="0">
                <a:solidFill>
                  <a:schemeClr val="accent1">
                    <a:satMod val="150000"/>
                  </a:schemeClr>
                </a:solidFill>
              </a:rPr>
              <a:t>Why Consultation is Important</a:t>
            </a:r>
            <a:endParaRPr lang="en-US" dirty="0"/>
          </a:p>
        </p:txBody>
      </p:sp>
    </p:spTree>
    <p:extLst>
      <p:ext uri="{BB962C8B-B14F-4D97-AF65-F5344CB8AC3E}">
        <p14:creationId xmlns:p14="http://schemas.microsoft.com/office/powerpoint/2010/main" val="7177406"/>
      </p:ext>
    </p:extLst>
  </p:cSld>
  <p:clrMapOvr>
    <a:masterClrMapping/>
  </p:clrMapOvr>
  <p:transition advTm="6103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p:txBody>
          <a:bodyPr/>
          <a:lstStyle/>
          <a:p>
            <a:pPr eaLnBrk="1" hangingPunct="1"/>
            <a:r>
              <a:rPr lang="en-US" sz="2000" dirty="0" smtClean="0"/>
              <a:t>Initial impressions;</a:t>
            </a:r>
          </a:p>
          <a:p>
            <a:pPr eaLnBrk="1" hangingPunct="1"/>
            <a:r>
              <a:rPr lang="en-US" sz="2000" dirty="0" smtClean="0"/>
              <a:t>Drawing premature conclusions;</a:t>
            </a:r>
          </a:p>
          <a:p>
            <a:pPr eaLnBrk="1" hangingPunct="1"/>
            <a:r>
              <a:rPr lang="en-US" sz="2000" dirty="0" smtClean="0"/>
              <a:t>Overconfidence in judgment;</a:t>
            </a:r>
          </a:p>
          <a:p>
            <a:pPr eaLnBrk="1" hangingPunct="1"/>
            <a:r>
              <a:rPr lang="en-US" sz="2000" dirty="0" smtClean="0"/>
              <a:t>Selective information gathering;</a:t>
            </a:r>
          </a:p>
          <a:p>
            <a:pPr eaLnBrk="1" hangingPunct="1"/>
            <a:r>
              <a:rPr lang="en-US" sz="2000" dirty="0" smtClean="0"/>
              <a:t>Not adhering to systematic processes;</a:t>
            </a:r>
          </a:p>
          <a:p>
            <a:pPr eaLnBrk="1" hangingPunct="1"/>
            <a:r>
              <a:rPr lang="en-US" sz="2000" dirty="0" smtClean="0"/>
              <a:t>The phenomenon of “The Need to Not Know”.</a:t>
            </a:r>
          </a:p>
          <a:p>
            <a:endParaRPr lang="en-US" sz="2000" dirty="0" smtClean="0"/>
          </a:p>
        </p:txBody>
      </p:sp>
      <p:pic>
        <p:nvPicPr>
          <p:cNvPr id="4" name="Content Placeholder 3" descr="images.jpeg"/>
          <p:cNvPicPr>
            <a:picLocks noGrp="1" noChangeAspect="1"/>
          </p:cNvPicPr>
          <p:nvPr>
            <p:ph sz="half" idx="2"/>
          </p:nvPr>
        </p:nvPicPr>
        <p:blipFill>
          <a:blip r:embed="rId3">
            <a:extLst>
              <a:ext uri="{28A0092B-C50C-407E-A947-70E740481C1C}">
                <a14:useLocalDpi xmlns:a14="http://schemas.microsoft.com/office/drawing/2010/main" val="0"/>
              </a:ext>
            </a:extLst>
          </a:blip>
          <a:srcRect t="-34204" b="-34204"/>
          <a:stretch>
            <a:fillRect/>
          </a:stretch>
        </p:blipFill>
        <p:spPr/>
      </p:pic>
      <p:sp>
        <p:nvSpPr>
          <p:cNvPr id="2" name="Title 1"/>
          <p:cNvSpPr>
            <a:spLocks noGrp="1"/>
          </p:cNvSpPr>
          <p:nvPr>
            <p:ph type="title"/>
          </p:nvPr>
        </p:nvSpPr>
        <p:spPr/>
        <p:txBody>
          <a:bodyPr>
            <a:normAutofit fontScale="90000"/>
          </a:bodyPr>
          <a:lstStyle/>
          <a:p>
            <a:pPr>
              <a:defRPr/>
            </a:pPr>
            <a:r>
              <a:rPr lang="en-US" dirty="0" smtClean="0">
                <a:solidFill>
                  <a:schemeClr val="accent1">
                    <a:satMod val="150000"/>
                  </a:schemeClr>
                </a:solidFill>
              </a:rPr>
              <a:t>Common Decision-Making Errors that occur during the Ongoing FFA</a:t>
            </a:r>
            <a:endParaRPr lang="en-US" dirty="0"/>
          </a:p>
        </p:txBody>
      </p:sp>
    </p:spTree>
    <p:extLst>
      <p:ext uri="{BB962C8B-B14F-4D97-AF65-F5344CB8AC3E}">
        <p14:creationId xmlns:p14="http://schemas.microsoft.com/office/powerpoint/2010/main" val="2644497811"/>
      </p:ext>
    </p:extLst>
  </p:cSld>
  <p:clrMapOvr>
    <a:masterClrMapping/>
  </p:clrMapOvr>
  <p:transition advTm="6103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half" idx="1"/>
          </p:nvPr>
        </p:nvSpPr>
        <p:spPr/>
        <p:txBody>
          <a:bodyPr/>
          <a:lstStyle/>
          <a:p>
            <a:pPr eaLnBrk="1" hangingPunct="1">
              <a:buFont typeface="Wingdings 2" pitchFamily="18" charset="2"/>
              <a:buNone/>
            </a:pPr>
            <a:r>
              <a:rPr lang="en-US" sz="2400" i="1" dirty="0" smtClean="0"/>
              <a:t>	</a:t>
            </a:r>
            <a:endParaRPr lang="en-US" dirty="0" smtClean="0"/>
          </a:p>
        </p:txBody>
      </p:sp>
      <p:sp>
        <p:nvSpPr>
          <p:cNvPr id="3" name="Content Placeholder 2"/>
          <p:cNvSpPr>
            <a:spLocks noGrp="1"/>
          </p:cNvSpPr>
          <p:nvPr>
            <p:ph sz="half" idx="2"/>
          </p:nvPr>
        </p:nvSpPr>
        <p:spPr/>
        <p:txBody>
          <a:bodyPr/>
          <a:lstStyle/>
          <a:p>
            <a:pPr>
              <a:buNone/>
            </a:pPr>
            <a:r>
              <a:rPr lang="en-US" i="1" dirty="0"/>
              <a:t>“It is the responsibility of the supervisor as a case consultant to the worker to prevent the premature commitment to a position, point of view, judgment and prevent staff from becoming unwilling to consider alternative interpretations based on further information.”</a:t>
            </a:r>
          </a:p>
          <a:p>
            <a:pPr>
              <a:buNone/>
            </a:pPr>
            <a:r>
              <a:rPr lang="en-US" dirty="0"/>
              <a:t>	</a:t>
            </a:r>
            <a:r>
              <a:rPr lang="en-US" sz="2000" dirty="0"/>
              <a:t>Gambrill, 1990</a:t>
            </a:r>
          </a:p>
          <a:p>
            <a:pPr>
              <a:buNone/>
            </a:pPr>
            <a:r>
              <a:rPr lang="en-US" sz="2000" dirty="0"/>
              <a:t>	Critical Thinking in Clinical Practice</a:t>
            </a:r>
          </a:p>
          <a:p>
            <a:endParaRPr lang="en-US" dirty="0"/>
          </a:p>
        </p:txBody>
      </p:sp>
      <p:sp>
        <p:nvSpPr>
          <p:cNvPr id="4" name="Title 3"/>
          <p:cNvSpPr>
            <a:spLocks noGrp="1"/>
          </p:cNvSpPr>
          <p:nvPr>
            <p:ph type="title"/>
          </p:nvPr>
        </p:nvSpPr>
        <p:spPr/>
        <p:txBody>
          <a:bodyPr>
            <a:normAutofit/>
          </a:bodyPr>
          <a:lstStyle/>
          <a:p>
            <a:r>
              <a:rPr lang="en-US" dirty="0" smtClean="0"/>
              <a:t>Enhancing Worker Skills and Competencies </a:t>
            </a:r>
            <a:endParaRPr lang="en-US" dirty="0"/>
          </a:p>
        </p:txBody>
      </p:sp>
      <p:pic>
        <p:nvPicPr>
          <p:cNvPr id="2" name="Picture 1"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6136"/>
            <a:ext cx="4038600" cy="3665682"/>
          </a:xfrm>
          <a:prstGeom prst="rect">
            <a:avLst/>
          </a:prstGeom>
        </p:spPr>
      </p:pic>
    </p:spTree>
    <p:extLst>
      <p:ext uri="{BB962C8B-B14F-4D97-AF65-F5344CB8AC3E}">
        <p14:creationId xmlns:p14="http://schemas.microsoft.com/office/powerpoint/2010/main" val="1427829907"/>
      </p:ext>
    </p:extLst>
  </p:cSld>
  <p:clrMapOvr>
    <a:masterClrMapping/>
  </p:clrMapOvr>
  <p:transition advTm="6103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18</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3206137540"/>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24620"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4889043"/>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3</a:t>
            </a:r>
            <a:endParaRPr lang="en-US" dirty="0"/>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Framework</a:t>
            </a:r>
            <a:endParaRPr lang="en-US" dirty="0"/>
          </a:p>
        </p:txBody>
      </p:sp>
    </p:spTree>
    <p:extLst>
      <p:ext uri="{BB962C8B-B14F-4D97-AF65-F5344CB8AC3E}">
        <p14:creationId xmlns:p14="http://schemas.microsoft.com/office/powerpoint/2010/main" val="16907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Workshop Introduction</a:t>
            </a:r>
            <a:endParaRPr lang="en-US" dirty="0"/>
          </a:p>
        </p:txBody>
      </p:sp>
      <p:sp>
        <p:nvSpPr>
          <p:cNvPr id="6" name="Content Placeholder 2"/>
          <p:cNvSpPr txBox="1">
            <a:spLocks/>
          </p:cNvSpPr>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9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Context for the Training</a:t>
            </a:r>
          </a:p>
          <a:p>
            <a:r>
              <a:rPr lang="en-US" dirty="0" smtClean="0"/>
              <a:t>Training Related </a:t>
            </a:r>
            <a:r>
              <a:rPr lang="en-US" dirty="0"/>
              <a:t>to Implementation of Safety Decision Making Methodology</a:t>
            </a:r>
          </a:p>
          <a:p>
            <a:r>
              <a:rPr lang="en-US" dirty="0"/>
              <a:t>Fidelity of </a:t>
            </a:r>
            <a:r>
              <a:rPr lang="en-US" dirty="0" smtClean="0"/>
              <a:t>the Ongoing </a:t>
            </a:r>
            <a:r>
              <a:rPr lang="en-US" dirty="0"/>
              <a:t>Family Functioning Assessment</a:t>
            </a:r>
          </a:p>
          <a:p>
            <a:pPr lvl="1"/>
            <a:r>
              <a:rPr lang="en-US" dirty="0"/>
              <a:t>Philosophy of practice</a:t>
            </a:r>
          </a:p>
          <a:p>
            <a:pPr lvl="1"/>
            <a:r>
              <a:rPr lang="en-US" dirty="0"/>
              <a:t>Intervention purpose and framework</a:t>
            </a:r>
          </a:p>
          <a:p>
            <a:pPr lvl="1"/>
            <a:r>
              <a:rPr lang="en-US" dirty="0"/>
              <a:t>Conceptual and criteria basis for practice and decision making</a:t>
            </a:r>
          </a:p>
          <a:p>
            <a:pPr lvl="1"/>
            <a:r>
              <a:rPr lang="en-US" dirty="0"/>
              <a:t>Process, practice and outcomes</a:t>
            </a:r>
          </a:p>
        </p:txBody>
      </p:sp>
      <p:sp>
        <p:nvSpPr>
          <p:cNvPr id="3" name="Slide Number Placeholder 2"/>
          <p:cNvSpPr>
            <a:spLocks noGrp="1"/>
          </p:cNvSpPr>
          <p:nvPr>
            <p:ph type="sldNum" sz="quarter" idx="11"/>
          </p:nvPr>
        </p:nvSpPr>
        <p:spPr/>
        <p:txBody>
          <a:bodyPr/>
          <a:lstStyle/>
          <a:p>
            <a:pPr>
              <a:defRPr/>
            </a:pPr>
            <a:fld id="{328B83E5-152D-42F3-A5EA-A9A064430095}" type="slidenum">
              <a:rPr lang="en-US" smtClean="0"/>
              <a:pPr>
                <a:defRPr/>
              </a:pPr>
              <a:t>2</a:t>
            </a:fld>
            <a:endParaRPr lang="en-US" dirty="0"/>
          </a:p>
        </p:txBody>
      </p:sp>
    </p:spTree>
    <p:extLst>
      <p:ext uri="{BB962C8B-B14F-4D97-AF65-F5344CB8AC3E}">
        <p14:creationId xmlns:p14="http://schemas.microsoft.com/office/powerpoint/2010/main" val="4132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Expert, guided discussion at specific points/critical junctures in the FFA process that apply safety intervention criteria focused on promoting effective practice and decision making related to safety assessment, safety management, and determining the need to serve a family. </a:t>
            </a:r>
            <a:endParaRPr lang="en-US" dirty="0"/>
          </a:p>
        </p:txBody>
      </p:sp>
      <p:pic>
        <p:nvPicPr>
          <p:cNvPr id="2" name="Content Placeholder 1" descr="images-1.jpeg"/>
          <p:cNvPicPr>
            <a:picLocks noGrp="1" noChangeAspect="1"/>
          </p:cNvPicPr>
          <p:nvPr>
            <p:ph sz="half" idx="2"/>
          </p:nvPr>
        </p:nvPicPr>
        <p:blipFill>
          <a:blip r:embed="rId2">
            <a:extLst>
              <a:ext uri="{28A0092B-C50C-407E-A947-70E740481C1C}">
                <a14:useLocalDpi xmlns:a14="http://schemas.microsoft.com/office/drawing/2010/main" val="0"/>
              </a:ext>
            </a:extLst>
          </a:blip>
          <a:srcRect l="20310" r="20310"/>
          <a:stretch>
            <a:fillRect/>
          </a:stretch>
        </p:blipFill>
        <p:spPr/>
      </p:pic>
      <p:sp>
        <p:nvSpPr>
          <p:cNvPr id="4" name="Title 3"/>
          <p:cNvSpPr>
            <a:spLocks noGrp="1"/>
          </p:cNvSpPr>
          <p:nvPr>
            <p:ph type="title"/>
          </p:nvPr>
        </p:nvSpPr>
        <p:spPr/>
        <p:txBody>
          <a:bodyPr/>
          <a:lstStyle/>
          <a:p>
            <a:r>
              <a:rPr lang="en-US" dirty="0" smtClean="0"/>
              <a:t>Defining Supervisor Consultation</a:t>
            </a:r>
            <a:endParaRPr lang="en-US" dirty="0"/>
          </a:p>
        </p:txBody>
      </p:sp>
    </p:spTree>
    <p:extLst>
      <p:ext uri="{BB962C8B-B14F-4D97-AF65-F5344CB8AC3E}">
        <p14:creationId xmlns:p14="http://schemas.microsoft.com/office/powerpoint/2010/main" val="1034921496"/>
      </p:ext>
    </p:extLst>
  </p:cSld>
  <p:clrMapOvr>
    <a:masterClrMapping/>
  </p:clrMapOvr>
  <p:transition advTm="61039"/>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images-2.jpe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a:xfrm>
            <a:off x="457200" y="1504419"/>
            <a:ext cx="4038600" cy="4525963"/>
          </a:xfrm>
        </p:spPr>
      </p:pic>
      <p:sp>
        <p:nvSpPr>
          <p:cNvPr id="6" name="Content Placeholder 5"/>
          <p:cNvSpPr>
            <a:spLocks noGrp="1"/>
          </p:cNvSpPr>
          <p:nvPr>
            <p:ph sz="half" idx="2"/>
          </p:nvPr>
        </p:nvSpPr>
        <p:spPr/>
        <p:txBody>
          <a:bodyPr/>
          <a:lstStyle/>
          <a:p>
            <a:r>
              <a:rPr lang="en-US" sz="2200" dirty="0" smtClean="0"/>
              <a:t>Five Supervisor Consultation Reference Points:</a:t>
            </a:r>
          </a:p>
          <a:p>
            <a:pPr lvl="1"/>
            <a:r>
              <a:rPr lang="en-US" sz="2200" dirty="0" smtClean="0"/>
              <a:t>Preparation in Completing the Ongoing  FFA;</a:t>
            </a:r>
          </a:p>
          <a:p>
            <a:pPr lvl="1"/>
            <a:r>
              <a:rPr lang="en-US" sz="2200" dirty="0" smtClean="0"/>
              <a:t>Introduction;</a:t>
            </a:r>
          </a:p>
          <a:p>
            <a:pPr lvl="1"/>
            <a:r>
              <a:rPr lang="en-US" sz="2200" dirty="0" smtClean="0"/>
              <a:t>Exploration;</a:t>
            </a:r>
          </a:p>
          <a:p>
            <a:pPr lvl="1"/>
            <a:r>
              <a:rPr lang="en-US" sz="2200" dirty="0" smtClean="0"/>
              <a:t>Case Planning;</a:t>
            </a:r>
          </a:p>
          <a:p>
            <a:pPr lvl="1"/>
            <a:r>
              <a:rPr lang="en-US" sz="2200" dirty="0" smtClean="0"/>
              <a:t>Evaluation of Family Progress.</a:t>
            </a:r>
            <a:endParaRPr lang="en-US" sz="2200" dirty="0"/>
          </a:p>
        </p:txBody>
      </p:sp>
      <p:sp>
        <p:nvSpPr>
          <p:cNvPr id="4" name="Title 3"/>
          <p:cNvSpPr>
            <a:spLocks noGrp="1"/>
          </p:cNvSpPr>
          <p:nvPr>
            <p:ph type="title"/>
          </p:nvPr>
        </p:nvSpPr>
        <p:spPr/>
        <p:txBody>
          <a:bodyPr/>
          <a:lstStyle/>
          <a:p>
            <a:r>
              <a:rPr lang="en-US" dirty="0" smtClean="0"/>
              <a:t>Consultation Process</a:t>
            </a:r>
            <a:endParaRPr lang="en-US" dirty="0"/>
          </a:p>
        </p:txBody>
      </p:sp>
    </p:spTree>
    <p:extLst>
      <p:ext uri="{BB962C8B-B14F-4D97-AF65-F5344CB8AC3E}">
        <p14:creationId xmlns:p14="http://schemas.microsoft.com/office/powerpoint/2010/main" val="2597853476"/>
      </p:ext>
    </p:extLst>
  </p:cSld>
  <p:clrMapOvr>
    <a:masterClrMapping/>
  </p:clrMapOvr>
  <p:transition advTm="6103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22</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122804797"/>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25644"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2377043"/>
      </p:ext>
    </p:extLst>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4</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Supervisory Consultation During the Ongoing Family Functioning Assessment Preparation Stage</a:t>
            </a:r>
            <a:endParaRPr lang="en-US" dirty="0"/>
          </a:p>
        </p:txBody>
      </p:sp>
    </p:spTree>
    <p:extLst>
      <p:ext uri="{BB962C8B-B14F-4D97-AF65-F5344CB8AC3E}">
        <p14:creationId xmlns:p14="http://schemas.microsoft.com/office/powerpoint/2010/main" val="1195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pPr>
            <a:r>
              <a:rPr lang="en-US" dirty="0" smtClean="0"/>
              <a:t>Assist Case Managers in preparing to complete the Ongoing Family Functioning Assessment;</a:t>
            </a:r>
          </a:p>
          <a:p>
            <a:pPr>
              <a:lnSpc>
                <a:spcPct val="90000"/>
              </a:lnSpc>
            </a:pPr>
            <a:r>
              <a:rPr lang="en-US" dirty="0" smtClean="0"/>
              <a:t>Anticipate safety  management concerns;</a:t>
            </a:r>
          </a:p>
          <a:p>
            <a:pPr>
              <a:lnSpc>
                <a:spcPct val="90000"/>
              </a:lnSpc>
            </a:pPr>
            <a:r>
              <a:rPr lang="en-US" dirty="0" smtClean="0"/>
              <a:t>Prepared to facilitate the case transfer meeting/staffing;</a:t>
            </a:r>
          </a:p>
          <a:p>
            <a:pPr>
              <a:lnSpc>
                <a:spcPct val="90000"/>
              </a:lnSpc>
            </a:pPr>
            <a:r>
              <a:rPr lang="en-US" dirty="0" smtClean="0"/>
              <a:t>Prepared for introduction meetings with the family.</a:t>
            </a:r>
          </a:p>
        </p:txBody>
      </p:sp>
      <p:pic>
        <p:nvPicPr>
          <p:cNvPr id="3" name="Content Placeholder 2" descr="images-3.jpeg"/>
          <p:cNvPicPr>
            <a:picLocks noGrp="1" noChangeAspect="1"/>
          </p:cNvPicPr>
          <p:nvPr>
            <p:ph sz="half" idx="2"/>
          </p:nvPr>
        </p:nvPicPr>
        <p:blipFill>
          <a:blip r:embed="rId3">
            <a:extLst>
              <a:ext uri="{28A0092B-C50C-407E-A947-70E740481C1C}">
                <a14:useLocalDpi xmlns:a14="http://schemas.microsoft.com/office/drawing/2010/main" val="0"/>
              </a:ext>
            </a:extLst>
          </a:blip>
          <a:srcRect t="5173" b="5173"/>
          <a:stretch>
            <a:fillRect/>
          </a:stretch>
        </p:blipFill>
        <p:spPr/>
      </p:pic>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spTree>
    <p:extLst>
      <p:ext uri="{BB962C8B-B14F-4D97-AF65-F5344CB8AC3E}">
        <p14:creationId xmlns:p14="http://schemas.microsoft.com/office/powerpoint/2010/main" val="3667415792"/>
      </p:ext>
    </p:extLst>
  </p:cSld>
  <p:clrMapOvr>
    <a:masterClrMapping/>
  </p:clrMapOvr>
  <p:transition advTm="61039"/>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Review of FFA and case material;</a:t>
            </a:r>
          </a:p>
          <a:p>
            <a:r>
              <a:rPr lang="en-US" dirty="0" smtClean="0"/>
              <a:t>Analysis of information to inform questions to assist in the introduction with the family;</a:t>
            </a:r>
          </a:p>
          <a:p>
            <a:r>
              <a:rPr lang="en-US" dirty="0" smtClean="0"/>
              <a:t>Completed prior to the case transfer meeting. </a:t>
            </a:r>
            <a:endParaRPr lang="en-US" dirty="0"/>
          </a:p>
        </p:txBody>
      </p:sp>
      <p:pic>
        <p:nvPicPr>
          <p:cNvPr id="2" name="Content Placeholder 1"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l="20339" r="20339"/>
          <a:stretch>
            <a:fillRect/>
          </a:stretch>
        </p:blipFill>
        <p:spPr/>
      </p:pic>
      <p:sp>
        <p:nvSpPr>
          <p:cNvPr id="4" name="Title 3"/>
          <p:cNvSpPr>
            <a:spLocks noGrp="1"/>
          </p:cNvSpPr>
          <p:nvPr>
            <p:ph type="title"/>
          </p:nvPr>
        </p:nvSpPr>
        <p:spPr/>
        <p:txBody>
          <a:bodyPr/>
          <a:lstStyle/>
          <a:p>
            <a:r>
              <a:rPr lang="en-US" dirty="0" smtClean="0"/>
              <a:t>Preparation for Case Transfer</a:t>
            </a:r>
            <a:endParaRPr lang="en-US" dirty="0"/>
          </a:p>
        </p:txBody>
      </p:sp>
    </p:spTree>
    <p:extLst>
      <p:ext uri="{BB962C8B-B14F-4D97-AF65-F5344CB8AC3E}">
        <p14:creationId xmlns:p14="http://schemas.microsoft.com/office/powerpoint/2010/main" val="2614540510"/>
      </p:ext>
    </p:extLst>
  </p:cSld>
  <p:clrMapOvr>
    <a:masterClrMapping/>
  </p:clrMapOvr>
  <p:transition advTm="61039"/>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Purpose of Case Transfer Meeting/Staffing:</a:t>
            </a:r>
          </a:p>
          <a:p>
            <a:pPr lvl="1"/>
            <a:r>
              <a:rPr lang="en-US" dirty="0" smtClean="0"/>
              <a:t>Sufficiently inform CM and Supervisor regarding the safety decision;</a:t>
            </a:r>
          </a:p>
          <a:p>
            <a:pPr lvl="1"/>
            <a:r>
              <a:rPr lang="en-US" dirty="0" smtClean="0"/>
              <a:t>Safety management;</a:t>
            </a:r>
          </a:p>
          <a:p>
            <a:pPr lvl="1"/>
            <a:r>
              <a:rPr lang="en-US" dirty="0" smtClean="0"/>
              <a:t>Ensure seamless management of safety and work with the family.</a:t>
            </a:r>
            <a:endParaRPr lang="en-US" dirty="0"/>
          </a:p>
        </p:txBody>
      </p:sp>
      <p:pic>
        <p:nvPicPr>
          <p:cNvPr id="2" name="Content Placeholder 1" descr="images-5.jpe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4138" r="6698"/>
          <a:stretch/>
        </p:blipFill>
        <p:spPr>
          <a:xfrm>
            <a:off x="4648200" y="1481138"/>
            <a:ext cx="4038600" cy="4525962"/>
          </a:xfrm>
        </p:spPr>
      </p:pic>
      <p:sp>
        <p:nvSpPr>
          <p:cNvPr id="4" name="Title 3"/>
          <p:cNvSpPr>
            <a:spLocks noGrp="1"/>
          </p:cNvSpPr>
          <p:nvPr>
            <p:ph type="title"/>
          </p:nvPr>
        </p:nvSpPr>
        <p:spPr/>
        <p:txBody>
          <a:bodyPr/>
          <a:lstStyle/>
          <a:p>
            <a:r>
              <a:rPr lang="en-US" dirty="0" smtClean="0"/>
              <a:t>Case Transfer Meeting</a:t>
            </a:r>
            <a:endParaRPr lang="en-US" dirty="0"/>
          </a:p>
        </p:txBody>
      </p:sp>
    </p:spTree>
    <p:extLst>
      <p:ext uri="{BB962C8B-B14F-4D97-AF65-F5344CB8AC3E}">
        <p14:creationId xmlns:p14="http://schemas.microsoft.com/office/powerpoint/2010/main" val="1270772952"/>
      </p:ext>
    </p:extLst>
  </p:cSld>
  <p:clrMapOvr>
    <a:masterClrMapping/>
  </p:clrMapOvr>
  <p:transition advTm="6103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sz="half" idx="1"/>
          </p:nvPr>
        </p:nvSpPr>
        <p:spPr/>
        <p:txBody>
          <a:bodyPr>
            <a:noAutofit/>
          </a:bodyPr>
          <a:lstStyle/>
          <a:p>
            <a:pPr marL="0" indent="0">
              <a:buNone/>
            </a:pPr>
            <a:r>
              <a:rPr lang="en-US" sz="2600" dirty="0" smtClean="0">
                <a:solidFill>
                  <a:srgbClr val="000000"/>
                </a:solidFill>
              </a:rPr>
              <a:t>Working in Small Groups:</a:t>
            </a:r>
          </a:p>
          <a:p>
            <a:pPr marL="514350" indent="-514350">
              <a:buAutoNum type="arabicPeriod"/>
            </a:pPr>
            <a:r>
              <a:rPr lang="en-US" sz="2600" dirty="0" smtClean="0">
                <a:solidFill>
                  <a:srgbClr val="000000"/>
                </a:solidFill>
              </a:rPr>
              <a:t>Review case information;</a:t>
            </a:r>
          </a:p>
          <a:p>
            <a:pPr marL="514350" indent="-514350">
              <a:buAutoNum type="arabicPeriod"/>
            </a:pPr>
            <a:r>
              <a:rPr lang="en-US" sz="2600" dirty="0" smtClean="0">
                <a:solidFill>
                  <a:srgbClr val="000000"/>
                </a:solidFill>
              </a:rPr>
              <a:t>Identify questions for CPI and Supervisor to be addressed at case transfer.</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9" name="Title 8"/>
          <p:cNvSpPr>
            <a:spLocks noGrp="1"/>
          </p:cNvSpPr>
          <p:nvPr>
            <p:ph type="title"/>
          </p:nvPr>
        </p:nvSpPr>
        <p:spPr/>
        <p:txBody>
          <a:bodyPr>
            <a:normAutofit/>
          </a:bodyPr>
          <a:lstStyle/>
          <a:p>
            <a:r>
              <a:rPr lang="en-US" sz="3200" dirty="0" smtClean="0"/>
              <a:t>Practice: Preparation for Case Transfer Meeting</a:t>
            </a:r>
            <a:endParaRPr lang="en-US" sz="3200" dirty="0"/>
          </a:p>
        </p:txBody>
      </p:sp>
    </p:spTree>
    <p:extLst>
      <p:ext uri="{BB962C8B-B14F-4D97-AF65-F5344CB8AC3E}">
        <p14:creationId xmlns:p14="http://schemas.microsoft.com/office/powerpoint/2010/main" val="84751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92804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Information obtained during the case transfer meeting;</a:t>
            </a:r>
          </a:p>
          <a:p>
            <a:r>
              <a:rPr lang="en-US" dirty="0" smtClean="0"/>
              <a:t>Best way to proceed with introduction;</a:t>
            </a:r>
          </a:p>
          <a:p>
            <a:r>
              <a:rPr lang="en-US" dirty="0" smtClean="0"/>
              <a:t>Challenges that may arise during introduction;</a:t>
            </a:r>
          </a:p>
          <a:p>
            <a:r>
              <a:rPr lang="en-US" dirty="0" smtClean="0"/>
              <a:t>Worker competency and skill for introduction.</a:t>
            </a:r>
          </a:p>
        </p:txBody>
      </p:sp>
      <p:pic>
        <p:nvPicPr>
          <p:cNvPr id="2" name="Content Placeholder 1"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l="20339" r="20339"/>
          <a:stretch>
            <a:fillRect/>
          </a:stretch>
        </p:blipFill>
        <p:spPr/>
      </p:pic>
      <p:sp>
        <p:nvSpPr>
          <p:cNvPr id="4" name="Title 3"/>
          <p:cNvSpPr>
            <a:spLocks noGrp="1"/>
          </p:cNvSpPr>
          <p:nvPr>
            <p:ph type="title"/>
          </p:nvPr>
        </p:nvSpPr>
        <p:spPr/>
        <p:txBody>
          <a:bodyPr/>
          <a:lstStyle/>
          <a:p>
            <a:r>
              <a:rPr lang="en-US" dirty="0" smtClean="0"/>
              <a:t>Post Case Transfer Consultation</a:t>
            </a:r>
            <a:endParaRPr lang="en-US" dirty="0"/>
          </a:p>
        </p:txBody>
      </p:sp>
    </p:spTree>
    <p:extLst>
      <p:ext uri="{BB962C8B-B14F-4D97-AF65-F5344CB8AC3E}">
        <p14:creationId xmlns:p14="http://schemas.microsoft.com/office/powerpoint/2010/main" val="1949297437"/>
      </p:ext>
    </p:extLst>
  </p:cSld>
  <p:clrMapOvr>
    <a:masterClrMapping/>
  </p:clrMapOvr>
  <p:transition advTm="6103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Introductions</a:t>
            </a:r>
            <a:endParaRPr lang="en-US" dirty="0"/>
          </a:p>
        </p:txBody>
      </p:sp>
      <p:pic>
        <p:nvPicPr>
          <p:cNvPr id="4" name="Picture 3" descr="MP900439522.JPG"/>
          <p:cNvPicPr>
            <a:picLocks noChangeAspect="1"/>
          </p:cNvPicPr>
          <p:nvPr/>
        </p:nvPicPr>
        <p:blipFill>
          <a:blip r:embed="rId3"/>
          <a:srcRect b="10131"/>
          <a:stretch>
            <a:fillRect/>
          </a:stretch>
        </p:blipFill>
        <p:spPr>
          <a:xfrm rot="21273768">
            <a:off x="2371750" y="1981420"/>
            <a:ext cx="4230120" cy="3801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1"/>
          </p:nvPr>
        </p:nvSpPr>
        <p:spPr/>
        <p:txBody>
          <a:bodyPr/>
          <a:lstStyle/>
          <a:p>
            <a:pPr>
              <a:defRPr/>
            </a:pPr>
            <a:fld id="{FD10176A-4C7A-4879-B45F-430B18CE6C19}" type="slidenum">
              <a:rPr lang="en-US" smtClean="0"/>
              <a:pPr>
                <a:defRPr/>
              </a:pPr>
              <a:t>3</a:t>
            </a:fld>
            <a:endParaRPr lang="en-US" dirty="0"/>
          </a:p>
        </p:txBody>
      </p:sp>
    </p:spTree>
    <p:extLst>
      <p:ext uri="{BB962C8B-B14F-4D97-AF65-F5344CB8AC3E}">
        <p14:creationId xmlns:p14="http://schemas.microsoft.com/office/powerpoint/2010/main" val="16245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30</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1084516152"/>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1062"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4491245"/>
      </p:ext>
    </p:extLst>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5</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Supervisory Consultation During the Ongoing Family Functioning Assessment Introduction Stage</a:t>
            </a:r>
            <a:endParaRPr lang="en-US" dirty="0"/>
          </a:p>
        </p:txBody>
      </p:sp>
    </p:spTree>
    <p:extLst>
      <p:ext uri="{BB962C8B-B14F-4D97-AF65-F5344CB8AC3E}">
        <p14:creationId xmlns:p14="http://schemas.microsoft.com/office/powerpoint/2010/main" val="406678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eaLnBrk="1" hangingPunct="1">
              <a:lnSpc>
                <a:spcPct val="90000"/>
              </a:lnSpc>
              <a:buFont typeface="Wingdings 2" pitchFamily="18" charset="2"/>
              <a:buNone/>
            </a:pPr>
            <a:r>
              <a:rPr lang="en-US" dirty="0" smtClean="0"/>
              <a:t>	</a:t>
            </a:r>
            <a:endParaRPr lang="en-US" i="1" dirty="0" smtClean="0"/>
          </a:p>
        </p:txBody>
      </p:sp>
      <p:sp>
        <p:nvSpPr>
          <p:cNvPr id="2" name="Content Placeholder 1"/>
          <p:cNvSpPr>
            <a:spLocks noGrp="1"/>
          </p:cNvSpPr>
          <p:nvPr>
            <p:ph sz="half" idx="2"/>
          </p:nvPr>
        </p:nvSpPr>
        <p:spPr/>
        <p:txBody>
          <a:bodyPr/>
          <a:lstStyle/>
          <a:p>
            <a:r>
              <a:rPr lang="en-US" sz="2800" dirty="0" smtClean="0"/>
              <a:t>Assist the case manager in conducting and completing the introductory meeting, debrief introduction stage meetings, and plan for exploration stage meetings. </a:t>
            </a:r>
            <a:endParaRPr lang="en-US" sz="2800"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1" y="1801090"/>
            <a:ext cx="3255818" cy="3440545"/>
          </a:xfrm>
          <a:prstGeom prst="rect">
            <a:avLst/>
          </a:prstGeom>
        </p:spPr>
      </p:pic>
    </p:spTree>
    <p:extLst>
      <p:ext uri="{BB962C8B-B14F-4D97-AF65-F5344CB8AC3E}">
        <p14:creationId xmlns:p14="http://schemas.microsoft.com/office/powerpoint/2010/main" val="4058370951"/>
      </p:ext>
    </p:extLst>
  </p:cSld>
  <p:clrMapOvr>
    <a:masterClrMapping/>
  </p:clrMapOvr>
  <p:transition advTm="61039"/>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Clarify and differentiate the role of the CM versus CPI;</a:t>
            </a:r>
          </a:p>
          <a:p>
            <a:r>
              <a:rPr lang="en-US" dirty="0" smtClean="0"/>
              <a:t>Seek feedback from the family;</a:t>
            </a:r>
          </a:p>
          <a:p>
            <a:r>
              <a:rPr lang="en-US" dirty="0" smtClean="0"/>
              <a:t>Safety management;</a:t>
            </a:r>
          </a:p>
          <a:p>
            <a:r>
              <a:rPr lang="en-US" dirty="0" smtClean="0"/>
              <a:t>Review and agreement for process of working together.</a:t>
            </a:r>
          </a:p>
        </p:txBody>
      </p:sp>
      <p:pic>
        <p:nvPicPr>
          <p:cNvPr id="2" name="Content Placeholder 1"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l="20339" r="20339"/>
          <a:stretch>
            <a:fillRect/>
          </a:stretch>
        </p:blipFill>
        <p:spPr/>
      </p:pic>
      <p:sp>
        <p:nvSpPr>
          <p:cNvPr id="4" name="Title 3"/>
          <p:cNvSpPr>
            <a:spLocks noGrp="1"/>
          </p:cNvSpPr>
          <p:nvPr>
            <p:ph type="title"/>
          </p:nvPr>
        </p:nvSpPr>
        <p:spPr/>
        <p:txBody>
          <a:bodyPr/>
          <a:lstStyle/>
          <a:p>
            <a:r>
              <a:rPr lang="en-US" dirty="0" smtClean="0"/>
              <a:t>Introduction: Key CM Process Points</a:t>
            </a:r>
            <a:endParaRPr lang="en-US" dirty="0"/>
          </a:p>
        </p:txBody>
      </p:sp>
    </p:spTree>
    <p:extLst>
      <p:ext uri="{BB962C8B-B14F-4D97-AF65-F5344CB8AC3E}">
        <p14:creationId xmlns:p14="http://schemas.microsoft.com/office/powerpoint/2010/main" val="3525125954"/>
      </p:ext>
    </p:extLst>
  </p:cSld>
  <p:clrMapOvr>
    <a:masterClrMapping/>
  </p:clrMapOvr>
  <p:transition advTm="6103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Observation of CM conducting introduction with Angela Russell;</a:t>
            </a:r>
          </a:p>
          <a:p>
            <a:r>
              <a:rPr lang="en-US" dirty="0" smtClean="0"/>
              <a:t>Observe the key introduction process points;</a:t>
            </a:r>
          </a:p>
          <a:p>
            <a:r>
              <a:rPr lang="en-US" dirty="0" smtClean="0"/>
              <a:t>Identify areas for feedback to CM regarding engagement and achievement of process points. </a:t>
            </a:r>
            <a:endParaRPr lang="en-US" dirty="0"/>
          </a:p>
        </p:txBody>
      </p:sp>
      <p:pic>
        <p:nvPicPr>
          <p:cNvPr id="4" name="Content Placeholder 3" descr="magnifying-glass-203x300.gif"/>
          <p:cNvPicPr>
            <a:picLocks noGrp="1" noChangeAspect="1"/>
          </p:cNvPicPr>
          <p:nvPr>
            <p:ph sz="half" idx="2"/>
          </p:nvPr>
        </p:nvPicPr>
        <p:blipFill>
          <a:blip r:embed="rId3">
            <a:extLst>
              <a:ext uri="{28A0092B-C50C-407E-A947-70E740481C1C}">
                <a14:useLocalDpi xmlns:a14="http://schemas.microsoft.com/office/drawing/2010/main" val="0"/>
              </a:ext>
            </a:extLst>
          </a:blip>
          <a:srcRect t="12084" b="12084"/>
          <a:stretch>
            <a:fillRect/>
          </a:stretch>
        </p:blipFill>
        <p:spPr/>
      </p:pic>
      <p:sp>
        <p:nvSpPr>
          <p:cNvPr id="7" name="Title 6"/>
          <p:cNvSpPr>
            <a:spLocks noGrp="1"/>
          </p:cNvSpPr>
          <p:nvPr>
            <p:ph type="title"/>
          </p:nvPr>
        </p:nvSpPr>
        <p:spPr/>
        <p:txBody>
          <a:bodyPr>
            <a:normAutofit/>
          </a:bodyPr>
          <a:lstStyle/>
          <a:p>
            <a:r>
              <a:rPr lang="en-US" dirty="0" smtClean="0"/>
              <a:t>Observation and Feedback: Introduction</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34</a:t>
            </a:fld>
            <a:endParaRPr lang="en-US" dirty="0"/>
          </a:p>
        </p:txBody>
      </p:sp>
    </p:spTree>
    <p:extLst>
      <p:ext uri="{BB962C8B-B14F-4D97-AF65-F5344CB8AC3E}">
        <p14:creationId xmlns:p14="http://schemas.microsoft.com/office/powerpoint/2010/main" val="484208560"/>
      </p:ext>
    </p:extLst>
  </p:cSld>
  <p:clrMapOvr>
    <a:masterClrMapping/>
  </p:clrMapOvr>
  <p:transition advTm="61039"/>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49275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Natural response from family members;</a:t>
            </a:r>
          </a:p>
          <a:p>
            <a:r>
              <a:rPr lang="en-US" dirty="0" smtClean="0"/>
              <a:t>Not personal;</a:t>
            </a:r>
          </a:p>
          <a:p>
            <a:r>
              <a:rPr lang="en-US" dirty="0" smtClean="0"/>
              <a:t>Identify common areas for agreement;</a:t>
            </a:r>
          </a:p>
          <a:p>
            <a:r>
              <a:rPr lang="en-US" dirty="0" smtClean="0"/>
              <a:t>Continue to engage;</a:t>
            </a:r>
          </a:p>
          <a:p>
            <a:r>
              <a:rPr lang="en-US" dirty="0" smtClean="0"/>
              <a:t>Avoid defensiveness. </a:t>
            </a:r>
          </a:p>
        </p:txBody>
      </p:sp>
      <p:pic>
        <p:nvPicPr>
          <p:cNvPr id="2" name="Content Placeholder 1" descr="250px-Achtung.svg.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916" r="5603"/>
          <a:stretch/>
        </p:blipFill>
        <p:spPr>
          <a:xfrm>
            <a:off x="4648200" y="1481138"/>
            <a:ext cx="4313100" cy="4525962"/>
          </a:xfrm>
        </p:spPr>
      </p:pic>
      <p:sp>
        <p:nvSpPr>
          <p:cNvPr id="4" name="Title 3"/>
          <p:cNvSpPr>
            <a:spLocks noGrp="1"/>
          </p:cNvSpPr>
          <p:nvPr>
            <p:ph type="title"/>
          </p:nvPr>
        </p:nvSpPr>
        <p:spPr/>
        <p:txBody>
          <a:bodyPr/>
          <a:lstStyle/>
          <a:p>
            <a:r>
              <a:rPr lang="en-US" dirty="0" smtClean="0"/>
              <a:t>Resistance During Introduction</a:t>
            </a:r>
            <a:endParaRPr lang="en-US" dirty="0"/>
          </a:p>
        </p:txBody>
      </p:sp>
    </p:spTree>
    <p:extLst>
      <p:ext uri="{BB962C8B-B14F-4D97-AF65-F5344CB8AC3E}">
        <p14:creationId xmlns:p14="http://schemas.microsoft.com/office/powerpoint/2010/main" val="3460036630"/>
      </p:ext>
    </p:extLst>
  </p:cSld>
  <p:clrMapOvr>
    <a:masterClrMapping/>
  </p:clrMapOvr>
  <p:transition advTm="61039"/>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Rolling with Resistance</a:t>
            </a:r>
            <a:endParaRPr lang="en-US" sz="3200" dirty="0"/>
          </a:p>
        </p:txBody>
      </p:sp>
      <p:sp>
        <p:nvSpPr>
          <p:cNvPr id="10" name="Text Placeholder 9"/>
          <p:cNvSpPr>
            <a:spLocks noGrp="1"/>
          </p:cNvSpPr>
          <p:nvPr>
            <p:ph sz="half" idx="1"/>
          </p:nvPr>
        </p:nvSpPr>
        <p:spPr>
          <a:xfrm>
            <a:off x="457200" y="1219200"/>
            <a:ext cx="4671988" cy="5029200"/>
          </a:xfrm>
        </p:spPr>
        <p:txBody>
          <a:bodyPr>
            <a:noAutofit/>
          </a:bodyPr>
          <a:lstStyle/>
          <a:p>
            <a:pPr marL="109537" indent="0">
              <a:buNone/>
            </a:pPr>
            <a:r>
              <a:rPr lang="en-US" sz="2600" dirty="0" smtClean="0">
                <a:solidFill>
                  <a:srgbClr val="000000"/>
                </a:solidFill>
              </a:rPr>
              <a:t>Working in pairs each will practice providing consultation to the case manager for working with Angela:</a:t>
            </a:r>
          </a:p>
          <a:p>
            <a:pPr marL="623887" indent="-514350">
              <a:buAutoNum type="arabicPeriod"/>
            </a:pPr>
            <a:r>
              <a:rPr lang="en-US" sz="2600" dirty="0" smtClean="0">
                <a:solidFill>
                  <a:srgbClr val="000000"/>
                </a:solidFill>
              </a:rPr>
              <a:t>Clarify the concerns of the worker;</a:t>
            </a:r>
          </a:p>
          <a:p>
            <a:pPr marL="623887" indent="-514350">
              <a:buAutoNum type="arabicPeriod"/>
            </a:pPr>
            <a:r>
              <a:rPr lang="en-US" sz="2600" dirty="0" smtClean="0">
                <a:solidFill>
                  <a:srgbClr val="000000"/>
                </a:solidFill>
              </a:rPr>
              <a:t>Seek to de-personalize the reaction;</a:t>
            </a:r>
          </a:p>
          <a:p>
            <a:pPr marL="623887" indent="-514350">
              <a:buAutoNum type="arabicPeriod"/>
            </a:pPr>
            <a:r>
              <a:rPr lang="en-US" sz="2600" dirty="0" smtClean="0">
                <a:solidFill>
                  <a:srgbClr val="000000"/>
                </a:solidFill>
              </a:rPr>
              <a:t>Provide guidance for engagement strategies. </a:t>
            </a:r>
            <a:endParaRPr lang="en-US" sz="2600" dirty="0">
              <a:solidFill>
                <a:srgbClr val="000000"/>
              </a:solidFill>
            </a:endParaRPr>
          </a:p>
          <a:p>
            <a:pPr marL="0" indent="0">
              <a:buNone/>
            </a:pPr>
            <a:r>
              <a:rPr lang="en-US" sz="2600" dirty="0" smtClean="0">
                <a:solidFill>
                  <a:srgbClr val="000000"/>
                </a:solidFill>
              </a:rPr>
              <a:t>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129188" y="1481328"/>
            <a:ext cx="3557611" cy="4525963"/>
          </a:xfrm>
          <a:prstGeom prst="rect">
            <a:avLst/>
          </a:prstGeom>
        </p:spPr>
      </p:pic>
    </p:spTree>
    <p:extLst>
      <p:ext uri="{BB962C8B-B14F-4D97-AF65-F5344CB8AC3E}">
        <p14:creationId xmlns:p14="http://schemas.microsoft.com/office/powerpoint/2010/main" val="427814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135108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367028"/>
            <a:ext cx="4038600" cy="4525963"/>
          </a:xfrm>
        </p:spPr>
        <p:txBody>
          <a:bodyPr/>
          <a:lstStyle/>
          <a:p>
            <a:r>
              <a:rPr lang="en-US" dirty="0" smtClean="0"/>
              <a:t> </a:t>
            </a:r>
            <a:r>
              <a:rPr lang="en-US" sz="2300" dirty="0" smtClean="0"/>
              <a:t>Strategies for engagement with family;</a:t>
            </a:r>
          </a:p>
          <a:p>
            <a:r>
              <a:rPr lang="en-US" sz="2300" dirty="0" smtClean="0"/>
              <a:t>Strategy for assessing/scaling the caregiver protective capacities;</a:t>
            </a:r>
          </a:p>
          <a:p>
            <a:r>
              <a:rPr lang="en-US" sz="2300" dirty="0" smtClean="0"/>
              <a:t>Strategy for assessing/scaling child needs;</a:t>
            </a:r>
          </a:p>
          <a:p>
            <a:r>
              <a:rPr lang="en-US" sz="2300" dirty="0" smtClean="0"/>
              <a:t>Competency regarding key safety concepts;</a:t>
            </a:r>
          </a:p>
          <a:p>
            <a:r>
              <a:rPr lang="en-US" sz="2300" dirty="0" smtClean="0"/>
              <a:t>Safety management.</a:t>
            </a:r>
            <a:endParaRPr lang="en-US" sz="2300" dirty="0"/>
          </a:p>
        </p:txBody>
      </p:sp>
      <p:pic>
        <p:nvPicPr>
          <p:cNvPr id="2" name="Content Placeholder 1" descr="images.jpeg"/>
          <p:cNvPicPr>
            <a:picLocks noGrp="1" noChangeAspect="1"/>
          </p:cNvPicPr>
          <p:nvPr>
            <p:ph sz="half" idx="2"/>
          </p:nvPr>
        </p:nvPicPr>
        <p:blipFill>
          <a:blip r:embed="rId3">
            <a:extLst>
              <a:ext uri="{28A0092B-C50C-407E-A947-70E740481C1C}">
                <a14:useLocalDpi xmlns:a14="http://schemas.microsoft.com/office/drawing/2010/main" val="0"/>
              </a:ext>
            </a:extLst>
          </a:blip>
          <a:srcRect t="-36063" b="-36063"/>
          <a:stretch>
            <a:fillRect/>
          </a:stretch>
        </p:blipFill>
        <p:spPr/>
      </p:pic>
      <p:sp>
        <p:nvSpPr>
          <p:cNvPr id="4" name="Title 3"/>
          <p:cNvSpPr>
            <a:spLocks noGrp="1"/>
          </p:cNvSpPr>
          <p:nvPr>
            <p:ph type="title"/>
          </p:nvPr>
        </p:nvSpPr>
        <p:spPr/>
        <p:txBody>
          <a:bodyPr/>
          <a:lstStyle/>
          <a:p>
            <a:r>
              <a:rPr lang="en-US" dirty="0" smtClean="0"/>
              <a:t>Consultation: Ready for Exploration?</a:t>
            </a:r>
            <a:endParaRPr lang="en-US" dirty="0"/>
          </a:p>
        </p:txBody>
      </p:sp>
    </p:spTree>
    <p:extLst>
      <p:ext uri="{BB962C8B-B14F-4D97-AF65-F5344CB8AC3E}">
        <p14:creationId xmlns:p14="http://schemas.microsoft.com/office/powerpoint/2010/main" val="2705098855"/>
      </p:ext>
    </p:extLst>
  </p:cSld>
  <p:clrMapOvr>
    <a:masterClrMapping/>
  </p:clrMapOvr>
  <p:transition advTm="6103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537" indent="0">
              <a:buNone/>
            </a:pPr>
            <a:r>
              <a:rPr lang="en-US" sz="2800" dirty="0" smtClean="0">
                <a:latin typeface="Calibri"/>
                <a:cs typeface="Calibri"/>
              </a:rPr>
              <a:t>As a result of this training, participants will be able to:</a:t>
            </a:r>
          </a:p>
          <a:p>
            <a:pPr marL="438912" indent="-320040" fontAlgn="auto">
              <a:spcBef>
                <a:spcPts val="0"/>
              </a:spcBef>
              <a:spcAft>
                <a:spcPts val="0"/>
              </a:spcAft>
              <a:buFont typeface="Wingdings 2"/>
              <a:buChar char=""/>
              <a:defRPr/>
            </a:pPr>
            <a:r>
              <a:rPr lang="en-US" sz="2800" dirty="0" smtClean="0"/>
              <a:t>Identify an </a:t>
            </a:r>
            <a:r>
              <a:rPr lang="en-US" sz="2800" dirty="0"/>
              <a:t>approach for supervisor consultation that effectively supports </a:t>
            </a:r>
            <a:r>
              <a:rPr lang="en-US" sz="2800" dirty="0" smtClean="0"/>
              <a:t>safety decision making;</a:t>
            </a:r>
            <a:endParaRPr lang="en-US" sz="2800" dirty="0"/>
          </a:p>
          <a:p>
            <a:pPr marL="438912" indent="-320040" fontAlgn="auto">
              <a:spcBef>
                <a:spcPts val="0"/>
              </a:spcBef>
              <a:spcAft>
                <a:spcPts val="0"/>
              </a:spcAft>
              <a:buFont typeface="Wingdings 2"/>
              <a:buChar char=""/>
              <a:defRPr/>
            </a:pPr>
            <a:r>
              <a:rPr lang="en-US" sz="2800" dirty="0" smtClean="0"/>
              <a:t>Identify the </a:t>
            </a:r>
            <a:r>
              <a:rPr lang="en-US" sz="2800" dirty="0"/>
              <a:t>process for supervisor consultation that targets key safety decision making </a:t>
            </a:r>
            <a:r>
              <a:rPr lang="en-US" sz="2800" dirty="0" smtClean="0"/>
              <a:t>points;</a:t>
            </a:r>
          </a:p>
          <a:p>
            <a:pPr marL="438912" indent="-320040" fontAlgn="auto">
              <a:spcBef>
                <a:spcPts val="0"/>
              </a:spcBef>
              <a:spcAft>
                <a:spcPts val="0"/>
              </a:spcAft>
              <a:buFont typeface="Wingdings 2"/>
              <a:buChar char=""/>
              <a:defRPr/>
            </a:pPr>
            <a:r>
              <a:rPr lang="en-US" sz="2800" dirty="0" smtClean="0"/>
              <a:t>Identify areas of competencies that influence </a:t>
            </a:r>
            <a:r>
              <a:rPr lang="en-US" sz="2800" dirty="0"/>
              <a:t>supervisor </a:t>
            </a:r>
            <a:r>
              <a:rPr lang="en-US" sz="2800" dirty="0" smtClean="0"/>
              <a:t>consultation;</a:t>
            </a:r>
            <a:endParaRPr lang="en-US" sz="2800" dirty="0"/>
          </a:p>
          <a:p>
            <a:pPr marL="438912" indent="-320040" fontAlgn="auto">
              <a:spcBef>
                <a:spcPts val="0"/>
              </a:spcBef>
              <a:spcAft>
                <a:spcPts val="0"/>
              </a:spcAft>
              <a:buFont typeface="Wingdings 2"/>
              <a:buChar char=""/>
              <a:defRPr/>
            </a:pPr>
            <a:r>
              <a:rPr lang="en-US" sz="2800" dirty="0"/>
              <a:t>I</a:t>
            </a:r>
            <a:r>
              <a:rPr lang="en-US" sz="2800" dirty="0" smtClean="0"/>
              <a:t>dentify </a:t>
            </a:r>
            <a:r>
              <a:rPr lang="en-US" sz="2800" dirty="0"/>
              <a:t>the focus and steps for supervisor </a:t>
            </a:r>
            <a:r>
              <a:rPr lang="en-US" sz="2800" dirty="0" smtClean="0"/>
              <a:t>consultation;</a:t>
            </a:r>
          </a:p>
          <a:p>
            <a:pPr marL="438912" indent="-320040" fontAlgn="auto">
              <a:spcBef>
                <a:spcPts val="0"/>
              </a:spcBef>
              <a:spcAft>
                <a:spcPts val="0"/>
              </a:spcAft>
              <a:buFont typeface="Wingdings 2"/>
              <a:buChar char=""/>
              <a:defRPr/>
            </a:pPr>
            <a:r>
              <a:rPr lang="en-US" sz="2800" dirty="0" smtClean="0"/>
              <a:t>Practice consultation skills and competencies.</a:t>
            </a:r>
            <a:endParaRPr lang="en-US" sz="2800" dirty="0"/>
          </a:p>
          <a:p>
            <a:endParaRPr lang="en-US" sz="2800" dirty="0" smtClean="0">
              <a:latin typeface="Calibri"/>
              <a:cs typeface="Calibri"/>
            </a:endParaRPr>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4</a:t>
            </a:fld>
            <a:endParaRPr lang="en-US" dirty="0"/>
          </a:p>
        </p:txBody>
      </p:sp>
      <p:sp>
        <p:nvSpPr>
          <p:cNvPr id="6" name="Title 5"/>
          <p:cNvSpPr>
            <a:spLocks noGrp="1"/>
          </p:cNvSpPr>
          <p:nvPr>
            <p:ph type="title"/>
          </p:nvPr>
        </p:nvSpPr>
        <p:spPr/>
        <p:txBody>
          <a:bodyPr/>
          <a:lstStyle/>
          <a:p>
            <a:r>
              <a:rPr lang="en-US" dirty="0" smtClean="0"/>
              <a:t>Workshop Training Objectives</a:t>
            </a:r>
            <a:endParaRPr lang="en-US" dirty="0"/>
          </a:p>
        </p:txBody>
      </p:sp>
    </p:spTree>
    <p:extLst>
      <p:ext uri="{BB962C8B-B14F-4D97-AF65-F5344CB8AC3E}">
        <p14:creationId xmlns:p14="http://schemas.microsoft.com/office/powerpoint/2010/main" val="97553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fontScale="90000"/>
          </a:bodyPr>
          <a:lstStyle/>
          <a:p>
            <a:r>
              <a:rPr lang="en-US" sz="3200" dirty="0" smtClean="0"/>
              <a:t>Practice: Consultation at Conclusion of Introduction</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0" indent="0">
              <a:buNone/>
            </a:pPr>
            <a:r>
              <a:rPr lang="en-US" sz="2600" dirty="0" smtClean="0">
                <a:solidFill>
                  <a:srgbClr val="000000"/>
                </a:solidFill>
              </a:rPr>
              <a:t>Working in pairs each Supervisor will complete a practice consultation.</a:t>
            </a:r>
            <a:endParaRPr lang="en-US" sz="2600" dirty="0">
              <a:solidFill>
                <a:srgbClr val="000000"/>
              </a:solidFill>
            </a:endParaRPr>
          </a:p>
          <a:p>
            <a:pPr marL="514350" indent="-514350">
              <a:buAutoNum type="arabicPeriod"/>
            </a:pPr>
            <a:r>
              <a:rPr lang="en-US" sz="2600" dirty="0" smtClean="0">
                <a:solidFill>
                  <a:srgbClr val="000000"/>
                </a:solidFill>
              </a:rPr>
              <a:t>Utilizing the Russell case;</a:t>
            </a:r>
          </a:p>
          <a:p>
            <a:pPr marL="514350" indent="-514350">
              <a:buAutoNum type="arabicPeriod"/>
            </a:pPr>
            <a:r>
              <a:rPr lang="en-US" sz="2600" dirty="0" smtClean="0">
                <a:solidFill>
                  <a:srgbClr val="000000"/>
                </a:solidFill>
              </a:rPr>
              <a:t>Each supervisor will practice consultation focused on concluding introduction and preparing for exploration.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59438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19144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rap-Up-200x20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3" name="Content Placeholder 2"/>
          <p:cNvSpPr>
            <a:spLocks noGrp="1"/>
          </p:cNvSpPr>
          <p:nvPr>
            <p:ph sz="half" idx="2"/>
          </p:nvPr>
        </p:nvSpPr>
        <p:spPr/>
        <p:txBody>
          <a:bodyPr/>
          <a:lstStyle/>
          <a:p>
            <a:r>
              <a:rPr lang="en-US" dirty="0" smtClean="0"/>
              <a:t>Take Away from today:</a:t>
            </a:r>
          </a:p>
          <a:p>
            <a:pPr lvl="1"/>
            <a:r>
              <a:rPr lang="en-US" dirty="0" smtClean="0"/>
              <a:t>What did you find helpful?</a:t>
            </a:r>
          </a:p>
          <a:p>
            <a:pPr lvl="1"/>
            <a:r>
              <a:rPr lang="en-US" dirty="0" smtClean="0"/>
              <a:t>Questions that still need to be answered?</a:t>
            </a:r>
          </a:p>
          <a:p>
            <a:pPr lvl="1"/>
            <a:r>
              <a:rPr lang="en-US" dirty="0" smtClean="0"/>
              <a:t>More time spent on…?</a:t>
            </a:r>
          </a:p>
        </p:txBody>
      </p:sp>
      <p:sp>
        <p:nvSpPr>
          <p:cNvPr id="4" name="Title 3"/>
          <p:cNvSpPr>
            <a:spLocks noGrp="1"/>
          </p:cNvSpPr>
          <p:nvPr>
            <p:ph type="title"/>
          </p:nvPr>
        </p:nvSpPr>
        <p:spPr/>
        <p:txBody>
          <a:bodyPr/>
          <a:lstStyle/>
          <a:p>
            <a:r>
              <a:rPr lang="en-US" dirty="0" smtClean="0"/>
              <a:t>Day 1: Take Away from the Day</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42</a:t>
            </a:fld>
            <a:endParaRPr lang="en-US" dirty="0"/>
          </a:p>
        </p:txBody>
      </p:sp>
    </p:spTree>
    <p:extLst>
      <p:ext uri="{BB962C8B-B14F-4D97-AF65-F5344CB8AC3E}">
        <p14:creationId xmlns:p14="http://schemas.microsoft.com/office/powerpoint/2010/main" val="3486202652"/>
      </p:ext>
    </p:extLst>
  </p:cSld>
  <p:clrMapOvr>
    <a:masterClrMapping/>
  </p:clrMapOvr>
  <p:transition advTm="61039"/>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
            </a:r>
            <a:br>
              <a:rPr lang="en-US" dirty="0" smtClean="0"/>
            </a:br>
            <a:endParaRPr lang="en-US" dirty="0"/>
          </a:p>
        </p:txBody>
      </p:sp>
      <p:sp>
        <p:nvSpPr>
          <p:cNvPr id="5" name="Subtitle 2"/>
          <p:cNvSpPr txBox="1">
            <a:spLocks/>
          </p:cNvSpPr>
          <p:nvPr/>
        </p:nvSpPr>
        <p:spPr bwMode="auto">
          <a:xfrm>
            <a:off x="1750739" y="2752631"/>
            <a:ext cx="7088460" cy="1314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ts val="400"/>
              </a:spcBef>
              <a:spcAft>
                <a:spcPts val="600"/>
              </a:spcAft>
              <a:buClr>
                <a:schemeClr val="accent1"/>
              </a:buClr>
              <a:buSzPct val="68000"/>
              <a:buFont typeface="Wingdings 3" pitchFamily="18" charset="2"/>
              <a:buNone/>
              <a:defRPr sz="3000" kern="1200">
                <a:solidFill>
                  <a:schemeClr val="accent5">
                    <a:lumMod val="75000"/>
                  </a:schemeClr>
                </a:solidFill>
                <a:latin typeface="Calibri" pitchFamily="34" charset="0"/>
                <a:ea typeface="+mn-ea"/>
                <a:cs typeface="Calibri" pitchFamily="34" charset="0"/>
              </a:defRPr>
            </a:lvl1pPr>
            <a:lvl2pPr marL="457200" indent="0" algn="ctr" rtl="0" eaLnBrk="1" fontAlgn="base" hangingPunct="1">
              <a:spcBef>
                <a:spcPts val="400"/>
              </a:spcBef>
              <a:spcAft>
                <a:spcPts val="600"/>
              </a:spcAft>
              <a:buClr>
                <a:schemeClr val="accent1"/>
              </a:buClr>
              <a:buFont typeface="Verdana" pitchFamily="34" charset="0"/>
              <a:buNone/>
              <a:defRPr sz="2300" kern="1200">
                <a:solidFill>
                  <a:schemeClr val="tx1">
                    <a:tint val="75000"/>
                  </a:schemeClr>
                </a:solidFill>
                <a:latin typeface="Calibri" pitchFamily="34" charset="0"/>
                <a:ea typeface="+mn-ea"/>
                <a:cs typeface="Calibri" pitchFamily="34" charset="0"/>
              </a:defRPr>
            </a:lvl2pPr>
            <a:lvl3pPr marL="914400" indent="0" algn="ctr" rtl="0" eaLnBrk="1" fontAlgn="base" hangingPunct="1">
              <a:spcBef>
                <a:spcPts val="400"/>
              </a:spcBef>
              <a:spcAft>
                <a:spcPts val="600"/>
              </a:spcAft>
              <a:buClr>
                <a:schemeClr val="accent2"/>
              </a:buClr>
              <a:buSzPct val="100000"/>
              <a:buFont typeface="Wingdings 2" pitchFamily="18" charset="2"/>
              <a:buNone/>
              <a:defRPr sz="2100" kern="1200">
                <a:solidFill>
                  <a:schemeClr val="tx1">
                    <a:tint val="75000"/>
                  </a:schemeClr>
                </a:solidFill>
                <a:latin typeface="Calibri" pitchFamily="34" charset="0"/>
                <a:ea typeface="+mn-ea"/>
                <a:cs typeface="Calibri" pitchFamily="34" charset="0"/>
              </a:defRPr>
            </a:lvl3pPr>
            <a:lvl4pPr marL="1371600" indent="0" algn="ctr" rtl="0" eaLnBrk="1" fontAlgn="base" hangingPunct="1">
              <a:spcBef>
                <a:spcPts val="400"/>
              </a:spcBef>
              <a:spcAft>
                <a:spcPts val="600"/>
              </a:spcAft>
              <a:buClr>
                <a:schemeClr val="accent2"/>
              </a:buClr>
              <a:buFont typeface="Wingdings 2" pitchFamily="18" charset="2"/>
              <a:buNone/>
              <a:defRPr sz="1900" kern="1200">
                <a:solidFill>
                  <a:schemeClr val="tx1">
                    <a:tint val="75000"/>
                  </a:schemeClr>
                </a:solidFill>
                <a:latin typeface="Calibri" pitchFamily="34" charset="0"/>
                <a:ea typeface="+mn-ea"/>
                <a:cs typeface="Calibri" pitchFamily="34" charset="0"/>
              </a:defRPr>
            </a:lvl4pPr>
            <a:lvl5pPr marL="1828800" indent="0" algn="ctr" rtl="0" eaLnBrk="1" fontAlgn="base" hangingPunct="1">
              <a:spcBef>
                <a:spcPts val="400"/>
              </a:spcBef>
              <a:spcAft>
                <a:spcPts val="600"/>
              </a:spcAft>
              <a:buClr>
                <a:schemeClr val="accent2"/>
              </a:buClr>
              <a:buFont typeface="Wingdings 2" pitchFamily="18" charset="2"/>
              <a:buNone/>
              <a:defRPr kern="1200">
                <a:solidFill>
                  <a:schemeClr val="tx1">
                    <a:tint val="75000"/>
                  </a:schemeClr>
                </a:solidFill>
                <a:latin typeface="Calibri" pitchFamily="34" charset="0"/>
                <a:ea typeface="+mn-ea"/>
                <a:cs typeface="Calibri" pitchFamily="34" charset="0"/>
              </a:defRPr>
            </a:lvl5pPr>
            <a:lvl6pPr marL="2286000" indent="0" algn="ctr" rtl="0" eaLnBrk="1" latinLnBrk="0" hangingPunct="1">
              <a:spcBef>
                <a:spcPts val="350"/>
              </a:spcBef>
              <a:buClr>
                <a:schemeClr val="accent3"/>
              </a:buClr>
              <a:buFont typeface="Wingdings 2"/>
              <a:buNone/>
              <a:defRPr kumimoji="0" sz="1800" kern="1200">
                <a:solidFill>
                  <a:schemeClr val="tx1">
                    <a:tint val="75000"/>
                  </a:schemeClr>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tint val="75000"/>
                  </a:schemeClr>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tint val="75000"/>
                  </a:schemeClr>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tint val="75000"/>
                  </a:schemeClr>
                </a:solidFill>
                <a:latin typeface="+mn-lt"/>
                <a:ea typeface="+mn-ea"/>
                <a:cs typeface="+mn-cs"/>
              </a:defRPr>
            </a:lvl9pPr>
            <a:extLst/>
          </a:lstStyle>
          <a:p>
            <a:pPr algn="r"/>
            <a:r>
              <a:rPr lang="en-US" sz="4000" dirty="0" smtClean="0"/>
              <a:t>Day 2: Case Consultation and Skill Building</a:t>
            </a:r>
            <a:endParaRPr lang="en-US" sz="40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44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34858" y="1481328"/>
            <a:ext cx="3751942" cy="4525963"/>
          </a:xfrm>
        </p:spPr>
        <p:txBody>
          <a:bodyPr/>
          <a:lstStyle/>
          <a:p>
            <a:r>
              <a:rPr lang="en-US" dirty="0" smtClean="0"/>
              <a:t>Overnight Thoughts?</a:t>
            </a:r>
          </a:p>
          <a:p>
            <a:pPr lvl="1"/>
            <a:r>
              <a:rPr lang="en-US" dirty="0" smtClean="0"/>
              <a:t>Questions from yesterday?</a:t>
            </a:r>
          </a:p>
          <a:p>
            <a:pPr lvl="1"/>
            <a:r>
              <a:rPr lang="en-US" dirty="0" smtClean="0"/>
              <a:t>Feedback from yesterday?</a:t>
            </a:r>
          </a:p>
          <a:p>
            <a:pPr lvl="1"/>
            <a:r>
              <a:rPr lang="en-US" dirty="0" smtClean="0"/>
              <a:t>Reflections from yesterday?</a:t>
            </a:r>
          </a:p>
        </p:txBody>
      </p:sp>
      <p:sp>
        <p:nvSpPr>
          <p:cNvPr id="4" name="Title 3"/>
          <p:cNvSpPr>
            <a:spLocks noGrp="1"/>
          </p:cNvSpPr>
          <p:nvPr>
            <p:ph type="title"/>
          </p:nvPr>
        </p:nvSpPr>
        <p:spPr/>
        <p:txBody>
          <a:bodyPr/>
          <a:lstStyle/>
          <a:p>
            <a:r>
              <a:rPr lang="en-US" dirty="0" smtClean="0"/>
              <a:t>Day 2: Welcome Back</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44</a:t>
            </a:fld>
            <a:endParaRPr lang="en-US" dirty="0"/>
          </a:p>
        </p:txBody>
      </p:sp>
      <p:pic>
        <p:nvPicPr>
          <p:cNvPr id="5" name="Content Placeholder 4" descr="images-18.jpe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791" r="3329"/>
          <a:stretch/>
        </p:blipFill>
        <p:spPr>
          <a:xfrm>
            <a:off x="689429" y="1481329"/>
            <a:ext cx="3918857" cy="4345488"/>
          </a:xfrm>
        </p:spPr>
      </p:pic>
    </p:spTree>
    <p:extLst>
      <p:ext uri="{BB962C8B-B14F-4D97-AF65-F5344CB8AC3E}">
        <p14:creationId xmlns:p14="http://schemas.microsoft.com/office/powerpoint/2010/main" val="4042462356"/>
      </p:ext>
    </p:extLst>
  </p:cSld>
  <p:clrMapOvr>
    <a:masterClrMapping/>
  </p:clrMapOvr>
  <p:transition advTm="61039"/>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19.jpe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442" r="11859"/>
          <a:stretch/>
        </p:blipFill>
        <p:spPr>
          <a:xfrm>
            <a:off x="4648200" y="1481328"/>
            <a:ext cx="4394200" cy="4525963"/>
          </a:xfrm>
        </p:spPr>
      </p:pic>
      <p:sp>
        <p:nvSpPr>
          <p:cNvPr id="3" name="Content Placeholder 2"/>
          <p:cNvSpPr>
            <a:spLocks noGrp="1"/>
          </p:cNvSpPr>
          <p:nvPr>
            <p:ph sz="half" idx="2"/>
          </p:nvPr>
        </p:nvSpPr>
        <p:spPr>
          <a:xfrm>
            <a:off x="460829" y="1481328"/>
            <a:ext cx="4038600" cy="4525963"/>
          </a:xfrm>
        </p:spPr>
        <p:txBody>
          <a:bodyPr/>
          <a:lstStyle/>
          <a:p>
            <a:r>
              <a:rPr lang="en-US" dirty="0" smtClean="0"/>
              <a:t>Consultation Process: Continued;</a:t>
            </a:r>
          </a:p>
          <a:p>
            <a:r>
              <a:rPr lang="en-US" dirty="0" smtClean="0"/>
              <a:t>Practice application utilizing case from CM worker. </a:t>
            </a:r>
          </a:p>
        </p:txBody>
      </p:sp>
      <p:sp>
        <p:nvSpPr>
          <p:cNvPr id="4" name="Title 3"/>
          <p:cNvSpPr>
            <a:spLocks noGrp="1"/>
          </p:cNvSpPr>
          <p:nvPr>
            <p:ph type="title"/>
          </p:nvPr>
        </p:nvSpPr>
        <p:spPr/>
        <p:txBody>
          <a:bodyPr/>
          <a:lstStyle/>
          <a:p>
            <a:r>
              <a:rPr lang="en-US" dirty="0" smtClean="0"/>
              <a:t>Agenda: Day 2</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45</a:t>
            </a:fld>
            <a:endParaRPr lang="en-US" dirty="0"/>
          </a:p>
        </p:txBody>
      </p:sp>
    </p:spTree>
    <p:extLst>
      <p:ext uri="{BB962C8B-B14F-4D97-AF65-F5344CB8AC3E}">
        <p14:creationId xmlns:p14="http://schemas.microsoft.com/office/powerpoint/2010/main" val="133594991"/>
      </p:ext>
    </p:extLst>
  </p:cSld>
  <p:clrMapOvr>
    <a:masterClrMapping/>
  </p:clrMapOvr>
  <p:transition advTm="61039"/>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6</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Supervisor Consultation During the Ongoing Family Functioning Assessment Exploration Stage</a:t>
            </a:r>
            <a:endParaRPr lang="en-US" dirty="0"/>
          </a:p>
        </p:txBody>
      </p:sp>
    </p:spTree>
    <p:extLst>
      <p:ext uri="{BB962C8B-B14F-4D97-AF65-F5344CB8AC3E}">
        <p14:creationId xmlns:p14="http://schemas.microsoft.com/office/powerpoint/2010/main" val="342574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dirty="0" smtClean="0"/>
              <a:t>	The supervisor consults with the Case Manager throughout the exploration stage to remain informed regarding the status of the Ongoing Family Functioning Assessment and to provide guidance related to effective caregiver engagement and identification of what must change. </a:t>
            </a:r>
            <a:endParaRPr lang="en-US" i="1" dirty="0" smtClean="0"/>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1459249236"/>
      </p:ext>
    </p:extLst>
  </p:cSld>
  <p:clrMapOvr>
    <a:masterClrMapping/>
  </p:clrMapOvr>
  <p:transition advTm="61039"/>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44247" y="1481328"/>
            <a:ext cx="4251553" cy="4525963"/>
          </a:xfrm>
        </p:spPr>
        <p:txBody>
          <a:bodyPr/>
          <a:lstStyle/>
          <a:p>
            <a:pPr lvl="1"/>
            <a:r>
              <a:rPr lang="en-US" sz="2400" dirty="0" smtClean="0"/>
              <a:t>Ensure ongoing interaction with family;</a:t>
            </a:r>
          </a:p>
          <a:p>
            <a:pPr lvl="1"/>
            <a:r>
              <a:rPr lang="en-US" sz="2400" dirty="0" smtClean="0"/>
              <a:t>Analyzing information related to the impending danger and caregiver protective capacities;</a:t>
            </a:r>
          </a:p>
          <a:p>
            <a:pPr lvl="1"/>
            <a:r>
              <a:rPr lang="en-US" sz="2400" dirty="0" smtClean="0"/>
              <a:t>Formulating strategies for raising self-awareness;</a:t>
            </a:r>
          </a:p>
          <a:p>
            <a:pPr lvl="1"/>
            <a:r>
              <a:rPr lang="en-US" sz="2400" dirty="0" smtClean="0"/>
              <a:t>Safety management.</a:t>
            </a:r>
          </a:p>
          <a:p>
            <a:pPr lvl="1"/>
            <a:endParaRPr lang="en-US" sz="2400" dirty="0" smtClean="0"/>
          </a:p>
        </p:txBody>
      </p:sp>
      <p:sp>
        <p:nvSpPr>
          <p:cNvPr id="4" name="Title 3"/>
          <p:cNvSpPr>
            <a:spLocks noGrp="1"/>
          </p:cNvSpPr>
          <p:nvPr>
            <p:ph type="title"/>
          </p:nvPr>
        </p:nvSpPr>
        <p:spPr/>
        <p:txBody>
          <a:bodyPr/>
          <a:lstStyle/>
          <a:p>
            <a:r>
              <a:rPr lang="en-US" dirty="0" smtClean="0"/>
              <a:t>Consultation Objectives for Exploration</a:t>
            </a:r>
            <a:endParaRPr lang="en-US" dirty="0"/>
          </a:p>
        </p:txBody>
      </p:sp>
      <p:pic>
        <p:nvPicPr>
          <p:cNvPr id="6" name="Content Placeholder 5" descr="informationsschild.jpg"/>
          <p:cNvPicPr>
            <a:picLocks noGrp="1" noChangeAspect="1"/>
          </p:cNvPicPr>
          <p:nvPr>
            <p:ph sz="half" idx="2"/>
          </p:nvPr>
        </p:nvPicPr>
        <p:blipFill>
          <a:blip r:embed="rId2">
            <a:extLst>
              <a:ext uri="{28A0092B-C50C-407E-A947-70E740481C1C}">
                <a14:useLocalDpi xmlns:a14="http://schemas.microsoft.com/office/drawing/2010/main" val="0"/>
              </a:ext>
            </a:extLst>
          </a:blip>
          <a:srcRect l="12151" r="12151"/>
          <a:stretch>
            <a:fillRect/>
          </a:stretch>
        </p:blipFill>
        <p:spPr/>
      </p:pic>
    </p:spTree>
    <p:extLst>
      <p:ext uri="{BB962C8B-B14F-4D97-AF65-F5344CB8AC3E}">
        <p14:creationId xmlns:p14="http://schemas.microsoft.com/office/powerpoint/2010/main" val="1795085828"/>
      </p:ext>
    </p:extLst>
  </p:cSld>
  <p:clrMapOvr>
    <a:masterClrMapping/>
  </p:clrMapOvr>
  <p:transition advTm="61039"/>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Observation of CM </a:t>
            </a:r>
            <a:r>
              <a:rPr lang="en-US" dirty="0" smtClean="0"/>
              <a:t>conducting exploration with </a:t>
            </a:r>
            <a:r>
              <a:rPr lang="en-US" dirty="0"/>
              <a:t>Angela Russell;</a:t>
            </a:r>
          </a:p>
          <a:p>
            <a:r>
              <a:rPr lang="en-US" dirty="0"/>
              <a:t>Observe the key </a:t>
            </a:r>
            <a:r>
              <a:rPr lang="en-US" dirty="0" smtClean="0"/>
              <a:t>exploration </a:t>
            </a:r>
            <a:r>
              <a:rPr lang="en-US" dirty="0"/>
              <a:t>process points;</a:t>
            </a:r>
          </a:p>
          <a:p>
            <a:r>
              <a:rPr lang="en-US" dirty="0"/>
              <a:t>Identify areas for feedback to CM regarding engagement and achievement of process points. </a:t>
            </a:r>
          </a:p>
          <a:p>
            <a:endParaRPr lang="en-US" dirty="0"/>
          </a:p>
        </p:txBody>
      </p:sp>
      <p:pic>
        <p:nvPicPr>
          <p:cNvPr id="4" name="Content Placeholder 3" descr="images-2.jpeg"/>
          <p:cNvPicPr>
            <a:picLocks noGrp="1" noChangeAspect="1"/>
          </p:cNvPicPr>
          <p:nvPr>
            <p:ph sz="half" idx="2"/>
          </p:nvPr>
        </p:nvPicPr>
        <p:blipFill>
          <a:blip r:embed="rId3">
            <a:extLst>
              <a:ext uri="{28A0092B-C50C-407E-A947-70E740481C1C}">
                <a14:useLocalDpi xmlns:a14="http://schemas.microsoft.com/office/drawing/2010/main" val="0"/>
              </a:ext>
            </a:extLst>
          </a:blip>
          <a:srcRect l="4784" r="4784"/>
          <a:stretch>
            <a:fillRect/>
          </a:stretch>
        </p:blipFill>
        <p:spPr/>
      </p:pic>
      <p:sp>
        <p:nvSpPr>
          <p:cNvPr id="7" name="Title 6"/>
          <p:cNvSpPr>
            <a:spLocks noGrp="1"/>
          </p:cNvSpPr>
          <p:nvPr>
            <p:ph type="title"/>
          </p:nvPr>
        </p:nvSpPr>
        <p:spPr/>
        <p:txBody>
          <a:bodyPr>
            <a:normAutofit fontScale="90000"/>
          </a:bodyPr>
          <a:lstStyle/>
          <a:p>
            <a:r>
              <a:rPr lang="en-US" dirty="0" smtClean="0"/>
              <a:t>Observation of Exploration: Points for Consultation</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49</a:t>
            </a:fld>
            <a:endParaRPr lang="en-US" dirty="0"/>
          </a:p>
        </p:txBody>
      </p:sp>
    </p:spTree>
    <p:extLst>
      <p:ext uri="{BB962C8B-B14F-4D97-AF65-F5344CB8AC3E}">
        <p14:creationId xmlns:p14="http://schemas.microsoft.com/office/powerpoint/2010/main" val="957636749"/>
      </p:ext>
    </p:extLst>
  </p:cSld>
  <p:clrMapOvr>
    <a:masterClrMapping/>
  </p:clrMapOvr>
  <p:transition advTm="6103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4" name="Slide Number Placeholder 3"/>
          <p:cNvSpPr>
            <a:spLocks noGrp="1"/>
          </p:cNvSpPr>
          <p:nvPr>
            <p:ph type="sldNum" sz="quarter" idx="11"/>
          </p:nvPr>
        </p:nvSpPr>
        <p:spPr/>
        <p:txBody>
          <a:bodyPr/>
          <a:lstStyle/>
          <a:p>
            <a:pPr>
              <a:defRPr/>
            </a:pPr>
            <a:fld id="{FD10176A-4C7A-4879-B45F-430B18CE6C19}" type="slidenum">
              <a:rPr lang="en-US" smtClean="0"/>
              <a:pPr>
                <a:defRPr/>
              </a:pPr>
              <a:t>5</a:t>
            </a:fld>
            <a:endParaRPr lang="en-US" dirty="0"/>
          </a:p>
        </p:txBody>
      </p:sp>
      <p:pic>
        <p:nvPicPr>
          <p:cNvPr id="6" name="Content Placeholder 4" descr="images.jpeg"/>
          <p:cNvPicPr>
            <a:picLocks noGrp="1" noChangeAspect="1"/>
          </p:cNvPicPr>
          <p:nvPr>
            <p:ph idx="1"/>
          </p:nvPr>
        </p:nvPicPr>
        <p:blipFill>
          <a:blip r:embed="rId3">
            <a:extLst>
              <a:ext uri="{28A0092B-C50C-407E-A947-70E740481C1C}">
                <a14:useLocalDpi xmlns:a14="http://schemas.microsoft.com/office/drawing/2010/main" val="0"/>
              </a:ext>
            </a:extLst>
          </a:blip>
          <a:srcRect t="8678" b="8678"/>
          <a:stretch>
            <a:fillRect/>
          </a:stretch>
        </p:blipFill>
        <p:spPr/>
      </p:pic>
    </p:spTree>
    <p:extLst>
      <p:ext uri="{BB962C8B-B14F-4D97-AF65-F5344CB8AC3E}">
        <p14:creationId xmlns:p14="http://schemas.microsoft.com/office/powerpoint/2010/main" val="41028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Consultation During Exploration</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0" indent="0">
              <a:buNone/>
            </a:pPr>
            <a:r>
              <a:rPr lang="en-US" sz="2600" dirty="0" smtClean="0">
                <a:solidFill>
                  <a:srgbClr val="000000"/>
                </a:solidFill>
              </a:rPr>
              <a:t>Working in pairs each Supervisor will complete a practice consultation.</a:t>
            </a:r>
            <a:endParaRPr lang="en-US" sz="2600" dirty="0">
              <a:solidFill>
                <a:srgbClr val="000000"/>
              </a:solidFill>
            </a:endParaRPr>
          </a:p>
          <a:p>
            <a:pPr marL="514350" indent="-514350">
              <a:buAutoNum type="arabicPeriod"/>
            </a:pPr>
            <a:r>
              <a:rPr lang="en-US" sz="2600" dirty="0" smtClean="0">
                <a:solidFill>
                  <a:srgbClr val="000000"/>
                </a:solidFill>
              </a:rPr>
              <a:t>Utilizing the Russell case;</a:t>
            </a:r>
          </a:p>
          <a:p>
            <a:pPr marL="514350" indent="-514350">
              <a:buAutoNum type="arabicPeriod"/>
            </a:pPr>
            <a:r>
              <a:rPr lang="en-US" sz="2600" dirty="0" smtClean="0">
                <a:solidFill>
                  <a:srgbClr val="000000"/>
                </a:solidFill>
              </a:rPr>
              <a:t>Each supervisor will practice consultation focused on discussing the caregiver protective capacities and continued exploration.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421453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38900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Pre-mature conclusions</a:t>
            </a:r>
          </a:p>
          <a:p>
            <a:r>
              <a:rPr lang="en-US" dirty="0" smtClean="0"/>
              <a:t>Pushing for agreement</a:t>
            </a:r>
          </a:p>
          <a:p>
            <a:r>
              <a:rPr lang="en-US" dirty="0" smtClean="0"/>
              <a:t>Fighting the service focus paradigm</a:t>
            </a:r>
            <a:endParaRPr lang="en-US" dirty="0"/>
          </a:p>
        </p:txBody>
      </p:sp>
      <p:pic>
        <p:nvPicPr>
          <p:cNvPr id="5" name="Content Placeholder 4" descr="images-3.jpeg"/>
          <p:cNvPicPr>
            <a:picLocks noGrp="1" noChangeAspect="1"/>
          </p:cNvPicPr>
          <p:nvPr>
            <p:ph sz="half" idx="2"/>
          </p:nvPr>
        </p:nvPicPr>
        <p:blipFill>
          <a:blip r:embed="rId2">
            <a:extLst>
              <a:ext uri="{28A0092B-C50C-407E-A947-70E740481C1C}">
                <a14:useLocalDpi xmlns:a14="http://schemas.microsoft.com/office/drawing/2010/main" val="0"/>
              </a:ext>
            </a:extLst>
          </a:blip>
          <a:srcRect l="10777" r="10777"/>
          <a:stretch>
            <a:fillRect/>
          </a:stretch>
        </p:blipFill>
        <p:spPr/>
      </p:pic>
      <p:sp>
        <p:nvSpPr>
          <p:cNvPr id="4" name="Title 3"/>
          <p:cNvSpPr>
            <a:spLocks noGrp="1"/>
          </p:cNvSpPr>
          <p:nvPr>
            <p:ph type="title"/>
          </p:nvPr>
        </p:nvSpPr>
        <p:spPr/>
        <p:txBody>
          <a:bodyPr/>
          <a:lstStyle/>
          <a:p>
            <a:r>
              <a:rPr lang="en-US" dirty="0" smtClean="0"/>
              <a:t>Worker Errors During Exploration</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52</a:t>
            </a:fld>
            <a:endParaRPr lang="en-US" dirty="0"/>
          </a:p>
        </p:txBody>
      </p:sp>
    </p:spTree>
    <p:extLst>
      <p:ext uri="{BB962C8B-B14F-4D97-AF65-F5344CB8AC3E}">
        <p14:creationId xmlns:p14="http://schemas.microsoft.com/office/powerpoint/2010/main" val="1907738299"/>
      </p:ext>
    </p:extLst>
  </p:cSld>
  <p:clrMapOvr>
    <a:masterClrMapping/>
  </p:clrMapOvr>
  <p:transition advTm="61039"/>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53</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1562860436"/>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27668"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535953326"/>
      </p:ext>
    </p:extLst>
  </p:cSld>
  <p:clrMapOvr>
    <a:masterClrMapping/>
  </p:clrMapOvr>
  <p:transition>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7</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During the Ongoing Family Functioning Assessment Case Planning Stage</a:t>
            </a:r>
            <a:endParaRPr lang="en-US" dirty="0"/>
          </a:p>
        </p:txBody>
      </p:sp>
    </p:spTree>
    <p:extLst>
      <p:ext uri="{BB962C8B-B14F-4D97-AF65-F5344CB8AC3E}">
        <p14:creationId xmlns:p14="http://schemas.microsoft.com/office/powerpoint/2010/main" val="40161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dirty="0" smtClean="0"/>
              <a:t>	The supervisor reviews CM’s conversations that occurred with caregivers during exploration, consults to confirm what must change, and finalize the establishment of criteria based outcomes and the consideration of options for service delivery. </a:t>
            </a:r>
            <a:endParaRPr lang="en-US" i="1" dirty="0" smtClean="0"/>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1560041100"/>
      </p:ext>
    </p:extLst>
  </p:cSld>
  <p:clrMapOvr>
    <a:masterClrMapping/>
  </p:clrMapOvr>
  <p:transition advTm="61039"/>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81328"/>
            <a:ext cx="4525440" cy="4525963"/>
          </a:xfrm>
        </p:spPr>
        <p:txBody>
          <a:bodyPr/>
          <a:lstStyle/>
          <a:p>
            <a:r>
              <a:rPr lang="en-US" dirty="0" smtClean="0"/>
              <a:t>Contacts thorough;</a:t>
            </a:r>
          </a:p>
          <a:p>
            <a:r>
              <a:rPr lang="en-US" dirty="0" smtClean="0"/>
              <a:t>Domains reconciled;</a:t>
            </a:r>
          </a:p>
          <a:p>
            <a:r>
              <a:rPr lang="en-US" dirty="0" smtClean="0"/>
              <a:t>Status of Impending Danger;</a:t>
            </a:r>
          </a:p>
          <a:p>
            <a:r>
              <a:rPr lang="en-US" dirty="0" smtClean="0"/>
              <a:t>Caregivers understanding/perceptions;</a:t>
            </a:r>
          </a:p>
          <a:p>
            <a:r>
              <a:rPr lang="en-US" dirty="0" smtClean="0"/>
              <a:t>Stage of change;</a:t>
            </a:r>
          </a:p>
          <a:p>
            <a:r>
              <a:rPr lang="en-US" dirty="0" smtClean="0"/>
              <a:t>Caregiver protective capacities identified and supported;</a:t>
            </a:r>
          </a:p>
          <a:p>
            <a:r>
              <a:rPr lang="en-US" dirty="0" smtClean="0"/>
              <a:t>Child needs identified and supported.</a:t>
            </a:r>
            <a:endParaRPr lang="en-US" dirty="0"/>
          </a:p>
        </p:txBody>
      </p:sp>
      <p:pic>
        <p:nvPicPr>
          <p:cNvPr id="2" name="Content Placeholder 1" descr="cropped-header.jpg"/>
          <p:cNvPicPr>
            <a:picLocks noGrp="1" noChangeAspect="1"/>
          </p:cNvPicPr>
          <p:nvPr>
            <p:ph sz="half" idx="2"/>
          </p:nvPr>
        </p:nvPicPr>
        <p:blipFill>
          <a:blip r:embed="rId2">
            <a:extLst>
              <a:ext uri="{28A0092B-C50C-407E-A947-70E740481C1C}">
                <a14:useLocalDpi xmlns:a14="http://schemas.microsoft.com/office/drawing/2010/main" val="0"/>
              </a:ext>
            </a:extLst>
          </a:blip>
          <a:srcRect t="-200031" b="-200031"/>
          <a:stretch>
            <a:fillRect/>
          </a:stretch>
        </p:blipFill>
        <p:spPr>
          <a:xfrm>
            <a:off x="4982640" y="1066800"/>
            <a:ext cx="4038600" cy="4525963"/>
          </a:xfrm>
        </p:spPr>
      </p:pic>
      <p:sp>
        <p:nvSpPr>
          <p:cNvPr id="4" name="Title 3"/>
          <p:cNvSpPr>
            <a:spLocks noGrp="1"/>
          </p:cNvSpPr>
          <p:nvPr>
            <p:ph type="title"/>
          </p:nvPr>
        </p:nvSpPr>
        <p:spPr/>
        <p:txBody>
          <a:bodyPr>
            <a:normAutofit fontScale="90000"/>
          </a:bodyPr>
          <a:lstStyle/>
          <a:p>
            <a:r>
              <a:rPr lang="en-US" dirty="0" smtClean="0"/>
              <a:t>Ongoing Family Functioning  Information Collection</a:t>
            </a:r>
            <a:endParaRPr lang="en-US" dirty="0"/>
          </a:p>
        </p:txBody>
      </p:sp>
    </p:spTree>
    <p:extLst>
      <p:ext uri="{BB962C8B-B14F-4D97-AF65-F5344CB8AC3E}">
        <p14:creationId xmlns:p14="http://schemas.microsoft.com/office/powerpoint/2010/main" val="3168528808"/>
      </p:ext>
    </p:extLst>
  </p:cSld>
  <p:clrMapOvr>
    <a:masterClrMapping/>
  </p:clrMapOvr>
  <p:transition advTm="61039"/>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fontScale="90000"/>
          </a:bodyPr>
          <a:lstStyle/>
          <a:p>
            <a:r>
              <a:rPr lang="en-US" dirty="0" smtClean="0"/>
              <a:t>Practice: Reviewing the Ongoing Family Functioning Assessment </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457200" indent="-457200"/>
            <a:r>
              <a:rPr lang="en-US" sz="2600" dirty="0" smtClean="0">
                <a:solidFill>
                  <a:srgbClr val="000000"/>
                </a:solidFill>
              </a:rPr>
              <a:t>Working in small groups;</a:t>
            </a:r>
          </a:p>
          <a:p>
            <a:pPr marL="457200" indent="-457200"/>
            <a:r>
              <a:rPr lang="en-US" sz="2600" dirty="0" smtClean="0">
                <a:solidFill>
                  <a:srgbClr val="000000"/>
                </a:solidFill>
              </a:rPr>
              <a:t>Review ongoing family functioning assessment for Croft Case;</a:t>
            </a:r>
          </a:p>
          <a:p>
            <a:pPr marL="457200" indent="-457200"/>
            <a:r>
              <a:rPr lang="en-US" sz="2600" dirty="0" smtClean="0">
                <a:solidFill>
                  <a:srgbClr val="000000"/>
                </a:solidFill>
              </a:rPr>
              <a:t>Identify key points where information is supported;</a:t>
            </a:r>
          </a:p>
          <a:p>
            <a:pPr marL="457200" indent="-457200"/>
            <a:r>
              <a:rPr lang="en-US" sz="2600" dirty="0" smtClean="0">
                <a:solidFill>
                  <a:srgbClr val="000000"/>
                </a:solidFill>
              </a:rPr>
              <a:t>Identify points for further clarification;</a:t>
            </a:r>
          </a:p>
          <a:p>
            <a:pPr marL="457200" indent="-457200"/>
            <a:r>
              <a:rPr lang="en-US" sz="2600" dirty="0" smtClean="0">
                <a:solidFill>
                  <a:srgbClr val="000000"/>
                </a:solidFill>
              </a:rPr>
              <a:t>Identify potential CPC’s for focus of case plan.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418667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99200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p:txBody>
          <a:bodyPr>
            <a:normAutofit fontScale="92500" lnSpcReduction="20000"/>
          </a:bodyPr>
          <a:lstStyle/>
          <a:p>
            <a:r>
              <a:rPr lang="en-US" sz="5400" b="1" dirty="0" smtClean="0"/>
              <a:t>S</a:t>
            </a:r>
            <a:r>
              <a:rPr lang="en-US" sz="3200" dirty="0" smtClean="0"/>
              <a:t>pecific</a:t>
            </a:r>
          </a:p>
          <a:p>
            <a:r>
              <a:rPr lang="en-US" sz="5400" b="1" dirty="0" smtClean="0"/>
              <a:t>M</a:t>
            </a:r>
            <a:r>
              <a:rPr lang="en-US" sz="3200" dirty="0" smtClean="0"/>
              <a:t>easurable</a:t>
            </a:r>
          </a:p>
          <a:p>
            <a:r>
              <a:rPr lang="en-US" sz="5400" b="1" dirty="0" smtClean="0"/>
              <a:t>A</a:t>
            </a:r>
            <a:r>
              <a:rPr lang="en-US" sz="3200" dirty="0" smtClean="0"/>
              <a:t>ttainable</a:t>
            </a:r>
          </a:p>
          <a:p>
            <a:r>
              <a:rPr lang="en-US" sz="5800" b="1" dirty="0" smtClean="0"/>
              <a:t>R</a:t>
            </a:r>
            <a:r>
              <a:rPr lang="en-US" sz="3200" dirty="0" smtClean="0"/>
              <a:t>easonable</a:t>
            </a:r>
          </a:p>
          <a:p>
            <a:r>
              <a:rPr lang="en-US" sz="5800" b="1" dirty="0" smtClean="0"/>
              <a:t>T</a:t>
            </a:r>
            <a:r>
              <a:rPr lang="en-US" sz="3200" dirty="0" smtClean="0"/>
              <a:t>imely </a:t>
            </a:r>
          </a:p>
          <a:p>
            <a:r>
              <a:rPr lang="en-US" sz="3200" dirty="0" smtClean="0"/>
              <a:t>Clearly </a:t>
            </a:r>
            <a:r>
              <a:rPr lang="en-US" sz="3200" dirty="0"/>
              <a:t>Worded</a:t>
            </a:r>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SMART Criteria for Outcomes</a:t>
            </a:r>
            <a:endParaRPr lang="en-US" dirty="0"/>
          </a:p>
        </p:txBody>
      </p:sp>
      <p:sp>
        <p:nvSpPr>
          <p:cNvPr id="5" name="Slide Number Placeholder 4"/>
          <p:cNvSpPr>
            <a:spLocks noGrp="1"/>
          </p:cNvSpPr>
          <p:nvPr>
            <p:ph type="sldNum" sz="quarter" idx="11"/>
          </p:nvPr>
        </p:nvSpPr>
        <p:spPr/>
        <p:txBody>
          <a:bodyPr/>
          <a:lstStyle/>
          <a:p>
            <a:pPr>
              <a:defRPr/>
            </a:pPr>
            <a:fld id="{B100FD7B-9979-48C4-9F2B-B27706AABEF0}" type="slidenum">
              <a:rPr lang="en-US" smtClean="0"/>
              <a:pPr>
                <a:defRPr/>
              </a:pPr>
              <a:t>59</a:t>
            </a:fld>
            <a:endParaRPr lang="en-US" dirty="0"/>
          </a:p>
        </p:txBody>
      </p:sp>
      <p:pic>
        <p:nvPicPr>
          <p:cNvPr id="7" name="Content Placeholder 5" descr="images-12.jpeg"/>
          <p:cNvPicPr>
            <a:picLocks noGrp="1" noChangeAspect="1"/>
          </p:cNvPicPr>
          <p:nvPr>
            <p:ph sz="half" idx="2"/>
          </p:nvPr>
        </p:nvPicPr>
        <p:blipFill>
          <a:blip r:embed="rId3">
            <a:extLst>
              <a:ext uri="{28A0092B-C50C-407E-A947-70E740481C1C}">
                <a14:useLocalDpi xmlns:a14="http://schemas.microsoft.com/office/drawing/2010/main" val="0"/>
              </a:ext>
            </a:extLst>
          </a:blip>
          <a:srcRect l="20341" r="20341"/>
          <a:stretch>
            <a:fillRect/>
          </a:stretch>
        </p:blipFill>
        <p:spPr/>
      </p:pic>
    </p:spTree>
    <p:extLst>
      <p:ext uri="{BB962C8B-B14F-4D97-AF65-F5344CB8AC3E}">
        <p14:creationId xmlns:p14="http://schemas.microsoft.com/office/powerpoint/2010/main" val="81203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smtClean="0"/>
              <a:t>Inform training and development</a:t>
            </a:r>
          </a:p>
          <a:p>
            <a:r>
              <a:rPr lang="en-US" dirty="0" smtClean="0"/>
              <a:t>Provide feedback to trainer</a:t>
            </a:r>
          </a:p>
          <a:p>
            <a:r>
              <a:rPr lang="en-US" dirty="0" smtClean="0"/>
              <a:t>Measure change</a:t>
            </a:r>
          </a:p>
        </p:txBody>
      </p:sp>
      <p:sp>
        <p:nvSpPr>
          <p:cNvPr id="2" name="Title 1"/>
          <p:cNvSpPr>
            <a:spLocks noGrp="1"/>
          </p:cNvSpPr>
          <p:nvPr>
            <p:ph type="title"/>
          </p:nvPr>
        </p:nvSpPr>
        <p:spPr/>
        <p:txBody>
          <a:bodyPr>
            <a:normAutofit/>
          </a:bodyPr>
          <a:lstStyle/>
          <a:p>
            <a:r>
              <a:rPr lang="en-US" sz="4400" dirty="0" smtClean="0"/>
              <a:t>Baseline Knowledge Assessment</a:t>
            </a:r>
            <a:endParaRPr lang="en-US" sz="4400" dirty="0"/>
          </a:p>
        </p:txBody>
      </p:sp>
      <p:sp>
        <p:nvSpPr>
          <p:cNvPr id="4" name="Slide Number Placeholder 3"/>
          <p:cNvSpPr>
            <a:spLocks noGrp="1"/>
          </p:cNvSpPr>
          <p:nvPr>
            <p:ph type="sldNum" sz="quarter" idx="11"/>
          </p:nvPr>
        </p:nvSpPr>
        <p:spPr/>
        <p:txBody>
          <a:bodyPr/>
          <a:lstStyle/>
          <a:p>
            <a:pPr>
              <a:defRPr/>
            </a:pPr>
            <a:fld id="{6D8288AB-486C-4A61-A7DC-E31065DBFF0A}" type="slidenum">
              <a:rPr lang="en-US" smtClean="0"/>
              <a:pPr>
                <a:defRPr/>
              </a:pPr>
              <a:t>6</a:t>
            </a:fld>
            <a:endParaRPr lang="en-US" dirty="0"/>
          </a:p>
        </p:txBody>
      </p:sp>
      <p:pic>
        <p:nvPicPr>
          <p:cNvPr id="10" name="Content Placeholder 9" descr="mental-health-221x300.jpg"/>
          <p:cNvPicPr>
            <a:picLocks noGrp="1" noChangeAspect="1"/>
          </p:cNvPicPr>
          <p:nvPr>
            <p:ph sz="half" idx="2"/>
          </p:nvPr>
        </p:nvPicPr>
        <p:blipFill>
          <a:blip r:embed="rId3">
            <a:extLst>
              <a:ext uri="{28A0092B-C50C-407E-A947-70E740481C1C}">
                <a14:useLocalDpi xmlns:a14="http://schemas.microsoft.com/office/drawing/2010/main" val="0"/>
              </a:ext>
            </a:extLst>
          </a:blip>
          <a:srcRect t="8722" b="8722"/>
          <a:stretch>
            <a:fillRect/>
          </a:stretch>
        </p:blipFill>
        <p:spPr>
          <a:prstGeom prst="rect">
            <a:avLst/>
          </a:prstGeom>
        </p:spPr>
      </p:pic>
    </p:spTree>
    <p:extLst>
      <p:ext uri="{BB962C8B-B14F-4D97-AF65-F5344CB8AC3E}">
        <p14:creationId xmlns:p14="http://schemas.microsoft.com/office/powerpoint/2010/main" val="1347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p:txBody>
          <a:bodyPr/>
          <a:lstStyle/>
          <a:p>
            <a:pPr>
              <a:lnSpc>
                <a:spcPct val="90000"/>
              </a:lnSpc>
              <a:buNone/>
            </a:pPr>
            <a:r>
              <a:rPr lang="en-US" b="1" dirty="0" smtClean="0"/>
              <a:t>	</a:t>
            </a:r>
            <a:endParaRPr lang="en-US" i="1" dirty="0" smtClean="0"/>
          </a:p>
        </p:txBody>
      </p:sp>
      <p:sp>
        <p:nvSpPr>
          <p:cNvPr id="2" name="Content Placeholder 1"/>
          <p:cNvSpPr>
            <a:spLocks noGrp="1"/>
          </p:cNvSpPr>
          <p:nvPr>
            <p:ph sz="half" idx="2"/>
          </p:nvPr>
        </p:nvSpPr>
        <p:spPr/>
        <p:txBody>
          <a:bodyPr/>
          <a:lstStyle/>
          <a:p>
            <a:r>
              <a:rPr lang="en-US" dirty="0" smtClean="0"/>
              <a:t>Focus on enhancing caregiver protective capacities;</a:t>
            </a:r>
          </a:p>
          <a:p>
            <a:r>
              <a:rPr lang="en-US" dirty="0" smtClean="0"/>
              <a:t>Target individual caregiver thinking, feeling, and behaving;</a:t>
            </a:r>
          </a:p>
          <a:p>
            <a:r>
              <a:rPr lang="en-US" dirty="0" smtClean="0"/>
              <a:t>Understandable;</a:t>
            </a:r>
          </a:p>
          <a:p>
            <a:r>
              <a:rPr lang="en-US" dirty="0" smtClean="0"/>
              <a:t>Specific behavioral change;</a:t>
            </a:r>
          </a:p>
          <a:p>
            <a:r>
              <a:rPr lang="en-US" dirty="0" smtClean="0"/>
              <a:t>Individualized;</a:t>
            </a:r>
          </a:p>
          <a:p>
            <a:r>
              <a:rPr lang="en-US" dirty="0" smtClean="0"/>
              <a:t>Measurable. </a:t>
            </a:r>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smtClean="0">
                <a:solidFill>
                  <a:schemeClr val="accent5">
                    <a:lumMod val="75000"/>
                  </a:schemeClr>
                </a:solidFill>
              </a:rPr>
              <a:t>Consultation Focus for Outcomes</a:t>
            </a:r>
            <a:endParaRPr lang="en-US" sz="4400" dirty="0">
              <a:solidFill>
                <a:schemeClr val="accent5">
                  <a:lumMod val="75000"/>
                </a:schemeClr>
              </a:solidFill>
            </a:endParaRPr>
          </a:p>
        </p:txBody>
      </p:sp>
      <p:sp>
        <p:nvSpPr>
          <p:cNvPr id="4" name="TextBox 3"/>
          <p:cNvSpPr txBox="1"/>
          <p:nvPr/>
        </p:nvSpPr>
        <p:spPr>
          <a:xfrm>
            <a:off x="1269917" y="1772898"/>
            <a:ext cx="184666" cy="369332"/>
          </a:xfrm>
          <a:prstGeom prst="rect">
            <a:avLst/>
          </a:prstGeom>
          <a:noFill/>
        </p:spPr>
        <p:txBody>
          <a:bodyPr wrap="none" rtlCol="0">
            <a:spAutoFit/>
          </a:bodyPr>
          <a:lstStyle/>
          <a:p>
            <a:endParaRPr lang="en-US" dirty="0"/>
          </a:p>
        </p:txBody>
      </p:sp>
      <p:pic>
        <p:nvPicPr>
          <p:cNvPr id="3" name="Picture 2" descr="do-you-qualify-for-diminished-va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51086"/>
            <a:ext cx="3638550" cy="3429000"/>
          </a:xfrm>
          <a:prstGeom prst="rect">
            <a:avLst/>
          </a:prstGeom>
        </p:spPr>
      </p:pic>
    </p:spTree>
    <p:extLst>
      <p:ext uri="{BB962C8B-B14F-4D97-AF65-F5344CB8AC3E}">
        <p14:creationId xmlns:p14="http://schemas.microsoft.com/office/powerpoint/2010/main" val="3658175022"/>
      </p:ext>
    </p:extLst>
  </p:cSld>
  <p:clrMapOvr>
    <a:masterClrMapping/>
  </p:clrMapOvr>
  <p:transition advTm="61039"/>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Ms. Croft will understand the significance of putting her children’s needs above her own.  Focused discussions will occur with Ms. Croft about stages of child development on specifics of how each stage relates to the current needs of her children while interacting with her children. </a:t>
            </a:r>
            <a:endParaRPr lang="en-US" dirty="0"/>
          </a:p>
        </p:txBody>
      </p:sp>
      <p:sp>
        <p:nvSpPr>
          <p:cNvPr id="3" name="Content Placeholder 2"/>
          <p:cNvSpPr>
            <a:spLocks noGrp="1"/>
          </p:cNvSpPr>
          <p:nvPr>
            <p:ph sz="half" idx="2"/>
          </p:nvPr>
        </p:nvSpPr>
        <p:spPr/>
        <p:txBody>
          <a:bodyPr/>
          <a:lstStyle/>
          <a:p>
            <a:pPr marL="109537" indent="0">
              <a:buNone/>
            </a:pPr>
            <a:r>
              <a:rPr lang="en-US" dirty="0" smtClean="0"/>
              <a:t>Consultation Questions:</a:t>
            </a:r>
          </a:p>
          <a:p>
            <a:pPr marL="566737" indent="-457200">
              <a:buAutoNum type="arabicPeriod"/>
            </a:pPr>
            <a:r>
              <a:rPr lang="en-US" dirty="0" smtClean="0"/>
              <a:t>What could be a task associated to this outcome?</a:t>
            </a:r>
          </a:p>
          <a:p>
            <a:pPr marL="566737" indent="-457200">
              <a:buAutoNum type="arabicPeriod"/>
            </a:pPr>
            <a:r>
              <a:rPr lang="en-US" dirty="0" smtClean="0"/>
              <a:t>How would the CM measure this outcome?</a:t>
            </a:r>
          </a:p>
          <a:p>
            <a:pPr marL="566737" indent="-457200">
              <a:buAutoNum type="arabicPeriod"/>
            </a:pPr>
            <a:r>
              <a:rPr lang="en-US" dirty="0" smtClean="0"/>
              <a:t>What is the outcome targeting for change?</a:t>
            </a:r>
            <a:endParaRPr lang="en-US" dirty="0"/>
          </a:p>
        </p:txBody>
      </p:sp>
      <p:sp>
        <p:nvSpPr>
          <p:cNvPr id="4" name="Title 3"/>
          <p:cNvSpPr>
            <a:spLocks noGrp="1"/>
          </p:cNvSpPr>
          <p:nvPr>
            <p:ph type="title"/>
          </p:nvPr>
        </p:nvSpPr>
        <p:spPr/>
        <p:txBody>
          <a:bodyPr/>
          <a:lstStyle/>
          <a:p>
            <a:r>
              <a:rPr lang="en-US" dirty="0" smtClean="0"/>
              <a:t>Examples of Outcomes</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61</a:t>
            </a:fld>
            <a:endParaRPr lang="en-US" dirty="0"/>
          </a:p>
        </p:txBody>
      </p:sp>
    </p:spTree>
    <p:extLst>
      <p:ext uri="{BB962C8B-B14F-4D97-AF65-F5344CB8AC3E}">
        <p14:creationId xmlns:p14="http://schemas.microsoft.com/office/powerpoint/2010/main" val="2656372423"/>
      </p:ext>
    </p:extLst>
  </p:cSld>
  <p:clrMapOvr>
    <a:masterClrMapping/>
  </p:clrMapOvr>
  <p:transition advTm="61039"/>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air-work-icon.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5797" r="5797"/>
          <a:stretch>
            <a:fillRect/>
          </a:stretch>
        </p:blipFill>
        <p:spPr>
          <a:prstGeom prst="rect">
            <a:avLst/>
          </a:prstGeom>
        </p:spPr>
      </p:pic>
      <p:sp>
        <p:nvSpPr>
          <p:cNvPr id="2" name="Content Placeholder 1"/>
          <p:cNvSpPr>
            <a:spLocks noGrp="1"/>
          </p:cNvSpPr>
          <p:nvPr>
            <p:ph sz="half" idx="2"/>
          </p:nvPr>
        </p:nvSpPr>
        <p:spPr/>
        <p:txBody>
          <a:bodyPr/>
          <a:lstStyle/>
          <a:p>
            <a:r>
              <a:rPr lang="en-US" dirty="0" smtClean="0"/>
              <a:t>Working in small group:</a:t>
            </a:r>
          </a:p>
          <a:p>
            <a:r>
              <a:rPr lang="en-US" dirty="0" smtClean="0"/>
              <a:t>Review worksheet scenarios;</a:t>
            </a:r>
          </a:p>
          <a:p>
            <a:r>
              <a:rPr lang="en-US" dirty="0" smtClean="0"/>
              <a:t>Develop responses/approach to consultation as a large group; </a:t>
            </a:r>
          </a:p>
          <a:p>
            <a:r>
              <a:rPr lang="en-US" dirty="0" smtClean="0"/>
              <a:t>Prepare to share your approach/response during large group debrief. </a:t>
            </a:r>
            <a:endParaRPr lang="en-US" dirty="0"/>
          </a:p>
        </p:txBody>
      </p:sp>
      <p:sp>
        <p:nvSpPr>
          <p:cNvPr id="9" name="Title 8"/>
          <p:cNvSpPr>
            <a:spLocks noGrp="1"/>
          </p:cNvSpPr>
          <p:nvPr>
            <p:ph type="title"/>
          </p:nvPr>
        </p:nvSpPr>
        <p:spPr/>
        <p:txBody>
          <a:bodyPr>
            <a:normAutofit/>
          </a:bodyPr>
          <a:lstStyle/>
          <a:p>
            <a:r>
              <a:rPr lang="en-US" dirty="0" smtClean="0"/>
              <a:t>Practice: Consultation for Outcomes</a:t>
            </a:r>
            <a:endParaRPr lang="en-US" sz="3200" dirty="0"/>
          </a:p>
        </p:txBody>
      </p:sp>
    </p:spTree>
    <p:extLst>
      <p:ext uri="{BB962C8B-B14F-4D97-AF65-F5344CB8AC3E}">
        <p14:creationId xmlns:p14="http://schemas.microsoft.com/office/powerpoint/2010/main" val="280523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54878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8</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Supervisor Consultation During the Evaluation of Family Progress</a:t>
            </a:r>
            <a:endParaRPr lang="en-US" dirty="0"/>
          </a:p>
        </p:txBody>
      </p:sp>
    </p:spTree>
    <p:extLst>
      <p:ext uri="{BB962C8B-B14F-4D97-AF65-F5344CB8AC3E}">
        <p14:creationId xmlns:p14="http://schemas.microsoft.com/office/powerpoint/2010/main" val="338927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1"/>
          </p:nvPr>
        </p:nvSpPr>
        <p:spPr>
          <a:xfrm>
            <a:off x="219822" y="1481328"/>
            <a:ext cx="4767814" cy="4525963"/>
          </a:xfrm>
        </p:spPr>
        <p:txBody>
          <a:bodyPr/>
          <a:lstStyle/>
          <a:p>
            <a:pPr>
              <a:buFont typeface="Wingdings 2" pitchFamily="18" charset="2"/>
              <a:buNone/>
            </a:pPr>
            <a:r>
              <a:rPr lang="en-US" dirty="0" smtClean="0"/>
              <a:t>	The supervisor reviews the CM’s conversations, observations and assessment </a:t>
            </a:r>
            <a:r>
              <a:rPr lang="en-US" smtClean="0"/>
              <a:t>that </a:t>
            </a:r>
            <a:r>
              <a:rPr lang="en-US" smtClean="0"/>
              <a:t>occurs </a:t>
            </a:r>
            <a:r>
              <a:rPr lang="en-US" dirty="0" smtClean="0"/>
              <a:t>with the family (caregivers and children) while facilitating change focused intervention and managing for safety.  Supervisor consults with CM to ensure timely progress evaluation and changes to case plans and safety plans are achieved when necessary.</a:t>
            </a:r>
            <a:endParaRPr lang="en-US" i="1" dirty="0" smtClean="0"/>
          </a:p>
        </p:txBody>
      </p:sp>
      <p:sp>
        <p:nvSpPr>
          <p:cNvPr id="2" name="Content Placeholder 1"/>
          <p:cNvSpPr>
            <a:spLocks noGrp="1"/>
          </p:cNvSpPr>
          <p:nvPr>
            <p:ph sz="half" idx="2"/>
          </p:nvPr>
        </p:nvSpPr>
        <p:spPr/>
        <p:txBody>
          <a:bodyPr/>
          <a:lstStyle/>
          <a:p>
            <a:endParaRPr lang="en-US" i="1" dirty="0"/>
          </a:p>
          <a:p>
            <a:endParaRPr lang="en-US" dirty="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sz="4400" dirty="0">
                <a:solidFill>
                  <a:schemeClr val="accent5">
                    <a:lumMod val="75000"/>
                  </a:schemeClr>
                </a:solidFill>
              </a:rPr>
              <a:t>The </a:t>
            </a:r>
            <a:r>
              <a:rPr lang="en-US" sz="4400" dirty="0" smtClean="0">
                <a:solidFill>
                  <a:schemeClr val="accent5">
                    <a:lumMod val="75000"/>
                  </a:schemeClr>
                </a:solidFill>
              </a:rPr>
              <a:t>Consultation Focus</a:t>
            </a:r>
            <a:endParaRPr lang="en-US" sz="4400" dirty="0">
              <a:solidFill>
                <a:schemeClr val="accent5">
                  <a:lumMod val="75000"/>
                </a:schemeClr>
              </a:solidFill>
            </a:endParaRP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1481328"/>
            <a:ext cx="3255819" cy="4060490"/>
          </a:xfrm>
          <a:prstGeom prst="rect">
            <a:avLst/>
          </a:prstGeom>
        </p:spPr>
      </p:pic>
    </p:spTree>
    <p:extLst>
      <p:ext uri="{BB962C8B-B14F-4D97-AF65-F5344CB8AC3E}">
        <p14:creationId xmlns:p14="http://schemas.microsoft.com/office/powerpoint/2010/main" val="3977017814"/>
      </p:ext>
    </p:extLst>
  </p:cSld>
  <p:clrMapOvr>
    <a:masterClrMapping/>
  </p:clrMapOvr>
  <p:transition advTm="61039"/>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3929339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When is Change Needed?</a:t>
            </a:r>
            <a:endParaRPr lang="en-US" dirty="0"/>
          </a:p>
        </p:txBody>
      </p:sp>
    </p:spTree>
    <p:extLst>
      <p:ext uri="{BB962C8B-B14F-4D97-AF65-F5344CB8AC3E}">
        <p14:creationId xmlns:p14="http://schemas.microsoft.com/office/powerpoint/2010/main" val="495558425"/>
      </p:ext>
    </p:extLst>
  </p:cSld>
  <p:clrMapOvr>
    <a:masterClrMapping/>
  </p:clrMapOvr>
  <p:transition advTm="61039"/>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Reviewing Progress Evaluations</a:t>
            </a:r>
            <a:endParaRPr lang="en-US" sz="3200" dirty="0"/>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958216" y="1481328"/>
            <a:ext cx="3728584" cy="4525963"/>
          </a:xfrm>
          <a:prstGeom prst="rect">
            <a:avLst/>
          </a:prstGeom>
        </p:spPr>
      </p:pic>
      <p:sp>
        <p:nvSpPr>
          <p:cNvPr id="5" name="Text Placeholder 9"/>
          <p:cNvSpPr>
            <a:spLocks noGrp="1"/>
          </p:cNvSpPr>
          <p:nvPr>
            <p:ph sz="half" idx="1"/>
          </p:nvPr>
        </p:nvSpPr>
        <p:spPr>
          <a:xfrm>
            <a:off x="457199" y="1481328"/>
            <a:ext cx="4281193" cy="4525963"/>
          </a:xfrm>
        </p:spPr>
        <p:txBody>
          <a:bodyPr>
            <a:noAutofit/>
          </a:bodyPr>
          <a:lstStyle/>
          <a:p>
            <a:pPr marL="457200" indent="-457200"/>
            <a:r>
              <a:rPr lang="en-US" sz="2600" dirty="0" smtClean="0">
                <a:solidFill>
                  <a:srgbClr val="000000"/>
                </a:solidFill>
              </a:rPr>
              <a:t>Working in small groups;</a:t>
            </a:r>
          </a:p>
          <a:p>
            <a:pPr marL="457200" indent="-457200"/>
            <a:r>
              <a:rPr lang="en-US" sz="2600" dirty="0" smtClean="0">
                <a:solidFill>
                  <a:srgbClr val="000000"/>
                </a:solidFill>
              </a:rPr>
              <a:t>Review ongoing family functioning assessment for Croft Case;</a:t>
            </a:r>
          </a:p>
          <a:p>
            <a:pPr marL="457200" indent="-457200"/>
            <a:r>
              <a:rPr lang="en-US" sz="2600" dirty="0" smtClean="0">
                <a:solidFill>
                  <a:srgbClr val="000000"/>
                </a:solidFill>
              </a:rPr>
              <a:t>Identify key points where information is supported;</a:t>
            </a:r>
          </a:p>
          <a:p>
            <a:pPr marL="457200" indent="-457200"/>
            <a:r>
              <a:rPr lang="en-US" sz="2600" dirty="0" smtClean="0">
                <a:solidFill>
                  <a:srgbClr val="000000"/>
                </a:solidFill>
              </a:rPr>
              <a:t>Identify points for further clarification;</a:t>
            </a:r>
          </a:p>
          <a:p>
            <a:pPr marL="457200" indent="-457200"/>
            <a:r>
              <a:rPr lang="en-US" sz="2600" dirty="0" smtClean="0">
                <a:solidFill>
                  <a:srgbClr val="000000"/>
                </a:solidFill>
              </a:rPr>
              <a:t>Identify potential CPC’s for focus of case plan. </a:t>
            </a:r>
            <a:endParaRPr lang="en-US" sz="2600" dirty="0">
              <a:solidFill>
                <a:srgbClr val="000000"/>
              </a:solidFill>
            </a:endParaRPr>
          </a:p>
        </p:txBody>
      </p:sp>
    </p:spTree>
    <p:extLst>
      <p:ext uri="{BB962C8B-B14F-4D97-AF65-F5344CB8AC3E}">
        <p14:creationId xmlns:p14="http://schemas.microsoft.com/office/powerpoint/2010/main" val="389932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39984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fontScale="90000"/>
          </a:bodyPr>
          <a:lstStyle/>
          <a:p>
            <a:pPr eaLnBrk="1" hangingPunct="1"/>
            <a:r>
              <a:rPr lang="en-US" sz="5400" dirty="0" smtClean="0">
                <a:solidFill>
                  <a:schemeClr val="tx1"/>
                </a:solidFill>
                <a:latin typeface="Tahoma" pitchFamily="34" charset="0"/>
                <a:cs typeface="Tahoma" pitchFamily="34" charset="0"/>
              </a:rPr>
              <a:t>Questions?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 name="Slide Number Placeholder 1"/>
          <p:cNvSpPr>
            <a:spLocks noGrp="1"/>
          </p:cNvSpPr>
          <p:nvPr>
            <p:ph type="sldNum" sz="quarter" idx="11"/>
          </p:nvPr>
        </p:nvSpPr>
        <p:spPr>
          <a:prstGeom prst="rect">
            <a:avLst/>
          </a:prstGeom>
        </p:spPr>
        <p:txBody>
          <a:bodyPr/>
          <a:lstStyle/>
          <a:p>
            <a:fld id="{240D5ECE-8B49-45CD-BE81-EF81920D1969}" type="slidenum">
              <a:rPr lang="en-US" smtClean="0"/>
              <a:pPr/>
              <a:t>69</a:t>
            </a:fld>
            <a:endParaRPr lang="en-US" dirty="0"/>
          </a:p>
        </p:txBody>
      </p:sp>
      <p:sp>
        <p:nvSpPr>
          <p:cNvPr id="1029" name="Rectangle 5"/>
          <p:cNvSpPr>
            <a:spLocks noChangeArrowheads="1"/>
          </p:cNvSpPr>
          <p:nvPr/>
        </p:nvSpPr>
        <p:spPr bwMode="auto">
          <a:xfrm>
            <a:off x="2819400" y="6096000"/>
            <a:ext cx="4572000" cy="646331"/>
          </a:xfrm>
          <a:prstGeom prst="rect">
            <a:avLst/>
          </a:prstGeom>
          <a:noFill/>
          <a:ln w="9525">
            <a:noFill/>
            <a:miter lim="800000"/>
            <a:headEnd/>
            <a:tailEnd/>
          </a:ln>
        </p:spPr>
        <p:txBody>
          <a:bodyPr>
            <a:spAutoFit/>
          </a:bodyPr>
          <a:lstStyle/>
          <a:p>
            <a:r>
              <a:rPr lang="en-US" b="1" dirty="0">
                <a:latin typeface="Tahoma" pitchFamily="34" charset="0"/>
                <a:cs typeface="Tahoma" pitchFamily="34" charset="0"/>
              </a:rPr>
              <a:t/>
            </a:r>
            <a:br>
              <a:rPr lang="en-US" b="1" dirty="0">
                <a:latin typeface="Tahoma" pitchFamily="34" charset="0"/>
                <a:cs typeface="Tahoma" pitchFamily="34" charset="0"/>
              </a:rPr>
            </a:br>
            <a:endParaRPr lang="en-US" dirty="0"/>
          </a:p>
        </p:txBody>
      </p:sp>
      <p:graphicFrame>
        <p:nvGraphicFramePr>
          <p:cNvPr id="1026" name="Object 6" descr="Pink tissue paper"/>
          <p:cNvGraphicFramePr>
            <a:graphicFrameLocks noChangeAspect="1"/>
          </p:cNvGraphicFramePr>
          <p:nvPr>
            <p:extLst>
              <p:ext uri="{D42A27DB-BD31-4B8C-83A1-F6EECF244321}">
                <p14:modId xmlns:p14="http://schemas.microsoft.com/office/powerpoint/2010/main" val="550664617"/>
              </p:ext>
            </p:extLst>
          </p:nvPr>
        </p:nvGraphicFramePr>
        <p:xfrm>
          <a:off x="3303247" y="1490436"/>
          <a:ext cx="2230325" cy="4267200"/>
        </p:xfrm>
        <a:graphic>
          <a:graphicData uri="http://schemas.openxmlformats.org/presentationml/2006/ole">
            <mc:AlternateContent xmlns:mc="http://schemas.openxmlformats.org/markup-compatibility/2006">
              <mc:Choice xmlns:v="urn:schemas-microsoft-com:vml" Requires="v">
                <p:oleObj spid="_x0000_s26667" name="Clip" r:id="rId4" imgW="1042988" imgH="2300288" progId="">
                  <p:embed/>
                </p:oleObj>
              </mc:Choice>
              <mc:Fallback>
                <p:oleObj name="Clip" r:id="rId4" imgW="1042988" imgH="23002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247" y="1490436"/>
                        <a:ext cx="2230325" cy="4267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56433544"/>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891134"/>
            <a:ext cx="7082263" cy="783579"/>
          </a:xfrm>
        </p:spPr>
        <p:txBody>
          <a:bodyPr/>
          <a:lstStyle/>
          <a:p>
            <a:pPr algn="r"/>
            <a:r>
              <a:rPr lang="en-US" dirty="0" smtClean="0"/>
              <a:t>Session 1</a:t>
            </a:r>
            <a:endParaRPr lang="en-US" dirty="0"/>
          </a:p>
        </p:txBody>
      </p:sp>
      <p:sp>
        <p:nvSpPr>
          <p:cNvPr id="4" name="Subtitle 3"/>
          <p:cNvSpPr>
            <a:spLocks noGrp="1"/>
          </p:cNvSpPr>
          <p:nvPr>
            <p:ph type="subTitle" idx="1"/>
          </p:nvPr>
        </p:nvSpPr>
        <p:spPr>
          <a:xfrm>
            <a:off x="1162001" y="3823322"/>
            <a:ext cx="7524798" cy="2823585"/>
          </a:xfrm>
        </p:spPr>
        <p:txBody>
          <a:bodyPr>
            <a:normAutofit/>
          </a:bodyPr>
          <a:lstStyle/>
          <a:p>
            <a:pPr algn="r"/>
            <a:r>
              <a:rPr lang="en-US" dirty="0" smtClean="0"/>
              <a:t>Supervisor Consultation Philosophy</a:t>
            </a:r>
            <a:endParaRPr lang="en-US" dirty="0"/>
          </a:p>
          <a:p>
            <a:endParaRPr lang="en-US" dirty="0"/>
          </a:p>
        </p:txBody>
      </p:sp>
    </p:spTree>
    <p:extLst>
      <p:ext uri="{BB962C8B-B14F-4D97-AF65-F5344CB8AC3E}">
        <p14:creationId xmlns:p14="http://schemas.microsoft.com/office/powerpoint/2010/main" val="11845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Session </a:t>
            </a:r>
            <a:r>
              <a:rPr lang="en-US" dirty="0"/>
              <a:t>9</a:t>
            </a:r>
          </a:p>
        </p:txBody>
      </p:sp>
      <p:sp>
        <p:nvSpPr>
          <p:cNvPr id="5" name="Subtitle 4"/>
          <p:cNvSpPr>
            <a:spLocks noGrp="1"/>
          </p:cNvSpPr>
          <p:nvPr>
            <p:ph type="subTitle" idx="1"/>
          </p:nvPr>
        </p:nvSpPr>
        <p:spPr>
          <a:xfrm>
            <a:off x="1598339" y="4105471"/>
            <a:ext cx="7088460" cy="1803488"/>
          </a:xfrm>
        </p:spPr>
        <p:txBody>
          <a:bodyPr>
            <a:normAutofit/>
          </a:bodyPr>
          <a:lstStyle/>
          <a:p>
            <a:pPr algn="r"/>
            <a:r>
              <a:rPr lang="en-US" dirty="0" smtClean="0"/>
              <a:t>Consultation Process: Application</a:t>
            </a:r>
            <a:endParaRPr lang="en-US" dirty="0"/>
          </a:p>
        </p:txBody>
      </p:sp>
    </p:spTree>
    <p:extLst>
      <p:ext uri="{BB962C8B-B14F-4D97-AF65-F5344CB8AC3E}">
        <p14:creationId xmlns:p14="http://schemas.microsoft.com/office/powerpoint/2010/main" val="143192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571" y="381000"/>
            <a:ext cx="8164286" cy="689429"/>
          </a:xfrm>
        </p:spPr>
        <p:txBody>
          <a:bodyPr>
            <a:normAutofit/>
          </a:bodyPr>
          <a:lstStyle/>
          <a:p>
            <a:r>
              <a:rPr lang="en-US" sz="3200" dirty="0" smtClean="0"/>
              <a:t>Practice: Putting it All Together</a:t>
            </a:r>
            <a:endParaRPr lang="en-US" sz="3200" dirty="0"/>
          </a:p>
        </p:txBody>
      </p:sp>
      <p:sp>
        <p:nvSpPr>
          <p:cNvPr id="10" name="Text Placeholder 9"/>
          <p:cNvSpPr>
            <a:spLocks noGrp="1"/>
          </p:cNvSpPr>
          <p:nvPr>
            <p:ph sz="half" idx="1"/>
          </p:nvPr>
        </p:nvSpPr>
        <p:spPr>
          <a:xfrm>
            <a:off x="457200" y="1219200"/>
            <a:ext cx="4038600" cy="5029200"/>
          </a:xfrm>
        </p:spPr>
        <p:txBody>
          <a:bodyPr>
            <a:noAutofit/>
          </a:bodyPr>
          <a:lstStyle/>
          <a:p>
            <a:pPr marL="109537" indent="0">
              <a:buNone/>
            </a:pPr>
            <a:endParaRPr lang="en-US" sz="2600" dirty="0">
              <a:solidFill>
                <a:srgbClr val="000000"/>
              </a:solidFill>
            </a:endParaRPr>
          </a:p>
          <a:p>
            <a:pPr marL="0" indent="0">
              <a:buNone/>
            </a:pPr>
            <a:r>
              <a:rPr lang="en-US" sz="2600" dirty="0" smtClean="0">
                <a:solidFill>
                  <a:srgbClr val="000000"/>
                </a:solidFill>
              </a:rPr>
              <a:t> </a:t>
            </a:r>
            <a:endParaRPr lang="en-US" sz="2600"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5" name="Text Placeholder 9"/>
          <p:cNvSpPr txBox="1">
            <a:spLocks/>
          </p:cNvSpPr>
          <p:nvPr/>
        </p:nvSpPr>
        <p:spPr bwMode="auto">
          <a:xfrm>
            <a:off x="457200" y="1219200"/>
            <a:ext cx="4368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65125" indent="-255588" algn="l" rtl="0" eaLnBrk="1" fontAlgn="base" hangingPunct="1">
              <a:spcBef>
                <a:spcPts val="400"/>
              </a:spcBef>
              <a:spcAft>
                <a:spcPts val="600"/>
              </a:spcAft>
              <a:buClr>
                <a:schemeClr val="accent1"/>
              </a:buClr>
              <a:buSzPct val="68000"/>
              <a:buFont typeface="Wingdings 3" pitchFamily="18" charset="2"/>
              <a:buChar char=""/>
              <a:defRPr sz="2400" kern="1200">
                <a:solidFill>
                  <a:schemeClr val="tx1"/>
                </a:solidFill>
                <a:latin typeface="Calibri" pitchFamily="34" charset="0"/>
                <a:ea typeface="+mn-ea"/>
                <a:cs typeface="Calibri" pitchFamily="34" charset="0"/>
              </a:defRPr>
            </a:lvl1pPr>
            <a:lvl2pPr marL="620713" indent="-228600" algn="l" rtl="0" eaLnBrk="1" fontAlgn="base" hangingPunct="1">
              <a:spcBef>
                <a:spcPts val="400"/>
              </a:spcBef>
              <a:spcAft>
                <a:spcPts val="600"/>
              </a:spcAft>
              <a:buClr>
                <a:schemeClr val="accent1"/>
              </a:buClr>
              <a:buFont typeface="Verdana" pitchFamily="34" charset="0"/>
              <a:buChar char="◦"/>
              <a:defRPr sz="2300" kern="1200">
                <a:solidFill>
                  <a:schemeClr val="tx1"/>
                </a:solidFill>
                <a:latin typeface="Calibri" pitchFamily="34" charset="0"/>
                <a:ea typeface="+mn-ea"/>
                <a:cs typeface="Calibri" pitchFamily="34" charset="0"/>
              </a:defRPr>
            </a:lvl2pPr>
            <a:lvl3pPr marL="858838" indent="-228600" algn="l" rtl="0" eaLnBrk="1" fontAlgn="base" hangingPunct="1">
              <a:spcBef>
                <a:spcPts val="400"/>
              </a:spcBef>
              <a:spcAft>
                <a:spcPts val="600"/>
              </a:spcAft>
              <a:buClr>
                <a:schemeClr val="accent2"/>
              </a:buClr>
              <a:buSzPct val="100000"/>
              <a:buFont typeface="Wingdings 2" pitchFamily="18" charset="2"/>
              <a:buChar char=""/>
              <a:defRPr sz="2100" kern="1200">
                <a:solidFill>
                  <a:schemeClr val="tx1"/>
                </a:solidFill>
                <a:latin typeface="Calibri" pitchFamily="34" charset="0"/>
                <a:ea typeface="+mn-ea"/>
                <a:cs typeface="Calibri" pitchFamily="34" charset="0"/>
              </a:defRPr>
            </a:lvl3pPr>
            <a:lvl4pPr marL="1143000" indent="-228600" algn="l" rtl="0" eaLnBrk="1" fontAlgn="base" hangingPunct="1">
              <a:spcBef>
                <a:spcPts val="400"/>
              </a:spcBef>
              <a:spcAft>
                <a:spcPts val="600"/>
              </a:spcAft>
              <a:buClr>
                <a:schemeClr val="accent2"/>
              </a:buClr>
              <a:buFont typeface="Wingdings 2" pitchFamily="18" charset="2"/>
              <a:buChar char=""/>
              <a:defRPr sz="1800" kern="1200">
                <a:solidFill>
                  <a:schemeClr val="tx1"/>
                </a:solidFill>
                <a:latin typeface="Calibri" pitchFamily="34" charset="0"/>
                <a:ea typeface="+mn-ea"/>
                <a:cs typeface="Calibri" pitchFamily="34" charset="0"/>
              </a:defRPr>
            </a:lvl4pPr>
            <a:lvl5pPr marL="1371600" indent="-228600" algn="l" rtl="0" eaLnBrk="1" fontAlgn="base" hangingPunct="1">
              <a:spcBef>
                <a:spcPts val="400"/>
              </a:spcBef>
              <a:spcAft>
                <a:spcPts val="600"/>
              </a:spcAft>
              <a:buClr>
                <a:schemeClr val="accent2"/>
              </a:buClr>
              <a:buFont typeface="Wingdings 2" pitchFamily="18" charset="2"/>
              <a:buChar char=""/>
              <a:defRPr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200" dirty="0" smtClean="0">
                <a:solidFill>
                  <a:srgbClr val="000000"/>
                </a:solidFill>
              </a:rPr>
              <a:t>Working in pairs, you will review both OFFA, Case Plan, and Progress Evaluation brought to training. </a:t>
            </a:r>
          </a:p>
          <a:p>
            <a:pPr lvl="1"/>
            <a:r>
              <a:rPr lang="en-US" sz="2100" dirty="0" smtClean="0">
                <a:solidFill>
                  <a:srgbClr val="000000"/>
                </a:solidFill>
              </a:rPr>
              <a:t>Review information domains; determine if information is or is not sufficient;</a:t>
            </a:r>
          </a:p>
          <a:p>
            <a:pPr lvl="1"/>
            <a:r>
              <a:rPr lang="en-US" sz="2100" dirty="0"/>
              <a:t>Consider </a:t>
            </a:r>
            <a:r>
              <a:rPr lang="en-US" sz="2100" dirty="0" smtClean="0"/>
              <a:t>consultations </a:t>
            </a:r>
            <a:r>
              <a:rPr lang="en-US" sz="2100" dirty="0"/>
              <a:t>questions or concerns that may arise based upon the review of the </a:t>
            </a:r>
            <a:r>
              <a:rPr lang="en-US" sz="2100" dirty="0" smtClean="0"/>
              <a:t>case review. </a:t>
            </a:r>
          </a:p>
          <a:p>
            <a:pPr lvl="1"/>
            <a:endParaRPr lang="en-US" sz="2000" dirty="0"/>
          </a:p>
          <a:p>
            <a:pPr lvl="1"/>
            <a:endParaRPr lang="en-US" sz="2100" dirty="0" smtClean="0">
              <a:solidFill>
                <a:srgbClr val="000000"/>
              </a:solidFill>
            </a:endParaRPr>
          </a:p>
          <a:p>
            <a:pPr lvl="1"/>
            <a:endParaRPr lang="en-US" sz="2100" dirty="0" smtClean="0">
              <a:solidFill>
                <a:srgbClr val="000000"/>
              </a:solidFill>
            </a:endParaRPr>
          </a:p>
          <a:p>
            <a:pPr marL="0" indent="0">
              <a:buFont typeface="Wingdings 3" pitchFamily="18" charset="2"/>
              <a:buNone/>
            </a:pPr>
            <a:r>
              <a:rPr lang="en-US" sz="2200" dirty="0" smtClean="0">
                <a:solidFill>
                  <a:srgbClr val="000000"/>
                </a:solidFill>
              </a:rPr>
              <a:t> </a:t>
            </a:r>
            <a:endParaRPr lang="en-US" sz="2200" dirty="0">
              <a:solidFill>
                <a:srgbClr val="000000"/>
              </a:solidFill>
            </a:endParaRPr>
          </a:p>
        </p:txBody>
      </p:sp>
    </p:spTree>
    <p:extLst>
      <p:ext uri="{BB962C8B-B14F-4D97-AF65-F5344CB8AC3E}">
        <p14:creationId xmlns:p14="http://schemas.microsoft.com/office/powerpoint/2010/main" val="372633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14092" r="14092"/>
          <a:stretch>
            <a:fillRect/>
          </a:stretch>
        </p:blipFill>
        <p:spPr/>
      </p:pic>
      <p:sp>
        <p:nvSpPr>
          <p:cNvPr id="2" name="Title 1"/>
          <p:cNvSpPr>
            <a:spLocks noGrp="1"/>
          </p:cNvSpPr>
          <p:nvPr>
            <p:ph type="title"/>
          </p:nvPr>
        </p:nvSpPr>
        <p:spPr/>
        <p:txBody>
          <a:bodyPr/>
          <a:lstStyle/>
          <a:p>
            <a:r>
              <a:rPr lang="en-US" dirty="0" smtClean="0"/>
              <a:t>Activity Report </a:t>
            </a:r>
            <a:r>
              <a:rPr lang="en-US" dirty="0"/>
              <a:t>O</a:t>
            </a:r>
            <a:r>
              <a:rPr lang="en-US" dirty="0" smtClean="0"/>
              <a:t>ut </a:t>
            </a:r>
            <a:endParaRPr lang="en-US" dirty="0"/>
          </a:p>
        </p:txBody>
      </p:sp>
    </p:spTree>
    <p:extLst>
      <p:ext uri="{BB962C8B-B14F-4D97-AF65-F5344CB8AC3E}">
        <p14:creationId xmlns:p14="http://schemas.microsoft.com/office/powerpoint/2010/main" val="62116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rap-Up-200x20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3" name="Content Placeholder 2"/>
          <p:cNvSpPr>
            <a:spLocks noGrp="1"/>
          </p:cNvSpPr>
          <p:nvPr>
            <p:ph sz="half" idx="2"/>
          </p:nvPr>
        </p:nvSpPr>
        <p:spPr/>
        <p:txBody>
          <a:bodyPr/>
          <a:lstStyle/>
          <a:p>
            <a:r>
              <a:rPr lang="en-US" dirty="0" smtClean="0"/>
              <a:t>Take Away from Training:</a:t>
            </a:r>
          </a:p>
          <a:p>
            <a:pPr lvl="1"/>
            <a:r>
              <a:rPr lang="en-US" dirty="0" smtClean="0"/>
              <a:t>What did you find helpful?</a:t>
            </a:r>
          </a:p>
          <a:p>
            <a:pPr lvl="1"/>
            <a:r>
              <a:rPr lang="en-US" dirty="0" smtClean="0"/>
              <a:t>Questions that still need to be answered?</a:t>
            </a:r>
          </a:p>
        </p:txBody>
      </p:sp>
      <p:sp>
        <p:nvSpPr>
          <p:cNvPr id="4" name="Title 3"/>
          <p:cNvSpPr>
            <a:spLocks noGrp="1"/>
          </p:cNvSpPr>
          <p:nvPr>
            <p:ph type="title"/>
          </p:nvPr>
        </p:nvSpPr>
        <p:spPr/>
        <p:txBody>
          <a:bodyPr/>
          <a:lstStyle/>
          <a:p>
            <a:r>
              <a:rPr lang="en-US" dirty="0" smtClean="0"/>
              <a:t>Day 2: Take Away from the Training</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73</a:t>
            </a:fld>
            <a:endParaRPr lang="en-US" dirty="0"/>
          </a:p>
        </p:txBody>
      </p:sp>
    </p:spTree>
    <p:extLst>
      <p:ext uri="{BB962C8B-B14F-4D97-AF65-F5344CB8AC3E}">
        <p14:creationId xmlns:p14="http://schemas.microsoft.com/office/powerpoint/2010/main" val="2220368772"/>
      </p:ext>
    </p:extLst>
  </p:cSld>
  <p:clrMapOvr>
    <a:masterClrMapping/>
  </p:clrMapOvr>
  <p:transition advTm="61039"/>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smtClean="0"/>
              <a:t>Used to:</a:t>
            </a:r>
          </a:p>
          <a:p>
            <a:pPr lvl="1">
              <a:buFont typeface="Courier New" panose="02070309020205020404" pitchFamily="49" charset="0"/>
              <a:buChar char="o"/>
            </a:pPr>
            <a:r>
              <a:rPr lang="en-US" dirty="0" smtClean="0"/>
              <a:t>Inform training and development</a:t>
            </a:r>
          </a:p>
          <a:p>
            <a:pPr lvl="1">
              <a:buFont typeface="Courier New" panose="02070309020205020404" pitchFamily="49" charset="0"/>
              <a:buChar char="o"/>
            </a:pPr>
            <a:r>
              <a:rPr lang="en-US" dirty="0" smtClean="0"/>
              <a:t>Provide feedback to trainer</a:t>
            </a:r>
          </a:p>
          <a:p>
            <a:pPr lvl="1">
              <a:buFont typeface="Courier New" panose="02070309020205020404" pitchFamily="49" charset="0"/>
              <a:buChar char="o"/>
            </a:pPr>
            <a:r>
              <a:rPr lang="en-US" dirty="0" smtClean="0"/>
              <a:t> Measure change</a:t>
            </a:r>
          </a:p>
        </p:txBody>
      </p:sp>
      <p:sp>
        <p:nvSpPr>
          <p:cNvPr id="2" name="Title 1"/>
          <p:cNvSpPr>
            <a:spLocks noGrp="1"/>
          </p:cNvSpPr>
          <p:nvPr>
            <p:ph type="title"/>
          </p:nvPr>
        </p:nvSpPr>
        <p:spPr/>
        <p:txBody>
          <a:bodyPr>
            <a:normAutofit fontScale="90000"/>
          </a:bodyPr>
          <a:lstStyle/>
          <a:p>
            <a:r>
              <a:rPr lang="en-US" sz="4400" dirty="0" smtClean="0"/>
              <a:t>Post Training Knowledge Assessment</a:t>
            </a:r>
            <a:endParaRPr lang="en-US" sz="4400" dirty="0"/>
          </a:p>
        </p:txBody>
      </p:sp>
      <p:sp>
        <p:nvSpPr>
          <p:cNvPr id="4" name="Slide Number Placeholder 3"/>
          <p:cNvSpPr>
            <a:spLocks noGrp="1"/>
          </p:cNvSpPr>
          <p:nvPr>
            <p:ph type="sldNum" sz="quarter" idx="11"/>
          </p:nvPr>
        </p:nvSpPr>
        <p:spPr/>
        <p:txBody>
          <a:bodyPr/>
          <a:lstStyle/>
          <a:p>
            <a:pPr>
              <a:defRPr/>
            </a:pPr>
            <a:fld id="{6D8288AB-486C-4A61-A7DC-E31065DBFF0A}" type="slidenum">
              <a:rPr lang="en-US" smtClean="0"/>
              <a:pPr>
                <a:defRPr/>
              </a:pPr>
              <a:t>74</a:t>
            </a:fld>
            <a:endParaRPr lang="en-US" dirty="0"/>
          </a:p>
        </p:txBody>
      </p:sp>
      <p:pic>
        <p:nvPicPr>
          <p:cNvPr id="10" name="Content Placeholder 9" descr="mental-health-221x300.jpg"/>
          <p:cNvPicPr>
            <a:picLocks noGrp="1" noChangeAspect="1"/>
          </p:cNvPicPr>
          <p:nvPr>
            <p:ph sz="half" idx="2"/>
          </p:nvPr>
        </p:nvPicPr>
        <p:blipFill>
          <a:blip r:embed="rId3">
            <a:extLst>
              <a:ext uri="{28A0092B-C50C-407E-A947-70E740481C1C}">
                <a14:useLocalDpi xmlns:a14="http://schemas.microsoft.com/office/drawing/2010/main" val="0"/>
              </a:ext>
            </a:extLst>
          </a:blip>
          <a:srcRect t="8722" b="8722"/>
          <a:stretch>
            <a:fillRect/>
          </a:stretch>
        </p:blipFill>
        <p:spPr>
          <a:prstGeom prst="rect">
            <a:avLst/>
          </a:prstGeom>
        </p:spPr>
      </p:pic>
    </p:spTree>
    <p:extLst>
      <p:ext uri="{BB962C8B-B14F-4D97-AF65-F5344CB8AC3E}">
        <p14:creationId xmlns:p14="http://schemas.microsoft.com/office/powerpoint/2010/main" val="390901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valuationCheck.jpg"/>
          <p:cNvPicPr>
            <a:picLocks noGrp="1" noChangeAspect="1"/>
          </p:cNvPicPr>
          <p:nvPr>
            <p:ph sz="half" idx="1"/>
          </p:nvPr>
        </p:nvPicPr>
        <p:blipFill>
          <a:blip r:embed="rId3">
            <a:extLst>
              <a:ext uri="{28A0092B-C50C-407E-A947-70E740481C1C}">
                <a14:useLocalDpi xmlns:a14="http://schemas.microsoft.com/office/drawing/2010/main" val="0"/>
              </a:ext>
            </a:extLst>
          </a:blip>
          <a:srcRect l="4044" r="4044"/>
          <a:stretch>
            <a:fillRect/>
          </a:stretch>
        </p:blipFill>
        <p:spPr/>
      </p:pic>
      <p:sp>
        <p:nvSpPr>
          <p:cNvPr id="8" name="Content Placeholder 7"/>
          <p:cNvSpPr>
            <a:spLocks noGrp="1"/>
          </p:cNvSpPr>
          <p:nvPr>
            <p:ph sz="half" idx="2"/>
          </p:nvPr>
        </p:nvSpPr>
        <p:spPr/>
        <p:txBody>
          <a:bodyPr/>
          <a:lstStyle/>
          <a:p>
            <a:r>
              <a:rPr lang="en-US" dirty="0" smtClean="0"/>
              <a:t>Used for:</a:t>
            </a:r>
          </a:p>
          <a:p>
            <a:pPr lvl="1">
              <a:buFont typeface="Courier New" panose="02070309020205020404" pitchFamily="49" charset="0"/>
              <a:buChar char="o"/>
            </a:pPr>
            <a:r>
              <a:rPr lang="en-US" dirty="0" smtClean="0"/>
              <a:t>Professional growth and development</a:t>
            </a:r>
          </a:p>
          <a:p>
            <a:pPr lvl="1">
              <a:buFont typeface="Courier New" panose="02070309020205020404" pitchFamily="49" charset="0"/>
              <a:buChar char="o"/>
            </a:pPr>
            <a:r>
              <a:rPr lang="en-US" dirty="0" smtClean="0"/>
              <a:t>Updating/refining training material content and exercises</a:t>
            </a:r>
          </a:p>
          <a:p>
            <a:pPr lvl="1">
              <a:buFont typeface="Courier New" panose="02070309020205020404" pitchFamily="49" charset="0"/>
              <a:buChar char="o"/>
            </a:pPr>
            <a:r>
              <a:rPr lang="en-US" dirty="0" smtClean="0"/>
              <a:t>Measuring change</a:t>
            </a:r>
            <a:r>
              <a:rPr lang="en-US" dirty="0" smtClean="0">
                <a:sym typeface="Wingdings"/>
              </a:rPr>
              <a:t></a:t>
            </a:r>
          </a:p>
          <a:p>
            <a:pPr marL="109537" indent="0">
              <a:buNone/>
            </a:pPr>
            <a:endParaRPr lang="en-US" dirty="0"/>
          </a:p>
        </p:txBody>
      </p:sp>
      <p:sp>
        <p:nvSpPr>
          <p:cNvPr id="6" name="Title 5"/>
          <p:cNvSpPr>
            <a:spLocks noGrp="1"/>
          </p:cNvSpPr>
          <p:nvPr>
            <p:ph type="title"/>
          </p:nvPr>
        </p:nvSpPr>
        <p:spPr/>
        <p:txBody>
          <a:bodyPr/>
          <a:lstStyle/>
          <a:p>
            <a:r>
              <a:rPr lang="en-US" dirty="0" smtClean="0"/>
              <a:t>Training Evaluation</a:t>
            </a:r>
            <a:endParaRPr lang="en-US" dirty="0"/>
          </a:p>
        </p:txBody>
      </p:sp>
      <p:sp>
        <p:nvSpPr>
          <p:cNvPr id="5" name="Slide Number Placeholder 4"/>
          <p:cNvSpPr>
            <a:spLocks noGrp="1"/>
          </p:cNvSpPr>
          <p:nvPr>
            <p:ph type="sldNum" sz="quarter" idx="11"/>
          </p:nvPr>
        </p:nvSpPr>
        <p:spPr/>
        <p:txBody>
          <a:bodyPr/>
          <a:lstStyle/>
          <a:p>
            <a:pPr>
              <a:defRPr/>
            </a:pPr>
            <a:fld id="{328B83E5-152D-42F3-A5EA-A9A064430095}" type="slidenum">
              <a:rPr lang="en-US" smtClean="0"/>
              <a:pPr>
                <a:defRPr/>
              </a:pPr>
              <a:t>75</a:t>
            </a:fld>
            <a:endParaRPr lang="en-US" dirty="0"/>
          </a:p>
        </p:txBody>
      </p:sp>
    </p:spTree>
    <p:extLst>
      <p:ext uri="{BB962C8B-B14F-4D97-AF65-F5344CB8AC3E}">
        <p14:creationId xmlns:p14="http://schemas.microsoft.com/office/powerpoint/2010/main" val="1285735923"/>
      </p:ext>
    </p:extLst>
  </p:cSld>
  <p:clrMapOvr>
    <a:masterClrMapping/>
  </p:clrMapOvr>
  <p:transition advTm="61039"/>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Ends-Compressed.jpg"/>
          <p:cNvPicPr>
            <a:picLocks noGrp="1" noChangeAspect="1"/>
          </p:cNvPicPr>
          <p:nvPr>
            <p:ph idx="1"/>
          </p:nvPr>
        </p:nvPicPr>
        <p:blipFill>
          <a:blip r:embed="rId3">
            <a:extLst>
              <a:ext uri="{28A0092B-C50C-407E-A947-70E740481C1C}">
                <a14:useLocalDpi xmlns:a14="http://schemas.microsoft.com/office/drawing/2010/main" val="0"/>
              </a:ext>
            </a:extLst>
          </a:blip>
          <a:srcRect t="7445" b="7445"/>
          <a:stretch>
            <a:fillRect/>
          </a:stretch>
        </p:blipFill>
        <p:spPr/>
      </p:pic>
      <p:sp>
        <p:nvSpPr>
          <p:cNvPr id="7" name="Title 6"/>
          <p:cNvSpPr>
            <a:spLocks noGrp="1"/>
          </p:cNvSpPr>
          <p:nvPr>
            <p:ph type="title"/>
          </p:nvPr>
        </p:nvSpPr>
        <p:spPr/>
        <p:txBody>
          <a:bodyPr/>
          <a:lstStyle/>
          <a:p>
            <a:pPr algn="ctr"/>
            <a:r>
              <a:rPr lang="en-US" dirty="0" smtClean="0"/>
              <a:t>Thank you for your time and attention! </a:t>
            </a:r>
            <a:endParaRPr lang="en-US" dirty="0"/>
          </a:p>
        </p:txBody>
      </p:sp>
      <p:sp>
        <p:nvSpPr>
          <p:cNvPr id="6" name="Slide Number Placeholder 5"/>
          <p:cNvSpPr>
            <a:spLocks noGrp="1"/>
          </p:cNvSpPr>
          <p:nvPr>
            <p:ph type="sldNum" sz="quarter" idx="11"/>
          </p:nvPr>
        </p:nvSpPr>
        <p:spPr/>
        <p:txBody>
          <a:bodyPr/>
          <a:lstStyle/>
          <a:p>
            <a:pPr>
              <a:defRPr/>
            </a:pPr>
            <a:fld id="{9F4BA94E-4A70-45A5-BB33-776DD341F6D9}" type="slidenum">
              <a:rPr lang="en-US" smtClean="0"/>
              <a:pPr>
                <a:defRPr/>
              </a:pPr>
              <a:t>76</a:t>
            </a:fld>
            <a:endParaRPr lang="en-US" dirty="0"/>
          </a:p>
        </p:txBody>
      </p:sp>
    </p:spTree>
    <p:extLst>
      <p:ext uri="{BB962C8B-B14F-4D97-AF65-F5344CB8AC3E}">
        <p14:creationId xmlns:p14="http://schemas.microsoft.com/office/powerpoint/2010/main" val="1785148401"/>
      </p:ext>
    </p:extLst>
  </p:cSld>
  <p:clrMapOvr>
    <a:masterClrMapping/>
  </p:clrMapOvr>
  <p:transition advTm="6103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0" y="1297739"/>
            <a:ext cx="9144000" cy="5103061"/>
          </a:xfrm>
        </p:spPr>
        <p:txBody>
          <a:bodyPr/>
          <a:lstStyle/>
          <a:p>
            <a:pPr algn="ctr" eaLnBrk="1" hangingPunct="1">
              <a:buFont typeface="Wingdings 2" pitchFamily="18" charset="2"/>
              <a:buNone/>
            </a:pPr>
            <a:r>
              <a:rPr lang="en-US" sz="4000" i="1" dirty="0" smtClean="0"/>
              <a:t>“Keeper of the Culture…focus on productivity and people…”.</a:t>
            </a:r>
          </a:p>
          <a:p>
            <a:pPr algn="r" eaLnBrk="1" hangingPunct="1">
              <a:buFont typeface="Wingdings 2" pitchFamily="18" charset="2"/>
              <a:buNone/>
            </a:pPr>
            <a:r>
              <a:rPr lang="en-US" sz="2000" i="1" dirty="0" smtClean="0"/>
              <a:t>David Barrett</a:t>
            </a:r>
          </a:p>
          <a:p>
            <a:pPr algn="r" eaLnBrk="1" hangingPunct="1">
              <a:buFont typeface="Wingdings 2" pitchFamily="18" charset="2"/>
              <a:buNone/>
            </a:pPr>
            <a:r>
              <a:rPr lang="en-US" sz="1800" i="1" dirty="0" smtClean="0"/>
              <a:t>Leadership and Fundamental Perspective</a:t>
            </a:r>
          </a:p>
          <a:p>
            <a:pPr eaLnBrk="1" hangingPunct="1">
              <a:buFont typeface="Wingdings 2" pitchFamily="18" charset="2"/>
              <a:buNone/>
            </a:pPr>
            <a:endParaRPr lang="en-US" dirty="0" smtClean="0"/>
          </a:p>
        </p:txBody>
      </p:sp>
      <p:pic>
        <p:nvPicPr>
          <p:cNvPr id="15364" name="Picture 2" descr="C:\Users\Todd\AppData\Local\Microsoft\Windows\Temporary Internet Files\Content.IE5\NVGQ3BPS\MCj02972710000[1].wmf"/>
          <p:cNvPicPr>
            <a:picLocks noChangeAspect="1" noChangeArrowheads="1"/>
          </p:cNvPicPr>
          <p:nvPr/>
        </p:nvPicPr>
        <p:blipFill>
          <a:blip r:embed="rId3" cstate="print"/>
          <a:srcRect/>
          <a:stretch>
            <a:fillRect/>
          </a:stretch>
        </p:blipFill>
        <p:spPr bwMode="auto">
          <a:xfrm>
            <a:off x="1452113" y="3285382"/>
            <a:ext cx="2286000" cy="2362200"/>
          </a:xfrm>
          <a:prstGeom prst="rect">
            <a:avLst/>
          </a:prstGeom>
          <a:noFill/>
          <a:ln w="9525">
            <a:noFill/>
            <a:miter lim="800000"/>
            <a:headEnd/>
            <a:tailEnd/>
          </a:ln>
        </p:spPr>
      </p:pic>
    </p:spTree>
    <p:extLst>
      <p:ext uri="{BB962C8B-B14F-4D97-AF65-F5344CB8AC3E}">
        <p14:creationId xmlns:p14="http://schemas.microsoft.com/office/powerpoint/2010/main" val="1426176766"/>
      </p:ext>
    </p:extLst>
  </p:cSld>
  <p:clrMapOvr>
    <a:masterClrMapping/>
  </p:clrMapOvr>
  <p:transition advTm="6103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a:normAutofit/>
          </a:bodyPr>
          <a:lstStyle/>
          <a:p>
            <a:r>
              <a:rPr lang="en-US" dirty="0">
                <a:solidFill>
                  <a:schemeClr val="accent1">
                    <a:satMod val="150000"/>
                  </a:schemeClr>
                </a:solidFill>
              </a:rPr>
              <a:t>Humanistic Supervisor Consultation </a:t>
            </a:r>
            <a:r>
              <a:rPr lang="en-US" dirty="0" smtClean="0">
                <a:solidFill>
                  <a:schemeClr val="accent1">
                    <a:satMod val="150000"/>
                  </a:schemeClr>
                </a:solidFill>
              </a:rPr>
              <a:t>Model</a:t>
            </a:r>
            <a:endParaRPr lang="en-US" dirty="0"/>
          </a:p>
        </p:txBody>
      </p:sp>
      <p:sp>
        <p:nvSpPr>
          <p:cNvPr id="3" name="Slide Number Placeholder 2"/>
          <p:cNvSpPr>
            <a:spLocks noGrp="1"/>
          </p:cNvSpPr>
          <p:nvPr>
            <p:ph type="sldNum" sz="quarter" idx="11"/>
          </p:nvPr>
        </p:nvSpPr>
        <p:spPr/>
        <p:txBody>
          <a:bodyPr/>
          <a:lstStyle/>
          <a:p>
            <a:pPr>
              <a:defRPr/>
            </a:pPr>
            <a:fld id="{328B83E5-152D-42F3-A5EA-A9A064430095}" type="slidenum">
              <a:rPr lang="en-US" smtClean="0"/>
              <a:pPr>
                <a:defRPr/>
              </a:pPr>
              <a:t>9</a:t>
            </a:fld>
            <a:endParaRPr lang="en-US" dirty="0"/>
          </a:p>
        </p:txBody>
      </p:sp>
      <p:graphicFrame>
        <p:nvGraphicFramePr>
          <p:cNvPr id="2" name="Diagram 1"/>
          <p:cNvGraphicFramePr/>
          <p:nvPr>
            <p:extLst>
              <p:ext uri="{D42A27DB-BD31-4B8C-83A1-F6EECF244321}">
                <p14:modId xmlns:p14="http://schemas.microsoft.com/office/powerpoint/2010/main" val="355978849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86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_transform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366198-E16B-40DD-A38D-B88A9CA62FEC}"/>
</file>

<file path=customXml/itemProps2.xml><?xml version="1.0" encoding="utf-8"?>
<ds:datastoreItem xmlns:ds="http://schemas.openxmlformats.org/officeDocument/2006/customXml" ds:itemID="{E928E69F-7667-4DDC-81E8-AD6F08BB01B9}"/>
</file>

<file path=customXml/itemProps3.xml><?xml version="1.0" encoding="utf-8"?>
<ds:datastoreItem xmlns:ds="http://schemas.openxmlformats.org/officeDocument/2006/customXml" ds:itemID="{3CCE8B2D-F5D3-46B0-A365-19CDA9776F1F}"/>
</file>

<file path=docProps/app.xml><?xml version="1.0" encoding="utf-8"?>
<Properties xmlns="http://schemas.openxmlformats.org/officeDocument/2006/extended-properties" xmlns:vt="http://schemas.openxmlformats.org/officeDocument/2006/docPropsVTypes">
  <Template>Theme_transformation</Template>
  <TotalTime>31284</TotalTime>
  <Words>1992</Words>
  <Application>Microsoft Office PowerPoint</Application>
  <PresentationFormat>On-screen Show (4:3)</PresentationFormat>
  <Paragraphs>389</Paragraphs>
  <Slides>76</Slides>
  <Notes>47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8" baseType="lpstr">
      <vt:lpstr>Arial</vt:lpstr>
      <vt:lpstr>Arial Black</vt:lpstr>
      <vt:lpstr>Calibri</vt:lpstr>
      <vt:lpstr>Courier New</vt:lpstr>
      <vt:lpstr>Lucida Sans Unicode</vt:lpstr>
      <vt:lpstr>Tahoma</vt:lpstr>
      <vt:lpstr>Verdana</vt:lpstr>
      <vt:lpstr>Wingdings</vt:lpstr>
      <vt:lpstr>Wingdings 2</vt:lpstr>
      <vt:lpstr>Wingdings 3</vt:lpstr>
      <vt:lpstr>Theme_transformation</vt:lpstr>
      <vt:lpstr>Clip</vt:lpstr>
      <vt:lpstr>Case Consultation and Skill Building: Case Management</vt:lpstr>
      <vt:lpstr>Workshop Introduction</vt:lpstr>
      <vt:lpstr>Participant Introductions</vt:lpstr>
      <vt:lpstr>Workshop Training Objectives</vt:lpstr>
      <vt:lpstr>Workshop Agenda</vt:lpstr>
      <vt:lpstr>Baseline Knowledge Assessment</vt:lpstr>
      <vt:lpstr>Session 1</vt:lpstr>
      <vt:lpstr>PowerPoint Presentation</vt:lpstr>
      <vt:lpstr>Humanistic Supervisor Consultation Model</vt:lpstr>
      <vt:lpstr>Reflection:  My Supervisor Experiences</vt:lpstr>
      <vt:lpstr>Activity Report Out </vt:lpstr>
      <vt:lpstr>Considering Your Supervisor Style  </vt:lpstr>
      <vt:lpstr>What We Know….</vt:lpstr>
      <vt:lpstr>Session 2</vt:lpstr>
      <vt:lpstr>Why Consultation is Important</vt:lpstr>
      <vt:lpstr>Common Decision-Making Errors that occur during the Ongoing FFA</vt:lpstr>
      <vt:lpstr>Enhancing Worker Skills and Competencies </vt:lpstr>
      <vt:lpstr>Questions? </vt:lpstr>
      <vt:lpstr>Session 3</vt:lpstr>
      <vt:lpstr>Defining Supervisor Consultation</vt:lpstr>
      <vt:lpstr>Consultation Process</vt:lpstr>
      <vt:lpstr>Questions? </vt:lpstr>
      <vt:lpstr>Session 4</vt:lpstr>
      <vt:lpstr>The Consultation Focus</vt:lpstr>
      <vt:lpstr>Preparation for Case Transfer</vt:lpstr>
      <vt:lpstr>Case Transfer Meeting</vt:lpstr>
      <vt:lpstr>Practice: Preparation for Case Transfer Meeting</vt:lpstr>
      <vt:lpstr>Activity Report Out </vt:lpstr>
      <vt:lpstr>Post Case Transfer Consultation</vt:lpstr>
      <vt:lpstr>Questions? </vt:lpstr>
      <vt:lpstr>Session 5</vt:lpstr>
      <vt:lpstr>The Consultation Focus</vt:lpstr>
      <vt:lpstr>Introduction: Key CM Process Points</vt:lpstr>
      <vt:lpstr>Observation and Feedback: Introduction</vt:lpstr>
      <vt:lpstr>Activity Report Out </vt:lpstr>
      <vt:lpstr>Resistance During Introduction</vt:lpstr>
      <vt:lpstr>Practice: Rolling with Resistance</vt:lpstr>
      <vt:lpstr>Activity Report Out </vt:lpstr>
      <vt:lpstr>Consultation: Ready for Exploration?</vt:lpstr>
      <vt:lpstr>Practice: Consultation at Conclusion of Introduction</vt:lpstr>
      <vt:lpstr>Activity Report Out </vt:lpstr>
      <vt:lpstr>Day 1: Take Away from the Day</vt:lpstr>
      <vt:lpstr> </vt:lpstr>
      <vt:lpstr>Day 2: Welcome Back</vt:lpstr>
      <vt:lpstr>Agenda: Day 2</vt:lpstr>
      <vt:lpstr>Session 6</vt:lpstr>
      <vt:lpstr>The Consultation Focus</vt:lpstr>
      <vt:lpstr>Consultation Objectives for Exploration</vt:lpstr>
      <vt:lpstr>Observation of Exploration: Points for Consultation</vt:lpstr>
      <vt:lpstr>Practice: Consultation During Exploration</vt:lpstr>
      <vt:lpstr>Activity Report Out </vt:lpstr>
      <vt:lpstr>Worker Errors During Exploration</vt:lpstr>
      <vt:lpstr>Questions? </vt:lpstr>
      <vt:lpstr>Session 7</vt:lpstr>
      <vt:lpstr>The Consultation Focus</vt:lpstr>
      <vt:lpstr>Ongoing Family Functioning  Information Collection</vt:lpstr>
      <vt:lpstr>Practice: Reviewing the Ongoing Family Functioning Assessment </vt:lpstr>
      <vt:lpstr>Activity Report Out </vt:lpstr>
      <vt:lpstr>SMART Criteria for Outcomes</vt:lpstr>
      <vt:lpstr>Consultation Focus for Outcomes</vt:lpstr>
      <vt:lpstr>Examples of Outcomes</vt:lpstr>
      <vt:lpstr>Practice: Consultation for Outcomes</vt:lpstr>
      <vt:lpstr>Activity Report Out </vt:lpstr>
      <vt:lpstr>Session 8</vt:lpstr>
      <vt:lpstr>The Consultation Focus</vt:lpstr>
      <vt:lpstr>When is Change Needed?</vt:lpstr>
      <vt:lpstr>Practice:  Reviewing Progress Evaluations</vt:lpstr>
      <vt:lpstr>Activity Report Out </vt:lpstr>
      <vt:lpstr>Questions? </vt:lpstr>
      <vt:lpstr>Session 9</vt:lpstr>
      <vt:lpstr>Practice: Putting it All Together</vt:lpstr>
      <vt:lpstr>Activity Report Out </vt:lpstr>
      <vt:lpstr>Day 2: Take Away from the Training</vt:lpstr>
      <vt:lpstr>Post Training Knowledge Assessment</vt:lpstr>
      <vt:lpstr>Training Evaluation</vt:lpstr>
      <vt:lpstr>Thank you for your time and attention! </vt:lpstr>
    </vt:vector>
  </TitlesOfParts>
  <Company>Frontera Interactive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Lesley Shroyer</cp:lastModifiedBy>
  <cp:revision>556</cp:revision>
  <dcterms:created xsi:type="dcterms:W3CDTF">2013-01-31T01:40:39Z</dcterms:created>
  <dcterms:modified xsi:type="dcterms:W3CDTF">2015-02-27T17:48:22Z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C:\Users\YYY\Desktop\Qingfu\DCF\ToT FSDMM Super SPE PPT.ppta</vt:lpwstr>
  </property>
  <property fmtid="{D5CDD505-2E9C-101B-9397-08002B2CF9AE}" pid="4" name="ArticulateGUID">
    <vt:lpwstr>D457790E-B31C-4961-A1B2-FAD02822CA83</vt:lpwstr>
  </property>
  <property fmtid="{D5CDD505-2E9C-101B-9397-08002B2CF9AE}" pid="5" name="ArticulatePath">
    <vt:lpwstr>ToT FSDMM Super SPE PPT</vt:lpwstr>
  </property>
  <property fmtid="{D5CDD505-2E9C-101B-9397-08002B2CF9AE}" pid="6" name="ContentTypeId">
    <vt:lpwstr>0x01010093FA6F372E3F374D8C72B176BF3D73AB</vt:lpwstr>
  </property>
</Properties>
</file>