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60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tags/tag68.xml" ContentType="application/vnd.openxmlformats-officedocument.presentationml.tags+xml"/>
  <Override PartName="/ppt/notesSlides/notesSlide4.xml" ContentType="application/vnd.openxmlformats-officedocument.presentationml.notesSlide+xml"/>
  <Override PartName="/ppt/tags/tag69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tags/tag72.xml" ContentType="application/vnd.openxmlformats-officedocument.presentationml.tags+xml"/>
  <Override PartName="/ppt/notesSlides/notesSlide8.xml" ContentType="application/vnd.openxmlformats-officedocument.presentationml.notesSlide+xml"/>
  <Override PartName="/ppt/tags/tag73.xml" ContentType="application/vnd.openxmlformats-officedocument.presentationml.tags+xml"/>
  <Override PartName="/ppt/notesSlides/notesSlide9.xml" ContentType="application/vnd.openxmlformats-officedocument.presentationml.notesSlide+xml"/>
  <Override PartName="/ppt/tags/tag74.xml" ContentType="application/vnd.openxmlformats-officedocument.presentationml.tags+xml"/>
  <Override PartName="/ppt/notesSlides/notesSlide10.xml" ContentType="application/vnd.openxmlformats-officedocument.presentationml.notesSlide+xml"/>
  <Override PartName="/ppt/tags/tag75.xml" ContentType="application/vnd.openxmlformats-officedocument.presentationml.tags+xml"/>
  <Override PartName="/ppt/notesSlides/notesSlide11.xml" ContentType="application/vnd.openxmlformats-officedocument.presentationml.notesSlide+xml"/>
  <Override PartName="/ppt/tags/tag76.xml" ContentType="application/vnd.openxmlformats-officedocument.presentationml.tags+xml"/>
  <Override PartName="/ppt/notesSlides/notesSlide12.xml" ContentType="application/vnd.openxmlformats-officedocument.presentationml.notesSlide+xml"/>
  <Override PartName="/ppt/tags/tag77.xml" ContentType="application/vnd.openxmlformats-officedocument.presentationml.tags+xml"/>
  <Override PartName="/ppt/notesSlides/notesSlide13.xml" ContentType="application/vnd.openxmlformats-officedocument.presentationml.notesSlide+xml"/>
  <Override PartName="/ppt/tags/tag78.xml" ContentType="application/vnd.openxmlformats-officedocument.presentationml.tags+xml"/>
  <Override PartName="/ppt/notesSlides/notesSlide14.xml" ContentType="application/vnd.openxmlformats-officedocument.presentationml.notesSlide+xml"/>
  <Override PartName="/ppt/tags/tag79.xml" ContentType="application/vnd.openxmlformats-officedocument.presentationml.tags+xml"/>
  <Override PartName="/ppt/notesSlides/notesSlide15.xml" ContentType="application/vnd.openxmlformats-officedocument.presentationml.notesSlide+xml"/>
  <Override PartName="/ppt/tags/tag80.xml" ContentType="application/vnd.openxmlformats-officedocument.presentationml.tags+xml"/>
  <Override PartName="/ppt/notesSlides/notesSlide16.xml" ContentType="application/vnd.openxmlformats-officedocument.presentationml.notesSlide+xml"/>
  <Override PartName="/ppt/tags/tag81.xml" ContentType="application/vnd.openxmlformats-officedocument.presentationml.tags+xml"/>
  <Override PartName="/ppt/notesSlides/notesSlide17.xml" ContentType="application/vnd.openxmlformats-officedocument.presentationml.notesSlide+xml"/>
  <Override PartName="/ppt/tags/tag82.xml" ContentType="application/vnd.openxmlformats-officedocument.presentationml.tags+xml"/>
  <Override PartName="/ppt/notesSlides/notesSlide18.xml" ContentType="application/vnd.openxmlformats-officedocument.presentationml.notesSlide+xml"/>
  <Override PartName="/ppt/tags/tag83.xml" ContentType="application/vnd.openxmlformats-officedocument.presentationml.tags+xml"/>
  <Override PartName="/ppt/notesSlides/notesSlide19.xml" ContentType="application/vnd.openxmlformats-officedocument.presentationml.notesSlide+xml"/>
  <Override PartName="/ppt/tags/tag84.xml" ContentType="application/vnd.openxmlformats-officedocument.presentationml.tags+xml"/>
  <Override PartName="/ppt/notesSlides/notesSlide20.xml" ContentType="application/vnd.openxmlformats-officedocument.presentationml.notesSlide+xml"/>
  <Override PartName="/ppt/tags/tag85.xml" ContentType="application/vnd.openxmlformats-officedocument.presentationml.tags+xml"/>
  <Override PartName="/ppt/notesSlides/notesSlide21.xml" ContentType="application/vnd.openxmlformats-officedocument.presentationml.notesSlide+xml"/>
  <Override PartName="/ppt/tags/tag86.xml" ContentType="application/vnd.openxmlformats-officedocument.presentationml.tags+xml"/>
  <Override PartName="/ppt/notesSlides/notesSlide22.xml" ContentType="application/vnd.openxmlformats-officedocument.presentationml.notesSlide+xml"/>
  <Override PartName="/ppt/tags/tag87.xml" ContentType="application/vnd.openxmlformats-officedocument.presentationml.tags+xml"/>
  <Override PartName="/ppt/notesSlides/notesSlide23.xml" ContentType="application/vnd.openxmlformats-officedocument.presentationml.notesSlide+xml"/>
  <Override PartName="/ppt/tags/tag88.xml" ContentType="application/vnd.openxmlformats-officedocument.presentationml.tags+xml"/>
  <Override PartName="/ppt/notesSlides/notesSlide24.xml" ContentType="application/vnd.openxmlformats-officedocument.presentationml.notesSlide+xml"/>
  <Override PartName="/ppt/tags/tag89.xml" ContentType="application/vnd.openxmlformats-officedocument.presentationml.tags+xml"/>
  <Override PartName="/ppt/notesSlides/notesSlide25.xml" ContentType="application/vnd.openxmlformats-officedocument.presentationml.notesSlide+xml"/>
  <Override PartName="/ppt/tags/tag90.xml" ContentType="application/vnd.openxmlformats-officedocument.presentationml.tags+xml"/>
  <Override PartName="/ppt/notesSlides/notesSlide26.xml" ContentType="application/vnd.openxmlformats-officedocument.presentationml.notesSlide+xml"/>
  <Override PartName="/ppt/tags/tag91.xml" ContentType="application/vnd.openxmlformats-officedocument.presentationml.tags+xml"/>
  <Override PartName="/ppt/notesSlides/notesSlide27.xml" ContentType="application/vnd.openxmlformats-officedocument.presentationml.notesSlide+xml"/>
  <Override PartName="/ppt/tags/tag92.xml" ContentType="application/vnd.openxmlformats-officedocument.presentationml.tags+xml"/>
  <Override PartName="/ppt/notesSlides/notesSlide28.xml" ContentType="application/vnd.openxmlformats-officedocument.presentationml.notesSlide+xml"/>
  <Override PartName="/ppt/tags/tag93.xml" ContentType="application/vnd.openxmlformats-officedocument.presentationml.tags+xml"/>
  <Override PartName="/ppt/notesSlides/notesSlide29.xml" ContentType="application/vnd.openxmlformats-officedocument.presentationml.notesSlide+xml"/>
  <Override PartName="/ppt/tags/tag94.xml" ContentType="application/vnd.openxmlformats-officedocument.presentationml.tags+xml"/>
  <Override PartName="/ppt/notesSlides/notesSlide30.xml" ContentType="application/vnd.openxmlformats-officedocument.presentationml.notesSlide+xml"/>
  <Override PartName="/ppt/tags/tag95.xml" ContentType="application/vnd.openxmlformats-officedocument.presentationml.tags+xml"/>
  <Override PartName="/ppt/notesSlides/notesSlide31.xml" ContentType="application/vnd.openxmlformats-officedocument.presentationml.notesSlide+xml"/>
  <Override PartName="/ppt/tags/tag96.xml" ContentType="application/vnd.openxmlformats-officedocument.presentationml.tags+xml"/>
  <Override PartName="/ppt/notesSlides/notesSlide32.xml" ContentType="application/vnd.openxmlformats-officedocument.presentationml.notesSlide+xml"/>
  <Override PartName="/ppt/tags/tag97.xml" ContentType="application/vnd.openxmlformats-officedocument.presentationml.tags+xml"/>
  <Override PartName="/ppt/notesSlides/notesSlide33.xml" ContentType="application/vnd.openxmlformats-officedocument.presentationml.notesSlide+xml"/>
  <Override PartName="/ppt/tags/tag98.xml" ContentType="application/vnd.openxmlformats-officedocument.presentationml.tags+xml"/>
  <Override PartName="/ppt/notesSlides/notesSlide34.xml" ContentType="application/vnd.openxmlformats-officedocument.presentationml.notesSlide+xml"/>
  <Override PartName="/ppt/tags/tag99.xml" ContentType="application/vnd.openxmlformats-officedocument.presentationml.tags+xml"/>
  <Override PartName="/ppt/notesSlides/notesSlide35.xml" ContentType="application/vnd.openxmlformats-officedocument.presentationml.notesSlide+xml"/>
  <Override PartName="/ppt/tags/tag100.xml" ContentType="application/vnd.openxmlformats-officedocument.presentationml.tags+xml"/>
  <Override PartName="/ppt/notesSlides/notesSlide36.xml" ContentType="application/vnd.openxmlformats-officedocument.presentationml.notesSlide+xml"/>
  <Override PartName="/ppt/tags/tag101.xml" ContentType="application/vnd.openxmlformats-officedocument.presentationml.tags+xml"/>
  <Override PartName="/ppt/notesSlides/notesSlide37.xml" ContentType="application/vnd.openxmlformats-officedocument.presentationml.notesSlide+xml"/>
  <Override PartName="/ppt/tags/tag102.xml" ContentType="application/vnd.openxmlformats-officedocument.presentationml.tags+xml"/>
  <Override PartName="/ppt/notesSlides/notesSlide38.xml" ContentType="application/vnd.openxmlformats-officedocument.presentationml.notesSlide+xml"/>
  <Override PartName="/ppt/tags/tag103.xml" ContentType="application/vnd.openxmlformats-officedocument.presentationml.tags+xml"/>
  <Override PartName="/ppt/notesSlides/notesSlide39.xml" ContentType="application/vnd.openxmlformats-officedocument.presentationml.notesSlide+xml"/>
  <Override PartName="/ppt/tags/tag104.xml" ContentType="application/vnd.openxmlformats-officedocument.presentationml.tags+xml"/>
  <Override PartName="/ppt/notesSlides/notesSlide40.xml" ContentType="application/vnd.openxmlformats-officedocument.presentationml.notesSlide+xml"/>
  <Override PartName="/ppt/tags/tag105.xml" ContentType="application/vnd.openxmlformats-officedocument.presentationml.tags+xml"/>
  <Override PartName="/ppt/notesSlides/notesSlide41.xml" ContentType="application/vnd.openxmlformats-officedocument.presentationml.notesSlide+xml"/>
  <Override PartName="/ppt/tags/tag106.xml" ContentType="application/vnd.openxmlformats-officedocument.presentationml.tags+xml"/>
  <Override PartName="/ppt/notesSlides/notesSlide42.xml" ContentType="application/vnd.openxmlformats-officedocument.presentationml.notesSlide+xml"/>
  <Override PartName="/ppt/tags/tag107.xml" ContentType="application/vnd.openxmlformats-officedocument.presentationml.tags+xml"/>
  <Override PartName="/ppt/notesSlides/notesSlide43.xml" ContentType="application/vnd.openxmlformats-officedocument.presentationml.notesSlide+xml"/>
  <Override PartName="/ppt/tags/tag108.xml" ContentType="application/vnd.openxmlformats-officedocument.presentationml.tags+xml"/>
  <Override PartName="/ppt/notesSlides/notesSlide44.xml" ContentType="application/vnd.openxmlformats-officedocument.presentationml.notesSlide+xml"/>
  <Override PartName="/ppt/tags/tag109.xml" ContentType="application/vnd.openxmlformats-officedocument.presentationml.tags+xml"/>
  <Override PartName="/ppt/notesSlides/notesSlide45.xml" ContentType="application/vnd.openxmlformats-officedocument.presentationml.notesSlide+xml"/>
  <Override PartName="/ppt/tags/tag110.xml" ContentType="application/vnd.openxmlformats-officedocument.presentationml.tags+xml"/>
  <Override PartName="/ppt/notesSlides/notesSlide46.xml" ContentType="application/vnd.openxmlformats-officedocument.presentationml.notesSlide+xml"/>
  <Override PartName="/ppt/tags/tag111.xml" ContentType="application/vnd.openxmlformats-officedocument.presentationml.tags+xml"/>
  <Override PartName="/ppt/notesSlides/notesSlide47.xml" ContentType="application/vnd.openxmlformats-officedocument.presentationml.notesSlide+xml"/>
  <Override PartName="/ppt/tags/tag112.xml" ContentType="application/vnd.openxmlformats-officedocument.presentationml.tags+xml"/>
  <Override PartName="/ppt/notesSlides/notesSlide48.xml" ContentType="application/vnd.openxmlformats-officedocument.presentationml.notesSlide+xml"/>
  <Override PartName="/ppt/tags/tag113.xml" ContentType="application/vnd.openxmlformats-officedocument.presentationml.tags+xml"/>
  <Override PartName="/ppt/notesSlides/notesSlide49.xml" ContentType="application/vnd.openxmlformats-officedocument.presentationml.notesSlide+xml"/>
  <Override PartName="/ppt/tags/tag114.xml" ContentType="application/vnd.openxmlformats-officedocument.presentationml.tags+xml"/>
  <Override PartName="/ppt/notesSlides/notesSlide50.xml" ContentType="application/vnd.openxmlformats-officedocument.presentationml.notesSlide+xml"/>
  <Override PartName="/ppt/tags/tag115.xml" ContentType="application/vnd.openxmlformats-officedocument.presentationml.tags+xml"/>
  <Override PartName="/ppt/notesSlides/notesSlide51.xml" ContentType="application/vnd.openxmlformats-officedocument.presentationml.notesSlide+xml"/>
  <Override PartName="/ppt/tags/tag116.xml" ContentType="application/vnd.openxmlformats-officedocument.presentationml.tags+xml"/>
  <Override PartName="/ppt/notesSlides/notesSlide52.xml" ContentType="application/vnd.openxmlformats-officedocument.presentationml.notesSlide+xml"/>
  <Override PartName="/ppt/tags/tag117.xml" ContentType="application/vnd.openxmlformats-officedocument.presentationml.tags+xml"/>
  <Override PartName="/ppt/notesSlides/notesSlide53.xml" ContentType="application/vnd.openxmlformats-officedocument.presentationml.notesSlide+xml"/>
  <Override PartName="/ppt/tags/tag118.xml" ContentType="application/vnd.openxmlformats-officedocument.presentationml.tags+xml"/>
  <Override PartName="/ppt/notesSlides/notesSlide54.xml" ContentType="application/vnd.openxmlformats-officedocument.presentationml.notesSlide+xml"/>
  <Override PartName="/ppt/tags/tag119.xml" ContentType="application/vnd.openxmlformats-officedocument.presentationml.tags+xml"/>
  <Override PartName="/ppt/notesSlides/notesSlide55.xml" ContentType="application/vnd.openxmlformats-officedocument.presentationml.notesSlide+xml"/>
  <Override PartName="/ppt/tags/tag120.xml" ContentType="application/vnd.openxmlformats-officedocument.presentationml.tags+xml"/>
  <Override PartName="/ppt/notesSlides/notesSlide56.xml" ContentType="application/vnd.openxmlformats-officedocument.presentationml.notesSlide+xml"/>
  <Override PartName="/ppt/tags/tag121.xml" ContentType="application/vnd.openxmlformats-officedocument.presentationml.tags+xml"/>
  <Override PartName="/ppt/notesSlides/notesSlide57.xml" ContentType="application/vnd.openxmlformats-officedocument.presentationml.notesSlide+xml"/>
  <Override PartName="/ppt/tags/tag122.xml" ContentType="application/vnd.openxmlformats-officedocument.presentationml.tags+xml"/>
  <Override PartName="/ppt/notesSlides/notesSlide58.xml" ContentType="application/vnd.openxmlformats-officedocument.presentationml.notesSlide+xml"/>
  <Override PartName="/ppt/tags/tag123.xml" ContentType="application/vnd.openxmlformats-officedocument.presentationml.tags+xml"/>
  <Override PartName="/ppt/notesSlides/notesSlide59.xml" ContentType="application/vnd.openxmlformats-officedocument.presentationml.notesSlide+xml"/>
  <Override PartName="/ppt/tags/tag124.xml" ContentType="application/vnd.openxmlformats-officedocument.presentationml.tags+xml"/>
  <Override PartName="/ppt/notesSlides/notesSlide60.xml" ContentType="application/vnd.openxmlformats-officedocument.presentationml.notesSlide+xml"/>
  <Override PartName="/ppt/tags/tag125.xml" ContentType="application/vnd.openxmlformats-officedocument.presentationml.tags+xml"/>
  <Override PartName="/ppt/notesSlides/notesSlide61.xml" ContentType="application/vnd.openxmlformats-officedocument.presentationml.notesSlide+xml"/>
  <Override PartName="/ppt/tags/tag126.xml" ContentType="application/vnd.openxmlformats-officedocument.presentationml.tags+xml"/>
  <Override PartName="/ppt/notesSlides/notesSlide62.xml" ContentType="application/vnd.openxmlformats-officedocument.presentationml.notesSlide+xml"/>
  <Override PartName="/ppt/tags/tag127.xml" ContentType="application/vnd.openxmlformats-officedocument.presentationml.tags+xml"/>
  <Override PartName="/ppt/notesSlides/notesSlide63.xml" ContentType="application/vnd.openxmlformats-officedocument.presentationml.notesSlide+xml"/>
  <Override PartName="/ppt/tags/tag128.xml" ContentType="application/vnd.openxmlformats-officedocument.presentationml.tags+xml"/>
  <Override PartName="/ppt/notesSlides/notesSlide64.xml" ContentType="application/vnd.openxmlformats-officedocument.presentationml.notesSlide+xml"/>
  <Override PartName="/ppt/tags/tag129.xml" ContentType="application/vnd.openxmlformats-officedocument.presentationml.tags+xml"/>
  <Override PartName="/ppt/notesSlides/notesSlide65.xml" ContentType="application/vnd.openxmlformats-officedocument.presentationml.notesSlide+xml"/>
  <Override PartName="/ppt/tags/tag130.xml" ContentType="application/vnd.openxmlformats-officedocument.presentationml.tags+xml"/>
  <Override PartName="/ppt/notesSlides/notesSlide66.xml" ContentType="application/vnd.openxmlformats-officedocument.presentationml.notesSlide+xml"/>
  <Override PartName="/ppt/tags/tag131.xml" ContentType="application/vnd.openxmlformats-officedocument.presentationml.tags+xml"/>
  <Override PartName="/ppt/notesSlides/notesSlide67.xml" ContentType="application/vnd.openxmlformats-officedocument.presentationml.notesSlide+xml"/>
  <Override PartName="/ppt/tags/tag132.xml" ContentType="application/vnd.openxmlformats-officedocument.presentationml.tags+xml"/>
  <Override PartName="/ppt/notesSlides/notesSlide68.xml" ContentType="application/vnd.openxmlformats-officedocument.presentationml.notesSlide+xml"/>
  <Override PartName="/ppt/tags/tag133.xml" ContentType="application/vnd.openxmlformats-officedocument.presentationml.tags+xml"/>
  <Override PartName="/ppt/notesSlides/notesSlide69.xml" ContentType="application/vnd.openxmlformats-officedocument.presentationml.notesSlide+xml"/>
  <Override PartName="/ppt/tags/tag134.xml" ContentType="application/vnd.openxmlformats-officedocument.presentationml.tags+xml"/>
  <Override PartName="/ppt/notesSlides/notesSlide70.xml" ContentType="application/vnd.openxmlformats-officedocument.presentationml.notesSlide+xml"/>
  <Override PartName="/ppt/tags/tag135.xml" ContentType="application/vnd.openxmlformats-officedocument.presentationml.tags+xml"/>
  <Override PartName="/ppt/notesSlides/notesSlide71.xml" ContentType="application/vnd.openxmlformats-officedocument.presentationml.notesSlide+xml"/>
  <Override PartName="/ppt/tags/tag136.xml" ContentType="application/vnd.openxmlformats-officedocument.presentationml.tags+xml"/>
  <Override PartName="/ppt/notesSlides/notesSlide72.xml" ContentType="application/vnd.openxmlformats-officedocument.presentationml.notesSlide+xml"/>
  <Override PartName="/ppt/tags/tag137.xml" ContentType="application/vnd.openxmlformats-officedocument.presentationml.tags+xml"/>
  <Override PartName="/ppt/notesSlides/notesSlide73.xml" ContentType="application/vnd.openxmlformats-officedocument.presentationml.notesSlide+xml"/>
  <Override PartName="/ppt/tags/tag138.xml" ContentType="application/vnd.openxmlformats-officedocument.presentationml.tags+xml"/>
  <Override PartName="/ppt/notesSlides/notesSlide74.xml" ContentType="application/vnd.openxmlformats-officedocument.presentationml.notesSlide+xml"/>
  <Override PartName="/ppt/tags/tag139.xml" ContentType="application/vnd.openxmlformats-officedocument.presentationml.tags+xml"/>
  <Override PartName="/ppt/notesSlides/notesSlide75.xml" ContentType="application/vnd.openxmlformats-officedocument.presentationml.notesSlide+xml"/>
  <Override PartName="/ppt/tags/tag140.xml" ContentType="application/vnd.openxmlformats-officedocument.presentationml.tags+xml"/>
  <Override PartName="/ppt/notesSlides/notesSlide76.xml" ContentType="application/vnd.openxmlformats-officedocument.presentationml.notesSlide+xml"/>
  <Override PartName="/ppt/tags/tag141.xml" ContentType="application/vnd.openxmlformats-officedocument.presentationml.tags+xml"/>
  <Override PartName="/ppt/notesSlides/notesSlide77.xml" ContentType="application/vnd.openxmlformats-officedocument.presentationml.notesSlide+xml"/>
  <Override PartName="/ppt/tags/tag142.xml" ContentType="application/vnd.openxmlformats-officedocument.presentationml.tags+xml"/>
  <Override PartName="/ppt/notesSlides/notesSlide78.xml" ContentType="application/vnd.openxmlformats-officedocument.presentationml.notesSlide+xml"/>
  <Override PartName="/ppt/tags/tag143.xml" ContentType="application/vnd.openxmlformats-officedocument.presentationml.tags+xml"/>
  <Override PartName="/ppt/notesSlides/notesSlide79.xml" ContentType="application/vnd.openxmlformats-officedocument.presentationml.notesSlide+xml"/>
  <Override PartName="/ppt/tags/tag144.xml" ContentType="application/vnd.openxmlformats-officedocument.presentationml.tags+xml"/>
  <Override PartName="/ppt/notesSlides/notesSlide80.xml" ContentType="application/vnd.openxmlformats-officedocument.presentationml.notesSlide+xml"/>
  <Override PartName="/ppt/tags/tag145.xml" ContentType="application/vnd.openxmlformats-officedocument.presentationml.tags+xml"/>
  <Override PartName="/ppt/notesSlides/notesSlide81.xml" ContentType="application/vnd.openxmlformats-officedocument.presentationml.notesSlide+xml"/>
  <Override PartName="/ppt/tags/tag146.xml" ContentType="application/vnd.openxmlformats-officedocument.presentationml.tags+xml"/>
  <Override PartName="/ppt/notesSlides/notesSlide82.xml" ContentType="application/vnd.openxmlformats-officedocument.presentationml.notesSlide+xml"/>
  <Override PartName="/ppt/tags/tag147.xml" ContentType="application/vnd.openxmlformats-officedocument.presentationml.tags+xml"/>
  <Override PartName="/ppt/notesSlides/notesSlide83.xml" ContentType="application/vnd.openxmlformats-officedocument.presentationml.notesSlide+xml"/>
  <Override PartName="/ppt/tags/tag148.xml" ContentType="application/vnd.openxmlformats-officedocument.presentationml.tags+xml"/>
  <Override PartName="/ppt/notesSlides/notesSlide84.xml" ContentType="application/vnd.openxmlformats-officedocument.presentationml.notesSlide+xml"/>
  <Override PartName="/ppt/tags/tag149.xml" ContentType="application/vnd.openxmlformats-officedocument.presentationml.tags+xml"/>
  <Override PartName="/ppt/notesSlides/notesSlide85.xml" ContentType="application/vnd.openxmlformats-officedocument.presentationml.notesSlide+xml"/>
  <Override PartName="/ppt/tags/tag150.xml" ContentType="application/vnd.openxmlformats-officedocument.presentationml.tags+xml"/>
  <Override PartName="/ppt/notesSlides/notesSlide86.xml" ContentType="application/vnd.openxmlformats-officedocument.presentationml.notesSlide+xml"/>
  <Override PartName="/ppt/tags/tag151.xml" ContentType="application/vnd.openxmlformats-officedocument.presentationml.tags+xml"/>
  <Override PartName="/ppt/notesSlides/notesSlide87.xml" ContentType="application/vnd.openxmlformats-officedocument.presentationml.notesSlide+xml"/>
  <Override PartName="/ppt/tags/tag152.xml" ContentType="application/vnd.openxmlformats-officedocument.presentationml.tags+xml"/>
  <Override PartName="/ppt/notesSlides/notesSlide88.xml" ContentType="application/vnd.openxmlformats-officedocument.presentationml.notesSlide+xml"/>
  <Override PartName="/ppt/tags/tag153.xml" ContentType="application/vnd.openxmlformats-officedocument.presentationml.tags+xml"/>
  <Override PartName="/ppt/notesSlides/notesSlide89.xml" ContentType="application/vnd.openxmlformats-officedocument.presentationml.notesSlide+xml"/>
  <Override PartName="/ppt/tags/tag154.xml" ContentType="application/vnd.openxmlformats-officedocument.presentationml.tags+xml"/>
  <Override PartName="/ppt/notesSlides/notesSlide90.xml" ContentType="application/vnd.openxmlformats-officedocument.presentationml.notesSlide+xml"/>
  <Override PartName="/ppt/tags/tag155.xml" ContentType="application/vnd.openxmlformats-officedocument.presentationml.tags+xml"/>
  <Override PartName="/ppt/notesSlides/notesSlide91.xml" ContentType="application/vnd.openxmlformats-officedocument.presentationml.notesSlide+xml"/>
  <Override PartName="/ppt/tags/tag156.xml" ContentType="application/vnd.openxmlformats-officedocument.presentationml.tags+xml"/>
  <Override PartName="/ppt/notesSlides/notesSlide92.xml" ContentType="application/vnd.openxmlformats-officedocument.presentationml.notesSlide+xml"/>
  <Override PartName="/ppt/tags/tag157.xml" ContentType="application/vnd.openxmlformats-officedocument.presentationml.tags+xml"/>
  <Override PartName="/ppt/notesSlides/notesSlide93.xml" ContentType="application/vnd.openxmlformats-officedocument.presentationml.notesSlide+xml"/>
  <Override PartName="/ppt/tags/tag158.xml" ContentType="application/vnd.openxmlformats-officedocument.presentationml.tags+xml"/>
  <Override PartName="/ppt/notesSlides/notesSlide94.xml" ContentType="application/vnd.openxmlformats-officedocument.presentationml.notesSlide+xml"/>
  <Override PartName="/ppt/tags/tag159.xml" ContentType="application/vnd.openxmlformats-officedocument.presentationml.tags+xml"/>
  <Override PartName="/ppt/notesSlides/notesSlide95.xml" ContentType="application/vnd.openxmlformats-officedocument.presentationml.notesSlide+xml"/>
  <Override PartName="/ppt/tags/tag160.xml" ContentType="application/vnd.openxmlformats-officedocument.presentationml.tags+xml"/>
  <Override PartName="/ppt/notesSlides/notesSlide96.xml" ContentType="application/vnd.openxmlformats-officedocument.presentationml.notesSlide+xml"/>
  <Override PartName="/ppt/tags/tag161.xml" ContentType="application/vnd.openxmlformats-officedocument.presentationml.tags+xml"/>
  <Override PartName="/ppt/notesSlides/notesSlide97.xml" ContentType="application/vnd.openxmlformats-officedocument.presentationml.notesSlide+xml"/>
  <Override PartName="/ppt/tags/tag162.xml" ContentType="application/vnd.openxmlformats-officedocument.presentationml.tags+xml"/>
  <Override PartName="/ppt/notesSlides/notesSlide98.xml" ContentType="application/vnd.openxmlformats-officedocument.presentationml.notesSlide+xml"/>
  <Override PartName="/ppt/tags/tag163.xml" ContentType="application/vnd.openxmlformats-officedocument.presentationml.tags+xml"/>
  <Override PartName="/ppt/notesSlides/notesSlide99.xml" ContentType="application/vnd.openxmlformats-officedocument.presentationml.notesSlide+xml"/>
  <Override PartName="/ppt/tags/tag164.xml" ContentType="application/vnd.openxmlformats-officedocument.presentationml.tags+xml"/>
  <Override PartName="/ppt/notesSlides/notesSlide100.xml" ContentType="application/vnd.openxmlformats-officedocument.presentationml.notesSlide+xml"/>
  <Override PartName="/ppt/tags/tag165.xml" ContentType="application/vnd.openxmlformats-officedocument.presentationml.tags+xml"/>
  <Override PartName="/ppt/notesSlides/notesSlide101.xml" ContentType="application/vnd.openxmlformats-officedocument.presentationml.notesSlide+xml"/>
  <Override PartName="/ppt/tags/tag166.xml" ContentType="application/vnd.openxmlformats-officedocument.presentationml.tags+xml"/>
  <Override PartName="/ppt/notesSlides/notesSlide10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4040" r:id="rId5"/>
    <p:sldMasterId id="2147484052" r:id="rId6"/>
    <p:sldMasterId id="2147484064" r:id="rId7"/>
    <p:sldMasterId id="2147484076" r:id="rId8"/>
    <p:sldMasterId id="2147484088" r:id="rId9"/>
    <p:sldMasterId id="2147484100" r:id="rId10"/>
    <p:sldMasterId id="2147484252" r:id="rId11"/>
  </p:sldMasterIdLst>
  <p:notesMasterIdLst>
    <p:notesMasterId r:id="rId114"/>
  </p:notesMasterIdLst>
  <p:handoutMasterIdLst>
    <p:handoutMasterId r:id="rId115"/>
  </p:handoutMasterIdLst>
  <p:sldIdLst>
    <p:sldId id="256" r:id="rId12"/>
    <p:sldId id="273" r:id="rId13"/>
    <p:sldId id="413" r:id="rId14"/>
    <p:sldId id="414" r:id="rId15"/>
    <p:sldId id="415" r:id="rId16"/>
    <p:sldId id="363" r:id="rId17"/>
    <p:sldId id="416" r:id="rId18"/>
    <p:sldId id="399" r:id="rId19"/>
    <p:sldId id="417" r:id="rId20"/>
    <p:sldId id="418" r:id="rId21"/>
    <p:sldId id="419" r:id="rId22"/>
    <p:sldId id="380" r:id="rId23"/>
    <p:sldId id="364" r:id="rId24"/>
    <p:sldId id="292" r:id="rId25"/>
    <p:sldId id="365" r:id="rId26"/>
    <p:sldId id="420" r:id="rId27"/>
    <p:sldId id="367" r:id="rId28"/>
    <p:sldId id="297" r:id="rId29"/>
    <p:sldId id="366" r:id="rId30"/>
    <p:sldId id="432" r:id="rId31"/>
    <p:sldId id="282" r:id="rId32"/>
    <p:sldId id="473" r:id="rId33"/>
    <p:sldId id="368" r:id="rId34"/>
    <p:sldId id="381" r:id="rId35"/>
    <p:sldId id="382" r:id="rId36"/>
    <p:sldId id="301" r:id="rId37"/>
    <p:sldId id="421" r:id="rId38"/>
    <p:sldId id="436" r:id="rId39"/>
    <p:sldId id="334" r:id="rId40"/>
    <p:sldId id="434" r:id="rId41"/>
    <p:sldId id="435" r:id="rId42"/>
    <p:sldId id="438" r:id="rId43"/>
    <p:sldId id="384" r:id="rId44"/>
    <p:sldId id="385" r:id="rId45"/>
    <p:sldId id="386" r:id="rId46"/>
    <p:sldId id="440" r:id="rId47"/>
    <p:sldId id="335" r:id="rId48"/>
    <p:sldId id="257" r:id="rId49"/>
    <p:sldId id="373" r:id="rId50"/>
    <p:sldId id="351" r:id="rId51"/>
    <p:sldId id="374" r:id="rId52"/>
    <p:sldId id="350" r:id="rId53"/>
    <p:sldId id="441" r:id="rId54"/>
    <p:sldId id="303" r:id="rId55"/>
    <p:sldId id="472" r:id="rId56"/>
    <p:sldId id="306" r:id="rId57"/>
    <p:sldId id="422" r:id="rId58"/>
    <p:sldId id="423" r:id="rId59"/>
    <p:sldId id="424" r:id="rId60"/>
    <p:sldId id="444" r:id="rId61"/>
    <p:sldId id="442" r:id="rId62"/>
    <p:sldId id="443" r:id="rId63"/>
    <p:sldId id="446" r:id="rId64"/>
    <p:sldId id="445" r:id="rId65"/>
    <p:sldId id="474" r:id="rId66"/>
    <p:sldId id="462" r:id="rId67"/>
    <p:sldId id="461" r:id="rId68"/>
    <p:sldId id="451" r:id="rId69"/>
    <p:sldId id="475" r:id="rId70"/>
    <p:sldId id="476" r:id="rId71"/>
    <p:sldId id="308" r:id="rId72"/>
    <p:sldId id="469" r:id="rId73"/>
    <p:sldId id="425" r:id="rId74"/>
    <p:sldId id="388" r:id="rId75"/>
    <p:sldId id="389" r:id="rId76"/>
    <p:sldId id="426" r:id="rId77"/>
    <p:sldId id="311" r:id="rId78"/>
    <p:sldId id="454" r:id="rId79"/>
    <p:sldId id="455" r:id="rId80"/>
    <p:sldId id="355" r:id="rId81"/>
    <p:sldId id="447" r:id="rId82"/>
    <p:sldId id="448" r:id="rId83"/>
    <p:sldId id="449" r:id="rId84"/>
    <p:sldId id="450" r:id="rId85"/>
    <p:sldId id="452" r:id="rId86"/>
    <p:sldId id="453" r:id="rId87"/>
    <p:sldId id="400" r:id="rId88"/>
    <p:sldId id="341" r:id="rId89"/>
    <p:sldId id="456" r:id="rId90"/>
    <p:sldId id="314" r:id="rId91"/>
    <p:sldId id="470" r:id="rId92"/>
    <p:sldId id="427" r:id="rId93"/>
    <p:sldId id="342" r:id="rId94"/>
    <p:sldId id="429" r:id="rId95"/>
    <p:sldId id="318" r:id="rId96"/>
    <p:sldId id="457" r:id="rId97"/>
    <p:sldId id="346" r:id="rId98"/>
    <p:sldId id="466" r:id="rId99"/>
    <p:sldId id="459" r:id="rId100"/>
    <p:sldId id="477" r:id="rId101"/>
    <p:sldId id="478" r:id="rId102"/>
    <p:sldId id="320" r:id="rId103"/>
    <p:sldId id="471" r:id="rId104"/>
    <p:sldId id="331" r:id="rId105"/>
    <p:sldId id="395" r:id="rId106"/>
    <p:sldId id="397" r:id="rId107"/>
    <p:sldId id="396" r:id="rId108"/>
    <p:sldId id="332" r:id="rId109"/>
    <p:sldId id="430" r:id="rId110"/>
    <p:sldId id="458" r:id="rId111"/>
    <p:sldId id="460" r:id="rId112"/>
    <p:sldId id="411" r:id="rId113"/>
  </p:sldIdLst>
  <p:sldSz cx="9144000" cy="6858000" type="screen4x3"/>
  <p:notesSz cx="7010400" cy="9296400"/>
  <p:custDataLst>
    <p:tags r:id="rId116"/>
  </p:custData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D4567"/>
    <a:srgbClr val="0F4F77"/>
    <a:srgbClr val="062030"/>
    <a:srgbClr val="146394"/>
    <a:srgbClr val="3886DC"/>
    <a:srgbClr val="0071E2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AEC36E-C7A6-48D2-8BB6-B4CCD65B1FCD}" v="1" dt="2018-11-19T16:13:41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94" autoAdjust="0"/>
    <p:restoredTop sz="86826" autoAdjust="0"/>
  </p:normalViewPr>
  <p:slideViewPr>
    <p:cSldViewPr>
      <p:cViewPr varScale="1">
        <p:scale>
          <a:sx n="121" d="100"/>
          <a:sy n="121" d="100"/>
        </p:scale>
        <p:origin x="1277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81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117" Type="http://schemas.openxmlformats.org/officeDocument/2006/relationships/presProps" Target="presProps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18" Type="http://schemas.openxmlformats.org/officeDocument/2006/relationships/viewProps" Target="viewProps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49" Type="http://schemas.openxmlformats.org/officeDocument/2006/relationships/slide" Target="slides/slide38.xml"/><Relationship Id="rId114" Type="http://schemas.openxmlformats.org/officeDocument/2006/relationships/notesMaster" Target="notesMasters/notesMaster1.xml"/><Relationship Id="rId119" Type="http://schemas.openxmlformats.org/officeDocument/2006/relationships/theme" Target="theme/theme1.xml"/><Relationship Id="rId44" Type="http://schemas.openxmlformats.org/officeDocument/2006/relationships/slide" Target="slides/slide33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customXml" Target="../customXml/item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microsoft.com/office/2015/10/relationships/revisionInfo" Target="revisionInfo.xml"/><Relationship Id="rId3" Type="http://schemas.openxmlformats.org/officeDocument/2006/relationships/customXml" Target="../customXml/item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tags" Target="tags/tag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Relationship Id="rId15" Type="http://schemas.openxmlformats.org/officeDocument/2006/relationships/slide" Target="slides/slide4.xml"/><Relationship Id="rId36" Type="http://schemas.openxmlformats.org/officeDocument/2006/relationships/slide" Target="slides/slide25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52" Type="http://schemas.openxmlformats.org/officeDocument/2006/relationships/slide" Target="slides/slide41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4.xml"/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668C23-38E3-4EAC-A95C-A6E3C0105C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A4D80-5D9B-4085-82CA-52F5875121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D73A6736-918A-48D3-BFFA-71102769225C}" type="datetimeFigureOut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A30DA-3674-4629-AB26-013490212A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FB636-FB22-41FE-8012-20769AB89E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4AC2F40-0A0B-4DE2-B5C0-506C1D086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0302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8E4887-50BF-434A-B53D-BA61A1ABC7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42C66-2E63-407D-A563-C130D48829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C8104B97-2D7B-46AE-BC1A-DF1936C7D9EF}" type="datetimeFigureOut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47E0ACF-E528-4F08-BD9E-CAAAB2A50C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CF18AEF-2A56-4FD6-95C5-8A2FDCDF0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02869-6704-4B6D-ACCE-185373F241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1B3F4-6AE1-491B-9D4D-B92869A11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77A0917C-2DB4-488F-9536-431E304FF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5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D727C4A2-6D43-4D99-8504-6596E12C44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39FAC9C6-51D7-453B-ACF0-2221C7CDD6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D9FA0E99-B40B-48D9-9FC3-6F6DEE1B9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0168EB-9EA5-4E74-AD23-891C2523FCA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034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195A40A5-D75A-4991-8DAE-5E3355D77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6C08353D-390C-4A7D-A761-5F6E9FBD38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2D43E3C5-3453-4C1D-8CC8-7E2988D1F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3CB67A-F6BB-4438-B729-04C242F67749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2303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4011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9012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2E0F8F35-A192-4509-A171-CE519CE4FB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8B5A97CD-E933-4F2B-9688-71451744B6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Discuss using functionality when it becomes available 12/7.</a:t>
            </a:r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D6C47A2B-0BFD-480C-8006-093B353EE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4E112F-2D0D-43DA-902E-249814B4C961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66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B9DC6417-07E5-44BD-9192-11D59A08CB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FE50B-C84F-45AE-9A8C-04EF2787B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Show relationship between EFC, Opt out options (PESS, Aftercare, No Program)</a:t>
            </a:r>
          </a:p>
          <a:p>
            <a:pPr>
              <a:defRPr/>
            </a:pPr>
            <a:r>
              <a:rPr lang="en-US" dirty="0"/>
              <a:t>Show key events for EFC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90-days prior to 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Case Planning, Judicial Reviews, IV-E Eligibility (JR Finding of Reasonable Efforts to achieve permanency)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Monthly Visits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Annual Program Eligibility Redetermination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CBC Manages CIC Medicaid Throughout </a:t>
            </a:r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FCD6DA56-BA8E-4401-A82D-7949345CA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AFBCD-32B1-4B25-97C4-823A4DBF92A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095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996C6F60-7D92-4C10-9CC0-E669A41071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46B111AF-FF62-40B6-A9CE-1D2E6E7AE2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3D3F910F-3BD4-42F2-AEC1-799646700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CE3A6B-0D1B-402C-99E4-87C86CD16FC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937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20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4489C297-B575-45DF-8A3B-D8D84F77F8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A6C3A684-89C3-440A-BD4A-88DF92DE50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9DBA41D9-EA40-4A0C-B35A-2DED6DBA2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66098A-BF07-4721-A463-5EBF9265045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17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E5AA0EF0-CD87-4390-8BA8-AC0628C222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27801E20-3D5F-4DD6-BEB4-FE3F3CD1DF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6F999EC8-0A3B-42C3-8D30-6AFFE2F6A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CF3E55-9211-42CF-8FEE-9036F16482D6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20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1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0FB43B99-40BD-49AD-A2C1-BC9673987A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C370F34B-D113-48CC-93E9-0CB16DDFCF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A6BC8A85-216F-4DAF-B037-B41D0CAB2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6857E2-6851-4881-9D8F-B2863BA2F57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26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5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5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E72B18E6-DC2D-4205-A055-C272DE1328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4FEEAD41-E440-43BD-81DD-33FFEF8270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D48E7811-E062-4EBD-8C3D-F8F1236BB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DFA0FC-229C-433A-B0C5-75963E6EC99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83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8B8A8018-D3BB-4381-8A30-7848BB6AAD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FE50B-C84F-45AE-9A8C-04EF2787B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Show relationship between EFC, Opt out options (PESS, Aftercare, No Program)</a:t>
            </a:r>
          </a:p>
          <a:p>
            <a:pPr>
              <a:defRPr/>
            </a:pPr>
            <a:r>
              <a:rPr lang="en-US" dirty="0"/>
              <a:t>Show key events for EFC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90-days prior to 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Case Planning, Judicial Reviews, IV-E Eligibility (JR Finding of Reasonable Efforts to achieve permanency)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Monthly Visits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Annual Program Eligibility Redetermination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CBC Manages CIC Medicaid Throughout </a:t>
            </a: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42D76B63-1174-4003-9A4F-83F324317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4286F9-4DEF-4E37-B9B6-BAED9E5B4E6D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75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59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3E6C5212-44BF-4D0F-9AF8-69F70FACB0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44C9EA68-F277-4EE6-A5BF-3727E09237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4932" name="Slide Number Placeholder 3">
            <a:extLst>
              <a:ext uri="{FF2B5EF4-FFF2-40B4-BE49-F238E27FC236}">
                <a16:creationId xmlns:a16="http://schemas.microsoft.com/office/drawing/2014/main" id="{1D891D54-5C08-4573-9BE0-C0602038B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1F1B24-6155-43EA-A89E-8D7CA388BC4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187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44D35366-CBDE-4945-9EDC-B86BCE85EA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0FBAD1F3-84E0-4941-89F1-A90C97D482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735089CA-6DF9-4B57-8994-AC2FF9EC3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B31213-40B1-4EA0-A28D-745BCFBCAF22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178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E798E5D6-39B7-4526-964C-46B8155118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8D04D6D1-87EF-4559-9F7D-ECC54D2464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Youth in the Department’s legal custody on their 18th birthday do not need to apply.</a:t>
            </a:r>
          </a:p>
          <a:p>
            <a:endParaRPr lang="en-US" altLang="en-US" dirty="0"/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11027544-853F-4475-A703-730C8A150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7E7B75-7F1D-41C5-B295-6F5B803E0A0F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11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>
            <a:extLst>
              <a:ext uri="{FF2B5EF4-FFF2-40B4-BE49-F238E27FC236}">
                <a16:creationId xmlns:a16="http://schemas.microsoft.com/office/drawing/2014/main" id="{17A71C8D-D6C6-4A85-9C03-7ACABCCBB1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>
            <a:extLst>
              <a:ext uri="{FF2B5EF4-FFF2-40B4-BE49-F238E27FC236}">
                <a16:creationId xmlns:a16="http://schemas.microsoft.com/office/drawing/2014/main" id="{37C530F3-15B3-436D-9454-2322432CEE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Youth in the Department’s legal custody on their 18th birthday do not need to apply.</a:t>
            </a:r>
          </a:p>
          <a:p>
            <a:endParaRPr lang="en-US" altLang="en-US" dirty="0"/>
          </a:p>
        </p:txBody>
      </p:sp>
      <p:sp>
        <p:nvSpPr>
          <p:cNvPr id="131076" name="Slide Number Placeholder 3">
            <a:extLst>
              <a:ext uri="{FF2B5EF4-FFF2-40B4-BE49-F238E27FC236}">
                <a16:creationId xmlns:a16="http://schemas.microsoft.com/office/drawing/2014/main" id="{4D75FA75-EE7E-4BD2-8467-7FB9F973B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61DA85-D295-4C27-BC89-F1564D681CAD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62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27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>
            <a:extLst>
              <a:ext uri="{FF2B5EF4-FFF2-40B4-BE49-F238E27FC236}">
                <a16:creationId xmlns:a16="http://schemas.microsoft.com/office/drawing/2014/main" id="{F965CE99-F645-4652-8B1F-B4D04F6FFC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>
            <a:extLst>
              <a:ext uri="{FF2B5EF4-FFF2-40B4-BE49-F238E27FC236}">
                <a16:creationId xmlns:a16="http://schemas.microsoft.com/office/drawing/2014/main" id="{3FBA1F0C-6DD0-427D-B13F-5A32947980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If young adults are incapable of doing any of the qualifying activities due to a medical condition and/or disability, they must provide documentation. </a:t>
            </a:r>
          </a:p>
          <a:p>
            <a:endParaRPr lang="en-US" altLang="en-US" dirty="0">
              <a:solidFill>
                <a:srgbClr val="006666"/>
              </a:solidFill>
            </a:endParaRPr>
          </a:p>
        </p:txBody>
      </p:sp>
      <p:sp>
        <p:nvSpPr>
          <p:cNvPr id="134148" name="Slide Number Placeholder 3">
            <a:extLst>
              <a:ext uri="{FF2B5EF4-FFF2-40B4-BE49-F238E27FC236}">
                <a16:creationId xmlns:a16="http://schemas.microsoft.com/office/drawing/2014/main" id="{6AC177D6-A20D-41D0-B421-9EEAD196E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883AE8-73A1-4EC5-AF18-B4573BFFE2D6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5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CFEB10CD-8E23-4C7C-B4DB-14EDABF1B5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127B4E02-A052-4270-9835-0DC17CD0D1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9F8B2047-A9ED-4AD1-8B23-9B8E84A80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DA3EAA-FAAC-4E3A-93F7-AFB25B734A3A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88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27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66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589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>
            <a:extLst>
              <a:ext uri="{FF2B5EF4-FFF2-40B4-BE49-F238E27FC236}">
                <a16:creationId xmlns:a16="http://schemas.microsoft.com/office/drawing/2014/main" id="{147F8370-4D41-44A6-9296-D940A3D303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>
            <a:extLst>
              <a:ext uri="{FF2B5EF4-FFF2-40B4-BE49-F238E27FC236}">
                <a16:creationId xmlns:a16="http://schemas.microsoft.com/office/drawing/2014/main" id="{254E37EA-DAFC-4604-9D4E-9EEA1380A5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  <p:sp>
        <p:nvSpPr>
          <p:cNvPr id="139268" name="Slide Number Placeholder 3">
            <a:extLst>
              <a:ext uri="{FF2B5EF4-FFF2-40B4-BE49-F238E27FC236}">
                <a16:creationId xmlns:a16="http://schemas.microsoft.com/office/drawing/2014/main" id="{AAD7CF3A-E865-438F-8FA6-36CD8A96A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782150-D05D-432E-804E-F87A51F61A06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089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73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>
            <a:extLst>
              <a:ext uri="{FF2B5EF4-FFF2-40B4-BE49-F238E27FC236}">
                <a16:creationId xmlns:a16="http://schemas.microsoft.com/office/drawing/2014/main" id="{FFF14267-C47A-40AA-9424-B37A57524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>
            <a:extLst>
              <a:ext uri="{FF2B5EF4-FFF2-40B4-BE49-F238E27FC236}">
                <a16:creationId xmlns:a16="http://schemas.microsoft.com/office/drawing/2014/main" id="{01D9FBEB-4F48-4634-B7F8-919B968B92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  <p:sp>
        <p:nvSpPr>
          <p:cNvPr id="142340" name="Slide Number Placeholder 3">
            <a:extLst>
              <a:ext uri="{FF2B5EF4-FFF2-40B4-BE49-F238E27FC236}">
                <a16:creationId xmlns:a16="http://schemas.microsoft.com/office/drawing/2014/main" id="{D9E3D752-D97E-4458-A67E-856945697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72861A-4F61-4BCE-986D-0FB4CC45D9FC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6410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145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>
            <a:extLst>
              <a:ext uri="{FF2B5EF4-FFF2-40B4-BE49-F238E27FC236}">
                <a16:creationId xmlns:a16="http://schemas.microsoft.com/office/drawing/2014/main" id="{79960CDA-CC2A-4A63-9360-322CBFF838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>
            <a:extLst>
              <a:ext uri="{FF2B5EF4-FFF2-40B4-BE49-F238E27FC236}">
                <a16:creationId xmlns:a16="http://schemas.microsoft.com/office/drawing/2014/main" id="{39CAD6D7-2933-4155-9023-1A6821763D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45412" name="Slide Number Placeholder 3">
            <a:extLst>
              <a:ext uri="{FF2B5EF4-FFF2-40B4-BE49-F238E27FC236}">
                <a16:creationId xmlns:a16="http://schemas.microsoft.com/office/drawing/2014/main" id="{FB108FED-BE7A-4230-8BFD-F91EA6462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1D5D71-C5B9-4521-9436-830B54DF6D0E}" type="slidenum">
              <a:rPr lang="en-US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061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05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>
            <a:extLst>
              <a:ext uri="{FF2B5EF4-FFF2-40B4-BE49-F238E27FC236}">
                <a16:creationId xmlns:a16="http://schemas.microsoft.com/office/drawing/2014/main" id="{B1FFDBBF-E60C-4409-8E75-3AA261105B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>
            <a:extLst>
              <a:ext uri="{FF2B5EF4-FFF2-40B4-BE49-F238E27FC236}">
                <a16:creationId xmlns:a16="http://schemas.microsoft.com/office/drawing/2014/main" id="{6EF467AE-53E9-4151-A52E-80AF81395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7460" name="Slide Number Placeholder 3">
            <a:extLst>
              <a:ext uri="{FF2B5EF4-FFF2-40B4-BE49-F238E27FC236}">
                <a16:creationId xmlns:a16="http://schemas.microsoft.com/office/drawing/2014/main" id="{E584F374-E5E2-4696-A2FB-C8EC8AC99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F9191-E495-4161-9AF8-70C4CFEA2109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67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B2D90291-FFC4-4948-A43B-1539CD0114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1E5E0501-300F-467E-A3EA-C63EF110CA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F911E8C0-9754-4ACF-8742-10E0408F7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DA7AD3-F932-4D11-B789-FFB935CC3BC6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679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>
            <a:extLst>
              <a:ext uri="{FF2B5EF4-FFF2-40B4-BE49-F238E27FC236}">
                <a16:creationId xmlns:a16="http://schemas.microsoft.com/office/drawing/2014/main" id="{F2B05829-28F2-4A28-BC94-9FF2D99D82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>
            <a:extLst>
              <a:ext uri="{FF2B5EF4-FFF2-40B4-BE49-F238E27FC236}">
                <a16:creationId xmlns:a16="http://schemas.microsoft.com/office/drawing/2014/main" id="{99EA7D49-F524-425D-BD3E-ACC1D5EB5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The Child Welfare Professional also ensures that the young adult is participating in a qualifying activity, participating in ongoing transition and case planning, and will meet face-to-face in the home every month.</a:t>
            </a:r>
          </a:p>
          <a:p>
            <a:endParaRPr lang="en-US" altLang="en-US" b="1" dirty="0"/>
          </a:p>
          <a:p>
            <a:r>
              <a:rPr lang="en-US" altLang="en-US" b="1" dirty="0"/>
              <a:t>It becomes an attachment to the Transition Plan in FSFN.</a:t>
            </a:r>
          </a:p>
        </p:txBody>
      </p:sp>
      <p:sp>
        <p:nvSpPr>
          <p:cNvPr id="149508" name="Slide Number Placeholder 3">
            <a:extLst>
              <a:ext uri="{FF2B5EF4-FFF2-40B4-BE49-F238E27FC236}">
                <a16:creationId xmlns:a16="http://schemas.microsoft.com/office/drawing/2014/main" id="{18959D7D-2180-4B0C-80E8-6C47D506A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BA76CA-5BAA-4C7C-84F7-6E0D366F7600}" type="slidenum">
              <a:rPr lang="en-US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724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>
            <a:extLst>
              <a:ext uri="{FF2B5EF4-FFF2-40B4-BE49-F238E27FC236}">
                <a16:creationId xmlns:a16="http://schemas.microsoft.com/office/drawing/2014/main" id="{07B4DAF0-D585-4206-964B-172E1518AB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>
            <a:extLst>
              <a:ext uri="{FF2B5EF4-FFF2-40B4-BE49-F238E27FC236}">
                <a16:creationId xmlns:a16="http://schemas.microsoft.com/office/drawing/2014/main" id="{81FF90F5-F036-4946-9F30-2222035326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  <p:sp>
        <p:nvSpPr>
          <p:cNvPr id="151556" name="Slide Number Placeholder 3">
            <a:extLst>
              <a:ext uri="{FF2B5EF4-FFF2-40B4-BE49-F238E27FC236}">
                <a16:creationId xmlns:a16="http://schemas.microsoft.com/office/drawing/2014/main" id="{533BE57C-6EFA-426C-B310-E2D4AEBDD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E60AD9-2D73-45E5-98F1-3B363430D04F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8568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>
            <a:extLst>
              <a:ext uri="{FF2B5EF4-FFF2-40B4-BE49-F238E27FC236}">
                <a16:creationId xmlns:a16="http://schemas.microsoft.com/office/drawing/2014/main" id="{EFFCCEE2-7794-4150-898B-FB86A8ABCA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>
            <a:extLst>
              <a:ext uri="{FF2B5EF4-FFF2-40B4-BE49-F238E27FC236}">
                <a16:creationId xmlns:a16="http://schemas.microsoft.com/office/drawing/2014/main" id="{CEFF9E0C-6FAA-4D3E-BABA-39921ECBEF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04" name="Slide Number Placeholder 3">
            <a:extLst>
              <a:ext uri="{FF2B5EF4-FFF2-40B4-BE49-F238E27FC236}">
                <a16:creationId xmlns:a16="http://schemas.microsoft.com/office/drawing/2014/main" id="{73CB17CC-578B-4DA0-8551-E490765BD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BD0F20-5B7C-420F-B873-7F803BF25920}" type="slidenum">
              <a:rPr lang="en-US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938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239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340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>
            <a:extLst>
              <a:ext uri="{FF2B5EF4-FFF2-40B4-BE49-F238E27FC236}">
                <a16:creationId xmlns:a16="http://schemas.microsoft.com/office/drawing/2014/main" id="{CA1E164E-FA80-47CC-81B3-4119F907FC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FE50B-C84F-45AE-9A8C-04EF2787B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Show relationship between EFC, Opt out options (PESS, Aftercare, No Program)</a:t>
            </a:r>
          </a:p>
          <a:p>
            <a:pPr>
              <a:defRPr/>
            </a:pPr>
            <a:r>
              <a:rPr lang="en-US" dirty="0"/>
              <a:t>Show key events for EFC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90-days prior to 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Case Planning, Judicial Reviews, IV-E Eligibility (JR Finding of Reasonable Efforts to achieve permanency)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Monthly Visits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Annual Program Eligibility Redetermination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CBC Manages CIC Medicaid Throughout </a:t>
            </a:r>
          </a:p>
        </p:txBody>
      </p:sp>
      <p:sp>
        <p:nvSpPr>
          <p:cNvPr id="157700" name="Slide Number Placeholder 3">
            <a:extLst>
              <a:ext uri="{FF2B5EF4-FFF2-40B4-BE49-F238E27FC236}">
                <a16:creationId xmlns:a16="http://schemas.microsoft.com/office/drawing/2014/main" id="{D5494A3A-9C68-42F6-B508-07C165820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DEA9D4-3E33-48FF-8956-B9FB3021DCC0}" type="slidenum">
              <a:rPr lang="en-US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138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>
            <a:extLst>
              <a:ext uri="{FF2B5EF4-FFF2-40B4-BE49-F238E27FC236}">
                <a16:creationId xmlns:a16="http://schemas.microsoft.com/office/drawing/2014/main" id="{C667AFD8-8543-4B8A-AD8B-418ED465C2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>
            <a:extLst>
              <a:ext uri="{FF2B5EF4-FFF2-40B4-BE49-F238E27FC236}">
                <a16:creationId xmlns:a16="http://schemas.microsoft.com/office/drawing/2014/main" id="{1265569E-951F-4161-826A-FB0FD28E42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9748" name="Slide Number Placeholder 3">
            <a:extLst>
              <a:ext uri="{FF2B5EF4-FFF2-40B4-BE49-F238E27FC236}">
                <a16:creationId xmlns:a16="http://schemas.microsoft.com/office/drawing/2014/main" id="{E60D6911-6FE6-48AB-BEC4-5B97D897D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B1333B-013F-45FC-9BB3-C928CE51C7D0}" type="slidenum">
              <a:rPr lang="en-US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522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>
            <a:extLst>
              <a:ext uri="{FF2B5EF4-FFF2-40B4-BE49-F238E27FC236}">
                <a16:creationId xmlns:a16="http://schemas.microsoft.com/office/drawing/2014/main" id="{886E1A2D-D337-40C4-AFB0-04DAE0F691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>
            <a:extLst>
              <a:ext uri="{FF2B5EF4-FFF2-40B4-BE49-F238E27FC236}">
                <a16:creationId xmlns:a16="http://schemas.microsoft.com/office/drawing/2014/main" id="{C5D264F3-51BA-449E-B5B4-5098253B9F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1796" name="Slide Number Placeholder 3">
            <a:extLst>
              <a:ext uri="{FF2B5EF4-FFF2-40B4-BE49-F238E27FC236}">
                <a16:creationId xmlns:a16="http://schemas.microsoft.com/office/drawing/2014/main" id="{07892585-E7A2-45C1-9545-DD0AA26EC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B82B31-6929-49B8-ADE3-FA2A72D80175}" type="slidenum">
              <a:rPr lang="en-US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233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>
            <a:extLst>
              <a:ext uri="{FF2B5EF4-FFF2-40B4-BE49-F238E27FC236}">
                <a16:creationId xmlns:a16="http://schemas.microsoft.com/office/drawing/2014/main" id="{4235B928-495B-40BE-A41C-2F38CF2401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>
            <a:extLst>
              <a:ext uri="{FF2B5EF4-FFF2-40B4-BE49-F238E27FC236}">
                <a16:creationId xmlns:a16="http://schemas.microsoft.com/office/drawing/2014/main" id="{6667A1FC-2370-4CEE-BDEA-16A21F0AD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  <p:sp>
        <p:nvSpPr>
          <p:cNvPr id="163844" name="Slide Number Placeholder 3">
            <a:extLst>
              <a:ext uri="{FF2B5EF4-FFF2-40B4-BE49-F238E27FC236}">
                <a16:creationId xmlns:a16="http://schemas.microsoft.com/office/drawing/2014/main" id="{05DFA965-BA7A-4325-8FE7-8F2D5FB9D7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7E37CA-36F6-4109-8D71-1C5747C6473C}" type="slidenum">
              <a:rPr lang="en-US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583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>
            <a:extLst>
              <a:ext uri="{FF2B5EF4-FFF2-40B4-BE49-F238E27FC236}">
                <a16:creationId xmlns:a16="http://schemas.microsoft.com/office/drawing/2014/main" id="{9D69113D-F2ED-4E6E-8AAB-BB20D8CB34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>
            <a:extLst>
              <a:ext uri="{FF2B5EF4-FFF2-40B4-BE49-F238E27FC236}">
                <a16:creationId xmlns:a16="http://schemas.microsoft.com/office/drawing/2014/main" id="{431B6A03-9B5B-41BD-98EE-E5DAE98B4E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5892" name="Slide Number Placeholder 3">
            <a:extLst>
              <a:ext uri="{FF2B5EF4-FFF2-40B4-BE49-F238E27FC236}">
                <a16:creationId xmlns:a16="http://schemas.microsoft.com/office/drawing/2014/main" id="{88D4776F-89AF-4B7A-B466-68DCD4621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9568B6-35D9-4AAF-B002-158F236E554B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66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0804FAF5-A699-4D86-88E4-2706D7FCC2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B3A6768B-3DCF-4A91-A50E-EEC9331630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F4F02460-51B5-4B16-BB95-AB480F316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C4C334-D87D-461E-A6C3-101CDA5667C5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627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7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470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311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326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887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>
            <a:extLst>
              <a:ext uri="{FF2B5EF4-FFF2-40B4-BE49-F238E27FC236}">
                <a16:creationId xmlns:a16="http://schemas.microsoft.com/office/drawing/2014/main" id="{4235B928-495B-40BE-A41C-2F38CF2401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>
            <a:extLst>
              <a:ext uri="{FF2B5EF4-FFF2-40B4-BE49-F238E27FC236}">
                <a16:creationId xmlns:a16="http://schemas.microsoft.com/office/drawing/2014/main" id="{6667A1FC-2370-4CEE-BDEA-16A21F0AD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  <p:sp>
        <p:nvSpPr>
          <p:cNvPr id="163844" name="Slide Number Placeholder 3">
            <a:extLst>
              <a:ext uri="{FF2B5EF4-FFF2-40B4-BE49-F238E27FC236}">
                <a16:creationId xmlns:a16="http://schemas.microsoft.com/office/drawing/2014/main" id="{05DFA965-BA7A-4325-8FE7-8F2D5FB9D7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E37CA-36F6-4109-8D71-1C5747C647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207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8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791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301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>
            <a:extLst>
              <a:ext uri="{FF2B5EF4-FFF2-40B4-BE49-F238E27FC236}">
                <a16:creationId xmlns:a16="http://schemas.microsoft.com/office/drawing/2014/main" id="{CA1E164E-FA80-47CC-81B3-4119F907FC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FE50B-C84F-45AE-9A8C-04EF2787B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Show relationship between EFC, Opt out options (PESS, Aftercare, No Program)</a:t>
            </a:r>
          </a:p>
          <a:p>
            <a:pPr>
              <a:defRPr/>
            </a:pPr>
            <a:r>
              <a:rPr lang="en-US" dirty="0"/>
              <a:t>Show key events for EFC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90-days prior to 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Case Planning, Judicial Reviews, IV-E Eligibility (JR Finding of Reasonable Efforts to achieve permanency)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Monthly Visits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Annual Program Eligibility Redetermination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CBC Manages CIC Medicaid Throughout </a:t>
            </a:r>
          </a:p>
        </p:txBody>
      </p:sp>
      <p:sp>
        <p:nvSpPr>
          <p:cNvPr id="157700" name="Slide Number Placeholder 3">
            <a:extLst>
              <a:ext uri="{FF2B5EF4-FFF2-40B4-BE49-F238E27FC236}">
                <a16:creationId xmlns:a16="http://schemas.microsoft.com/office/drawing/2014/main" id="{D5494A3A-9C68-42F6-B508-07C165820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DEA9D4-3E33-48FF-8956-B9FB3021DCC0}" type="slidenum">
              <a:rPr lang="en-US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7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8A6E7457-56DC-4F31-A299-F85C1DA7C9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DB565961-FE02-49C0-ABAC-9123E52B1C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7E86224D-D8F5-4877-B335-55705E390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94C487-2013-4017-9439-81778559136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8598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>
            <a:extLst>
              <a:ext uri="{FF2B5EF4-FFF2-40B4-BE49-F238E27FC236}">
                <a16:creationId xmlns:a16="http://schemas.microsoft.com/office/drawing/2014/main" id="{CA1E164E-FA80-47CC-81B3-4119F907FC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FE50B-C84F-45AE-9A8C-04EF2787B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Show relationship between EFC, Opt out options (PESS, Aftercare, No Program)</a:t>
            </a:r>
          </a:p>
          <a:p>
            <a:pPr>
              <a:defRPr/>
            </a:pPr>
            <a:r>
              <a:rPr lang="en-US" dirty="0"/>
              <a:t>Show key events for EFC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90-days prior to 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Case Planning, Judicial Reviews, IV-E Eligibility (JR Finding of Reasonable Efforts to achieve permanency)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Monthly Visits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Annual Program Eligibility Redetermination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CBC Manages CIC Medicaid Throughout </a:t>
            </a:r>
          </a:p>
        </p:txBody>
      </p:sp>
      <p:sp>
        <p:nvSpPr>
          <p:cNvPr id="157700" name="Slide Number Placeholder 3">
            <a:extLst>
              <a:ext uri="{FF2B5EF4-FFF2-40B4-BE49-F238E27FC236}">
                <a16:creationId xmlns:a16="http://schemas.microsoft.com/office/drawing/2014/main" id="{D5494A3A-9C68-42F6-B508-07C165820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DEA9D4-3E33-48FF-8956-B9FB3021DCC0}" type="slidenum">
              <a:rPr lang="en-US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637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12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>
            <a:extLst>
              <a:ext uri="{FF2B5EF4-FFF2-40B4-BE49-F238E27FC236}">
                <a16:creationId xmlns:a16="http://schemas.microsoft.com/office/drawing/2014/main" id="{08533C5F-FE0F-45D4-93E7-0C9E1DA9D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FE50B-C84F-45AE-9A8C-04EF2787B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Show relationship between EFC, Opt out options (PESS, Aftercare, No Program)</a:t>
            </a:r>
          </a:p>
          <a:p>
            <a:pPr>
              <a:defRPr/>
            </a:pPr>
            <a:r>
              <a:rPr lang="en-US" dirty="0"/>
              <a:t>Show key events for EFC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90-days prior to 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Case Planning, Judicial Reviews, IV-E Eligibility (JR Finding of Reasonable Efforts to achieve permanency)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Monthly Visits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Annual Program Eligibility Redetermination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CBC Manages CIC Medicaid Throughout </a:t>
            </a:r>
          </a:p>
        </p:txBody>
      </p:sp>
      <p:sp>
        <p:nvSpPr>
          <p:cNvPr id="179204" name="Slide Number Placeholder 3">
            <a:extLst>
              <a:ext uri="{FF2B5EF4-FFF2-40B4-BE49-F238E27FC236}">
                <a16:creationId xmlns:a16="http://schemas.microsoft.com/office/drawing/2014/main" id="{8927A71F-4BCA-4774-94B3-166539B03A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9C0EBF-C99C-45C5-88D8-904D593D8855}" type="slidenum">
              <a:rPr lang="en-US" altLang="en-US" smtClean="0">
                <a:solidFill>
                  <a:srgbClr val="000000"/>
                </a:solidFill>
              </a:rPr>
              <a:pPr/>
              <a:t>62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564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>
            <a:extLst>
              <a:ext uri="{FF2B5EF4-FFF2-40B4-BE49-F238E27FC236}">
                <a16:creationId xmlns:a16="http://schemas.microsoft.com/office/drawing/2014/main" id="{2EB6193E-A478-44AD-BCDA-AF4C03B86E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>
            <a:extLst>
              <a:ext uri="{FF2B5EF4-FFF2-40B4-BE49-F238E27FC236}">
                <a16:creationId xmlns:a16="http://schemas.microsoft.com/office/drawing/2014/main" id="{E0C6D958-E976-47DC-B341-B8A74D983B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Briefly talk about how this is different for children who re-enter.</a:t>
            </a:r>
          </a:p>
        </p:txBody>
      </p:sp>
      <p:sp>
        <p:nvSpPr>
          <p:cNvPr id="181252" name="Slide Number Placeholder 3">
            <a:extLst>
              <a:ext uri="{FF2B5EF4-FFF2-40B4-BE49-F238E27FC236}">
                <a16:creationId xmlns:a16="http://schemas.microsoft.com/office/drawing/2014/main" id="{17F8FAAE-F204-4D6C-99FD-DEA1DF39D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CAEF0F-F071-4AB8-887E-B3CA4EE23D19}" type="slidenum">
              <a:rPr lang="en-US" altLang="en-US" smtClean="0">
                <a:solidFill>
                  <a:srgbClr val="000000"/>
                </a:solidFill>
              </a:rPr>
              <a:pPr/>
              <a:t>63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253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659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050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>
            <a:extLst>
              <a:ext uri="{FF2B5EF4-FFF2-40B4-BE49-F238E27FC236}">
                <a16:creationId xmlns:a16="http://schemas.microsoft.com/office/drawing/2014/main" id="{7D6C72C2-7C5F-4D9E-BE75-124E86C83A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>
            <a:extLst>
              <a:ext uri="{FF2B5EF4-FFF2-40B4-BE49-F238E27FC236}">
                <a16:creationId xmlns:a16="http://schemas.microsoft.com/office/drawing/2014/main" id="{F12427F6-2359-4784-9F8C-DCEA09C382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They must notify Case Manager of any changes in circumstances in the living arrangement, including a change of occupants or a planned absence from the home as set forth in the Transition Plan.</a:t>
            </a:r>
          </a:p>
          <a:p>
            <a:endParaRPr lang="en-US" altLang="en-US"/>
          </a:p>
        </p:txBody>
      </p:sp>
      <p:sp>
        <p:nvSpPr>
          <p:cNvPr id="185348" name="Slide Number Placeholder 3">
            <a:extLst>
              <a:ext uri="{FF2B5EF4-FFF2-40B4-BE49-F238E27FC236}">
                <a16:creationId xmlns:a16="http://schemas.microsoft.com/office/drawing/2014/main" id="{4D03DA13-15D2-457A-8160-98312C3DE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61D5AE-DC98-45B3-8C23-BFFDE218C27D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327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>
            <a:extLst>
              <a:ext uri="{FF2B5EF4-FFF2-40B4-BE49-F238E27FC236}">
                <a16:creationId xmlns:a16="http://schemas.microsoft.com/office/drawing/2014/main" id="{F2EEBA8A-9100-451D-910D-403838F687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>
            <a:extLst>
              <a:ext uri="{FF2B5EF4-FFF2-40B4-BE49-F238E27FC236}">
                <a16:creationId xmlns:a16="http://schemas.microsoft.com/office/drawing/2014/main" id="{0F3ECCF8-DAFB-4A86-AE9A-79B9434971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7396" name="Slide Number Placeholder 3">
            <a:extLst>
              <a:ext uri="{FF2B5EF4-FFF2-40B4-BE49-F238E27FC236}">
                <a16:creationId xmlns:a16="http://schemas.microsoft.com/office/drawing/2014/main" id="{0201E250-289B-4385-9EA3-F6EA5A150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EDB7F8-C501-475E-ADC9-D2C08E9FC985}" type="slidenum">
              <a:rPr lang="en-US" altLang="en-US" smtClean="0">
                <a:solidFill>
                  <a:srgbClr val="000000"/>
                </a:solidFill>
              </a:rPr>
              <a:pPr/>
              <a:t>67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012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948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4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b="1" dirty="0"/>
              <a:t>Remind participants that some of the policies and forms  are still in draft. </a:t>
            </a: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8843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>
            <a:extLst>
              <a:ext uri="{FF2B5EF4-FFF2-40B4-BE49-F238E27FC236}">
                <a16:creationId xmlns:a16="http://schemas.microsoft.com/office/drawing/2014/main" id="{EE92DC42-D445-43B9-9C30-E50B765B6F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>
            <a:extLst>
              <a:ext uri="{FF2B5EF4-FFF2-40B4-BE49-F238E27FC236}">
                <a16:creationId xmlns:a16="http://schemas.microsoft.com/office/drawing/2014/main" id="{27FA6AF7-A1C4-4909-9A49-7D73F4BC9C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1492" name="Slide Number Placeholder 3">
            <a:extLst>
              <a:ext uri="{FF2B5EF4-FFF2-40B4-BE49-F238E27FC236}">
                <a16:creationId xmlns:a16="http://schemas.microsoft.com/office/drawing/2014/main" id="{6854111E-7A2A-4CE9-B69D-BB72E0ECE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36BEB8-D4F7-4EA8-AC86-E3D072741FDC}" type="slidenum">
              <a:rPr lang="en-US" altLang="en-US" smtClean="0">
                <a:solidFill>
                  <a:srgbClr val="000000"/>
                </a:solidFill>
              </a:rPr>
              <a:pPr/>
              <a:t>70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322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81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587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8548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8982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3833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4799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>
            <a:extLst>
              <a:ext uri="{FF2B5EF4-FFF2-40B4-BE49-F238E27FC236}">
                <a16:creationId xmlns:a16="http://schemas.microsoft.com/office/drawing/2014/main" id="{AB5D9AB9-A6A8-4FF2-84FA-276AA3626F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>
            <a:extLst>
              <a:ext uri="{FF2B5EF4-FFF2-40B4-BE49-F238E27FC236}">
                <a16:creationId xmlns:a16="http://schemas.microsoft.com/office/drawing/2014/main" id="{EBC57A45-AEFF-4118-AFCE-C3DF4095B9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9684" name="Slide Number Placeholder 3">
            <a:extLst>
              <a:ext uri="{FF2B5EF4-FFF2-40B4-BE49-F238E27FC236}">
                <a16:creationId xmlns:a16="http://schemas.microsoft.com/office/drawing/2014/main" id="{B5B4D356-845C-4CF4-91B7-F17FB4A2E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DA42FB-7469-49D0-8D0D-A38B3879D1B4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90921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6345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2841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2984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>
            <a:extLst>
              <a:ext uri="{FF2B5EF4-FFF2-40B4-BE49-F238E27FC236}">
                <a16:creationId xmlns:a16="http://schemas.microsoft.com/office/drawing/2014/main" id="{B3916C4C-173F-45B6-A99D-947FD72EAB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FE50B-C84F-45AE-9A8C-04EF2787B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Show relationship between EFC, Opt out options (PESS, Aftercare, No Program)</a:t>
            </a:r>
          </a:p>
          <a:p>
            <a:pPr>
              <a:defRPr/>
            </a:pPr>
            <a:r>
              <a:rPr lang="en-US" dirty="0"/>
              <a:t>Show key events for EFC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90-days prior to 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Case Planning, Judicial Reviews, IV-E Eligibility (JR Finding of Reasonable Efforts to achieve permanency)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Monthly Visits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Annual Program Eligibility Redetermination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CBC Manages CIC Medicaid Throughout </a:t>
            </a:r>
          </a:p>
        </p:txBody>
      </p:sp>
      <p:sp>
        <p:nvSpPr>
          <p:cNvPr id="206852" name="Slide Number Placeholder 3">
            <a:extLst>
              <a:ext uri="{FF2B5EF4-FFF2-40B4-BE49-F238E27FC236}">
                <a16:creationId xmlns:a16="http://schemas.microsoft.com/office/drawing/2014/main" id="{B24D7129-7E7F-463A-9F8A-852624577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948134-03E9-40F2-9F1E-8DFE0FAD26DC}" type="slidenum">
              <a:rPr lang="en-US" altLang="en-US" smtClean="0">
                <a:solidFill>
                  <a:srgbClr val="000000"/>
                </a:solidFill>
              </a:rPr>
              <a:pPr/>
              <a:t>81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4698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>
            <a:extLst>
              <a:ext uri="{FF2B5EF4-FFF2-40B4-BE49-F238E27FC236}">
                <a16:creationId xmlns:a16="http://schemas.microsoft.com/office/drawing/2014/main" id="{CE4382C6-5EE9-4FB7-9932-15E8C4A86F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>
            <a:extLst>
              <a:ext uri="{FF2B5EF4-FFF2-40B4-BE49-F238E27FC236}">
                <a16:creationId xmlns:a16="http://schemas.microsoft.com/office/drawing/2014/main" id="{2C0C46AE-1D95-4511-A066-78CEEC4DE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/>
          </a:p>
        </p:txBody>
      </p:sp>
      <p:sp>
        <p:nvSpPr>
          <p:cNvPr id="204804" name="Slide Number Placeholder 3">
            <a:extLst>
              <a:ext uri="{FF2B5EF4-FFF2-40B4-BE49-F238E27FC236}">
                <a16:creationId xmlns:a16="http://schemas.microsoft.com/office/drawing/2014/main" id="{709C5DCF-C646-43AB-9C3E-0F80D9AB4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3C7FA5-1CC4-421B-B84B-12992B70AFF8}" type="slidenum">
              <a:rPr lang="en-US" altLang="en-US" smtClean="0">
                <a:solidFill>
                  <a:srgbClr val="000000"/>
                </a:solidFill>
              </a:rPr>
              <a:pPr/>
              <a:t>82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2655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>
            <a:extLst>
              <a:ext uri="{FF2B5EF4-FFF2-40B4-BE49-F238E27FC236}">
                <a16:creationId xmlns:a16="http://schemas.microsoft.com/office/drawing/2014/main" id="{F83AF796-0309-4BD4-88C7-11072B3663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>
            <a:extLst>
              <a:ext uri="{FF2B5EF4-FFF2-40B4-BE49-F238E27FC236}">
                <a16:creationId xmlns:a16="http://schemas.microsoft.com/office/drawing/2014/main" id="{7435F36E-2458-49E6-BED2-7D50438647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/>
          </a:p>
        </p:txBody>
      </p:sp>
      <p:sp>
        <p:nvSpPr>
          <p:cNvPr id="208900" name="Slide Number Placeholder 3">
            <a:extLst>
              <a:ext uri="{FF2B5EF4-FFF2-40B4-BE49-F238E27FC236}">
                <a16:creationId xmlns:a16="http://schemas.microsoft.com/office/drawing/2014/main" id="{3E065A13-4105-479B-98C0-E847D2B0F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360864-2176-42B2-9ABA-CBBE0BB020BC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08364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546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>
            <a:extLst>
              <a:ext uri="{FF2B5EF4-FFF2-40B4-BE49-F238E27FC236}">
                <a16:creationId xmlns:a16="http://schemas.microsoft.com/office/drawing/2014/main" id="{51DC64BB-9855-4683-9890-EB8D59B188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>
            <a:extLst>
              <a:ext uri="{FF2B5EF4-FFF2-40B4-BE49-F238E27FC236}">
                <a16:creationId xmlns:a16="http://schemas.microsoft.com/office/drawing/2014/main" id="{D7FF8A1D-9343-4C70-B7A4-288237E76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1972" name="Slide Number Placeholder 3">
            <a:extLst>
              <a:ext uri="{FF2B5EF4-FFF2-40B4-BE49-F238E27FC236}">
                <a16:creationId xmlns:a16="http://schemas.microsoft.com/office/drawing/2014/main" id="{7D313AB0-32D3-4243-947F-C5AD46E08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7DA316-B61F-4AF3-B927-23EC6BBC87ED}" type="slidenum">
              <a:rPr lang="en-US" altLang="en-US" smtClean="0">
                <a:solidFill>
                  <a:srgbClr val="000000"/>
                </a:solidFill>
              </a:rPr>
              <a:pPr/>
              <a:t>85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6660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0780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>
            <a:extLst>
              <a:ext uri="{FF2B5EF4-FFF2-40B4-BE49-F238E27FC236}">
                <a16:creationId xmlns:a16="http://schemas.microsoft.com/office/drawing/2014/main" id="{BE9B0A54-CBDA-44C2-BDFD-DE724D2B57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>
            <a:extLst>
              <a:ext uri="{FF2B5EF4-FFF2-40B4-BE49-F238E27FC236}">
                <a16:creationId xmlns:a16="http://schemas.microsoft.com/office/drawing/2014/main" id="{4D2CD256-1019-479F-B577-D513B66178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  <p:sp>
        <p:nvSpPr>
          <p:cNvPr id="215044" name="Slide Number Placeholder 3">
            <a:extLst>
              <a:ext uri="{FF2B5EF4-FFF2-40B4-BE49-F238E27FC236}">
                <a16:creationId xmlns:a16="http://schemas.microsoft.com/office/drawing/2014/main" id="{A04D8C54-622C-4EC6-91A7-E810DBCF1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929C02-9B14-49BD-A103-1AAD7532AFFF}" type="slidenum">
              <a:rPr lang="en-US" altLang="en-US" smtClean="0"/>
              <a:pPr/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49644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>
            <a:extLst>
              <a:ext uri="{FF2B5EF4-FFF2-40B4-BE49-F238E27FC236}">
                <a16:creationId xmlns:a16="http://schemas.microsoft.com/office/drawing/2014/main" id="{A5FB15B9-2BDD-4186-AAE2-04704458B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Notes Placeholder 2">
            <a:extLst>
              <a:ext uri="{FF2B5EF4-FFF2-40B4-BE49-F238E27FC236}">
                <a16:creationId xmlns:a16="http://schemas.microsoft.com/office/drawing/2014/main" id="{C85EDE1E-D2DA-411E-B285-A5BC27901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7092" name="Slide Number Placeholder 3">
            <a:extLst>
              <a:ext uri="{FF2B5EF4-FFF2-40B4-BE49-F238E27FC236}">
                <a16:creationId xmlns:a16="http://schemas.microsoft.com/office/drawing/2014/main" id="{39725759-6ABD-4993-9E1E-46CDCC484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EFCB24-F330-4EF2-B084-4BBC3D1AB53D}" type="slidenum">
              <a:rPr lang="en-US" altLang="en-US" smtClean="0"/>
              <a:pPr/>
              <a:t>88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82896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77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7870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>
            <a:extLst>
              <a:ext uri="{FF2B5EF4-FFF2-40B4-BE49-F238E27FC236}">
                <a16:creationId xmlns:a16="http://schemas.microsoft.com/office/drawing/2014/main" id="{CA1E164E-FA80-47CC-81B3-4119F907FC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FE50B-C84F-45AE-9A8C-04EF2787B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Show relationship between EFC, Opt out options (PESS, Aftercare, No Program)</a:t>
            </a:r>
          </a:p>
          <a:p>
            <a:pPr>
              <a:defRPr/>
            </a:pPr>
            <a:r>
              <a:rPr lang="en-US" dirty="0"/>
              <a:t>Show key events for EFC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90-days prior to 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Case Planning, Judicial Reviews, IV-E Eligibility (JR Finding of Reasonable Efforts to achieve permanency)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Monthly Visits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Annual Program Eligibility Redetermination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CBC Manages CIC Medicaid Throughout </a:t>
            </a:r>
          </a:p>
        </p:txBody>
      </p:sp>
      <p:sp>
        <p:nvSpPr>
          <p:cNvPr id="157700" name="Slide Number Placeholder 3">
            <a:extLst>
              <a:ext uri="{FF2B5EF4-FFF2-40B4-BE49-F238E27FC236}">
                <a16:creationId xmlns:a16="http://schemas.microsoft.com/office/drawing/2014/main" id="{D5494A3A-9C68-42F6-B508-07C165820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EA9D4-3E33-48FF-8956-B9FB3021D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1977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>
            <a:extLst>
              <a:ext uri="{FF2B5EF4-FFF2-40B4-BE49-F238E27FC236}">
                <a16:creationId xmlns:a16="http://schemas.microsoft.com/office/drawing/2014/main" id="{CA1E164E-FA80-47CC-81B3-4119F907FC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FE50B-C84F-45AE-9A8C-04EF2787B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Show relationship between EFC, Opt out options (PESS, Aftercare, No Program)</a:t>
            </a:r>
          </a:p>
          <a:p>
            <a:pPr>
              <a:defRPr/>
            </a:pPr>
            <a:r>
              <a:rPr lang="en-US" dirty="0"/>
              <a:t>Show key events for EFC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90-days prior to 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Case Planning, Judicial Reviews, IV-E Eligibility (JR Finding of Reasonable Efforts to achieve permanency)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Monthly Visits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Annual Program Eligibility Redetermination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CBC Manages CIC Medicaid Throughout </a:t>
            </a:r>
          </a:p>
        </p:txBody>
      </p:sp>
      <p:sp>
        <p:nvSpPr>
          <p:cNvPr id="157700" name="Slide Number Placeholder 3">
            <a:extLst>
              <a:ext uri="{FF2B5EF4-FFF2-40B4-BE49-F238E27FC236}">
                <a16:creationId xmlns:a16="http://schemas.microsoft.com/office/drawing/2014/main" id="{D5494A3A-9C68-42F6-B508-07C165820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EA9D4-3E33-48FF-8956-B9FB3021D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1259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040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>
            <a:extLst>
              <a:ext uri="{FF2B5EF4-FFF2-40B4-BE49-F238E27FC236}">
                <a16:creationId xmlns:a16="http://schemas.microsoft.com/office/drawing/2014/main" id="{07CDCE96-F8FA-4601-B8BF-90F267B85B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FE50B-C84F-45AE-9A8C-04EF2787B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Show relationship between EFC, Opt out options (PESS, Aftercare, No Program)</a:t>
            </a:r>
          </a:p>
          <a:p>
            <a:pPr>
              <a:defRPr/>
            </a:pPr>
            <a:r>
              <a:rPr lang="en-US" dirty="0"/>
              <a:t>Show key events for EFC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90-days prior to 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18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Case Planning, Judicial Reviews, IV-E Eligibility (JR Finding of Reasonable Efforts to achieve permanency)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Monthly Visits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Annual Program Eligibility Redetermination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/>
              <a:t>CBC Manages CIC Medicaid Throughout </a:t>
            </a:r>
          </a:p>
        </p:txBody>
      </p:sp>
      <p:sp>
        <p:nvSpPr>
          <p:cNvPr id="221188" name="Slide Number Placeholder 3">
            <a:extLst>
              <a:ext uri="{FF2B5EF4-FFF2-40B4-BE49-F238E27FC236}">
                <a16:creationId xmlns:a16="http://schemas.microsoft.com/office/drawing/2014/main" id="{5A2D56A2-346A-4424-AC3B-31F965FCC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D18B03-CF6F-4C03-8E00-453EE0B2A217}" type="slidenum">
              <a:rPr lang="en-US" altLang="en-US" smtClean="0">
                <a:solidFill>
                  <a:srgbClr val="000000"/>
                </a:solidFill>
              </a:rPr>
              <a:pPr/>
              <a:t>93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5919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>
            <a:extLst>
              <a:ext uri="{FF2B5EF4-FFF2-40B4-BE49-F238E27FC236}">
                <a16:creationId xmlns:a16="http://schemas.microsoft.com/office/drawing/2014/main" id="{8E99BCA5-8AD6-4FBD-9058-BB8D5C0292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Notes Placeholder 2">
            <a:extLst>
              <a:ext uri="{FF2B5EF4-FFF2-40B4-BE49-F238E27FC236}">
                <a16:creationId xmlns:a16="http://schemas.microsoft.com/office/drawing/2014/main" id="{A8D95CCD-58DB-4621-99FA-1AEC5EDF69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Discuss what to do if the young adult hasn’t filled out the VPA yet and doesn’t meet eligibility requirements.  </a:t>
            </a:r>
          </a:p>
          <a:p>
            <a:endParaRPr lang="en-US" altLang="en-US" dirty="0"/>
          </a:p>
        </p:txBody>
      </p:sp>
      <p:sp>
        <p:nvSpPr>
          <p:cNvPr id="223236" name="Slide Number Placeholder 3">
            <a:extLst>
              <a:ext uri="{FF2B5EF4-FFF2-40B4-BE49-F238E27FC236}">
                <a16:creationId xmlns:a16="http://schemas.microsoft.com/office/drawing/2014/main" id="{5028C368-3278-4605-989D-9DE61BAE1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36004D-733D-4D5F-998A-9C17E265C7E7}" type="slidenum">
              <a:rPr lang="en-US" altLang="en-US" smtClean="0"/>
              <a:pPr/>
              <a:t>94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29251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>
            <a:extLst>
              <a:ext uri="{FF2B5EF4-FFF2-40B4-BE49-F238E27FC236}">
                <a16:creationId xmlns:a16="http://schemas.microsoft.com/office/drawing/2014/main" id="{A4C5FB3A-B60D-4DEF-AEF5-2E8F7BB45B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>
            <a:extLst>
              <a:ext uri="{FF2B5EF4-FFF2-40B4-BE49-F238E27FC236}">
                <a16:creationId xmlns:a16="http://schemas.microsoft.com/office/drawing/2014/main" id="{BB552509-E244-4D4A-8E48-94E48BAE7F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/>
          </a:p>
        </p:txBody>
      </p:sp>
      <p:sp>
        <p:nvSpPr>
          <p:cNvPr id="225284" name="Slide Number Placeholder 3">
            <a:extLst>
              <a:ext uri="{FF2B5EF4-FFF2-40B4-BE49-F238E27FC236}">
                <a16:creationId xmlns:a16="http://schemas.microsoft.com/office/drawing/2014/main" id="{88D2DFE2-4EE5-4F5F-B4D6-E9950FDF1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CC435D-7A4B-4FD9-86A3-5ECA6F989EFF}" type="slidenum">
              <a:rPr lang="en-US" altLang="en-US" smtClean="0"/>
              <a:pPr/>
              <a:t>95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05921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>
            <a:extLst>
              <a:ext uri="{FF2B5EF4-FFF2-40B4-BE49-F238E27FC236}">
                <a16:creationId xmlns:a16="http://schemas.microsoft.com/office/drawing/2014/main" id="{22F4F27A-E750-47D5-A109-56DEF55208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Notes Placeholder 2">
            <a:extLst>
              <a:ext uri="{FF2B5EF4-FFF2-40B4-BE49-F238E27FC236}">
                <a16:creationId xmlns:a16="http://schemas.microsoft.com/office/drawing/2014/main" id="{79835BBA-FC25-44AC-8E36-FB945D1656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.</a:t>
            </a:r>
            <a:endParaRPr lang="en-US" altLang="en-US"/>
          </a:p>
          <a:p>
            <a:endParaRPr lang="en-US" altLang="en-US"/>
          </a:p>
        </p:txBody>
      </p:sp>
      <p:sp>
        <p:nvSpPr>
          <p:cNvPr id="227332" name="Slide Number Placeholder 3">
            <a:extLst>
              <a:ext uri="{FF2B5EF4-FFF2-40B4-BE49-F238E27FC236}">
                <a16:creationId xmlns:a16="http://schemas.microsoft.com/office/drawing/2014/main" id="{EAB61E74-F20F-4708-AF6E-58180BEF0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B83547-6DB0-4C5C-BE85-D069BB1EDAD3}" type="slidenum">
              <a:rPr lang="en-US" altLang="en-US" smtClean="0"/>
              <a:pPr/>
              <a:t>96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71054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>
            <a:extLst>
              <a:ext uri="{FF2B5EF4-FFF2-40B4-BE49-F238E27FC236}">
                <a16:creationId xmlns:a16="http://schemas.microsoft.com/office/drawing/2014/main" id="{6DEB919E-ACF6-4949-953C-58F60ED09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>
            <a:extLst>
              <a:ext uri="{FF2B5EF4-FFF2-40B4-BE49-F238E27FC236}">
                <a16:creationId xmlns:a16="http://schemas.microsoft.com/office/drawing/2014/main" id="{0E69940B-7E4E-464A-B5C3-8AA22E01BB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9380" name="Slide Number Placeholder 3">
            <a:extLst>
              <a:ext uri="{FF2B5EF4-FFF2-40B4-BE49-F238E27FC236}">
                <a16:creationId xmlns:a16="http://schemas.microsoft.com/office/drawing/2014/main" id="{7E1AE1D7-1E5D-4096-BBA2-046B56456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2DF690-50C8-4C5E-98D5-113E72B2D403}" type="slidenum">
              <a:rPr lang="en-US" altLang="en-US" smtClean="0"/>
              <a:pPr/>
              <a:t>97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58695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4963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4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6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4ED3F3C-6EF5-45C7-84F6-C492593A0D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B71DC-C1A8-44D4-BADB-D8EA3033E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528E3-E4F7-4110-A4FE-A4FC2987D5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4C171-A317-4550-8A32-FF96B2349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3326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7963A3-EE7D-4E96-AD68-04250AA62AA8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58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CF6543-EC12-4CA8-B9F9-5A397278E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145C6B-37B6-4EEA-A3B0-6ABF92091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814D0B-B087-4F17-95C8-E228B4287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4C7B0-4317-4281-AB30-DD17C03BA32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7371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7DFA22-CE96-4666-85C5-C05D12A82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86DF1C-D8DA-4464-861B-B82F57F51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06A093-0DE0-46A6-8CFD-AB185A4BD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5CD3F-3729-4FB6-9E95-BBB2F2F5DD5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99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6C23EA7-E2CC-4BCE-82F8-E698472DF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6AF24-385E-4477-8FE4-5DCF1B917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2AAFD-22C0-4883-BB4F-AB12563C8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D13BD-DD4D-4D60-93C7-819AF7CBE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A74E87-0447-46E8-92D8-010D1CEE762B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2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BAC5A8D-9CEE-4AAB-BC6D-2BC0A90121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B3497-0BE8-43BD-AD04-E0865CFAE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F8EF9-5508-4A4E-A849-CF15B2470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238A3-E210-43EA-8ACF-57B35E2804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5344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74E87-0447-46E8-92D8-010D1CEE762B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352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7059633-7EF9-4CBE-BCB2-18E61B95AE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6ED7E-003D-4559-A4EE-F10AAA0D4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E1EE7-1C17-4DC3-99C2-F413C9BB8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884BF-358E-4609-8DE3-E03C9B9F8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534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B0C3C-D5D0-4669-9405-216E6A57CBA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523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BBF2C0F9-F4AA-4D42-A059-B41C4D6446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AD6071-DA51-4BE3-AFEB-5F77C6C6F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1E2B3C-28BD-4282-89E1-A4E6C98EF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1CCAD6-5F55-402D-B629-3F2F0D16F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534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4715F-D4F5-4CDE-A3E3-83430132A42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849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A642FB-9648-43ED-ADD2-3071AEEA86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E25C38A-4930-4583-8BE6-2F90F104D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174926A-6785-4FFF-BAFE-2EF68B4CDE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23752C8-9170-430B-A4FD-FDA9FF814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534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34BCC-5A91-4EEC-928B-24D9F995B21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471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23BB7925-2CCE-4C5D-861D-037D29ADFB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D92644-32E7-4778-A40E-EB0C6E4D6A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0B34B0-8B88-4372-A0F0-5CFAD3FB0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99371F-2E38-4A58-A441-72092895E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534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90693-BFDB-4089-AD82-6F5E54AD456B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791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1C9F7A2-CCCA-4AA0-9480-AE9965CD32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AC435F96-B8BB-401C-920C-9587E0C70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34E2B0-AC7D-4E9B-8044-DEE5946E9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595394-86D8-4ED6-8916-7BECB13C1B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52534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9A3B0-9CE6-44F3-809E-7F93666E529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795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ED7DAF1C-4938-4AE7-B43F-C59B29FA3E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D00666-7C42-4DA2-8F42-FE4E59F9A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CE63E8-D76D-4BC8-B9E1-C963F6D01D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95F32B-188B-47C6-A215-8A9BEBDAE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534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68EBD-9CB6-4E7F-92B0-1388E4A6E08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39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E759BE4-43C8-45FA-B83A-681DCEF87C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  <a:lvl2pPr>
              <a:defRPr>
                <a:solidFill>
                  <a:srgbClr val="006666"/>
                </a:solidFill>
              </a:defRPr>
            </a:lvl2pPr>
            <a:lvl3pPr>
              <a:defRPr>
                <a:solidFill>
                  <a:srgbClr val="006666"/>
                </a:solidFill>
              </a:defRPr>
            </a:lvl3pPr>
            <a:lvl4pPr>
              <a:defRPr>
                <a:solidFill>
                  <a:srgbClr val="006666"/>
                </a:solidFill>
              </a:defRPr>
            </a:lvl4pPr>
            <a:lvl5pPr>
              <a:defRPr>
                <a:solidFill>
                  <a:srgbClr val="006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FEDAF-A728-495A-BCF8-DEBEE9948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9C459-2C5E-47C9-B1FF-FAC6D84A87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2CF12-B4AB-4BE8-9D9C-93AED6A14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FE55-DA52-4426-A0A4-9F00181AB55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293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E57DCA47-B642-403C-9B71-5111F1E059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25B739-236A-4DEE-A279-4E509FE82C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4C30D6-9E7E-478C-ADDE-2B356FD44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331393-7E74-4FE9-A895-5CF0E698E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534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204D-3BEC-4023-88C3-C25F2EBFD79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765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E3B886-9149-4D9D-8065-BD5EB8A2E5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4B4210-35A2-4E36-9193-BA1BC3BFE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6AD039-315E-48C6-B6A4-707600A16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9735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15634-81A5-4CC7-95D3-403CD56FEBB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051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C44A48-D5F1-4A30-9343-AE28EB23F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B83CE8-7720-4D5F-BC1D-90D9A24F0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3DD634-7ACF-4014-B1F4-DAB16FDC5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9735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CACE-3A4F-470A-A4A8-442E9D9794E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63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ED02149-DCD0-4FDB-A1A1-AF1B0485C4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F36B6-20BD-4272-BABC-F36782774F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1F66C-D44B-48DC-89DE-8C6FD1F3C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5421B-A5ED-4BCD-BC1F-C599A9A54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E15F49-9FAD-4551-9F23-47A6CDC7655F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270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D747A94-39CA-401C-8C75-A6B42E297B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C8B8E-0C94-4D2C-BCE4-7078C23A9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FBD77-AA3D-4FF6-9251-A28599B6C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86266-551C-41B7-8A5E-772DBCE672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10A0A-2526-48F0-BD19-A960643DDEE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725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2CBC919-F2FF-4A8D-B9F7-3FFE33B8B2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A1C48-A636-4029-A10A-A1A24FE0D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60616-A29E-47AD-BED2-EF83FE1E21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00034-D1B3-457D-A802-932E6E584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8FA8-5556-45AA-ACDA-FCFC8F62E14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285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691E6FB8-C774-4D2C-A759-6A3BFBFFAB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0D6303-B0B6-4D79-9EAA-38D94A9DB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D98F29-A1BC-452D-87A1-CF93BDA66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6C562B-CC4B-490C-828B-704C95F85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7B980-58FC-41E4-A62A-DFC834867DE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657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CCA2B-3C52-4AD0-9B11-706C0AC03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8D48769-A56A-4DE8-ABCE-CD64DEE06C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C0B092-FD43-4F8E-AAF0-AE841EE59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B6D67EC-BD22-4A01-90DB-317367F3A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E171-F9E7-4730-8547-E9814B8D770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9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89BC8B1B-E770-44A4-AB1A-202CE12DC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AC27C7-34C1-4F47-9B40-C532FA619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A8953-23C8-469E-9A55-2E4C496F7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658D79-577E-484B-9625-29ACC0061C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FEB8-E790-48CB-A20B-ADFCCFFA7F23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669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604EDE7-ACE4-4DCC-8240-024052C343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45BE8DB5-0B95-4BD0-8575-D832E8582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5F7428-ACA9-4B26-85B8-973C6162F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EAE644-3EE9-4816-9CA0-446C3319B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3DB8-4FC5-4DBE-BA6A-A349C7A9C12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05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38FC44F-57AA-4142-BE14-75B0BBC68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D6A75-9835-45FC-A888-2E4680F6B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59F3A-8F7C-475F-9AEE-5BD60BD2C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6E444-C80C-46CC-8756-DC977118A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7E52-484B-4298-9FA8-FEE13A79D08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064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9B7C1CC-74F7-4DBD-B089-24084DFF46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268D1B-C37C-42FB-A2FF-3E4B4E28E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18CC34-F51B-42EB-A7B6-36505A028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9DF7C1-BD42-4E9E-AF13-A8386C733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443F8-A505-465D-B6D2-E32CE106D58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284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A8BE2BC-F908-4348-A5A1-C93D6EFEE8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AC96F1-04FC-4631-9C75-5B8A37F82C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3DF36D-F054-4CAF-BDB4-BCAB323C9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6F81FE-8248-4FAD-BEDB-FB2B966F7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6A8B-6337-4CA3-A1F5-A5B463E5D48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322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2042E4-71DE-4565-888A-91A0590E0F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03AE80-B8BD-40D6-AAD0-787BC7ABC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211DBB-6DA6-4884-8B2E-DC2D5EB741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DA7A-ECF7-4393-9F86-EB1929C2C5C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496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D3B28B-8073-4670-ABD6-65D140E1F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221DE4-032E-4BE6-82EB-D68FEC44D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80B326-6F6F-4A38-B547-B30B33307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320C-07CC-4EA2-A0C3-FC1B9FFA477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437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4153AC1-F0E6-4D85-894E-DC742D6D27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A2B46-71AE-4D8F-8F76-AD3252ACC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52EAD-E7B2-41B0-945A-15CDFD49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69CA-8786-407E-8165-032ED6EFF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38415" y="6265118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1E9E25-D409-43EC-910C-AAD192486ABD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538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4DD7FAC-7F30-409B-A13C-84FB9ED74F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712B4-EE36-43BE-9C1D-EBAB6C442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09DD1-534C-41EB-A0B1-389FA2D48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2E159-1E6D-48D6-AD02-711971E73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38415" y="6553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796D-50F0-4976-9927-DBF517C62A0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856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B7BE4FD-B4C5-4FD6-AD22-85B4EF9B9C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FA263-7EED-4A7B-BF8F-2C16EA7DD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17DA-8042-4665-940D-72A6F3CC7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B4DE6-2714-4EC7-B1E6-C12042924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3746-7EDA-4A08-91BC-4771896E499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773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3B3EBFF-F330-41BF-9A63-7BE238A40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F0CA3C-72FF-4D98-8763-4ECAFC8B3D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295392-DBA2-4FFC-B72F-7D4B41549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42F111-979E-4813-94CD-9C404051B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AE5AA-0DCD-4825-B51E-0FA8E895F2C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98297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1149CC-D6A5-4B11-B7E5-12BEDF7B12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3AD974F-8E26-4F1C-A6A9-89581F8797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9B74CAA-85DF-4875-A6C4-1F0D8E6F2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1CFEF64-2B36-4175-ADED-56A445E76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46BF-EDA2-4ED4-8AC9-B054236BE6D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009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28B0B36-7B32-486C-B94F-250E911314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4D8019-B84E-4654-BF4B-280305FC5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19D2DA-C2D2-4982-A043-53041DA00F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77A874-C9BC-4D4D-88AD-2EADA8E626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72EC-894F-4D64-AE7E-8E8C5FF3317A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77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F1E5A1D-AFFA-471A-8F16-BE9E35DFC9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90E0D0-D19C-4283-AC1E-417B43F48F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6C670DE-C833-489D-95AC-B8C23322C5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AB1E52-4729-4AFC-A60D-29D1EDA52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8D16-92FD-4801-9FAD-665C2EBC608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898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2F30EDA-8A2B-4768-AFB0-0444585A57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D3755DD-7184-4D31-9EE5-2BB493292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5E5CA2-DE0D-4B9E-85D2-1D813800E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833041-B8E1-44AE-AB50-24E29E7BA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44B0D-C76A-439E-BCAC-662E318DD4C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174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E7DAC6EE-ECC5-425A-AA27-E95643B31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042ED7-2088-473C-A187-28D7F2A86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3D6FBE-7059-4554-B4EC-A76801660E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06F43C-E868-4246-9615-0F58CAB2E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FC57-5952-454D-9D04-2673AEDD409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579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615CCEE9-48C5-4B00-AC46-C49B93C58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B4B149-9B19-4345-8A6F-EDD2EE81A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6C53A9-8697-4993-B2CC-219D1F3DCB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763099-2322-4ED0-B129-A4F3657BA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63D2-0510-4DF0-8A6B-8EC2AE01325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837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35257-E46D-4698-9461-EAFF30CB2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422F2-4E60-4AF4-B1B3-17C8B1231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06D4A-363A-41DF-9B84-26A1344B8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56C39-437D-4633-8DD8-1F77FA3323D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644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7F4BC8-5D15-4649-9F30-DE625CEE1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1C9DC8-DCE4-480B-8ABA-AB6CF4F48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D28831-9F04-4920-9003-ED39470C3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F84A-33AF-4110-BE08-993494C947D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57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DBD4881-6EF6-465C-8BBD-98D33DC299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03D7A-48A8-4D54-9CD5-B0D7BD0D5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3D1D3-FC05-4E93-B9C1-CC45515DB5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5F6DA-A167-4689-B180-E2A16EC7F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37312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07CD67-7840-4622-86C8-881CC125A2F6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592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3DCF4C2-3FCB-46F9-BD00-6A32326CD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38F29-8B61-4302-AC4E-7694414D5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C966C-C6E6-447E-ABE8-180CFBDA96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209F3-0A49-47F1-8872-832157FB8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CEE4-BD09-4B09-B8EF-F9EC9CACF00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044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2502BF5-639D-4792-ADAF-A3DFDED3CB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391D1-0F9E-4678-A7A4-813BA881C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8F183-7CB1-42A3-B87D-68CAE2DA0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5EB66-A162-4BEE-9393-32B1F5FC61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F107-7FF9-431C-B940-6C0DBBFBE30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808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F6B92EF-24E3-44A9-B35E-C9617825E1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C003ED-3EAF-4E0C-843C-22D0F94FA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89146C-6F68-4DC1-8289-D198D1B2D1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874CF-F841-42DF-859E-D3E810833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6F41-9939-4536-BFEE-37221DA5E4C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746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E9E599-A36E-41CF-890D-DF83D126B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1EE2DC1-6D45-44EF-BBB1-AACAB3D91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0431773-77C0-4127-937B-4FB47946B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E130B2F-55A3-4587-A7FC-3F4702D764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D193D-ABBB-4011-8055-C9713AC08A8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94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DA48F4-CE4B-467A-AD24-41A3D35465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C64408C-439B-4714-86D8-11AB9DA9FE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581BF66-32EA-4F6E-A4F6-DFAC58C2F3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E4880FB-E8AA-40C9-A0B0-D0F4CC54B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15E4-E484-45F4-879F-BAB555A315B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21421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1646CF71-C941-4358-B693-FBE06F8C28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1AE7D8-DEF7-40BB-A693-0D5EB1109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A560FC-32CC-492E-999E-CBA77A545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183EDF-9CA8-42C8-BCDA-90705903DC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F420-251D-431F-9EBB-3A1AD7499CC4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616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DAA29763-9BAD-4506-8A96-B73162E662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92824D4-3D12-42C9-BB10-CCBC4B4F1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EEA1DA-53CC-4FCB-B68F-8940B7C7D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8786EF-2B85-40FB-9ADE-E819AED0F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9563-E722-4D63-8D7D-88F24F77261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54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EC13474-8D38-4B63-923F-30EA1C5009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82D157-B698-462A-8449-CD94938C6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E728F2-90B8-4A4D-BA79-9EE361C72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7A6D4C-B46D-42A0-89E6-74DDCC803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6A618-52B7-4ACE-B3D9-15ED3D4C49F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82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848AEFF-98F4-4F1E-826B-462AFE7CF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AFF79B-EBC7-49E2-91B6-4BE7877CCB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C01046-D96E-48FE-ADA2-4AD7D2C9A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AFF422-AD5B-415A-A2F0-0D91F0D080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8651-94F8-4B02-A50C-CD6B4D20A26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87743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791B45-04B4-4B0C-A0CB-BAC5870DB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079E64-8353-44AC-9385-293140C00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9C12BE-8074-430B-9B84-566EC810B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E07D-A939-447C-8CAD-15380A76267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2518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A582AF-7DEB-4DD8-8A44-F214A720B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630AA-D13A-448E-AE33-39924CB7B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1DA6BB-EFE4-48A6-B5B5-80899D459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37DCF-5421-46AE-BA25-948BF8B3331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7808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07277EA-E461-4FB8-A165-AE7FB25774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A2E2D-7853-4907-BD0C-05A8875EA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066D4-0602-4649-8066-2F9C19367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2FF4D-43D0-4258-87C0-E98341EFE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702C0E-9BD7-4BCF-85CF-3CB4427DA6ED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000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927780E-9B42-4D43-B441-F5427271E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97138-A75B-4910-80C8-57644A163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7738E-A0E3-4E2C-B058-049670EFD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2C2FB-3445-4539-8A8C-E90B84C8DF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61C5-031A-4FE4-9DD3-A7839C12CC2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8873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66256E6-6845-4891-AE60-99A77AACC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1841E-89F9-4E9B-8CC6-772D7F9F8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6EABC-8B9B-4C66-AA98-EA856F34FE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CBAF9-090B-4C95-96A1-21902BFE1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1197-1BD2-4C89-AB3E-D9EAFC0FA0C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9739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6A723044-D1CD-4AD5-A62A-932C68F89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5902C4-4231-4F2A-B488-B5399141CA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3F8FDA-EB19-4C5C-B1CF-E6F16E7D6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4A1751-03C8-4E51-B45B-05C34FB74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8C334-2BC3-4C41-BE39-A0156E5F32A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742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F852F262-284B-4071-BA9B-1F657A4354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380A9C-95F4-426C-84A1-121CD76912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C76759-EBE5-4337-BD3C-D0B055FD5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24EAFA-A626-4D19-AB65-16B23479C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ECFA-1A63-4100-8876-D3A3ADDC681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910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23A5FE-9CED-470B-9EF9-F9F1B9E5E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C8C4C86-157E-47CF-82BE-638959580A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790B264-DA3C-47CB-8D39-EFD6A7794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6EA378D-FF06-4736-86D1-4D1971BD4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28EE-057B-4D8D-B0ED-BADE3FCA298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47891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C8798FB-44D5-4572-8AA6-FC7C577E0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01DA15-8BB5-4025-B31A-20697B9330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37EB92-D0B6-45E9-8BF2-7972A4EB6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AD528-8E17-4FD2-BFB3-3F52E8345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E935-37C1-42FB-8121-9A420DEDDABE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4771616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99814ED-3074-4F17-835C-9FE55BE31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3BAAC668-7703-4C37-B338-89DF54BB2C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81CC14-C42D-495F-AE2D-2BB34DB48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0D0B81-1CF5-4C85-9316-D57CDF897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F588-3416-4538-84D3-DCA44D1B6E2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410229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BE650D5C-8986-47EB-8FB4-D891A5430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FD620D-4BE9-490C-8865-1FDD7FCE3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5E77E4-2A86-488A-925F-4CF3607CE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A1624A-3577-4132-B013-28AA299B8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4F5C-B84F-4106-ABC7-2515203941C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52999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D22C1FA6-D472-48BB-BAE2-BC74E6A07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0FA82D-4E3C-430C-A9E3-8633CB0BA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5D1276-FE72-49BD-BA2C-E4BADD1886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A3BD2-2E00-4B61-AA19-FBA904092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3F01-E140-4217-87D3-C6BC70ACA53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393627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FAF267-1E90-4112-9C29-3D26C9B56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02EC26-D2DD-4C73-A56F-C9D4C1283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4DA850-AE3B-468D-8BBB-DB91E085C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32ED-4DDF-4FE4-9F4E-09D5EBA578B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56360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260311-8C39-4E53-AC97-B1305B731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2E71E3-9614-48B6-8BDB-09FB79915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94F11-1562-4687-BF19-FAFFF8FE7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C692-2A2F-4F46-8A38-5507C6A9791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26205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DBAE02A-7C53-492D-BDD3-A159D2C0A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82AEC-26C0-45AE-A4EB-2B629C48E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1A7E4-F280-4F06-941E-81D35189C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99C09-172C-49E8-AC50-C3ACEA495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623C49-84FA-49A4-AD34-8C9A16472934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1416231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025010D-FCF4-43A7-8BBE-F658456BF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A2073-CEC3-4365-A15B-0119D619D3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C1522-A538-4830-975E-02CA43765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F5D88-6242-477F-9E5E-9A6EA591C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AC04A-60E5-467D-B028-087707EA676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451022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3CC2355-1948-4265-8D97-A96A3CE9F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A594C-CD82-45BD-9371-FB44ADC2C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5EFB3-0A12-41D1-B4B6-EE243D7B2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E1930-EF26-4DD5-B1AA-6785F68E6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20D1-92CB-4AFD-8AD4-AE503D57F7C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1079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062D35F-0834-42EB-91C1-637B7F7B08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0573C780-FC30-4018-8603-40B6008E56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83863A-CBD6-4876-AB76-97DAE6457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6E564F-2A5B-4CCE-AA05-4AA3A836F5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8369-3468-4D7D-A495-67B09B5B61D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3791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BFC9A7C-0B62-4687-AD66-B74DE92F38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0BDA6F-82C2-4B8A-9D26-8A846F53A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CE28CA-2110-4140-B0D2-0C50C31DA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9DAD5D-05BF-426D-95F1-332A75F87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97B3-92AC-4B35-BB8C-E77F141AE98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646037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28AD2-AD97-488C-B5FB-A0CFC6009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616222D-3FC5-4B18-8985-B88B489648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44722C3-DFBD-44D8-95BE-8A617F84D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65FECFF-56BF-4D8A-8702-2C34000983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91EF-E205-4132-8BCA-F85E078FC21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90654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1977B1ED-FA08-48E2-9D2B-CECB7FF33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FC8B93-E4BB-4E58-BB34-682FF7201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7B4E18-AB8F-4E5F-BEB8-641422FF3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D89954-A83E-4563-8264-6A6FC5341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5E1C-A0B4-4961-AB51-E0A15546441B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3318752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498C110-2BA6-43B7-800D-AD7C8A6658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2D1E2E73-007B-43C2-8BCE-22F4B39E1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8CEA6F-23EB-471B-8FD7-665B592EB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B00FD9-D5A3-4A5B-A901-5A3E487DC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3B47-4BB1-4521-87A3-0961402F42F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676233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2C5955E-62FE-4AC4-ACA5-670D85036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C5CB8B-08DA-41FB-A05A-DD632DB55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8E823F-49EC-46BD-BCFC-7ADC274E4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DA5084-4568-4E0F-8330-CAAB795B9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FDEB8-46EF-41B3-8C8A-063BF85C276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38406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9C112122-8916-4133-9383-03E162F1B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B9AEA8-BC06-4338-9BDF-C9A9DFAB1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3BC212-347D-4FB4-B219-1EECBAA98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72D9D4-1518-42B0-866D-B5C8FB897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A9AD-3429-43B8-8CEC-6E0A1075D2B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59583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A9068D-33B0-48E8-8BEC-0F545B9443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989E2A-FE0E-4DCE-A235-83BA0FA90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0E7578-F021-45FC-B6B4-BC726126D6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1F85-8B08-4E5F-A057-6B28F672602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398296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03F9B1-43B7-4D68-9740-6C05EB9F8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B1ACC6-FD7B-49EB-87B0-EB96CA5C9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B4506E-B617-4BD9-A578-02EF5C19F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35191-1B79-43AB-8BAA-7D05B086C80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570958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4FFDE59-635E-4371-857D-861F2DD45E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476E2-D324-4160-9998-AA8757FFCD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D7F4-F0D8-42AB-A46A-3C4B13863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72B14-D5B8-430E-A017-4F0AB544BB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48CD-013F-410A-8A58-95850C3FB28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492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E1C39FB-5290-4003-B175-2020871D1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BDB8A-A66F-40AA-936D-CC6ADA964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10E1C-D2B9-4A79-AEFF-38A8EE319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69859-B7A0-4450-BFE7-5D2B2185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F714-8D5A-47C5-A0F9-AC2C1237D9E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8488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9FAA746E-3C20-40E8-A036-303D55464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23489E-2AE7-4DA6-BADF-9147DE1E1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7F369A-9488-45B1-BDD8-FB06D163E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FB72E7-1DB1-4F87-9245-DD00EEE1F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DEB5-F16B-4F7B-BABE-75D16C839B3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125721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F31EE68-D6A3-469E-8B3B-09D927156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9E3FD-CEF2-444C-B8ED-2BF320FE8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BC1E6-EBDC-4804-884F-1927C454A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F63FB-1581-47D3-8822-C15A0A480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B625E-8E2C-41CD-8F0B-F239A1E4D4A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667092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409F77D-72A8-474E-9D2D-3750F7A69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73A6CB-36C4-428B-926E-162517FE7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16CEC0-17DA-4126-855D-8A629EA1F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6DD9B2-30E5-4EFC-B13D-5E6615D7F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8938-D15A-45E7-B0B5-9539A4E7A0E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958792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898804-FD87-4BC2-9CA2-C8C140155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969D9EB-95F5-43CC-874B-97E35A144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F82F784-1888-455E-AC17-59F79E733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45FBCED-0EF9-4C0B-A45E-B1A2D0D190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C2F93-912E-48E2-87E5-14EE99DE879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471896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999F915B-06F3-4F63-AACE-9893169614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7350B4-FB2C-4B22-8CB0-2B27E8635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39B7BA-B6AF-48EF-8EA1-F0A802659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F0736C-4FE4-4990-83C8-14AACDDCB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A405-743C-4D9B-883F-02738478F05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100669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F24A693-B724-48E9-8CA1-5305D7703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A8823777-1B1D-4629-BF18-C65717676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4ECA69-8FA5-40F7-8EC8-9A8B57BE5F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76AED0-1FF7-41DE-95A9-8AA143CB5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76F2-F974-4049-A1EE-9A35509F872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935497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036DE64-3FC1-4E99-A7E7-24201995CC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16FB14-E804-4DE3-B41C-FE90D7C5F8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6F657E-C000-4346-BF49-332AA0A83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3F7779-6040-4964-87B1-9BE3C1E45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7D2A-D818-48B0-8E68-738DB1D60AD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819564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151ADF2-1762-44A9-B81A-A86D23329A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2E08508-F388-4489-A52B-6F8B717AF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5D264D-0F13-4F05-9DFE-2EFC72F72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766FE7-7474-4DE6-B675-495A079D6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A629-29EA-4A0B-8053-AC5AEA2C69C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151814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98F0C5-A280-4A7B-917D-C484221E7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B7DABD-9380-43CC-B67A-EFF2EAB07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16DC12-3A36-4FFD-864C-127ECAE8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75A74-7671-4EB7-B0C8-A40EA04C26B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18470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C6D3C5-840B-42B2-B414-F352C85CE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0C0253-BBCB-4F52-84A2-9BB78488C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C49D0-74DC-47A9-9630-D43A26BF4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8DF64-963F-4489-9D12-55E9CB5271D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6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1557D69-0B5B-4D41-AC2F-A07C06326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8CEDFA-9079-4B4A-81ED-204485934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A21768-B992-41D8-ABA0-CF57AAE3D9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C07B69-FBEE-40FA-90EA-8502447A6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AA0A-EC91-4B9D-A9F0-E10340C6A81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8175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3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4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5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60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61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558AD9-CEE4-4D7C-8127-77F1F8F59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811B2C-F27B-49E3-AE54-32CEECF11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A4D3C8-C7EF-45B1-B20F-AE01E3EA1D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BF85D37-DD8D-40B2-BE1A-BA841DB63E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04EA0FF-B27F-4E6D-9140-C241F2FCD1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5345"/>
            <a:ext cx="213360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EEFA0E-0CEB-43FD-9DD7-2116CA823CB0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  <p:sldLayoutId id="2147485153" r:id="rId2"/>
    <p:sldLayoutId id="2147485154" r:id="rId3"/>
    <p:sldLayoutId id="2147485155" r:id="rId4"/>
    <p:sldLayoutId id="2147485156" r:id="rId5"/>
    <p:sldLayoutId id="2147485157" r:id="rId6"/>
    <p:sldLayoutId id="2147485158" r:id="rId7"/>
    <p:sldLayoutId id="2147485159" r:id="rId8"/>
    <p:sldLayoutId id="2147485160" r:id="rId9"/>
    <p:sldLayoutId id="2147485136" r:id="rId10"/>
    <p:sldLayoutId id="21474851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66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66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66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D039905-3277-49E9-8F9F-7210561F8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4D314E0-2CFF-4FD7-A4F5-689ECD149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FDF8D7-3AA4-4663-A476-E8C4A4EFE3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AF2C4E-93EE-4BE5-9A11-458CF6F55B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6A093-0DE0-46A6-8CFD-AB185A4BDB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24735"/>
            <a:ext cx="2133600" cy="260649"/>
          </a:xfrm>
          <a:prstGeom prst="rect">
            <a:avLst/>
          </a:prstGeom>
          <a:ln/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15CD3F-3729-4FB6-9E95-BBB2F2F5DD5F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161" r:id="rId1"/>
    <p:sldLayoutId id="2147485162" r:id="rId2"/>
    <p:sldLayoutId id="2147485163" r:id="rId3"/>
    <p:sldLayoutId id="2147485164" r:id="rId4"/>
    <p:sldLayoutId id="2147485165" r:id="rId5"/>
    <p:sldLayoutId id="2147485166" r:id="rId6"/>
    <p:sldLayoutId id="2147485167" r:id="rId7"/>
    <p:sldLayoutId id="2147485168" r:id="rId8"/>
    <p:sldLayoutId id="2147485169" r:id="rId9"/>
    <p:sldLayoutId id="2147485138" r:id="rId10"/>
    <p:sldLayoutId id="21474851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66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66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66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2E016CB-9C7E-4892-AE26-28281FAF5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F8ACBF0-A657-410F-8A1A-773F1E98D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511A50-D3DF-477B-9A57-CE9FF1C16A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BA8EAB-82F9-4E19-A116-541D164B5F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8E8EF4-4DF8-46BF-86E5-6F5587B2C6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ED042D8-1A34-4CA1-A72F-B39EACB745D5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40" r:id="rId10"/>
    <p:sldLayoutId id="21474851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66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66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66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EDCFC19-4F92-401F-8C37-612BB18D5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0837A0F-C336-4F04-A495-247967807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EB618D-9C41-44FE-9C8F-4D1D54060B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E4AA27-4678-47D6-B778-07DBF26F1E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182402-300E-4E5C-8144-EEC70EADEA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8415" y="6496451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E726F6-2911-4543-9C3A-3AFFB623B6AF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179" r:id="rId1"/>
    <p:sldLayoutId id="2147485180" r:id="rId2"/>
    <p:sldLayoutId id="2147485181" r:id="rId3"/>
    <p:sldLayoutId id="2147485182" r:id="rId4"/>
    <p:sldLayoutId id="2147485183" r:id="rId5"/>
    <p:sldLayoutId id="2147485184" r:id="rId6"/>
    <p:sldLayoutId id="2147485185" r:id="rId7"/>
    <p:sldLayoutId id="2147485186" r:id="rId8"/>
    <p:sldLayoutId id="2147485187" r:id="rId9"/>
    <p:sldLayoutId id="2147485142" r:id="rId10"/>
    <p:sldLayoutId id="21474851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66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66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66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93E52C-A8FE-4535-B6D3-729725C3D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9B914B5-F3EC-4926-8652-82E81BF80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BBB9F9-FA48-4140-B6A2-9B965BCFC5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60C08C-62F0-4A57-8EDD-D68009455A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996F8A-2387-4CEB-B344-5D4E6CDAFE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534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739927-2813-4AEB-A839-29129D2B4D0C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190" r:id="rId3"/>
    <p:sldLayoutId id="2147485191" r:id="rId4"/>
    <p:sldLayoutId id="2147485192" r:id="rId5"/>
    <p:sldLayoutId id="2147485193" r:id="rId6"/>
    <p:sldLayoutId id="2147485194" r:id="rId7"/>
    <p:sldLayoutId id="2147485195" r:id="rId8"/>
    <p:sldLayoutId id="2147485196" r:id="rId9"/>
    <p:sldLayoutId id="2147485144" r:id="rId10"/>
    <p:sldLayoutId id="21474851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66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66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66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2369CF7-B792-4A32-ADB6-BE8A72012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E63B336-B360-4FEB-9D4C-4C4C41043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17CD26-8757-465D-BF2C-F4B45D4B2F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170A74-7FB2-48B6-9C70-77646362D5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8694D2D-C494-4E91-83EC-A93C918F5A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1373" y="652534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4768ED-F157-4D3D-BDA7-BB6E8613829C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197" r:id="rId1"/>
    <p:sldLayoutId id="2147485198" r:id="rId2"/>
    <p:sldLayoutId id="2147485199" r:id="rId3"/>
    <p:sldLayoutId id="2147485200" r:id="rId4"/>
    <p:sldLayoutId id="2147485201" r:id="rId5"/>
    <p:sldLayoutId id="2147485202" r:id="rId6"/>
    <p:sldLayoutId id="2147485203" r:id="rId7"/>
    <p:sldLayoutId id="2147485204" r:id="rId8"/>
    <p:sldLayoutId id="2147485205" r:id="rId9"/>
    <p:sldLayoutId id="2147485146" r:id="rId10"/>
    <p:sldLayoutId id="21474851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66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66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66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7A8503F-6BD2-4A0B-8719-923247BA7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04B87A4-E1B9-4877-AD79-ADCB7B653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CCF882-1997-4974-8E9E-14522FD86A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A363D3-11C7-4CDD-BFC8-14C9B48E03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0BF9BC1-BE67-48A2-A8A7-C3E782239B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534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3D4B23-79CD-4E8A-8992-A713292A7BA4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206" r:id="rId1"/>
    <p:sldLayoutId id="2147485207" r:id="rId2"/>
    <p:sldLayoutId id="2147485208" r:id="rId3"/>
    <p:sldLayoutId id="2147485209" r:id="rId4"/>
    <p:sldLayoutId id="2147485210" r:id="rId5"/>
    <p:sldLayoutId id="2147485211" r:id="rId6"/>
    <p:sldLayoutId id="2147485212" r:id="rId7"/>
    <p:sldLayoutId id="2147485213" r:id="rId8"/>
    <p:sldLayoutId id="2147485214" r:id="rId9"/>
    <p:sldLayoutId id="2147485148" r:id="rId10"/>
    <p:sldLayoutId id="21474851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66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66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66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75EABE8-1BAA-4E7A-8FDE-5AE546E14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EE04BD3-BBEF-47F1-B102-6E7CB6643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829118-3BB7-47D3-9C00-6659A911CD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27D936-C145-48D8-BEBA-1C5613CFD6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943A63-B843-4CCE-828B-3193C85418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7428" y="6553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EC9162C-5368-4D66-85D4-1948EEBE1111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215" r:id="rId1"/>
    <p:sldLayoutId id="2147485216" r:id="rId2"/>
    <p:sldLayoutId id="2147485217" r:id="rId3"/>
    <p:sldLayoutId id="2147485218" r:id="rId4"/>
    <p:sldLayoutId id="2147485219" r:id="rId5"/>
    <p:sldLayoutId id="2147485220" r:id="rId6"/>
    <p:sldLayoutId id="2147485221" r:id="rId7"/>
    <p:sldLayoutId id="2147485222" r:id="rId8"/>
    <p:sldLayoutId id="2147485223" r:id="rId9"/>
    <p:sldLayoutId id="2147485150" r:id="rId10"/>
    <p:sldLayoutId id="21474851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7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4.xml"/><Relationship Id="rId4" Type="http://schemas.openxmlformats.org/officeDocument/2006/relationships/image" Target="../media/image63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5.xml"/><Relationship Id="rId4" Type="http://schemas.openxmlformats.org/officeDocument/2006/relationships/image" Target="../media/image64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7" Type="http://schemas.openxmlformats.org/officeDocument/2006/relationships/hyperlink" Target="mailto:Brandie.Mccabe@myflfamilies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Relationship Id="rId6" Type="http://schemas.openxmlformats.org/officeDocument/2006/relationships/hyperlink" Target="https://eds.dcf.state.fl.us/DCFFormsIntranet/Search/DCFFormSearch.aspx" TargetMode="External"/><Relationship Id="rId5" Type="http://schemas.openxmlformats.org/officeDocument/2006/relationships/hyperlink" Target="http://centerforchildwelfare.fmhi.usf.edu/FSFNAll.shtml#HowdoI" TargetMode="External"/><Relationship Id="rId4" Type="http://schemas.openxmlformats.org/officeDocument/2006/relationships/hyperlink" Target="http://www.centerforchildwelfare.org/il_efc.s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7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6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4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6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2.xml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4.x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5.x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6.xml"/><Relationship Id="rId4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0.x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07.xml"/><Relationship Id="rId4" Type="http://schemas.openxmlformats.org/officeDocument/2006/relationships/image" Target="../media/image2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8.xml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9.xml"/><Relationship Id="rId5" Type="http://schemas.openxmlformats.org/officeDocument/2006/relationships/image" Target="../media/image30.emf"/><Relationship Id="rId4" Type="http://schemas.openxmlformats.org/officeDocument/2006/relationships/image" Target="../media/image1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5" Type="http://schemas.openxmlformats.org/officeDocument/2006/relationships/image" Target="../media/image28.pn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4.xml"/><Relationship Id="rId4" Type="http://schemas.openxmlformats.org/officeDocument/2006/relationships/image" Target="../media/image3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5.xml"/><Relationship Id="rId4" Type="http://schemas.openxmlformats.org/officeDocument/2006/relationships/image" Target="../media/image3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6.xml"/><Relationship Id="rId4" Type="http://schemas.openxmlformats.org/officeDocument/2006/relationships/image" Target="../media/image3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7.xml"/><Relationship Id="rId4" Type="http://schemas.openxmlformats.org/officeDocument/2006/relationships/image" Target="../media/image3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8.xml"/><Relationship Id="rId4" Type="http://schemas.openxmlformats.org/officeDocument/2006/relationships/image" Target="../media/image3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0.xml"/><Relationship Id="rId4" Type="http://schemas.openxmlformats.org/officeDocument/2006/relationships/image" Target="../media/image3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1.xml"/><Relationship Id="rId4" Type="http://schemas.openxmlformats.org/officeDocument/2006/relationships/image" Target="../media/image3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2.xml"/><Relationship Id="rId4" Type="http://schemas.openxmlformats.org/officeDocument/2006/relationships/image" Target="../media/image4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5.xml"/><Relationship Id="rId4" Type="http://schemas.openxmlformats.org/officeDocument/2006/relationships/image" Target="../media/image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6.xml"/><Relationship Id="rId5" Type="http://schemas.openxmlformats.org/officeDocument/2006/relationships/image" Target="../media/image41.emf"/><Relationship Id="rId4" Type="http://schemas.openxmlformats.org/officeDocument/2006/relationships/image" Target="../media/image19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Relationship Id="rId4" Type="http://schemas.openxmlformats.org/officeDocument/2006/relationships/image" Target="../media/image4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5" Type="http://schemas.openxmlformats.org/officeDocument/2006/relationships/image" Target="../media/image28.png"/><Relationship Id="rId4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2.xml"/><Relationship Id="rId4" Type="http://schemas.openxmlformats.org/officeDocument/2006/relationships/image" Target="../media/image44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3.xml"/><Relationship Id="rId4" Type="http://schemas.openxmlformats.org/officeDocument/2006/relationships/image" Target="../media/image4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7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5.xml"/><Relationship Id="rId4" Type="http://schemas.openxmlformats.org/officeDocument/2006/relationships/image" Target="../media/image46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6.xml"/><Relationship Id="rId4" Type="http://schemas.openxmlformats.org/officeDocument/2006/relationships/image" Target="../media/image47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7.xml"/><Relationship Id="rId4" Type="http://schemas.openxmlformats.org/officeDocument/2006/relationships/image" Target="../media/image48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8.xml"/><Relationship Id="rId4" Type="http://schemas.openxmlformats.org/officeDocument/2006/relationships/image" Target="../media/image49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9.xml"/><Relationship Id="rId4" Type="http://schemas.openxmlformats.org/officeDocument/2006/relationships/image" Target="../media/image50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0.xml"/><Relationship Id="rId4" Type="http://schemas.openxmlformats.org/officeDocument/2006/relationships/image" Target="../media/image51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3.xml"/><Relationship Id="rId4" Type="http://schemas.openxmlformats.org/officeDocument/2006/relationships/image" Target="../media/image5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4.xml"/><Relationship Id="rId4" Type="http://schemas.openxmlformats.org/officeDocument/2006/relationships/image" Target="../media/image5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5.xml"/><Relationship Id="rId5" Type="http://schemas.openxmlformats.org/officeDocument/2006/relationships/image" Target="../media/image53.emf"/><Relationship Id="rId4" Type="http://schemas.openxmlformats.org/officeDocument/2006/relationships/image" Target="../media/image19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Relationship Id="rId4" Type="http://schemas.openxmlformats.org/officeDocument/2006/relationships/image" Target="../media/image5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14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9.xml"/><Relationship Id="rId4" Type="http://schemas.openxmlformats.org/officeDocument/2006/relationships/image" Target="../media/image55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0.xml"/><Relationship Id="rId4" Type="http://schemas.openxmlformats.org/officeDocument/2006/relationships/image" Target="../media/image56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3.xml"/><Relationship Id="rId4" Type="http://schemas.openxmlformats.org/officeDocument/2006/relationships/image" Target="../media/image5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5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5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6.xml"/><Relationship Id="rId4" Type="http://schemas.openxmlformats.org/officeDocument/2006/relationships/image" Target="../media/image5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7.xml"/><Relationship Id="rId5" Type="http://schemas.openxmlformats.org/officeDocument/2006/relationships/image" Target="../media/image60.emf"/><Relationship Id="rId4" Type="http://schemas.openxmlformats.org/officeDocument/2006/relationships/image" Target="../media/image19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Relationship Id="rId5" Type="http://schemas.openxmlformats.org/officeDocument/2006/relationships/image" Target="../media/image28.png"/><Relationship Id="rId4" Type="http://schemas.openxmlformats.org/officeDocument/2006/relationships/image" Target="../media/image6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Relationship Id="rId4" Type="http://schemas.openxmlformats.org/officeDocument/2006/relationships/image" Target="../media/image6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1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>
            <a:extLst>
              <a:ext uri="{FF2B5EF4-FFF2-40B4-BE49-F238E27FC236}">
                <a16:creationId xmlns:a16="http://schemas.microsoft.com/office/drawing/2014/main" id="{992738DE-C4BF-4C84-A891-515A9F7C7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150">
            <a:extLst>
              <a:ext uri="{FF2B5EF4-FFF2-40B4-BE49-F238E27FC236}">
                <a16:creationId xmlns:a16="http://schemas.microsoft.com/office/drawing/2014/main" id="{C3C644A2-45E5-4D5A-8740-1F71208743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912813"/>
            <a:ext cx="8353425" cy="1022350"/>
          </a:xfrm>
        </p:spPr>
        <p:txBody>
          <a:bodyPr anchor="ctr"/>
          <a:lstStyle/>
          <a:p>
            <a:pPr eaLnBrk="1" hangingPunct="1"/>
            <a:r>
              <a:rPr lang="es-UY" altLang="en-US" sz="4800" b="1">
                <a:solidFill>
                  <a:srgbClr val="006666"/>
                </a:solidFill>
              </a:rPr>
              <a:t>Extended Foster Care (EFC)</a:t>
            </a:r>
            <a:endParaRPr lang="es-ES" altLang="en-US" sz="4800" b="1">
              <a:solidFill>
                <a:srgbClr val="0066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56863-87E3-4FD6-8907-19C910C7D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47875"/>
            <a:ext cx="9144000" cy="376713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4997" name="Picture 4">
            <a:extLst>
              <a:ext uri="{FF2B5EF4-FFF2-40B4-BE49-F238E27FC236}">
                <a16:creationId xmlns:a16="http://schemas.microsoft.com/office/drawing/2014/main" id="{FB223DD4-07C9-460B-B826-BD174BE53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5">
            <a:extLst>
              <a:ext uri="{FF2B5EF4-FFF2-40B4-BE49-F238E27FC236}">
                <a16:creationId xmlns:a16="http://schemas.microsoft.com/office/drawing/2014/main" id="{E393A9F6-9BA3-43B1-9628-3588A13200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5876925"/>
            <a:ext cx="8270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Rectangle 169">
            <a:extLst>
              <a:ext uri="{FF2B5EF4-FFF2-40B4-BE49-F238E27FC236}">
                <a16:creationId xmlns:a16="http://schemas.microsoft.com/office/drawing/2014/main" id="{6370BC26-A982-462D-8F99-BDC5B2624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013450"/>
            <a:ext cx="2016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D4567"/>
                </a:solidFill>
              </a:rPr>
              <a:t>November 2018</a:t>
            </a:r>
            <a:endParaRPr lang="es-ES" altLang="en-US" sz="1800" b="1">
              <a:solidFill>
                <a:srgbClr val="0D4567"/>
              </a:solidFill>
            </a:endParaRPr>
          </a:p>
        </p:txBody>
      </p:sp>
      <p:pic>
        <p:nvPicPr>
          <p:cNvPr id="85000" name="Picture 4">
            <a:extLst>
              <a:ext uri="{FF2B5EF4-FFF2-40B4-BE49-F238E27FC236}">
                <a16:creationId xmlns:a16="http://schemas.microsoft.com/office/drawing/2014/main" id="{7B280122-764F-44ED-B534-72A698CB7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475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FA247305-7489-4C4E-A1EC-B4A7EE6CB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0" y="188913"/>
            <a:ext cx="8229600" cy="1143000"/>
          </a:xfrm>
        </p:spPr>
        <p:txBody>
          <a:bodyPr/>
          <a:lstStyle/>
          <a:p>
            <a:r>
              <a:rPr lang="en-US" altLang="en-US"/>
              <a:t>Definitions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5A8DBD01-702F-4CB6-B323-27F31335B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988839"/>
            <a:ext cx="5410200" cy="4535785"/>
          </a:xfrm>
        </p:spPr>
        <p:txBody>
          <a:bodyPr/>
          <a:lstStyle/>
          <a:p>
            <a:pPr>
              <a:defRPr/>
            </a:pPr>
            <a:r>
              <a:rPr lang="en-US" altLang="en-US" sz="2400" b="1" dirty="0"/>
              <a:t>Child:  </a:t>
            </a:r>
            <a:r>
              <a:rPr lang="en-US" altLang="en-US" sz="2400" dirty="0"/>
              <a:t>A</a:t>
            </a:r>
            <a:r>
              <a:rPr lang="en-US" sz="2400" dirty="0"/>
              <a:t>n individual who has not attained 21 years of age.</a:t>
            </a:r>
            <a:br>
              <a:rPr lang="en-US" sz="2400" dirty="0"/>
            </a:br>
            <a:endParaRPr lang="en-US" sz="2400" dirty="0"/>
          </a:p>
          <a:p>
            <a:pPr>
              <a:defRPr/>
            </a:pPr>
            <a:r>
              <a:rPr lang="en-US" sz="2400" b="1" dirty="0"/>
              <a:t>Youth:  </a:t>
            </a:r>
            <a:r>
              <a:rPr lang="en-US" sz="2400" dirty="0"/>
              <a:t>Children 13-17 years of age under the Department’s protective supervision.</a:t>
            </a:r>
          </a:p>
          <a:p>
            <a:pPr marL="0" indent="0">
              <a:buFontTx/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b="1" dirty="0"/>
              <a:t>Young Adult:  </a:t>
            </a:r>
            <a:r>
              <a:rPr lang="en-US" altLang="en-US" sz="2400" dirty="0"/>
              <a:t>A</a:t>
            </a:r>
            <a:r>
              <a:rPr lang="en-US" sz="2400" dirty="0"/>
              <a:t>n individual who has attained 18 years of age, but who has not attained 21 years of age.  39.6251, F.S.</a:t>
            </a:r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70B93-85C6-437A-8C51-90CD18AAE2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88840"/>
            <a:ext cx="2736304" cy="410445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0357" name="Content Placeholder 8">
            <a:extLst>
              <a:ext uri="{FF2B5EF4-FFF2-40B4-BE49-F238E27FC236}">
                <a16:creationId xmlns:a16="http://schemas.microsoft.com/office/drawing/2014/main" id="{FDCB98C3-2A29-44DD-AD36-E7606994B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008188"/>
            <a:ext cx="27352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761C5-031A-4FE4-9DD3-A7839C12CC2C}" type="slidenum">
              <a:rPr lang="es-ES" altLang="en-US" smtClean="0"/>
              <a:pPr>
                <a:defRPr/>
              </a:pPr>
              <a:t>10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CFFAC3-DCC6-444A-9FF8-B461819E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83879"/>
            <a:ext cx="8352928" cy="60902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100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CA2131-F87F-450C-A5B5-923245C1A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92" y="440668"/>
            <a:ext cx="8278415" cy="59766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101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itle 1">
            <a:extLst>
              <a:ext uri="{FF2B5EF4-FFF2-40B4-BE49-F238E27FC236}">
                <a16:creationId xmlns:a16="http://schemas.microsoft.com/office/drawing/2014/main" id="{34427E78-6CA5-403F-9992-07F6AE5EA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Resources</a:t>
            </a:r>
          </a:p>
        </p:txBody>
      </p:sp>
      <p:sp>
        <p:nvSpPr>
          <p:cNvPr id="104451" name="Content Placeholder 2">
            <a:extLst>
              <a:ext uri="{FF2B5EF4-FFF2-40B4-BE49-F238E27FC236}">
                <a16:creationId xmlns:a16="http://schemas.microsoft.com/office/drawing/2014/main" id="{A01E5E70-ADD7-4E91-B1AA-2EC1D3830B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9244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en-US" sz="2400" b="1" dirty="0"/>
              <a:t>EFC/EMAS Project Site: </a:t>
            </a:r>
            <a:r>
              <a:rPr lang="en-US" sz="2400" u="sng" dirty="0">
                <a:hlinkClick r:id="rId4"/>
              </a:rPr>
              <a:t>http://www.centerforchildwelfare.org/il_efc.shtml</a:t>
            </a:r>
            <a:endParaRPr lang="en-US" sz="2400" u="sng" dirty="0"/>
          </a:p>
          <a:p>
            <a:pPr>
              <a:spcBef>
                <a:spcPts val="0"/>
              </a:spcBef>
              <a:defRPr/>
            </a:pPr>
            <a:endParaRPr lang="en-US" altLang="en-US" sz="2400" dirty="0"/>
          </a:p>
          <a:p>
            <a:pPr>
              <a:spcBef>
                <a:spcPts val="0"/>
              </a:spcBef>
              <a:defRPr/>
            </a:pPr>
            <a:r>
              <a:rPr lang="en-US" altLang="en-US" sz="2400" b="1" dirty="0"/>
              <a:t>FSFN How Do I Guides and User Guides:</a:t>
            </a:r>
          </a:p>
          <a:p>
            <a:pPr marL="342900" lvl="1" indent="0"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hlinkClick r:id="rId5"/>
              </a:rPr>
              <a:t>http://centerforchildwelfare.fmhi.usf.edu/FSFNAll.shtml#HowdoI</a:t>
            </a:r>
            <a:r>
              <a:rPr lang="en-US" altLang="en-US" sz="2400" dirty="0"/>
              <a:t> </a:t>
            </a:r>
          </a:p>
          <a:p>
            <a:pPr marL="457200" lvl="1" indent="0">
              <a:spcBef>
                <a:spcPts val="0"/>
              </a:spcBef>
              <a:buFontTx/>
              <a:buNone/>
              <a:defRPr/>
            </a:pPr>
            <a:endParaRPr lang="en-US" altLang="en-US" sz="2400" dirty="0"/>
          </a:p>
          <a:p>
            <a:pPr>
              <a:spcBef>
                <a:spcPts val="0"/>
              </a:spcBef>
              <a:defRPr/>
            </a:pPr>
            <a:r>
              <a:rPr lang="en-US" altLang="en-US" sz="2400" b="1" dirty="0"/>
              <a:t>Forms:</a:t>
            </a:r>
          </a:p>
          <a:p>
            <a:pPr marL="342900" lvl="1" indent="0"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hlinkClick r:id="rId6"/>
              </a:rPr>
              <a:t>https://eds.dcf.state.fl.us/DCFFormsIntranet/Search/DCFFormSearch.aspx</a:t>
            </a:r>
            <a:endParaRPr lang="en-US" altLang="en-US" sz="2400" dirty="0"/>
          </a:p>
          <a:p>
            <a:pPr>
              <a:spcBef>
                <a:spcPts val="0"/>
              </a:spcBef>
              <a:defRPr/>
            </a:pPr>
            <a:endParaRPr lang="en-US" altLang="en-US" sz="2400" dirty="0"/>
          </a:p>
          <a:p>
            <a:pPr>
              <a:spcBef>
                <a:spcPts val="0"/>
              </a:spcBef>
              <a:defRPr/>
            </a:pPr>
            <a:r>
              <a:rPr lang="en-US" altLang="en-US" sz="2400" b="1" dirty="0"/>
              <a:t>Questions: </a:t>
            </a:r>
          </a:p>
          <a:p>
            <a:pPr marL="342900" lvl="1" indent="0">
              <a:spcBef>
                <a:spcPts val="0"/>
              </a:spcBef>
              <a:buFontTx/>
              <a:buNone/>
              <a:defRPr/>
            </a:pPr>
            <a:r>
              <a:rPr lang="en-US" altLang="en-US" sz="2400" dirty="0">
                <a:hlinkClick r:id="rId7"/>
              </a:rPr>
              <a:t>Brandie.McCabe@myflfamilies.com</a:t>
            </a:r>
            <a:r>
              <a:rPr lang="en-US" altLang="en-US" sz="2400" dirty="0"/>
              <a:t>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102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C2FB5608-D006-4ECA-92EB-EA31888D4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Implementation Dates</a:t>
            </a:r>
            <a:endParaRPr lang="en-US" altLang="en-US" sz="36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7DE28E-2F78-4505-B3A6-F81C9EE47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481263"/>
            <a:ext cx="5903913" cy="30956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FSFN functionality goes live on January 4, 2019.</a:t>
            </a:r>
          </a:p>
          <a:p>
            <a:pPr marL="635000" lvl="1" indent="-292100">
              <a:buFont typeface="Calibri" panose="020F0502020204030204" pitchFamily="34" charset="0"/>
              <a:buChar char="‐"/>
              <a:defRPr/>
            </a:pPr>
            <a:r>
              <a:rPr lang="en-US" sz="2400" dirty="0">
                <a:ea typeface="+mj-ea"/>
                <a:cs typeface="+mj-cs"/>
              </a:rPr>
              <a:t>Begin using functionality immediately.</a:t>
            </a:r>
          </a:p>
          <a:p>
            <a:pPr marL="0" indent="0">
              <a:buFontTx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sz="2000" dirty="0"/>
          </a:p>
        </p:txBody>
      </p:sp>
      <p:pic>
        <p:nvPicPr>
          <p:cNvPr id="7" name="Picture Placeholder 16" descr="close up of clock">
            <a:extLst>
              <a:ext uri="{FF2B5EF4-FFF2-40B4-BE49-F238E27FC236}">
                <a16:creationId xmlns:a16="http://schemas.microsoft.com/office/drawing/2014/main" id="{A9492589-3066-43F1-8BCC-A23883A1CA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1916832"/>
            <a:ext cx="3757488" cy="4224589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AC04A-60E5-467D-B028-087707EA676D}" type="slidenum">
              <a:rPr lang="es-ES" altLang="en-US" smtClean="0"/>
              <a:pPr>
                <a:defRPr/>
              </a:pPr>
              <a:t>11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2AB16F5A-D707-42AB-914A-6996481C26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/>
              <a:t>Foundational Concepts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12</a:t>
            </a:fld>
            <a:endParaRPr lang="es-E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51DFA-A496-40CC-9AE9-E599CEAAB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8" y="475349"/>
            <a:ext cx="8377763" cy="59073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6DD9E43B-6E0A-465B-8AA9-7E34DF780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Workshop Topics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4CFC01-D76E-4DB3-B3C6-ABD8070D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844675"/>
            <a:ext cx="4176713" cy="446405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Transition Services</a:t>
            </a:r>
            <a:br>
              <a:rPr lang="en-US" sz="2400" dirty="0">
                <a:ea typeface="+mj-ea"/>
                <a:cs typeface="+mj-cs"/>
              </a:rPr>
            </a:br>
            <a:endParaRPr lang="en-US" sz="2400" dirty="0">
              <a:ea typeface="+mj-ea"/>
              <a:cs typeface="+mj-cs"/>
            </a:endParaRPr>
          </a:p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Youth Transitioning to Young Adult:  90 Days Prior to 18</a:t>
            </a:r>
            <a:r>
              <a:rPr lang="en-US" sz="2400" baseline="30000" dirty="0">
                <a:ea typeface="+mj-ea"/>
                <a:cs typeface="+mj-cs"/>
              </a:rPr>
              <a:t>th</a:t>
            </a:r>
            <a:r>
              <a:rPr lang="en-US" sz="2400" dirty="0">
                <a:ea typeface="+mj-ea"/>
                <a:cs typeface="+mj-cs"/>
              </a:rPr>
              <a:t> Birthday</a:t>
            </a:r>
            <a:br>
              <a:rPr lang="en-US" sz="2400" dirty="0">
                <a:ea typeface="+mj-ea"/>
                <a:cs typeface="+mj-cs"/>
              </a:rPr>
            </a:br>
            <a:endParaRPr lang="en-US" sz="2400" dirty="0">
              <a:ea typeface="+mj-ea"/>
              <a:cs typeface="+mj-cs"/>
            </a:endParaRPr>
          </a:p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Youth turns 18</a:t>
            </a:r>
            <a:br>
              <a:rPr lang="en-US" sz="2400" dirty="0">
                <a:ea typeface="+mj-ea"/>
                <a:cs typeface="+mj-cs"/>
              </a:rPr>
            </a:br>
            <a:endParaRPr lang="en-US" sz="2400" dirty="0">
              <a:ea typeface="+mj-ea"/>
              <a:cs typeface="+mj-cs"/>
            </a:endParaRPr>
          </a:p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Continued Participation </a:t>
            </a:r>
            <a:br>
              <a:rPr lang="en-US" sz="2400" dirty="0">
                <a:ea typeface="+mj-ea"/>
                <a:cs typeface="+mj-cs"/>
              </a:rPr>
            </a:br>
            <a:r>
              <a:rPr lang="en-US" sz="2400" dirty="0">
                <a:ea typeface="+mj-ea"/>
                <a:cs typeface="+mj-cs"/>
              </a:rPr>
              <a:t>in EFC</a:t>
            </a:r>
            <a:br>
              <a:rPr lang="en-US" sz="2400" dirty="0">
                <a:ea typeface="+mj-ea"/>
                <a:cs typeface="+mj-cs"/>
              </a:rPr>
            </a:br>
            <a:endParaRPr lang="en-US" sz="2400" dirty="0">
              <a:ea typeface="+mj-ea"/>
              <a:cs typeface="+mj-cs"/>
            </a:endParaRPr>
          </a:p>
          <a:p>
            <a:pPr>
              <a:defRPr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A66536-7041-4BFB-8384-0F2DF4487F8E}"/>
              </a:ext>
            </a:extLst>
          </p:cNvPr>
          <p:cNvSpPr txBox="1">
            <a:spLocks/>
          </p:cNvSpPr>
          <p:nvPr/>
        </p:nvSpPr>
        <p:spPr bwMode="auto">
          <a:xfrm>
            <a:off x="4716463" y="1844675"/>
            <a:ext cx="4103687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ea typeface="+mj-ea"/>
                <a:cs typeface="+mj-cs"/>
              </a:rPr>
              <a:t>Termination of EFC</a:t>
            </a:r>
            <a:br>
              <a:rPr lang="en-US" sz="2400" dirty="0">
                <a:solidFill>
                  <a:srgbClr val="006666"/>
                </a:solidFill>
                <a:ea typeface="+mj-ea"/>
                <a:cs typeface="+mj-cs"/>
              </a:rPr>
            </a:br>
            <a:endParaRPr lang="en-US" sz="2400" dirty="0">
              <a:solidFill>
                <a:srgbClr val="006666"/>
              </a:solidFill>
              <a:ea typeface="+mj-ea"/>
              <a:cs typeface="+mj-cs"/>
            </a:endParaRPr>
          </a:p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ea typeface="+mj-ea"/>
                <a:cs typeface="+mj-cs"/>
              </a:rPr>
              <a:t>Re-entry into EFC</a:t>
            </a:r>
            <a:br>
              <a:rPr lang="en-US" sz="2400" dirty="0">
                <a:solidFill>
                  <a:srgbClr val="006666"/>
                </a:solidFill>
                <a:ea typeface="+mj-ea"/>
                <a:cs typeface="+mj-cs"/>
              </a:rPr>
            </a:br>
            <a:endParaRPr lang="en-US" sz="2400" dirty="0">
              <a:solidFill>
                <a:srgbClr val="006666"/>
              </a:solidFill>
              <a:ea typeface="+mj-ea"/>
              <a:cs typeface="+mj-cs"/>
            </a:endParaRPr>
          </a:p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ea typeface="+mj-ea"/>
                <a:cs typeface="+mj-cs"/>
              </a:rPr>
              <a:t>Current EFC Population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13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50">
            <a:extLst>
              <a:ext uri="{FF2B5EF4-FFF2-40B4-BE49-F238E27FC236}">
                <a16:creationId xmlns:a16="http://schemas.microsoft.com/office/drawing/2014/main" id="{6465AB65-DD92-4783-8BB7-93B9DD0176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4724400"/>
            <a:ext cx="8207375" cy="647700"/>
          </a:xfrm>
        </p:spPr>
        <p:txBody>
          <a:bodyPr anchor="ctr"/>
          <a:lstStyle/>
          <a:p>
            <a:pPr algn="l" eaLnBrk="1" hangingPunct="1"/>
            <a:r>
              <a:rPr lang="es-UY" altLang="en-US" sz="4400" b="1">
                <a:solidFill>
                  <a:srgbClr val="006666"/>
                </a:solidFill>
              </a:rPr>
              <a:t>Transition Services</a:t>
            </a:r>
            <a:endParaRPr lang="es-ES" altLang="en-US" sz="4400" b="1">
              <a:solidFill>
                <a:srgbClr val="006666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650BFDB8-5CFF-4805-9853-65BECF9D5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25" y="260350"/>
            <a:ext cx="8229600" cy="922338"/>
          </a:xfrm>
        </p:spPr>
        <p:txBody>
          <a:bodyPr/>
          <a:lstStyle/>
          <a:p>
            <a:r>
              <a:rPr lang="en-US" altLang="en-US"/>
              <a:t>Transition Plan</a:t>
            </a:r>
          </a:p>
        </p:txBody>
      </p:sp>
      <p:pic>
        <p:nvPicPr>
          <p:cNvPr id="109571" name="Picture 2">
            <a:extLst>
              <a:ext uri="{FF2B5EF4-FFF2-40B4-BE49-F238E27FC236}">
                <a16:creationId xmlns:a16="http://schemas.microsoft.com/office/drawing/2014/main" id="{16F43B9E-6995-4CD7-80BE-4E7CBC6FF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66850"/>
            <a:ext cx="4500562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9572" name="Group 8" descr="decorative element">
            <a:extLst>
              <a:ext uri="{FF2B5EF4-FFF2-40B4-BE49-F238E27FC236}">
                <a16:creationId xmlns:a16="http://schemas.microsoft.com/office/drawing/2014/main" id="{FF7CCCEB-FD43-495C-9513-365971870854}"/>
              </a:ext>
            </a:extLst>
          </p:cNvPr>
          <p:cNvGrpSpPr>
            <a:grpSpLocks/>
          </p:cNvGrpSpPr>
          <p:nvPr/>
        </p:nvGrpSpPr>
        <p:grpSpPr bwMode="auto">
          <a:xfrm>
            <a:off x="4283968" y="1473200"/>
            <a:ext cx="1080120" cy="5084763"/>
            <a:chOff x="1826589" y="0"/>
            <a:chExt cx="7388298" cy="6858000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629CD5EF-7CE6-464A-B70E-B1B07675E957}"/>
                </a:ext>
              </a:extLst>
            </p:cNvPr>
            <p:cNvSpPr/>
            <p:nvPr/>
          </p:nvSpPr>
          <p:spPr>
            <a:xfrm>
              <a:off x="2616455" y="0"/>
              <a:ext cx="6598432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8BA15219-253C-4877-8779-2679621FC0BB}"/>
                </a:ext>
              </a:extLst>
            </p:cNvPr>
            <p:cNvSpPr/>
            <p:nvPr/>
          </p:nvSpPr>
          <p:spPr>
            <a:xfrm>
              <a:off x="2341014" y="0"/>
              <a:ext cx="6598432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76B1C44-616C-4466-9F06-7A8C1F59D6E2}"/>
                </a:ext>
              </a:extLst>
            </p:cNvPr>
            <p:cNvSpPr/>
            <p:nvPr/>
          </p:nvSpPr>
          <p:spPr>
            <a:xfrm>
              <a:off x="1826589" y="0"/>
              <a:ext cx="6598429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D928E194-5FC9-4696-A86C-68D74387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524000"/>
            <a:ext cx="4422775" cy="4929188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a typeface="+mj-ea"/>
                <a:cs typeface="+mj-cs"/>
              </a:rPr>
              <a:t>Transition Plans are developed with the youth using the </a:t>
            </a:r>
            <a:r>
              <a:rPr lang="en-US" altLang="en-US" sz="2400" i="1" dirty="0">
                <a:solidFill>
                  <a:srgbClr val="3886DC"/>
                </a:solidFill>
              </a:rPr>
              <a:t>My Pathway to Success Plan (CF-FSP 5425)</a:t>
            </a:r>
            <a:r>
              <a:rPr lang="en-US" altLang="en-US" sz="2400" dirty="0">
                <a:ea typeface="+mj-ea"/>
                <a:cs typeface="+mj-cs"/>
              </a:rPr>
              <a:t> starting at age 16.  </a:t>
            </a:r>
            <a:br>
              <a:rPr lang="en-US" altLang="en-US" sz="2400" dirty="0">
                <a:ea typeface="+mj-ea"/>
                <a:cs typeface="+mj-cs"/>
              </a:rPr>
            </a:br>
            <a:endParaRPr lang="en-US" altLang="en-US" sz="2400" dirty="0">
              <a:ea typeface="+mj-ea"/>
              <a:cs typeface="+mj-cs"/>
            </a:endParaRPr>
          </a:p>
          <a:p>
            <a:pPr>
              <a:defRPr/>
            </a:pPr>
            <a:r>
              <a:rPr lang="en-US" altLang="en-US" sz="2400" dirty="0">
                <a:ea typeface="+mj-ea"/>
                <a:cs typeface="+mj-cs"/>
              </a:rPr>
              <a:t>Initial plan must be completed by the time the youth is 16½ and filed with the court to align with the special 17-year-old Judicial Review hearing.</a:t>
            </a:r>
          </a:p>
          <a:p>
            <a:pPr>
              <a:defRPr/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15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18AC6634-B4CC-48C3-BE05-075B800EB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25" y="260350"/>
            <a:ext cx="8229600" cy="922338"/>
          </a:xfrm>
        </p:spPr>
        <p:txBody>
          <a:bodyPr/>
          <a:lstStyle/>
          <a:p>
            <a:r>
              <a:rPr lang="en-US" altLang="en-US"/>
              <a:t>Transition Plan, </a:t>
            </a:r>
            <a:r>
              <a:rPr lang="en-US" altLang="en-US" sz="3600"/>
              <a:t>cont.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5302302D-EB7E-40DD-BA7A-31A328C3E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844675"/>
            <a:ext cx="8229600" cy="4464050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a typeface="+mj-ea"/>
                <a:cs typeface="+mj-cs"/>
              </a:rPr>
              <a:t>Topics include:</a:t>
            </a:r>
            <a:br>
              <a:rPr lang="en-US" altLang="en-US" sz="2400" dirty="0">
                <a:ea typeface="+mj-ea"/>
                <a:cs typeface="+mj-cs"/>
              </a:rPr>
            </a:br>
            <a:endParaRPr lang="en-US" altLang="en-US" sz="2400" dirty="0">
              <a:ea typeface="+mj-ea"/>
              <a:cs typeface="+mj-cs"/>
            </a:endParaRPr>
          </a:p>
          <a:p>
            <a:pPr marL="635000" lvl="1" indent="-292100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Short-term goals</a:t>
            </a:r>
          </a:p>
          <a:p>
            <a:pPr marL="635000" lvl="1" indent="-292100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Long-term goals</a:t>
            </a:r>
          </a:p>
          <a:p>
            <a:pPr marL="635000" lvl="1" indent="-292100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Housing </a:t>
            </a:r>
          </a:p>
          <a:p>
            <a:pPr marL="635000" lvl="1" indent="-292100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Health insurance</a:t>
            </a:r>
          </a:p>
          <a:p>
            <a:pPr marL="635000" lvl="1" indent="-292100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Education</a:t>
            </a:r>
          </a:p>
          <a:p>
            <a:pPr marL="635000" lvl="1" indent="-292100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Financial literacy </a:t>
            </a:r>
          </a:p>
          <a:p>
            <a:pPr marL="635000" lvl="1" indent="-292100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Driver’s license, includes Keys to Independence</a:t>
            </a:r>
          </a:p>
          <a:p>
            <a:pPr marL="635000" lvl="1" indent="-292100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Workforce support and employment services </a:t>
            </a:r>
          </a:p>
          <a:p>
            <a:pPr>
              <a:defRPr/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16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>
            <a:extLst>
              <a:ext uri="{FF2B5EF4-FFF2-40B4-BE49-F238E27FC236}">
                <a16:creationId xmlns:a16="http://schemas.microsoft.com/office/drawing/2014/main" id="{89A5EF02-99C6-4237-A3CB-BC4D96415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Transition Services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89862C9B-BE93-4F18-87E4-D298E213A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+mj-ea"/>
                <a:cs typeface="+mj-cs"/>
              </a:rPr>
              <a:t>The development of the Transition Plan includes a discussion about which program the youth plans to enter:</a:t>
            </a:r>
            <a:br>
              <a:rPr lang="en-US" altLang="en-US" sz="2400" dirty="0">
                <a:ea typeface="+mj-ea"/>
                <a:cs typeface="+mj-cs"/>
              </a:rPr>
            </a:br>
            <a:endParaRPr lang="en-US" altLang="en-US" sz="2400" dirty="0">
              <a:ea typeface="+mj-ea"/>
              <a:cs typeface="+mj-cs"/>
            </a:endParaRPr>
          </a:p>
          <a:p>
            <a:pPr marL="977900" lvl="1" indent="-292100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EFC</a:t>
            </a:r>
          </a:p>
          <a:p>
            <a:pPr marL="977900" lvl="1" indent="-292100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Postsecondary Education Services and Support (PESS) </a:t>
            </a:r>
          </a:p>
          <a:p>
            <a:pPr marL="977900" lvl="1" indent="-292100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Aftercare</a:t>
            </a:r>
          </a:p>
          <a:p>
            <a:pPr marL="977900" lvl="1" indent="-292100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No Program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17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">
            <a:extLst>
              <a:ext uri="{FF2B5EF4-FFF2-40B4-BE49-F238E27FC236}">
                <a16:creationId xmlns:a16="http://schemas.microsoft.com/office/drawing/2014/main" id="{40C7341E-F501-40E6-82E4-706B72EAB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96863"/>
            <a:ext cx="84074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18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>
            <a:extLst>
              <a:ext uri="{FF2B5EF4-FFF2-40B4-BE49-F238E27FC236}">
                <a16:creationId xmlns:a16="http://schemas.microsoft.com/office/drawing/2014/main" id="{D80C0717-71DA-4FD5-BEA9-E95F49223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Credit Checks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11E4C4A5-4975-456F-A89D-AA0E258B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838" y="2078038"/>
            <a:ext cx="4679950" cy="14398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+mj-ea"/>
                <a:cs typeface="+mj-cs"/>
              </a:rPr>
              <a:t>The credit check process has not changed, but will now be able to be documented in FSFN.</a:t>
            </a:r>
          </a:p>
        </p:txBody>
      </p:sp>
      <p:pic>
        <p:nvPicPr>
          <p:cNvPr id="116740" name="Picture 1">
            <a:extLst>
              <a:ext uri="{FF2B5EF4-FFF2-40B4-BE49-F238E27FC236}">
                <a16:creationId xmlns:a16="http://schemas.microsoft.com/office/drawing/2014/main" id="{E5CF1C1F-2388-47B9-A21D-06C72F37C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933575"/>
            <a:ext cx="30083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2">
            <a:extLst>
              <a:ext uri="{FF2B5EF4-FFF2-40B4-BE49-F238E27FC236}">
                <a16:creationId xmlns:a16="http://schemas.microsoft.com/office/drawing/2014/main" id="{0569AAA0-1FAB-4F50-AA06-37B25A193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078038"/>
            <a:ext cx="23971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19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50">
            <a:extLst>
              <a:ext uri="{FF2B5EF4-FFF2-40B4-BE49-F238E27FC236}">
                <a16:creationId xmlns:a16="http://schemas.microsoft.com/office/drawing/2014/main" id="{49C66D77-34B9-4469-AAE7-34717AB8DD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4724400"/>
            <a:ext cx="8207375" cy="647700"/>
          </a:xfrm>
        </p:spPr>
        <p:txBody>
          <a:bodyPr anchor="ctr"/>
          <a:lstStyle/>
          <a:p>
            <a:pPr algn="l" eaLnBrk="1" hangingPunct="1"/>
            <a:r>
              <a:rPr lang="es-UY" altLang="en-US" sz="4400" b="1">
                <a:solidFill>
                  <a:srgbClr val="006666"/>
                </a:solidFill>
              </a:rPr>
              <a:t>Introduction</a:t>
            </a:r>
            <a:endParaRPr lang="es-ES" altLang="en-US" sz="4400" b="1">
              <a:solidFill>
                <a:srgbClr val="006666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3">
            <a:extLst>
              <a:ext uri="{FF2B5EF4-FFF2-40B4-BE49-F238E27FC236}">
                <a16:creationId xmlns:a16="http://schemas.microsoft.com/office/drawing/2014/main" id="{F839D7A2-E490-42DC-AE3E-968BD114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3213"/>
            <a:ext cx="7489825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20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50">
            <a:extLst>
              <a:ext uri="{FF2B5EF4-FFF2-40B4-BE49-F238E27FC236}">
                <a16:creationId xmlns:a16="http://schemas.microsoft.com/office/drawing/2014/main" id="{85D53E20-B721-41F4-942F-2822721CCB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4221089"/>
            <a:ext cx="8207375" cy="1800200"/>
          </a:xfrm>
        </p:spPr>
        <p:txBody>
          <a:bodyPr anchor="ctr"/>
          <a:lstStyle/>
          <a:p>
            <a:pPr algn="l" eaLnBrk="1" hangingPunct="1"/>
            <a:r>
              <a:rPr lang="es-UY" altLang="en-US" sz="4400" b="1" dirty="0" err="1">
                <a:solidFill>
                  <a:srgbClr val="006666"/>
                </a:solidFill>
              </a:rPr>
              <a:t>Youth</a:t>
            </a:r>
            <a:r>
              <a:rPr lang="es-UY" altLang="en-US" sz="4400" b="1" dirty="0">
                <a:solidFill>
                  <a:srgbClr val="006666"/>
                </a:solidFill>
              </a:rPr>
              <a:t> </a:t>
            </a:r>
            <a:r>
              <a:rPr lang="es-UY" altLang="en-US" sz="4400" b="1" dirty="0" err="1">
                <a:solidFill>
                  <a:srgbClr val="006666"/>
                </a:solidFill>
              </a:rPr>
              <a:t>Transitioning</a:t>
            </a:r>
            <a:r>
              <a:rPr lang="es-UY" altLang="en-US" sz="4400" b="1" dirty="0">
                <a:solidFill>
                  <a:srgbClr val="006666"/>
                </a:solidFill>
              </a:rPr>
              <a:t> to Young </a:t>
            </a:r>
            <a:r>
              <a:rPr lang="es-UY" altLang="en-US" sz="4400" b="1" dirty="0" err="1">
                <a:solidFill>
                  <a:srgbClr val="006666"/>
                </a:solidFill>
              </a:rPr>
              <a:t>Adult</a:t>
            </a:r>
            <a:r>
              <a:rPr lang="es-UY" altLang="en-US" sz="4400" b="1" dirty="0">
                <a:solidFill>
                  <a:srgbClr val="006666"/>
                </a:solidFill>
              </a:rPr>
              <a:t>:  90 </a:t>
            </a:r>
            <a:r>
              <a:rPr lang="es-UY" altLang="en-US" sz="4400" b="1" dirty="0" err="1">
                <a:solidFill>
                  <a:srgbClr val="006666"/>
                </a:solidFill>
              </a:rPr>
              <a:t>Days</a:t>
            </a:r>
            <a:r>
              <a:rPr lang="es-UY" altLang="en-US" sz="4400" b="1" dirty="0">
                <a:solidFill>
                  <a:srgbClr val="006666"/>
                </a:solidFill>
              </a:rPr>
              <a:t> Prior to 18th </a:t>
            </a:r>
            <a:r>
              <a:rPr lang="es-UY" altLang="en-US" sz="4400" b="1" dirty="0" err="1">
                <a:solidFill>
                  <a:srgbClr val="006666"/>
                </a:solidFill>
              </a:rPr>
              <a:t>Birthday</a:t>
            </a:r>
            <a:endParaRPr lang="es-ES" altLang="en-US" sz="4400" b="1" dirty="0">
              <a:solidFill>
                <a:srgbClr val="006666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id="{8119E61D-4D6E-4D7B-8A39-1202C545E5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/>
              <a:t>Foundational Concepts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22</a:t>
            </a:fld>
            <a:endParaRPr lang="es-E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8EDC7A-24CD-404E-BF25-70693996620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383118" y="475349"/>
            <a:ext cx="8377763" cy="5907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7BA0B9-C59D-4CDF-A4FC-C88F0F2AE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50" y="1700213"/>
            <a:ext cx="2163763" cy="2271712"/>
          </a:xfrm>
          <a:prstGeom prst="rect">
            <a:avLst/>
          </a:prstGeom>
          <a:effectLst>
            <a:outerShdw blurRad="50800" dist="88900" dir="90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>
            <a:extLst>
              <a:ext uri="{FF2B5EF4-FFF2-40B4-BE49-F238E27FC236}">
                <a16:creationId xmlns:a16="http://schemas.microsoft.com/office/drawing/2014/main" id="{EDB53D73-32E2-494A-9EDE-E5BCB5591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856663" cy="1143000"/>
          </a:xfrm>
        </p:spPr>
        <p:txBody>
          <a:bodyPr/>
          <a:lstStyle/>
          <a:p>
            <a:r>
              <a:rPr lang="en-US" altLang="en-US" sz="4200" dirty="0"/>
              <a:t>Preparing Youth Who Are Turning 18 in Department Custody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A419490-8BDA-4DDA-95DB-27AE485C6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75297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a typeface="+mj-ea"/>
                <a:cs typeface="+mj-cs"/>
              </a:rPr>
              <a:t>During the 90-day period before a youth turns 18 in the legal custody of the Department, the following activities must occur:</a:t>
            </a:r>
          </a:p>
          <a:p>
            <a:pPr marL="685800" lvl="1" indent="-342900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Transition Plan must be revised.</a:t>
            </a:r>
          </a:p>
          <a:p>
            <a:pPr marL="685800" lvl="1" indent="-342900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An updated Transition Plan must be documented in FSFN and filed with the court at the last review before youth’s 18th birthday.</a:t>
            </a:r>
          </a:p>
          <a:p>
            <a:pPr lvl="1">
              <a:defRPr/>
            </a:pPr>
            <a:endParaRPr lang="en-US" altLang="en-US" sz="2400" dirty="0">
              <a:ea typeface="+mj-ea"/>
              <a:cs typeface="+mj-cs"/>
            </a:endParaRPr>
          </a:p>
          <a:p>
            <a:pPr>
              <a:defRPr/>
            </a:pPr>
            <a:r>
              <a:rPr lang="en-US" altLang="en-US" sz="2400" dirty="0">
                <a:ea typeface="+mj-ea"/>
                <a:cs typeface="+mj-cs"/>
              </a:rPr>
              <a:t>During this period the Child Welfare Professional needs to discuss EFC program eligibility and participation expectations with youth. 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23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>
            <a:extLst>
              <a:ext uri="{FF2B5EF4-FFF2-40B4-BE49-F238E27FC236}">
                <a16:creationId xmlns:a16="http://schemas.microsoft.com/office/drawing/2014/main" id="{166667C5-A479-4CA0-87E2-A5E6DF7C8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Youth Opts Out of EFC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A985BAC9-EBAF-4F86-A06B-EA8C6650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a typeface="+mj-ea"/>
                <a:cs typeface="+mj-cs"/>
              </a:rPr>
              <a:t>If the youth chooses not to enter EFC at 18, the Child Welfare Professional must discuss with the youth:</a:t>
            </a:r>
          </a:p>
          <a:p>
            <a:pPr marL="628650" lvl="1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Enrollment in PESS, if eligible </a:t>
            </a:r>
          </a:p>
          <a:p>
            <a:pPr marL="628650" lvl="1">
              <a:buFont typeface="Calibri" panose="020F0502020204030204" pitchFamily="34" charset="0"/>
              <a:buChar char="‐"/>
              <a:defRPr/>
            </a:pPr>
            <a:r>
              <a:rPr lang="en-US" altLang="en-US" sz="2400" dirty="0">
                <a:ea typeface="+mj-ea"/>
                <a:cs typeface="+mj-cs"/>
              </a:rPr>
              <a:t>Enrollment in Aftercare</a:t>
            </a:r>
            <a:br>
              <a:rPr lang="en-US" altLang="en-US" sz="2400" dirty="0">
                <a:ea typeface="+mj-ea"/>
                <a:cs typeface="+mj-cs"/>
              </a:rPr>
            </a:br>
            <a:endParaRPr lang="en-US" altLang="en-US" sz="2400" dirty="0">
              <a:ea typeface="+mj-ea"/>
              <a:cs typeface="+mj-cs"/>
            </a:endParaRPr>
          </a:p>
          <a:p>
            <a:pPr>
              <a:defRPr/>
            </a:pPr>
            <a:r>
              <a:rPr lang="en-US" altLang="en-US" sz="2400" dirty="0">
                <a:ea typeface="+mj-ea"/>
                <a:cs typeface="+mj-cs"/>
              </a:rPr>
              <a:t>After this discussion, if the youth still intends not to enter EFC, the Child Welfare Professional provides the youth with the My Decision to Leave Extended Foster Care form (CF-FSP 5375).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24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id="{2DFBA6C3-F596-4981-9320-0AB4C803D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Documentation Review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45D8878E-0BF4-47AB-89EB-DDBAB8E7C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en-US" sz="2400" b="1" i="1" dirty="0">
                <a:solidFill>
                  <a:srgbClr val="3886DC"/>
                </a:solidFill>
              </a:rPr>
              <a:t>My Decision to Leave Extended Foster Care </a:t>
            </a:r>
            <a:br>
              <a:rPr lang="en-US" altLang="en-US" sz="2400" b="1" i="1" dirty="0">
                <a:solidFill>
                  <a:srgbClr val="3886DC"/>
                </a:solidFill>
              </a:rPr>
            </a:br>
            <a:r>
              <a:rPr lang="en-US" altLang="en-US" sz="2400" b="1" i="1" dirty="0">
                <a:solidFill>
                  <a:srgbClr val="3886DC"/>
                </a:solidFill>
              </a:rPr>
              <a:t>(CF-FSP 5375)</a:t>
            </a:r>
            <a:br>
              <a:rPr lang="en-US" altLang="en-US" sz="2400" b="1" dirty="0">
                <a:solidFill>
                  <a:srgbClr val="3886DC"/>
                </a:solidFill>
              </a:rPr>
            </a:br>
            <a:endParaRPr lang="en-US" altLang="en-US" sz="2400" b="1" dirty="0">
              <a:solidFill>
                <a:srgbClr val="3886DC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The Child Welfare Professional uploads the form to FSFN and files it with the court.</a:t>
            </a:r>
          </a:p>
          <a:p>
            <a:pPr marL="0" indent="0">
              <a:buFontTx/>
              <a:buNone/>
              <a:defRPr/>
            </a:pPr>
            <a:endParaRPr lang="en-US" altLang="en-US" sz="2400" dirty="0">
              <a:solidFill>
                <a:srgbClr val="00B0F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25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>
            <a:extLst>
              <a:ext uri="{FF2B5EF4-FFF2-40B4-BE49-F238E27FC236}">
                <a16:creationId xmlns:a16="http://schemas.microsoft.com/office/drawing/2014/main" id="{83EEC945-EC90-4036-840A-110DB34AE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EFC Program Eligibility Requirements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0B37D2-7CCB-4554-8BB9-D810BBAE4428}"/>
              </a:ext>
            </a:extLst>
          </p:cNvPr>
          <p:cNvSpPr/>
          <p:nvPr/>
        </p:nvSpPr>
        <p:spPr>
          <a:xfrm>
            <a:off x="1547813" y="1773238"/>
            <a:ext cx="7138987" cy="4745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6666"/>
                </a:solidFill>
                <a:latin typeface="+mn-lt"/>
                <a:cs typeface="+mn-cs"/>
              </a:rPr>
              <a:t>All youth in the Department’s legal custody on their 18</a:t>
            </a:r>
            <a:r>
              <a:rPr lang="en-US" altLang="en-US" sz="2400" baseline="30000" dirty="0">
                <a:solidFill>
                  <a:srgbClr val="006666"/>
                </a:solidFill>
                <a:latin typeface="+mn-lt"/>
                <a:cs typeface="+mn-cs"/>
              </a:rPr>
              <a:t>th</a:t>
            </a:r>
            <a:r>
              <a:rPr lang="en-US" altLang="en-US" sz="2400" dirty="0">
                <a:solidFill>
                  <a:srgbClr val="006666"/>
                </a:solidFill>
                <a:latin typeface="+mn-lt"/>
                <a:cs typeface="+mn-cs"/>
              </a:rPr>
              <a:t> birthday will enter EFC, unless they opt out, but must meet eligibility requirements to stay in the program. </a:t>
            </a:r>
            <a:br>
              <a:rPr lang="en-US" altLang="en-US" sz="2400" dirty="0">
                <a:solidFill>
                  <a:srgbClr val="006666"/>
                </a:solidFill>
                <a:latin typeface="+mn-lt"/>
                <a:cs typeface="+mn-cs"/>
              </a:rPr>
            </a:br>
            <a:endParaRPr lang="en-US" altLang="en-US" sz="2400" dirty="0">
              <a:solidFill>
                <a:srgbClr val="006666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+mn-cs"/>
              </a:rPr>
              <a:t>To remain in EFC, the young adult must:</a:t>
            </a:r>
            <a:br>
              <a:rPr lang="en-US" sz="2400" dirty="0">
                <a:solidFill>
                  <a:srgbClr val="006666"/>
                </a:solidFill>
                <a:latin typeface="+mn-lt"/>
                <a:cs typeface="+mn-cs"/>
              </a:rPr>
            </a:br>
            <a:endParaRPr lang="en-US" sz="2400" dirty="0">
              <a:solidFill>
                <a:srgbClr val="006666"/>
              </a:solidFill>
              <a:latin typeface="+mn-lt"/>
              <a:cs typeface="+mn-cs"/>
            </a:endParaRPr>
          </a:p>
          <a:p>
            <a:pPr marL="635000" indent="-292100">
              <a:spcBef>
                <a:spcPct val="20000"/>
              </a:spcBef>
              <a:buFont typeface="Calibri" panose="020F0502020204030204" pitchFamily="34" charset="0"/>
              <a:buChar char="‐"/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+mn-cs"/>
              </a:rPr>
              <a:t>Engage in one or more of the qualifying activities.</a:t>
            </a:r>
            <a:br>
              <a:rPr lang="en-US" sz="2400" dirty="0">
                <a:solidFill>
                  <a:srgbClr val="006666"/>
                </a:solidFill>
                <a:latin typeface="+mn-lt"/>
                <a:cs typeface="+mn-cs"/>
              </a:rPr>
            </a:br>
            <a:endParaRPr lang="en-US" sz="2400" dirty="0">
              <a:solidFill>
                <a:srgbClr val="006666"/>
              </a:solidFill>
              <a:latin typeface="+mn-lt"/>
              <a:cs typeface="+mn-cs"/>
            </a:endParaRPr>
          </a:p>
          <a:p>
            <a:pPr marL="635000" indent="-292100">
              <a:spcBef>
                <a:spcPct val="20000"/>
              </a:spcBef>
              <a:buFont typeface="Calibri" panose="020F0502020204030204" pitchFamily="34" charset="0"/>
              <a:buChar char="‐"/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+mn-cs"/>
              </a:rPr>
              <a:t>Reside in an approved supervised living arrangement.</a:t>
            </a:r>
          </a:p>
        </p:txBody>
      </p:sp>
      <p:pic>
        <p:nvPicPr>
          <p:cNvPr id="128004" name="Picture 1">
            <a:extLst>
              <a:ext uri="{FF2B5EF4-FFF2-40B4-BE49-F238E27FC236}">
                <a16:creationId xmlns:a16="http://schemas.microsoft.com/office/drawing/2014/main" id="{A80694E6-857B-47BD-858E-6ACE7D411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5795">
            <a:off x="273050" y="1670050"/>
            <a:ext cx="12779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26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>
            <a:extLst>
              <a:ext uri="{FF2B5EF4-FFF2-40B4-BE49-F238E27FC236}">
                <a16:creationId xmlns:a16="http://schemas.microsoft.com/office/drawing/2014/main" id="{D149CF50-0423-41E2-814C-A98583689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65212"/>
          </a:xfrm>
        </p:spPr>
        <p:txBody>
          <a:bodyPr/>
          <a:lstStyle/>
          <a:p>
            <a:r>
              <a:rPr lang="en-US" altLang="en-US"/>
              <a:t>EFC Program Eligibility Requirements, </a:t>
            </a:r>
            <a:r>
              <a:rPr lang="en-US" altLang="en-US" sz="3600"/>
              <a:t>cont.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1D2634-E27A-411F-BDE3-488159C4B59C}"/>
              </a:ext>
            </a:extLst>
          </p:cNvPr>
          <p:cNvSpPr/>
          <p:nvPr/>
        </p:nvSpPr>
        <p:spPr>
          <a:xfrm>
            <a:off x="1690688" y="2100263"/>
            <a:ext cx="7007225" cy="3194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+mn-cs"/>
              </a:rPr>
              <a:t>The Child Welfare Professional must encourage the young adult to:</a:t>
            </a:r>
            <a:br>
              <a:rPr lang="en-US" sz="2400" dirty="0">
                <a:solidFill>
                  <a:srgbClr val="006666"/>
                </a:solidFill>
                <a:latin typeface="+mn-lt"/>
                <a:cs typeface="+mn-cs"/>
              </a:rPr>
            </a:br>
            <a:endParaRPr lang="en-US" sz="2400" dirty="0">
              <a:solidFill>
                <a:srgbClr val="006666"/>
              </a:solidFill>
              <a:latin typeface="+mn-lt"/>
              <a:cs typeface="+mn-cs"/>
            </a:endParaRPr>
          </a:p>
          <a:p>
            <a:pPr marL="635000" indent="-342900">
              <a:spcBef>
                <a:spcPct val="20000"/>
              </a:spcBef>
              <a:buFont typeface="Calibri" panose="020F0502020204030204" pitchFamily="34" charset="0"/>
              <a:buChar char="‐"/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+mn-cs"/>
              </a:rPr>
              <a:t>Participate in on-going supervision, including 30-day home visits. </a:t>
            </a:r>
            <a:br>
              <a:rPr lang="en-US" sz="2400" dirty="0">
                <a:solidFill>
                  <a:srgbClr val="006666"/>
                </a:solidFill>
                <a:latin typeface="+mn-lt"/>
                <a:cs typeface="+mn-cs"/>
              </a:rPr>
            </a:br>
            <a:endParaRPr lang="en-US" sz="2400" dirty="0">
              <a:solidFill>
                <a:srgbClr val="006666"/>
              </a:solidFill>
              <a:latin typeface="+mn-lt"/>
              <a:cs typeface="+mn-cs"/>
            </a:endParaRPr>
          </a:p>
          <a:p>
            <a:pPr marL="635000" indent="-342900">
              <a:spcBef>
                <a:spcPct val="20000"/>
              </a:spcBef>
              <a:buFont typeface="Calibri" panose="020F0502020204030204" pitchFamily="34" charset="0"/>
              <a:buChar char="‐"/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+mn-cs"/>
              </a:rPr>
              <a:t>Participate in transition planning and case planning.</a:t>
            </a:r>
          </a:p>
        </p:txBody>
      </p:sp>
      <p:pic>
        <p:nvPicPr>
          <p:cNvPr id="130052" name="Picture 1">
            <a:extLst>
              <a:ext uri="{FF2B5EF4-FFF2-40B4-BE49-F238E27FC236}">
                <a16:creationId xmlns:a16="http://schemas.microsoft.com/office/drawing/2014/main" id="{6B652B14-1BA5-4DA0-829C-20F2AB931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5795">
            <a:off x="273050" y="1670050"/>
            <a:ext cx="12779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27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326657-16D0-42EF-8723-1A3BF04E9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32656"/>
            <a:ext cx="7056784" cy="60457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28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>
            <a:extLst>
              <a:ext uri="{FF2B5EF4-FFF2-40B4-BE49-F238E27FC236}">
                <a16:creationId xmlns:a16="http://schemas.microsoft.com/office/drawing/2014/main" id="{C6624130-58A2-4D49-9D63-118208ACC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Qualifying Activities</a:t>
            </a:r>
            <a:endParaRPr lang="en-US" alt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2869B-5072-4CBF-80AC-7CDE80FC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069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>
                <a:ea typeface="+mj-ea"/>
                <a:cs typeface="+mj-cs"/>
              </a:rPr>
              <a:t>Qualifying activities include:</a:t>
            </a:r>
          </a:p>
          <a:p>
            <a:pPr marL="803275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+mj-ea"/>
                <a:cs typeface="+mj-cs"/>
              </a:rPr>
              <a:t>Completing secondary education or a program leading to an equivalent credential</a:t>
            </a:r>
          </a:p>
          <a:p>
            <a:pPr marL="803275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+mj-ea"/>
                <a:cs typeface="+mj-cs"/>
              </a:rPr>
              <a:t>Enrolling in an institution which provides post-secondary or vocational education</a:t>
            </a:r>
          </a:p>
          <a:p>
            <a:pPr marL="803275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+mj-ea"/>
                <a:cs typeface="+mj-cs"/>
              </a:rPr>
              <a:t>Participating in a program or activity designed to promote, or remove barriers to, employment</a:t>
            </a:r>
          </a:p>
          <a:p>
            <a:pPr marL="803275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+mj-ea"/>
                <a:cs typeface="+mj-cs"/>
              </a:rPr>
              <a:t>Being employed for at least 80 hours per month</a:t>
            </a:r>
            <a:endParaRPr lang="en-US" sz="2400" dirty="0"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endParaRPr lang="en-US" sz="2400" dirty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r>
              <a:rPr lang="en-US" sz="2400" dirty="0">
                <a:ea typeface="+mj-ea"/>
                <a:cs typeface="+mj-cs"/>
              </a:rPr>
              <a:t>Once the youth turns 18, they must be participating in at least one qualifying activity, but can participate in multiple activities.</a:t>
            </a:r>
          </a:p>
          <a:p>
            <a:pPr marL="0" indent="0">
              <a:buFontTx/>
              <a:buNone/>
              <a:defRPr/>
            </a:pPr>
            <a:br>
              <a:rPr lang="en-US" sz="2400" dirty="0">
                <a:ea typeface="+mj-ea"/>
                <a:cs typeface="+mj-cs"/>
              </a:rPr>
            </a:br>
            <a:br>
              <a:rPr lang="en-US" sz="2400" dirty="0">
                <a:ea typeface="+mj-ea"/>
                <a:cs typeface="+mj-cs"/>
              </a:rPr>
            </a:br>
            <a:endParaRPr lang="en-US" sz="2400" dirty="0">
              <a:ea typeface="+mj-ea"/>
              <a:cs typeface="+mj-cs"/>
            </a:endParaRPr>
          </a:p>
          <a:p>
            <a:pPr>
              <a:defRPr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29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Related image">
            <a:extLst>
              <a:ext uri="{FF2B5EF4-FFF2-40B4-BE49-F238E27FC236}">
                <a16:creationId xmlns:a16="http://schemas.microsoft.com/office/drawing/2014/main" id="{67475227-6C14-4367-9744-6A3412ADB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68939"/>
            <a:ext cx="5040560" cy="4460673"/>
          </a:xfrm>
          <a:prstGeom prst="rect">
            <a:avLst/>
          </a:prstGeom>
          <a:noFill/>
          <a:effectLst>
            <a:glow rad="127000">
              <a:schemeClr val="accent1">
                <a:alpha val="20000"/>
              </a:schemeClr>
            </a:glo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6" name="Title 1">
            <a:extLst>
              <a:ext uri="{FF2B5EF4-FFF2-40B4-BE49-F238E27FC236}">
                <a16:creationId xmlns:a16="http://schemas.microsoft.com/office/drawing/2014/main" id="{1A7D24C1-3219-406E-BF11-A3CE2E75DA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922337"/>
          </a:xfrm>
        </p:spPr>
        <p:txBody>
          <a:bodyPr/>
          <a:lstStyle/>
          <a:p>
            <a:r>
              <a:rPr lang="en-US" altLang="en-US"/>
              <a:t>Why This, Why Now?</a:t>
            </a:r>
            <a:br>
              <a:rPr lang="en-US" altLang="en-US"/>
            </a:br>
            <a:r>
              <a:rPr lang="en-US" altLang="en-US"/>
              <a:t>Title IV-E Waiver</a:t>
            </a:r>
          </a:p>
        </p:txBody>
      </p:sp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5E222B24-F8C6-44D3-88FE-91B8851B7BF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18220" y="1838122"/>
            <a:ext cx="8229600" cy="4392613"/>
          </a:xfrm>
        </p:spPr>
        <p:txBody>
          <a:bodyPr/>
          <a:lstStyle/>
          <a:p>
            <a:r>
              <a:rPr lang="en-US" altLang="en-US" sz="2400" dirty="0"/>
              <a:t>In 2007 Florida entered into a Title IV-E Demonstration Waiver which allowed the state to:</a:t>
            </a:r>
            <a:br>
              <a:rPr lang="en-US" altLang="en-US" sz="2400" dirty="0"/>
            </a:br>
            <a:endParaRPr lang="en-US" altLang="en-US" sz="2400" dirty="0"/>
          </a:p>
          <a:p>
            <a:pPr lvl="1">
              <a:buFont typeface="Calibri" panose="020F0502020204030204" pitchFamily="34" charset="0"/>
              <a:buChar char="‐"/>
            </a:pPr>
            <a:r>
              <a:rPr lang="en-US" altLang="en-US" sz="2400" dirty="0"/>
              <a:t>Waive certain provisions of the Title IV-E Social Security Act.</a:t>
            </a:r>
            <a:br>
              <a:rPr lang="en-US" altLang="en-US" sz="2400" dirty="0"/>
            </a:br>
            <a:endParaRPr lang="en-US" altLang="en-US" sz="2400" dirty="0"/>
          </a:p>
          <a:p>
            <a:pPr lvl="1">
              <a:buFont typeface="Calibri" panose="020F0502020204030204" pitchFamily="34" charset="0"/>
              <a:buChar char="‐"/>
            </a:pPr>
            <a:r>
              <a:rPr lang="en-US" altLang="en-US" sz="2400" dirty="0"/>
              <a:t>Use the funds for a wide variety of child welfare purposes rather than being restricted to eligible children in licensed foster care homes or institutions.</a:t>
            </a:r>
          </a:p>
        </p:txBody>
      </p:sp>
      <p:sp>
        <p:nvSpPr>
          <p:cNvPr id="88069" name="TextBox 1">
            <a:extLst>
              <a:ext uri="{FF2B5EF4-FFF2-40B4-BE49-F238E27FC236}">
                <a16:creationId xmlns:a16="http://schemas.microsoft.com/office/drawing/2014/main" id="{CC005483-3127-4299-8E5E-57E9B9E0D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61587"/>
            <a:ext cx="8496300" cy="45323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78369-3468-4D7D-A495-67B09B5B61D6}" type="slidenum">
              <a:rPr lang="es-ES" altLang="en-US" smtClean="0"/>
              <a:pPr>
                <a:defRPr/>
              </a:pPr>
              <a:t>3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4">
            <a:extLst>
              <a:ext uri="{FF2B5EF4-FFF2-40B4-BE49-F238E27FC236}">
                <a16:creationId xmlns:a16="http://schemas.microsoft.com/office/drawing/2014/main" id="{E54BA7F7-05A5-47FE-9719-6FA36E9D0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35013"/>
            <a:ext cx="76327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30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5">
            <a:extLst>
              <a:ext uri="{FF2B5EF4-FFF2-40B4-BE49-F238E27FC236}">
                <a16:creationId xmlns:a16="http://schemas.microsoft.com/office/drawing/2014/main" id="{6091A4AD-28B0-4E05-BA34-180F763E7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Qualifying Activity </a:t>
            </a:r>
            <a:br>
              <a:rPr lang="en-US" altLang="en-US" sz="4000"/>
            </a:br>
            <a:r>
              <a:rPr lang="en-US" altLang="en-US" sz="4000"/>
              <a:t>Valid Education Values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10A0A-2526-48F0-BD19-A960643DDEE1}" type="slidenum">
              <a:rPr lang="es-ES" altLang="en-US" smtClean="0"/>
              <a:pPr>
                <a:defRPr/>
              </a:pPr>
              <a:t>31</a:t>
            </a:fld>
            <a:endParaRPr lang="es-ES" altLang="en-US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6792"/>
            <a:ext cx="676910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5F5D66-EC1C-4E15-B9F5-13A615A30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71444"/>
            <a:ext cx="6624736" cy="61151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32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>
            <a:extLst>
              <a:ext uri="{FF2B5EF4-FFF2-40B4-BE49-F238E27FC236}">
                <a16:creationId xmlns:a16="http://schemas.microsoft.com/office/drawing/2014/main" id="{76ACA1FF-481F-4732-9BB2-B0AE40F54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Document Review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84C87466-69DA-42ED-AA9A-33C4212B5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259238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en-US" sz="2400" b="1" i="1" dirty="0">
                <a:solidFill>
                  <a:srgbClr val="3886DC"/>
                </a:solidFill>
              </a:rPr>
              <a:t>Extended Foster Care Agreement </a:t>
            </a:r>
          </a:p>
          <a:p>
            <a:pPr marL="0" indent="0" algn="ctr">
              <a:buFontTx/>
              <a:buNone/>
              <a:defRPr/>
            </a:pPr>
            <a:r>
              <a:rPr lang="en-US" altLang="en-US" sz="2400" b="1" i="1" dirty="0">
                <a:solidFill>
                  <a:srgbClr val="3886DC"/>
                </a:solidFill>
              </a:rPr>
              <a:t>(CF-FSP 5432) </a:t>
            </a:r>
            <a:br>
              <a:rPr lang="en-US" altLang="en-US" sz="2400" b="1" dirty="0">
                <a:solidFill>
                  <a:srgbClr val="3886DC"/>
                </a:solidFill>
              </a:rPr>
            </a:br>
            <a:endParaRPr lang="en-US" altLang="en-US" sz="2400" b="1" dirty="0">
              <a:solidFill>
                <a:srgbClr val="3886DC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This agreement and any supporting documentation is uploaded to the Independent Living File Cabinet in FSFN and filed with the court at the last review hearing before the youth’s 18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birthday.</a:t>
            </a:r>
          </a:p>
          <a:p>
            <a:pPr marL="0" indent="0">
              <a:buFontTx/>
              <a:buNone/>
              <a:defRPr/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33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>
            <a:extLst>
              <a:ext uri="{FF2B5EF4-FFF2-40B4-BE49-F238E27FC236}">
                <a16:creationId xmlns:a16="http://schemas.microsoft.com/office/drawing/2014/main" id="{B8FA95A4-7516-4FFC-830E-A423B7154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686800" cy="1152525"/>
          </a:xfrm>
        </p:spPr>
        <p:txBody>
          <a:bodyPr/>
          <a:lstStyle/>
          <a:p>
            <a:r>
              <a:rPr lang="en-US" altLang="en-US"/>
              <a:t>Extended Foster Care Agreement: Special Circumstances</a:t>
            </a:r>
          </a:p>
        </p:txBody>
      </p:sp>
      <p:sp>
        <p:nvSpPr>
          <p:cNvPr id="140291" name="Content Placeholder 2">
            <a:extLst>
              <a:ext uri="{FF2B5EF4-FFF2-40B4-BE49-F238E27FC236}">
                <a16:creationId xmlns:a16="http://schemas.microsoft.com/office/drawing/2014/main" id="{F0B11013-F0B6-4DAE-B5B1-EF890E8D50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84363"/>
            <a:ext cx="8229600" cy="4281487"/>
          </a:xfrm>
        </p:spPr>
        <p:txBody>
          <a:bodyPr/>
          <a:lstStyle/>
          <a:p>
            <a:r>
              <a:rPr lang="en-US" altLang="en-US" sz="2400"/>
              <a:t>If the youth refuses to sign the Extended Foster Care Agreement form, the Child Welfare Professional documents the refusal by writing “refused to sign” on the form.  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If the youth is unable to sign the form, the Child Welfare Professional documents the inability by writing “unable to sign” on the form. </a:t>
            </a:r>
          </a:p>
          <a:p>
            <a:endParaRPr lang="en-US" altLang="en-US" sz="2400"/>
          </a:p>
          <a:p>
            <a:r>
              <a:rPr lang="en-US" altLang="en-US" sz="2400"/>
              <a:t>Not signing the form does not prevent the youth from entering EFC.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34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>
            <a:extLst>
              <a:ext uri="{FF2B5EF4-FFF2-40B4-BE49-F238E27FC236}">
                <a16:creationId xmlns:a16="http://schemas.microsoft.com/office/drawing/2014/main" id="{352496A3-A3F0-464C-BBB2-68BA417C6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en-US" altLang="en-US"/>
              <a:t>Working with Youth with a Disability or Medical Condition  </a:t>
            </a:r>
          </a:p>
        </p:txBody>
      </p:sp>
      <p:sp>
        <p:nvSpPr>
          <p:cNvPr id="141315" name="Content Placeholder 2">
            <a:extLst>
              <a:ext uri="{FF2B5EF4-FFF2-40B4-BE49-F238E27FC236}">
                <a16:creationId xmlns:a16="http://schemas.microsoft.com/office/drawing/2014/main" id="{A5A5F5D2-52AF-425D-98D3-C5BEA13487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en-US" altLang="en-US" sz="2400" dirty="0"/>
              <a:t>If the youth is unable to complete the Extended Foster Care Agreement due to a disability, the Child Welfare Professional should work with the youth’s guardian in determining program eligibility and obtaining consent to participate.  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If youths are incapable of doing any of the qualifying activities due to a medical condition and/or disability, they must provide documentation.</a:t>
            </a:r>
            <a:br>
              <a:rPr lang="en-US" altLang="en-US" sz="2400" dirty="0"/>
            </a:br>
            <a:endParaRPr lang="en-US" altLang="en-US" sz="2400" dirty="0"/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35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D2E962-AC7B-4F56-8C42-EAC675B34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43" y="476672"/>
            <a:ext cx="8128313" cy="59046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36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>
            <a:extLst>
              <a:ext uri="{FF2B5EF4-FFF2-40B4-BE49-F238E27FC236}">
                <a16:creationId xmlns:a16="http://schemas.microsoft.com/office/drawing/2014/main" id="{76F7DFEC-8430-404E-8527-3A8509111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1387"/>
          </a:xfrm>
        </p:spPr>
        <p:txBody>
          <a:bodyPr/>
          <a:lstStyle/>
          <a:p>
            <a:r>
              <a:rPr lang="en-US" altLang="en-US"/>
              <a:t>Supervised Living Arrangement</a:t>
            </a:r>
            <a:endParaRPr lang="en-US" alt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955CE-310E-4188-93EA-F985E5689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975" y="1773238"/>
            <a:ext cx="6804025" cy="45354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+mj-ea"/>
                <a:cs typeface="+mj-cs"/>
              </a:rPr>
              <a:t>Living arrangements must meet all of the requirements and be assessed and approved by the Child Welfare Professional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+mj-ea"/>
                <a:cs typeface="+mj-cs"/>
              </a:rPr>
              <a:t>The Child Welfare Professional decides if the living arrangement is approved on a case-by-case basis, considering the needs and desires of the young adult and the level of supervision and support that he/she needs.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young adult may share housing with others if they are approved based on the assessment.  This may include criminal background checks.</a:t>
            </a:r>
            <a:br>
              <a:rPr lang="en-US" sz="2400" dirty="0"/>
            </a:br>
            <a:endParaRPr lang="en-US" sz="2400" dirty="0"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br>
              <a:rPr lang="en-US" sz="2400" dirty="0"/>
            </a:b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pic>
        <p:nvPicPr>
          <p:cNvPr id="144388" name="Picture 4">
            <a:extLst>
              <a:ext uri="{FF2B5EF4-FFF2-40B4-BE49-F238E27FC236}">
                <a16:creationId xmlns:a16="http://schemas.microsoft.com/office/drawing/2014/main" id="{59414C64-9C7D-42DC-A9BE-D6D598719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23622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Content Placeholder 8">
            <a:extLst>
              <a:ext uri="{FF2B5EF4-FFF2-40B4-BE49-F238E27FC236}">
                <a16:creationId xmlns:a16="http://schemas.microsoft.com/office/drawing/2014/main" id="{22B5D68D-7471-4E01-9A27-D9266241E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484313"/>
            <a:ext cx="2359025" cy="50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 descr="decorative element">
            <a:extLst>
              <a:ext uri="{FF2B5EF4-FFF2-40B4-BE49-F238E27FC236}">
                <a16:creationId xmlns:a16="http://schemas.microsoft.com/office/drawing/2014/main" id="{8EF016AD-11C5-46E6-92A9-B32E69F20275}"/>
              </a:ext>
            </a:extLst>
          </p:cNvPr>
          <p:cNvSpPr/>
          <p:nvPr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37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Living Arrangement</a:t>
            </a:r>
            <a:br>
              <a:rPr lang="en-US" dirty="0"/>
            </a:br>
            <a:r>
              <a:rPr lang="en-US" dirty="0"/>
              <a:t>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young adult may share housing with other persons:</a:t>
            </a:r>
          </a:p>
          <a:p>
            <a:pPr marL="571500" lvl="1">
              <a:buFont typeface="Calibri" panose="020F0502020204030204" pitchFamily="34" charset="0"/>
              <a:buChar char="‐"/>
            </a:pPr>
            <a:r>
              <a:rPr lang="en-US" sz="2200" dirty="0"/>
              <a:t>All household members must be approved based on an assessment of the young adult’s needs and safety concerns. </a:t>
            </a:r>
          </a:p>
          <a:p>
            <a:pPr marL="342900" lvl="1" indent="0">
              <a:buNone/>
            </a:pPr>
            <a:endParaRPr lang="en-US" sz="2400" dirty="0"/>
          </a:p>
          <a:p>
            <a:r>
              <a:rPr lang="en-US" sz="2400" dirty="0"/>
              <a:t>If a young adult is or will be detained for a period longer than 30 days:</a:t>
            </a:r>
          </a:p>
          <a:p>
            <a:pPr marL="571500" lvl="1">
              <a:buFont typeface="Calibri" panose="020F0502020204030204" pitchFamily="34" charset="0"/>
              <a:buChar char="‐"/>
            </a:pPr>
            <a:r>
              <a:rPr lang="en-US" sz="2200" dirty="0"/>
              <a:t>The young adult is no longer considered living in the approved supervised living arrangement.</a:t>
            </a:r>
          </a:p>
          <a:p>
            <a:pPr marL="571500" lvl="1">
              <a:buFont typeface="Calibri" panose="020F0502020204030204" pitchFamily="34" charset="0"/>
              <a:buChar char="‐"/>
            </a:pPr>
            <a:r>
              <a:rPr lang="en-US" sz="2200" dirty="0"/>
              <a:t>Termination process for EFC program is initiated.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z="1350" kern="0">
                <a:solidFill>
                  <a:sysClr val="windowText" lastClr="000000"/>
                </a:solidFill>
              </a:rPr>
              <a:pPr>
                <a:defRPr/>
              </a:pPr>
              <a:t>38</a:t>
            </a:fld>
            <a:endParaRPr lang="es-ES" altLang="en-US" sz="1350" kern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520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>
            <a:extLst>
              <a:ext uri="{FF2B5EF4-FFF2-40B4-BE49-F238E27FC236}">
                <a16:creationId xmlns:a16="http://schemas.microsoft.com/office/drawing/2014/main" id="{70208A3F-68E2-4EA9-A3E7-CB8A55A2A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Document Review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4DDBCD42-3B23-4A24-BCC8-CC21578E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en-US" sz="2400" b="1" i="1" dirty="0">
                <a:solidFill>
                  <a:srgbClr val="3886DC"/>
                </a:solidFill>
              </a:rPr>
              <a:t>Supervised Living Arrangement Assessment </a:t>
            </a:r>
            <a:br>
              <a:rPr lang="en-US" altLang="en-US" sz="2400" b="1" i="1" dirty="0">
                <a:solidFill>
                  <a:srgbClr val="3886DC"/>
                </a:solidFill>
              </a:rPr>
            </a:br>
            <a:r>
              <a:rPr lang="en-US" altLang="en-US" sz="2400" b="1" i="1" dirty="0">
                <a:solidFill>
                  <a:srgbClr val="3886DC"/>
                </a:solidFill>
              </a:rPr>
              <a:t>(CF-FSP 5431)</a:t>
            </a:r>
            <a:br>
              <a:rPr lang="en-US" altLang="en-US" sz="2400" b="1" dirty="0">
                <a:solidFill>
                  <a:srgbClr val="3886DC"/>
                </a:solidFill>
              </a:rPr>
            </a:br>
            <a:endParaRPr lang="en-US" altLang="en-US" sz="2400" b="1" dirty="0">
              <a:solidFill>
                <a:srgbClr val="3886DC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This assessment is uploaded in FSFN, supports the Transition Plan, and is filed with the court.</a:t>
            </a:r>
            <a:endParaRPr lang="en-US" altLang="en-US" sz="2400" dirty="0">
              <a:highlight>
                <a:srgbClr val="FFFF00"/>
              </a:highlight>
            </a:endParaRPr>
          </a:p>
          <a:p>
            <a:pPr marL="0" indent="0">
              <a:buFontTx/>
              <a:buNone/>
              <a:defRPr/>
            </a:pPr>
            <a:endParaRPr lang="en-US" altLang="en-US" sz="24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39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B78734A2-DAA1-4D40-9E38-68E844859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Why This, Why Now?</a:t>
            </a:r>
            <a:br>
              <a:rPr lang="en-US" altLang="en-US"/>
            </a:br>
            <a:r>
              <a:rPr lang="en-US" altLang="en-US"/>
              <a:t>Title IV-E Waiver Expiration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4FEDB4-5C69-4C51-B8EC-91C29103E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295116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The Title IV-E Waiver expired in September 2018.  Florida requested and was granted an extension until September 2019.</a:t>
            </a:r>
          </a:p>
          <a:p>
            <a:pPr marL="0" indent="0">
              <a:buFontTx/>
              <a:buNone/>
              <a:defRPr/>
            </a:pPr>
            <a:endParaRPr lang="en-US" sz="2400" dirty="0">
              <a:ea typeface="+mj-ea"/>
              <a:cs typeface="+mj-cs"/>
            </a:endParaRPr>
          </a:p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With the </a:t>
            </a:r>
            <a:r>
              <a:rPr lang="en-US" sz="2400" dirty="0" err="1">
                <a:ea typeface="+mj-ea"/>
                <a:cs typeface="+mj-cs"/>
              </a:rPr>
              <a:t>sunsetting</a:t>
            </a:r>
            <a:r>
              <a:rPr lang="en-US" sz="2400" dirty="0">
                <a:ea typeface="+mj-ea"/>
                <a:cs typeface="+mj-cs"/>
              </a:rPr>
              <a:t> of the waiver, the Department expects to lose $90 million dollars in revenue that goes to the CBCs to fund services to families and positions.  </a:t>
            </a:r>
          </a:p>
          <a:p>
            <a:pPr>
              <a:defRPr/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10A0A-2526-48F0-BD19-A960643DDEE1}" type="slidenum">
              <a:rPr lang="es-ES" altLang="en-US" smtClean="0"/>
              <a:pPr>
                <a:defRPr/>
              </a:pPr>
              <a:t>4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75658589-1E99-43DC-90E5-1A49B09B3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3"/>
                </a:solidFill>
              </a:rPr>
              <a:t>Shared Living Plan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B01273-1B6B-41C6-B233-F1DB08FB2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16113"/>
            <a:ext cx="8496300" cy="36004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Once an approved living arrangement has been identified and approved, the Child Welfare Professional, youth, and any other applicable people will develop a plan using the </a:t>
            </a:r>
            <a:r>
              <a:rPr lang="en-US" sz="2400" i="1" dirty="0">
                <a:solidFill>
                  <a:srgbClr val="3886DC"/>
                </a:solidFill>
              </a:rPr>
              <a:t>Shared Living Plan form (CF-FSP 5430)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pPr marL="685800" indent="-400050">
              <a:buFont typeface="Calibri" panose="020F0502020204030204" pitchFamily="34" charset="0"/>
              <a:buChar char="‐"/>
              <a:defRPr/>
            </a:pPr>
            <a:r>
              <a:rPr lang="en-US" sz="2400" dirty="0"/>
              <a:t>This plan outlines expectations and fundamental, routine needs to ensure that the youth is provided an appropriate level of supervision, services, and supports in their home environment.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br>
              <a:rPr lang="en-US" sz="2400" dirty="0"/>
            </a:br>
            <a:endParaRPr lang="en-US" sz="2400" dirty="0"/>
          </a:p>
          <a:p>
            <a:pPr indent="0">
              <a:buFontTx/>
              <a:buNone/>
              <a:defRPr/>
            </a:pPr>
            <a:endParaRPr lang="en-US" sz="2400" dirty="0"/>
          </a:p>
          <a:p>
            <a:pPr eaLnBrk="1" hangingPunct="1">
              <a:defRPr/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40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>
            <a:extLst>
              <a:ext uri="{FF2B5EF4-FFF2-40B4-BE49-F238E27FC236}">
                <a16:creationId xmlns:a16="http://schemas.microsoft.com/office/drawing/2014/main" id="{13EC45B2-D376-4A51-BD4B-72FF00548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Document Review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0B23F752-D684-46E8-973C-9B9A8A200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en-US" sz="2400" b="1" i="1" dirty="0">
                <a:solidFill>
                  <a:srgbClr val="3886DC"/>
                </a:solidFill>
              </a:rPr>
              <a:t>Shared Living Plan</a:t>
            </a:r>
          </a:p>
          <a:p>
            <a:pPr marL="0" indent="0" algn="ctr">
              <a:buFontTx/>
              <a:buNone/>
              <a:defRPr/>
            </a:pPr>
            <a:r>
              <a:rPr lang="en-US" altLang="en-US" sz="2400" b="1" i="1" dirty="0">
                <a:solidFill>
                  <a:srgbClr val="3886DC"/>
                </a:solidFill>
              </a:rPr>
              <a:t>(CF-FSP 5430)</a:t>
            </a:r>
            <a:br>
              <a:rPr lang="en-US" altLang="en-US" sz="2400" b="1" dirty="0">
                <a:solidFill>
                  <a:srgbClr val="3886DC"/>
                </a:solidFill>
              </a:rPr>
            </a:br>
            <a:endParaRPr lang="en-US" altLang="en-US" sz="2400" b="1" dirty="0">
              <a:solidFill>
                <a:srgbClr val="3886DC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This plan is uploaded in FSFN, supports the Transition Plan, and is filed with court.</a:t>
            </a:r>
            <a:endParaRPr lang="en-US" altLang="en-US" sz="2400" dirty="0">
              <a:highlight>
                <a:srgbClr val="FFFF00"/>
              </a:highlight>
            </a:endParaRPr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41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>
            <a:extLst>
              <a:ext uri="{FF2B5EF4-FFF2-40B4-BE49-F238E27FC236}">
                <a16:creationId xmlns:a16="http://schemas.microsoft.com/office/drawing/2014/main" id="{05CE4378-11AF-4B6D-8358-7BB50D005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Sequence of Events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429A51-15E6-42C0-97E7-A29AD7418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57338"/>
            <a:ext cx="8496300" cy="48244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When a youth continues into EFC, the Child Welfare Professional will:</a:t>
            </a:r>
          </a:p>
          <a:p>
            <a:pPr marL="685800" lvl="1" indent="-342900" eaLnBrk="1" hangingPunct="1">
              <a:buFont typeface="Calibri" panose="020F0502020204030204" pitchFamily="34" charset="0"/>
              <a:buChar char="‐"/>
              <a:defRPr/>
            </a:pPr>
            <a:r>
              <a:rPr lang="en-US" altLang="en-US" sz="2400" dirty="0"/>
              <a:t>Complete the </a:t>
            </a:r>
            <a:r>
              <a:rPr lang="en-US" altLang="en-US" sz="2400" i="1" dirty="0">
                <a:solidFill>
                  <a:srgbClr val="3886DC"/>
                </a:solidFill>
              </a:rPr>
              <a:t>Extended Foster Care Agreement form </a:t>
            </a:r>
            <a:br>
              <a:rPr lang="en-US" altLang="en-US" sz="2400" i="1" dirty="0">
                <a:solidFill>
                  <a:srgbClr val="3886DC"/>
                </a:solidFill>
              </a:rPr>
            </a:br>
            <a:r>
              <a:rPr lang="en-US" altLang="en-US" sz="2400" i="1" dirty="0">
                <a:solidFill>
                  <a:srgbClr val="3886DC"/>
                </a:solidFill>
              </a:rPr>
              <a:t>(CS-FSP 5432) </a:t>
            </a:r>
            <a:r>
              <a:rPr lang="en-US" altLang="en-US" sz="2400" dirty="0"/>
              <a:t>with the youth to review and confirm program eligibility.</a:t>
            </a:r>
            <a:endParaRPr lang="en-US" altLang="en-US" dirty="0"/>
          </a:p>
          <a:p>
            <a:pPr marL="685800" eaLnBrk="1" hangingPunct="1">
              <a:buFont typeface="Calibri" panose="020F0502020204030204" pitchFamily="34" charset="0"/>
              <a:buChar char="‐"/>
              <a:defRPr/>
            </a:pPr>
            <a:r>
              <a:rPr lang="en-US" sz="2400" dirty="0"/>
              <a:t>Assess the living arrangement using the </a:t>
            </a:r>
            <a:r>
              <a:rPr lang="en-US" sz="2400" i="1" dirty="0">
                <a:solidFill>
                  <a:srgbClr val="3886DC"/>
                </a:solidFill>
              </a:rPr>
              <a:t>Supervised Living Arrangement Assessment (CF-FSP 5431)</a:t>
            </a:r>
            <a:r>
              <a:rPr lang="en-US" sz="2400" dirty="0"/>
              <a:t>.</a:t>
            </a:r>
          </a:p>
          <a:p>
            <a:pPr marL="685800" eaLnBrk="1" hangingPunct="1">
              <a:buFont typeface="Calibri" panose="020F0502020204030204" pitchFamily="34" charset="0"/>
              <a:buChar char="‐"/>
              <a:defRPr/>
            </a:pPr>
            <a:r>
              <a:rPr lang="en-US" sz="2400" dirty="0"/>
              <a:t>Complete the </a:t>
            </a:r>
            <a:r>
              <a:rPr lang="en-US" sz="2400" i="1" dirty="0">
                <a:solidFill>
                  <a:srgbClr val="3886DC"/>
                </a:solidFill>
              </a:rPr>
              <a:t>Shared Living Plan (CF-FSP 5430) </a:t>
            </a:r>
            <a:r>
              <a:rPr lang="en-US" sz="2400" dirty="0"/>
              <a:t>for the approved supervised living arrangement.</a:t>
            </a:r>
          </a:p>
          <a:p>
            <a:pPr marL="685800" eaLnBrk="1" hangingPunct="1">
              <a:buFont typeface="Calibri" panose="020F0502020204030204" pitchFamily="34" charset="0"/>
              <a:buChar char="‐"/>
              <a:defRPr/>
            </a:pPr>
            <a:r>
              <a:rPr lang="en-US" sz="2400" dirty="0"/>
              <a:t>Evaluate program eligibility</a:t>
            </a:r>
          </a:p>
          <a:p>
            <a:pPr eaLnBrk="1" hangingPunct="1">
              <a:defRPr/>
            </a:pPr>
            <a:r>
              <a:rPr lang="en-US" altLang="en-US" sz="2400" dirty="0"/>
              <a:t>This process should begin 90 days before the youth’s 18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birthday.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42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5">
            <a:extLst>
              <a:ext uri="{FF2B5EF4-FFF2-40B4-BE49-F238E27FC236}">
                <a16:creationId xmlns:a16="http://schemas.microsoft.com/office/drawing/2014/main" id="{2F144A16-4215-4525-8077-2F8D5F913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Independent Living</a:t>
            </a:r>
            <a:br>
              <a:rPr lang="en-US" altLang="en-US" sz="4000"/>
            </a:br>
            <a:r>
              <a:rPr lang="en-US" altLang="en-US" sz="4000"/>
              <a:t>Document Types</a:t>
            </a:r>
          </a:p>
        </p:txBody>
      </p:sp>
      <p:pic>
        <p:nvPicPr>
          <p:cNvPr id="154627" name="Picture 9">
            <a:extLst>
              <a:ext uri="{FF2B5EF4-FFF2-40B4-BE49-F238E27FC236}">
                <a16:creationId xmlns:a16="http://schemas.microsoft.com/office/drawing/2014/main" id="{BC37BA4C-B754-4A9C-AB9C-2D1844B6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950595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761C5-031A-4FE4-9DD3-A7839C12CC2C}" type="slidenum">
              <a:rPr lang="es-ES" altLang="en-US" smtClean="0"/>
              <a:pPr>
                <a:defRPr/>
              </a:pPr>
              <a:t>43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50">
            <a:extLst>
              <a:ext uri="{FF2B5EF4-FFF2-40B4-BE49-F238E27FC236}">
                <a16:creationId xmlns:a16="http://schemas.microsoft.com/office/drawing/2014/main" id="{C98450FC-2002-4CE9-90E2-A6F058D462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4437063"/>
            <a:ext cx="8207375" cy="1368425"/>
          </a:xfrm>
        </p:spPr>
        <p:txBody>
          <a:bodyPr anchor="ctr"/>
          <a:lstStyle/>
          <a:p>
            <a:pPr algn="l" eaLnBrk="1" hangingPunct="1"/>
            <a:r>
              <a:rPr lang="es-UY" altLang="en-US" sz="4400" b="1" dirty="0" err="1">
                <a:solidFill>
                  <a:srgbClr val="006666"/>
                </a:solidFill>
              </a:rPr>
              <a:t>Youth</a:t>
            </a:r>
            <a:r>
              <a:rPr lang="es-UY" altLang="en-US" sz="4400" b="1" dirty="0">
                <a:solidFill>
                  <a:srgbClr val="006666"/>
                </a:solidFill>
              </a:rPr>
              <a:t> </a:t>
            </a:r>
            <a:r>
              <a:rPr lang="es-UY" altLang="en-US" sz="4400" b="1" dirty="0" err="1">
                <a:solidFill>
                  <a:srgbClr val="006666"/>
                </a:solidFill>
              </a:rPr>
              <a:t>Turns</a:t>
            </a:r>
            <a:r>
              <a:rPr lang="es-UY" altLang="en-US" sz="4400" b="1" dirty="0">
                <a:solidFill>
                  <a:srgbClr val="006666"/>
                </a:solidFill>
              </a:rPr>
              <a:t> 18</a:t>
            </a:r>
            <a:endParaRPr lang="es-ES" altLang="en-US" sz="4400" b="1" dirty="0">
              <a:solidFill>
                <a:srgbClr val="006666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>
            <a:extLst>
              <a:ext uri="{FF2B5EF4-FFF2-40B4-BE49-F238E27FC236}">
                <a16:creationId xmlns:a16="http://schemas.microsoft.com/office/drawing/2014/main" id="{58EFFDC1-6E75-485A-8EFA-42C79D4CC5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/>
              <a:t>Foundational Concepts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45</a:t>
            </a:fld>
            <a:endParaRPr lang="es-E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3F9075-1AC8-4AE2-9F50-1634428F2CF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383118" y="475349"/>
            <a:ext cx="8377763" cy="5907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23937A-EA91-4BFD-A200-AD0D472BB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238" y="1417638"/>
            <a:ext cx="2006600" cy="1279525"/>
          </a:xfrm>
          <a:prstGeom prst="rect">
            <a:avLst/>
          </a:prstGeom>
          <a:effectLst>
            <a:outerShdw blurRad="50800" dist="88900" dir="90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>
            <a:extLst>
              <a:ext uri="{FF2B5EF4-FFF2-40B4-BE49-F238E27FC236}">
                <a16:creationId xmlns:a16="http://schemas.microsoft.com/office/drawing/2014/main" id="{8DFA5409-25B5-4A59-A4DA-62FF1B8D7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856662" cy="922337"/>
          </a:xfrm>
        </p:spPr>
        <p:txBody>
          <a:bodyPr/>
          <a:lstStyle/>
          <a:p>
            <a:r>
              <a:rPr lang="en-US" altLang="en-US"/>
              <a:t>Creating a New Young Adult 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4F4E2-7A8E-4151-AB96-5B3AF38D7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826" y="2082572"/>
            <a:ext cx="3928301" cy="24482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8724" name="Content Placeholder 8">
            <a:extLst>
              <a:ext uri="{FF2B5EF4-FFF2-40B4-BE49-F238E27FC236}">
                <a16:creationId xmlns:a16="http://schemas.microsoft.com/office/drawing/2014/main" id="{034DAF13-DC2A-4022-91CC-7F32A5682A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39274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E7D1F8-3AF6-4816-A688-FBF71BB2E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4843463"/>
            <a:ext cx="80740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/>
              <a:t> A Young Adult Case is created for ALL </a:t>
            </a:r>
            <a:r>
              <a:rPr lang="en-US" altLang="en-US" sz="2400"/>
              <a:t>youth who </a:t>
            </a:r>
            <a:r>
              <a:rPr lang="en-US" altLang="en-US" sz="2400" dirty="0"/>
              <a:t>turn 18 while in the legal status of Department Custody.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46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>
            <a:extLst>
              <a:ext uri="{FF2B5EF4-FFF2-40B4-BE49-F238E27FC236}">
                <a16:creationId xmlns:a16="http://schemas.microsoft.com/office/drawing/2014/main" id="{1F298CC9-C5E3-4B4F-93FC-97551E190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en-US"/>
              <a:t>Medicaid</a:t>
            </a:r>
          </a:p>
        </p:txBody>
      </p:sp>
      <p:sp>
        <p:nvSpPr>
          <p:cNvPr id="160771" name="Content Placeholder 2">
            <a:extLst>
              <a:ext uri="{FF2B5EF4-FFF2-40B4-BE49-F238E27FC236}">
                <a16:creationId xmlns:a16="http://schemas.microsoft.com/office/drawing/2014/main" id="{2093B897-E362-41BC-80C1-DA51310518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en-US" altLang="en-US" sz="2400" dirty="0"/>
              <a:t>All youth who turn 18 in the Department’s custody are eligible for Child-in-Care (CIC) Medicaid through the MCFE IV-E Medicaid coverage or MCFN non-IV-E Medicaid coverage programs until they turn 21.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The CBC is responsible for maintaining the FSFN Medicaid page.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altLang="en-US" sz="2400" dirty="0"/>
              <a:t>When young adults need to update their Medicaid information, such as a change of address, they will inform the CBC so updates can be made in FSFN.</a:t>
            </a:r>
          </a:p>
          <a:p>
            <a:pPr>
              <a:buFont typeface="Calibri" panose="020F0502020204030204" pitchFamily="34" charset="0"/>
              <a:buChar char="‐"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47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>
            <a:extLst>
              <a:ext uri="{FF2B5EF4-FFF2-40B4-BE49-F238E27FC236}">
                <a16:creationId xmlns:a16="http://schemas.microsoft.com/office/drawing/2014/main" id="{93697A9E-5D02-4EBB-9404-75BCB8EB7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en-US"/>
              <a:t>Affordable Care Act </a:t>
            </a:r>
          </a:p>
        </p:txBody>
      </p:sp>
      <p:sp>
        <p:nvSpPr>
          <p:cNvPr id="162819" name="Content Placeholder 2">
            <a:extLst>
              <a:ext uri="{FF2B5EF4-FFF2-40B4-BE49-F238E27FC236}">
                <a16:creationId xmlns:a16="http://schemas.microsoft.com/office/drawing/2014/main" id="{FB73B390-B0EF-401F-8051-977BEF59E8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r>
              <a:rPr lang="en-US" altLang="en-US" sz="2400"/>
              <a:t>Once a young adult turns 21, they are eligible for the Affordable Care Act (ACA) until the age of 26.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There is no income limit.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Young adults must apply for coverage through Economic Self Sufficiency (ESS).  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CIC Medicaid closure is sent via FSFN when the young adult turns 21.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48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>
            <a:extLst>
              <a:ext uri="{FF2B5EF4-FFF2-40B4-BE49-F238E27FC236}">
                <a16:creationId xmlns:a16="http://schemas.microsoft.com/office/drawing/2014/main" id="{4161D7A6-DF5B-4B23-AC01-0CD9BC47E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r>
              <a:rPr lang="en-US" altLang="en-US"/>
              <a:t>Supplemental Security Income and Medicaid</a:t>
            </a:r>
          </a:p>
        </p:txBody>
      </p:sp>
      <p:sp>
        <p:nvSpPr>
          <p:cNvPr id="164867" name="Content Placeholder 2">
            <a:extLst>
              <a:ext uri="{FF2B5EF4-FFF2-40B4-BE49-F238E27FC236}">
                <a16:creationId xmlns:a16="http://schemas.microsoft.com/office/drawing/2014/main" id="{93EA7FBC-3386-4AEF-903A-823F8BFD13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628775"/>
            <a:ext cx="4176712" cy="47879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If young adults receive Supplemental Security Income (SSI), they will not receive CIC Medicaid even if they turned 18 in the Department’s custody. </a:t>
            </a:r>
            <a:br>
              <a:rPr lang="en-US" altLang="en-US" sz="2400"/>
            </a:b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/>
              <a:t>If young adults stop receiving SSI at any point between the ages of 18 and 21, the CBC can apply for CIC Medicaid for them.</a:t>
            </a:r>
            <a:br>
              <a:rPr lang="en-US" altLang="en-US" sz="2400"/>
            </a:br>
            <a:endParaRPr lang="en-US" altLang="en-US" sz="2400"/>
          </a:p>
        </p:txBody>
      </p:sp>
      <p:pic>
        <p:nvPicPr>
          <p:cNvPr id="60421" name="Picture 5" descr="Related image">
            <a:extLst>
              <a:ext uri="{FF2B5EF4-FFF2-40B4-BE49-F238E27FC236}">
                <a16:creationId xmlns:a16="http://schemas.microsoft.com/office/drawing/2014/main" id="{F4DA01B5-2FB8-4CBC-958F-B220485E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1628800"/>
            <a:ext cx="2448272" cy="24482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9" name="Content Placeholder 2">
            <a:extLst>
              <a:ext uri="{FF2B5EF4-FFF2-40B4-BE49-F238E27FC236}">
                <a16:creationId xmlns:a16="http://schemas.microsoft.com/office/drawing/2014/main" id="{6C0C1327-2ECC-46D8-8F49-8AF6FC983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187825"/>
            <a:ext cx="4537075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If young adults stop receiving SSI at any point between the ages of 21 and 26, they can apply for the ACA.</a:t>
            </a:r>
          </a:p>
        </p:txBody>
      </p:sp>
      <p:pic>
        <p:nvPicPr>
          <p:cNvPr id="164870" name="Content Placeholder 8">
            <a:extLst>
              <a:ext uri="{FF2B5EF4-FFF2-40B4-BE49-F238E27FC236}">
                <a16:creationId xmlns:a16="http://schemas.microsoft.com/office/drawing/2014/main" id="{36859057-6325-4838-AA62-C16F2A6C2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662113"/>
            <a:ext cx="2447925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49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D4B1504-2CF9-4EAF-9121-7415E5EA8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Why This, Why Now?</a:t>
            </a:r>
            <a:br>
              <a:rPr lang="en-US" altLang="en-US"/>
            </a:br>
            <a:r>
              <a:rPr lang="en-US" altLang="en-US"/>
              <a:t>Path Forward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5E81B8-4DF5-4337-B5A3-AF0F750AB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35487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Path Forward is the statewide initiative to prepare for the post-waiver environment. </a:t>
            </a:r>
            <a:br>
              <a:rPr lang="en-US" sz="2400" dirty="0"/>
            </a:br>
            <a:endParaRPr lang="en-US" sz="2400" dirty="0"/>
          </a:p>
          <a:p>
            <a:pPr>
              <a:defRPr/>
            </a:pPr>
            <a:r>
              <a:rPr lang="en-US" sz="2400" dirty="0"/>
              <a:t>The Department has identified initiatives that can be used to draw down additional federal funds to support the state’s Child Welfare System:</a:t>
            </a:r>
          </a:p>
          <a:p>
            <a:pPr marL="635000" lvl="1">
              <a:buFont typeface="Calibri" panose="020F0502020204030204" pitchFamily="34" charset="0"/>
              <a:buChar char="‐"/>
              <a:defRPr/>
            </a:pPr>
            <a:r>
              <a:rPr lang="en-US" sz="2400" dirty="0"/>
              <a:t>Title IV-E Extended Foster Care (EFC) and Extended Maintenance Adoption Subsidy (EMAS)</a:t>
            </a:r>
          </a:p>
          <a:p>
            <a:pPr marL="635000" lvl="1">
              <a:buFont typeface="Calibri" panose="020F0502020204030204" pitchFamily="34" charset="0"/>
              <a:buChar char="‐"/>
              <a:defRPr/>
            </a:pPr>
            <a:r>
              <a:rPr lang="en-US" sz="2400" dirty="0"/>
              <a:t>Guardianship Assistance Program (GAP)</a:t>
            </a:r>
          </a:p>
          <a:p>
            <a:pPr marL="635000" lvl="1">
              <a:buFont typeface="Calibri" panose="020F0502020204030204" pitchFamily="34" charset="0"/>
              <a:buChar char="‐"/>
              <a:defRPr/>
            </a:pPr>
            <a:r>
              <a:rPr lang="en-US" sz="2400" dirty="0"/>
              <a:t>Candidacy</a:t>
            </a:r>
          </a:p>
          <a:p>
            <a:pPr marL="635000" lvl="1">
              <a:buFont typeface="Calibri" panose="020F0502020204030204" pitchFamily="34" charset="0"/>
              <a:buChar char="‐"/>
              <a:defRPr/>
            </a:pPr>
            <a:r>
              <a:rPr lang="en-US" sz="2400" dirty="0"/>
              <a:t>Title IV-E eligibility clean-up</a:t>
            </a:r>
          </a:p>
          <a:p>
            <a:pPr lvl="1">
              <a:defRPr/>
            </a:pPr>
            <a:endParaRPr lang="en-US" altLang="en-US" sz="2000" dirty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B796D-50F0-4976-9927-DBF517C62A00}" type="slidenum">
              <a:rPr lang="es-ES" altLang="en-US" smtClean="0"/>
              <a:pPr>
                <a:defRPr/>
              </a:pPr>
              <a:t>5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1">
            <a:extLst>
              <a:ext uri="{FF2B5EF4-FFF2-40B4-BE49-F238E27FC236}">
                <a16:creationId xmlns:a16="http://schemas.microsoft.com/office/drawing/2014/main" id="{7245362D-E8C6-464D-82B3-011C898F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31800"/>
            <a:ext cx="8391525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50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5BC1B4-97F8-404F-B5F2-7BE4B3433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96" y="432806"/>
            <a:ext cx="7272808" cy="59923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51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983F3A-A5D3-490D-8148-928AA40EB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01" y="548680"/>
            <a:ext cx="8255398" cy="57606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52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11BF8D-1057-48C7-9639-0FA3DEF12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62" y="476672"/>
            <a:ext cx="8571676" cy="59046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53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0454F-5215-45A4-8851-20A32EB46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25" y="1916832"/>
            <a:ext cx="8285749" cy="30243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54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>
            <a:extLst>
              <a:ext uri="{FF2B5EF4-FFF2-40B4-BE49-F238E27FC236}">
                <a16:creationId xmlns:a16="http://schemas.microsoft.com/office/drawing/2014/main" id="{93697A9E-5D02-4EBB-9404-75BCB8EB7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en-US" dirty="0"/>
              <a:t>FSFN Placements for EFC </a:t>
            </a:r>
          </a:p>
        </p:txBody>
      </p:sp>
      <p:sp>
        <p:nvSpPr>
          <p:cNvPr id="162819" name="Content Placeholder 2">
            <a:extLst>
              <a:ext uri="{FF2B5EF4-FFF2-40B4-BE49-F238E27FC236}">
                <a16:creationId xmlns:a16="http://schemas.microsoft.com/office/drawing/2014/main" id="{FB73B390-B0EF-401F-8051-977BEF59E8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r>
              <a:rPr lang="en-US" altLang="en-US" sz="2400" dirty="0"/>
              <a:t>Out-of-Home placement will be used to document program enrollment in EFC and generate payments.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Living Arrangement page will be used to document program enrollment in PESS and Aftercare.</a:t>
            </a:r>
          </a:p>
          <a:p>
            <a:endParaRPr lang="en-US" altLang="en-US" sz="2400" dirty="0"/>
          </a:p>
          <a:p>
            <a:r>
              <a:rPr lang="en-US" altLang="en-US" sz="2400" dirty="0"/>
              <a:t>Services page will be used to generate payments for PESS and Aftercare.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55</a:t>
            </a:fld>
            <a:endParaRPr lang="es-E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5343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3219AE-637C-4E44-9F4D-5A30FF7D6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64" y="1218899"/>
            <a:ext cx="7848872" cy="44202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56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38083F-4E51-4827-84DC-D4D9D62F3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64" y="395604"/>
            <a:ext cx="7848872" cy="60667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57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1AADB8-E641-4A2E-BCCD-034297E0A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55" y="512676"/>
            <a:ext cx="8178290" cy="58326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58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>
            <a:extLst>
              <a:ext uri="{FF2B5EF4-FFF2-40B4-BE49-F238E27FC236}">
                <a16:creationId xmlns:a16="http://schemas.microsoft.com/office/drawing/2014/main" id="{58EFFDC1-6E75-485A-8EFA-42C79D4CC5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dirty="0"/>
              <a:t>FSFN Training Sandbox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59</a:t>
            </a:fld>
            <a:endParaRPr lang="es-ES" altLang="en-US"/>
          </a:p>
        </p:txBody>
      </p:sp>
      <p:sp>
        <p:nvSpPr>
          <p:cNvPr id="6" name="Rectangle 150">
            <a:extLst>
              <a:ext uri="{FF2B5EF4-FFF2-40B4-BE49-F238E27FC236}">
                <a16:creationId xmlns:a16="http://schemas.microsoft.com/office/drawing/2014/main" id="{6F3CEF6C-D011-4BCB-9AF6-6557ADE6FB95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3068960"/>
            <a:ext cx="8207375" cy="1368425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UY" altLang="en-US" sz="7200" b="1" dirty="0">
                <a:solidFill>
                  <a:srgbClr val="006666"/>
                </a:solidFill>
              </a:rPr>
              <a:t>fsfn.dcf.state.fl.us</a:t>
            </a:r>
            <a:endParaRPr lang="es-ES" altLang="en-US" sz="7200" b="1" dirty="0">
              <a:solidFill>
                <a:srgbClr val="0066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05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FF22A4BB-434F-492C-B287-CEA3A9935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Title IV-E EFC Program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342274-9836-4F46-8B08-77EE4A6A0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48150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a typeface="+mj-ea"/>
                <a:cs typeface="+mj-cs"/>
              </a:rPr>
              <a:t>The EFC program is currently funded with general revenue/ state funds.</a:t>
            </a:r>
            <a:br>
              <a:rPr lang="en-US" altLang="en-US" sz="2400" dirty="0">
                <a:ea typeface="+mj-ea"/>
                <a:cs typeface="+mj-cs"/>
              </a:rPr>
            </a:br>
            <a:endParaRPr lang="en-US" altLang="en-US" sz="2400" dirty="0">
              <a:ea typeface="+mj-ea"/>
              <a:cs typeface="+mj-cs"/>
            </a:endParaRPr>
          </a:p>
          <a:p>
            <a:pPr>
              <a:defRPr/>
            </a:pPr>
            <a:r>
              <a:rPr lang="en-US" altLang="en-US" sz="2400" dirty="0">
                <a:ea typeface="+mj-ea"/>
                <a:cs typeface="+mj-cs"/>
              </a:rPr>
              <a:t>Florida has elected to move to a federally-funded Title IV-E program to supplement general state revenue.</a:t>
            </a:r>
            <a:br>
              <a:rPr lang="en-US" altLang="en-US" sz="2400" dirty="0">
                <a:ea typeface="+mj-ea"/>
                <a:cs typeface="+mj-cs"/>
              </a:rPr>
            </a:br>
            <a:endParaRPr lang="en-US" altLang="en-US" sz="2400" dirty="0">
              <a:ea typeface="+mj-ea"/>
              <a:cs typeface="+mj-cs"/>
            </a:endParaRPr>
          </a:p>
          <a:p>
            <a:pPr marL="687388">
              <a:buFont typeface="Calibri" panose="020F0502020204030204" pitchFamily="34" charset="0"/>
              <a:buChar char="‐"/>
              <a:defRPr/>
            </a:pPr>
            <a:r>
              <a:rPr lang="en-US" sz="2400" dirty="0">
                <a:ea typeface="+mj-ea"/>
                <a:cs typeface="+mj-cs"/>
              </a:rPr>
              <a:t>Although the current EFC Program incorporates several components that model the requirements in the federal Fostering Connections Act, moving to a federally-funded program r</a:t>
            </a:r>
            <a:r>
              <a:rPr lang="en-US" altLang="en-US" sz="2400" dirty="0">
                <a:ea typeface="+mj-ea"/>
                <a:cs typeface="+mj-cs"/>
              </a:rPr>
              <a:t>equires policy changes and FSFN enhancements to support these changes.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6</a:t>
            </a:fld>
            <a:endParaRPr lang="es-ES" altLang="en-US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>
            <a:extLst>
              <a:ext uri="{FF2B5EF4-FFF2-40B4-BE49-F238E27FC236}">
                <a16:creationId xmlns:a16="http://schemas.microsoft.com/office/drawing/2014/main" id="{58EFFDC1-6E75-485A-8EFA-42C79D4CC5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dirty="0"/>
              <a:t>FSFN Training Sandbox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60</a:t>
            </a:fld>
            <a:endParaRPr lang="es-ES" altLang="en-US"/>
          </a:p>
        </p:txBody>
      </p:sp>
      <p:sp>
        <p:nvSpPr>
          <p:cNvPr id="6" name="Rectangle 150">
            <a:extLst>
              <a:ext uri="{FF2B5EF4-FFF2-40B4-BE49-F238E27FC236}">
                <a16:creationId xmlns:a16="http://schemas.microsoft.com/office/drawing/2014/main" id="{6F3CEF6C-D011-4BCB-9AF6-6557ADE6FB9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3068960"/>
            <a:ext cx="8640960" cy="1368425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6666"/>
                </a:solidFill>
              </a:rPr>
              <a:t>User name: </a:t>
            </a:r>
            <a:r>
              <a:rPr lang="en-US" sz="7200" b="1" dirty="0">
                <a:solidFill>
                  <a:srgbClr val="006666"/>
                </a:solidFill>
              </a:rPr>
              <a:t>D20FSFN07</a:t>
            </a:r>
          </a:p>
          <a:p>
            <a:pPr eaLnBrk="1" hangingPunct="1"/>
            <a:r>
              <a:rPr lang="en-US" altLang="en-US" b="1" dirty="0">
                <a:solidFill>
                  <a:srgbClr val="006666"/>
                </a:solidFill>
              </a:rPr>
              <a:t>Password:</a:t>
            </a:r>
            <a:r>
              <a:rPr lang="en-US" altLang="en-US" sz="7200" b="1" dirty="0">
                <a:solidFill>
                  <a:srgbClr val="006666"/>
                </a:solidFill>
              </a:rPr>
              <a:t> sandbox2</a:t>
            </a:r>
            <a:endParaRPr lang="es-ES" altLang="en-US" sz="7200" b="1" dirty="0">
              <a:solidFill>
                <a:srgbClr val="0066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4158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50">
            <a:extLst>
              <a:ext uri="{FF2B5EF4-FFF2-40B4-BE49-F238E27FC236}">
                <a16:creationId xmlns:a16="http://schemas.microsoft.com/office/drawing/2014/main" id="{6FFDAB5E-BB82-4777-929B-66682AC2E7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4437063"/>
            <a:ext cx="8424862" cy="1368425"/>
          </a:xfrm>
        </p:spPr>
        <p:txBody>
          <a:bodyPr anchor="ctr"/>
          <a:lstStyle/>
          <a:p>
            <a:pPr algn="l" eaLnBrk="1" hangingPunct="1"/>
            <a:r>
              <a:rPr lang="es-UY" altLang="en-US" sz="4400" b="1">
                <a:solidFill>
                  <a:srgbClr val="006666"/>
                </a:solidFill>
              </a:rPr>
              <a:t>Continued Participation in EFC</a:t>
            </a:r>
            <a:endParaRPr lang="es-ES" altLang="en-US" sz="4400" b="1">
              <a:solidFill>
                <a:srgbClr val="006666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>
            <a:extLst>
              <a:ext uri="{FF2B5EF4-FFF2-40B4-BE49-F238E27FC236}">
                <a16:creationId xmlns:a16="http://schemas.microsoft.com/office/drawing/2014/main" id="{038903D9-FD4E-4B76-ADD4-97B67C56D8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/>
              <a:t>Foundational Concepts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62</a:t>
            </a:fld>
            <a:endParaRPr lang="es-E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1DEBC-5F1D-4DB3-9444-C5E5CE8ECC5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383118" y="475349"/>
            <a:ext cx="8377763" cy="5907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FEE6C-63D2-46D4-85C3-8B357DFC4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238" y="2735263"/>
            <a:ext cx="5761037" cy="1917700"/>
          </a:xfrm>
          <a:prstGeom prst="rect">
            <a:avLst/>
          </a:prstGeom>
          <a:effectLst>
            <a:outerShdw blurRad="50800" dist="88900" dir="90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>
            <a:extLst>
              <a:ext uri="{FF2B5EF4-FFF2-40B4-BE49-F238E27FC236}">
                <a16:creationId xmlns:a16="http://schemas.microsoft.com/office/drawing/2014/main" id="{A939822C-037F-4C02-A4CB-3D8353FD6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188913"/>
            <a:ext cx="8229600" cy="1143000"/>
          </a:xfrm>
        </p:spPr>
        <p:txBody>
          <a:bodyPr/>
          <a:lstStyle/>
          <a:p>
            <a:r>
              <a:rPr lang="en-US" altLang="en-US"/>
              <a:t>Ongoing Title IV-E</a:t>
            </a:r>
            <a:br>
              <a:rPr lang="en-US" altLang="en-US"/>
            </a:br>
            <a:r>
              <a:rPr lang="en-US" altLang="en-US"/>
              <a:t>Eligibility Requirements</a:t>
            </a:r>
          </a:p>
        </p:txBody>
      </p:sp>
      <p:pic>
        <p:nvPicPr>
          <p:cNvPr id="180227" name="Picture 4">
            <a:extLst>
              <a:ext uri="{FF2B5EF4-FFF2-40B4-BE49-F238E27FC236}">
                <a16:creationId xmlns:a16="http://schemas.microsoft.com/office/drawing/2014/main" id="{C1E31C20-5E30-4EF2-BC5F-C48725220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98600"/>
            <a:ext cx="3387725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0228" name="Group 8" descr="decorative element">
            <a:extLst>
              <a:ext uri="{FF2B5EF4-FFF2-40B4-BE49-F238E27FC236}">
                <a16:creationId xmlns:a16="http://schemas.microsoft.com/office/drawing/2014/main" id="{6E29F542-3C70-4C8B-AC15-7965BA3595EA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1570038"/>
            <a:ext cx="2895600" cy="4999037"/>
            <a:chOff x="1826589" y="0"/>
            <a:chExt cx="7388298" cy="6858000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2E785931-8A3D-4406-A8A6-54CF0C3F8B7E}"/>
                </a:ext>
              </a:extLst>
            </p:cNvPr>
            <p:cNvSpPr/>
            <p:nvPr/>
          </p:nvSpPr>
          <p:spPr>
            <a:xfrm>
              <a:off x="2616458" y="0"/>
              <a:ext cx="6598429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4542C3F3-0ADE-43AE-8299-1B2519E4003A}"/>
                </a:ext>
              </a:extLst>
            </p:cNvPr>
            <p:cNvSpPr/>
            <p:nvPr/>
          </p:nvSpPr>
          <p:spPr>
            <a:xfrm>
              <a:off x="2341017" y="0"/>
              <a:ext cx="6598429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4E33B35-8D86-436A-B368-AF62A7054A03}"/>
                </a:ext>
              </a:extLst>
            </p:cNvPr>
            <p:cNvSpPr/>
            <p:nvPr/>
          </p:nvSpPr>
          <p:spPr>
            <a:xfrm>
              <a:off x="1826589" y="0"/>
              <a:ext cx="6598432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85F86-7CAB-4C21-BC2C-4D9420BE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" y="1700213"/>
            <a:ext cx="6156325" cy="4752975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Young adults who transition directly into EFC when they turn 18 retain their Title IV-E eligibility.</a:t>
            </a:r>
            <a:br>
              <a:rPr lang="en-US" sz="2400" dirty="0"/>
            </a:br>
            <a:endParaRPr lang="en-US" sz="2400" dirty="0"/>
          </a:p>
          <a:p>
            <a:pPr lvl="1">
              <a:buFont typeface="Calibri" panose="020F0502020204030204" pitchFamily="34" charset="0"/>
              <a:buChar char="‐"/>
              <a:defRPr/>
            </a:pPr>
            <a:r>
              <a:rPr lang="en-US" sz="2200" dirty="0"/>
              <a:t>For young adults who were determined </a:t>
            </a:r>
            <a:br>
              <a:rPr lang="en-US" sz="2200" dirty="0"/>
            </a:br>
            <a:r>
              <a:rPr lang="en-US" sz="2200" dirty="0"/>
              <a:t>IV-E ineligible as a child at the first judicial hearing post 18, the removal episode will be ended and a VPA executed.</a:t>
            </a:r>
            <a:br>
              <a:rPr lang="en-US" sz="2200" dirty="0"/>
            </a:br>
            <a:endParaRPr lang="en-US" sz="2200" dirty="0"/>
          </a:p>
          <a:p>
            <a:pPr lvl="1">
              <a:buFont typeface="Calibri" panose="020F0502020204030204" pitchFamily="34" charset="0"/>
              <a:buChar char="‐"/>
              <a:defRPr/>
            </a:pPr>
            <a:r>
              <a:rPr lang="en-US" sz="2200" dirty="0"/>
              <a:t>For young adults who were determined to be IV-E eligible as a child, the same ongoing IV-E eligibility requirements apply. </a:t>
            </a:r>
          </a:p>
          <a:p>
            <a:pPr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63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>
            <a:extLst>
              <a:ext uri="{FF2B5EF4-FFF2-40B4-BE49-F238E27FC236}">
                <a16:creationId xmlns:a16="http://schemas.microsoft.com/office/drawing/2014/main" id="{CD4F6EC1-C0EC-47E5-ADE1-364546488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Ongoing Eligibility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2B0D6-B5E8-491B-A6C3-8C6650455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To</a:t>
            </a:r>
            <a:r>
              <a:rPr lang="en-US" dirty="0"/>
              <a:t> </a:t>
            </a:r>
            <a:r>
              <a:rPr lang="en-US" sz="2400" dirty="0"/>
              <a:t>remain in EFC, the young adult must:</a:t>
            </a:r>
          </a:p>
          <a:p>
            <a:pPr marL="685800">
              <a:buFont typeface="Calibri" panose="020F0502020204030204" pitchFamily="34" charset="0"/>
              <a:buChar char="‐"/>
              <a:defRPr/>
            </a:pPr>
            <a:r>
              <a:rPr lang="en-US" sz="2400" dirty="0"/>
              <a:t>Engage in one or more of the qualifying activities</a:t>
            </a:r>
          </a:p>
          <a:p>
            <a:pPr marL="685800">
              <a:buFont typeface="Calibri" panose="020F0502020204030204" pitchFamily="34" charset="0"/>
              <a:buChar char="‐"/>
              <a:defRPr/>
            </a:pPr>
            <a:r>
              <a:rPr lang="en-US" sz="2400" dirty="0"/>
              <a:t>Reside in an approved supervised living arrangement</a:t>
            </a:r>
          </a:p>
          <a:p>
            <a:pPr>
              <a:defRPr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Child Welfare Professional must encourage the young adult to:</a:t>
            </a:r>
          </a:p>
          <a:p>
            <a:pPr marL="685800">
              <a:buFont typeface="Calibri" panose="020F0502020204030204" pitchFamily="34" charset="0"/>
              <a:buChar char="‐"/>
              <a:defRPr/>
            </a:pPr>
            <a:r>
              <a:rPr lang="en-US" sz="2400" dirty="0"/>
              <a:t>Participate in ongoing supervision, including 30-day home visits. </a:t>
            </a:r>
          </a:p>
          <a:p>
            <a:pPr marL="685800">
              <a:buFont typeface="Calibri" panose="020F0502020204030204" pitchFamily="34" charset="0"/>
              <a:buChar char="‐"/>
              <a:defRPr/>
            </a:pPr>
            <a:r>
              <a:rPr lang="en-US" sz="2400" dirty="0"/>
              <a:t>Participate in transition planning and case planning.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64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>
            <a:extLst>
              <a:ext uri="{FF2B5EF4-FFF2-40B4-BE49-F238E27FC236}">
                <a16:creationId xmlns:a16="http://schemas.microsoft.com/office/drawing/2014/main" id="{6473EB79-20B5-4C7B-827B-24B98BA2E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Qualifying Activities</a:t>
            </a:r>
          </a:p>
        </p:txBody>
      </p:sp>
      <p:sp>
        <p:nvSpPr>
          <p:cNvPr id="183299" name="Content Placeholder 2">
            <a:extLst>
              <a:ext uri="{FF2B5EF4-FFF2-40B4-BE49-F238E27FC236}">
                <a16:creationId xmlns:a16="http://schemas.microsoft.com/office/drawing/2014/main" id="{62EAF817-50A9-4266-AAA1-1F68C83815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en-US" altLang="en-US" sz="2400" dirty="0"/>
              <a:t>The young adult must sign necessary releases to enable the Child Welfare Professional to document the young adult’s participation in the qualifying activity or activities.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A young adult may change qualifying activities at anytime.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A change in qualifying activity type requires a new EFC Agreement.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65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>
            <a:extLst>
              <a:ext uri="{FF2B5EF4-FFF2-40B4-BE49-F238E27FC236}">
                <a16:creationId xmlns:a16="http://schemas.microsoft.com/office/drawing/2014/main" id="{2B89FE18-E3AD-4C6E-BA87-8A7D6125C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Supervised Living Arrangement</a:t>
            </a:r>
          </a:p>
        </p:txBody>
      </p:sp>
      <p:sp>
        <p:nvSpPr>
          <p:cNvPr id="184323" name="Content Placeholder 2">
            <a:extLst>
              <a:ext uri="{FF2B5EF4-FFF2-40B4-BE49-F238E27FC236}">
                <a16:creationId xmlns:a16="http://schemas.microsoft.com/office/drawing/2014/main" id="{B0EEDF6E-3993-47C2-9DD7-CAD9458C8C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5051425" cy="2017712"/>
          </a:xfrm>
        </p:spPr>
        <p:txBody>
          <a:bodyPr/>
          <a:lstStyle/>
          <a:p>
            <a:r>
              <a:rPr lang="en-US" altLang="en-US" sz="2400"/>
              <a:t>The young adult must continue to reside in a supervised living arrangement that is approved by the CBC lead agency and acceptable to the young adult.</a:t>
            </a:r>
            <a:br>
              <a:rPr lang="en-US" altLang="en-US" sz="2400"/>
            </a:br>
            <a:endParaRPr lang="en-US" altLang="en-US" sz="2400"/>
          </a:p>
        </p:txBody>
      </p:sp>
      <p:pic>
        <p:nvPicPr>
          <p:cNvPr id="184324" name="Picture 1">
            <a:extLst>
              <a:ext uri="{FF2B5EF4-FFF2-40B4-BE49-F238E27FC236}">
                <a16:creationId xmlns:a16="http://schemas.microsoft.com/office/drawing/2014/main" id="{535A3ADC-3235-4070-AEBB-9616DEBB3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70100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5" name="Content Placeholder 2">
            <a:extLst>
              <a:ext uri="{FF2B5EF4-FFF2-40B4-BE49-F238E27FC236}">
                <a16:creationId xmlns:a16="http://schemas.microsoft.com/office/drawing/2014/main" id="{4F82844F-3E84-42E8-BD0C-C8788EA0B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49725"/>
            <a:ext cx="82296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After the supervised living arrangement has been approved it is the youth’s responsibility to inform the Child Welfare Professional of any changes in the living arrangement.</a:t>
            </a:r>
          </a:p>
          <a:p>
            <a:endParaRPr lang="en-US" altLang="en-US" sz="2400"/>
          </a:p>
        </p:txBody>
      </p:sp>
      <p:pic>
        <p:nvPicPr>
          <p:cNvPr id="184326" name="Content Placeholder 8">
            <a:extLst>
              <a:ext uri="{FF2B5EF4-FFF2-40B4-BE49-F238E27FC236}">
                <a16:creationId xmlns:a16="http://schemas.microsoft.com/office/drawing/2014/main" id="{F5E25E3E-EF15-4919-9AC4-102F27C03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58988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66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>
            <a:extLst>
              <a:ext uri="{FF2B5EF4-FFF2-40B4-BE49-F238E27FC236}">
                <a16:creationId xmlns:a16="http://schemas.microsoft.com/office/drawing/2014/main" id="{313FF32F-C92C-44A2-BE59-01DD9C7C4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856662" cy="922337"/>
          </a:xfrm>
        </p:spPr>
        <p:txBody>
          <a:bodyPr/>
          <a:lstStyle/>
          <a:p>
            <a:r>
              <a:rPr lang="en-US" altLang="en-US"/>
              <a:t>Home Visits</a:t>
            </a:r>
          </a:p>
        </p:txBody>
      </p:sp>
      <p:sp>
        <p:nvSpPr>
          <p:cNvPr id="100355" name="Content Placeholder 2">
            <a:extLst>
              <a:ext uri="{FF2B5EF4-FFF2-40B4-BE49-F238E27FC236}">
                <a16:creationId xmlns:a16="http://schemas.microsoft.com/office/drawing/2014/main" id="{A233997E-1415-49F8-9966-33F705E6E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824413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Face-to-face home visits are required every 30 days.  </a:t>
            </a:r>
            <a:br>
              <a:rPr lang="en-US" altLang="en-US" sz="2400" dirty="0"/>
            </a:b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During the home visit, the Child Welfare Professional:</a:t>
            </a:r>
            <a:br>
              <a:rPr lang="en-US" altLang="en-US" sz="2400" dirty="0"/>
            </a:br>
            <a:endParaRPr lang="en-US" altLang="en-US" sz="2400" dirty="0"/>
          </a:p>
          <a:p>
            <a:pPr marL="635000" lvl="2" indent="-292100">
              <a:buFont typeface="Calibri" panose="020F0502020204030204" pitchFamily="34" charset="0"/>
              <a:buChar char="‐"/>
              <a:defRPr/>
            </a:pPr>
            <a:r>
              <a:rPr lang="en-US" altLang="en-US" dirty="0"/>
              <a:t>Observes the home environment.</a:t>
            </a:r>
            <a:br>
              <a:rPr lang="en-US" altLang="en-US" dirty="0"/>
            </a:br>
            <a:endParaRPr lang="en-US" altLang="en-US" dirty="0"/>
          </a:p>
          <a:p>
            <a:pPr marL="635000" lvl="2" indent="-292100">
              <a:buFont typeface="Calibri" panose="020F0502020204030204" pitchFamily="34" charset="0"/>
              <a:buChar char="‐"/>
              <a:defRPr/>
            </a:pPr>
            <a:r>
              <a:rPr lang="en-US" altLang="en-US" dirty="0"/>
              <a:t>Conducts ongoing transition planning, including a review of the Transition Plan and Case Plan as needed.</a:t>
            </a:r>
            <a:br>
              <a:rPr lang="en-US" altLang="en-US" dirty="0"/>
            </a:br>
            <a:endParaRPr lang="en-US" altLang="en-US" dirty="0"/>
          </a:p>
          <a:p>
            <a:pPr marL="635000" lvl="2" indent="-292100">
              <a:buFont typeface="Calibri" panose="020F0502020204030204" pitchFamily="34" charset="0"/>
              <a:buChar char="‐"/>
              <a:defRPr/>
            </a:pPr>
            <a:r>
              <a:rPr lang="en-US" altLang="en-US" dirty="0"/>
              <a:t>Discusses the supervised living arrangement, Shared Living Plan, qualifying activities, general </a:t>
            </a:r>
            <a:r>
              <a:rPr lang="en-US" dirty="0"/>
              <a:t>safety, and life skills.</a:t>
            </a:r>
            <a:endParaRPr lang="en-US" altLang="en-US" dirty="0"/>
          </a:p>
          <a:p>
            <a:pPr marL="914400" lvl="2" indent="0">
              <a:buFontTx/>
              <a:buNone/>
              <a:defRPr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67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A0E4DF-A01A-405C-AB4E-78AF6D33E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64" y="511463"/>
            <a:ext cx="7848872" cy="58350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68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839F3F-3864-4D36-AACB-CA60E34A5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64" y="483376"/>
            <a:ext cx="7848872" cy="58912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69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32D8CF45-7285-4C04-BCDA-DB5ECA6E5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Program Policy Changes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5A506A-DDD3-4CC1-8925-9047A5A8C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60420"/>
              </p:ext>
            </p:extLst>
          </p:nvPr>
        </p:nvGraphicFramePr>
        <p:xfrm>
          <a:off x="323850" y="1628775"/>
          <a:ext cx="8496300" cy="47850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34">
                <a:tc>
                  <a:txBody>
                    <a:bodyPr/>
                    <a:lstStyle/>
                    <a:p>
                      <a:r>
                        <a:rPr lang="en-US" sz="2000" dirty="0"/>
                        <a:t>Statute</a:t>
                      </a:r>
                    </a:p>
                  </a:txBody>
                  <a:tcPr marL="91433" marR="91433" marT="45677" marB="45677">
                    <a:solidFill>
                      <a:srgbClr val="C4E1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Rule</a:t>
                      </a:r>
                    </a:p>
                  </a:txBody>
                  <a:tcPr marL="91433" marR="91433" marT="45677" marB="45677">
                    <a:solidFill>
                      <a:srgbClr val="C4E1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Policy</a:t>
                      </a:r>
                    </a:p>
                  </a:txBody>
                  <a:tcPr marL="91433" marR="91433" marT="45677" marB="45677">
                    <a:solidFill>
                      <a:srgbClr val="C4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>
                          <a:solidFill>
                            <a:srgbClr val="006666"/>
                          </a:solidFill>
                        </a:rPr>
                        <a:t>Chapter 39.6251 F.S., </a:t>
                      </a:r>
                      <a:r>
                        <a:rPr lang="en-US" sz="1800" b="1" kern="1200" dirty="0">
                          <a:solidFill>
                            <a:srgbClr val="006666"/>
                          </a:solidFill>
                        </a:rPr>
                        <a:t>Continuing care for young adults</a:t>
                      </a:r>
                    </a:p>
                    <a:p>
                      <a:br>
                        <a:rPr lang="en-US" altLang="en-US" sz="1800" b="1" kern="1200" dirty="0">
                          <a:solidFill>
                            <a:srgbClr val="006666"/>
                          </a:solidFill>
                        </a:rPr>
                      </a:br>
                      <a:endParaRPr lang="en-US" sz="1800" b="1" dirty="0">
                        <a:solidFill>
                          <a:srgbClr val="006666"/>
                        </a:solidFill>
                      </a:endParaRPr>
                    </a:p>
                  </a:txBody>
                  <a:tcPr marL="91433" marR="91433" marT="45677" marB="45677"/>
                </a:tc>
                <a:tc>
                  <a:txBody>
                    <a:bodyPr/>
                    <a:lstStyle/>
                    <a:p>
                      <a:r>
                        <a:rPr lang="en-US" altLang="en-US" sz="1800" b="1" kern="1200" dirty="0">
                          <a:solidFill>
                            <a:srgbClr val="006666"/>
                          </a:solidFill>
                        </a:rPr>
                        <a:t>65C-41 Extended Foster Care DRAFT</a:t>
                      </a:r>
                      <a:endParaRPr lang="en-US" sz="1800" b="1" dirty="0">
                        <a:solidFill>
                          <a:srgbClr val="006666"/>
                        </a:solidFill>
                      </a:endParaRPr>
                    </a:p>
                  </a:txBody>
                  <a:tcPr marL="91433" marR="91433" marT="45677" marB="45677"/>
                </a:tc>
                <a:tc>
                  <a:txBody>
                    <a:bodyPr/>
                    <a:lstStyle/>
                    <a:p>
                      <a:r>
                        <a:rPr lang="en-US" altLang="en-US" sz="1800" b="1" kern="1200" dirty="0">
                          <a:solidFill>
                            <a:srgbClr val="006666"/>
                          </a:solidFill>
                        </a:rPr>
                        <a:t>CFOP 170-17:  </a:t>
                      </a:r>
                      <a:br>
                        <a:rPr lang="en-US" altLang="en-US" sz="1800" b="1" kern="1200" dirty="0">
                          <a:solidFill>
                            <a:srgbClr val="006666"/>
                          </a:solidFill>
                        </a:rPr>
                      </a:br>
                      <a:r>
                        <a:rPr lang="en-US" altLang="en-US" sz="1800" b="1" kern="1200" dirty="0">
                          <a:solidFill>
                            <a:srgbClr val="006666"/>
                          </a:solidFill>
                        </a:rPr>
                        <a:t>Chapter 2, Transition Planning for Youth</a:t>
                      </a:r>
                      <a:endParaRPr lang="en-US" sz="1800" b="1" dirty="0">
                        <a:solidFill>
                          <a:srgbClr val="006666"/>
                        </a:solidFill>
                      </a:endParaRPr>
                    </a:p>
                  </a:txBody>
                  <a:tcPr marL="91433" marR="91433" marT="45677" marB="4567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562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6666"/>
                        </a:solidFill>
                      </a:endParaRPr>
                    </a:p>
                  </a:txBody>
                  <a:tcPr marL="91433" marR="91433" marT="45677" marB="45677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6666"/>
                        </a:solidFill>
                      </a:endParaRPr>
                    </a:p>
                  </a:txBody>
                  <a:tcPr marL="91433" marR="91433" marT="45677" marB="4567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>
                          <a:solidFill>
                            <a:srgbClr val="006666"/>
                          </a:solidFill>
                        </a:rPr>
                        <a:t>CFOP 170-17:  </a:t>
                      </a:r>
                      <a:br>
                        <a:rPr lang="en-US" altLang="en-US" sz="1800" b="1" kern="1200" dirty="0">
                          <a:solidFill>
                            <a:srgbClr val="006666"/>
                          </a:solidFill>
                        </a:rPr>
                      </a:br>
                      <a:r>
                        <a:rPr lang="en-US" altLang="en-US" sz="1800" b="1" kern="1200" dirty="0">
                          <a:solidFill>
                            <a:srgbClr val="006666"/>
                          </a:solidFill>
                        </a:rPr>
                        <a:t>Chapter 3, Extended Foster Care </a:t>
                      </a:r>
                      <a:r>
                        <a:rPr lang="en-US" altLang="en-US" sz="1800" b="1" dirty="0">
                          <a:solidFill>
                            <a:srgbClr val="006666"/>
                          </a:solidFill>
                        </a:rPr>
                        <a:t>DRAFT</a:t>
                      </a:r>
                      <a:endParaRPr lang="en-US" altLang="en-US" sz="1800" b="1" kern="1200" dirty="0">
                        <a:solidFill>
                          <a:srgbClr val="006666"/>
                        </a:solidFill>
                      </a:endParaRPr>
                    </a:p>
                    <a:p>
                      <a:endParaRPr lang="en-US" sz="1800" b="1" dirty="0">
                        <a:solidFill>
                          <a:srgbClr val="006666"/>
                        </a:solidFill>
                      </a:endParaRPr>
                    </a:p>
                  </a:txBody>
                  <a:tcPr marL="91433" marR="91433" marT="45677" marB="4567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166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6666"/>
                        </a:solidFill>
                      </a:endParaRPr>
                    </a:p>
                  </a:txBody>
                  <a:tcPr marL="91433" marR="91433" marT="45677" marB="45677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6666"/>
                        </a:solidFill>
                      </a:endParaRPr>
                    </a:p>
                  </a:txBody>
                  <a:tcPr marL="91433" marR="91433" marT="45677" marB="4567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>
                          <a:solidFill>
                            <a:srgbClr val="006666"/>
                          </a:solidFill>
                        </a:rPr>
                        <a:t>CFOP 170-17:  </a:t>
                      </a:r>
                      <a:br>
                        <a:rPr lang="en-US" altLang="en-US" sz="1800" b="1" kern="1200" dirty="0">
                          <a:solidFill>
                            <a:srgbClr val="006666"/>
                          </a:solidFill>
                        </a:rPr>
                      </a:br>
                      <a:r>
                        <a:rPr lang="en-US" altLang="en-US" sz="1800" b="1" kern="1200" dirty="0">
                          <a:solidFill>
                            <a:srgbClr val="006666"/>
                          </a:solidFill>
                        </a:rPr>
                        <a:t>Chapter 7, Extended Federally Funded Foster Care (Temporary while 65C-41 is promulgated)</a:t>
                      </a:r>
                      <a:r>
                        <a:rPr lang="en-US" altLang="en-US" sz="1800" b="1" kern="1200" baseline="0" dirty="0">
                          <a:solidFill>
                            <a:srgbClr val="006666"/>
                          </a:solidFill>
                        </a:rPr>
                        <a:t> </a:t>
                      </a:r>
                      <a:r>
                        <a:rPr lang="en-US" altLang="en-US" sz="1800" b="1" dirty="0">
                          <a:solidFill>
                            <a:srgbClr val="006666"/>
                          </a:solidFill>
                        </a:rPr>
                        <a:t>DRAFT</a:t>
                      </a:r>
                      <a:endParaRPr lang="en-US" sz="1800" b="1" dirty="0">
                        <a:solidFill>
                          <a:srgbClr val="006666"/>
                        </a:solidFill>
                      </a:endParaRPr>
                    </a:p>
                  </a:txBody>
                  <a:tcPr marL="91433" marR="91433" marT="45677" marB="4567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6CEE4-BD09-4B09-B8EF-F9EC9CACF008}" type="slidenum">
              <a:rPr lang="es-ES" altLang="en-US" smtClean="0"/>
              <a:pPr>
                <a:defRPr/>
              </a:pPr>
              <a:t>7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>
            <a:extLst>
              <a:ext uri="{FF2B5EF4-FFF2-40B4-BE49-F238E27FC236}">
                <a16:creationId xmlns:a16="http://schemas.microsoft.com/office/drawing/2014/main" id="{3CE73497-9D5A-4771-B42F-13224DD84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424862" cy="922337"/>
          </a:xfrm>
        </p:spPr>
        <p:txBody>
          <a:bodyPr/>
          <a:lstStyle/>
          <a:p>
            <a:r>
              <a:rPr lang="en-US" altLang="en-US"/>
              <a:t>Ongoing Court Involvement</a:t>
            </a:r>
          </a:p>
        </p:txBody>
      </p:sp>
      <p:sp>
        <p:nvSpPr>
          <p:cNvPr id="190467" name="Content Placeholder 2">
            <a:extLst>
              <a:ext uri="{FF2B5EF4-FFF2-40B4-BE49-F238E27FC236}">
                <a16:creationId xmlns:a16="http://schemas.microsoft.com/office/drawing/2014/main" id="{C29E8953-B2C2-49F7-A0F3-B8C805B0A8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424862" cy="4032250"/>
          </a:xfrm>
        </p:spPr>
        <p:txBody>
          <a:bodyPr/>
          <a:lstStyle/>
          <a:p>
            <a:r>
              <a:rPr lang="en-US" altLang="en-US" sz="2400"/>
              <a:t>While the young adult is in EFC, the court maintains jurisdiction.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The court conducts annual Permanency Review hearings and six-month Judicial Review hearings.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No policy changes for Case Plan and Judicial Review requirements, but there are changes to FSFN to support the policy.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70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B940B-EA04-447C-ABAE-132386448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37888"/>
            <a:ext cx="8496944" cy="59822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71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D119C3-6B8D-4C46-BD16-1B718857C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85642"/>
            <a:ext cx="8352928" cy="56867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72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B2B21D-645D-4A13-9EBC-40D539F4F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10678"/>
            <a:ext cx="8208912" cy="60366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73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65DF47-F8AB-4F54-AB16-9A58ED10B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09518"/>
            <a:ext cx="8064896" cy="60389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74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57892B-8A21-4124-A7FE-55EDCEAD7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03334"/>
            <a:ext cx="8208912" cy="60513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75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739433-5FA4-429E-83B4-A74CD831B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64" y="518758"/>
            <a:ext cx="7848872" cy="58204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76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>
            <a:extLst>
              <a:ext uri="{FF2B5EF4-FFF2-40B4-BE49-F238E27FC236}">
                <a16:creationId xmlns:a16="http://schemas.microsoft.com/office/drawing/2014/main" id="{36A08A8F-A81E-493A-882B-67B1A2B89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Program Eligibility </a:t>
            </a:r>
            <a:br>
              <a:rPr lang="en-US" altLang="en-US"/>
            </a:br>
            <a:r>
              <a:rPr lang="en-US" altLang="en-US"/>
              <a:t>Re-Determination</a:t>
            </a:r>
          </a:p>
        </p:txBody>
      </p:sp>
      <p:sp>
        <p:nvSpPr>
          <p:cNvPr id="198659" name="Content Placeholder 2">
            <a:extLst>
              <a:ext uri="{FF2B5EF4-FFF2-40B4-BE49-F238E27FC236}">
                <a16:creationId xmlns:a16="http://schemas.microsoft.com/office/drawing/2014/main" id="{F8911435-0109-41C1-BA04-76C3AA5EC6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r>
              <a:rPr lang="en-US" altLang="en-US" sz="2400" dirty="0"/>
              <a:t>Program eligibility re-determination is conducted annually.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Documentation of the young adult’s qualifying activity must be obtained before the re-determination is made. </a:t>
            </a:r>
          </a:p>
          <a:p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77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>
            <a:extLst>
              <a:ext uri="{FF2B5EF4-FFF2-40B4-BE49-F238E27FC236}">
                <a16:creationId xmlns:a16="http://schemas.microsoft.com/office/drawing/2014/main" id="{BDD6726C-52E0-47A4-9228-4A96A77EE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en-US"/>
              <a:t>Remaining in EFC until 22</a:t>
            </a:r>
            <a:endParaRPr lang="en-US" altLang="en-US" sz="3600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D9A40E4C-0372-47F3-A73A-64024DF0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485900"/>
            <a:ext cx="8785225" cy="50387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a typeface="+mj-ea"/>
                <a:cs typeface="+mj-cs"/>
              </a:rPr>
              <a:t>The EFC Program ends when young adults turn 21 unless they have a documented disability.  If so, they must be actively participating on their 21</a:t>
            </a:r>
            <a:r>
              <a:rPr lang="en-US" altLang="en-US" sz="2400" baseline="30000" dirty="0">
                <a:ea typeface="+mj-ea"/>
                <a:cs typeface="+mj-cs"/>
              </a:rPr>
              <a:t>st</a:t>
            </a:r>
            <a:r>
              <a:rPr lang="en-US" altLang="en-US" sz="2400" dirty="0">
                <a:ea typeface="+mj-ea"/>
                <a:cs typeface="+mj-cs"/>
              </a:rPr>
              <a:t> birthday.</a:t>
            </a:r>
          </a:p>
          <a:p>
            <a:pPr>
              <a:defRPr/>
            </a:pPr>
            <a:endParaRPr lang="en-US" altLang="en-US" sz="2400" dirty="0">
              <a:ea typeface="+mj-ea"/>
              <a:cs typeface="+mj-cs"/>
            </a:endParaRPr>
          </a:p>
          <a:p>
            <a:pPr>
              <a:defRPr/>
            </a:pPr>
            <a:r>
              <a:rPr lang="en-US" altLang="en-US" sz="2400" dirty="0">
                <a:ea typeface="+mj-ea"/>
                <a:cs typeface="+mj-cs"/>
              </a:rPr>
              <a:t>The Child Welfare Professional must discuss with the young adult and any designated decision-making authority within 180 days of the young adult’s 20</a:t>
            </a:r>
            <a:r>
              <a:rPr lang="en-US" altLang="en-US" sz="2400" baseline="30000" dirty="0">
                <a:ea typeface="+mj-ea"/>
                <a:cs typeface="+mj-cs"/>
              </a:rPr>
              <a:t>th</a:t>
            </a:r>
            <a:r>
              <a:rPr lang="en-US" altLang="en-US" sz="2400" dirty="0">
                <a:ea typeface="+mj-ea"/>
                <a:cs typeface="+mj-cs"/>
              </a:rPr>
              <a:t> birthday to see if he/she wants to remain in EFC after turning 21.  This is part of transition planning.</a:t>
            </a:r>
          </a:p>
          <a:p>
            <a:pPr>
              <a:defRPr/>
            </a:pPr>
            <a:endParaRPr lang="en-US" altLang="en-US" sz="2400" dirty="0">
              <a:ea typeface="+mj-ea"/>
              <a:cs typeface="+mj-cs"/>
            </a:endParaRPr>
          </a:p>
          <a:p>
            <a:pPr>
              <a:defRPr/>
            </a:pPr>
            <a:r>
              <a:rPr lang="en-US" altLang="en-US" sz="2400" dirty="0">
                <a:ea typeface="+mj-ea"/>
                <a:cs typeface="+mj-cs"/>
              </a:rPr>
              <a:t>The Child Welfare Professional gives the form </a:t>
            </a:r>
            <a:r>
              <a:rPr lang="en-US" altLang="en-US" sz="2400" i="1" dirty="0">
                <a:solidFill>
                  <a:srgbClr val="3886DC"/>
                </a:solidFill>
              </a:rPr>
              <a:t>My Decision to Leave Extended Foster Care (CF-FSP 5375) </a:t>
            </a:r>
            <a:r>
              <a:rPr lang="en-US" altLang="en-US" sz="2400" dirty="0">
                <a:ea typeface="+mj-ea"/>
                <a:cs typeface="+mj-cs"/>
              </a:rPr>
              <a:t>to the young adult if he/she requests to be discharged or opt out.</a:t>
            </a:r>
          </a:p>
          <a:p>
            <a:pPr>
              <a:defRPr/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78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7122B-F6D4-4979-B206-A84CDBD20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602" y="320265"/>
            <a:ext cx="7164796" cy="62174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79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12BB172F-B644-4AC2-A47C-1E53F5926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EFC Forms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8F9DE95-A887-4B0E-A72E-1AC2A16D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9244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>
                <a:ea typeface="+mj-ea"/>
                <a:cs typeface="+mj-cs"/>
              </a:rPr>
              <a:t>New and Updated Forms:</a:t>
            </a:r>
          </a:p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Extended Foster Care Agreement (</a:t>
            </a:r>
            <a:r>
              <a:rPr lang="en-US" altLang="en-US" sz="2400" dirty="0"/>
              <a:t>CF-FSP </a:t>
            </a:r>
            <a:r>
              <a:rPr lang="en-US" sz="2400" dirty="0">
                <a:ea typeface="+mj-ea"/>
                <a:cs typeface="+mj-cs"/>
              </a:rPr>
              <a:t>5432)</a:t>
            </a:r>
          </a:p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Supervised Living Arrangement Assessment for Extended Foster Care (</a:t>
            </a:r>
            <a:r>
              <a:rPr lang="en-US" altLang="en-US" sz="2400" dirty="0"/>
              <a:t>CF-FSP </a:t>
            </a:r>
            <a:r>
              <a:rPr lang="en-US" sz="2400" dirty="0">
                <a:ea typeface="+mj-ea"/>
                <a:cs typeface="+mj-cs"/>
              </a:rPr>
              <a:t>5431)</a:t>
            </a:r>
          </a:p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Shared Living Plan for Extended Foster Care (</a:t>
            </a:r>
            <a:r>
              <a:rPr lang="en-US" altLang="en-US" sz="2400" dirty="0"/>
              <a:t>CF-FSP </a:t>
            </a:r>
            <a:r>
              <a:rPr lang="en-US" sz="2400" dirty="0">
                <a:ea typeface="+mj-ea"/>
                <a:cs typeface="+mj-cs"/>
              </a:rPr>
              <a:t>5430)</a:t>
            </a:r>
          </a:p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Notice of Denial for Readmission into Extended Foster Care (</a:t>
            </a:r>
            <a:r>
              <a:rPr lang="en-US" altLang="en-US" sz="2400" dirty="0"/>
              <a:t>CF-FSP </a:t>
            </a:r>
            <a:r>
              <a:rPr lang="en-US" sz="2400" dirty="0">
                <a:ea typeface="+mj-ea"/>
                <a:cs typeface="+mj-cs"/>
              </a:rPr>
              <a:t>5410)</a:t>
            </a:r>
          </a:p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Notice of Discharge from Extended Foster Care </a:t>
            </a:r>
            <a:br>
              <a:rPr lang="en-US" sz="2400" dirty="0">
                <a:ea typeface="+mj-ea"/>
                <a:cs typeface="+mj-cs"/>
              </a:rPr>
            </a:br>
            <a:r>
              <a:rPr lang="en-US" sz="2400" dirty="0">
                <a:ea typeface="+mj-ea"/>
                <a:cs typeface="+mj-cs"/>
              </a:rPr>
              <a:t>(</a:t>
            </a:r>
            <a:r>
              <a:rPr lang="en-US" altLang="en-US" sz="2400" dirty="0"/>
              <a:t>CF-FSP </a:t>
            </a:r>
            <a:r>
              <a:rPr lang="en-US" sz="2400" dirty="0">
                <a:ea typeface="+mj-ea"/>
                <a:cs typeface="+mj-cs"/>
              </a:rPr>
              <a:t>5376)</a:t>
            </a:r>
          </a:p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Extended Foster Care Voluntary Placement Agreement (</a:t>
            </a:r>
            <a:r>
              <a:rPr lang="en-US" altLang="en-US" sz="2400" dirty="0"/>
              <a:t>CF-FSP </a:t>
            </a:r>
            <a:r>
              <a:rPr lang="en-US" sz="2400" dirty="0">
                <a:ea typeface="+mj-ea"/>
                <a:cs typeface="+mj-cs"/>
              </a:rPr>
              <a:t>5377)</a:t>
            </a:r>
          </a:p>
          <a:p>
            <a:pPr marL="0" indent="0">
              <a:buFontTx/>
              <a:buNone/>
              <a:defRPr/>
            </a:pPr>
            <a:endParaRPr lang="en-US" sz="2400" dirty="0"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8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50">
            <a:extLst>
              <a:ext uri="{FF2B5EF4-FFF2-40B4-BE49-F238E27FC236}">
                <a16:creationId xmlns:a16="http://schemas.microsoft.com/office/drawing/2014/main" id="{071D88F3-BDD0-40A5-B2CA-EB256A9B64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4437063"/>
            <a:ext cx="8424862" cy="1368425"/>
          </a:xfrm>
        </p:spPr>
        <p:txBody>
          <a:bodyPr anchor="ctr"/>
          <a:lstStyle/>
          <a:p>
            <a:pPr algn="l" eaLnBrk="1" hangingPunct="1"/>
            <a:r>
              <a:rPr lang="es-UY" altLang="en-US" sz="4400" b="1">
                <a:solidFill>
                  <a:srgbClr val="006666"/>
                </a:solidFill>
              </a:rPr>
              <a:t>Termination of EFC</a:t>
            </a:r>
            <a:endParaRPr lang="es-ES" altLang="en-US" sz="4400" b="1">
              <a:solidFill>
                <a:srgbClr val="006666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tle 1">
            <a:extLst>
              <a:ext uri="{FF2B5EF4-FFF2-40B4-BE49-F238E27FC236}">
                <a16:creationId xmlns:a16="http://schemas.microsoft.com/office/drawing/2014/main" id="{267D5052-1FFB-40C0-8503-0BA0437514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/>
              <a:t>Foundational Concepts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81</a:t>
            </a:fld>
            <a:endParaRPr lang="es-E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38C2F-D247-4A22-B7DE-E4D9A17C0CB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383118" y="475349"/>
            <a:ext cx="8377763" cy="5907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E342E2-2072-4BB8-9E11-2E64FA2CE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238" y="4652963"/>
            <a:ext cx="5761037" cy="639762"/>
          </a:xfrm>
          <a:prstGeom prst="rect">
            <a:avLst/>
          </a:prstGeom>
          <a:effectLst>
            <a:outerShdw blurRad="50800" dist="88900" dir="90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1">
            <a:extLst>
              <a:ext uri="{FF2B5EF4-FFF2-40B4-BE49-F238E27FC236}">
                <a16:creationId xmlns:a16="http://schemas.microsoft.com/office/drawing/2014/main" id="{70A8442B-7980-43CF-9B65-CBB6FDE5D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4221163"/>
            <a:ext cx="31178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9" name="Title 1">
            <a:extLst>
              <a:ext uri="{FF2B5EF4-FFF2-40B4-BE49-F238E27FC236}">
                <a16:creationId xmlns:a16="http://schemas.microsoft.com/office/drawing/2014/main" id="{1E4F80C0-06D2-4FE4-BFD8-55302434B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Program Termination Reasons</a:t>
            </a:r>
          </a:p>
        </p:txBody>
      </p:sp>
      <p:sp>
        <p:nvSpPr>
          <p:cNvPr id="100355" name="Content Placeholder 2">
            <a:extLst>
              <a:ext uri="{FF2B5EF4-FFF2-40B4-BE49-F238E27FC236}">
                <a16:creationId xmlns:a16="http://schemas.microsoft.com/office/drawing/2014/main" id="{2AF3432F-23B5-4C06-A70D-056ED846B0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6130925" cy="467995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Termination with Appeal Process:</a:t>
            </a:r>
          </a:p>
          <a:p>
            <a:pPr marL="973138" lvl="2">
              <a:buFont typeface="Calibri" panose="020F0502020204030204" pitchFamily="34" charset="0"/>
              <a:buChar char="‐"/>
              <a:defRPr/>
            </a:pPr>
            <a:r>
              <a:rPr lang="en-US" altLang="en-US" dirty="0"/>
              <a:t>Achieved permanency </a:t>
            </a:r>
          </a:p>
          <a:p>
            <a:pPr marL="973138" lvl="2">
              <a:buFont typeface="Calibri" panose="020F0502020204030204" pitchFamily="34" charset="0"/>
              <a:buChar char="‐"/>
              <a:defRPr/>
            </a:pPr>
            <a:r>
              <a:rPr lang="en-US" altLang="en-US" dirty="0"/>
              <a:t>Aged out</a:t>
            </a:r>
          </a:p>
          <a:p>
            <a:pPr marL="973138" lvl="2">
              <a:buFont typeface="Calibri" panose="020F0502020204030204" pitchFamily="34" charset="0"/>
              <a:buChar char="‐"/>
              <a:defRPr/>
            </a:pPr>
            <a:r>
              <a:rPr lang="en-US" altLang="en-US" dirty="0"/>
              <a:t>Not participating in a qualifying activity </a:t>
            </a:r>
          </a:p>
          <a:p>
            <a:pPr marL="973138" lvl="2">
              <a:buFont typeface="Calibri" panose="020F0502020204030204" pitchFamily="34" charset="0"/>
              <a:buChar char="‐"/>
              <a:defRPr/>
            </a:pPr>
            <a:r>
              <a:rPr lang="en-US" altLang="en-US" dirty="0"/>
              <a:t>Not residing in an approved, supervised living arrangement</a:t>
            </a:r>
          </a:p>
          <a:p>
            <a:pPr marL="914400" lvl="2" indent="0">
              <a:buFontTx/>
              <a:buNone/>
              <a:defRPr/>
            </a:pP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Termination without Appeal Process:</a:t>
            </a:r>
          </a:p>
          <a:p>
            <a:pPr marL="973138" lvl="2">
              <a:buFont typeface="Calibri" panose="020F0502020204030204" pitchFamily="34" charset="0"/>
              <a:buChar char="‐"/>
              <a:defRPr/>
            </a:pPr>
            <a:r>
              <a:rPr lang="en-US" altLang="en-US" dirty="0"/>
              <a:t>Voluntary opt-out</a:t>
            </a:r>
          </a:p>
          <a:p>
            <a:pPr marL="973138" lvl="2">
              <a:buFont typeface="Calibri" panose="020F0502020204030204" pitchFamily="34" charset="0"/>
              <a:buChar char="‐"/>
              <a:defRPr/>
            </a:pPr>
            <a:r>
              <a:rPr lang="en-US" altLang="en-US" dirty="0"/>
              <a:t>Deceased</a:t>
            </a:r>
          </a:p>
          <a:p>
            <a:pPr>
              <a:defRPr/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82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1">
            <a:extLst>
              <a:ext uri="{FF2B5EF4-FFF2-40B4-BE49-F238E27FC236}">
                <a16:creationId xmlns:a16="http://schemas.microsoft.com/office/drawing/2014/main" id="{B1AC1FB3-7D5A-4A3E-96E3-0EC9ECB9A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Recommending Discharge</a:t>
            </a:r>
            <a:endParaRPr lang="en-US" alt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91DCE-2A5A-41E1-838F-6DB892CFA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+mj-ea"/>
                <a:cs typeface="+mj-cs"/>
              </a:rPr>
              <a:t>If the Child Welfare Professional determines the young adult should be discharged from the program for an appealable termination reason, he/she makes a recommendation to the Department’s regional operations representative for review and agreement.  </a:t>
            </a:r>
            <a:br>
              <a:rPr lang="en-US" sz="2400" dirty="0">
                <a:ea typeface="+mj-ea"/>
                <a:cs typeface="+mj-cs"/>
              </a:rPr>
            </a:br>
            <a:endParaRPr lang="en-US" sz="2400" dirty="0"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+mj-ea"/>
                <a:cs typeface="+mj-cs"/>
              </a:rPr>
              <a:t>Upon agreement of denial, the Child Welfare Professional offers to assist the young adult in resuming eligibility and provides the </a:t>
            </a:r>
            <a:r>
              <a:rPr lang="en-US" altLang="en-US" sz="2400" i="1" dirty="0">
                <a:solidFill>
                  <a:srgbClr val="3886DC"/>
                </a:solidFill>
              </a:rPr>
              <a:t>Notice of Discharge from Extended Foster Care (CF-FSP 5376)</a:t>
            </a:r>
            <a:r>
              <a:rPr lang="en-US" altLang="en-US" sz="2400" dirty="0"/>
              <a:t>. </a:t>
            </a: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83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itle 1">
            <a:extLst>
              <a:ext uri="{FF2B5EF4-FFF2-40B4-BE49-F238E27FC236}">
                <a16:creationId xmlns:a16="http://schemas.microsoft.com/office/drawing/2014/main" id="{683F6230-EDC4-4840-A9D2-A68D01F64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Document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9A85E-81DB-4920-8A08-3FFEFE579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en-US" sz="2400" b="1" i="1" dirty="0">
                <a:solidFill>
                  <a:srgbClr val="3886DC"/>
                </a:solidFill>
              </a:rPr>
              <a:t>Notice of Discharge from Extended Foster Care</a:t>
            </a:r>
          </a:p>
          <a:p>
            <a:pPr marL="0" indent="0" algn="ctr">
              <a:buFontTx/>
              <a:buNone/>
              <a:defRPr/>
            </a:pPr>
            <a:r>
              <a:rPr lang="en-US" altLang="en-US" sz="2400" b="1" i="1" dirty="0">
                <a:solidFill>
                  <a:srgbClr val="3886DC"/>
                </a:solidFill>
              </a:rPr>
              <a:t>(CF-FSP 5376)</a:t>
            </a:r>
            <a:br>
              <a:rPr lang="en-US" altLang="en-US" sz="2400" b="1" dirty="0">
                <a:solidFill>
                  <a:srgbClr val="3886DC"/>
                </a:solidFill>
              </a:rPr>
            </a:br>
            <a:endParaRPr lang="en-US" altLang="en-US" sz="2400" b="1" dirty="0">
              <a:solidFill>
                <a:srgbClr val="3886DC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6666"/>
                </a:solidFill>
                <a:ea typeface="+mj-ea"/>
                <a:cs typeface="+mj-cs"/>
              </a:rPr>
              <a:t>The Child Welfare Professional uploads the form to FSFN.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7F714-8D5A-47C5-A0F9-AC2C1237D9E4}" type="slidenum">
              <a:rPr lang="es-ES" altLang="en-US" smtClean="0"/>
              <a:pPr>
                <a:defRPr/>
              </a:pPr>
              <a:t>84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F773D2-9194-43A8-A96F-7C9879370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2" y="759981"/>
            <a:ext cx="9036496" cy="53380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85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434548-4DED-4F4D-8902-3623A376B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04" y="346273"/>
            <a:ext cx="7128792" cy="61654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86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>
            <a:extLst>
              <a:ext uri="{FF2B5EF4-FFF2-40B4-BE49-F238E27FC236}">
                <a16:creationId xmlns:a16="http://schemas.microsoft.com/office/drawing/2014/main" id="{ED06D54F-891B-4DC6-BCF3-F798E08F3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993775"/>
          </a:xfrm>
        </p:spPr>
        <p:txBody>
          <a:bodyPr/>
          <a:lstStyle/>
          <a:p>
            <a:r>
              <a:rPr lang="en-US" altLang="en-US"/>
              <a:t>Conflict Resolution and Appeals</a:t>
            </a:r>
            <a:endParaRPr lang="en-US" alt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45618-4AA0-4D0B-9B76-E73890576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785225" cy="46799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+mj-ea"/>
                <a:cs typeface="+mj-cs"/>
              </a:rPr>
              <a:t>The request for a hearing may be made orally or in writing.</a:t>
            </a:r>
            <a:br>
              <a:rPr lang="en-US" sz="2400" dirty="0">
                <a:ea typeface="+mj-ea"/>
                <a:cs typeface="+mj-cs"/>
              </a:rPr>
            </a:br>
            <a:endParaRPr lang="en-US" sz="2400" dirty="0"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+mj-ea"/>
                <a:cs typeface="+mj-cs"/>
              </a:rPr>
              <a:t>The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3886DC"/>
                </a:solidFill>
              </a:rPr>
              <a:t>Oral Request for Fair Hearing form (CF-FSP 5381) </a:t>
            </a:r>
            <a:r>
              <a:rPr lang="en-US" sz="2400" dirty="0">
                <a:ea typeface="+mj-ea"/>
                <a:cs typeface="+mj-cs"/>
              </a:rPr>
              <a:t>is used by the Child Welfare Professional to document the young adult’s request.</a:t>
            </a:r>
            <a:br>
              <a:rPr lang="en-US" sz="2400" dirty="0">
                <a:ea typeface="+mj-ea"/>
                <a:cs typeface="+mj-cs"/>
              </a:rPr>
            </a:br>
            <a:endParaRPr lang="en-US" sz="2400" dirty="0"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+mj-ea"/>
                <a:cs typeface="+mj-cs"/>
              </a:rPr>
              <a:t>An oral request is made on the date the young adult speaks with the Child Welfare Professional, CBC agency, or DCF Office of Appeal Hearings.</a:t>
            </a:r>
            <a:br>
              <a:rPr lang="en-US" sz="2400" dirty="0">
                <a:ea typeface="+mj-ea"/>
                <a:cs typeface="+mj-cs"/>
              </a:rPr>
            </a:br>
            <a:endParaRPr lang="en-US" sz="2400" dirty="0"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+mj-ea"/>
                <a:cs typeface="+mj-cs"/>
              </a:rPr>
              <a:t>Written requests are made on the date that the young adult sends it by U.S. Mail, email, or hand-delivery.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87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7EC5C9-7972-432A-9497-4A7473E0C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07" y="4509120"/>
            <a:ext cx="8806186" cy="18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D3F688-1DDF-4F19-8F3F-E4CE3FB5C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717" y="268288"/>
            <a:ext cx="5094566" cy="38694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88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A63225-7456-4AD5-9A7A-7C601DEF8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27" y="1556792"/>
            <a:ext cx="7991146" cy="37444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89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>
            <a:extLst>
              <a:ext uri="{FF2B5EF4-FFF2-40B4-BE49-F238E27FC236}">
                <a16:creationId xmlns:a16="http://schemas.microsoft.com/office/drawing/2014/main" id="{F4D27516-8F05-4AEA-81C0-46CEBBD1B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EFC Forms, cont.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ADB2232A-6801-47CA-9132-C8E7EE4AA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23050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>
                <a:ea typeface="+mj-ea"/>
                <a:cs typeface="+mj-cs"/>
              </a:rPr>
              <a:t>Existing Forms:</a:t>
            </a:r>
          </a:p>
          <a:p>
            <a:pPr>
              <a:defRPr/>
            </a:pPr>
            <a:r>
              <a:rPr lang="en-US" altLang="en-US" sz="2400" dirty="0">
                <a:ea typeface="+mj-ea"/>
                <a:cs typeface="+mj-cs"/>
              </a:rPr>
              <a:t>My Pathway to Success Plan form (CF-FSP 5425)</a:t>
            </a:r>
          </a:p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My Decision to Leave Extended Foster Care </a:t>
            </a:r>
            <a:br>
              <a:rPr lang="en-US" sz="2400" dirty="0">
                <a:ea typeface="+mj-ea"/>
                <a:cs typeface="+mj-cs"/>
              </a:rPr>
            </a:br>
            <a:r>
              <a:rPr lang="en-US" sz="2400" dirty="0">
                <a:ea typeface="+mj-ea"/>
                <a:cs typeface="+mj-cs"/>
              </a:rPr>
              <a:t>(CF-FSP 5375)</a:t>
            </a:r>
          </a:p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Oral Request for Fair Hearing (CF-FSP 5381)</a:t>
            </a:r>
          </a:p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Due Process Rights Brochure (CF/PI 175-74)</a:t>
            </a:r>
          </a:p>
          <a:p>
            <a:pPr>
              <a:defRPr/>
            </a:pPr>
            <a:r>
              <a:rPr lang="en-US" sz="2400" dirty="0">
                <a:ea typeface="+mj-ea"/>
                <a:cs typeface="+mj-cs"/>
              </a:rPr>
              <a:t>Request for Fair Hearing (CF-FSP 5830)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9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>
            <a:extLst>
              <a:ext uri="{FF2B5EF4-FFF2-40B4-BE49-F238E27FC236}">
                <a16:creationId xmlns:a16="http://schemas.microsoft.com/office/drawing/2014/main" id="{58EFFDC1-6E75-485A-8EFA-42C79D4CC5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dirty="0"/>
              <a:t>FSFN Training Sandbox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79A3B0-9CE6-44F3-809E-7F93666E5294}" type="slidenum">
              <a:rPr kumimoji="0" lang="es-E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0">
            <a:extLst>
              <a:ext uri="{FF2B5EF4-FFF2-40B4-BE49-F238E27FC236}">
                <a16:creationId xmlns:a16="http://schemas.microsoft.com/office/drawing/2014/main" id="{6F3CEF6C-D011-4BCB-9AF6-6557ADE6FB95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3068960"/>
            <a:ext cx="8207375" cy="1368425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fsfn.dcf.state.fl.us</a:t>
            </a:r>
            <a:endParaRPr kumimoji="0" lang="es-E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9826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>
            <a:extLst>
              <a:ext uri="{FF2B5EF4-FFF2-40B4-BE49-F238E27FC236}">
                <a16:creationId xmlns:a16="http://schemas.microsoft.com/office/drawing/2014/main" id="{58EFFDC1-6E75-485A-8EFA-42C79D4CC5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dirty="0"/>
              <a:t>FSFN Training Sandbox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79A3B0-9CE6-44F3-809E-7F93666E5294}" type="slidenum">
              <a:rPr kumimoji="0" lang="es-E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0">
            <a:extLst>
              <a:ext uri="{FF2B5EF4-FFF2-40B4-BE49-F238E27FC236}">
                <a16:creationId xmlns:a16="http://schemas.microsoft.com/office/drawing/2014/main" id="{6F3CEF6C-D011-4BCB-9AF6-6557ADE6FB9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3068960"/>
            <a:ext cx="8640960" cy="1368425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User name: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D20FSFN07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Password:</a:t>
            </a: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sandbox2</a:t>
            </a:r>
            <a:endParaRPr kumimoji="0" lang="es-E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1024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150">
            <a:extLst>
              <a:ext uri="{FF2B5EF4-FFF2-40B4-BE49-F238E27FC236}">
                <a16:creationId xmlns:a16="http://schemas.microsoft.com/office/drawing/2014/main" id="{7E583C73-B76A-445C-8288-7928CE13B7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4437063"/>
            <a:ext cx="8424862" cy="1368425"/>
          </a:xfrm>
        </p:spPr>
        <p:txBody>
          <a:bodyPr anchor="ctr"/>
          <a:lstStyle/>
          <a:p>
            <a:pPr algn="l" eaLnBrk="1" hangingPunct="1"/>
            <a:r>
              <a:rPr lang="es-UY" altLang="en-US" sz="4400" b="1">
                <a:solidFill>
                  <a:srgbClr val="006666"/>
                </a:solidFill>
              </a:rPr>
              <a:t>Re-Entry into Foster Care</a:t>
            </a:r>
            <a:endParaRPr lang="es-ES" altLang="en-US" sz="4400" b="1">
              <a:solidFill>
                <a:srgbClr val="006666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9A3B0-9CE6-44F3-809E-7F93666E5294}" type="slidenum">
              <a:rPr lang="es-ES" altLang="en-US" smtClean="0"/>
              <a:pPr>
                <a:defRPr/>
              </a:pPr>
              <a:t>93</a:t>
            </a:fld>
            <a:endParaRPr lang="es-E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E1747-7CA9-4952-8158-7644DA02DD4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383118" y="475349"/>
            <a:ext cx="8377763" cy="5907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FB95BE-7D45-4B13-A479-D06DDC997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238" y="5300663"/>
            <a:ext cx="4665662" cy="639762"/>
          </a:xfrm>
          <a:prstGeom prst="rect">
            <a:avLst/>
          </a:prstGeom>
          <a:effectLst>
            <a:outerShdw blurRad="50800" dist="88900" dir="90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339AFCFF-6FDE-41CB-90D7-8BA6DDA42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77925"/>
          </a:xfrm>
        </p:spPr>
        <p:txBody>
          <a:bodyPr/>
          <a:lstStyle/>
          <a:p>
            <a:pPr eaLnBrk="1" hangingPunct="1"/>
            <a:r>
              <a:rPr lang="en-US" altLang="en-US"/>
              <a:t>Re-Entry Process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910EDC1-FAEC-442E-81C3-DC6F85C59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213" y="1700213"/>
            <a:ext cx="4608512" cy="47307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>
                <a:ea typeface="+mj-ea"/>
                <a:cs typeface="+mj-cs"/>
              </a:rPr>
              <a:t>Young adults may re-enter EFC any time before their 21</a:t>
            </a:r>
            <a:r>
              <a:rPr lang="en-US" altLang="en-US" sz="2000" baseline="30000" dirty="0">
                <a:ea typeface="+mj-ea"/>
                <a:cs typeface="+mj-cs"/>
              </a:rPr>
              <a:t>st</a:t>
            </a:r>
            <a:r>
              <a:rPr lang="en-US" altLang="en-US" sz="2000" dirty="0">
                <a:ea typeface="+mj-ea"/>
                <a:cs typeface="+mj-cs"/>
              </a:rPr>
              <a:t>  birthday.</a:t>
            </a:r>
            <a:br>
              <a:rPr lang="en-US" altLang="en-US" sz="2000" dirty="0"/>
            </a:b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>
                <a:ea typeface="+mj-ea"/>
                <a:cs typeface="+mj-cs"/>
              </a:rPr>
              <a:t>The young adult must complete the </a:t>
            </a:r>
            <a:r>
              <a:rPr lang="en-US" altLang="en-US" sz="2000" i="1" dirty="0">
                <a:solidFill>
                  <a:srgbClr val="3886DC"/>
                </a:solidFill>
              </a:rPr>
              <a:t>Extended Foster Care Voluntary Placement Agreement (VPA) </a:t>
            </a:r>
            <a:br>
              <a:rPr lang="en-US" altLang="en-US" sz="2000" i="1" dirty="0">
                <a:solidFill>
                  <a:srgbClr val="3886DC"/>
                </a:solidFill>
              </a:rPr>
            </a:br>
            <a:r>
              <a:rPr lang="en-US" altLang="en-US" sz="2000" i="1" dirty="0">
                <a:solidFill>
                  <a:srgbClr val="3886DC"/>
                </a:solidFill>
              </a:rPr>
              <a:t>(CS-FSP 5377)</a:t>
            </a:r>
            <a:r>
              <a:rPr lang="en-US" altLang="en-US" sz="2000" dirty="0">
                <a:solidFill>
                  <a:srgbClr val="3886DC"/>
                </a:solidFill>
              </a:rPr>
              <a:t>.</a:t>
            </a:r>
          </a:p>
          <a:p>
            <a:pPr eaLnBrk="1" hangingPunct="1">
              <a:defRPr/>
            </a:pPr>
            <a:endParaRPr lang="en-US" altLang="en-US" sz="2000" dirty="0"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en-US" altLang="en-US" sz="2000" dirty="0">
                <a:ea typeface="+mj-ea"/>
                <a:cs typeface="+mj-cs"/>
              </a:rPr>
              <a:t>The VPA initiates the young adult’s new foster care episode based on the last signature date on the agreement.</a:t>
            </a:r>
          </a:p>
        </p:txBody>
      </p:sp>
      <p:sp>
        <p:nvSpPr>
          <p:cNvPr id="5" name="Rectangle 4" descr="decorative element">
            <a:extLst>
              <a:ext uri="{FF2B5EF4-FFF2-40B4-BE49-F238E27FC236}">
                <a16:creationId xmlns:a16="http://schemas.microsoft.com/office/drawing/2014/main" id="{4FE50B19-A8AF-44CD-964E-7E010C296495}"/>
              </a:ext>
            </a:extLst>
          </p:cNvPr>
          <p:cNvSpPr/>
          <p:nvPr/>
        </p:nvSpPr>
        <p:spPr>
          <a:xfrm>
            <a:off x="0" y="6551613"/>
            <a:ext cx="9144000" cy="46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22213" name="Picture 7">
            <a:extLst>
              <a:ext uri="{FF2B5EF4-FFF2-40B4-BE49-F238E27FC236}">
                <a16:creationId xmlns:a16="http://schemas.microsoft.com/office/drawing/2014/main" id="{033AEC8C-AAEE-4FD6-B81C-7B9AF302B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484313"/>
            <a:ext cx="417671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4" name="Content Placeholder 8">
            <a:extLst>
              <a:ext uri="{FF2B5EF4-FFF2-40B4-BE49-F238E27FC236}">
                <a16:creationId xmlns:a16="http://schemas.microsoft.com/office/drawing/2014/main" id="{AAD52B7F-EE0F-41CC-89EC-8EE091D3A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1487488"/>
            <a:ext cx="2144712" cy="511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94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itle 1">
            <a:extLst>
              <a:ext uri="{FF2B5EF4-FFF2-40B4-BE49-F238E27FC236}">
                <a16:creationId xmlns:a16="http://schemas.microsoft.com/office/drawing/2014/main" id="{29EC968F-F048-4487-964F-5BD6C501C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en-US"/>
              <a:t>Document Review</a:t>
            </a:r>
          </a:p>
        </p:txBody>
      </p:sp>
      <p:sp>
        <p:nvSpPr>
          <p:cNvPr id="119811" name="Content Placeholder 2">
            <a:extLst>
              <a:ext uri="{FF2B5EF4-FFF2-40B4-BE49-F238E27FC236}">
                <a16:creationId xmlns:a16="http://schemas.microsoft.com/office/drawing/2014/main" id="{DE68DE71-2516-4637-A99F-D09A859FF2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en-US" sz="2400" b="1" i="1" dirty="0">
                <a:solidFill>
                  <a:srgbClr val="3886DC"/>
                </a:solidFill>
              </a:rPr>
              <a:t>Extended Foster Care Voluntary Placement Agreement (CF-FSP 5377)</a:t>
            </a:r>
            <a:br>
              <a:rPr lang="en-US" altLang="en-US" sz="2400" b="1" dirty="0">
                <a:solidFill>
                  <a:srgbClr val="3886DC"/>
                </a:solidFill>
              </a:rPr>
            </a:br>
            <a:endParaRPr lang="en-US" altLang="en-US" sz="2400" b="1" dirty="0">
              <a:solidFill>
                <a:srgbClr val="3886DC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This agreement is uploaded in FSFN.</a:t>
            </a:r>
          </a:p>
          <a:p>
            <a:pPr>
              <a:defRPr/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95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1">
            <a:extLst>
              <a:ext uri="{FF2B5EF4-FFF2-40B4-BE49-F238E27FC236}">
                <a16:creationId xmlns:a16="http://schemas.microsoft.com/office/drawing/2014/main" id="{2A879592-EEA8-4789-BCB7-EA913A4B1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Approval of EFC</a:t>
            </a:r>
          </a:p>
        </p:txBody>
      </p:sp>
      <p:sp>
        <p:nvSpPr>
          <p:cNvPr id="226307" name="Content Placeholder 2">
            <a:extLst>
              <a:ext uri="{FF2B5EF4-FFF2-40B4-BE49-F238E27FC236}">
                <a16:creationId xmlns:a16="http://schemas.microsoft.com/office/drawing/2014/main" id="{E37F4CC7-51AB-411E-B553-732FB57AF7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5545138" cy="468153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Before the CBC representative signs the VPA approving re-entry into foster care, the Child Welfare Professional must ensure the young adult meets all eligibility requirements by:</a:t>
            </a:r>
          </a:p>
          <a:p>
            <a:pPr eaLnBrk="1" hangingPunct="1"/>
            <a:endParaRPr lang="en-US" altLang="en-US" sz="1000" dirty="0"/>
          </a:p>
          <a:p>
            <a:pPr marL="635000" lvl="1" eaLnBrk="1" hangingPunct="1">
              <a:buFont typeface="Calibri" panose="020F0502020204030204" pitchFamily="34" charset="0"/>
              <a:buChar char="‐"/>
            </a:pPr>
            <a:r>
              <a:rPr lang="en-US" altLang="en-US" sz="2400" dirty="0"/>
              <a:t>Verifying qualifying activity</a:t>
            </a:r>
          </a:p>
          <a:p>
            <a:pPr marL="635000" lvl="1" eaLnBrk="1" hangingPunct="1">
              <a:buFont typeface="Calibri" panose="020F0502020204030204" pitchFamily="34" charset="0"/>
              <a:buChar char="‐"/>
            </a:pPr>
            <a:endParaRPr lang="en-US" altLang="en-US" sz="1000" dirty="0"/>
          </a:p>
          <a:p>
            <a:pPr marL="635000" lvl="1" eaLnBrk="1" hangingPunct="1">
              <a:buFont typeface="Calibri" panose="020F0502020204030204" pitchFamily="34" charset="0"/>
              <a:buChar char="‐"/>
            </a:pPr>
            <a:r>
              <a:rPr lang="en-US" altLang="en-US" sz="2400" dirty="0"/>
              <a:t>Assessing and approving the supervised living arrangement (includes completion of the </a:t>
            </a:r>
            <a:br>
              <a:rPr lang="en-US" altLang="en-US" sz="2400" dirty="0"/>
            </a:br>
            <a:r>
              <a:rPr lang="en-US" altLang="en-US" sz="2400" dirty="0"/>
              <a:t>Shared Living Plan) </a:t>
            </a:r>
            <a:br>
              <a:rPr lang="en-US" altLang="en-US" sz="2400" dirty="0"/>
            </a:b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A9C86-86A7-4531-ABFE-C02AA73EF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64717"/>
            <a:ext cx="2638646" cy="21420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26309" name="Content Placeholder 2">
            <a:extLst>
              <a:ext uri="{FF2B5EF4-FFF2-40B4-BE49-F238E27FC236}">
                <a16:creationId xmlns:a16="http://schemas.microsoft.com/office/drawing/2014/main" id="{B0EC6659-6AF0-4E52-BE55-3760B3CD1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938" y="3949700"/>
            <a:ext cx="32702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The young adult is notified of approval </a:t>
            </a:r>
            <a:br>
              <a:rPr lang="en-US" altLang="en-US" sz="2400"/>
            </a:br>
            <a:r>
              <a:rPr lang="en-US" altLang="en-US" sz="2400"/>
              <a:t>or denial within ten business days of submitting the agreement.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96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itle 1">
            <a:extLst>
              <a:ext uri="{FF2B5EF4-FFF2-40B4-BE49-F238E27FC236}">
                <a16:creationId xmlns:a16="http://schemas.microsoft.com/office/drawing/2014/main" id="{DF39CC11-E3F4-4CF6-9F42-0C31E86F8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Court Involvement</a:t>
            </a:r>
          </a:p>
        </p:txBody>
      </p:sp>
      <p:sp>
        <p:nvSpPr>
          <p:cNvPr id="228355" name="Content Placeholder 2">
            <a:extLst>
              <a:ext uri="{FF2B5EF4-FFF2-40B4-BE49-F238E27FC236}">
                <a16:creationId xmlns:a16="http://schemas.microsoft.com/office/drawing/2014/main" id="{F42C870C-FF40-47A6-8FA7-22C0ACDF7E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2447925"/>
          </a:xfrm>
        </p:spPr>
        <p:txBody>
          <a:bodyPr/>
          <a:lstStyle/>
          <a:p>
            <a:r>
              <a:rPr lang="en-US" altLang="en-US" sz="2400"/>
              <a:t>If re-entry into EFC is approved, CLS or the Department’s legal representative must be contacted within three days. 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Reinstatement of jurisdiction occurs within 90 days from the time the VPA is signed by all parties.</a:t>
            </a:r>
          </a:p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97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itle 1">
            <a:extLst>
              <a:ext uri="{FF2B5EF4-FFF2-40B4-BE49-F238E27FC236}">
                <a16:creationId xmlns:a16="http://schemas.microsoft.com/office/drawing/2014/main" id="{0C48108F-EB34-402F-9C86-CD622B6C4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Denial of EFC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C218A0F-6FBC-4E90-B9FE-F284B7D50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240087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a typeface="+mj-ea"/>
                <a:cs typeface="+mj-cs"/>
              </a:rPr>
              <a:t>If a CBC agency recommends denial because the young adult does not meet eligibility requirements, they send it to the Department’s regional operations representative for review.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>
                <a:ea typeface="+mj-ea"/>
                <a:cs typeface="+mj-cs"/>
              </a:rPr>
              <a:t>Upon agreement of denial, the Child Welfare Professional provides the </a:t>
            </a:r>
            <a:r>
              <a:rPr lang="en-US" altLang="en-US" sz="2400" i="1" dirty="0">
                <a:solidFill>
                  <a:srgbClr val="3886DC"/>
                </a:solidFill>
              </a:rPr>
              <a:t>Notice of Denial for Readmission into Extended Foster Care (CF-FSP 5410)</a:t>
            </a:r>
            <a:r>
              <a:rPr lang="en-US" altLang="en-US" sz="2400" dirty="0">
                <a:ea typeface="+mj-ea"/>
                <a:cs typeface="+mj-cs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2FE55-DA52-4426-A0A4-9F00181AB553}" type="slidenum">
              <a:rPr lang="es-ES" altLang="en-US" smtClean="0"/>
              <a:pPr>
                <a:defRPr/>
              </a:pPr>
              <a:t>98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itle 1">
            <a:extLst>
              <a:ext uri="{FF2B5EF4-FFF2-40B4-BE49-F238E27FC236}">
                <a16:creationId xmlns:a16="http://schemas.microsoft.com/office/drawing/2014/main" id="{E4C7FFCD-D98F-4961-9203-0298DADA9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Document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C9E7-17E1-45D3-AF31-7743E0CDC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en-US" sz="2400" b="1" i="1" dirty="0">
                <a:solidFill>
                  <a:srgbClr val="3886DC"/>
                </a:solidFill>
              </a:rPr>
              <a:t>Notice of Denial for Readmission into </a:t>
            </a:r>
            <a:br>
              <a:rPr lang="en-US" altLang="en-US" sz="2400" b="1" i="1" dirty="0">
                <a:solidFill>
                  <a:srgbClr val="3886DC"/>
                </a:solidFill>
              </a:rPr>
            </a:br>
            <a:r>
              <a:rPr lang="en-US" altLang="en-US" sz="2400" b="1" i="1" dirty="0">
                <a:solidFill>
                  <a:srgbClr val="3886DC"/>
                </a:solidFill>
              </a:rPr>
              <a:t>Extended Foster Care </a:t>
            </a:r>
            <a:br>
              <a:rPr lang="en-US" altLang="en-US" sz="2400" b="1" i="1" dirty="0">
                <a:solidFill>
                  <a:srgbClr val="3886DC"/>
                </a:solidFill>
              </a:rPr>
            </a:br>
            <a:r>
              <a:rPr lang="en-US" altLang="en-US" sz="2400" b="1" i="1" dirty="0">
                <a:solidFill>
                  <a:srgbClr val="3886DC"/>
                </a:solidFill>
              </a:rPr>
              <a:t>(CF-FSP 5410)</a:t>
            </a:r>
            <a:br>
              <a:rPr lang="en-US" altLang="en-US" sz="2400" b="1" dirty="0">
                <a:solidFill>
                  <a:srgbClr val="3886DC"/>
                </a:solidFill>
              </a:rPr>
            </a:br>
            <a:endParaRPr lang="en-US" altLang="en-US" sz="2400" b="1" dirty="0">
              <a:solidFill>
                <a:srgbClr val="3886DC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6666"/>
                </a:solidFill>
                <a:ea typeface="+mj-ea"/>
                <a:cs typeface="+mj-cs"/>
              </a:rPr>
              <a:t>The Child Welfare Professional uploads the form to FSFN.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7F714-8D5A-47C5-A0F9-AC2C1237D9E4}" type="slidenum">
              <a:rPr lang="es-ES" altLang="en-US" smtClean="0"/>
              <a:pPr>
                <a:defRPr/>
              </a:pPr>
              <a:t>99</a:t>
            </a:fld>
            <a:endParaRPr lang="es-ES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ISEÑO PREDETERMINADO" val="npZG8ZEn"/>
  <p:tag name="ARTICULATE_DESIGN_ID_2_DISEÑO PREDETERMINADO" val="sywfMWTr"/>
  <p:tag name="ARTICULATE_DESIGN_ID_1_DISEÑO PREDETERMINADO" val="W9bfq8wv"/>
  <p:tag name="ARTICULATE_DESIGN_ID_3_DISEÑO PREDETERMINADO" val="6KnPB0Fp"/>
  <p:tag name="ARTICULATE_DESIGN_ID_4_DISEÑO PREDETERMINADO" val="My6ANXo4"/>
  <p:tag name="ARTICULATE_DESIGN_ID_5_DISEÑO PREDETERMINADO" val="cA8nj9U3"/>
  <p:tag name="ARTICULATE_DESIGN_ID_6_DISEÑO PREDETERMINADO" val="QKQATwY6"/>
  <p:tag name="ARTICULATE_DESIGN_ID_7_DISEÑO PREDETERMINADO" val="P98yp5xo"/>
  <p:tag name="ARTICULATE_SLIDE_COUNT" val="10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C730185937F499D3595E9F84A87E4" ma:contentTypeVersion="6" ma:contentTypeDescription="Create a new document." ma:contentTypeScope="" ma:versionID="5585d4f4ff04174b90f49c35ae671796">
  <xsd:schema xmlns:xsd="http://www.w3.org/2001/XMLSchema" xmlns:xs="http://www.w3.org/2001/XMLSchema" xmlns:p="http://schemas.microsoft.com/office/2006/metadata/properties" xmlns:ns2="4fb2acd5-1ecd-451d-a4fe-3a13cc5c70d6" targetNamespace="http://schemas.microsoft.com/office/2006/metadata/properties" ma:root="true" ma:fieldsID="b1ee032ac3bc6c94ca74a3aa8a4f33dd" ns2:_="">
    <xsd:import namespace="4fb2acd5-1ecd-451d-a4fe-3a13cc5c70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2acd5-1ecd-451d-a4fe-3a13cc5c70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46AACD-FB35-4D2A-A404-B667CEEF5E5A}">
  <ds:schemaRefs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fb2acd5-1ecd-451d-a4fe-3a13cc5c70d6"/>
  </ds:schemaRefs>
</ds:datastoreItem>
</file>

<file path=customXml/itemProps2.xml><?xml version="1.0" encoding="utf-8"?>
<ds:datastoreItem xmlns:ds="http://schemas.openxmlformats.org/officeDocument/2006/customXml" ds:itemID="{9F59C54C-4260-4B6E-AE8D-07B26D0DB3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b2acd5-1ecd-451d-a4fe-3a13cc5c70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14264B-88DB-46E4-9A54-42BA5243A0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18476</TotalTime>
  <Words>4080</Words>
  <Application>Microsoft Office PowerPoint</Application>
  <PresentationFormat>On-screen Show (4:3)</PresentationFormat>
  <Paragraphs>587</Paragraphs>
  <Slides>102</Slides>
  <Notes>102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102</vt:i4>
      </vt:variant>
    </vt:vector>
  </HeadingPairs>
  <TitlesOfParts>
    <vt:vector size="112" baseType="lpstr">
      <vt:lpstr>Arial</vt:lpstr>
      <vt:lpstr>Calibri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7_Diseño predeterminado</vt:lpstr>
      <vt:lpstr>Extended Foster Care (EFC)</vt:lpstr>
      <vt:lpstr>Introduction</vt:lpstr>
      <vt:lpstr>Why This, Why Now? Title IV-E Waiver</vt:lpstr>
      <vt:lpstr>Why This, Why Now? Title IV-E Waiver Expiration</vt:lpstr>
      <vt:lpstr>Why This, Why Now? Path Forward</vt:lpstr>
      <vt:lpstr>Title IV-E EFC Program</vt:lpstr>
      <vt:lpstr>Program Policy Changes</vt:lpstr>
      <vt:lpstr>EFC Forms</vt:lpstr>
      <vt:lpstr>EFC Forms, cont.</vt:lpstr>
      <vt:lpstr>Definitions</vt:lpstr>
      <vt:lpstr>Implementation Dates</vt:lpstr>
      <vt:lpstr>Foundational Concepts</vt:lpstr>
      <vt:lpstr>Workshop Topics</vt:lpstr>
      <vt:lpstr>Transition Services</vt:lpstr>
      <vt:lpstr>Transition Plan</vt:lpstr>
      <vt:lpstr>Transition Plan, cont.</vt:lpstr>
      <vt:lpstr>Transition Services</vt:lpstr>
      <vt:lpstr>PowerPoint Presentation</vt:lpstr>
      <vt:lpstr>Credit Checks</vt:lpstr>
      <vt:lpstr>PowerPoint Presentation</vt:lpstr>
      <vt:lpstr>Youth Transitioning to Young Adult:  90 Days Prior to 18th Birthday</vt:lpstr>
      <vt:lpstr>Foundational Concepts</vt:lpstr>
      <vt:lpstr>Preparing Youth Who Are Turning 18 in Department Custody</vt:lpstr>
      <vt:lpstr>Youth Opts Out of EFC</vt:lpstr>
      <vt:lpstr>Documentation Review</vt:lpstr>
      <vt:lpstr>EFC Program Eligibility Requirements</vt:lpstr>
      <vt:lpstr>EFC Program Eligibility Requirements, cont.</vt:lpstr>
      <vt:lpstr>PowerPoint Presentation</vt:lpstr>
      <vt:lpstr>Qualifying Activities</vt:lpstr>
      <vt:lpstr>PowerPoint Presentation</vt:lpstr>
      <vt:lpstr>Qualifying Activity  Valid Education Values</vt:lpstr>
      <vt:lpstr>PowerPoint Presentation</vt:lpstr>
      <vt:lpstr>Document Review</vt:lpstr>
      <vt:lpstr>Extended Foster Care Agreement: Special Circumstances</vt:lpstr>
      <vt:lpstr>Working with Youth with a Disability or Medical Condition  </vt:lpstr>
      <vt:lpstr>PowerPoint Presentation</vt:lpstr>
      <vt:lpstr>Supervised Living Arrangement</vt:lpstr>
      <vt:lpstr>Supervised Living Arrangement Considerations</vt:lpstr>
      <vt:lpstr>Document Review</vt:lpstr>
      <vt:lpstr>Shared Living Plan</vt:lpstr>
      <vt:lpstr>Document Review</vt:lpstr>
      <vt:lpstr>Sequence of Events</vt:lpstr>
      <vt:lpstr>Independent Living Document Types</vt:lpstr>
      <vt:lpstr>Youth Turns 18</vt:lpstr>
      <vt:lpstr>Foundational Concepts</vt:lpstr>
      <vt:lpstr>Creating a New Young Adult Case</vt:lpstr>
      <vt:lpstr>Medicaid</vt:lpstr>
      <vt:lpstr>Affordable Care Act </vt:lpstr>
      <vt:lpstr>Supplemental Security Income and Medicaid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FSFN Placements for EFC </vt:lpstr>
      <vt:lpstr>PowerPoint Presentation</vt:lpstr>
      <vt:lpstr>PowerPoint Presentation</vt:lpstr>
      <vt:lpstr>PowerPoint Presentation</vt:lpstr>
      <vt:lpstr>FSFN Training Sandbox</vt:lpstr>
      <vt:lpstr>FSFN Training Sandbox</vt:lpstr>
      <vt:lpstr>Continued Participation in EFC</vt:lpstr>
      <vt:lpstr>Foundational Concepts</vt:lpstr>
      <vt:lpstr>Ongoing Title IV-E Eligibility Requirements</vt:lpstr>
      <vt:lpstr>Ongoing Eligibility Requirements</vt:lpstr>
      <vt:lpstr>Qualifying Activities</vt:lpstr>
      <vt:lpstr>Supervised Living Arrangement</vt:lpstr>
      <vt:lpstr>Home Visits</vt:lpstr>
      <vt:lpstr>PowerPoint Presentation</vt:lpstr>
      <vt:lpstr>PowerPoint Presentation</vt:lpstr>
      <vt:lpstr>Ongoing Court Involvement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Eligibility  Re-Determination</vt:lpstr>
      <vt:lpstr>Remaining in EFC until 22</vt:lpstr>
      <vt:lpstr>PowerPoint Presentation</vt:lpstr>
      <vt:lpstr>Termination of EFC</vt:lpstr>
      <vt:lpstr>Foundational Concepts</vt:lpstr>
      <vt:lpstr>Program Termination Reasons</vt:lpstr>
      <vt:lpstr>Recommending Discharge</vt:lpstr>
      <vt:lpstr>Document Review</vt:lpstr>
      <vt:lpstr>PowerPoint Presentation</vt:lpstr>
      <vt:lpstr>PowerPoint Presentation</vt:lpstr>
      <vt:lpstr>Conflict Resolution and Appeals</vt:lpstr>
      <vt:lpstr>PowerPoint Presentation</vt:lpstr>
      <vt:lpstr>PowerPoint Presentation</vt:lpstr>
      <vt:lpstr>FSFN Training Sandbox</vt:lpstr>
      <vt:lpstr>FSFN Training Sandbox</vt:lpstr>
      <vt:lpstr>Re-Entry into Foster Care</vt:lpstr>
      <vt:lpstr>PowerPoint Presentation</vt:lpstr>
      <vt:lpstr>Re-Entry Process</vt:lpstr>
      <vt:lpstr>Document Review</vt:lpstr>
      <vt:lpstr>Approval of EFC</vt:lpstr>
      <vt:lpstr>Court Involvement</vt:lpstr>
      <vt:lpstr>Denial of EFC</vt:lpstr>
      <vt:lpstr>Document Review</vt:lpstr>
      <vt:lpstr>PowerPoint Presentation</vt:lpstr>
      <vt:lpstr>PowerPoint Presentation</vt:lpstr>
      <vt:lpstr>Resources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Foster Care (EFC) - November 2018</dc:title>
  <dc:creator>Mariajose</dc:creator>
  <cp:lastModifiedBy>VanDyke, Misty N</cp:lastModifiedBy>
  <cp:revision>1163</cp:revision>
  <cp:lastPrinted>2018-11-07T16:27:34Z</cp:lastPrinted>
  <dcterms:created xsi:type="dcterms:W3CDTF">2010-05-23T14:28:12Z</dcterms:created>
  <dcterms:modified xsi:type="dcterms:W3CDTF">2025-04-15T13:32:48Z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B2C2E1FC-E6B1-4CA7-A0C3-1D30851261B5</vt:lpwstr>
  </property>
  <property fmtid="{D5CDD505-2E9C-101B-9397-08002B2CF9AE}" pid="3" name="ArticulatePath">
    <vt:lpwstr>PPT template</vt:lpwstr>
  </property>
  <property fmtid="{D5CDD505-2E9C-101B-9397-08002B2CF9AE}" pid="4" name="ContentTypeId">
    <vt:lpwstr>0x010100C1FC730185937F499D3595E9F84A87E4</vt:lpwstr>
  </property>
</Properties>
</file>