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4"/>
  </p:notesMasterIdLst>
  <p:sldIdLst>
    <p:sldId id="662" r:id="rId2"/>
    <p:sldId id="666" r:id="rId3"/>
    <p:sldId id="675" r:id="rId4"/>
    <p:sldId id="676" r:id="rId5"/>
    <p:sldId id="677" r:id="rId6"/>
    <p:sldId id="682" r:id="rId7"/>
    <p:sldId id="679" r:id="rId8"/>
    <p:sldId id="683" r:id="rId9"/>
    <p:sldId id="680" r:id="rId10"/>
    <p:sldId id="681" r:id="rId11"/>
    <p:sldId id="678" r:id="rId12"/>
    <p:sldId id="684" r:id="rId13"/>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94660"/>
  </p:normalViewPr>
  <p:slideViewPr>
    <p:cSldViewPr snapToGrid="0">
      <p:cViewPr varScale="1">
        <p:scale>
          <a:sx n="115" d="100"/>
          <a:sy n="115" d="100"/>
        </p:scale>
        <p:origin x="686"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305E90EF-36EF-45DF-8D1C-6BB4A1C0CFEC}" type="datetimeFigureOut">
              <a:rPr lang="en-US" smtClean="0"/>
              <a:t>6/3/2025</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94B96F68-BA7E-4410-BA84-0BF9EB2B29C3}" type="slidenum">
              <a:rPr lang="en-US" smtClean="0"/>
              <a:t>‹#›</a:t>
            </a:fld>
            <a:endParaRPr lang="en-US"/>
          </a:p>
        </p:txBody>
      </p:sp>
    </p:spTree>
    <p:extLst>
      <p:ext uri="{BB962C8B-B14F-4D97-AF65-F5344CB8AC3E}">
        <p14:creationId xmlns:p14="http://schemas.microsoft.com/office/powerpoint/2010/main" val="410044298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865843A-0F4D-4F27-8EC6-823F48FCC257}" type="slidenum">
              <a:rPr lang="en-US" smtClean="0"/>
              <a:t>1</a:t>
            </a:fld>
            <a:endParaRPr lang="en-US"/>
          </a:p>
        </p:txBody>
      </p:sp>
    </p:spTree>
    <p:extLst>
      <p:ext uri="{BB962C8B-B14F-4D97-AF65-F5344CB8AC3E}">
        <p14:creationId xmlns:p14="http://schemas.microsoft.com/office/powerpoint/2010/main" val="412155223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3D8D107-F487-41A2-9D75-CE8862ABE973}" type="slidenum">
              <a:rPr lang="en-US" smtClean="0"/>
              <a:t>10</a:t>
            </a:fld>
            <a:endParaRPr lang="en-US"/>
          </a:p>
        </p:txBody>
      </p:sp>
    </p:spTree>
    <p:extLst>
      <p:ext uri="{BB962C8B-B14F-4D97-AF65-F5344CB8AC3E}">
        <p14:creationId xmlns:p14="http://schemas.microsoft.com/office/powerpoint/2010/main" val="401680948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3D8D107-F487-41A2-9D75-CE8862ABE973}" type="slidenum">
              <a:rPr lang="en-US" smtClean="0"/>
              <a:t>11</a:t>
            </a:fld>
            <a:endParaRPr lang="en-US"/>
          </a:p>
        </p:txBody>
      </p:sp>
    </p:spTree>
    <p:extLst>
      <p:ext uri="{BB962C8B-B14F-4D97-AF65-F5344CB8AC3E}">
        <p14:creationId xmlns:p14="http://schemas.microsoft.com/office/powerpoint/2010/main" val="57372263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3D8D107-F487-41A2-9D75-CE8862ABE973}" type="slidenum">
              <a:rPr lang="en-US" smtClean="0"/>
              <a:t>12</a:t>
            </a:fld>
            <a:endParaRPr lang="en-US"/>
          </a:p>
        </p:txBody>
      </p:sp>
    </p:spTree>
    <p:extLst>
      <p:ext uri="{BB962C8B-B14F-4D97-AF65-F5344CB8AC3E}">
        <p14:creationId xmlns:p14="http://schemas.microsoft.com/office/powerpoint/2010/main" val="57662624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3D8D107-F487-41A2-9D75-CE8862ABE973}" type="slidenum">
              <a:rPr lang="en-US" smtClean="0"/>
              <a:t>2</a:t>
            </a:fld>
            <a:endParaRPr lang="en-US"/>
          </a:p>
        </p:txBody>
      </p:sp>
    </p:spTree>
    <p:extLst>
      <p:ext uri="{BB962C8B-B14F-4D97-AF65-F5344CB8AC3E}">
        <p14:creationId xmlns:p14="http://schemas.microsoft.com/office/powerpoint/2010/main" val="3032363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3D8D107-F487-41A2-9D75-CE8862ABE973}" type="slidenum">
              <a:rPr lang="en-US" smtClean="0"/>
              <a:t>3</a:t>
            </a:fld>
            <a:endParaRPr lang="en-US"/>
          </a:p>
        </p:txBody>
      </p:sp>
    </p:spTree>
    <p:extLst>
      <p:ext uri="{BB962C8B-B14F-4D97-AF65-F5344CB8AC3E}">
        <p14:creationId xmlns:p14="http://schemas.microsoft.com/office/powerpoint/2010/main" val="109041776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3D8D107-F487-41A2-9D75-CE8862ABE973}" type="slidenum">
              <a:rPr lang="en-US" smtClean="0"/>
              <a:t>4</a:t>
            </a:fld>
            <a:endParaRPr lang="en-US"/>
          </a:p>
        </p:txBody>
      </p:sp>
    </p:spTree>
    <p:extLst>
      <p:ext uri="{BB962C8B-B14F-4D97-AF65-F5344CB8AC3E}">
        <p14:creationId xmlns:p14="http://schemas.microsoft.com/office/powerpoint/2010/main" val="255086654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3D8D107-F487-41A2-9D75-CE8862ABE973}" type="slidenum">
              <a:rPr lang="en-US" smtClean="0"/>
              <a:t>5</a:t>
            </a:fld>
            <a:endParaRPr lang="en-US"/>
          </a:p>
        </p:txBody>
      </p:sp>
    </p:spTree>
    <p:extLst>
      <p:ext uri="{BB962C8B-B14F-4D97-AF65-F5344CB8AC3E}">
        <p14:creationId xmlns:p14="http://schemas.microsoft.com/office/powerpoint/2010/main" val="216295982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3D8D107-F487-41A2-9D75-CE8862ABE973}" type="slidenum">
              <a:rPr lang="en-US" smtClean="0"/>
              <a:t>6</a:t>
            </a:fld>
            <a:endParaRPr lang="en-US"/>
          </a:p>
        </p:txBody>
      </p:sp>
    </p:spTree>
    <p:extLst>
      <p:ext uri="{BB962C8B-B14F-4D97-AF65-F5344CB8AC3E}">
        <p14:creationId xmlns:p14="http://schemas.microsoft.com/office/powerpoint/2010/main" val="378181866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3D8D107-F487-41A2-9D75-CE8862ABE973}" type="slidenum">
              <a:rPr lang="en-US" smtClean="0"/>
              <a:t>7</a:t>
            </a:fld>
            <a:endParaRPr lang="en-US"/>
          </a:p>
        </p:txBody>
      </p:sp>
    </p:spTree>
    <p:extLst>
      <p:ext uri="{BB962C8B-B14F-4D97-AF65-F5344CB8AC3E}">
        <p14:creationId xmlns:p14="http://schemas.microsoft.com/office/powerpoint/2010/main" val="263234190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3D8D107-F487-41A2-9D75-CE8862ABE973}" type="slidenum">
              <a:rPr lang="en-US" smtClean="0"/>
              <a:t>8</a:t>
            </a:fld>
            <a:endParaRPr lang="en-US"/>
          </a:p>
        </p:txBody>
      </p:sp>
    </p:spTree>
    <p:extLst>
      <p:ext uri="{BB962C8B-B14F-4D97-AF65-F5344CB8AC3E}">
        <p14:creationId xmlns:p14="http://schemas.microsoft.com/office/powerpoint/2010/main" val="377375150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Escribe capability</a:t>
            </a:r>
          </a:p>
        </p:txBody>
      </p:sp>
      <p:sp>
        <p:nvSpPr>
          <p:cNvPr id="4" name="Slide Number Placeholder 3"/>
          <p:cNvSpPr>
            <a:spLocks noGrp="1"/>
          </p:cNvSpPr>
          <p:nvPr>
            <p:ph type="sldNum" sz="quarter" idx="5"/>
          </p:nvPr>
        </p:nvSpPr>
        <p:spPr/>
        <p:txBody>
          <a:bodyPr/>
          <a:lstStyle/>
          <a:p>
            <a:fld id="{E3D8D107-F487-41A2-9D75-CE8862ABE973}" type="slidenum">
              <a:rPr lang="en-US" smtClean="0"/>
              <a:t>9</a:t>
            </a:fld>
            <a:endParaRPr lang="en-US"/>
          </a:p>
        </p:txBody>
      </p:sp>
    </p:spTree>
    <p:extLst>
      <p:ext uri="{BB962C8B-B14F-4D97-AF65-F5344CB8AC3E}">
        <p14:creationId xmlns:p14="http://schemas.microsoft.com/office/powerpoint/2010/main" val="105734662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AB9146-BFD5-434B-AA8B-5BD6409336BA}"/>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72C31C94-75BA-4A99-AAC0-4BFB87BACE4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C64CB6BF-5EF2-49B4-B0E2-7DBADD66272D}"/>
              </a:ext>
            </a:extLst>
          </p:cNvPr>
          <p:cNvSpPr>
            <a:spLocks noGrp="1"/>
          </p:cNvSpPr>
          <p:nvPr>
            <p:ph type="dt" sz="half" idx="10"/>
          </p:nvPr>
        </p:nvSpPr>
        <p:spPr/>
        <p:txBody>
          <a:bodyPr/>
          <a:lstStyle/>
          <a:p>
            <a:fld id="{FAAD07CD-2DAC-49F6-91C8-57E3805EE3D5}" type="datetimeFigureOut">
              <a:rPr lang="en-US" smtClean="0"/>
              <a:t>6/3/2025</a:t>
            </a:fld>
            <a:endParaRPr lang="en-US"/>
          </a:p>
        </p:txBody>
      </p:sp>
      <p:sp>
        <p:nvSpPr>
          <p:cNvPr id="5" name="Footer Placeholder 4">
            <a:extLst>
              <a:ext uri="{FF2B5EF4-FFF2-40B4-BE49-F238E27FC236}">
                <a16:creationId xmlns:a16="http://schemas.microsoft.com/office/drawing/2014/main" id="{DEC74672-DB2D-46DE-93E6-972B2E1C1D2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C85DEE8-60C0-4ECE-8EC7-3268DA7EB49C}"/>
              </a:ext>
            </a:extLst>
          </p:cNvPr>
          <p:cNvSpPr>
            <a:spLocks noGrp="1"/>
          </p:cNvSpPr>
          <p:nvPr>
            <p:ph type="sldNum" sz="quarter" idx="12"/>
          </p:nvPr>
        </p:nvSpPr>
        <p:spPr/>
        <p:txBody>
          <a:bodyPr/>
          <a:lstStyle/>
          <a:p>
            <a:fld id="{FDDCD385-DE7B-413E-B92E-0E6AFD1C29DD}" type="slidenum">
              <a:rPr lang="en-US" smtClean="0"/>
              <a:t>‹#›</a:t>
            </a:fld>
            <a:endParaRPr lang="en-US"/>
          </a:p>
        </p:txBody>
      </p:sp>
    </p:spTree>
    <p:extLst>
      <p:ext uri="{BB962C8B-B14F-4D97-AF65-F5344CB8AC3E}">
        <p14:creationId xmlns:p14="http://schemas.microsoft.com/office/powerpoint/2010/main" val="425663411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75E734-034F-49A8-BD34-42FBC0303423}"/>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521B94B8-55E4-4B93-898D-9EB3C1C348B2}"/>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5A8F57D-0042-416E-B5EB-FF4D4A97A1B9}"/>
              </a:ext>
            </a:extLst>
          </p:cNvPr>
          <p:cNvSpPr>
            <a:spLocks noGrp="1"/>
          </p:cNvSpPr>
          <p:nvPr>
            <p:ph type="dt" sz="half" idx="10"/>
          </p:nvPr>
        </p:nvSpPr>
        <p:spPr/>
        <p:txBody>
          <a:bodyPr/>
          <a:lstStyle/>
          <a:p>
            <a:fld id="{FAAD07CD-2DAC-49F6-91C8-57E3805EE3D5}" type="datetimeFigureOut">
              <a:rPr lang="en-US" smtClean="0"/>
              <a:t>6/3/2025</a:t>
            </a:fld>
            <a:endParaRPr lang="en-US"/>
          </a:p>
        </p:txBody>
      </p:sp>
      <p:sp>
        <p:nvSpPr>
          <p:cNvPr id="5" name="Footer Placeholder 4">
            <a:extLst>
              <a:ext uri="{FF2B5EF4-FFF2-40B4-BE49-F238E27FC236}">
                <a16:creationId xmlns:a16="http://schemas.microsoft.com/office/drawing/2014/main" id="{FC4A6E4F-161D-4D4A-A7FB-99365E015E7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A97E8FE-3408-436E-A63F-27B3E04456F1}"/>
              </a:ext>
            </a:extLst>
          </p:cNvPr>
          <p:cNvSpPr>
            <a:spLocks noGrp="1"/>
          </p:cNvSpPr>
          <p:nvPr>
            <p:ph type="sldNum" sz="quarter" idx="12"/>
          </p:nvPr>
        </p:nvSpPr>
        <p:spPr/>
        <p:txBody>
          <a:bodyPr/>
          <a:lstStyle/>
          <a:p>
            <a:fld id="{FDDCD385-DE7B-413E-B92E-0E6AFD1C29DD}" type="slidenum">
              <a:rPr lang="en-US" smtClean="0"/>
              <a:t>‹#›</a:t>
            </a:fld>
            <a:endParaRPr lang="en-US"/>
          </a:p>
        </p:txBody>
      </p:sp>
    </p:spTree>
    <p:extLst>
      <p:ext uri="{BB962C8B-B14F-4D97-AF65-F5344CB8AC3E}">
        <p14:creationId xmlns:p14="http://schemas.microsoft.com/office/powerpoint/2010/main" val="228726774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CA9583B-FA63-4BB9-A8C0-DE238DE3BFBC}"/>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893FE421-ADD2-432D-9E57-69123AFE92FF}"/>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7AFBF50-B478-4FC0-B1E4-68823D8D31BB}"/>
              </a:ext>
            </a:extLst>
          </p:cNvPr>
          <p:cNvSpPr>
            <a:spLocks noGrp="1"/>
          </p:cNvSpPr>
          <p:nvPr>
            <p:ph type="dt" sz="half" idx="10"/>
          </p:nvPr>
        </p:nvSpPr>
        <p:spPr/>
        <p:txBody>
          <a:bodyPr/>
          <a:lstStyle/>
          <a:p>
            <a:fld id="{FAAD07CD-2DAC-49F6-91C8-57E3805EE3D5}" type="datetimeFigureOut">
              <a:rPr lang="en-US" smtClean="0"/>
              <a:t>6/3/2025</a:t>
            </a:fld>
            <a:endParaRPr lang="en-US"/>
          </a:p>
        </p:txBody>
      </p:sp>
      <p:sp>
        <p:nvSpPr>
          <p:cNvPr id="5" name="Footer Placeholder 4">
            <a:extLst>
              <a:ext uri="{FF2B5EF4-FFF2-40B4-BE49-F238E27FC236}">
                <a16:creationId xmlns:a16="http://schemas.microsoft.com/office/drawing/2014/main" id="{E5F8119A-8A5C-4307-8741-1833073A960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FD2B3C4-9046-41C6-AAF5-485DE951A55F}"/>
              </a:ext>
            </a:extLst>
          </p:cNvPr>
          <p:cNvSpPr>
            <a:spLocks noGrp="1"/>
          </p:cNvSpPr>
          <p:nvPr>
            <p:ph type="sldNum" sz="quarter" idx="12"/>
          </p:nvPr>
        </p:nvSpPr>
        <p:spPr/>
        <p:txBody>
          <a:bodyPr/>
          <a:lstStyle/>
          <a:p>
            <a:fld id="{FDDCD385-DE7B-413E-B92E-0E6AFD1C29DD}" type="slidenum">
              <a:rPr lang="en-US" smtClean="0"/>
              <a:t>‹#›</a:t>
            </a:fld>
            <a:endParaRPr lang="en-US"/>
          </a:p>
        </p:txBody>
      </p:sp>
    </p:spTree>
    <p:extLst>
      <p:ext uri="{BB962C8B-B14F-4D97-AF65-F5344CB8AC3E}">
        <p14:creationId xmlns:p14="http://schemas.microsoft.com/office/powerpoint/2010/main" val="25100479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42D0F4-52B1-462E-A90D-01D188A65D1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C840285-D1A3-4FF5-B70C-FF00494F363B}"/>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4051173-2F6C-4588-89C3-7B5C2EBBFE65}"/>
              </a:ext>
            </a:extLst>
          </p:cNvPr>
          <p:cNvSpPr>
            <a:spLocks noGrp="1"/>
          </p:cNvSpPr>
          <p:nvPr>
            <p:ph type="dt" sz="half" idx="10"/>
          </p:nvPr>
        </p:nvSpPr>
        <p:spPr/>
        <p:txBody>
          <a:bodyPr/>
          <a:lstStyle/>
          <a:p>
            <a:fld id="{FAAD07CD-2DAC-49F6-91C8-57E3805EE3D5}" type="datetimeFigureOut">
              <a:rPr lang="en-US" smtClean="0"/>
              <a:t>6/3/2025</a:t>
            </a:fld>
            <a:endParaRPr lang="en-US"/>
          </a:p>
        </p:txBody>
      </p:sp>
      <p:sp>
        <p:nvSpPr>
          <p:cNvPr id="5" name="Footer Placeholder 4">
            <a:extLst>
              <a:ext uri="{FF2B5EF4-FFF2-40B4-BE49-F238E27FC236}">
                <a16:creationId xmlns:a16="http://schemas.microsoft.com/office/drawing/2014/main" id="{06F2838D-AE49-4056-A85E-D72A9B38199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120E80A-40E5-4148-A53E-6BE733F20699}"/>
              </a:ext>
            </a:extLst>
          </p:cNvPr>
          <p:cNvSpPr>
            <a:spLocks noGrp="1"/>
          </p:cNvSpPr>
          <p:nvPr>
            <p:ph type="sldNum" sz="quarter" idx="12"/>
          </p:nvPr>
        </p:nvSpPr>
        <p:spPr/>
        <p:txBody>
          <a:bodyPr/>
          <a:lstStyle/>
          <a:p>
            <a:fld id="{FDDCD385-DE7B-413E-B92E-0E6AFD1C29DD}" type="slidenum">
              <a:rPr lang="en-US" smtClean="0"/>
              <a:t>‹#›</a:t>
            </a:fld>
            <a:endParaRPr lang="en-US"/>
          </a:p>
        </p:txBody>
      </p:sp>
    </p:spTree>
    <p:extLst>
      <p:ext uri="{BB962C8B-B14F-4D97-AF65-F5344CB8AC3E}">
        <p14:creationId xmlns:p14="http://schemas.microsoft.com/office/powerpoint/2010/main" val="41337716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4FB6CC-BD08-4FA0-95F2-A13EAC190331}"/>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D0DA26AE-5EFB-45DB-A4A9-7BE27816C1D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69F208B8-2F0B-4C24-A78E-FD337C41BA02}"/>
              </a:ext>
            </a:extLst>
          </p:cNvPr>
          <p:cNvSpPr>
            <a:spLocks noGrp="1"/>
          </p:cNvSpPr>
          <p:nvPr>
            <p:ph type="dt" sz="half" idx="10"/>
          </p:nvPr>
        </p:nvSpPr>
        <p:spPr/>
        <p:txBody>
          <a:bodyPr/>
          <a:lstStyle/>
          <a:p>
            <a:fld id="{FAAD07CD-2DAC-49F6-91C8-57E3805EE3D5}" type="datetimeFigureOut">
              <a:rPr lang="en-US" smtClean="0"/>
              <a:t>6/3/2025</a:t>
            </a:fld>
            <a:endParaRPr lang="en-US"/>
          </a:p>
        </p:txBody>
      </p:sp>
      <p:sp>
        <p:nvSpPr>
          <p:cNvPr id="5" name="Footer Placeholder 4">
            <a:extLst>
              <a:ext uri="{FF2B5EF4-FFF2-40B4-BE49-F238E27FC236}">
                <a16:creationId xmlns:a16="http://schemas.microsoft.com/office/drawing/2014/main" id="{1027F8EC-5014-4A09-9924-CBA71978713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133588E-0FF5-415D-AB79-D5A7BBB9C8DA}"/>
              </a:ext>
            </a:extLst>
          </p:cNvPr>
          <p:cNvSpPr>
            <a:spLocks noGrp="1"/>
          </p:cNvSpPr>
          <p:nvPr>
            <p:ph type="sldNum" sz="quarter" idx="12"/>
          </p:nvPr>
        </p:nvSpPr>
        <p:spPr/>
        <p:txBody>
          <a:bodyPr/>
          <a:lstStyle/>
          <a:p>
            <a:fld id="{FDDCD385-DE7B-413E-B92E-0E6AFD1C29DD}" type="slidenum">
              <a:rPr lang="en-US" smtClean="0"/>
              <a:t>‹#›</a:t>
            </a:fld>
            <a:endParaRPr lang="en-US"/>
          </a:p>
        </p:txBody>
      </p:sp>
    </p:spTree>
    <p:extLst>
      <p:ext uri="{BB962C8B-B14F-4D97-AF65-F5344CB8AC3E}">
        <p14:creationId xmlns:p14="http://schemas.microsoft.com/office/powerpoint/2010/main" val="70095888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E26342-C6DE-468A-82A5-52E5B89A0DC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5A29473-8A9C-4799-8577-1D609C1E948A}"/>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4D1E3021-B05A-4CD5-8274-AFD298B6207F}"/>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2B8E35C1-5D07-4414-86F0-648487668B58}"/>
              </a:ext>
            </a:extLst>
          </p:cNvPr>
          <p:cNvSpPr>
            <a:spLocks noGrp="1"/>
          </p:cNvSpPr>
          <p:nvPr>
            <p:ph type="dt" sz="half" idx="10"/>
          </p:nvPr>
        </p:nvSpPr>
        <p:spPr/>
        <p:txBody>
          <a:bodyPr/>
          <a:lstStyle/>
          <a:p>
            <a:fld id="{FAAD07CD-2DAC-49F6-91C8-57E3805EE3D5}" type="datetimeFigureOut">
              <a:rPr lang="en-US" smtClean="0"/>
              <a:t>6/3/2025</a:t>
            </a:fld>
            <a:endParaRPr lang="en-US"/>
          </a:p>
        </p:txBody>
      </p:sp>
      <p:sp>
        <p:nvSpPr>
          <p:cNvPr id="6" name="Footer Placeholder 5">
            <a:extLst>
              <a:ext uri="{FF2B5EF4-FFF2-40B4-BE49-F238E27FC236}">
                <a16:creationId xmlns:a16="http://schemas.microsoft.com/office/drawing/2014/main" id="{6385B021-B036-4C32-A4CB-AAECE13E3DD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588E84B-549C-4219-B9C1-06808AFAA326}"/>
              </a:ext>
            </a:extLst>
          </p:cNvPr>
          <p:cNvSpPr>
            <a:spLocks noGrp="1"/>
          </p:cNvSpPr>
          <p:nvPr>
            <p:ph type="sldNum" sz="quarter" idx="12"/>
          </p:nvPr>
        </p:nvSpPr>
        <p:spPr/>
        <p:txBody>
          <a:bodyPr/>
          <a:lstStyle/>
          <a:p>
            <a:fld id="{FDDCD385-DE7B-413E-B92E-0E6AFD1C29DD}" type="slidenum">
              <a:rPr lang="en-US" smtClean="0"/>
              <a:t>‹#›</a:t>
            </a:fld>
            <a:endParaRPr lang="en-US"/>
          </a:p>
        </p:txBody>
      </p:sp>
    </p:spTree>
    <p:extLst>
      <p:ext uri="{BB962C8B-B14F-4D97-AF65-F5344CB8AC3E}">
        <p14:creationId xmlns:p14="http://schemas.microsoft.com/office/powerpoint/2010/main" val="35294006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00052E-01B2-4E92-B4AB-E2A450AB6051}"/>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4841E918-28EE-4D12-B0C5-896E44A193A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CA6C24A8-F276-40D6-B769-DB5DC721CCA4}"/>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51017B72-6DD1-4A42-8EB8-7BFF203C951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EDCA59B1-F075-43AF-886D-ADA75453DCFA}"/>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0EEAD6F4-637A-4EB3-8298-19175084B8B9}"/>
              </a:ext>
            </a:extLst>
          </p:cNvPr>
          <p:cNvSpPr>
            <a:spLocks noGrp="1"/>
          </p:cNvSpPr>
          <p:nvPr>
            <p:ph type="dt" sz="half" idx="10"/>
          </p:nvPr>
        </p:nvSpPr>
        <p:spPr/>
        <p:txBody>
          <a:bodyPr/>
          <a:lstStyle/>
          <a:p>
            <a:fld id="{FAAD07CD-2DAC-49F6-91C8-57E3805EE3D5}" type="datetimeFigureOut">
              <a:rPr lang="en-US" smtClean="0"/>
              <a:t>6/3/2025</a:t>
            </a:fld>
            <a:endParaRPr lang="en-US"/>
          </a:p>
        </p:txBody>
      </p:sp>
      <p:sp>
        <p:nvSpPr>
          <p:cNvPr id="8" name="Footer Placeholder 7">
            <a:extLst>
              <a:ext uri="{FF2B5EF4-FFF2-40B4-BE49-F238E27FC236}">
                <a16:creationId xmlns:a16="http://schemas.microsoft.com/office/drawing/2014/main" id="{3790E619-D86E-4BC9-8E91-39975E9C0858}"/>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10F93008-DEC1-46B4-A233-E9D5C53E20AB}"/>
              </a:ext>
            </a:extLst>
          </p:cNvPr>
          <p:cNvSpPr>
            <a:spLocks noGrp="1"/>
          </p:cNvSpPr>
          <p:nvPr>
            <p:ph type="sldNum" sz="quarter" idx="12"/>
          </p:nvPr>
        </p:nvSpPr>
        <p:spPr/>
        <p:txBody>
          <a:bodyPr/>
          <a:lstStyle/>
          <a:p>
            <a:fld id="{FDDCD385-DE7B-413E-B92E-0E6AFD1C29DD}" type="slidenum">
              <a:rPr lang="en-US" smtClean="0"/>
              <a:t>‹#›</a:t>
            </a:fld>
            <a:endParaRPr lang="en-US"/>
          </a:p>
        </p:txBody>
      </p:sp>
    </p:spTree>
    <p:extLst>
      <p:ext uri="{BB962C8B-B14F-4D97-AF65-F5344CB8AC3E}">
        <p14:creationId xmlns:p14="http://schemas.microsoft.com/office/powerpoint/2010/main" val="27461043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A756B8-5453-496A-86E1-9BD44D985338}"/>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DB58D9A2-A473-483C-B507-AF2771FDB387}"/>
              </a:ext>
            </a:extLst>
          </p:cNvPr>
          <p:cNvSpPr>
            <a:spLocks noGrp="1"/>
          </p:cNvSpPr>
          <p:nvPr>
            <p:ph type="dt" sz="half" idx="10"/>
          </p:nvPr>
        </p:nvSpPr>
        <p:spPr/>
        <p:txBody>
          <a:bodyPr/>
          <a:lstStyle/>
          <a:p>
            <a:fld id="{FAAD07CD-2DAC-49F6-91C8-57E3805EE3D5}" type="datetimeFigureOut">
              <a:rPr lang="en-US" smtClean="0"/>
              <a:t>6/3/2025</a:t>
            </a:fld>
            <a:endParaRPr lang="en-US"/>
          </a:p>
        </p:txBody>
      </p:sp>
      <p:sp>
        <p:nvSpPr>
          <p:cNvPr id="4" name="Footer Placeholder 3">
            <a:extLst>
              <a:ext uri="{FF2B5EF4-FFF2-40B4-BE49-F238E27FC236}">
                <a16:creationId xmlns:a16="http://schemas.microsoft.com/office/drawing/2014/main" id="{2250696D-5397-4E1B-AE34-4D68B29B32B4}"/>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8F457318-8726-4FEC-9150-853B85EC4827}"/>
              </a:ext>
            </a:extLst>
          </p:cNvPr>
          <p:cNvSpPr>
            <a:spLocks noGrp="1"/>
          </p:cNvSpPr>
          <p:nvPr>
            <p:ph type="sldNum" sz="quarter" idx="12"/>
          </p:nvPr>
        </p:nvSpPr>
        <p:spPr/>
        <p:txBody>
          <a:bodyPr/>
          <a:lstStyle/>
          <a:p>
            <a:fld id="{FDDCD385-DE7B-413E-B92E-0E6AFD1C29DD}" type="slidenum">
              <a:rPr lang="en-US" smtClean="0"/>
              <a:t>‹#›</a:t>
            </a:fld>
            <a:endParaRPr lang="en-US"/>
          </a:p>
        </p:txBody>
      </p:sp>
    </p:spTree>
    <p:extLst>
      <p:ext uri="{BB962C8B-B14F-4D97-AF65-F5344CB8AC3E}">
        <p14:creationId xmlns:p14="http://schemas.microsoft.com/office/powerpoint/2010/main" val="7349162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C3110B0-91CA-415E-9CEE-8C73C116DABD}"/>
              </a:ext>
            </a:extLst>
          </p:cNvPr>
          <p:cNvSpPr>
            <a:spLocks noGrp="1"/>
          </p:cNvSpPr>
          <p:nvPr>
            <p:ph type="dt" sz="half" idx="10"/>
          </p:nvPr>
        </p:nvSpPr>
        <p:spPr/>
        <p:txBody>
          <a:bodyPr/>
          <a:lstStyle/>
          <a:p>
            <a:fld id="{FAAD07CD-2DAC-49F6-91C8-57E3805EE3D5}" type="datetimeFigureOut">
              <a:rPr lang="en-US" smtClean="0"/>
              <a:t>6/3/2025</a:t>
            </a:fld>
            <a:endParaRPr lang="en-US"/>
          </a:p>
        </p:txBody>
      </p:sp>
      <p:sp>
        <p:nvSpPr>
          <p:cNvPr id="3" name="Footer Placeholder 2">
            <a:extLst>
              <a:ext uri="{FF2B5EF4-FFF2-40B4-BE49-F238E27FC236}">
                <a16:creationId xmlns:a16="http://schemas.microsoft.com/office/drawing/2014/main" id="{D9878552-35D1-49C4-B812-A5E56CBAA7C4}"/>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AF0D10D5-CEC0-40DE-AD5E-5684E598A459}"/>
              </a:ext>
            </a:extLst>
          </p:cNvPr>
          <p:cNvSpPr>
            <a:spLocks noGrp="1"/>
          </p:cNvSpPr>
          <p:nvPr>
            <p:ph type="sldNum" sz="quarter" idx="12"/>
          </p:nvPr>
        </p:nvSpPr>
        <p:spPr/>
        <p:txBody>
          <a:bodyPr/>
          <a:lstStyle/>
          <a:p>
            <a:fld id="{FDDCD385-DE7B-413E-B92E-0E6AFD1C29DD}" type="slidenum">
              <a:rPr lang="en-US" smtClean="0"/>
              <a:t>‹#›</a:t>
            </a:fld>
            <a:endParaRPr lang="en-US"/>
          </a:p>
        </p:txBody>
      </p:sp>
    </p:spTree>
    <p:extLst>
      <p:ext uri="{BB962C8B-B14F-4D97-AF65-F5344CB8AC3E}">
        <p14:creationId xmlns:p14="http://schemas.microsoft.com/office/powerpoint/2010/main" val="146023770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9F7CE0-8972-484C-9A34-7E032515AB9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9E681AF8-A46C-4D30-AE1C-17BF4F4B96A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4437DF0D-8672-4F71-8F4C-ECC14230AB3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9367D75-74EC-4FFB-9E30-C19A02A9FF50}"/>
              </a:ext>
            </a:extLst>
          </p:cNvPr>
          <p:cNvSpPr>
            <a:spLocks noGrp="1"/>
          </p:cNvSpPr>
          <p:nvPr>
            <p:ph type="dt" sz="half" idx="10"/>
          </p:nvPr>
        </p:nvSpPr>
        <p:spPr/>
        <p:txBody>
          <a:bodyPr/>
          <a:lstStyle/>
          <a:p>
            <a:fld id="{FAAD07CD-2DAC-49F6-91C8-57E3805EE3D5}" type="datetimeFigureOut">
              <a:rPr lang="en-US" smtClean="0"/>
              <a:t>6/3/2025</a:t>
            </a:fld>
            <a:endParaRPr lang="en-US"/>
          </a:p>
        </p:txBody>
      </p:sp>
      <p:sp>
        <p:nvSpPr>
          <p:cNvPr id="6" name="Footer Placeholder 5">
            <a:extLst>
              <a:ext uri="{FF2B5EF4-FFF2-40B4-BE49-F238E27FC236}">
                <a16:creationId xmlns:a16="http://schemas.microsoft.com/office/drawing/2014/main" id="{DC43B50B-48B7-4C19-99EF-DFF0AC27659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3873845-5A95-4394-A015-ED57AED8E818}"/>
              </a:ext>
            </a:extLst>
          </p:cNvPr>
          <p:cNvSpPr>
            <a:spLocks noGrp="1"/>
          </p:cNvSpPr>
          <p:nvPr>
            <p:ph type="sldNum" sz="quarter" idx="12"/>
          </p:nvPr>
        </p:nvSpPr>
        <p:spPr/>
        <p:txBody>
          <a:bodyPr/>
          <a:lstStyle/>
          <a:p>
            <a:fld id="{FDDCD385-DE7B-413E-B92E-0E6AFD1C29DD}" type="slidenum">
              <a:rPr lang="en-US" smtClean="0"/>
              <a:t>‹#›</a:t>
            </a:fld>
            <a:endParaRPr lang="en-US"/>
          </a:p>
        </p:txBody>
      </p:sp>
    </p:spTree>
    <p:extLst>
      <p:ext uri="{BB962C8B-B14F-4D97-AF65-F5344CB8AC3E}">
        <p14:creationId xmlns:p14="http://schemas.microsoft.com/office/powerpoint/2010/main" val="130944039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E2E824-BCF0-4AD9-B8AA-F63BA208730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D923C5A9-BCEC-4E9C-A129-75871D6D6F9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5F134707-FC0F-43B8-A5E0-4712C8DFF38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F53E9BC-53C6-4537-8028-FADBD818EE3A}"/>
              </a:ext>
            </a:extLst>
          </p:cNvPr>
          <p:cNvSpPr>
            <a:spLocks noGrp="1"/>
          </p:cNvSpPr>
          <p:nvPr>
            <p:ph type="dt" sz="half" idx="10"/>
          </p:nvPr>
        </p:nvSpPr>
        <p:spPr/>
        <p:txBody>
          <a:bodyPr/>
          <a:lstStyle/>
          <a:p>
            <a:fld id="{FAAD07CD-2DAC-49F6-91C8-57E3805EE3D5}" type="datetimeFigureOut">
              <a:rPr lang="en-US" smtClean="0"/>
              <a:t>6/3/2025</a:t>
            </a:fld>
            <a:endParaRPr lang="en-US"/>
          </a:p>
        </p:txBody>
      </p:sp>
      <p:sp>
        <p:nvSpPr>
          <p:cNvPr id="6" name="Footer Placeholder 5">
            <a:extLst>
              <a:ext uri="{FF2B5EF4-FFF2-40B4-BE49-F238E27FC236}">
                <a16:creationId xmlns:a16="http://schemas.microsoft.com/office/drawing/2014/main" id="{0C9880E2-2D0B-40CD-BFCC-E280C68B17D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FD165CB-7279-4ED4-8A23-204A09D0C22D}"/>
              </a:ext>
            </a:extLst>
          </p:cNvPr>
          <p:cNvSpPr>
            <a:spLocks noGrp="1"/>
          </p:cNvSpPr>
          <p:nvPr>
            <p:ph type="sldNum" sz="quarter" idx="12"/>
          </p:nvPr>
        </p:nvSpPr>
        <p:spPr/>
        <p:txBody>
          <a:bodyPr/>
          <a:lstStyle/>
          <a:p>
            <a:fld id="{FDDCD385-DE7B-413E-B92E-0E6AFD1C29DD}" type="slidenum">
              <a:rPr lang="en-US" smtClean="0"/>
              <a:t>‹#›</a:t>
            </a:fld>
            <a:endParaRPr lang="en-US"/>
          </a:p>
        </p:txBody>
      </p:sp>
    </p:spTree>
    <p:extLst>
      <p:ext uri="{BB962C8B-B14F-4D97-AF65-F5344CB8AC3E}">
        <p14:creationId xmlns:p14="http://schemas.microsoft.com/office/powerpoint/2010/main" val="251495958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D9B5532-BA71-4E3D-AF4D-ADCDF2ABC7A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DD7BA886-C98F-47BB-AAC7-BC8172FFA47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94209D4-FE58-455C-9731-3A99649865A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AAD07CD-2DAC-49F6-91C8-57E3805EE3D5}" type="datetimeFigureOut">
              <a:rPr lang="en-US" smtClean="0"/>
              <a:t>6/3/2025</a:t>
            </a:fld>
            <a:endParaRPr lang="en-US"/>
          </a:p>
        </p:txBody>
      </p:sp>
      <p:sp>
        <p:nvSpPr>
          <p:cNvPr id="5" name="Footer Placeholder 4">
            <a:extLst>
              <a:ext uri="{FF2B5EF4-FFF2-40B4-BE49-F238E27FC236}">
                <a16:creationId xmlns:a16="http://schemas.microsoft.com/office/drawing/2014/main" id="{54569C13-98D0-45EB-8274-50AA49736A7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0B47F5A1-21DC-438C-BDD2-D0462977FC8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DDCD385-DE7B-413E-B92E-0E6AFD1C29DD}" type="slidenum">
              <a:rPr lang="en-US" smtClean="0"/>
              <a:t>‹#›</a:t>
            </a:fld>
            <a:endParaRPr lang="en-US"/>
          </a:p>
        </p:txBody>
      </p:sp>
    </p:spTree>
    <p:extLst>
      <p:ext uri="{BB962C8B-B14F-4D97-AF65-F5344CB8AC3E}">
        <p14:creationId xmlns:p14="http://schemas.microsoft.com/office/powerpoint/2010/main" val="401357888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5071795" y="2"/>
            <a:ext cx="7120205" cy="6857999"/>
          </a:xfrm>
          <a:prstGeom prst="rect">
            <a:avLst/>
          </a:prstGeom>
          <a:blipFill>
            <a:blip r:embed="rId3" cstate="print"/>
            <a:stretch>
              <a:fillRect/>
            </a:stretch>
          </a:blipFill>
        </p:spPr>
        <p:txBody>
          <a:bodyPr wrap="square" lIns="0" tIns="0" rIns="0" bIns="0" rtlCol="0"/>
          <a:lstStyle/>
          <a:p>
            <a:pPr defTabSz="609630">
              <a:defRPr/>
            </a:pPr>
            <a:endParaRPr sz="1200">
              <a:solidFill>
                <a:prstClr val="black"/>
              </a:solidFill>
              <a:latin typeface="Calibri" panose="020F0502020204030204"/>
            </a:endParaRPr>
          </a:p>
        </p:txBody>
      </p:sp>
      <p:sp>
        <p:nvSpPr>
          <p:cNvPr id="3" name="object 3"/>
          <p:cNvSpPr/>
          <p:nvPr/>
        </p:nvSpPr>
        <p:spPr>
          <a:xfrm>
            <a:off x="1" y="0"/>
            <a:ext cx="8930217" cy="6858000"/>
          </a:xfrm>
          <a:custGeom>
            <a:avLst/>
            <a:gdLst/>
            <a:ahLst/>
            <a:cxnLst/>
            <a:rect l="l" t="t" r="r" b="b"/>
            <a:pathLst>
              <a:path w="13395325" h="10287000">
                <a:moveTo>
                  <a:pt x="8150292" y="0"/>
                </a:moveTo>
                <a:lnTo>
                  <a:pt x="13394716" y="10287000"/>
                </a:lnTo>
                <a:lnTo>
                  <a:pt x="0" y="10287000"/>
                </a:lnTo>
                <a:lnTo>
                  <a:pt x="0" y="419259"/>
                </a:lnTo>
                <a:lnTo>
                  <a:pt x="822382" y="0"/>
                </a:lnTo>
                <a:lnTo>
                  <a:pt x="8150292" y="0"/>
                </a:lnTo>
                <a:close/>
              </a:path>
            </a:pathLst>
          </a:custGeom>
          <a:solidFill>
            <a:srgbClr val="083366"/>
          </a:solidFill>
        </p:spPr>
        <p:txBody>
          <a:bodyPr wrap="square" lIns="0" tIns="0" rIns="0" bIns="0" rtlCol="0"/>
          <a:lstStyle/>
          <a:p>
            <a:pPr defTabSz="609630">
              <a:defRPr/>
            </a:pPr>
            <a:endParaRPr sz="1200">
              <a:solidFill>
                <a:prstClr val="black"/>
              </a:solidFill>
              <a:latin typeface="Calibri" panose="020F0502020204030204"/>
            </a:endParaRPr>
          </a:p>
        </p:txBody>
      </p:sp>
      <p:sp>
        <p:nvSpPr>
          <p:cNvPr id="4" name="object 4"/>
          <p:cNvSpPr/>
          <p:nvPr/>
        </p:nvSpPr>
        <p:spPr>
          <a:xfrm>
            <a:off x="2" y="0"/>
            <a:ext cx="7996343" cy="6858000"/>
          </a:xfrm>
          <a:custGeom>
            <a:avLst/>
            <a:gdLst/>
            <a:ahLst/>
            <a:cxnLst/>
            <a:rect l="l" t="t" r="r" b="b"/>
            <a:pathLst>
              <a:path w="11994515" h="10287000">
                <a:moveTo>
                  <a:pt x="6750041" y="0"/>
                </a:moveTo>
                <a:lnTo>
                  <a:pt x="11994466" y="10287000"/>
                </a:lnTo>
                <a:lnTo>
                  <a:pt x="0" y="10287000"/>
                </a:lnTo>
                <a:lnTo>
                  <a:pt x="0" y="0"/>
                </a:lnTo>
                <a:lnTo>
                  <a:pt x="6750041" y="0"/>
                </a:lnTo>
                <a:close/>
              </a:path>
            </a:pathLst>
          </a:custGeom>
          <a:solidFill>
            <a:srgbClr val="094185"/>
          </a:solidFill>
        </p:spPr>
        <p:txBody>
          <a:bodyPr wrap="square" lIns="0" tIns="0" rIns="0" bIns="0" rtlCol="0"/>
          <a:lstStyle/>
          <a:p>
            <a:pPr defTabSz="609630">
              <a:defRPr/>
            </a:pPr>
            <a:endParaRPr sz="1200" dirty="0">
              <a:solidFill>
                <a:prstClr val="black"/>
              </a:solidFill>
              <a:latin typeface="Calibri" panose="020F0502020204030204"/>
            </a:endParaRPr>
          </a:p>
        </p:txBody>
      </p:sp>
      <p:sp>
        <p:nvSpPr>
          <p:cNvPr id="5" name="object 5"/>
          <p:cNvSpPr/>
          <p:nvPr/>
        </p:nvSpPr>
        <p:spPr>
          <a:xfrm>
            <a:off x="73296" y="4830296"/>
            <a:ext cx="6571827" cy="0"/>
          </a:xfrm>
          <a:custGeom>
            <a:avLst/>
            <a:gdLst/>
            <a:ahLst/>
            <a:cxnLst/>
            <a:rect l="l" t="t" r="r" b="b"/>
            <a:pathLst>
              <a:path w="9857740">
                <a:moveTo>
                  <a:pt x="0" y="0"/>
                </a:moveTo>
                <a:lnTo>
                  <a:pt x="9857131" y="0"/>
                </a:lnTo>
              </a:path>
            </a:pathLst>
          </a:custGeom>
          <a:ln w="26779">
            <a:solidFill>
              <a:srgbClr val="FFFFFF"/>
            </a:solidFill>
          </a:ln>
        </p:spPr>
        <p:txBody>
          <a:bodyPr wrap="square" lIns="0" tIns="0" rIns="0" bIns="0" rtlCol="0"/>
          <a:lstStyle/>
          <a:p>
            <a:pPr defTabSz="609630">
              <a:defRPr/>
            </a:pPr>
            <a:endParaRPr sz="1200">
              <a:solidFill>
                <a:prstClr val="black"/>
              </a:solidFill>
              <a:latin typeface="Calibri" panose="020F0502020204030204"/>
            </a:endParaRPr>
          </a:p>
        </p:txBody>
      </p:sp>
      <p:sp>
        <p:nvSpPr>
          <p:cNvPr id="6" name="object 6"/>
          <p:cNvSpPr/>
          <p:nvPr/>
        </p:nvSpPr>
        <p:spPr>
          <a:xfrm>
            <a:off x="169085" y="2"/>
            <a:ext cx="2635249" cy="3149599"/>
          </a:xfrm>
          <a:prstGeom prst="rect">
            <a:avLst/>
          </a:prstGeom>
          <a:blipFill>
            <a:blip r:embed="rId4" cstate="print"/>
            <a:stretch>
              <a:fillRect/>
            </a:stretch>
          </a:blipFill>
        </p:spPr>
        <p:txBody>
          <a:bodyPr wrap="square" lIns="0" tIns="0" rIns="0" bIns="0" rtlCol="0"/>
          <a:lstStyle/>
          <a:p>
            <a:pPr defTabSz="609630">
              <a:defRPr/>
            </a:pPr>
            <a:endParaRPr sz="1200">
              <a:solidFill>
                <a:prstClr val="black"/>
              </a:solidFill>
              <a:latin typeface="Calibri" panose="020F0502020204030204"/>
            </a:endParaRPr>
          </a:p>
        </p:txBody>
      </p:sp>
      <p:sp>
        <p:nvSpPr>
          <p:cNvPr id="9" name="TextBox 8">
            <a:extLst>
              <a:ext uri="{FF2B5EF4-FFF2-40B4-BE49-F238E27FC236}">
                <a16:creationId xmlns:a16="http://schemas.microsoft.com/office/drawing/2014/main" id="{0E377DF3-541A-4118-9EBC-9D11A152C0D2}"/>
              </a:ext>
            </a:extLst>
          </p:cNvPr>
          <p:cNvSpPr txBox="1"/>
          <p:nvPr/>
        </p:nvSpPr>
        <p:spPr>
          <a:xfrm>
            <a:off x="0" y="4159881"/>
            <a:ext cx="6858727" cy="666786"/>
          </a:xfrm>
          <a:prstGeom prst="rect">
            <a:avLst/>
          </a:prstGeom>
          <a:noFill/>
        </p:spPr>
        <p:txBody>
          <a:bodyPr wrap="square" rtlCol="0">
            <a:spAutoFit/>
          </a:bodyPr>
          <a:lstStyle/>
          <a:p>
            <a:endParaRPr lang="en-US" sz="1333" dirty="0">
              <a:solidFill>
                <a:schemeClr val="bg1"/>
              </a:solidFill>
            </a:endParaRPr>
          </a:p>
          <a:p>
            <a:r>
              <a:rPr lang="en-US" sz="2400" dirty="0">
                <a:solidFill>
                  <a:schemeClr val="bg1"/>
                </a:solidFill>
              </a:rPr>
              <a:t>Mental Health and Substance Abuse Services</a:t>
            </a:r>
          </a:p>
        </p:txBody>
      </p:sp>
      <p:sp>
        <p:nvSpPr>
          <p:cNvPr id="10" name="TextBox 9">
            <a:extLst>
              <a:ext uri="{FF2B5EF4-FFF2-40B4-BE49-F238E27FC236}">
                <a16:creationId xmlns:a16="http://schemas.microsoft.com/office/drawing/2014/main" id="{9D22E6D6-4254-4439-B7A3-7473FE8D5AD7}"/>
              </a:ext>
            </a:extLst>
          </p:cNvPr>
          <p:cNvSpPr txBox="1"/>
          <p:nvPr/>
        </p:nvSpPr>
        <p:spPr>
          <a:xfrm>
            <a:off x="73296" y="5147056"/>
            <a:ext cx="5674362" cy="1528945"/>
          </a:xfrm>
          <a:prstGeom prst="rect">
            <a:avLst/>
          </a:prstGeom>
          <a:noFill/>
        </p:spPr>
        <p:txBody>
          <a:bodyPr wrap="square" rtlCol="0">
            <a:spAutoFit/>
          </a:bodyPr>
          <a:lstStyle/>
          <a:p>
            <a:r>
              <a:rPr lang="en-US" sz="1867" dirty="0">
                <a:solidFill>
                  <a:schemeClr val="bg1"/>
                </a:solidFill>
              </a:rPr>
              <a:t>Tracy L. Shelby, Ph.D., Director of MH &amp; SA Services</a:t>
            </a:r>
          </a:p>
          <a:p>
            <a:r>
              <a:rPr lang="en-US" sz="1867" dirty="0">
                <a:solidFill>
                  <a:schemeClr val="bg1"/>
                </a:solidFill>
              </a:rPr>
              <a:t>Joy Bennink, LMHC, Deputy Director of MH &amp; SA Services</a:t>
            </a:r>
          </a:p>
          <a:p>
            <a:r>
              <a:rPr lang="en-US" sz="1867" dirty="0">
                <a:solidFill>
                  <a:schemeClr val="bg1"/>
                </a:solidFill>
              </a:rPr>
              <a:t>Florida Department of Juvenile Justice</a:t>
            </a:r>
          </a:p>
          <a:p>
            <a:r>
              <a:rPr lang="en-US" sz="1867" dirty="0">
                <a:solidFill>
                  <a:schemeClr val="bg1"/>
                </a:solidFill>
              </a:rPr>
              <a:t>Commission on Mental Health and Substance Abuse</a:t>
            </a:r>
          </a:p>
          <a:p>
            <a:r>
              <a:rPr lang="en-US" sz="1867" dirty="0">
                <a:solidFill>
                  <a:schemeClr val="bg1"/>
                </a:solidFill>
              </a:rPr>
              <a:t>February 15, 2023</a:t>
            </a:r>
          </a:p>
        </p:txBody>
      </p:sp>
    </p:spTree>
    <p:extLst>
      <p:ext uri="{BB962C8B-B14F-4D97-AF65-F5344CB8AC3E}">
        <p14:creationId xmlns:p14="http://schemas.microsoft.com/office/powerpoint/2010/main" val="56216099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5"/>
          <p:cNvGrpSpPr/>
          <p:nvPr/>
        </p:nvGrpSpPr>
        <p:grpSpPr>
          <a:xfrm>
            <a:off x="0" y="6386101"/>
            <a:ext cx="12192000" cy="474077"/>
            <a:chOff x="0" y="0"/>
            <a:chExt cx="11829920" cy="561498"/>
          </a:xfrm>
        </p:grpSpPr>
        <p:sp>
          <p:nvSpPr>
            <p:cNvPr id="6" name="Freeform 6"/>
            <p:cNvSpPr/>
            <p:nvPr/>
          </p:nvSpPr>
          <p:spPr>
            <a:xfrm>
              <a:off x="0" y="0"/>
              <a:ext cx="11829920" cy="561498"/>
            </a:xfrm>
            <a:custGeom>
              <a:avLst/>
              <a:gdLst/>
              <a:ahLst/>
              <a:cxnLst/>
              <a:rect l="l" t="t" r="r" b="b"/>
              <a:pathLst>
                <a:path w="11829920" h="561498">
                  <a:moveTo>
                    <a:pt x="0" y="0"/>
                  </a:moveTo>
                  <a:lnTo>
                    <a:pt x="11829920" y="0"/>
                  </a:lnTo>
                  <a:lnTo>
                    <a:pt x="11829920" y="561498"/>
                  </a:lnTo>
                  <a:lnTo>
                    <a:pt x="0" y="561498"/>
                  </a:lnTo>
                  <a:close/>
                </a:path>
              </a:pathLst>
            </a:custGeom>
            <a:solidFill>
              <a:srgbClr val="094285"/>
            </a:solidFill>
          </p:spPr>
          <p:txBody>
            <a:bodyPr/>
            <a:lstStyle/>
            <a:p>
              <a:endParaRPr lang="en-US"/>
            </a:p>
          </p:txBody>
        </p:sp>
      </p:grpSp>
      <p:sp>
        <p:nvSpPr>
          <p:cNvPr id="7" name="TextBox 7"/>
          <p:cNvSpPr txBox="1"/>
          <p:nvPr/>
        </p:nvSpPr>
        <p:spPr>
          <a:xfrm>
            <a:off x="1906308" y="6344659"/>
            <a:ext cx="8379384" cy="505523"/>
          </a:xfrm>
          <a:prstGeom prst="rect">
            <a:avLst/>
          </a:prstGeom>
        </p:spPr>
        <p:txBody>
          <a:bodyPr lIns="0" tIns="0" rIns="0" bIns="0" rtlCol="0" anchor="t">
            <a:spAutoFit/>
          </a:bodyPr>
          <a:lstStyle/>
          <a:p>
            <a:pPr algn="ctr" defTabSz="609660">
              <a:lnSpc>
                <a:spcPts val="4200"/>
              </a:lnSpc>
              <a:defRPr/>
            </a:pPr>
            <a:r>
              <a:rPr lang="en-US" sz="3000" spc="279" dirty="0">
                <a:solidFill>
                  <a:srgbClr val="FFFFFF"/>
                </a:solidFill>
                <a:latin typeface="Calibri" panose="020F0502020204030204"/>
              </a:rPr>
              <a:t>FLORIDA DEPARTMENT OF JUVENILE JUSTICE</a:t>
            </a:r>
          </a:p>
        </p:txBody>
      </p:sp>
      <p:pic>
        <p:nvPicPr>
          <p:cNvPr id="11" name="Picture 5">
            <a:extLst>
              <a:ext uri="{FF2B5EF4-FFF2-40B4-BE49-F238E27FC236}">
                <a16:creationId xmlns:a16="http://schemas.microsoft.com/office/drawing/2014/main" id="{6E7B2F82-2342-47DD-852F-0357ACEBA417}"/>
              </a:ext>
            </a:extLst>
          </p:cNvPr>
          <p:cNvPicPr>
            <a:picLocks noChangeAspect="1"/>
          </p:cNvPicPr>
          <p:nvPr/>
        </p:nvPicPr>
        <p:blipFill>
          <a:blip r:embed="rId3"/>
          <a:srcRect/>
          <a:stretch>
            <a:fillRect/>
          </a:stretch>
        </p:blipFill>
        <p:spPr>
          <a:xfrm>
            <a:off x="10858373" y="5797693"/>
            <a:ext cx="911609" cy="1093931"/>
          </a:xfrm>
          <a:prstGeom prst="rect">
            <a:avLst/>
          </a:prstGeom>
        </p:spPr>
      </p:pic>
      <p:sp>
        <p:nvSpPr>
          <p:cNvPr id="4" name="Slide Number Placeholder 3">
            <a:extLst>
              <a:ext uri="{FF2B5EF4-FFF2-40B4-BE49-F238E27FC236}">
                <a16:creationId xmlns:a16="http://schemas.microsoft.com/office/drawing/2014/main" id="{E3771610-82F2-49D7-96AC-876DCFE36B2B}"/>
              </a:ext>
            </a:extLst>
          </p:cNvPr>
          <p:cNvSpPr>
            <a:spLocks noGrp="1"/>
          </p:cNvSpPr>
          <p:nvPr>
            <p:ph type="sldNum" sz="quarter" idx="12"/>
          </p:nvPr>
        </p:nvSpPr>
        <p:spPr>
          <a:xfrm>
            <a:off x="11963400" y="6563591"/>
            <a:ext cx="228600" cy="328033"/>
          </a:xfrm>
        </p:spPr>
        <p:txBody>
          <a:bodyPr/>
          <a:lstStyle/>
          <a:p>
            <a:pPr>
              <a:defRPr/>
            </a:pPr>
            <a:fld id="{15F6E9E8-AF26-4AF6-833B-7D43A5D5EF8D}" type="slidenum">
              <a:rPr lang="en-US" smtClean="0"/>
              <a:pPr>
                <a:defRPr/>
              </a:pPr>
              <a:t>10</a:t>
            </a:fld>
            <a:endParaRPr lang="en-US" dirty="0"/>
          </a:p>
        </p:txBody>
      </p:sp>
      <p:sp>
        <p:nvSpPr>
          <p:cNvPr id="8" name="AutoShape 4">
            <a:extLst>
              <a:ext uri="{FF2B5EF4-FFF2-40B4-BE49-F238E27FC236}">
                <a16:creationId xmlns:a16="http://schemas.microsoft.com/office/drawing/2014/main" id="{94A4F59D-6BD8-48A2-87C6-C9B6B80C6E90}"/>
              </a:ext>
            </a:extLst>
          </p:cNvPr>
          <p:cNvSpPr/>
          <p:nvPr/>
        </p:nvSpPr>
        <p:spPr>
          <a:xfrm rot="16200000">
            <a:off x="8632222" y="3101513"/>
            <a:ext cx="5378137" cy="14223"/>
          </a:xfrm>
          <a:prstGeom prst="line">
            <a:avLst/>
          </a:prstGeom>
          <a:ln w="38100" cap="rnd">
            <a:solidFill>
              <a:srgbClr val="094285"/>
            </a:solidFill>
            <a:prstDash val="solid"/>
            <a:headEnd type="none" w="sm" len="sm"/>
            <a:tailEnd type="none" w="sm" len="sm"/>
          </a:ln>
        </p:spPr>
        <p:txBody>
          <a:bodyPr/>
          <a:lstStyle/>
          <a:p>
            <a:endParaRPr lang="en-US"/>
          </a:p>
        </p:txBody>
      </p:sp>
      <p:sp>
        <p:nvSpPr>
          <p:cNvPr id="9" name="TextBox 8">
            <a:extLst>
              <a:ext uri="{FF2B5EF4-FFF2-40B4-BE49-F238E27FC236}">
                <a16:creationId xmlns:a16="http://schemas.microsoft.com/office/drawing/2014/main" id="{91576510-BD9E-42F1-93BB-217A9A170429}"/>
              </a:ext>
            </a:extLst>
          </p:cNvPr>
          <p:cNvSpPr txBox="1"/>
          <p:nvPr/>
        </p:nvSpPr>
        <p:spPr>
          <a:xfrm>
            <a:off x="685800" y="419556"/>
            <a:ext cx="10512552" cy="646331"/>
          </a:xfrm>
          <a:prstGeom prst="rect">
            <a:avLst/>
          </a:prstGeom>
          <a:noFill/>
        </p:spPr>
        <p:txBody>
          <a:bodyPr wrap="square" rtlCol="0">
            <a:spAutoFit/>
          </a:bodyPr>
          <a:lstStyle/>
          <a:p>
            <a:pPr algn="ctr"/>
            <a:r>
              <a:rPr lang="en-US" sz="3600" spc="7" dirty="0">
                <a:solidFill>
                  <a:srgbClr val="094285"/>
                </a:solidFill>
              </a:rPr>
              <a:t>Barriers to Treatment Services</a:t>
            </a:r>
            <a:endParaRPr lang="en-US" sz="3600" dirty="0"/>
          </a:p>
        </p:txBody>
      </p:sp>
      <p:sp>
        <p:nvSpPr>
          <p:cNvPr id="10" name="TextBox 9">
            <a:extLst>
              <a:ext uri="{FF2B5EF4-FFF2-40B4-BE49-F238E27FC236}">
                <a16:creationId xmlns:a16="http://schemas.microsoft.com/office/drawing/2014/main" id="{349085A8-EED2-48B1-B2F2-01CC358A7436}"/>
              </a:ext>
            </a:extLst>
          </p:cNvPr>
          <p:cNvSpPr txBox="1"/>
          <p:nvPr/>
        </p:nvSpPr>
        <p:spPr>
          <a:xfrm>
            <a:off x="822962" y="1311835"/>
            <a:ext cx="10498328" cy="8094524"/>
          </a:xfrm>
          <a:prstGeom prst="rect">
            <a:avLst/>
          </a:prstGeom>
          <a:noFill/>
        </p:spPr>
        <p:txBody>
          <a:bodyPr wrap="square" rtlCol="0">
            <a:spAutoFit/>
          </a:bodyPr>
          <a:lstStyle/>
          <a:p>
            <a:pPr marL="457200" indent="-457200">
              <a:buFont typeface="Arial" panose="020B0604020202020204" pitchFamily="34" charset="0"/>
              <a:buChar char="•"/>
            </a:pPr>
            <a:r>
              <a:rPr lang="en-US" sz="2800" dirty="0">
                <a:latin typeface="Calibri" panose="020F0502020204030204" pitchFamily="34" charset="0"/>
                <a:ea typeface="Calibri" panose="020F0502020204030204" pitchFamily="34" charset="0"/>
                <a:cs typeface="Calibri" panose="020F0502020204030204" pitchFamily="34" charset="0"/>
              </a:rPr>
              <a:t>Lack of parent/guardian involvement in care  </a:t>
            </a:r>
          </a:p>
          <a:p>
            <a:endParaRPr lang="en-US" sz="900" dirty="0"/>
          </a:p>
          <a:p>
            <a:pPr marL="457200" indent="-457200">
              <a:buFont typeface="Arial" panose="020B0604020202020204" pitchFamily="34" charset="0"/>
              <a:buChar char="•"/>
            </a:pPr>
            <a:r>
              <a:rPr lang="en-US" sz="2800" dirty="0">
                <a:latin typeface="Calibri" panose="020F0502020204030204" pitchFamily="34" charset="0"/>
                <a:ea typeface="Calibri" panose="020F0502020204030204" pitchFamily="34" charset="0"/>
                <a:cs typeface="Calibri" panose="020F0502020204030204" pitchFamily="34" charset="0"/>
              </a:rPr>
              <a:t>Employment of qualified therapists </a:t>
            </a:r>
          </a:p>
          <a:p>
            <a:endParaRPr lang="en-US" sz="900" dirty="0">
              <a:solidFill>
                <a:schemeClr val="tx1"/>
              </a:solidFill>
              <a:latin typeface="Calibri" panose="020F0502020204030204" pitchFamily="34" charset="0"/>
              <a:cs typeface="Calibri" panose="020F0502020204030204" pitchFamily="34" charset="0"/>
            </a:endParaRPr>
          </a:p>
          <a:p>
            <a:pPr marL="457200" indent="-457200">
              <a:buFont typeface="Arial" panose="020B0604020202020204" pitchFamily="34" charset="0"/>
              <a:buChar char="•"/>
            </a:pPr>
            <a:r>
              <a:rPr lang="en-US" sz="2800" dirty="0">
                <a:latin typeface="Calibri" panose="020F0502020204030204" pitchFamily="34" charset="0"/>
                <a:cs typeface="Calibri" panose="020F0502020204030204" pitchFamily="34" charset="0"/>
              </a:rPr>
              <a:t>Youth engagement in shorter term detention centers</a:t>
            </a:r>
          </a:p>
          <a:p>
            <a:endParaRPr lang="en-US" sz="900" dirty="0">
              <a:latin typeface="Calibri" panose="020F0502020204030204" pitchFamily="34" charset="0"/>
              <a:cs typeface="Calibri" panose="020F0502020204030204" pitchFamily="34" charset="0"/>
            </a:endParaRPr>
          </a:p>
          <a:p>
            <a:pPr marL="457200" indent="-457200">
              <a:buFont typeface="Arial" panose="020B0604020202020204" pitchFamily="34" charset="0"/>
              <a:buChar char="•"/>
            </a:pPr>
            <a:r>
              <a:rPr lang="en-US" sz="2800" dirty="0">
                <a:latin typeface="Calibri" panose="020F0502020204030204" pitchFamily="34" charset="0"/>
                <a:cs typeface="Calibri" panose="020F0502020204030204" pitchFamily="34" charset="0"/>
              </a:rPr>
              <a:t>Complex youth, dually served by multiple agencies</a:t>
            </a:r>
          </a:p>
          <a:p>
            <a:pPr marL="457200" indent="-457200">
              <a:buFont typeface="Arial" panose="020B0604020202020204" pitchFamily="34" charset="0"/>
              <a:buChar char="•"/>
            </a:pPr>
            <a:endParaRPr lang="en-US" sz="900" dirty="0">
              <a:latin typeface="Calibri" panose="020F0502020204030204" pitchFamily="34" charset="0"/>
              <a:cs typeface="Calibri" panose="020F0502020204030204" pitchFamily="34" charset="0"/>
            </a:endParaRPr>
          </a:p>
          <a:p>
            <a:pPr marL="457200" indent="-457200">
              <a:buFont typeface="Arial" panose="020B0604020202020204" pitchFamily="34" charset="0"/>
              <a:buChar char="•"/>
            </a:pPr>
            <a:r>
              <a:rPr lang="en-US" sz="2800" dirty="0">
                <a:latin typeface="Calibri" panose="020F0502020204030204" pitchFamily="34" charset="0"/>
                <a:cs typeface="Calibri" panose="020F0502020204030204" pitchFamily="34" charset="0"/>
              </a:rPr>
              <a:t>Lack of competition - providers in residential programs</a:t>
            </a:r>
          </a:p>
          <a:p>
            <a:pPr marL="457200" indent="-457200">
              <a:buFont typeface="Arial" panose="020B0604020202020204" pitchFamily="34" charset="0"/>
              <a:buChar char="•"/>
            </a:pPr>
            <a:endParaRPr lang="en-US" sz="900" dirty="0">
              <a:highlight>
                <a:srgbClr val="FFFF00"/>
              </a:highlight>
              <a:latin typeface="Calibri" panose="020F0502020204030204" pitchFamily="34" charset="0"/>
              <a:cs typeface="Calibri" panose="020F0502020204030204" pitchFamily="34" charset="0"/>
            </a:endParaRPr>
          </a:p>
          <a:p>
            <a:pPr marL="457200" indent="-457200">
              <a:buFont typeface="Arial" panose="020B0604020202020204" pitchFamily="34" charset="0"/>
              <a:buChar char="•"/>
            </a:pPr>
            <a:r>
              <a:rPr lang="en-US" sz="2800" dirty="0">
                <a:latin typeface="Calibri" panose="020F0502020204030204" pitchFamily="34" charset="0"/>
                <a:cs typeface="Calibri" panose="020F0502020204030204" pitchFamily="34" charset="0"/>
              </a:rPr>
              <a:t>Fiscal limitations</a:t>
            </a:r>
          </a:p>
          <a:p>
            <a:pPr marL="457200" indent="-457200">
              <a:buFont typeface="Arial" panose="020B0604020202020204" pitchFamily="34" charset="0"/>
              <a:buChar char="•"/>
            </a:pPr>
            <a:endParaRPr lang="en-US" sz="900" dirty="0">
              <a:latin typeface="Calibri" panose="020F0502020204030204" pitchFamily="34" charset="0"/>
              <a:cs typeface="Calibri" panose="020F0502020204030204" pitchFamily="34" charset="0"/>
            </a:endParaRPr>
          </a:p>
          <a:p>
            <a:pPr marL="457200" indent="-457200">
              <a:buFont typeface="Arial" panose="020B0604020202020204" pitchFamily="34" charset="0"/>
              <a:buChar char="•"/>
            </a:pPr>
            <a:r>
              <a:rPr lang="en-US" sz="2800" dirty="0">
                <a:latin typeface="Calibri" panose="020F0502020204030204" pitchFamily="34" charset="0"/>
                <a:cs typeface="Calibri" panose="020F0502020204030204" pitchFamily="34" charset="0"/>
              </a:rPr>
              <a:t>Disparity in youth knowledge and comfort level of treatment</a:t>
            </a:r>
          </a:p>
          <a:p>
            <a:pPr marL="457200" indent="-457200">
              <a:buFont typeface="Arial" panose="020B0604020202020204" pitchFamily="34" charset="0"/>
              <a:buChar char="•"/>
            </a:pPr>
            <a:endParaRPr lang="en-US" sz="900" dirty="0">
              <a:latin typeface="Calibri" panose="020F0502020204030204" pitchFamily="34" charset="0"/>
              <a:cs typeface="Calibri" panose="020F0502020204030204" pitchFamily="34" charset="0"/>
            </a:endParaRPr>
          </a:p>
          <a:p>
            <a:pPr marL="457200" indent="-457200">
              <a:buFont typeface="Arial" panose="020B0604020202020204" pitchFamily="34" charset="0"/>
              <a:buChar char="•"/>
            </a:pPr>
            <a:r>
              <a:rPr lang="en-US" sz="2800" dirty="0">
                <a:latin typeface="Calibri" panose="020F0502020204030204" pitchFamily="34" charset="0"/>
                <a:cs typeface="Calibri" panose="020F0502020204030204" pitchFamily="34" charset="0"/>
              </a:rPr>
              <a:t>No exemption for Chapter 397 licensure for probation providers</a:t>
            </a:r>
            <a:endParaRPr lang="en-US" sz="1600" dirty="0"/>
          </a:p>
          <a:p>
            <a:pPr marL="609630" lvl="1" indent="-304815">
              <a:buFont typeface="Arial" panose="020B0604020202020204" pitchFamily="34" charset="0"/>
              <a:buChar char="•"/>
            </a:pPr>
            <a:endParaRPr lang="en-US" sz="1600" dirty="0"/>
          </a:p>
          <a:p>
            <a:pPr marL="609630" lvl="1" indent="-304815">
              <a:buFont typeface="Arial" panose="020B0604020202020204" pitchFamily="34" charset="0"/>
              <a:buChar char="•"/>
            </a:pPr>
            <a:endParaRPr lang="en-US" sz="1600" dirty="0"/>
          </a:p>
          <a:p>
            <a:pPr marL="609630" lvl="1" indent="-304815">
              <a:buFont typeface="Arial" panose="020B0604020202020204" pitchFamily="34" charset="0"/>
              <a:buChar char="•"/>
            </a:pPr>
            <a:endParaRPr lang="en-US" sz="1600" dirty="0"/>
          </a:p>
          <a:p>
            <a:pPr marL="609630" lvl="1" indent="-304815">
              <a:buFont typeface="Arial" panose="020B0604020202020204" pitchFamily="34" charset="0"/>
              <a:buChar char="•"/>
            </a:pPr>
            <a:endParaRPr lang="en-US" sz="1600" dirty="0"/>
          </a:p>
          <a:p>
            <a:pPr marL="609630" lvl="1" indent="-304815">
              <a:buFont typeface="Arial" panose="020B0604020202020204" pitchFamily="34" charset="0"/>
              <a:buChar char="•"/>
            </a:pPr>
            <a:endParaRPr lang="en-US" sz="1600" dirty="0"/>
          </a:p>
          <a:p>
            <a:pPr marL="609630" lvl="1" indent="-304815">
              <a:buFont typeface="Arial" panose="020B0604020202020204" pitchFamily="34" charset="0"/>
              <a:buChar char="•"/>
            </a:pPr>
            <a:endParaRPr lang="en-US" sz="1600" dirty="0"/>
          </a:p>
          <a:p>
            <a:pPr marL="609630" lvl="1" indent="-304815">
              <a:buFont typeface="Arial" panose="020B0604020202020204" pitchFamily="34" charset="0"/>
              <a:buChar char="•"/>
            </a:pPr>
            <a:endParaRPr lang="en-US" sz="1600" dirty="0"/>
          </a:p>
          <a:p>
            <a:pPr marL="609630" lvl="1" indent="-304815">
              <a:buFont typeface="Arial" panose="020B0604020202020204" pitchFamily="34" charset="0"/>
              <a:buChar char="•"/>
            </a:pPr>
            <a:endParaRPr lang="en-US" sz="1600" dirty="0"/>
          </a:p>
          <a:p>
            <a:pPr marL="609630" lvl="1" indent="-304815">
              <a:buFont typeface="Arial" panose="020B0604020202020204" pitchFamily="34" charset="0"/>
              <a:buChar char="•"/>
            </a:pPr>
            <a:endParaRPr lang="en-US" sz="1600" dirty="0"/>
          </a:p>
          <a:p>
            <a:pPr marL="609630" lvl="1" indent="-304815">
              <a:buFont typeface="Arial" panose="020B0604020202020204" pitchFamily="34" charset="0"/>
              <a:buChar char="•"/>
            </a:pPr>
            <a:endParaRPr lang="en-US" sz="1600" dirty="0"/>
          </a:p>
          <a:p>
            <a:pPr marL="609630" lvl="1" indent="-304815">
              <a:buFont typeface="Arial" panose="020B0604020202020204" pitchFamily="34" charset="0"/>
              <a:buChar char="•"/>
            </a:pPr>
            <a:endParaRPr lang="en-US" sz="1600" dirty="0"/>
          </a:p>
          <a:p>
            <a:pPr marL="609630" lvl="1" indent="-304815">
              <a:buFont typeface="Arial" panose="020B0604020202020204" pitchFamily="34" charset="0"/>
              <a:buChar char="•"/>
            </a:pPr>
            <a:endParaRPr lang="en-US" sz="1600" dirty="0"/>
          </a:p>
          <a:p>
            <a:pPr marL="609630" lvl="1" indent="-304815">
              <a:buFont typeface="Arial" panose="020B0604020202020204" pitchFamily="34" charset="0"/>
              <a:buChar char="•"/>
            </a:pPr>
            <a:endParaRPr lang="en-US" sz="1600" dirty="0"/>
          </a:p>
          <a:p>
            <a:pPr lvl="1"/>
            <a:endParaRPr lang="en-US" sz="1600" dirty="0"/>
          </a:p>
        </p:txBody>
      </p:sp>
    </p:spTree>
    <p:extLst>
      <p:ext uri="{BB962C8B-B14F-4D97-AF65-F5344CB8AC3E}">
        <p14:creationId xmlns:p14="http://schemas.microsoft.com/office/powerpoint/2010/main" val="152373740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5"/>
          <p:cNvGrpSpPr/>
          <p:nvPr/>
        </p:nvGrpSpPr>
        <p:grpSpPr>
          <a:xfrm>
            <a:off x="0" y="6386101"/>
            <a:ext cx="12192000" cy="474077"/>
            <a:chOff x="0" y="0"/>
            <a:chExt cx="11829920" cy="561498"/>
          </a:xfrm>
        </p:grpSpPr>
        <p:sp>
          <p:nvSpPr>
            <p:cNvPr id="6" name="Freeform 6"/>
            <p:cNvSpPr/>
            <p:nvPr/>
          </p:nvSpPr>
          <p:spPr>
            <a:xfrm>
              <a:off x="0" y="0"/>
              <a:ext cx="11829920" cy="561498"/>
            </a:xfrm>
            <a:custGeom>
              <a:avLst/>
              <a:gdLst/>
              <a:ahLst/>
              <a:cxnLst/>
              <a:rect l="l" t="t" r="r" b="b"/>
              <a:pathLst>
                <a:path w="11829920" h="561498">
                  <a:moveTo>
                    <a:pt x="0" y="0"/>
                  </a:moveTo>
                  <a:lnTo>
                    <a:pt x="11829920" y="0"/>
                  </a:lnTo>
                  <a:lnTo>
                    <a:pt x="11829920" y="561498"/>
                  </a:lnTo>
                  <a:lnTo>
                    <a:pt x="0" y="561498"/>
                  </a:lnTo>
                  <a:close/>
                </a:path>
              </a:pathLst>
            </a:custGeom>
            <a:solidFill>
              <a:srgbClr val="094285"/>
            </a:solidFill>
          </p:spPr>
          <p:txBody>
            <a:bodyPr/>
            <a:lstStyle/>
            <a:p>
              <a:endParaRPr lang="en-US"/>
            </a:p>
          </p:txBody>
        </p:sp>
      </p:grpSp>
      <p:sp>
        <p:nvSpPr>
          <p:cNvPr id="7" name="TextBox 7"/>
          <p:cNvSpPr txBox="1"/>
          <p:nvPr/>
        </p:nvSpPr>
        <p:spPr>
          <a:xfrm>
            <a:off x="1906308" y="6344659"/>
            <a:ext cx="8379384" cy="505523"/>
          </a:xfrm>
          <a:prstGeom prst="rect">
            <a:avLst/>
          </a:prstGeom>
        </p:spPr>
        <p:txBody>
          <a:bodyPr lIns="0" tIns="0" rIns="0" bIns="0" rtlCol="0" anchor="t">
            <a:spAutoFit/>
          </a:bodyPr>
          <a:lstStyle/>
          <a:p>
            <a:pPr algn="ctr" defTabSz="609660">
              <a:lnSpc>
                <a:spcPts val="4200"/>
              </a:lnSpc>
              <a:defRPr/>
            </a:pPr>
            <a:r>
              <a:rPr lang="en-US" sz="3000" spc="279" dirty="0">
                <a:solidFill>
                  <a:srgbClr val="FFFFFF"/>
                </a:solidFill>
                <a:latin typeface="Calibri" panose="020F0502020204030204"/>
              </a:rPr>
              <a:t>FLORIDA DEPARTMENT OF JUVENILE JUSTICE</a:t>
            </a:r>
          </a:p>
        </p:txBody>
      </p:sp>
      <p:pic>
        <p:nvPicPr>
          <p:cNvPr id="11" name="Picture 5">
            <a:extLst>
              <a:ext uri="{FF2B5EF4-FFF2-40B4-BE49-F238E27FC236}">
                <a16:creationId xmlns:a16="http://schemas.microsoft.com/office/drawing/2014/main" id="{6E7B2F82-2342-47DD-852F-0357ACEBA417}"/>
              </a:ext>
            </a:extLst>
          </p:cNvPr>
          <p:cNvPicPr>
            <a:picLocks noChangeAspect="1"/>
          </p:cNvPicPr>
          <p:nvPr/>
        </p:nvPicPr>
        <p:blipFill>
          <a:blip r:embed="rId3"/>
          <a:srcRect/>
          <a:stretch>
            <a:fillRect/>
          </a:stretch>
        </p:blipFill>
        <p:spPr>
          <a:xfrm>
            <a:off x="10858373" y="5797693"/>
            <a:ext cx="911609" cy="1093931"/>
          </a:xfrm>
          <a:prstGeom prst="rect">
            <a:avLst/>
          </a:prstGeom>
        </p:spPr>
      </p:pic>
      <p:sp>
        <p:nvSpPr>
          <p:cNvPr id="4" name="Slide Number Placeholder 3">
            <a:extLst>
              <a:ext uri="{FF2B5EF4-FFF2-40B4-BE49-F238E27FC236}">
                <a16:creationId xmlns:a16="http://schemas.microsoft.com/office/drawing/2014/main" id="{E3771610-82F2-49D7-96AC-876DCFE36B2B}"/>
              </a:ext>
            </a:extLst>
          </p:cNvPr>
          <p:cNvSpPr>
            <a:spLocks noGrp="1"/>
          </p:cNvSpPr>
          <p:nvPr>
            <p:ph type="sldNum" sz="quarter" idx="12"/>
          </p:nvPr>
        </p:nvSpPr>
        <p:spPr>
          <a:xfrm>
            <a:off x="11963400" y="6563591"/>
            <a:ext cx="228600" cy="328033"/>
          </a:xfrm>
        </p:spPr>
        <p:txBody>
          <a:bodyPr/>
          <a:lstStyle/>
          <a:p>
            <a:pPr>
              <a:defRPr/>
            </a:pPr>
            <a:fld id="{15F6E9E8-AF26-4AF6-833B-7D43A5D5EF8D}" type="slidenum">
              <a:rPr lang="en-US" smtClean="0"/>
              <a:pPr>
                <a:defRPr/>
              </a:pPr>
              <a:t>11</a:t>
            </a:fld>
            <a:endParaRPr lang="en-US" dirty="0"/>
          </a:p>
        </p:txBody>
      </p:sp>
      <p:sp>
        <p:nvSpPr>
          <p:cNvPr id="8" name="AutoShape 4">
            <a:extLst>
              <a:ext uri="{FF2B5EF4-FFF2-40B4-BE49-F238E27FC236}">
                <a16:creationId xmlns:a16="http://schemas.microsoft.com/office/drawing/2014/main" id="{94A4F59D-6BD8-48A2-87C6-C9B6B80C6E90}"/>
              </a:ext>
            </a:extLst>
          </p:cNvPr>
          <p:cNvSpPr/>
          <p:nvPr/>
        </p:nvSpPr>
        <p:spPr>
          <a:xfrm rot="16200000">
            <a:off x="8632222" y="3101513"/>
            <a:ext cx="5378137" cy="14223"/>
          </a:xfrm>
          <a:prstGeom prst="line">
            <a:avLst/>
          </a:prstGeom>
          <a:ln w="38100" cap="rnd">
            <a:solidFill>
              <a:srgbClr val="094285"/>
            </a:solidFill>
            <a:prstDash val="solid"/>
            <a:headEnd type="none" w="sm" len="sm"/>
            <a:tailEnd type="none" w="sm" len="sm"/>
          </a:ln>
        </p:spPr>
        <p:txBody>
          <a:bodyPr/>
          <a:lstStyle/>
          <a:p>
            <a:endParaRPr lang="en-US"/>
          </a:p>
        </p:txBody>
      </p:sp>
      <p:sp>
        <p:nvSpPr>
          <p:cNvPr id="9" name="TextBox 8">
            <a:extLst>
              <a:ext uri="{FF2B5EF4-FFF2-40B4-BE49-F238E27FC236}">
                <a16:creationId xmlns:a16="http://schemas.microsoft.com/office/drawing/2014/main" id="{91576510-BD9E-42F1-93BB-217A9A170429}"/>
              </a:ext>
            </a:extLst>
          </p:cNvPr>
          <p:cNvSpPr txBox="1"/>
          <p:nvPr/>
        </p:nvSpPr>
        <p:spPr>
          <a:xfrm>
            <a:off x="685800" y="419556"/>
            <a:ext cx="10512552" cy="646331"/>
          </a:xfrm>
          <a:prstGeom prst="rect">
            <a:avLst/>
          </a:prstGeom>
          <a:noFill/>
        </p:spPr>
        <p:txBody>
          <a:bodyPr wrap="square" rtlCol="0">
            <a:spAutoFit/>
          </a:bodyPr>
          <a:lstStyle/>
          <a:p>
            <a:pPr algn="ctr"/>
            <a:r>
              <a:rPr lang="en-US" sz="3600" spc="7" dirty="0">
                <a:solidFill>
                  <a:srgbClr val="094285"/>
                </a:solidFill>
              </a:rPr>
              <a:t>Future Ideas for Treatment</a:t>
            </a:r>
            <a:endParaRPr lang="en-US" sz="3600" dirty="0"/>
          </a:p>
        </p:txBody>
      </p:sp>
      <p:sp>
        <p:nvSpPr>
          <p:cNvPr id="10" name="TextBox 9">
            <a:extLst>
              <a:ext uri="{FF2B5EF4-FFF2-40B4-BE49-F238E27FC236}">
                <a16:creationId xmlns:a16="http://schemas.microsoft.com/office/drawing/2014/main" id="{349085A8-EED2-48B1-B2F2-01CC358A7436}"/>
              </a:ext>
            </a:extLst>
          </p:cNvPr>
          <p:cNvSpPr txBox="1"/>
          <p:nvPr/>
        </p:nvSpPr>
        <p:spPr>
          <a:xfrm>
            <a:off x="506142" y="1398921"/>
            <a:ext cx="10757702" cy="8109912"/>
          </a:xfrm>
          <a:prstGeom prst="rect">
            <a:avLst/>
          </a:prstGeom>
          <a:noFill/>
        </p:spPr>
        <p:txBody>
          <a:bodyPr wrap="square" rtlCol="0">
            <a:spAutoFit/>
          </a:bodyPr>
          <a:lstStyle/>
          <a:p>
            <a:pPr marL="457200" indent="-457200">
              <a:buFont typeface="Arial" panose="020B0604020202020204" pitchFamily="34" charset="0"/>
              <a:buChar char="•"/>
            </a:pPr>
            <a:r>
              <a:rPr lang="en-US" sz="2800" dirty="0">
                <a:latin typeface="Calibri" panose="020F0502020204030204" pitchFamily="34" charset="0"/>
                <a:ea typeface="Calibri" panose="020F0502020204030204" pitchFamily="34" charset="0"/>
                <a:cs typeface="Calibri" panose="020F0502020204030204" pitchFamily="34" charset="0"/>
              </a:rPr>
              <a:t>Continuity of care – ability to follow youth through the system effectively (EHR)</a:t>
            </a:r>
          </a:p>
          <a:p>
            <a:endParaRPr lang="en-US" sz="900" dirty="0"/>
          </a:p>
          <a:p>
            <a:pPr marL="457200" indent="-457200">
              <a:buFont typeface="Arial" panose="020B0604020202020204" pitchFamily="34" charset="0"/>
              <a:buChar char="•"/>
            </a:pPr>
            <a:r>
              <a:rPr lang="en-US" sz="2800" dirty="0">
                <a:latin typeface="Calibri" panose="020F0502020204030204" pitchFamily="34" charset="0"/>
                <a:ea typeface="Calibri" panose="020F0502020204030204" pitchFamily="34" charset="0"/>
                <a:cs typeface="Calibri" panose="020F0502020204030204" pitchFamily="34" charset="0"/>
              </a:rPr>
              <a:t>Exploring incentives for parent/guardian involvement</a:t>
            </a:r>
          </a:p>
          <a:p>
            <a:endParaRPr lang="en-US" sz="1000" dirty="0">
              <a:latin typeface="Calibri" panose="020F0502020204030204" pitchFamily="34" charset="0"/>
              <a:ea typeface="Calibri" panose="020F0502020204030204" pitchFamily="34" charset="0"/>
              <a:cs typeface="Calibri" panose="020F0502020204030204" pitchFamily="34" charset="0"/>
            </a:endParaRPr>
          </a:p>
          <a:p>
            <a:pPr marL="457200" indent="-457200">
              <a:buFont typeface="Arial" panose="020B0604020202020204" pitchFamily="34" charset="0"/>
              <a:buChar char="•"/>
            </a:pPr>
            <a:r>
              <a:rPr lang="en-US" sz="2800" dirty="0">
                <a:latin typeface="Calibri" panose="020F0502020204030204" pitchFamily="34" charset="0"/>
                <a:ea typeface="Calibri" panose="020F0502020204030204" pitchFamily="34" charset="0"/>
                <a:cs typeface="Calibri" panose="020F0502020204030204" pitchFamily="34" charset="0"/>
              </a:rPr>
              <a:t>Cost of care reduction for parent/guardian when parent/guardian and youth are involved in treatment</a:t>
            </a:r>
          </a:p>
          <a:p>
            <a:endParaRPr lang="en-US" sz="1000" dirty="0">
              <a:latin typeface="Calibri" panose="020F0502020204030204" pitchFamily="34" charset="0"/>
              <a:ea typeface="Calibri" panose="020F0502020204030204" pitchFamily="34" charset="0"/>
              <a:cs typeface="Calibri" panose="020F0502020204030204" pitchFamily="34" charset="0"/>
            </a:endParaRPr>
          </a:p>
          <a:p>
            <a:pPr marL="457200" indent="-457200">
              <a:buFont typeface="Arial" panose="020B0604020202020204" pitchFamily="34" charset="0"/>
              <a:buChar char="•"/>
            </a:pPr>
            <a:r>
              <a:rPr lang="en-US" sz="2800" dirty="0">
                <a:latin typeface="Calibri" panose="020F0502020204030204" pitchFamily="34" charset="0"/>
                <a:ea typeface="Calibri" panose="020F0502020204030204" pitchFamily="34" charset="0"/>
                <a:cs typeface="Calibri" panose="020F0502020204030204" pitchFamily="34" charset="0"/>
              </a:rPr>
              <a:t>Higher degree of collaboration and information sharing between educators and clinicians</a:t>
            </a:r>
          </a:p>
          <a:p>
            <a:endParaRPr lang="en-US" sz="1000" dirty="0">
              <a:latin typeface="Calibri" panose="020F0502020204030204" pitchFamily="34" charset="0"/>
              <a:ea typeface="Calibri" panose="020F0502020204030204" pitchFamily="34" charset="0"/>
              <a:cs typeface="Calibri" panose="020F0502020204030204" pitchFamily="34" charset="0"/>
            </a:endParaRPr>
          </a:p>
          <a:p>
            <a:pPr marL="457200" indent="-457200">
              <a:buFont typeface="Arial" panose="020B0604020202020204" pitchFamily="34" charset="0"/>
              <a:buChar char="•"/>
            </a:pPr>
            <a:r>
              <a:rPr lang="en-US" sz="2800" dirty="0">
                <a:latin typeface="Calibri" panose="020F0502020204030204" pitchFamily="34" charset="0"/>
                <a:ea typeface="Calibri" panose="020F0502020204030204" pitchFamily="34" charset="0"/>
                <a:cs typeface="Calibri" panose="020F0502020204030204" pitchFamily="34" charset="0"/>
              </a:rPr>
              <a:t>Clinically-based vocational counseling</a:t>
            </a:r>
          </a:p>
          <a:p>
            <a:pPr marL="304815" lvl="1"/>
            <a:endParaRPr lang="en-US" sz="1600" dirty="0"/>
          </a:p>
          <a:p>
            <a:pPr marL="609630" lvl="1" indent="-304815">
              <a:buFont typeface="Arial" panose="020B0604020202020204" pitchFamily="34" charset="0"/>
              <a:buChar char="•"/>
            </a:pPr>
            <a:endParaRPr lang="en-US" sz="1600" dirty="0"/>
          </a:p>
          <a:p>
            <a:pPr marL="609630" lvl="1" indent="-304815">
              <a:buFont typeface="Arial" panose="020B0604020202020204" pitchFamily="34" charset="0"/>
              <a:buChar char="•"/>
            </a:pPr>
            <a:endParaRPr lang="en-US" sz="1600" dirty="0"/>
          </a:p>
          <a:p>
            <a:pPr marL="609630" lvl="1" indent="-304815">
              <a:buFont typeface="Arial" panose="020B0604020202020204" pitchFamily="34" charset="0"/>
              <a:buChar char="•"/>
            </a:pPr>
            <a:endParaRPr lang="en-US" sz="1600" dirty="0"/>
          </a:p>
          <a:p>
            <a:pPr marL="609630" lvl="1" indent="-304815">
              <a:buFont typeface="Arial" panose="020B0604020202020204" pitchFamily="34" charset="0"/>
              <a:buChar char="•"/>
            </a:pPr>
            <a:endParaRPr lang="en-US" sz="1600" dirty="0"/>
          </a:p>
          <a:p>
            <a:pPr marL="609630" lvl="1" indent="-304815">
              <a:buFont typeface="Arial" panose="020B0604020202020204" pitchFamily="34" charset="0"/>
              <a:buChar char="•"/>
            </a:pPr>
            <a:endParaRPr lang="en-US" sz="1600" dirty="0"/>
          </a:p>
          <a:p>
            <a:pPr marL="609630" lvl="1" indent="-304815">
              <a:buFont typeface="Arial" panose="020B0604020202020204" pitchFamily="34" charset="0"/>
              <a:buChar char="•"/>
            </a:pPr>
            <a:endParaRPr lang="en-US" sz="1600" dirty="0"/>
          </a:p>
          <a:p>
            <a:pPr marL="609630" lvl="1" indent="-304815">
              <a:buFont typeface="Arial" panose="020B0604020202020204" pitchFamily="34" charset="0"/>
              <a:buChar char="•"/>
            </a:pPr>
            <a:endParaRPr lang="en-US" sz="1600" dirty="0"/>
          </a:p>
          <a:p>
            <a:pPr marL="609630" lvl="1" indent="-304815">
              <a:buFont typeface="Arial" panose="020B0604020202020204" pitchFamily="34" charset="0"/>
              <a:buChar char="•"/>
            </a:pPr>
            <a:endParaRPr lang="en-US" sz="1600" dirty="0"/>
          </a:p>
          <a:p>
            <a:pPr marL="609630" lvl="1" indent="-304815">
              <a:buFont typeface="Arial" panose="020B0604020202020204" pitchFamily="34" charset="0"/>
              <a:buChar char="•"/>
            </a:pPr>
            <a:endParaRPr lang="en-US" sz="1600" dirty="0"/>
          </a:p>
          <a:p>
            <a:pPr marL="609630" lvl="1" indent="-304815">
              <a:buFont typeface="Arial" panose="020B0604020202020204" pitchFamily="34" charset="0"/>
              <a:buChar char="•"/>
            </a:pPr>
            <a:endParaRPr lang="en-US" sz="1600" dirty="0"/>
          </a:p>
          <a:p>
            <a:pPr marL="609630" lvl="1" indent="-304815">
              <a:buFont typeface="Arial" panose="020B0604020202020204" pitchFamily="34" charset="0"/>
              <a:buChar char="•"/>
            </a:pPr>
            <a:endParaRPr lang="en-US" sz="1600" dirty="0"/>
          </a:p>
          <a:p>
            <a:pPr marL="609630" lvl="1" indent="-304815">
              <a:buFont typeface="Arial" panose="020B0604020202020204" pitchFamily="34" charset="0"/>
              <a:buChar char="•"/>
            </a:pPr>
            <a:endParaRPr lang="en-US" sz="1600" dirty="0"/>
          </a:p>
          <a:p>
            <a:pPr marL="609630" lvl="1" indent="-304815">
              <a:buFont typeface="Arial" panose="020B0604020202020204" pitchFamily="34" charset="0"/>
              <a:buChar char="•"/>
            </a:pPr>
            <a:endParaRPr lang="en-US" sz="1600" dirty="0"/>
          </a:p>
          <a:p>
            <a:pPr lvl="1"/>
            <a:endParaRPr lang="en-US" sz="1600" dirty="0"/>
          </a:p>
        </p:txBody>
      </p:sp>
    </p:spTree>
    <p:extLst>
      <p:ext uri="{BB962C8B-B14F-4D97-AF65-F5344CB8AC3E}">
        <p14:creationId xmlns:p14="http://schemas.microsoft.com/office/powerpoint/2010/main" val="240670946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5"/>
          <p:cNvGrpSpPr/>
          <p:nvPr/>
        </p:nvGrpSpPr>
        <p:grpSpPr>
          <a:xfrm>
            <a:off x="0" y="6386101"/>
            <a:ext cx="12192000" cy="474077"/>
            <a:chOff x="0" y="0"/>
            <a:chExt cx="11829920" cy="561498"/>
          </a:xfrm>
        </p:grpSpPr>
        <p:sp>
          <p:nvSpPr>
            <p:cNvPr id="6" name="Freeform 6"/>
            <p:cNvSpPr/>
            <p:nvPr/>
          </p:nvSpPr>
          <p:spPr>
            <a:xfrm>
              <a:off x="0" y="0"/>
              <a:ext cx="11829920" cy="561498"/>
            </a:xfrm>
            <a:custGeom>
              <a:avLst/>
              <a:gdLst/>
              <a:ahLst/>
              <a:cxnLst/>
              <a:rect l="l" t="t" r="r" b="b"/>
              <a:pathLst>
                <a:path w="11829920" h="561498">
                  <a:moveTo>
                    <a:pt x="0" y="0"/>
                  </a:moveTo>
                  <a:lnTo>
                    <a:pt x="11829920" y="0"/>
                  </a:lnTo>
                  <a:lnTo>
                    <a:pt x="11829920" y="561498"/>
                  </a:lnTo>
                  <a:lnTo>
                    <a:pt x="0" y="561498"/>
                  </a:lnTo>
                  <a:close/>
                </a:path>
              </a:pathLst>
            </a:custGeom>
            <a:solidFill>
              <a:srgbClr val="094285"/>
            </a:solidFill>
          </p:spPr>
          <p:txBody>
            <a:bodyPr/>
            <a:lstStyle/>
            <a:p>
              <a:endParaRPr lang="en-US"/>
            </a:p>
          </p:txBody>
        </p:sp>
      </p:grpSp>
      <p:sp>
        <p:nvSpPr>
          <p:cNvPr id="7" name="TextBox 7"/>
          <p:cNvSpPr txBox="1"/>
          <p:nvPr/>
        </p:nvSpPr>
        <p:spPr>
          <a:xfrm>
            <a:off x="1906308" y="6344659"/>
            <a:ext cx="8379384" cy="505523"/>
          </a:xfrm>
          <a:prstGeom prst="rect">
            <a:avLst/>
          </a:prstGeom>
        </p:spPr>
        <p:txBody>
          <a:bodyPr lIns="0" tIns="0" rIns="0" bIns="0" rtlCol="0" anchor="t">
            <a:spAutoFit/>
          </a:bodyPr>
          <a:lstStyle/>
          <a:p>
            <a:pPr algn="ctr" defTabSz="609660">
              <a:lnSpc>
                <a:spcPts val="4200"/>
              </a:lnSpc>
              <a:defRPr/>
            </a:pPr>
            <a:r>
              <a:rPr lang="en-US" sz="3000" spc="279" dirty="0">
                <a:solidFill>
                  <a:srgbClr val="FFFFFF"/>
                </a:solidFill>
                <a:latin typeface="Calibri" panose="020F0502020204030204"/>
              </a:rPr>
              <a:t>FLORIDA DEPARTMENT OF JUVENILE JUSTICE</a:t>
            </a:r>
          </a:p>
        </p:txBody>
      </p:sp>
      <p:pic>
        <p:nvPicPr>
          <p:cNvPr id="11" name="Picture 5">
            <a:extLst>
              <a:ext uri="{FF2B5EF4-FFF2-40B4-BE49-F238E27FC236}">
                <a16:creationId xmlns:a16="http://schemas.microsoft.com/office/drawing/2014/main" id="{6E7B2F82-2342-47DD-852F-0357ACEBA417}"/>
              </a:ext>
            </a:extLst>
          </p:cNvPr>
          <p:cNvPicPr>
            <a:picLocks noChangeAspect="1"/>
          </p:cNvPicPr>
          <p:nvPr/>
        </p:nvPicPr>
        <p:blipFill>
          <a:blip r:embed="rId3"/>
          <a:srcRect/>
          <a:stretch>
            <a:fillRect/>
          </a:stretch>
        </p:blipFill>
        <p:spPr>
          <a:xfrm>
            <a:off x="10858373" y="5797693"/>
            <a:ext cx="911609" cy="1093931"/>
          </a:xfrm>
          <a:prstGeom prst="rect">
            <a:avLst/>
          </a:prstGeom>
        </p:spPr>
      </p:pic>
      <p:sp>
        <p:nvSpPr>
          <p:cNvPr id="4" name="Slide Number Placeholder 3">
            <a:extLst>
              <a:ext uri="{FF2B5EF4-FFF2-40B4-BE49-F238E27FC236}">
                <a16:creationId xmlns:a16="http://schemas.microsoft.com/office/drawing/2014/main" id="{E3771610-82F2-49D7-96AC-876DCFE36B2B}"/>
              </a:ext>
            </a:extLst>
          </p:cNvPr>
          <p:cNvSpPr>
            <a:spLocks noGrp="1"/>
          </p:cNvSpPr>
          <p:nvPr>
            <p:ph type="sldNum" sz="quarter" idx="12"/>
          </p:nvPr>
        </p:nvSpPr>
        <p:spPr>
          <a:xfrm>
            <a:off x="11963400" y="6563591"/>
            <a:ext cx="228600" cy="328033"/>
          </a:xfrm>
        </p:spPr>
        <p:txBody>
          <a:bodyPr/>
          <a:lstStyle/>
          <a:p>
            <a:pPr>
              <a:defRPr/>
            </a:pPr>
            <a:fld id="{15F6E9E8-AF26-4AF6-833B-7D43A5D5EF8D}" type="slidenum">
              <a:rPr lang="en-US" smtClean="0"/>
              <a:pPr>
                <a:defRPr/>
              </a:pPr>
              <a:t>12</a:t>
            </a:fld>
            <a:endParaRPr lang="en-US" dirty="0"/>
          </a:p>
        </p:txBody>
      </p:sp>
      <p:sp>
        <p:nvSpPr>
          <p:cNvPr id="8" name="AutoShape 4">
            <a:extLst>
              <a:ext uri="{FF2B5EF4-FFF2-40B4-BE49-F238E27FC236}">
                <a16:creationId xmlns:a16="http://schemas.microsoft.com/office/drawing/2014/main" id="{94A4F59D-6BD8-48A2-87C6-C9B6B80C6E90}"/>
              </a:ext>
            </a:extLst>
          </p:cNvPr>
          <p:cNvSpPr/>
          <p:nvPr/>
        </p:nvSpPr>
        <p:spPr>
          <a:xfrm rot="16200000">
            <a:off x="8632222" y="3101513"/>
            <a:ext cx="5378137" cy="14223"/>
          </a:xfrm>
          <a:prstGeom prst="line">
            <a:avLst/>
          </a:prstGeom>
          <a:ln w="38100" cap="rnd">
            <a:solidFill>
              <a:srgbClr val="094285"/>
            </a:solidFill>
            <a:prstDash val="solid"/>
            <a:headEnd type="none" w="sm" len="sm"/>
            <a:tailEnd type="none" w="sm" len="sm"/>
          </a:ln>
        </p:spPr>
        <p:txBody>
          <a:bodyPr/>
          <a:lstStyle/>
          <a:p>
            <a:endParaRPr lang="en-US"/>
          </a:p>
        </p:txBody>
      </p:sp>
      <p:sp>
        <p:nvSpPr>
          <p:cNvPr id="9" name="TextBox 8">
            <a:extLst>
              <a:ext uri="{FF2B5EF4-FFF2-40B4-BE49-F238E27FC236}">
                <a16:creationId xmlns:a16="http://schemas.microsoft.com/office/drawing/2014/main" id="{91576510-BD9E-42F1-93BB-217A9A170429}"/>
              </a:ext>
            </a:extLst>
          </p:cNvPr>
          <p:cNvSpPr txBox="1"/>
          <p:nvPr/>
        </p:nvSpPr>
        <p:spPr>
          <a:xfrm>
            <a:off x="685800" y="419556"/>
            <a:ext cx="10512552" cy="646331"/>
          </a:xfrm>
          <a:prstGeom prst="rect">
            <a:avLst/>
          </a:prstGeom>
          <a:noFill/>
        </p:spPr>
        <p:txBody>
          <a:bodyPr wrap="square" rtlCol="0">
            <a:spAutoFit/>
          </a:bodyPr>
          <a:lstStyle/>
          <a:p>
            <a:pPr algn="ctr"/>
            <a:r>
              <a:rPr lang="en-US" sz="3600" spc="7" dirty="0">
                <a:solidFill>
                  <a:srgbClr val="094285"/>
                </a:solidFill>
              </a:rPr>
              <a:t>Contacts</a:t>
            </a:r>
            <a:endParaRPr lang="en-US" sz="3600" dirty="0"/>
          </a:p>
        </p:txBody>
      </p:sp>
      <p:sp>
        <p:nvSpPr>
          <p:cNvPr id="10" name="TextBox 9">
            <a:extLst>
              <a:ext uri="{FF2B5EF4-FFF2-40B4-BE49-F238E27FC236}">
                <a16:creationId xmlns:a16="http://schemas.microsoft.com/office/drawing/2014/main" id="{349085A8-EED2-48B1-B2F2-01CC358A7436}"/>
              </a:ext>
            </a:extLst>
          </p:cNvPr>
          <p:cNvSpPr txBox="1"/>
          <p:nvPr/>
        </p:nvSpPr>
        <p:spPr>
          <a:xfrm>
            <a:off x="506142" y="1398921"/>
            <a:ext cx="10757702" cy="8217634"/>
          </a:xfrm>
          <a:prstGeom prst="rect">
            <a:avLst/>
          </a:prstGeom>
          <a:noFill/>
        </p:spPr>
        <p:txBody>
          <a:bodyPr wrap="square" rtlCol="0">
            <a:spAutoFit/>
          </a:bodyPr>
          <a:lstStyle/>
          <a:p>
            <a:r>
              <a:rPr lang="en-US" sz="2800" dirty="0">
                <a:latin typeface="Calibri" panose="020F0502020204030204" pitchFamily="34" charset="0"/>
                <a:ea typeface="Calibri" panose="020F0502020204030204" pitchFamily="34" charset="0"/>
                <a:cs typeface="Calibri" panose="020F0502020204030204" pitchFamily="34" charset="0"/>
              </a:rPr>
              <a:t>Tracy L. Shelby, Ph.D.</a:t>
            </a:r>
          </a:p>
          <a:p>
            <a:r>
              <a:rPr lang="en-US" sz="2400" dirty="0">
                <a:latin typeface="Calibri" panose="020F0502020204030204" pitchFamily="34" charset="0"/>
                <a:ea typeface="Calibri" panose="020F0502020204030204" pitchFamily="34" charset="0"/>
                <a:cs typeface="Calibri" panose="020F0502020204030204" pitchFamily="34" charset="0"/>
              </a:rPr>
              <a:t>Director of Mental Health and Substance Abuse Services</a:t>
            </a:r>
          </a:p>
          <a:p>
            <a:r>
              <a:rPr lang="en-US" sz="2400" dirty="0">
                <a:latin typeface="Calibri" panose="020F0502020204030204" pitchFamily="34" charset="0"/>
                <a:ea typeface="Calibri" panose="020F0502020204030204" pitchFamily="34" charset="0"/>
                <a:cs typeface="Calibri" panose="020F0502020204030204" pitchFamily="34" charset="0"/>
              </a:rPr>
              <a:t>Office of Health Services</a:t>
            </a:r>
          </a:p>
          <a:p>
            <a:r>
              <a:rPr lang="en-US" sz="2400" dirty="0">
                <a:latin typeface="Calibri" panose="020F0502020204030204" pitchFamily="34" charset="0"/>
                <a:ea typeface="Calibri" panose="020F0502020204030204" pitchFamily="34" charset="0"/>
                <a:cs typeface="Calibri" panose="020F0502020204030204" pitchFamily="34" charset="0"/>
              </a:rPr>
              <a:t>Florida Department of Juvenile Justice</a:t>
            </a:r>
          </a:p>
          <a:p>
            <a:r>
              <a:rPr lang="en-US" sz="2400" dirty="0">
                <a:latin typeface="Calibri" panose="020F0502020204030204" pitchFamily="34" charset="0"/>
                <a:ea typeface="Calibri" panose="020F0502020204030204" pitchFamily="34" charset="0"/>
                <a:cs typeface="Calibri" panose="020F0502020204030204" pitchFamily="34" charset="0"/>
              </a:rPr>
              <a:t>(850) 717-2413</a:t>
            </a:r>
          </a:p>
          <a:p>
            <a:endParaRPr lang="en-US" sz="2800" dirty="0">
              <a:latin typeface="Calibri" panose="020F0502020204030204" pitchFamily="34" charset="0"/>
              <a:ea typeface="Calibri" panose="020F0502020204030204" pitchFamily="34" charset="0"/>
              <a:cs typeface="Calibri" panose="020F0502020204030204" pitchFamily="34" charset="0"/>
            </a:endParaRPr>
          </a:p>
          <a:p>
            <a:r>
              <a:rPr lang="en-US" sz="2800" dirty="0">
                <a:latin typeface="Calibri" panose="020F0502020204030204" pitchFamily="34" charset="0"/>
                <a:ea typeface="Calibri" panose="020F0502020204030204" pitchFamily="34" charset="0"/>
                <a:cs typeface="Calibri" panose="020F0502020204030204" pitchFamily="34" charset="0"/>
              </a:rPr>
              <a:t>Joy Bennink, LMHC, CAP, ATR</a:t>
            </a:r>
          </a:p>
          <a:p>
            <a:r>
              <a:rPr lang="en-US" sz="2400" dirty="0">
                <a:latin typeface="Calibri" panose="020F0502020204030204" pitchFamily="34" charset="0"/>
                <a:ea typeface="Calibri" panose="020F0502020204030204" pitchFamily="34" charset="0"/>
                <a:cs typeface="Calibri" panose="020F0502020204030204" pitchFamily="34" charset="0"/>
              </a:rPr>
              <a:t>Deputy Director, Mental Health &amp; Substance Abuse Services </a:t>
            </a:r>
          </a:p>
          <a:p>
            <a:r>
              <a:rPr lang="en-US" sz="2400" dirty="0">
                <a:latin typeface="Calibri" panose="020F0502020204030204" pitchFamily="34" charset="0"/>
                <a:ea typeface="Calibri" panose="020F0502020204030204" pitchFamily="34" charset="0"/>
                <a:cs typeface="Calibri" panose="020F0502020204030204" pitchFamily="34" charset="0"/>
              </a:rPr>
              <a:t>Office of Health Services</a:t>
            </a:r>
          </a:p>
          <a:p>
            <a:r>
              <a:rPr lang="en-US" sz="2400" dirty="0">
                <a:latin typeface="Calibri" panose="020F0502020204030204" pitchFamily="34" charset="0"/>
                <a:ea typeface="Calibri" panose="020F0502020204030204" pitchFamily="34" charset="0"/>
                <a:cs typeface="Calibri" panose="020F0502020204030204" pitchFamily="34" charset="0"/>
              </a:rPr>
              <a:t>Florida Department of Juvenile Justice</a:t>
            </a:r>
          </a:p>
          <a:p>
            <a:r>
              <a:rPr lang="en-US" sz="2400" dirty="0">
                <a:latin typeface="Calibri" panose="020F0502020204030204" pitchFamily="34" charset="0"/>
                <a:ea typeface="Calibri" panose="020F0502020204030204" pitchFamily="34" charset="0"/>
                <a:cs typeface="Calibri" panose="020F0502020204030204" pitchFamily="34" charset="0"/>
              </a:rPr>
              <a:t>Cell (850)210-9122</a:t>
            </a:r>
          </a:p>
          <a:p>
            <a:endParaRPr lang="en-US" sz="2800" dirty="0">
              <a:latin typeface="Calibri" panose="020F0502020204030204" pitchFamily="34" charset="0"/>
              <a:ea typeface="Calibri" panose="020F0502020204030204" pitchFamily="34" charset="0"/>
              <a:cs typeface="Calibri" panose="020F0502020204030204" pitchFamily="34" charset="0"/>
            </a:endParaRPr>
          </a:p>
          <a:p>
            <a:pPr marL="304815" lvl="1"/>
            <a:endParaRPr lang="en-US" sz="1600" dirty="0"/>
          </a:p>
          <a:p>
            <a:pPr marL="609630" lvl="1" indent="-304815">
              <a:buFont typeface="Arial" panose="020B0604020202020204" pitchFamily="34" charset="0"/>
              <a:buChar char="•"/>
            </a:pPr>
            <a:endParaRPr lang="en-US" sz="1600" dirty="0"/>
          </a:p>
          <a:p>
            <a:pPr marL="609630" lvl="1" indent="-304815">
              <a:buFont typeface="Arial" panose="020B0604020202020204" pitchFamily="34" charset="0"/>
              <a:buChar char="•"/>
            </a:pPr>
            <a:endParaRPr lang="en-US" sz="1600" dirty="0"/>
          </a:p>
          <a:p>
            <a:pPr marL="609630" lvl="1" indent="-304815">
              <a:buFont typeface="Arial" panose="020B0604020202020204" pitchFamily="34" charset="0"/>
              <a:buChar char="•"/>
            </a:pPr>
            <a:endParaRPr lang="en-US" sz="1600" dirty="0"/>
          </a:p>
          <a:p>
            <a:pPr marL="609630" lvl="1" indent="-304815">
              <a:buFont typeface="Arial" panose="020B0604020202020204" pitchFamily="34" charset="0"/>
              <a:buChar char="•"/>
            </a:pPr>
            <a:endParaRPr lang="en-US" sz="1600" dirty="0"/>
          </a:p>
          <a:p>
            <a:pPr marL="609630" lvl="1" indent="-304815">
              <a:buFont typeface="Arial" panose="020B0604020202020204" pitchFamily="34" charset="0"/>
              <a:buChar char="•"/>
            </a:pPr>
            <a:endParaRPr lang="en-US" sz="1600" dirty="0"/>
          </a:p>
          <a:p>
            <a:pPr marL="609630" lvl="1" indent="-304815">
              <a:buFont typeface="Arial" panose="020B0604020202020204" pitchFamily="34" charset="0"/>
              <a:buChar char="•"/>
            </a:pPr>
            <a:endParaRPr lang="en-US" sz="1600" dirty="0"/>
          </a:p>
          <a:p>
            <a:pPr marL="609630" lvl="1" indent="-304815">
              <a:buFont typeface="Arial" panose="020B0604020202020204" pitchFamily="34" charset="0"/>
              <a:buChar char="•"/>
            </a:pPr>
            <a:endParaRPr lang="en-US" sz="1600" dirty="0"/>
          </a:p>
          <a:p>
            <a:pPr marL="609630" lvl="1" indent="-304815">
              <a:buFont typeface="Arial" panose="020B0604020202020204" pitchFamily="34" charset="0"/>
              <a:buChar char="•"/>
            </a:pPr>
            <a:endParaRPr lang="en-US" sz="1600" dirty="0"/>
          </a:p>
          <a:p>
            <a:pPr marL="609630" lvl="1" indent="-304815">
              <a:buFont typeface="Arial" panose="020B0604020202020204" pitchFamily="34" charset="0"/>
              <a:buChar char="•"/>
            </a:pPr>
            <a:endParaRPr lang="en-US" sz="1600" dirty="0"/>
          </a:p>
          <a:p>
            <a:pPr marL="609630" lvl="1" indent="-304815">
              <a:buFont typeface="Arial" panose="020B0604020202020204" pitchFamily="34" charset="0"/>
              <a:buChar char="•"/>
            </a:pPr>
            <a:endParaRPr lang="en-US" sz="1600" dirty="0"/>
          </a:p>
          <a:p>
            <a:pPr marL="609630" lvl="1" indent="-304815">
              <a:buFont typeface="Arial" panose="020B0604020202020204" pitchFamily="34" charset="0"/>
              <a:buChar char="•"/>
            </a:pPr>
            <a:endParaRPr lang="en-US" sz="1600" dirty="0"/>
          </a:p>
          <a:p>
            <a:pPr marL="609630" lvl="1" indent="-304815">
              <a:buFont typeface="Arial" panose="020B0604020202020204" pitchFamily="34" charset="0"/>
              <a:buChar char="•"/>
            </a:pPr>
            <a:endParaRPr lang="en-US" sz="1600" dirty="0"/>
          </a:p>
          <a:p>
            <a:pPr lvl="1"/>
            <a:endParaRPr lang="en-US" sz="1600" dirty="0"/>
          </a:p>
        </p:txBody>
      </p:sp>
    </p:spTree>
    <p:extLst>
      <p:ext uri="{BB962C8B-B14F-4D97-AF65-F5344CB8AC3E}">
        <p14:creationId xmlns:p14="http://schemas.microsoft.com/office/powerpoint/2010/main" val="392860569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5"/>
          <p:cNvGrpSpPr/>
          <p:nvPr/>
        </p:nvGrpSpPr>
        <p:grpSpPr>
          <a:xfrm>
            <a:off x="0" y="6386101"/>
            <a:ext cx="12192000" cy="474077"/>
            <a:chOff x="0" y="0"/>
            <a:chExt cx="11829920" cy="561498"/>
          </a:xfrm>
        </p:grpSpPr>
        <p:sp>
          <p:nvSpPr>
            <p:cNvPr id="6" name="Freeform 6"/>
            <p:cNvSpPr/>
            <p:nvPr/>
          </p:nvSpPr>
          <p:spPr>
            <a:xfrm>
              <a:off x="0" y="0"/>
              <a:ext cx="11829920" cy="561498"/>
            </a:xfrm>
            <a:custGeom>
              <a:avLst/>
              <a:gdLst/>
              <a:ahLst/>
              <a:cxnLst/>
              <a:rect l="l" t="t" r="r" b="b"/>
              <a:pathLst>
                <a:path w="11829920" h="561498">
                  <a:moveTo>
                    <a:pt x="0" y="0"/>
                  </a:moveTo>
                  <a:lnTo>
                    <a:pt x="11829920" y="0"/>
                  </a:lnTo>
                  <a:lnTo>
                    <a:pt x="11829920" y="561498"/>
                  </a:lnTo>
                  <a:lnTo>
                    <a:pt x="0" y="561498"/>
                  </a:lnTo>
                  <a:close/>
                </a:path>
              </a:pathLst>
            </a:custGeom>
            <a:solidFill>
              <a:srgbClr val="094285"/>
            </a:solidFill>
          </p:spPr>
          <p:txBody>
            <a:bodyPr/>
            <a:lstStyle/>
            <a:p>
              <a:endParaRPr lang="en-US"/>
            </a:p>
          </p:txBody>
        </p:sp>
      </p:grpSp>
      <p:sp>
        <p:nvSpPr>
          <p:cNvPr id="7" name="TextBox 7"/>
          <p:cNvSpPr txBox="1"/>
          <p:nvPr/>
        </p:nvSpPr>
        <p:spPr>
          <a:xfrm>
            <a:off x="1906308" y="6344659"/>
            <a:ext cx="8379384" cy="505523"/>
          </a:xfrm>
          <a:prstGeom prst="rect">
            <a:avLst/>
          </a:prstGeom>
        </p:spPr>
        <p:txBody>
          <a:bodyPr lIns="0" tIns="0" rIns="0" bIns="0" rtlCol="0" anchor="t">
            <a:spAutoFit/>
          </a:bodyPr>
          <a:lstStyle/>
          <a:p>
            <a:pPr algn="ctr" defTabSz="609660">
              <a:lnSpc>
                <a:spcPts val="4200"/>
              </a:lnSpc>
              <a:defRPr/>
            </a:pPr>
            <a:r>
              <a:rPr lang="en-US" sz="3000" spc="279" dirty="0">
                <a:solidFill>
                  <a:srgbClr val="FFFFFF"/>
                </a:solidFill>
                <a:latin typeface="Calibri" panose="020F0502020204030204"/>
              </a:rPr>
              <a:t>FLORIDA DEPARTMENT OF JUVENILE JUSTICE</a:t>
            </a:r>
          </a:p>
        </p:txBody>
      </p:sp>
      <p:pic>
        <p:nvPicPr>
          <p:cNvPr id="11" name="Picture 5">
            <a:extLst>
              <a:ext uri="{FF2B5EF4-FFF2-40B4-BE49-F238E27FC236}">
                <a16:creationId xmlns:a16="http://schemas.microsoft.com/office/drawing/2014/main" id="{6E7B2F82-2342-47DD-852F-0357ACEBA417}"/>
              </a:ext>
            </a:extLst>
          </p:cNvPr>
          <p:cNvPicPr>
            <a:picLocks noChangeAspect="1"/>
          </p:cNvPicPr>
          <p:nvPr/>
        </p:nvPicPr>
        <p:blipFill>
          <a:blip r:embed="rId3"/>
          <a:srcRect/>
          <a:stretch>
            <a:fillRect/>
          </a:stretch>
        </p:blipFill>
        <p:spPr>
          <a:xfrm>
            <a:off x="10858373" y="5797693"/>
            <a:ext cx="911609" cy="1093931"/>
          </a:xfrm>
          <a:prstGeom prst="rect">
            <a:avLst/>
          </a:prstGeom>
        </p:spPr>
      </p:pic>
      <p:sp>
        <p:nvSpPr>
          <p:cNvPr id="4" name="Slide Number Placeholder 3">
            <a:extLst>
              <a:ext uri="{FF2B5EF4-FFF2-40B4-BE49-F238E27FC236}">
                <a16:creationId xmlns:a16="http://schemas.microsoft.com/office/drawing/2014/main" id="{E3771610-82F2-49D7-96AC-876DCFE36B2B}"/>
              </a:ext>
            </a:extLst>
          </p:cNvPr>
          <p:cNvSpPr>
            <a:spLocks noGrp="1"/>
          </p:cNvSpPr>
          <p:nvPr>
            <p:ph type="sldNum" sz="quarter" idx="12"/>
          </p:nvPr>
        </p:nvSpPr>
        <p:spPr>
          <a:xfrm>
            <a:off x="11963400" y="6563591"/>
            <a:ext cx="228600" cy="328033"/>
          </a:xfrm>
        </p:spPr>
        <p:txBody>
          <a:bodyPr/>
          <a:lstStyle/>
          <a:p>
            <a:pPr>
              <a:defRPr/>
            </a:pPr>
            <a:fld id="{15F6E9E8-AF26-4AF6-833B-7D43A5D5EF8D}" type="slidenum">
              <a:rPr lang="en-US" smtClean="0"/>
              <a:pPr>
                <a:defRPr/>
              </a:pPr>
              <a:t>2</a:t>
            </a:fld>
            <a:endParaRPr lang="en-US" dirty="0"/>
          </a:p>
        </p:txBody>
      </p:sp>
      <p:sp>
        <p:nvSpPr>
          <p:cNvPr id="8" name="AutoShape 4">
            <a:extLst>
              <a:ext uri="{FF2B5EF4-FFF2-40B4-BE49-F238E27FC236}">
                <a16:creationId xmlns:a16="http://schemas.microsoft.com/office/drawing/2014/main" id="{94A4F59D-6BD8-48A2-87C6-C9B6B80C6E90}"/>
              </a:ext>
            </a:extLst>
          </p:cNvPr>
          <p:cNvSpPr/>
          <p:nvPr/>
        </p:nvSpPr>
        <p:spPr>
          <a:xfrm rot="16200000">
            <a:off x="8632222" y="3101513"/>
            <a:ext cx="5378137" cy="14223"/>
          </a:xfrm>
          <a:prstGeom prst="line">
            <a:avLst/>
          </a:prstGeom>
          <a:ln w="38100" cap="rnd">
            <a:solidFill>
              <a:srgbClr val="094285"/>
            </a:solidFill>
            <a:prstDash val="solid"/>
            <a:headEnd type="none" w="sm" len="sm"/>
            <a:tailEnd type="none" w="sm" len="sm"/>
          </a:ln>
        </p:spPr>
        <p:txBody>
          <a:bodyPr/>
          <a:lstStyle/>
          <a:p>
            <a:endParaRPr lang="en-US"/>
          </a:p>
        </p:txBody>
      </p:sp>
      <p:sp>
        <p:nvSpPr>
          <p:cNvPr id="9" name="TextBox 8">
            <a:extLst>
              <a:ext uri="{FF2B5EF4-FFF2-40B4-BE49-F238E27FC236}">
                <a16:creationId xmlns:a16="http://schemas.microsoft.com/office/drawing/2014/main" id="{91576510-BD9E-42F1-93BB-217A9A170429}"/>
              </a:ext>
            </a:extLst>
          </p:cNvPr>
          <p:cNvSpPr txBox="1"/>
          <p:nvPr/>
        </p:nvSpPr>
        <p:spPr>
          <a:xfrm>
            <a:off x="685800" y="419556"/>
            <a:ext cx="10512552" cy="646331"/>
          </a:xfrm>
          <a:prstGeom prst="rect">
            <a:avLst/>
          </a:prstGeom>
          <a:noFill/>
        </p:spPr>
        <p:txBody>
          <a:bodyPr wrap="square" rtlCol="0">
            <a:spAutoFit/>
          </a:bodyPr>
          <a:lstStyle/>
          <a:p>
            <a:pPr algn="ctr"/>
            <a:r>
              <a:rPr lang="en-US" sz="3600" spc="7" dirty="0">
                <a:solidFill>
                  <a:srgbClr val="094285"/>
                </a:solidFill>
              </a:rPr>
              <a:t>Introduction</a:t>
            </a:r>
            <a:endParaRPr lang="en-US" sz="3600" dirty="0"/>
          </a:p>
        </p:txBody>
      </p:sp>
      <p:sp>
        <p:nvSpPr>
          <p:cNvPr id="10" name="TextBox 9">
            <a:extLst>
              <a:ext uri="{FF2B5EF4-FFF2-40B4-BE49-F238E27FC236}">
                <a16:creationId xmlns:a16="http://schemas.microsoft.com/office/drawing/2014/main" id="{349085A8-EED2-48B1-B2F2-01CC358A7436}"/>
              </a:ext>
            </a:extLst>
          </p:cNvPr>
          <p:cNvSpPr txBox="1"/>
          <p:nvPr/>
        </p:nvSpPr>
        <p:spPr>
          <a:xfrm>
            <a:off x="719142" y="1311835"/>
            <a:ext cx="10498328" cy="7325082"/>
          </a:xfrm>
          <a:prstGeom prst="rect">
            <a:avLst/>
          </a:prstGeom>
          <a:noFill/>
        </p:spPr>
        <p:txBody>
          <a:bodyPr wrap="square" rtlCol="0">
            <a:spAutoFit/>
          </a:bodyPr>
          <a:lstStyle/>
          <a:p>
            <a:pPr marL="457200" indent="-457200">
              <a:buFont typeface="Arial" panose="020B0604020202020204" pitchFamily="34" charset="0"/>
              <a:buChar char="•"/>
            </a:pPr>
            <a:r>
              <a:rPr lang="en-US" sz="2800" dirty="0"/>
              <a:t>Medical and mental health services are overseen by the Office of Health Services within the department.</a:t>
            </a:r>
          </a:p>
          <a:p>
            <a:endParaRPr lang="en-US" sz="900" dirty="0"/>
          </a:p>
          <a:p>
            <a:pPr marL="457200" indent="-457200">
              <a:buFont typeface="Arial" panose="020B0604020202020204" pitchFamily="34" charset="0"/>
              <a:buChar char="•"/>
            </a:pPr>
            <a:r>
              <a:rPr lang="en-US" sz="2800" dirty="0">
                <a:solidFill>
                  <a:schemeClr val="tx1"/>
                </a:solidFill>
                <a:latin typeface="Calibri" panose="020F0502020204030204" pitchFamily="34" charset="0"/>
                <a:cs typeface="Calibri" panose="020F0502020204030204" pitchFamily="34" charset="0"/>
              </a:rPr>
              <a:t>The Florida Department of Juvenile Justice (DJJ) provides oversight of youth medical and mental health services and partners with providers to ensure these services are delivered with efficacy.</a:t>
            </a:r>
          </a:p>
          <a:p>
            <a:endParaRPr lang="en-US" sz="900" dirty="0">
              <a:solidFill>
                <a:schemeClr val="tx1"/>
              </a:solidFill>
              <a:latin typeface="Calibri" panose="020F0502020204030204" pitchFamily="34" charset="0"/>
              <a:cs typeface="Calibri" panose="020F0502020204030204" pitchFamily="34" charset="0"/>
            </a:endParaRPr>
          </a:p>
          <a:p>
            <a:pPr marL="457200" indent="-457200">
              <a:buFont typeface="Arial" panose="020B0604020202020204" pitchFamily="34" charset="0"/>
              <a:buChar char="•"/>
            </a:pPr>
            <a:r>
              <a:rPr lang="en-US" sz="2800" dirty="0">
                <a:solidFill>
                  <a:schemeClr val="tx1"/>
                </a:solidFill>
                <a:latin typeface="Calibri" panose="020F0502020204030204" pitchFamily="34" charset="0"/>
                <a:cs typeface="Calibri" panose="020F0502020204030204" pitchFamily="34" charset="0"/>
              </a:rPr>
              <a:t>The Department provides clinical technical assistance and training to contracted medical and mental health staff.</a:t>
            </a:r>
          </a:p>
          <a:p>
            <a:pPr marL="304815" lvl="1"/>
            <a:endParaRPr lang="en-US" sz="1600" dirty="0"/>
          </a:p>
          <a:p>
            <a:pPr marL="609630" lvl="1" indent="-304815">
              <a:buFont typeface="Arial" panose="020B0604020202020204" pitchFamily="34" charset="0"/>
              <a:buChar char="•"/>
            </a:pPr>
            <a:endParaRPr lang="en-US" sz="1600" dirty="0"/>
          </a:p>
          <a:p>
            <a:pPr marL="609630" lvl="1" indent="-304815">
              <a:buFont typeface="Arial" panose="020B0604020202020204" pitchFamily="34" charset="0"/>
              <a:buChar char="•"/>
            </a:pPr>
            <a:endParaRPr lang="en-US" sz="1600" dirty="0"/>
          </a:p>
          <a:p>
            <a:pPr marL="609630" lvl="1" indent="-304815">
              <a:buFont typeface="Arial" panose="020B0604020202020204" pitchFamily="34" charset="0"/>
              <a:buChar char="•"/>
            </a:pPr>
            <a:endParaRPr lang="en-US" sz="1600" dirty="0"/>
          </a:p>
          <a:p>
            <a:pPr marL="609630" lvl="1" indent="-304815">
              <a:buFont typeface="Arial" panose="020B0604020202020204" pitchFamily="34" charset="0"/>
              <a:buChar char="•"/>
            </a:pPr>
            <a:endParaRPr lang="en-US" sz="1600" dirty="0"/>
          </a:p>
          <a:p>
            <a:pPr marL="609630" lvl="1" indent="-304815">
              <a:buFont typeface="Arial" panose="020B0604020202020204" pitchFamily="34" charset="0"/>
              <a:buChar char="•"/>
            </a:pPr>
            <a:endParaRPr lang="en-US" sz="1600" dirty="0"/>
          </a:p>
          <a:p>
            <a:pPr marL="609630" lvl="1" indent="-304815">
              <a:buFont typeface="Arial" panose="020B0604020202020204" pitchFamily="34" charset="0"/>
              <a:buChar char="•"/>
            </a:pPr>
            <a:endParaRPr lang="en-US" sz="1600" dirty="0"/>
          </a:p>
          <a:p>
            <a:pPr marL="609630" lvl="1" indent="-304815">
              <a:buFont typeface="Arial" panose="020B0604020202020204" pitchFamily="34" charset="0"/>
              <a:buChar char="•"/>
            </a:pPr>
            <a:endParaRPr lang="en-US" sz="1600" dirty="0"/>
          </a:p>
          <a:p>
            <a:pPr marL="609630" lvl="1" indent="-304815">
              <a:buFont typeface="Arial" panose="020B0604020202020204" pitchFamily="34" charset="0"/>
              <a:buChar char="•"/>
            </a:pPr>
            <a:endParaRPr lang="en-US" sz="1600" dirty="0"/>
          </a:p>
          <a:p>
            <a:pPr marL="609630" lvl="1" indent="-304815">
              <a:buFont typeface="Arial" panose="020B0604020202020204" pitchFamily="34" charset="0"/>
              <a:buChar char="•"/>
            </a:pPr>
            <a:endParaRPr lang="en-US" sz="1600" dirty="0"/>
          </a:p>
          <a:p>
            <a:pPr marL="609630" lvl="1" indent="-304815">
              <a:buFont typeface="Arial" panose="020B0604020202020204" pitchFamily="34" charset="0"/>
              <a:buChar char="•"/>
            </a:pPr>
            <a:endParaRPr lang="en-US" sz="1600" dirty="0"/>
          </a:p>
          <a:p>
            <a:pPr marL="609630" lvl="1" indent="-304815">
              <a:buFont typeface="Arial" panose="020B0604020202020204" pitchFamily="34" charset="0"/>
              <a:buChar char="•"/>
            </a:pPr>
            <a:endParaRPr lang="en-US" sz="1600" dirty="0"/>
          </a:p>
          <a:p>
            <a:pPr marL="609630" lvl="1" indent="-304815">
              <a:buFont typeface="Arial" panose="020B0604020202020204" pitchFamily="34" charset="0"/>
              <a:buChar char="•"/>
            </a:pPr>
            <a:endParaRPr lang="en-US" sz="1600" dirty="0"/>
          </a:p>
          <a:p>
            <a:pPr marL="609630" lvl="1" indent="-304815">
              <a:buFont typeface="Arial" panose="020B0604020202020204" pitchFamily="34" charset="0"/>
              <a:buChar char="•"/>
            </a:pPr>
            <a:endParaRPr lang="en-US" sz="1600" dirty="0"/>
          </a:p>
          <a:p>
            <a:pPr marL="609630" lvl="1" indent="-304815">
              <a:buFont typeface="Arial" panose="020B0604020202020204" pitchFamily="34" charset="0"/>
              <a:buChar char="•"/>
            </a:pPr>
            <a:endParaRPr lang="en-US" sz="1600" dirty="0"/>
          </a:p>
          <a:p>
            <a:pPr lvl="1"/>
            <a:endParaRPr lang="en-US" sz="1600" dirty="0"/>
          </a:p>
        </p:txBody>
      </p:sp>
    </p:spTree>
    <p:extLst>
      <p:ext uri="{BB962C8B-B14F-4D97-AF65-F5344CB8AC3E}">
        <p14:creationId xmlns:p14="http://schemas.microsoft.com/office/powerpoint/2010/main" val="209753958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5"/>
          <p:cNvGrpSpPr/>
          <p:nvPr/>
        </p:nvGrpSpPr>
        <p:grpSpPr>
          <a:xfrm>
            <a:off x="0" y="6386101"/>
            <a:ext cx="12192000" cy="474077"/>
            <a:chOff x="0" y="0"/>
            <a:chExt cx="11829920" cy="561498"/>
          </a:xfrm>
        </p:grpSpPr>
        <p:sp>
          <p:nvSpPr>
            <p:cNvPr id="6" name="Freeform 6"/>
            <p:cNvSpPr/>
            <p:nvPr/>
          </p:nvSpPr>
          <p:spPr>
            <a:xfrm>
              <a:off x="0" y="0"/>
              <a:ext cx="11829920" cy="561498"/>
            </a:xfrm>
            <a:custGeom>
              <a:avLst/>
              <a:gdLst/>
              <a:ahLst/>
              <a:cxnLst/>
              <a:rect l="l" t="t" r="r" b="b"/>
              <a:pathLst>
                <a:path w="11829920" h="561498">
                  <a:moveTo>
                    <a:pt x="0" y="0"/>
                  </a:moveTo>
                  <a:lnTo>
                    <a:pt x="11829920" y="0"/>
                  </a:lnTo>
                  <a:lnTo>
                    <a:pt x="11829920" y="561498"/>
                  </a:lnTo>
                  <a:lnTo>
                    <a:pt x="0" y="561498"/>
                  </a:lnTo>
                  <a:close/>
                </a:path>
              </a:pathLst>
            </a:custGeom>
            <a:solidFill>
              <a:srgbClr val="094285"/>
            </a:solidFill>
          </p:spPr>
          <p:txBody>
            <a:bodyPr/>
            <a:lstStyle/>
            <a:p>
              <a:endParaRPr lang="en-US"/>
            </a:p>
          </p:txBody>
        </p:sp>
      </p:grpSp>
      <p:sp>
        <p:nvSpPr>
          <p:cNvPr id="7" name="TextBox 7"/>
          <p:cNvSpPr txBox="1"/>
          <p:nvPr/>
        </p:nvSpPr>
        <p:spPr>
          <a:xfrm>
            <a:off x="1906308" y="6344659"/>
            <a:ext cx="8379384" cy="505523"/>
          </a:xfrm>
          <a:prstGeom prst="rect">
            <a:avLst/>
          </a:prstGeom>
        </p:spPr>
        <p:txBody>
          <a:bodyPr lIns="0" tIns="0" rIns="0" bIns="0" rtlCol="0" anchor="t">
            <a:spAutoFit/>
          </a:bodyPr>
          <a:lstStyle/>
          <a:p>
            <a:pPr algn="ctr" defTabSz="609660">
              <a:lnSpc>
                <a:spcPts val="4200"/>
              </a:lnSpc>
              <a:defRPr/>
            </a:pPr>
            <a:r>
              <a:rPr lang="en-US" sz="3000" spc="279" dirty="0">
                <a:solidFill>
                  <a:srgbClr val="FFFFFF"/>
                </a:solidFill>
                <a:latin typeface="Calibri" panose="020F0502020204030204"/>
              </a:rPr>
              <a:t>FLORIDA DEPARTMENT OF JUVENILE JUSTICE</a:t>
            </a:r>
          </a:p>
        </p:txBody>
      </p:sp>
      <p:pic>
        <p:nvPicPr>
          <p:cNvPr id="11" name="Picture 5">
            <a:extLst>
              <a:ext uri="{FF2B5EF4-FFF2-40B4-BE49-F238E27FC236}">
                <a16:creationId xmlns:a16="http://schemas.microsoft.com/office/drawing/2014/main" id="{6E7B2F82-2342-47DD-852F-0357ACEBA417}"/>
              </a:ext>
            </a:extLst>
          </p:cNvPr>
          <p:cNvPicPr>
            <a:picLocks noChangeAspect="1"/>
          </p:cNvPicPr>
          <p:nvPr/>
        </p:nvPicPr>
        <p:blipFill>
          <a:blip r:embed="rId3"/>
          <a:srcRect/>
          <a:stretch>
            <a:fillRect/>
          </a:stretch>
        </p:blipFill>
        <p:spPr>
          <a:xfrm>
            <a:off x="10858373" y="5797693"/>
            <a:ext cx="911609" cy="1093931"/>
          </a:xfrm>
          <a:prstGeom prst="rect">
            <a:avLst/>
          </a:prstGeom>
        </p:spPr>
      </p:pic>
      <p:sp>
        <p:nvSpPr>
          <p:cNvPr id="4" name="Slide Number Placeholder 3">
            <a:extLst>
              <a:ext uri="{FF2B5EF4-FFF2-40B4-BE49-F238E27FC236}">
                <a16:creationId xmlns:a16="http://schemas.microsoft.com/office/drawing/2014/main" id="{E3771610-82F2-49D7-96AC-876DCFE36B2B}"/>
              </a:ext>
            </a:extLst>
          </p:cNvPr>
          <p:cNvSpPr>
            <a:spLocks noGrp="1"/>
          </p:cNvSpPr>
          <p:nvPr>
            <p:ph type="sldNum" sz="quarter" idx="12"/>
          </p:nvPr>
        </p:nvSpPr>
        <p:spPr>
          <a:xfrm>
            <a:off x="11963400" y="6563591"/>
            <a:ext cx="228600" cy="328033"/>
          </a:xfrm>
        </p:spPr>
        <p:txBody>
          <a:bodyPr/>
          <a:lstStyle/>
          <a:p>
            <a:pPr>
              <a:defRPr/>
            </a:pPr>
            <a:fld id="{15F6E9E8-AF26-4AF6-833B-7D43A5D5EF8D}" type="slidenum">
              <a:rPr lang="en-US" smtClean="0"/>
              <a:pPr>
                <a:defRPr/>
              </a:pPr>
              <a:t>3</a:t>
            </a:fld>
            <a:endParaRPr lang="en-US" dirty="0"/>
          </a:p>
        </p:txBody>
      </p:sp>
      <p:sp>
        <p:nvSpPr>
          <p:cNvPr id="8" name="AutoShape 4">
            <a:extLst>
              <a:ext uri="{FF2B5EF4-FFF2-40B4-BE49-F238E27FC236}">
                <a16:creationId xmlns:a16="http://schemas.microsoft.com/office/drawing/2014/main" id="{94A4F59D-6BD8-48A2-87C6-C9B6B80C6E90}"/>
              </a:ext>
            </a:extLst>
          </p:cNvPr>
          <p:cNvSpPr/>
          <p:nvPr/>
        </p:nvSpPr>
        <p:spPr>
          <a:xfrm rot="16200000">
            <a:off x="8632222" y="3101513"/>
            <a:ext cx="5378137" cy="14223"/>
          </a:xfrm>
          <a:prstGeom prst="line">
            <a:avLst/>
          </a:prstGeom>
          <a:ln w="38100" cap="rnd">
            <a:solidFill>
              <a:srgbClr val="094285"/>
            </a:solidFill>
            <a:prstDash val="solid"/>
            <a:headEnd type="none" w="sm" len="sm"/>
            <a:tailEnd type="none" w="sm" len="sm"/>
          </a:ln>
        </p:spPr>
        <p:txBody>
          <a:bodyPr/>
          <a:lstStyle/>
          <a:p>
            <a:endParaRPr lang="en-US"/>
          </a:p>
        </p:txBody>
      </p:sp>
      <p:sp>
        <p:nvSpPr>
          <p:cNvPr id="9" name="TextBox 8">
            <a:extLst>
              <a:ext uri="{FF2B5EF4-FFF2-40B4-BE49-F238E27FC236}">
                <a16:creationId xmlns:a16="http://schemas.microsoft.com/office/drawing/2014/main" id="{91576510-BD9E-42F1-93BB-217A9A170429}"/>
              </a:ext>
            </a:extLst>
          </p:cNvPr>
          <p:cNvSpPr txBox="1"/>
          <p:nvPr/>
        </p:nvSpPr>
        <p:spPr>
          <a:xfrm>
            <a:off x="685800" y="419556"/>
            <a:ext cx="10512552" cy="646331"/>
          </a:xfrm>
          <a:prstGeom prst="rect">
            <a:avLst/>
          </a:prstGeom>
          <a:noFill/>
        </p:spPr>
        <p:txBody>
          <a:bodyPr wrap="square" rtlCol="0">
            <a:spAutoFit/>
          </a:bodyPr>
          <a:lstStyle/>
          <a:p>
            <a:pPr algn="ctr"/>
            <a:r>
              <a:rPr lang="en-US" sz="3600" spc="7" dirty="0">
                <a:solidFill>
                  <a:srgbClr val="094285"/>
                </a:solidFill>
              </a:rPr>
              <a:t>Treatment Services We Provide</a:t>
            </a:r>
            <a:endParaRPr lang="en-US" sz="3600" dirty="0"/>
          </a:p>
        </p:txBody>
      </p:sp>
      <p:sp>
        <p:nvSpPr>
          <p:cNvPr id="10" name="TextBox 9">
            <a:extLst>
              <a:ext uri="{FF2B5EF4-FFF2-40B4-BE49-F238E27FC236}">
                <a16:creationId xmlns:a16="http://schemas.microsoft.com/office/drawing/2014/main" id="{349085A8-EED2-48B1-B2F2-01CC358A7436}"/>
              </a:ext>
            </a:extLst>
          </p:cNvPr>
          <p:cNvSpPr txBox="1"/>
          <p:nvPr/>
        </p:nvSpPr>
        <p:spPr>
          <a:xfrm>
            <a:off x="757938" y="1546967"/>
            <a:ext cx="10498328" cy="7602081"/>
          </a:xfrm>
          <a:prstGeom prst="rect">
            <a:avLst/>
          </a:prstGeom>
          <a:noFill/>
        </p:spPr>
        <p:txBody>
          <a:bodyPr wrap="square" rtlCol="0">
            <a:spAutoFit/>
          </a:bodyPr>
          <a:lstStyle/>
          <a:p>
            <a:pPr marL="457200" indent="-457200">
              <a:buFont typeface="Arial" panose="020B0604020202020204" pitchFamily="34" charset="0"/>
              <a:buChar char="•"/>
            </a:pPr>
            <a:r>
              <a:rPr lang="en-US" sz="2800" dirty="0">
                <a:latin typeface="Calibri" panose="020F0502020204030204" pitchFamily="34" charset="0"/>
                <a:ea typeface="Calibri" panose="020F0502020204030204" pitchFamily="34" charset="0"/>
                <a:cs typeface="Calibri" panose="020F0502020204030204" pitchFamily="34" charset="0"/>
              </a:rPr>
              <a:t>Mental Health and Substance Abuse (MHSA) services are offered throughout our continuum of care through prevention, detention, probation and residential services.</a:t>
            </a:r>
          </a:p>
          <a:p>
            <a:endParaRPr lang="en-US" sz="900" dirty="0"/>
          </a:p>
          <a:p>
            <a:endParaRPr lang="en-US" sz="900" dirty="0"/>
          </a:p>
          <a:p>
            <a:pPr marL="457200" indent="-457200">
              <a:buFont typeface="Arial" panose="020B0604020202020204" pitchFamily="34" charset="0"/>
              <a:buChar char="•"/>
            </a:pPr>
            <a:r>
              <a:rPr lang="en-US" sz="2800" dirty="0">
                <a:latin typeface="Calibri" panose="020F0502020204030204" pitchFamily="34" charset="0"/>
                <a:ea typeface="Calibri" panose="020F0502020204030204" pitchFamily="34" charset="0"/>
                <a:cs typeface="Calibri" panose="020F0502020204030204" pitchFamily="34" charset="0"/>
              </a:rPr>
              <a:t>Screening, assessment, evaluation, individual therapy, group therapy, family therapy, crisis intervention, suicide prevention and supportive services are provided. </a:t>
            </a:r>
          </a:p>
          <a:p>
            <a:endParaRPr lang="en-US" sz="900" dirty="0">
              <a:solidFill>
                <a:schemeClr val="tx1"/>
              </a:solidFill>
              <a:latin typeface="Calibri" panose="020F0502020204030204" pitchFamily="34" charset="0"/>
              <a:cs typeface="Calibri" panose="020F0502020204030204" pitchFamily="34" charset="0"/>
            </a:endParaRPr>
          </a:p>
          <a:p>
            <a:endParaRPr lang="en-US" sz="900" dirty="0">
              <a:solidFill>
                <a:schemeClr val="tx1"/>
              </a:solidFill>
              <a:latin typeface="Calibri" panose="020F0502020204030204" pitchFamily="34" charset="0"/>
              <a:cs typeface="Calibri" panose="020F0502020204030204" pitchFamily="34" charset="0"/>
            </a:endParaRPr>
          </a:p>
          <a:p>
            <a:pPr marL="457200" indent="-457200">
              <a:buFont typeface="Arial" panose="020B0604020202020204" pitchFamily="34" charset="0"/>
              <a:buChar char="•"/>
            </a:pPr>
            <a:r>
              <a:rPr lang="en-US" sz="2800" dirty="0">
                <a:latin typeface="Calibri" panose="020F0502020204030204" pitchFamily="34" charset="0"/>
                <a:ea typeface="Calibri" panose="020F0502020204030204" pitchFamily="34" charset="0"/>
                <a:cs typeface="Calibri" panose="020F0502020204030204" pitchFamily="34" charset="0"/>
              </a:rPr>
              <a:t>Psychiatric services are provided to youth as needed.</a:t>
            </a:r>
          </a:p>
          <a:p>
            <a:pPr marL="304815" lvl="1"/>
            <a:endParaRPr lang="en-US" sz="1600" dirty="0"/>
          </a:p>
          <a:p>
            <a:pPr marL="609630" lvl="1" indent="-304815">
              <a:buFont typeface="Arial" panose="020B0604020202020204" pitchFamily="34" charset="0"/>
              <a:buChar char="•"/>
            </a:pPr>
            <a:endParaRPr lang="en-US" sz="1600" dirty="0"/>
          </a:p>
          <a:p>
            <a:pPr marL="609630" lvl="1" indent="-304815">
              <a:buFont typeface="Arial" panose="020B0604020202020204" pitchFamily="34" charset="0"/>
              <a:buChar char="•"/>
            </a:pPr>
            <a:endParaRPr lang="en-US" sz="1600" dirty="0"/>
          </a:p>
          <a:p>
            <a:pPr marL="609630" lvl="1" indent="-304815">
              <a:buFont typeface="Arial" panose="020B0604020202020204" pitchFamily="34" charset="0"/>
              <a:buChar char="•"/>
            </a:pPr>
            <a:endParaRPr lang="en-US" sz="1600" dirty="0"/>
          </a:p>
          <a:p>
            <a:pPr marL="609630" lvl="1" indent="-304815">
              <a:buFont typeface="Arial" panose="020B0604020202020204" pitchFamily="34" charset="0"/>
              <a:buChar char="•"/>
            </a:pPr>
            <a:endParaRPr lang="en-US" sz="1600" dirty="0"/>
          </a:p>
          <a:p>
            <a:pPr marL="609630" lvl="1" indent="-304815">
              <a:buFont typeface="Arial" panose="020B0604020202020204" pitchFamily="34" charset="0"/>
              <a:buChar char="•"/>
            </a:pPr>
            <a:endParaRPr lang="en-US" sz="1600" dirty="0"/>
          </a:p>
          <a:p>
            <a:pPr marL="609630" lvl="1" indent="-304815">
              <a:buFont typeface="Arial" panose="020B0604020202020204" pitchFamily="34" charset="0"/>
              <a:buChar char="•"/>
            </a:pPr>
            <a:endParaRPr lang="en-US" sz="1600" dirty="0"/>
          </a:p>
          <a:p>
            <a:pPr marL="609630" lvl="1" indent="-304815">
              <a:buFont typeface="Arial" panose="020B0604020202020204" pitchFamily="34" charset="0"/>
              <a:buChar char="•"/>
            </a:pPr>
            <a:endParaRPr lang="en-US" sz="1600" dirty="0"/>
          </a:p>
          <a:p>
            <a:pPr marL="609630" lvl="1" indent="-304815">
              <a:buFont typeface="Arial" panose="020B0604020202020204" pitchFamily="34" charset="0"/>
              <a:buChar char="•"/>
            </a:pPr>
            <a:endParaRPr lang="en-US" sz="1600" dirty="0"/>
          </a:p>
          <a:p>
            <a:pPr marL="609630" lvl="1" indent="-304815">
              <a:buFont typeface="Arial" panose="020B0604020202020204" pitchFamily="34" charset="0"/>
              <a:buChar char="•"/>
            </a:pPr>
            <a:endParaRPr lang="en-US" sz="1600" dirty="0"/>
          </a:p>
          <a:p>
            <a:pPr marL="609630" lvl="1" indent="-304815">
              <a:buFont typeface="Arial" panose="020B0604020202020204" pitchFamily="34" charset="0"/>
              <a:buChar char="•"/>
            </a:pPr>
            <a:endParaRPr lang="en-US" sz="1600" dirty="0"/>
          </a:p>
          <a:p>
            <a:pPr marL="609630" lvl="1" indent="-304815">
              <a:buFont typeface="Arial" panose="020B0604020202020204" pitchFamily="34" charset="0"/>
              <a:buChar char="•"/>
            </a:pPr>
            <a:endParaRPr lang="en-US" sz="1600" dirty="0"/>
          </a:p>
          <a:p>
            <a:pPr marL="609630" lvl="1" indent="-304815">
              <a:buFont typeface="Arial" panose="020B0604020202020204" pitchFamily="34" charset="0"/>
              <a:buChar char="•"/>
            </a:pPr>
            <a:endParaRPr lang="en-US" sz="1600" dirty="0"/>
          </a:p>
          <a:p>
            <a:pPr marL="609630" lvl="1" indent="-304815">
              <a:buFont typeface="Arial" panose="020B0604020202020204" pitchFamily="34" charset="0"/>
              <a:buChar char="•"/>
            </a:pPr>
            <a:endParaRPr lang="en-US" sz="1600" dirty="0"/>
          </a:p>
          <a:p>
            <a:pPr marL="609630" lvl="1" indent="-304815">
              <a:buFont typeface="Arial" panose="020B0604020202020204" pitchFamily="34" charset="0"/>
              <a:buChar char="•"/>
            </a:pPr>
            <a:endParaRPr lang="en-US" sz="1600" dirty="0"/>
          </a:p>
          <a:p>
            <a:pPr lvl="1"/>
            <a:endParaRPr lang="en-US" sz="1600" dirty="0"/>
          </a:p>
        </p:txBody>
      </p:sp>
    </p:spTree>
    <p:extLst>
      <p:ext uri="{BB962C8B-B14F-4D97-AF65-F5344CB8AC3E}">
        <p14:creationId xmlns:p14="http://schemas.microsoft.com/office/powerpoint/2010/main" val="143408920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5"/>
          <p:cNvGrpSpPr/>
          <p:nvPr/>
        </p:nvGrpSpPr>
        <p:grpSpPr>
          <a:xfrm>
            <a:off x="0" y="6386101"/>
            <a:ext cx="12192000" cy="474077"/>
            <a:chOff x="0" y="0"/>
            <a:chExt cx="11829920" cy="561498"/>
          </a:xfrm>
        </p:grpSpPr>
        <p:sp>
          <p:nvSpPr>
            <p:cNvPr id="6" name="Freeform 6"/>
            <p:cNvSpPr/>
            <p:nvPr/>
          </p:nvSpPr>
          <p:spPr>
            <a:xfrm>
              <a:off x="0" y="0"/>
              <a:ext cx="11829920" cy="561498"/>
            </a:xfrm>
            <a:custGeom>
              <a:avLst/>
              <a:gdLst/>
              <a:ahLst/>
              <a:cxnLst/>
              <a:rect l="l" t="t" r="r" b="b"/>
              <a:pathLst>
                <a:path w="11829920" h="561498">
                  <a:moveTo>
                    <a:pt x="0" y="0"/>
                  </a:moveTo>
                  <a:lnTo>
                    <a:pt x="11829920" y="0"/>
                  </a:lnTo>
                  <a:lnTo>
                    <a:pt x="11829920" y="561498"/>
                  </a:lnTo>
                  <a:lnTo>
                    <a:pt x="0" y="561498"/>
                  </a:lnTo>
                  <a:close/>
                </a:path>
              </a:pathLst>
            </a:custGeom>
            <a:solidFill>
              <a:srgbClr val="094285"/>
            </a:solidFill>
          </p:spPr>
          <p:txBody>
            <a:bodyPr/>
            <a:lstStyle/>
            <a:p>
              <a:endParaRPr lang="en-US"/>
            </a:p>
          </p:txBody>
        </p:sp>
      </p:grpSp>
      <p:sp>
        <p:nvSpPr>
          <p:cNvPr id="7" name="TextBox 7"/>
          <p:cNvSpPr txBox="1"/>
          <p:nvPr/>
        </p:nvSpPr>
        <p:spPr>
          <a:xfrm>
            <a:off x="1906308" y="6344659"/>
            <a:ext cx="8379384" cy="505523"/>
          </a:xfrm>
          <a:prstGeom prst="rect">
            <a:avLst/>
          </a:prstGeom>
        </p:spPr>
        <p:txBody>
          <a:bodyPr lIns="0" tIns="0" rIns="0" bIns="0" rtlCol="0" anchor="t">
            <a:spAutoFit/>
          </a:bodyPr>
          <a:lstStyle/>
          <a:p>
            <a:pPr algn="ctr" defTabSz="609660">
              <a:lnSpc>
                <a:spcPts val="4200"/>
              </a:lnSpc>
              <a:defRPr/>
            </a:pPr>
            <a:r>
              <a:rPr lang="en-US" sz="3000" spc="279" dirty="0">
                <a:solidFill>
                  <a:srgbClr val="FFFFFF"/>
                </a:solidFill>
                <a:latin typeface="Calibri" panose="020F0502020204030204"/>
              </a:rPr>
              <a:t>FLORIDA DEPARTMENT OF JUVENILE JUSTICE</a:t>
            </a:r>
          </a:p>
        </p:txBody>
      </p:sp>
      <p:pic>
        <p:nvPicPr>
          <p:cNvPr id="11" name="Picture 5">
            <a:extLst>
              <a:ext uri="{FF2B5EF4-FFF2-40B4-BE49-F238E27FC236}">
                <a16:creationId xmlns:a16="http://schemas.microsoft.com/office/drawing/2014/main" id="{6E7B2F82-2342-47DD-852F-0357ACEBA417}"/>
              </a:ext>
            </a:extLst>
          </p:cNvPr>
          <p:cNvPicPr>
            <a:picLocks noChangeAspect="1"/>
          </p:cNvPicPr>
          <p:nvPr/>
        </p:nvPicPr>
        <p:blipFill>
          <a:blip r:embed="rId3"/>
          <a:srcRect/>
          <a:stretch>
            <a:fillRect/>
          </a:stretch>
        </p:blipFill>
        <p:spPr>
          <a:xfrm>
            <a:off x="10858373" y="5797693"/>
            <a:ext cx="911609" cy="1093931"/>
          </a:xfrm>
          <a:prstGeom prst="rect">
            <a:avLst/>
          </a:prstGeom>
        </p:spPr>
      </p:pic>
      <p:sp>
        <p:nvSpPr>
          <p:cNvPr id="4" name="Slide Number Placeholder 3">
            <a:extLst>
              <a:ext uri="{FF2B5EF4-FFF2-40B4-BE49-F238E27FC236}">
                <a16:creationId xmlns:a16="http://schemas.microsoft.com/office/drawing/2014/main" id="{E3771610-82F2-49D7-96AC-876DCFE36B2B}"/>
              </a:ext>
            </a:extLst>
          </p:cNvPr>
          <p:cNvSpPr>
            <a:spLocks noGrp="1"/>
          </p:cNvSpPr>
          <p:nvPr>
            <p:ph type="sldNum" sz="quarter" idx="12"/>
          </p:nvPr>
        </p:nvSpPr>
        <p:spPr>
          <a:xfrm>
            <a:off x="11963400" y="6563591"/>
            <a:ext cx="228600" cy="328033"/>
          </a:xfrm>
        </p:spPr>
        <p:txBody>
          <a:bodyPr/>
          <a:lstStyle/>
          <a:p>
            <a:pPr>
              <a:defRPr/>
            </a:pPr>
            <a:fld id="{15F6E9E8-AF26-4AF6-833B-7D43A5D5EF8D}" type="slidenum">
              <a:rPr lang="en-US" smtClean="0"/>
              <a:pPr>
                <a:defRPr/>
              </a:pPr>
              <a:t>4</a:t>
            </a:fld>
            <a:endParaRPr lang="en-US" dirty="0"/>
          </a:p>
        </p:txBody>
      </p:sp>
      <p:sp>
        <p:nvSpPr>
          <p:cNvPr id="8" name="AutoShape 4">
            <a:extLst>
              <a:ext uri="{FF2B5EF4-FFF2-40B4-BE49-F238E27FC236}">
                <a16:creationId xmlns:a16="http://schemas.microsoft.com/office/drawing/2014/main" id="{94A4F59D-6BD8-48A2-87C6-C9B6B80C6E90}"/>
              </a:ext>
            </a:extLst>
          </p:cNvPr>
          <p:cNvSpPr/>
          <p:nvPr/>
        </p:nvSpPr>
        <p:spPr>
          <a:xfrm rot="16200000">
            <a:off x="8632222" y="3101513"/>
            <a:ext cx="5378137" cy="14223"/>
          </a:xfrm>
          <a:prstGeom prst="line">
            <a:avLst/>
          </a:prstGeom>
          <a:ln w="38100" cap="rnd">
            <a:solidFill>
              <a:srgbClr val="094285"/>
            </a:solidFill>
            <a:prstDash val="solid"/>
            <a:headEnd type="none" w="sm" len="sm"/>
            <a:tailEnd type="none" w="sm" len="sm"/>
          </a:ln>
        </p:spPr>
        <p:txBody>
          <a:bodyPr/>
          <a:lstStyle/>
          <a:p>
            <a:endParaRPr lang="en-US"/>
          </a:p>
        </p:txBody>
      </p:sp>
      <p:sp>
        <p:nvSpPr>
          <p:cNvPr id="9" name="TextBox 8">
            <a:extLst>
              <a:ext uri="{FF2B5EF4-FFF2-40B4-BE49-F238E27FC236}">
                <a16:creationId xmlns:a16="http://schemas.microsoft.com/office/drawing/2014/main" id="{91576510-BD9E-42F1-93BB-217A9A170429}"/>
              </a:ext>
            </a:extLst>
          </p:cNvPr>
          <p:cNvSpPr txBox="1"/>
          <p:nvPr/>
        </p:nvSpPr>
        <p:spPr>
          <a:xfrm>
            <a:off x="685800" y="419556"/>
            <a:ext cx="10512552" cy="646331"/>
          </a:xfrm>
          <a:prstGeom prst="rect">
            <a:avLst/>
          </a:prstGeom>
          <a:noFill/>
        </p:spPr>
        <p:txBody>
          <a:bodyPr wrap="square" rtlCol="0">
            <a:spAutoFit/>
          </a:bodyPr>
          <a:lstStyle/>
          <a:p>
            <a:pPr algn="ctr"/>
            <a:r>
              <a:rPr lang="en-US" sz="3600" spc="7" dirty="0">
                <a:solidFill>
                  <a:srgbClr val="094285"/>
                </a:solidFill>
              </a:rPr>
              <a:t>Detention Treatment Services We Provide</a:t>
            </a:r>
            <a:endParaRPr lang="en-US" sz="3600" dirty="0"/>
          </a:p>
        </p:txBody>
      </p:sp>
      <p:sp>
        <p:nvSpPr>
          <p:cNvPr id="10" name="TextBox 9">
            <a:extLst>
              <a:ext uri="{FF2B5EF4-FFF2-40B4-BE49-F238E27FC236}">
                <a16:creationId xmlns:a16="http://schemas.microsoft.com/office/drawing/2014/main" id="{349085A8-EED2-48B1-B2F2-01CC358A7436}"/>
              </a:ext>
            </a:extLst>
          </p:cNvPr>
          <p:cNvSpPr txBox="1"/>
          <p:nvPr/>
        </p:nvSpPr>
        <p:spPr>
          <a:xfrm>
            <a:off x="757938" y="1459880"/>
            <a:ext cx="10498328" cy="7986802"/>
          </a:xfrm>
          <a:prstGeom prst="rect">
            <a:avLst/>
          </a:prstGeom>
          <a:noFill/>
        </p:spPr>
        <p:txBody>
          <a:bodyPr wrap="square" rtlCol="0">
            <a:spAutoFit/>
          </a:bodyPr>
          <a:lstStyle/>
          <a:p>
            <a:pPr marL="457200" indent="-457200">
              <a:buFont typeface="Arial" panose="020B0604020202020204" pitchFamily="34" charset="0"/>
              <a:buChar char="•"/>
            </a:pPr>
            <a:r>
              <a:rPr lang="en-US" sz="2800" dirty="0">
                <a:latin typeface="Calibri" panose="020F0502020204030204" pitchFamily="34" charset="0"/>
                <a:ea typeface="Calibri" panose="020F0502020204030204" pitchFamily="34" charset="0"/>
                <a:cs typeface="Calibri" panose="020F0502020204030204" pitchFamily="34" charset="0"/>
              </a:rPr>
              <a:t>Detention centers are staffed with full-time mental health clinical staff on site daily.</a:t>
            </a:r>
          </a:p>
          <a:p>
            <a:pPr marL="457200" indent="-457200">
              <a:buFont typeface="Arial" panose="020B0604020202020204" pitchFamily="34" charset="0"/>
              <a:buChar char="•"/>
            </a:pPr>
            <a:endParaRPr lang="en-US" sz="1100" dirty="0"/>
          </a:p>
          <a:p>
            <a:pPr marL="457200" indent="-457200">
              <a:buFont typeface="Arial" panose="020B0604020202020204" pitchFamily="34" charset="0"/>
              <a:buChar char="•"/>
            </a:pPr>
            <a:r>
              <a:rPr lang="en-US" sz="2800" dirty="0">
                <a:latin typeface="Calibri" panose="020F0502020204030204" pitchFamily="34" charset="0"/>
                <a:ea typeface="Calibri" panose="020F0502020204030204" pitchFamily="34" charset="0"/>
                <a:cs typeface="Calibri" panose="020F0502020204030204" pitchFamily="34" charset="0"/>
              </a:rPr>
              <a:t>The youth in detention are provided mental health and substance abuse treatment services during their stay based upon the individualized treatment needs of each youth.</a:t>
            </a:r>
          </a:p>
          <a:p>
            <a:endParaRPr lang="en-US" sz="1100" dirty="0">
              <a:latin typeface="Calibri" panose="020F0502020204030204" pitchFamily="34" charset="0"/>
              <a:ea typeface="Calibri" panose="020F0502020204030204" pitchFamily="34" charset="0"/>
              <a:cs typeface="Calibri" panose="020F0502020204030204" pitchFamily="34" charset="0"/>
            </a:endParaRPr>
          </a:p>
          <a:p>
            <a:pPr marL="457200" indent="-457200">
              <a:buFont typeface="Arial" panose="020B0604020202020204" pitchFamily="34" charset="0"/>
              <a:buChar char="•"/>
            </a:pPr>
            <a:r>
              <a:rPr lang="en-US" sz="2800" dirty="0">
                <a:latin typeface="Calibri" panose="020F0502020204030204" pitchFamily="34" charset="0"/>
                <a:ea typeface="Calibri" panose="020F0502020204030204" pitchFamily="34" charset="0"/>
                <a:cs typeface="Calibri" panose="020F0502020204030204" pitchFamily="34" charset="0"/>
              </a:rPr>
              <a:t>Individual, group and family therapy as well as suicide prevention and crisis intervention are provided.</a:t>
            </a:r>
          </a:p>
          <a:p>
            <a:pPr marL="457200" indent="-457200">
              <a:buFont typeface="Arial" panose="020B0604020202020204" pitchFamily="34" charset="0"/>
              <a:buChar char="•"/>
            </a:pPr>
            <a:endParaRPr lang="en-US" sz="1100" dirty="0">
              <a:solidFill>
                <a:schemeClr val="tx1"/>
              </a:solidFill>
              <a:latin typeface="Calibri" panose="020F0502020204030204" pitchFamily="34" charset="0"/>
              <a:cs typeface="Calibri" panose="020F0502020204030204" pitchFamily="34" charset="0"/>
            </a:endParaRPr>
          </a:p>
          <a:p>
            <a:pPr marL="457200" indent="-457200">
              <a:buFont typeface="Arial" panose="020B0604020202020204" pitchFamily="34" charset="0"/>
              <a:buChar char="•"/>
            </a:pPr>
            <a:r>
              <a:rPr lang="en-US" sz="2800" dirty="0">
                <a:latin typeface="Calibri" panose="020F0502020204030204" pitchFamily="34" charset="0"/>
                <a:ea typeface="Calibri" panose="020F0502020204030204" pitchFamily="34" charset="0"/>
                <a:cs typeface="Calibri" panose="020F0502020204030204" pitchFamily="34" charset="0"/>
              </a:rPr>
              <a:t>Psychiatric services are provided to youth as needed.</a:t>
            </a:r>
          </a:p>
          <a:p>
            <a:pPr marL="304815" lvl="1"/>
            <a:endParaRPr lang="en-US" sz="1600" dirty="0"/>
          </a:p>
          <a:p>
            <a:pPr marL="609630" lvl="1" indent="-304815">
              <a:buFont typeface="Arial" panose="020B0604020202020204" pitchFamily="34" charset="0"/>
              <a:buChar char="•"/>
            </a:pPr>
            <a:endParaRPr lang="en-US" sz="1600" dirty="0"/>
          </a:p>
          <a:p>
            <a:pPr marL="609630" lvl="1" indent="-304815">
              <a:buFont typeface="Arial" panose="020B0604020202020204" pitchFamily="34" charset="0"/>
              <a:buChar char="•"/>
            </a:pPr>
            <a:endParaRPr lang="en-US" sz="1600" dirty="0"/>
          </a:p>
          <a:p>
            <a:pPr marL="609630" lvl="1" indent="-304815">
              <a:buFont typeface="Arial" panose="020B0604020202020204" pitchFamily="34" charset="0"/>
              <a:buChar char="•"/>
            </a:pPr>
            <a:endParaRPr lang="en-US" sz="1600" dirty="0"/>
          </a:p>
          <a:p>
            <a:pPr marL="609630" lvl="1" indent="-304815">
              <a:buFont typeface="Arial" panose="020B0604020202020204" pitchFamily="34" charset="0"/>
              <a:buChar char="•"/>
            </a:pPr>
            <a:endParaRPr lang="en-US" sz="1600" dirty="0"/>
          </a:p>
          <a:p>
            <a:pPr marL="609630" lvl="1" indent="-304815">
              <a:buFont typeface="Arial" panose="020B0604020202020204" pitchFamily="34" charset="0"/>
              <a:buChar char="•"/>
            </a:pPr>
            <a:endParaRPr lang="en-US" sz="1600" dirty="0"/>
          </a:p>
          <a:p>
            <a:pPr marL="609630" lvl="1" indent="-304815">
              <a:buFont typeface="Arial" panose="020B0604020202020204" pitchFamily="34" charset="0"/>
              <a:buChar char="•"/>
            </a:pPr>
            <a:endParaRPr lang="en-US" sz="1600" dirty="0"/>
          </a:p>
          <a:p>
            <a:pPr marL="609630" lvl="1" indent="-304815">
              <a:buFont typeface="Arial" panose="020B0604020202020204" pitchFamily="34" charset="0"/>
              <a:buChar char="•"/>
            </a:pPr>
            <a:endParaRPr lang="en-US" sz="1600" dirty="0"/>
          </a:p>
          <a:p>
            <a:pPr marL="609630" lvl="1" indent="-304815">
              <a:buFont typeface="Arial" panose="020B0604020202020204" pitchFamily="34" charset="0"/>
              <a:buChar char="•"/>
            </a:pPr>
            <a:endParaRPr lang="en-US" sz="1600" dirty="0"/>
          </a:p>
          <a:p>
            <a:pPr marL="609630" lvl="1" indent="-304815">
              <a:buFont typeface="Arial" panose="020B0604020202020204" pitchFamily="34" charset="0"/>
              <a:buChar char="•"/>
            </a:pPr>
            <a:endParaRPr lang="en-US" sz="1600" dirty="0"/>
          </a:p>
          <a:p>
            <a:pPr marL="609630" lvl="1" indent="-304815">
              <a:buFont typeface="Arial" panose="020B0604020202020204" pitchFamily="34" charset="0"/>
              <a:buChar char="•"/>
            </a:pPr>
            <a:endParaRPr lang="en-US" sz="1600" dirty="0"/>
          </a:p>
          <a:p>
            <a:pPr marL="609630" lvl="1" indent="-304815">
              <a:buFont typeface="Arial" panose="020B0604020202020204" pitchFamily="34" charset="0"/>
              <a:buChar char="•"/>
            </a:pPr>
            <a:endParaRPr lang="en-US" sz="1600" dirty="0"/>
          </a:p>
          <a:p>
            <a:pPr marL="609630" lvl="1" indent="-304815">
              <a:buFont typeface="Arial" panose="020B0604020202020204" pitchFamily="34" charset="0"/>
              <a:buChar char="•"/>
            </a:pPr>
            <a:endParaRPr lang="en-US" sz="1600" dirty="0"/>
          </a:p>
          <a:p>
            <a:pPr marL="609630" lvl="1" indent="-304815">
              <a:buFont typeface="Arial" panose="020B0604020202020204" pitchFamily="34" charset="0"/>
              <a:buChar char="•"/>
            </a:pPr>
            <a:endParaRPr lang="en-US" sz="1600" dirty="0"/>
          </a:p>
          <a:p>
            <a:pPr marL="609630" lvl="1" indent="-304815">
              <a:buFont typeface="Arial" panose="020B0604020202020204" pitchFamily="34" charset="0"/>
              <a:buChar char="•"/>
            </a:pPr>
            <a:endParaRPr lang="en-US" sz="1600" dirty="0"/>
          </a:p>
          <a:p>
            <a:pPr lvl="1"/>
            <a:endParaRPr lang="en-US" sz="1600" dirty="0"/>
          </a:p>
        </p:txBody>
      </p:sp>
    </p:spTree>
    <p:extLst>
      <p:ext uri="{BB962C8B-B14F-4D97-AF65-F5344CB8AC3E}">
        <p14:creationId xmlns:p14="http://schemas.microsoft.com/office/powerpoint/2010/main" val="6610440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5"/>
          <p:cNvGrpSpPr/>
          <p:nvPr/>
        </p:nvGrpSpPr>
        <p:grpSpPr>
          <a:xfrm>
            <a:off x="0" y="6386101"/>
            <a:ext cx="12192000" cy="474077"/>
            <a:chOff x="0" y="0"/>
            <a:chExt cx="11829920" cy="561498"/>
          </a:xfrm>
        </p:grpSpPr>
        <p:sp>
          <p:nvSpPr>
            <p:cNvPr id="6" name="Freeform 6"/>
            <p:cNvSpPr/>
            <p:nvPr/>
          </p:nvSpPr>
          <p:spPr>
            <a:xfrm>
              <a:off x="0" y="0"/>
              <a:ext cx="11829920" cy="561498"/>
            </a:xfrm>
            <a:custGeom>
              <a:avLst/>
              <a:gdLst/>
              <a:ahLst/>
              <a:cxnLst/>
              <a:rect l="l" t="t" r="r" b="b"/>
              <a:pathLst>
                <a:path w="11829920" h="561498">
                  <a:moveTo>
                    <a:pt x="0" y="0"/>
                  </a:moveTo>
                  <a:lnTo>
                    <a:pt x="11829920" y="0"/>
                  </a:lnTo>
                  <a:lnTo>
                    <a:pt x="11829920" y="561498"/>
                  </a:lnTo>
                  <a:lnTo>
                    <a:pt x="0" y="561498"/>
                  </a:lnTo>
                  <a:close/>
                </a:path>
              </a:pathLst>
            </a:custGeom>
            <a:solidFill>
              <a:srgbClr val="094285"/>
            </a:solidFill>
          </p:spPr>
          <p:txBody>
            <a:bodyPr/>
            <a:lstStyle/>
            <a:p>
              <a:endParaRPr lang="en-US"/>
            </a:p>
          </p:txBody>
        </p:sp>
      </p:grpSp>
      <p:sp>
        <p:nvSpPr>
          <p:cNvPr id="7" name="TextBox 7"/>
          <p:cNvSpPr txBox="1"/>
          <p:nvPr/>
        </p:nvSpPr>
        <p:spPr>
          <a:xfrm>
            <a:off x="1906308" y="6344659"/>
            <a:ext cx="8379384" cy="505523"/>
          </a:xfrm>
          <a:prstGeom prst="rect">
            <a:avLst/>
          </a:prstGeom>
        </p:spPr>
        <p:txBody>
          <a:bodyPr lIns="0" tIns="0" rIns="0" bIns="0" rtlCol="0" anchor="t">
            <a:spAutoFit/>
          </a:bodyPr>
          <a:lstStyle/>
          <a:p>
            <a:pPr algn="ctr" defTabSz="609660">
              <a:lnSpc>
                <a:spcPts val="4200"/>
              </a:lnSpc>
              <a:defRPr/>
            </a:pPr>
            <a:r>
              <a:rPr lang="en-US" sz="3000" spc="279" dirty="0">
                <a:solidFill>
                  <a:srgbClr val="FFFFFF"/>
                </a:solidFill>
                <a:latin typeface="Calibri" panose="020F0502020204030204"/>
              </a:rPr>
              <a:t>FLORIDA DEPARTMENT OF JUVENILE JUSTICE</a:t>
            </a:r>
          </a:p>
        </p:txBody>
      </p:sp>
      <p:pic>
        <p:nvPicPr>
          <p:cNvPr id="11" name="Picture 5">
            <a:extLst>
              <a:ext uri="{FF2B5EF4-FFF2-40B4-BE49-F238E27FC236}">
                <a16:creationId xmlns:a16="http://schemas.microsoft.com/office/drawing/2014/main" id="{6E7B2F82-2342-47DD-852F-0357ACEBA417}"/>
              </a:ext>
            </a:extLst>
          </p:cNvPr>
          <p:cNvPicPr>
            <a:picLocks noChangeAspect="1"/>
          </p:cNvPicPr>
          <p:nvPr/>
        </p:nvPicPr>
        <p:blipFill>
          <a:blip r:embed="rId3"/>
          <a:srcRect/>
          <a:stretch>
            <a:fillRect/>
          </a:stretch>
        </p:blipFill>
        <p:spPr>
          <a:xfrm>
            <a:off x="10858373" y="5797693"/>
            <a:ext cx="911609" cy="1093931"/>
          </a:xfrm>
          <a:prstGeom prst="rect">
            <a:avLst/>
          </a:prstGeom>
        </p:spPr>
      </p:pic>
      <p:sp>
        <p:nvSpPr>
          <p:cNvPr id="4" name="Slide Number Placeholder 3">
            <a:extLst>
              <a:ext uri="{FF2B5EF4-FFF2-40B4-BE49-F238E27FC236}">
                <a16:creationId xmlns:a16="http://schemas.microsoft.com/office/drawing/2014/main" id="{E3771610-82F2-49D7-96AC-876DCFE36B2B}"/>
              </a:ext>
            </a:extLst>
          </p:cNvPr>
          <p:cNvSpPr>
            <a:spLocks noGrp="1"/>
          </p:cNvSpPr>
          <p:nvPr>
            <p:ph type="sldNum" sz="quarter" idx="12"/>
          </p:nvPr>
        </p:nvSpPr>
        <p:spPr>
          <a:xfrm>
            <a:off x="11963400" y="6563591"/>
            <a:ext cx="228600" cy="328033"/>
          </a:xfrm>
        </p:spPr>
        <p:txBody>
          <a:bodyPr/>
          <a:lstStyle/>
          <a:p>
            <a:pPr>
              <a:defRPr/>
            </a:pPr>
            <a:fld id="{15F6E9E8-AF26-4AF6-833B-7D43A5D5EF8D}" type="slidenum">
              <a:rPr lang="en-US" smtClean="0"/>
              <a:pPr>
                <a:defRPr/>
              </a:pPr>
              <a:t>5</a:t>
            </a:fld>
            <a:endParaRPr lang="en-US" dirty="0"/>
          </a:p>
        </p:txBody>
      </p:sp>
      <p:sp>
        <p:nvSpPr>
          <p:cNvPr id="8" name="AutoShape 4">
            <a:extLst>
              <a:ext uri="{FF2B5EF4-FFF2-40B4-BE49-F238E27FC236}">
                <a16:creationId xmlns:a16="http://schemas.microsoft.com/office/drawing/2014/main" id="{94A4F59D-6BD8-48A2-87C6-C9B6B80C6E90}"/>
              </a:ext>
            </a:extLst>
          </p:cNvPr>
          <p:cNvSpPr/>
          <p:nvPr/>
        </p:nvSpPr>
        <p:spPr>
          <a:xfrm rot="16200000">
            <a:off x="8632222" y="3101513"/>
            <a:ext cx="5378137" cy="14223"/>
          </a:xfrm>
          <a:prstGeom prst="line">
            <a:avLst/>
          </a:prstGeom>
          <a:ln w="38100" cap="rnd">
            <a:solidFill>
              <a:srgbClr val="094285"/>
            </a:solidFill>
            <a:prstDash val="solid"/>
            <a:headEnd type="none" w="sm" len="sm"/>
            <a:tailEnd type="none" w="sm" len="sm"/>
          </a:ln>
        </p:spPr>
        <p:txBody>
          <a:bodyPr/>
          <a:lstStyle/>
          <a:p>
            <a:endParaRPr lang="en-US"/>
          </a:p>
        </p:txBody>
      </p:sp>
      <p:sp>
        <p:nvSpPr>
          <p:cNvPr id="9" name="TextBox 8">
            <a:extLst>
              <a:ext uri="{FF2B5EF4-FFF2-40B4-BE49-F238E27FC236}">
                <a16:creationId xmlns:a16="http://schemas.microsoft.com/office/drawing/2014/main" id="{91576510-BD9E-42F1-93BB-217A9A170429}"/>
              </a:ext>
            </a:extLst>
          </p:cNvPr>
          <p:cNvSpPr txBox="1"/>
          <p:nvPr/>
        </p:nvSpPr>
        <p:spPr>
          <a:xfrm>
            <a:off x="598714" y="284215"/>
            <a:ext cx="10512552" cy="646331"/>
          </a:xfrm>
          <a:prstGeom prst="rect">
            <a:avLst/>
          </a:prstGeom>
          <a:noFill/>
        </p:spPr>
        <p:txBody>
          <a:bodyPr wrap="square" rtlCol="0">
            <a:spAutoFit/>
          </a:bodyPr>
          <a:lstStyle/>
          <a:p>
            <a:pPr algn="ctr"/>
            <a:r>
              <a:rPr lang="en-US" sz="3600" spc="7" dirty="0">
                <a:solidFill>
                  <a:srgbClr val="094285"/>
                </a:solidFill>
              </a:rPr>
              <a:t>Probation Treatment Services</a:t>
            </a:r>
            <a:endParaRPr lang="en-US" sz="3600" dirty="0"/>
          </a:p>
        </p:txBody>
      </p:sp>
      <p:sp>
        <p:nvSpPr>
          <p:cNvPr id="10" name="TextBox 9">
            <a:extLst>
              <a:ext uri="{FF2B5EF4-FFF2-40B4-BE49-F238E27FC236}">
                <a16:creationId xmlns:a16="http://schemas.microsoft.com/office/drawing/2014/main" id="{349085A8-EED2-48B1-B2F2-01CC358A7436}"/>
              </a:ext>
            </a:extLst>
          </p:cNvPr>
          <p:cNvSpPr txBox="1"/>
          <p:nvPr/>
        </p:nvSpPr>
        <p:spPr>
          <a:xfrm>
            <a:off x="757938" y="1224750"/>
            <a:ext cx="10498328" cy="8379217"/>
          </a:xfrm>
          <a:prstGeom prst="rect">
            <a:avLst/>
          </a:prstGeom>
          <a:noFill/>
        </p:spPr>
        <p:txBody>
          <a:bodyPr wrap="square" rtlCol="0">
            <a:spAutoFit/>
          </a:bodyPr>
          <a:lstStyle/>
          <a:p>
            <a:pPr marL="457200" indent="-457200">
              <a:buFont typeface="Arial" panose="020B0604020202020204" pitchFamily="34" charset="0"/>
              <a:buChar char="•"/>
            </a:pPr>
            <a:r>
              <a:rPr lang="en-US" sz="2800" dirty="0">
                <a:latin typeface="Calibri" panose="020F0502020204030204" pitchFamily="34" charset="0"/>
                <a:ea typeface="Calibri" panose="020F0502020204030204" pitchFamily="34" charset="0"/>
                <a:cs typeface="Calibri" panose="020F0502020204030204" pitchFamily="34" charset="0"/>
              </a:rPr>
              <a:t>Youth must be under the department’s jurisdiction as disposed by the court to receive services through probation or residential commitment.</a:t>
            </a:r>
          </a:p>
          <a:p>
            <a:endParaRPr lang="en-US" sz="900" dirty="0"/>
          </a:p>
          <a:p>
            <a:endParaRPr lang="en-US" sz="900" dirty="0"/>
          </a:p>
          <a:p>
            <a:pPr marL="457200" indent="-457200">
              <a:buFont typeface="Arial" panose="020B0604020202020204" pitchFamily="34" charset="0"/>
              <a:buChar char="•"/>
            </a:pPr>
            <a:r>
              <a:rPr lang="en-US" sz="2800" dirty="0">
                <a:latin typeface="Calibri" panose="020F0502020204030204" pitchFamily="34" charset="0"/>
                <a:ea typeface="Calibri" panose="020F0502020204030204" pitchFamily="34" charset="0"/>
                <a:cs typeface="Calibri" panose="020F0502020204030204" pitchFamily="34" charset="0"/>
              </a:rPr>
              <a:t>Youth under supervision by the Office of Probation and Community Intervention receive mental health and substance abuse treatment from outpatient providers when an identified treatment need exists. </a:t>
            </a:r>
          </a:p>
          <a:p>
            <a:endParaRPr lang="en-US" sz="1050" dirty="0">
              <a:latin typeface="Calibri" panose="020F0502020204030204" pitchFamily="34" charset="0"/>
              <a:ea typeface="Calibri" panose="020F0502020204030204" pitchFamily="34" charset="0"/>
              <a:cs typeface="Calibri" panose="020F0502020204030204" pitchFamily="34" charset="0"/>
            </a:endParaRPr>
          </a:p>
          <a:p>
            <a:pPr marL="457200" indent="-457200">
              <a:buFont typeface="Arial" panose="020B0604020202020204" pitchFamily="34" charset="0"/>
              <a:buChar char="•"/>
            </a:pPr>
            <a:r>
              <a:rPr lang="en-US" sz="2800" dirty="0">
                <a:latin typeface="Calibri" panose="020F0502020204030204" pitchFamily="34" charset="0"/>
                <a:ea typeface="Calibri" panose="020F0502020204030204" pitchFamily="34" charset="0"/>
                <a:cs typeface="Calibri" panose="020F0502020204030204" pitchFamily="34" charset="0"/>
              </a:rPr>
              <a:t>Individual, group and family therapy, as well as suicide prevention and crisis intervention, are provided.</a:t>
            </a:r>
          </a:p>
          <a:p>
            <a:endParaRPr lang="en-US" sz="900" dirty="0">
              <a:solidFill>
                <a:schemeClr val="tx1"/>
              </a:solidFill>
              <a:latin typeface="Calibri" panose="020F0502020204030204" pitchFamily="34" charset="0"/>
              <a:cs typeface="Calibri" panose="020F0502020204030204" pitchFamily="34" charset="0"/>
            </a:endParaRPr>
          </a:p>
          <a:p>
            <a:endParaRPr lang="en-US" sz="900" dirty="0">
              <a:solidFill>
                <a:schemeClr val="tx1"/>
              </a:solidFill>
              <a:latin typeface="Calibri" panose="020F0502020204030204" pitchFamily="34" charset="0"/>
              <a:cs typeface="Calibri" panose="020F0502020204030204" pitchFamily="34" charset="0"/>
            </a:endParaRPr>
          </a:p>
          <a:p>
            <a:pPr marL="304815" lvl="1"/>
            <a:endParaRPr lang="en-US" sz="1600" dirty="0"/>
          </a:p>
          <a:p>
            <a:pPr marL="609630" lvl="1" indent="-304815">
              <a:buFont typeface="Arial" panose="020B0604020202020204" pitchFamily="34" charset="0"/>
              <a:buChar char="•"/>
            </a:pPr>
            <a:endParaRPr lang="en-US" sz="1600" dirty="0"/>
          </a:p>
          <a:p>
            <a:pPr marL="609630" lvl="1" indent="-304815">
              <a:buFont typeface="Arial" panose="020B0604020202020204" pitchFamily="34" charset="0"/>
              <a:buChar char="•"/>
            </a:pPr>
            <a:endParaRPr lang="en-US" sz="1600" dirty="0"/>
          </a:p>
          <a:p>
            <a:pPr marL="609630" lvl="1" indent="-304815">
              <a:buFont typeface="Arial" panose="020B0604020202020204" pitchFamily="34" charset="0"/>
              <a:buChar char="•"/>
            </a:pPr>
            <a:endParaRPr lang="en-US" sz="1600" dirty="0"/>
          </a:p>
          <a:p>
            <a:pPr marL="609630" lvl="1" indent="-304815">
              <a:buFont typeface="Arial" panose="020B0604020202020204" pitchFamily="34" charset="0"/>
              <a:buChar char="•"/>
            </a:pPr>
            <a:endParaRPr lang="en-US" sz="1600" dirty="0"/>
          </a:p>
          <a:p>
            <a:pPr marL="609630" lvl="1" indent="-304815">
              <a:buFont typeface="Arial" panose="020B0604020202020204" pitchFamily="34" charset="0"/>
              <a:buChar char="•"/>
            </a:pPr>
            <a:endParaRPr lang="en-US" sz="1600" dirty="0"/>
          </a:p>
          <a:p>
            <a:pPr marL="609630" lvl="1" indent="-304815">
              <a:buFont typeface="Arial" panose="020B0604020202020204" pitchFamily="34" charset="0"/>
              <a:buChar char="•"/>
            </a:pPr>
            <a:endParaRPr lang="en-US" sz="1600" dirty="0"/>
          </a:p>
          <a:p>
            <a:pPr marL="609630" lvl="1" indent="-304815">
              <a:buFont typeface="Arial" panose="020B0604020202020204" pitchFamily="34" charset="0"/>
              <a:buChar char="•"/>
            </a:pPr>
            <a:endParaRPr lang="en-US" sz="1600" dirty="0"/>
          </a:p>
          <a:p>
            <a:pPr marL="609630" lvl="1" indent="-304815">
              <a:buFont typeface="Arial" panose="020B0604020202020204" pitchFamily="34" charset="0"/>
              <a:buChar char="•"/>
            </a:pPr>
            <a:endParaRPr lang="en-US" sz="1600" dirty="0"/>
          </a:p>
          <a:p>
            <a:pPr marL="609630" lvl="1" indent="-304815">
              <a:buFont typeface="Arial" panose="020B0604020202020204" pitchFamily="34" charset="0"/>
              <a:buChar char="•"/>
            </a:pPr>
            <a:endParaRPr lang="en-US" sz="1600" dirty="0"/>
          </a:p>
          <a:p>
            <a:pPr marL="609630" lvl="1" indent="-304815">
              <a:buFont typeface="Arial" panose="020B0604020202020204" pitchFamily="34" charset="0"/>
              <a:buChar char="•"/>
            </a:pPr>
            <a:endParaRPr lang="en-US" sz="1600" dirty="0"/>
          </a:p>
          <a:p>
            <a:pPr marL="609630" lvl="1" indent="-304815">
              <a:buFont typeface="Arial" panose="020B0604020202020204" pitchFamily="34" charset="0"/>
              <a:buChar char="•"/>
            </a:pPr>
            <a:endParaRPr lang="en-US" sz="1600" dirty="0"/>
          </a:p>
          <a:p>
            <a:pPr marL="609630" lvl="1" indent="-304815">
              <a:buFont typeface="Arial" panose="020B0604020202020204" pitchFamily="34" charset="0"/>
              <a:buChar char="•"/>
            </a:pPr>
            <a:endParaRPr lang="en-US" sz="1600" dirty="0"/>
          </a:p>
          <a:p>
            <a:pPr marL="609630" lvl="1" indent="-304815">
              <a:buFont typeface="Arial" panose="020B0604020202020204" pitchFamily="34" charset="0"/>
              <a:buChar char="•"/>
            </a:pPr>
            <a:endParaRPr lang="en-US" sz="1600" dirty="0"/>
          </a:p>
          <a:p>
            <a:pPr lvl="1"/>
            <a:endParaRPr lang="en-US" sz="1600" dirty="0"/>
          </a:p>
        </p:txBody>
      </p:sp>
    </p:spTree>
    <p:extLst>
      <p:ext uri="{BB962C8B-B14F-4D97-AF65-F5344CB8AC3E}">
        <p14:creationId xmlns:p14="http://schemas.microsoft.com/office/powerpoint/2010/main" val="386211276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5"/>
          <p:cNvGrpSpPr/>
          <p:nvPr/>
        </p:nvGrpSpPr>
        <p:grpSpPr>
          <a:xfrm>
            <a:off x="0" y="6386101"/>
            <a:ext cx="12192000" cy="474077"/>
            <a:chOff x="0" y="0"/>
            <a:chExt cx="11829920" cy="561498"/>
          </a:xfrm>
        </p:grpSpPr>
        <p:sp>
          <p:nvSpPr>
            <p:cNvPr id="6" name="Freeform 6"/>
            <p:cNvSpPr/>
            <p:nvPr/>
          </p:nvSpPr>
          <p:spPr>
            <a:xfrm>
              <a:off x="0" y="0"/>
              <a:ext cx="11829920" cy="561498"/>
            </a:xfrm>
            <a:custGeom>
              <a:avLst/>
              <a:gdLst/>
              <a:ahLst/>
              <a:cxnLst/>
              <a:rect l="l" t="t" r="r" b="b"/>
              <a:pathLst>
                <a:path w="11829920" h="561498">
                  <a:moveTo>
                    <a:pt x="0" y="0"/>
                  </a:moveTo>
                  <a:lnTo>
                    <a:pt x="11829920" y="0"/>
                  </a:lnTo>
                  <a:lnTo>
                    <a:pt x="11829920" y="561498"/>
                  </a:lnTo>
                  <a:lnTo>
                    <a:pt x="0" y="561498"/>
                  </a:lnTo>
                  <a:close/>
                </a:path>
              </a:pathLst>
            </a:custGeom>
            <a:solidFill>
              <a:srgbClr val="094285"/>
            </a:solidFill>
          </p:spPr>
          <p:txBody>
            <a:bodyPr/>
            <a:lstStyle/>
            <a:p>
              <a:endParaRPr lang="en-US"/>
            </a:p>
          </p:txBody>
        </p:sp>
      </p:grpSp>
      <p:sp>
        <p:nvSpPr>
          <p:cNvPr id="7" name="TextBox 7"/>
          <p:cNvSpPr txBox="1"/>
          <p:nvPr/>
        </p:nvSpPr>
        <p:spPr>
          <a:xfrm>
            <a:off x="1906308" y="6344659"/>
            <a:ext cx="8379384" cy="505523"/>
          </a:xfrm>
          <a:prstGeom prst="rect">
            <a:avLst/>
          </a:prstGeom>
        </p:spPr>
        <p:txBody>
          <a:bodyPr lIns="0" tIns="0" rIns="0" bIns="0" rtlCol="0" anchor="t">
            <a:spAutoFit/>
          </a:bodyPr>
          <a:lstStyle/>
          <a:p>
            <a:pPr algn="ctr" defTabSz="609660">
              <a:lnSpc>
                <a:spcPts val="4200"/>
              </a:lnSpc>
              <a:defRPr/>
            </a:pPr>
            <a:r>
              <a:rPr lang="en-US" sz="3000" spc="279" dirty="0">
                <a:solidFill>
                  <a:srgbClr val="FFFFFF"/>
                </a:solidFill>
                <a:latin typeface="Calibri" panose="020F0502020204030204"/>
              </a:rPr>
              <a:t>FLORIDA DEPARTMENT OF JUVENILE JUSTICE</a:t>
            </a:r>
          </a:p>
        </p:txBody>
      </p:sp>
      <p:pic>
        <p:nvPicPr>
          <p:cNvPr id="11" name="Picture 5">
            <a:extLst>
              <a:ext uri="{FF2B5EF4-FFF2-40B4-BE49-F238E27FC236}">
                <a16:creationId xmlns:a16="http://schemas.microsoft.com/office/drawing/2014/main" id="{6E7B2F82-2342-47DD-852F-0357ACEBA417}"/>
              </a:ext>
            </a:extLst>
          </p:cNvPr>
          <p:cNvPicPr>
            <a:picLocks noChangeAspect="1"/>
          </p:cNvPicPr>
          <p:nvPr/>
        </p:nvPicPr>
        <p:blipFill>
          <a:blip r:embed="rId3"/>
          <a:srcRect/>
          <a:stretch>
            <a:fillRect/>
          </a:stretch>
        </p:blipFill>
        <p:spPr>
          <a:xfrm>
            <a:off x="10858373" y="5797693"/>
            <a:ext cx="911609" cy="1093931"/>
          </a:xfrm>
          <a:prstGeom prst="rect">
            <a:avLst/>
          </a:prstGeom>
        </p:spPr>
      </p:pic>
      <p:sp>
        <p:nvSpPr>
          <p:cNvPr id="4" name="Slide Number Placeholder 3">
            <a:extLst>
              <a:ext uri="{FF2B5EF4-FFF2-40B4-BE49-F238E27FC236}">
                <a16:creationId xmlns:a16="http://schemas.microsoft.com/office/drawing/2014/main" id="{E3771610-82F2-49D7-96AC-876DCFE36B2B}"/>
              </a:ext>
            </a:extLst>
          </p:cNvPr>
          <p:cNvSpPr>
            <a:spLocks noGrp="1"/>
          </p:cNvSpPr>
          <p:nvPr>
            <p:ph type="sldNum" sz="quarter" idx="12"/>
          </p:nvPr>
        </p:nvSpPr>
        <p:spPr>
          <a:xfrm>
            <a:off x="11963400" y="6563591"/>
            <a:ext cx="228600" cy="328033"/>
          </a:xfrm>
        </p:spPr>
        <p:txBody>
          <a:bodyPr/>
          <a:lstStyle/>
          <a:p>
            <a:pPr>
              <a:defRPr/>
            </a:pPr>
            <a:fld id="{15F6E9E8-AF26-4AF6-833B-7D43A5D5EF8D}" type="slidenum">
              <a:rPr lang="en-US" smtClean="0"/>
              <a:pPr>
                <a:defRPr/>
              </a:pPr>
              <a:t>6</a:t>
            </a:fld>
            <a:endParaRPr lang="en-US" dirty="0"/>
          </a:p>
        </p:txBody>
      </p:sp>
      <p:sp>
        <p:nvSpPr>
          <p:cNvPr id="8" name="AutoShape 4">
            <a:extLst>
              <a:ext uri="{FF2B5EF4-FFF2-40B4-BE49-F238E27FC236}">
                <a16:creationId xmlns:a16="http://schemas.microsoft.com/office/drawing/2014/main" id="{94A4F59D-6BD8-48A2-87C6-C9B6B80C6E90}"/>
              </a:ext>
            </a:extLst>
          </p:cNvPr>
          <p:cNvSpPr/>
          <p:nvPr/>
        </p:nvSpPr>
        <p:spPr>
          <a:xfrm rot="16200000">
            <a:off x="8632222" y="3101513"/>
            <a:ext cx="5378137" cy="14223"/>
          </a:xfrm>
          <a:prstGeom prst="line">
            <a:avLst/>
          </a:prstGeom>
          <a:ln w="38100" cap="rnd">
            <a:solidFill>
              <a:srgbClr val="094285"/>
            </a:solidFill>
            <a:prstDash val="solid"/>
            <a:headEnd type="none" w="sm" len="sm"/>
            <a:tailEnd type="none" w="sm" len="sm"/>
          </a:ln>
        </p:spPr>
        <p:txBody>
          <a:bodyPr/>
          <a:lstStyle/>
          <a:p>
            <a:endParaRPr lang="en-US"/>
          </a:p>
        </p:txBody>
      </p:sp>
      <p:sp>
        <p:nvSpPr>
          <p:cNvPr id="9" name="TextBox 8">
            <a:extLst>
              <a:ext uri="{FF2B5EF4-FFF2-40B4-BE49-F238E27FC236}">
                <a16:creationId xmlns:a16="http://schemas.microsoft.com/office/drawing/2014/main" id="{91576510-BD9E-42F1-93BB-217A9A170429}"/>
              </a:ext>
            </a:extLst>
          </p:cNvPr>
          <p:cNvSpPr txBox="1"/>
          <p:nvPr/>
        </p:nvSpPr>
        <p:spPr>
          <a:xfrm>
            <a:off x="598714" y="284215"/>
            <a:ext cx="10512552" cy="646331"/>
          </a:xfrm>
          <a:prstGeom prst="rect">
            <a:avLst/>
          </a:prstGeom>
          <a:noFill/>
        </p:spPr>
        <p:txBody>
          <a:bodyPr wrap="square" rtlCol="0">
            <a:spAutoFit/>
          </a:bodyPr>
          <a:lstStyle/>
          <a:p>
            <a:pPr algn="ctr"/>
            <a:r>
              <a:rPr lang="en-US" sz="3600" spc="7" dirty="0">
                <a:solidFill>
                  <a:srgbClr val="094285"/>
                </a:solidFill>
              </a:rPr>
              <a:t>Probation Treatment Services</a:t>
            </a:r>
            <a:endParaRPr lang="en-US" sz="3600" dirty="0"/>
          </a:p>
        </p:txBody>
      </p:sp>
      <p:sp>
        <p:nvSpPr>
          <p:cNvPr id="10" name="TextBox 9">
            <a:extLst>
              <a:ext uri="{FF2B5EF4-FFF2-40B4-BE49-F238E27FC236}">
                <a16:creationId xmlns:a16="http://schemas.microsoft.com/office/drawing/2014/main" id="{349085A8-EED2-48B1-B2F2-01CC358A7436}"/>
              </a:ext>
            </a:extLst>
          </p:cNvPr>
          <p:cNvSpPr txBox="1"/>
          <p:nvPr/>
        </p:nvSpPr>
        <p:spPr>
          <a:xfrm>
            <a:off x="757938" y="1224750"/>
            <a:ext cx="10498328" cy="7078861"/>
          </a:xfrm>
          <a:prstGeom prst="rect">
            <a:avLst/>
          </a:prstGeom>
          <a:noFill/>
        </p:spPr>
        <p:txBody>
          <a:bodyPr wrap="square" rtlCol="0">
            <a:spAutoFit/>
          </a:bodyPr>
          <a:lstStyle/>
          <a:p>
            <a:pPr marL="457200" indent="-457200">
              <a:buFont typeface="Arial" panose="020B0604020202020204" pitchFamily="34" charset="0"/>
              <a:buChar char="•"/>
            </a:pPr>
            <a:r>
              <a:rPr lang="en-US" sz="2800" dirty="0">
                <a:latin typeface="Calibri" panose="020F0502020204030204" pitchFamily="34" charset="0"/>
                <a:ea typeface="Calibri" panose="020F0502020204030204" pitchFamily="34" charset="0"/>
                <a:cs typeface="Calibri" panose="020F0502020204030204" pitchFamily="34" charset="0"/>
              </a:rPr>
              <a:t>Examples of services offered through Probation providers include:</a:t>
            </a:r>
          </a:p>
          <a:p>
            <a:pPr marL="914400" lvl="1" indent="-457200">
              <a:buFont typeface="Arial" panose="020B0604020202020204" pitchFamily="34" charset="0"/>
              <a:buChar char="•"/>
            </a:pPr>
            <a:r>
              <a:rPr lang="en-US" sz="2400" dirty="0">
                <a:latin typeface="Calibri" panose="020F0502020204030204" pitchFamily="34" charset="0"/>
                <a:ea typeface="Calibri" panose="020F0502020204030204" pitchFamily="34" charset="0"/>
                <a:cs typeface="Calibri" panose="020F0502020204030204" pitchFamily="34" charset="0"/>
              </a:rPr>
              <a:t>Juvenile sexual offender therapy</a:t>
            </a:r>
          </a:p>
          <a:p>
            <a:pPr marL="914400" lvl="1" indent="-457200">
              <a:buFont typeface="Arial" panose="020B0604020202020204" pitchFamily="34" charset="0"/>
              <a:buChar char="•"/>
            </a:pPr>
            <a:r>
              <a:rPr lang="en-US" sz="2400" dirty="0">
                <a:latin typeface="Calibri" panose="020F0502020204030204" pitchFamily="34" charset="0"/>
                <a:ea typeface="Calibri" panose="020F0502020204030204" pitchFamily="34" charset="0"/>
                <a:cs typeface="Calibri" panose="020F0502020204030204" pitchFamily="34" charset="0"/>
              </a:rPr>
              <a:t>Redirections</a:t>
            </a:r>
          </a:p>
          <a:p>
            <a:pPr marL="914400" lvl="1" indent="-457200">
              <a:buFont typeface="Arial" panose="020B0604020202020204" pitchFamily="34" charset="0"/>
              <a:buChar char="•"/>
            </a:pPr>
            <a:r>
              <a:rPr lang="en-US" sz="2400" dirty="0">
                <a:latin typeface="Calibri" panose="020F0502020204030204" pitchFamily="34" charset="0"/>
                <a:ea typeface="Calibri" panose="020F0502020204030204" pitchFamily="34" charset="0"/>
                <a:cs typeface="Calibri" panose="020F0502020204030204" pitchFamily="34" charset="0"/>
              </a:rPr>
              <a:t>Day treatment</a:t>
            </a:r>
            <a:endParaRPr lang="en-US" sz="2800" dirty="0">
              <a:latin typeface="Calibri" panose="020F0502020204030204" pitchFamily="34" charset="0"/>
              <a:ea typeface="Calibri" panose="020F0502020204030204" pitchFamily="34" charset="0"/>
              <a:cs typeface="Calibri" panose="020F0502020204030204" pitchFamily="34" charset="0"/>
            </a:endParaRPr>
          </a:p>
          <a:p>
            <a:endParaRPr lang="en-US" sz="900" dirty="0">
              <a:solidFill>
                <a:schemeClr val="tx1"/>
              </a:solidFill>
              <a:latin typeface="Calibri" panose="020F0502020204030204" pitchFamily="34" charset="0"/>
              <a:cs typeface="Calibri" panose="020F0502020204030204" pitchFamily="34" charset="0"/>
            </a:endParaRPr>
          </a:p>
          <a:p>
            <a:endParaRPr lang="en-US" sz="900" dirty="0">
              <a:solidFill>
                <a:schemeClr val="tx1"/>
              </a:solidFill>
              <a:latin typeface="Calibri" panose="020F0502020204030204" pitchFamily="34" charset="0"/>
              <a:cs typeface="Calibri" panose="020F0502020204030204" pitchFamily="34" charset="0"/>
            </a:endParaRPr>
          </a:p>
          <a:p>
            <a:pPr marL="457200" indent="-457200">
              <a:buFont typeface="Arial" panose="020B0604020202020204" pitchFamily="34" charset="0"/>
              <a:buChar char="•"/>
            </a:pPr>
            <a:r>
              <a:rPr lang="en-US" sz="2800" dirty="0">
                <a:latin typeface="Calibri" panose="020F0502020204030204" pitchFamily="34" charset="0"/>
                <a:cs typeface="Calibri" panose="020F0502020204030204" pitchFamily="34" charset="0"/>
              </a:rPr>
              <a:t>All youth receive a Comprehensive Evaluation completed by a contracted provider for youth pending residential commitment.  This allows youth to be placed in specialized residential programs to meet the individualized needs of each youth.</a:t>
            </a:r>
            <a:endParaRPr lang="en-US" sz="1600" dirty="0"/>
          </a:p>
          <a:p>
            <a:pPr marL="609630" lvl="1" indent="-304815">
              <a:buFont typeface="Arial" panose="020B0604020202020204" pitchFamily="34" charset="0"/>
              <a:buChar char="•"/>
            </a:pPr>
            <a:endParaRPr lang="en-US" sz="1600" dirty="0"/>
          </a:p>
          <a:p>
            <a:pPr marL="609630" lvl="1" indent="-304815">
              <a:buFont typeface="Arial" panose="020B0604020202020204" pitchFamily="34" charset="0"/>
              <a:buChar char="•"/>
            </a:pPr>
            <a:endParaRPr lang="en-US" sz="1600" dirty="0"/>
          </a:p>
          <a:p>
            <a:pPr marL="609630" lvl="1" indent="-304815">
              <a:buFont typeface="Arial" panose="020B0604020202020204" pitchFamily="34" charset="0"/>
              <a:buChar char="•"/>
            </a:pPr>
            <a:endParaRPr lang="en-US" sz="1600" dirty="0"/>
          </a:p>
          <a:p>
            <a:pPr marL="609630" lvl="1" indent="-304815">
              <a:buFont typeface="Arial" panose="020B0604020202020204" pitchFamily="34" charset="0"/>
              <a:buChar char="•"/>
            </a:pPr>
            <a:endParaRPr lang="en-US" sz="1600" dirty="0"/>
          </a:p>
          <a:p>
            <a:pPr marL="609630" lvl="1" indent="-304815">
              <a:buFont typeface="Arial" panose="020B0604020202020204" pitchFamily="34" charset="0"/>
              <a:buChar char="•"/>
            </a:pPr>
            <a:endParaRPr lang="en-US" sz="1600" dirty="0"/>
          </a:p>
          <a:p>
            <a:pPr marL="609630" lvl="1" indent="-304815">
              <a:buFont typeface="Arial" panose="020B0604020202020204" pitchFamily="34" charset="0"/>
              <a:buChar char="•"/>
            </a:pPr>
            <a:endParaRPr lang="en-US" sz="1600" dirty="0"/>
          </a:p>
          <a:p>
            <a:pPr marL="609630" lvl="1" indent="-304815">
              <a:buFont typeface="Arial" panose="020B0604020202020204" pitchFamily="34" charset="0"/>
              <a:buChar char="•"/>
            </a:pPr>
            <a:endParaRPr lang="en-US" sz="1600" dirty="0"/>
          </a:p>
          <a:p>
            <a:pPr marL="609630" lvl="1" indent="-304815">
              <a:buFont typeface="Arial" panose="020B0604020202020204" pitchFamily="34" charset="0"/>
              <a:buChar char="•"/>
            </a:pPr>
            <a:endParaRPr lang="en-US" sz="1600" dirty="0"/>
          </a:p>
          <a:p>
            <a:pPr marL="609630" lvl="1" indent="-304815">
              <a:buFont typeface="Arial" panose="020B0604020202020204" pitchFamily="34" charset="0"/>
              <a:buChar char="•"/>
            </a:pPr>
            <a:endParaRPr lang="en-US" sz="1600" dirty="0"/>
          </a:p>
          <a:p>
            <a:pPr marL="609630" lvl="1" indent="-304815">
              <a:buFont typeface="Arial" panose="020B0604020202020204" pitchFamily="34" charset="0"/>
              <a:buChar char="•"/>
            </a:pPr>
            <a:endParaRPr lang="en-US" sz="1600" dirty="0"/>
          </a:p>
          <a:p>
            <a:pPr marL="609630" lvl="1" indent="-304815">
              <a:buFont typeface="Arial" panose="020B0604020202020204" pitchFamily="34" charset="0"/>
              <a:buChar char="•"/>
            </a:pPr>
            <a:endParaRPr lang="en-US" sz="1600" dirty="0"/>
          </a:p>
          <a:p>
            <a:pPr marL="609630" lvl="1" indent="-304815">
              <a:buFont typeface="Arial" panose="020B0604020202020204" pitchFamily="34" charset="0"/>
              <a:buChar char="•"/>
            </a:pPr>
            <a:endParaRPr lang="en-US" sz="1600" dirty="0"/>
          </a:p>
          <a:p>
            <a:pPr marL="609630" lvl="1" indent="-304815">
              <a:buFont typeface="Arial" panose="020B0604020202020204" pitchFamily="34" charset="0"/>
              <a:buChar char="•"/>
            </a:pPr>
            <a:endParaRPr lang="en-US" sz="1600" dirty="0"/>
          </a:p>
          <a:p>
            <a:pPr lvl="1"/>
            <a:endParaRPr lang="en-US" sz="1600" dirty="0"/>
          </a:p>
        </p:txBody>
      </p:sp>
    </p:spTree>
    <p:extLst>
      <p:ext uri="{BB962C8B-B14F-4D97-AF65-F5344CB8AC3E}">
        <p14:creationId xmlns:p14="http://schemas.microsoft.com/office/powerpoint/2010/main" val="346433422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5"/>
          <p:cNvGrpSpPr/>
          <p:nvPr/>
        </p:nvGrpSpPr>
        <p:grpSpPr>
          <a:xfrm>
            <a:off x="0" y="6386101"/>
            <a:ext cx="12192000" cy="474077"/>
            <a:chOff x="0" y="0"/>
            <a:chExt cx="11829920" cy="561498"/>
          </a:xfrm>
        </p:grpSpPr>
        <p:sp>
          <p:nvSpPr>
            <p:cNvPr id="6" name="Freeform 6"/>
            <p:cNvSpPr/>
            <p:nvPr/>
          </p:nvSpPr>
          <p:spPr>
            <a:xfrm>
              <a:off x="0" y="0"/>
              <a:ext cx="11829920" cy="561498"/>
            </a:xfrm>
            <a:custGeom>
              <a:avLst/>
              <a:gdLst/>
              <a:ahLst/>
              <a:cxnLst/>
              <a:rect l="l" t="t" r="r" b="b"/>
              <a:pathLst>
                <a:path w="11829920" h="561498">
                  <a:moveTo>
                    <a:pt x="0" y="0"/>
                  </a:moveTo>
                  <a:lnTo>
                    <a:pt x="11829920" y="0"/>
                  </a:lnTo>
                  <a:lnTo>
                    <a:pt x="11829920" y="561498"/>
                  </a:lnTo>
                  <a:lnTo>
                    <a:pt x="0" y="561498"/>
                  </a:lnTo>
                  <a:close/>
                </a:path>
              </a:pathLst>
            </a:custGeom>
            <a:solidFill>
              <a:srgbClr val="094285"/>
            </a:solidFill>
          </p:spPr>
          <p:txBody>
            <a:bodyPr/>
            <a:lstStyle/>
            <a:p>
              <a:endParaRPr lang="en-US"/>
            </a:p>
          </p:txBody>
        </p:sp>
      </p:grpSp>
      <p:sp>
        <p:nvSpPr>
          <p:cNvPr id="7" name="TextBox 7"/>
          <p:cNvSpPr txBox="1"/>
          <p:nvPr/>
        </p:nvSpPr>
        <p:spPr>
          <a:xfrm>
            <a:off x="1906308" y="6344659"/>
            <a:ext cx="8379384" cy="505523"/>
          </a:xfrm>
          <a:prstGeom prst="rect">
            <a:avLst/>
          </a:prstGeom>
        </p:spPr>
        <p:txBody>
          <a:bodyPr lIns="0" tIns="0" rIns="0" bIns="0" rtlCol="0" anchor="t">
            <a:spAutoFit/>
          </a:bodyPr>
          <a:lstStyle/>
          <a:p>
            <a:pPr algn="ctr" defTabSz="609660">
              <a:lnSpc>
                <a:spcPts val="4200"/>
              </a:lnSpc>
              <a:defRPr/>
            </a:pPr>
            <a:r>
              <a:rPr lang="en-US" sz="3000" spc="279" dirty="0">
                <a:solidFill>
                  <a:srgbClr val="FFFFFF"/>
                </a:solidFill>
                <a:latin typeface="Calibri" panose="020F0502020204030204"/>
              </a:rPr>
              <a:t>FLORIDA DEPARTMENT OF JUVENILE JUSTICE</a:t>
            </a:r>
          </a:p>
        </p:txBody>
      </p:sp>
      <p:pic>
        <p:nvPicPr>
          <p:cNvPr id="11" name="Picture 5">
            <a:extLst>
              <a:ext uri="{FF2B5EF4-FFF2-40B4-BE49-F238E27FC236}">
                <a16:creationId xmlns:a16="http://schemas.microsoft.com/office/drawing/2014/main" id="{6E7B2F82-2342-47DD-852F-0357ACEBA417}"/>
              </a:ext>
            </a:extLst>
          </p:cNvPr>
          <p:cNvPicPr>
            <a:picLocks noChangeAspect="1"/>
          </p:cNvPicPr>
          <p:nvPr/>
        </p:nvPicPr>
        <p:blipFill>
          <a:blip r:embed="rId3"/>
          <a:srcRect/>
          <a:stretch>
            <a:fillRect/>
          </a:stretch>
        </p:blipFill>
        <p:spPr>
          <a:xfrm>
            <a:off x="10858373" y="5797693"/>
            <a:ext cx="911609" cy="1093931"/>
          </a:xfrm>
          <a:prstGeom prst="rect">
            <a:avLst/>
          </a:prstGeom>
        </p:spPr>
      </p:pic>
      <p:sp>
        <p:nvSpPr>
          <p:cNvPr id="4" name="Slide Number Placeholder 3">
            <a:extLst>
              <a:ext uri="{FF2B5EF4-FFF2-40B4-BE49-F238E27FC236}">
                <a16:creationId xmlns:a16="http://schemas.microsoft.com/office/drawing/2014/main" id="{E3771610-82F2-49D7-96AC-876DCFE36B2B}"/>
              </a:ext>
            </a:extLst>
          </p:cNvPr>
          <p:cNvSpPr>
            <a:spLocks noGrp="1"/>
          </p:cNvSpPr>
          <p:nvPr>
            <p:ph type="sldNum" sz="quarter" idx="12"/>
          </p:nvPr>
        </p:nvSpPr>
        <p:spPr>
          <a:xfrm>
            <a:off x="11963400" y="6563591"/>
            <a:ext cx="228600" cy="328033"/>
          </a:xfrm>
        </p:spPr>
        <p:txBody>
          <a:bodyPr/>
          <a:lstStyle/>
          <a:p>
            <a:pPr>
              <a:defRPr/>
            </a:pPr>
            <a:fld id="{15F6E9E8-AF26-4AF6-833B-7D43A5D5EF8D}" type="slidenum">
              <a:rPr lang="en-US" smtClean="0"/>
              <a:pPr>
                <a:defRPr/>
              </a:pPr>
              <a:t>7</a:t>
            </a:fld>
            <a:endParaRPr lang="en-US" dirty="0"/>
          </a:p>
        </p:txBody>
      </p:sp>
      <p:sp>
        <p:nvSpPr>
          <p:cNvPr id="8" name="AutoShape 4">
            <a:extLst>
              <a:ext uri="{FF2B5EF4-FFF2-40B4-BE49-F238E27FC236}">
                <a16:creationId xmlns:a16="http://schemas.microsoft.com/office/drawing/2014/main" id="{94A4F59D-6BD8-48A2-87C6-C9B6B80C6E90}"/>
              </a:ext>
            </a:extLst>
          </p:cNvPr>
          <p:cNvSpPr/>
          <p:nvPr/>
        </p:nvSpPr>
        <p:spPr>
          <a:xfrm rot="16200000">
            <a:off x="8632222" y="3101513"/>
            <a:ext cx="5378137" cy="14223"/>
          </a:xfrm>
          <a:prstGeom prst="line">
            <a:avLst/>
          </a:prstGeom>
          <a:ln w="38100" cap="rnd">
            <a:solidFill>
              <a:srgbClr val="094285"/>
            </a:solidFill>
            <a:prstDash val="solid"/>
            <a:headEnd type="none" w="sm" len="sm"/>
            <a:tailEnd type="none" w="sm" len="sm"/>
          </a:ln>
        </p:spPr>
        <p:txBody>
          <a:bodyPr/>
          <a:lstStyle/>
          <a:p>
            <a:endParaRPr lang="en-US"/>
          </a:p>
        </p:txBody>
      </p:sp>
      <p:sp>
        <p:nvSpPr>
          <p:cNvPr id="9" name="TextBox 8">
            <a:extLst>
              <a:ext uri="{FF2B5EF4-FFF2-40B4-BE49-F238E27FC236}">
                <a16:creationId xmlns:a16="http://schemas.microsoft.com/office/drawing/2014/main" id="{91576510-BD9E-42F1-93BB-217A9A170429}"/>
              </a:ext>
            </a:extLst>
          </p:cNvPr>
          <p:cNvSpPr txBox="1"/>
          <p:nvPr/>
        </p:nvSpPr>
        <p:spPr>
          <a:xfrm>
            <a:off x="658457" y="292923"/>
            <a:ext cx="10512552" cy="646331"/>
          </a:xfrm>
          <a:prstGeom prst="rect">
            <a:avLst/>
          </a:prstGeom>
          <a:noFill/>
        </p:spPr>
        <p:txBody>
          <a:bodyPr wrap="square" rtlCol="0">
            <a:spAutoFit/>
          </a:bodyPr>
          <a:lstStyle/>
          <a:p>
            <a:pPr algn="ctr"/>
            <a:r>
              <a:rPr lang="en-US" sz="3600" spc="7" dirty="0">
                <a:solidFill>
                  <a:srgbClr val="094285"/>
                </a:solidFill>
              </a:rPr>
              <a:t>Residential Treatment Services</a:t>
            </a:r>
            <a:endParaRPr lang="en-US" sz="3600" dirty="0"/>
          </a:p>
        </p:txBody>
      </p:sp>
      <p:sp>
        <p:nvSpPr>
          <p:cNvPr id="10" name="TextBox 9">
            <a:extLst>
              <a:ext uri="{FF2B5EF4-FFF2-40B4-BE49-F238E27FC236}">
                <a16:creationId xmlns:a16="http://schemas.microsoft.com/office/drawing/2014/main" id="{349085A8-EED2-48B1-B2F2-01CC358A7436}"/>
              </a:ext>
            </a:extLst>
          </p:cNvPr>
          <p:cNvSpPr txBox="1"/>
          <p:nvPr/>
        </p:nvSpPr>
        <p:spPr>
          <a:xfrm>
            <a:off x="529511" y="1155081"/>
            <a:ext cx="10498328" cy="8156079"/>
          </a:xfrm>
          <a:prstGeom prst="rect">
            <a:avLst/>
          </a:prstGeom>
          <a:noFill/>
        </p:spPr>
        <p:txBody>
          <a:bodyPr wrap="square" rtlCol="0">
            <a:spAutoFit/>
          </a:bodyPr>
          <a:lstStyle/>
          <a:p>
            <a:pPr marL="457200" indent="-457200">
              <a:buFont typeface="Arial" panose="020B0604020202020204" pitchFamily="34" charset="0"/>
              <a:buChar char="•"/>
            </a:pPr>
            <a:r>
              <a:rPr lang="en-US" sz="2800" dirty="0">
                <a:latin typeface="Calibri" panose="020F0502020204030204" pitchFamily="34" charset="0"/>
                <a:ea typeface="Calibri" panose="020F0502020204030204" pitchFamily="34" charset="0"/>
                <a:cs typeface="Calibri" panose="020F0502020204030204" pitchFamily="34" charset="0"/>
              </a:rPr>
              <a:t>Mental health and substance abuse treatment services in residential commitment programs range in intensity.  All residential programs are staffed with full-time mental health clinical staff on site daily to provide mental health and substance abuse treatment services. </a:t>
            </a:r>
          </a:p>
          <a:p>
            <a:endParaRPr lang="en-US" sz="900" dirty="0"/>
          </a:p>
          <a:p>
            <a:endParaRPr lang="en-US" sz="900" dirty="0">
              <a:solidFill>
                <a:schemeClr val="tx1"/>
              </a:solidFill>
              <a:latin typeface="Calibri" panose="020F0502020204030204" pitchFamily="34" charset="0"/>
              <a:cs typeface="Calibri" panose="020F0502020204030204" pitchFamily="34" charset="0"/>
            </a:endParaRPr>
          </a:p>
          <a:p>
            <a:pPr marL="457200" indent="-457200">
              <a:buFont typeface="Arial" panose="020B0604020202020204" pitchFamily="34" charset="0"/>
              <a:buChar char="•"/>
            </a:pPr>
            <a:r>
              <a:rPr lang="en-US" sz="2800" dirty="0">
                <a:latin typeface="Calibri" panose="020F0502020204030204" pitchFamily="34" charset="0"/>
                <a:ea typeface="Calibri" panose="020F0502020204030204" pitchFamily="34" charset="0"/>
                <a:cs typeface="Calibri" panose="020F0502020204030204" pitchFamily="34" charset="0"/>
              </a:rPr>
              <a:t>Youth are provided appropriate identified services during their stay in our residential programs based on the individualized treatment needs of each youth.</a:t>
            </a:r>
          </a:p>
          <a:p>
            <a:endParaRPr lang="en-US" sz="1400" dirty="0">
              <a:latin typeface="Calibri" panose="020F0502020204030204" pitchFamily="34" charset="0"/>
              <a:ea typeface="Calibri" panose="020F0502020204030204" pitchFamily="34" charset="0"/>
              <a:cs typeface="Calibri" panose="020F0502020204030204" pitchFamily="34" charset="0"/>
            </a:endParaRPr>
          </a:p>
          <a:p>
            <a:pPr marL="457200" indent="-457200">
              <a:buFont typeface="Arial" panose="020B0604020202020204" pitchFamily="34" charset="0"/>
              <a:buChar char="•"/>
            </a:pPr>
            <a:r>
              <a:rPr lang="en-US" sz="2800" dirty="0">
                <a:latin typeface="Calibri" panose="020F0502020204030204" pitchFamily="34" charset="0"/>
                <a:ea typeface="Calibri" panose="020F0502020204030204" pitchFamily="34" charset="0"/>
                <a:cs typeface="Calibri" panose="020F0502020204030204" pitchFamily="34" charset="0"/>
              </a:rPr>
              <a:t>Individual, group and family therapy, as well as suicide prevention and crisis intervention, are provided.</a:t>
            </a:r>
            <a:endParaRPr lang="en-US" sz="1600" dirty="0">
              <a:latin typeface="Calibri" panose="020F0502020204030204" pitchFamily="34" charset="0"/>
              <a:ea typeface="Calibri" panose="020F0502020204030204" pitchFamily="34" charset="0"/>
              <a:cs typeface="Calibri" panose="020F0502020204030204" pitchFamily="34" charset="0"/>
            </a:endParaRPr>
          </a:p>
          <a:p>
            <a:pPr marL="457200" indent="-457200">
              <a:buFont typeface="Arial" panose="020B0604020202020204" pitchFamily="34" charset="0"/>
              <a:buChar char="•"/>
            </a:pPr>
            <a:endParaRPr lang="en-US" sz="1600" dirty="0"/>
          </a:p>
          <a:p>
            <a:pPr marL="609630" lvl="1" indent="-304815">
              <a:buFont typeface="Arial" panose="020B0604020202020204" pitchFamily="34" charset="0"/>
              <a:buChar char="•"/>
            </a:pPr>
            <a:endParaRPr lang="en-US" sz="1600" dirty="0"/>
          </a:p>
          <a:p>
            <a:pPr marL="609630" lvl="1" indent="-304815">
              <a:buFont typeface="Arial" panose="020B0604020202020204" pitchFamily="34" charset="0"/>
              <a:buChar char="•"/>
            </a:pPr>
            <a:endParaRPr lang="en-US" sz="1600" dirty="0"/>
          </a:p>
          <a:p>
            <a:pPr marL="609630" lvl="1" indent="-304815">
              <a:buFont typeface="Arial" panose="020B0604020202020204" pitchFamily="34" charset="0"/>
              <a:buChar char="•"/>
            </a:pPr>
            <a:endParaRPr lang="en-US" sz="1600" dirty="0"/>
          </a:p>
          <a:p>
            <a:pPr marL="609630" lvl="1" indent="-304815">
              <a:buFont typeface="Arial" panose="020B0604020202020204" pitchFamily="34" charset="0"/>
              <a:buChar char="•"/>
            </a:pPr>
            <a:endParaRPr lang="en-US" sz="1600" dirty="0"/>
          </a:p>
          <a:p>
            <a:pPr marL="609630" lvl="1" indent="-304815">
              <a:buFont typeface="Arial" panose="020B0604020202020204" pitchFamily="34" charset="0"/>
              <a:buChar char="•"/>
            </a:pPr>
            <a:endParaRPr lang="en-US" sz="1600" dirty="0"/>
          </a:p>
          <a:p>
            <a:pPr marL="609630" lvl="1" indent="-304815">
              <a:buFont typeface="Arial" panose="020B0604020202020204" pitchFamily="34" charset="0"/>
              <a:buChar char="•"/>
            </a:pPr>
            <a:endParaRPr lang="en-US" sz="1600" dirty="0"/>
          </a:p>
          <a:p>
            <a:pPr marL="609630" lvl="1" indent="-304815">
              <a:buFont typeface="Arial" panose="020B0604020202020204" pitchFamily="34" charset="0"/>
              <a:buChar char="•"/>
            </a:pPr>
            <a:endParaRPr lang="en-US" sz="1600" dirty="0"/>
          </a:p>
          <a:p>
            <a:pPr marL="609630" lvl="1" indent="-304815">
              <a:buFont typeface="Arial" panose="020B0604020202020204" pitchFamily="34" charset="0"/>
              <a:buChar char="•"/>
            </a:pPr>
            <a:endParaRPr lang="en-US" sz="1600" dirty="0"/>
          </a:p>
          <a:p>
            <a:pPr marL="609630" lvl="1" indent="-304815">
              <a:buFont typeface="Arial" panose="020B0604020202020204" pitchFamily="34" charset="0"/>
              <a:buChar char="•"/>
            </a:pPr>
            <a:endParaRPr lang="en-US" sz="1600" dirty="0"/>
          </a:p>
          <a:p>
            <a:pPr marL="609630" lvl="1" indent="-304815">
              <a:buFont typeface="Arial" panose="020B0604020202020204" pitchFamily="34" charset="0"/>
              <a:buChar char="•"/>
            </a:pPr>
            <a:endParaRPr lang="en-US" sz="1600" dirty="0"/>
          </a:p>
          <a:p>
            <a:pPr marL="609630" lvl="1" indent="-304815">
              <a:buFont typeface="Arial" panose="020B0604020202020204" pitchFamily="34" charset="0"/>
              <a:buChar char="•"/>
            </a:pPr>
            <a:endParaRPr lang="en-US" sz="1600" dirty="0"/>
          </a:p>
          <a:p>
            <a:pPr marL="609630" lvl="1" indent="-304815">
              <a:buFont typeface="Arial" panose="020B0604020202020204" pitchFamily="34" charset="0"/>
              <a:buChar char="•"/>
            </a:pPr>
            <a:endParaRPr lang="en-US" sz="1600" dirty="0"/>
          </a:p>
          <a:p>
            <a:pPr marL="609630" lvl="1" indent="-304815">
              <a:buFont typeface="Arial" panose="020B0604020202020204" pitchFamily="34" charset="0"/>
              <a:buChar char="•"/>
            </a:pPr>
            <a:endParaRPr lang="en-US" sz="1600" dirty="0"/>
          </a:p>
          <a:p>
            <a:pPr lvl="1"/>
            <a:endParaRPr lang="en-US" sz="1600" dirty="0"/>
          </a:p>
        </p:txBody>
      </p:sp>
    </p:spTree>
    <p:extLst>
      <p:ext uri="{BB962C8B-B14F-4D97-AF65-F5344CB8AC3E}">
        <p14:creationId xmlns:p14="http://schemas.microsoft.com/office/powerpoint/2010/main" val="210658976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5"/>
          <p:cNvGrpSpPr/>
          <p:nvPr/>
        </p:nvGrpSpPr>
        <p:grpSpPr>
          <a:xfrm>
            <a:off x="0" y="6386101"/>
            <a:ext cx="12192000" cy="474077"/>
            <a:chOff x="0" y="0"/>
            <a:chExt cx="11829920" cy="561498"/>
          </a:xfrm>
        </p:grpSpPr>
        <p:sp>
          <p:nvSpPr>
            <p:cNvPr id="6" name="Freeform 6"/>
            <p:cNvSpPr/>
            <p:nvPr/>
          </p:nvSpPr>
          <p:spPr>
            <a:xfrm>
              <a:off x="0" y="0"/>
              <a:ext cx="11829920" cy="561498"/>
            </a:xfrm>
            <a:custGeom>
              <a:avLst/>
              <a:gdLst/>
              <a:ahLst/>
              <a:cxnLst/>
              <a:rect l="l" t="t" r="r" b="b"/>
              <a:pathLst>
                <a:path w="11829920" h="561498">
                  <a:moveTo>
                    <a:pt x="0" y="0"/>
                  </a:moveTo>
                  <a:lnTo>
                    <a:pt x="11829920" y="0"/>
                  </a:lnTo>
                  <a:lnTo>
                    <a:pt x="11829920" y="561498"/>
                  </a:lnTo>
                  <a:lnTo>
                    <a:pt x="0" y="561498"/>
                  </a:lnTo>
                  <a:close/>
                </a:path>
              </a:pathLst>
            </a:custGeom>
            <a:solidFill>
              <a:srgbClr val="094285"/>
            </a:solidFill>
          </p:spPr>
          <p:txBody>
            <a:bodyPr/>
            <a:lstStyle/>
            <a:p>
              <a:endParaRPr lang="en-US"/>
            </a:p>
          </p:txBody>
        </p:sp>
      </p:grpSp>
      <p:sp>
        <p:nvSpPr>
          <p:cNvPr id="7" name="TextBox 7"/>
          <p:cNvSpPr txBox="1"/>
          <p:nvPr/>
        </p:nvSpPr>
        <p:spPr>
          <a:xfrm>
            <a:off x="1906308" y="6344659"/>
            <a:ext cx="8379384" cy="505523"/>
          </a:xfrm>
          <a:prstGeom prst="rect">
            <a:avLst/>
          </a:prstGeom>
        </p:spPr>
        <p:txBody>
          <a:bodyPr lIns="0" tIns="0" rIns="0" bIns="0" rtlCol="0" anchor="t">
            <a:spAutoFit/>
          </a:bodyPr>
          <a:lstStyle/>
          <a:p>
            <a:pPr algn="ctr" defTabSz="609660">
              <a:lnSpc>
                <a:spcPts val="4200"/>
              </a:lnSpc>
              <a:defRPr/>
            </a:pPr>
            <a:r>
              <a:rPr lang="en-US" sz="3000" spc="279" dirty="0">
                <a:solidFill>
                  <a:srgbClr val="FFFFFF"/>
                </a:solidFill>
                <a:latin typeface="Calibri" panose="020F0502020204030204"/>
              </a:rPr>
              <a:t>FLORIDA DEPARTMENT OF JUVENILE JUSTICE</a:t>
            </a:r>
          </a:p>
        </p:txBody>
      </p:sp>
      <p:pic>
        <p:nvPicPr>
          <p:cNvPr id="11" name="Picture 5">
            <a:extLst>
              <a:ext uri="{FF2B5EF4-FFF2-40B4-BE49-F238E27FC236}">
                <a16:creationId xmlns:a16="http://schemas.microsoft.com/office/drawing/2014/main" id="{6E7B2F82-2342-47DD-852F-0357ACEBA417}"/>
              </a:ext>
            </a:extLst>
          </p:cNvPr>
          <p:cNvPicPr>
            <a:picLocks noChangeAspect="1"/>
          </p:cNvPicPr>
          <p:nvPr/>
        </p:nvPicPr>
        <p:blipFill>
          <a:blip r:embed="rId3"/>
          <a:srcRect/>
          <a:stretch>
            <a:fillRect/>
          </a:stretch>
        </p:blipFill>
        <p:spPr>
          <a:xfrm>
            <a:off x="10858373" y="5797693"/>
            <a:ext cx="911609" cy="1093931"/>
          </a:xfrm>
          <a:prstGeom prst="rect">
            <a:avLst/>
          </a:prstGeom>
        </p:spPr>
      </p:pic>
      <p:sp>
        <p:nvSpPr>
          <p:cNvPr id="4" name="Slide Number Placeholder 3">
            <a:extLst>
              <a:ext uri="{FF2B5EF4-FFF2-40B4-BE49-F238E27FC236}">
                <a16:creationId xmlns:a16="http://schemas.microsoft.com/office/drawing/2014/main" id="{E3771610-82F2-49D7-96AC-876DCFE36B2B}"/>
              </a:ext>
            </a:extLst>
          </p:cNvPr>
          <p:cNvSpPr>
            <a:spLocks noGrp="1"/>
          </p:cNvSpPr>
          <p:nvPr>
            <p:ph type="sldNum" sz="quarter" idx="12"/>
          </p:nvPr>
        </p:nvSpPr>
        <p:spPr>
          <a:xfrm>
            <a:off x="11963400" y="6563591"/>
            <a:ext cx="228600" cy="328033"/>
          </a:xfrm>
        </p:spPr>
        <p:txBody>
          <a:bodyPr/>
          <a:lstStyle/>
          <a:p>
            <a:pPr>
              <a:defRPr/>
            </a:pPr>
            <a:fld id="{15F6E9E8-AF26-4AF6-833B-7D43A5D5EF8D}" type="slidenum">
              <a:rPr lang="en-US" smtClean="0"/>
              <a:pPr>
                <a:defRPr/>
              </a:pPr>
              <a:t>8</a:t>
            </a:fld>
            <a:endParaRPr lang="en-US" dirty="0"/>
          </a:p>
        </p:txBody>
      </p:sp>
      <p:sp>
        <p:nvSpPr>
          <p:cNvPr id="8" name="AutoShape 4">
            <a:extLst>
              <a:ext uri="{FF2B5EF4-FFF2-40B4-BE49-F238E27FC236}">
                <a16:creationId xmlns:a16="http://schemas.microsoft.com/office/drawing/2014/main" id="{94A4F59D-6BD8-48A2-87C6-C9B6B80C6E90}"/>
              </a:ext>
            </a:extLst>
          </p:cNvPr>
          <p:cNvSpPr/>
          <p:nvPr/>
        </p:nvSpPr>
        <p:spPr>
          <a:xfrm rot="16200000">
            <a:off x="8632222" y="3101513"/>
            <a:ext cx="5378137" cy="14223"/>
          </a:xfrm>
          <a:prstGeom prst="line">
            <a:avLst/>
          </a:prstGeom>
          <a:ln w="38100" cap="rnd">
            <a:solidFill>
              <a:srgbClr val="094285"/>
            </a:solidFill>
            <a:prstDash val="solid"/>
            <a:headEnd type="none" w="sm" len="sm"/>
            <a:tailEnd type="none" w="sm" len="sm"/>
          </a:ln>
        </p:spPr>
        <p:txBody>
          <a:bodyPr/>
          <a:lstStyle/>
          <a:p>
            <a:endParaRPr lang="en-US"/>
          </a:p>
        </p:txBody>
      </p:sp>
      <p:sp>
        <p:nvSpPr>
          <p:cNvPr id="9" name="TextBox 8">
            <a:extLst>
              <a:ext uri="{FF2B5EF4-FFF2-40B4-BE49-F238E27FC236}">
                <a16:creationId xmlns:a16="http://schemas.microsoft.com/office/drawing/2014/main" id="{91576510-BD9E-42F1-93BB-217A9A170429}"/>
              </a:ext>
            </a:extLst>
          </p:cNvPr>
          <p:cNvSpPr txBox="1"/>
          <p:nvPr/>
        </p:nvSpPr>
        <p:spPr>
          <a:xfrm>
            <a:off x="685800" y="419556"/>
            <a:ext cx="10512552" cy="646331"/>
          </a:xfrm>
          <a:prstGeom prst="rect">
            <a:avLst/>
          </a:prstGeom>
          <a:noFill/>
        </p:spPr>
        <p:txBody>
          <a:bodyPr wrap="square" rtlCol="0">
            <a:spAutoFit/>
          </a:bodyPr>
          <a:lstStyle/>
          <a:p>
            <a:pPr algn="ctr"/>
            <a:r>
              <a:rPr lang="en-US" sz="3600" spc="7" dirty="0">
                <a:solidFill>
                  <a:srgbClr val="094285"/>
                </a:solidFill>
              </a:rPr>
              <a:t>Residential Treatment Services</a:t>
            </a:r>
            <a:endParaRPr lang="en-US" sz="3600" dirty="0"/>
          </a:p>
        </p:txBody>
      </p:sp>
      <p:sp>
        <p:nvSpPr>
          <p:cNvPr id="10" name="TextBox 9">
            <a:extLst>
              <a:ext uri="{FF2B5EF4-FFF2-40B4-BE49-F238E27FC236}">
                <a16:creationId xmlns:a16="http://schemas.microsoft.com/office/drawing/2014/main" id="{349085A8-EED2-48B1-B2F2-01CC358A7436}"/>
              </a:ext>
            </a:extLst>
          </p:cNvPr>
          <p:cNvSpPr txBox="1"/>
          <p:nvPr/>
        </p:nvSpPr>
        <p:spPr>
          <a:xfrm>
            <a:off x="519320" y="1303127"/>
            <a:ext cx="10825844" cy="8617744"/>
          </a:xfrm>
          <a:prstGeom prst="rect">
            <a:avLst/>
          </a:prstGeom>
          <a:noFill/>
        </p:spPr>
        <p:txBody>
          <a:bodyPr wrap="square" rtlCol="0">
            <a:spAutoFit/>
          </a:bodyPr>
          <a:lstStyle/>
          <a:p>
            <a:pPr marL="457200" indent="-457200">
              <a:buFont typeface="Arial" panose="020B0604020202020204" pitchFamily="34" charset="0"/>
              <a:buChar char="•"/>
            </a:pPr>
            <a:r>
              <a:rPr lang="en-US" sz="2800" dirty="0">
                <a:latin typeface="Calibri" panose="020F0502020204030204" pitchFamily="34" charset="0"/>
                <a:ea typeface="Calibri" panose="020F0502020204030204" pitchFamily="34" charset="0"/>
                <a:cs typeface="Calibri" panose="020F0502020204030204" pitchFamily="34" charset="0"/>
              </a:rPr>
              <a:t>Residential Program types include the following treatment specializations: </a:t>
            </a:r>
          </a:p>
          <a:p>
            <a:pPr marL="914400" lvl="1" indent="-457200">
              <a:buFont typeface="Arial" panose="020B0604020202020204" pitchFamily="34" charset="0"/>
              <a:buChar char="•"/>
            </a:pPr>
            <a:r>
              <a:rPr lang="en-US" sz="2400" dirty="0">
                <a:latin typeface="Calibri" panose="020F0502020204030204" pitchFamily="34" charset="0"/>
                <a:ea typeface="Calibri" panose="020F0502020204030204" pitchFamily="34" charset="0"/>
                <a:cs typeface="Calibri" panose="020F0502020204030204" pitchFamily="34" charset="0"/>
              </a:rPr>
              <a:t>Mental health overlay</a:t>
            </a:r>
          </a:p>
          <a:p>
            <a:pPr marL="914400" lvl="1" indent="-457200">
              <a:buFont typeface="Arial" panose="020B0604020202020204" pitchFamily="34" charset="0"/>
              <a:buChar char="•"/>
            </a:pPr>
            <a:r>
              <a:rPr lang="en-US" sz="2400" dirty="0">
                <a:latin typeface="Calibri" panose="020F0502020204030204" pitchFamily="34" charset="0"/>
                <a:ea typeface="Calibri" panose="020F0502020204030204" pitchFamily="34" charset="0"/>
                <a:cs typeface="Calibri" panose="020F0502020204030204" pitchFamily="34" charset="0"/>
              </a:rPr>
              <a:t>Substance abuse overlay</a:t>
            </a:r>
          </a:p>
          <a:p>
            <a:pPr marL="914400" lvl="1" indent="-457200">
              <a:buFont typeface="Arial" panose="020B0604020202020204" pitchFamily="34" charset="0"/>
              <a:buChar char="•"/>
            </a:pPr>
            <a:r>
              <a:rPr lang="en-US" sz="2400" dirty="0">
                <a:latin typeface="Calibri" panose="020F0502020204030204" pitchFamily="34" charset="0"/>
                <a:ea typeface="Calibri" panose="020F0502020204030204" pitchFamily="34" charset="0"/>
                <a:cs typeface="Calibri" panose="020F0502020204030204" pitchFamily="34" charset="0"/>
              </a:rPr>
              <a:t>Juvenile sexual offender</a:t>
            </a:r>
          </a:p>
          <a:p>
            <a:pPr marL="914400" lvl="1" indent="-457200">
              <a:buFont typeface="Arial" panose="020B0604020202020204" pitchFamily="34" charset="0"/>
              <a:buChar char="•"/>
            </a:pPr>
            <a:r>
              <a:rPr lang="en-US" sz="2400" dirty="0">
                <a:latin typeface="Calibri" panose="020F0502020204030204" pitchFamily="34" charset="0"/>
                <a:ea typeface="Calibri" panose="020F0502020204030204" pitchFamily="34" charset="0"/>
                <a:cs typeface="Calibri" panose="020F0502020204030204" pitchFamily="34" charset="0"/>
              </a:rPr>
              <a:t>Developmental Disability and Borderline Intellectual Functioning </a:t>
            </a:r>
          </a:p>
          <a:p>
            <a:pPr marL="914400" lvl="1" indent="-457200">
              <a:buFont typeface="Arial" panose="020B0604020202020204" pitchFamily="34" charset="0"/>
              <a:buChar char="•"/>
            </a:pPr>
            <a:r>
              <a:rPr lang="en-US" sz="2400" dirty="0">
                <a:latin typeface="Calibri" panose="020F0502020204030204" pitchFamily="34" charset="0"/>
                <a:ea typeface="Calibri" panose="020F0502020204030204" pitchFamily="34" charset="0"/>
                <a:cs typeface="Calibri" panose="020F0502020204030204" pitchFamily="34" charset="0"/>
              </a:rPr>
              <a:t>Intensive mental health </a:t>
            </a:r>
          </a:p>
          <a:p>
            <a:pPr marL="914400" lvl="1" indent="-457200">
              <a:buFont typeface="Arial" panose="020B0604020202020204" pitchFamily="34" charset="0"/>
              <a:buChar char="•"/>
            </a:pPr>
            <a:r>
              <a:rPr lang="en-US" sz="2400" dirty="0">
                <a:latin typeface="Calibri" panose="020F0502020204030204" pitchFamily="34" charset="0"/>
                <a:ea typeface="Calibri" panose="020F0502020204030204" pitchFamily="34" charset="0"/>
                <a:cs typeface="Calibri" panose="020F0502020204030204" pitchFamily="34" charset="0"/>
              </a:rPr>
              <a:t>Comprehensive co-occurring disorders</a:t>
            </a:r>
          </a:p>
          <a:p>
            <a:endParaRPr lang="en-US" sz="900" dirty="0">
              <a:solidFill>
                <a:schemeClr val="tx1"/>
              </a:solidFill>
              <a:latin typeface="Calibri" panose="020F0502020204030204" pitchFamily="34" charset="0"/>
              <a:cs typeface="Calibri" panose="020F0502020204030204" pitchFamily="34" charset="0"/>
            </a:endParaRPr>
          </a:p>
          <a:p>
            <a:pPr marL="457200" indent="-457200">
              <a:buFont typeface="Arial" panose="020B0604020202020204" pitchFamily="34" charset="0"/>
              <a:buChar char="•"/>
            </a:pPr>
            <a:r>
              <a:rPr lang="en-US" sz="2800" dirty="0">
                <a:latin typeface="Calibri" panose="020F0502020204030204" pitchFamily="34" charset="0"/>
                <a:ea typeface="Calibri" panose="020F0502020204030204" pitchFamily="34" charset="0"/>
                <a:cs typeface="Calibri" panose="020F0502020204030204" pitchFamily="34" charset="0"/>
              </a:rPr>
              <a:t>Therapist case loads range from 8 to 16 youth, and therapists are on-site daily.</a:t>
            </a:r>
          </a:p>
          <a:p>
            <a:endParaRPr lang="en-US" sz="900" dirty="0">
              <a:latin typeface="Calibri" panose="020F0502020204030204" pitchFamily="34" charset="0"/>
              <a:ea typeface="Calibri" panose="020F0502020204030204" pitchFamily="34" charset="0"/>
              <a:cs typeface="Calibri" panose="020F0502020204030204" pitchFamily="34" charset="0"/>
            </a:endParaRPr>
          </a:p>
          <a:p>
            <a:pPr marL="457200" indent="-457200">
              <a:buFont typeface="Arial" panose="020B0604020202020204" pitchFamily="34" charset="0"/>
              <a:buChar char="•"/>
            </a:pPr>
            <a:r>
              <a:rPr lang="en-US" sz="2800" dirty="0">
                <a:latin typeface="Calibri" panose="020F0502020204030204" pitchFamily="34" charset="0"/>
                <a:cs typeface="Calibri" panose="020F0502020204030204" pitchFamily="34" charset="0"/>
              </a:rPr>
              <a:t>Frequency of treatment depends upon program type and symptom severity. </a:t>
            </a:r>
            <a:endParaRPr lang="en-US" sz="1600" dirty="0"/>
          </a:p>
          <a:p>
            <a:pPr marL="609630" lvl="1" indent="-304815">
              <a:buFont typeface="Arial" panose="020B0604020202020204" pitchFamily="34" charset="0"/>
              <a:buChar char="•"/>
            </a:pPr>
            <a:endParaRPr lang="en-US" sz="1600" dirty="0"/>
          </a:p>
          <a:p>
            <a:pPr marL="609630" lvl="1" indent="-304815">
              <a:buFont typeface="Arial" panose="020B0604020202020204" pitchFamily="34" charset="0"/>
              <a:buChar char="•"/>
            </a:pPr>
            <a:endParaRPr lang="en-US" sz="1600" dirty="0"/>
          </a:p>
          <a:p>
            <a:pPr marL="609630" lvl="1" indent="-304815">
              <a:buFont typeface="Arial" panose="020B0604020202020204" pitchFamily="34" charset="0"/>
              <a:buChar char="•"/>
            </a:pPr>
            <a:endParaRPr lang="en-US" sz="1600" dirty="0"/>
          </a:p>
          <a:p>
            <a:pPr marL="609630" lvl="1" indent="-304815">
              <a:buFont typeface="Arial" panose="020B0604020202020204" pitchFamily="34" charset="0"/>
              <a:buChar char="•"/>
            </a:pPr>
            <a:endParaRPr lang="en-US" sz="1600" dirty="0"/>
          </a:p>
          <a:p>
            <a:pPr marL="609630" lvl="1" indent="-304815">
              <a:buFont typeface="Arial" panose="020B0604020202020204" pitchFamily="34" charset="0"/>
              <a:buChar char="•"/>
            </a:pPr>
            <a:endParaRPr lang="en-US" sz="1600" dirty="0"/>
          </a:p>
          <a:p>
            <a:pPr marL="609630" lvl="1" indent="-304815">
              <a:buFont typeface="Arial" panose="020B0604020202020204" pitchFamily="34" charset="0"/>
              <a:buChar char="•"/>
            </a:pPr>
            <a:endParaRPr lang="en-US" sz="1600" dirty="0"/>
          </a:p>
          <a:p>
            <a:pPr marL="609630" lvl="1" indent="-304815">
              <a:buFont typeface="Arial" panose="020B0604020202020204" pitchFamily="34" charset="0"/>
              <a:buChar char="•"/>
            </a:pPr>
            <a:endParaRPr lang="en-US" sz="1600" dirty="0"/>
          </a:p>
          <a:p>
            <a:pPr marL="609630" lvl="1" indent="-304815">
              <a:buFont typeface="Arial" panose="020B0604020202020204" pitchFamily="34" charset="0"/>
              <a:buChar char="•"/>
            </a:pPr>
            <a:endParaRPr lang="en-US" sz="1600" dirty="0"/>
          </a:p>
          <a:p>
            <a:pPr marL="609630" lvl="1" indent="-304815">
              <a:buFont typeface="Arial" panose="020B0604020202020204" pitchFamily="34" charset="0"/>
              <a:buChar char="•"/>
            </a:pPr>
            <a:endParaRPr lang="en-US" sz="1600" dirty="0"/>
          </a:p>
          <a:p>
            <a:pPr marL="609630" lvl="1" indent="-304815">
              <a:buFont typeface="Arial" panose="020B0604020202020204" pitchFamily="34" charset="0"/>
              <a:buChar char="•"/>
            </a:pPr>
            <a:endParaRPr lang="en-US" sz="1600" dirty="0"/>
          </a:p>
          <a:p>
            <a:pPr marL="609630" lvl="1" indent="-304815">
              <a:buFont typeface="Arial" panose="020B0604020202020204" pitchFamily="34" charset="0"/>
              <a:buChar char="•"/>
            </a:pPr>
            <a:endParaRPr lang="en-US" sz="1600" dirty="0"/>
          </a:p>
          <a:p>
            <a:pPr marL="609630" lvl="1" indent="-304815">
              <a:buFont typeface="Arial" panose="020B0604020202020204" pitchFamily="34" charset="0"/>
              <a:buChar char="•"/>
            </a:pPr>
            <a:endParaRPr lang="en-US" sz="1600" dirty="0"/>
          </a:p>
          <a:p>
            <a:pPr marL="609630" lvl="1" indent="-304815">
              <a:buFont typeface="Arial" panose="020B0604020202020204" pitchFamily="34" charset="0"/>
              <a:buChar char="•"/>
            </a:pPr>
            <a:endParaRPr lang="en-US" sz="1600" dirty="0"/>
          </a:p>
          <a:p>
            <a:pPr lvl="1"/>
            <a:endParaRPr lang="en-US" sz="1600" dirty="0"/>
          </a:p>
        </p:txBody>
      </p:sp>
    </p:spTree>
    <p:extLst>
      <p:ext uri="{BB962C8B-B14F-4D97-AF65-F5344CB8AC3E}">
        <p14:creationId xmlns:p14="http://schemas.microsoft.com/office/powerpoint/2010/main" val="390820324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5"/>
          <p:cNvGrpSpPr/>
          <p:nvPr/>
        </p:nvGrpSpPr>
        <p:grpSpPr>
          <a:xfrm>
            <a:off x="0" y="6386101"/>
            <a:ext cx="12192000" cy="474077"/>
            <a:chOff x="0" y="0"/>
            <a:chExt cx="11829920" cy="561498"/>
          </a:xfrm>
        </p:grpSpPr>
        <p:sp>
          <p:nvSpPr>
            <p:cNvPr id="6" name="Freeform 6"/>
            <p:cNvSpPr/>
            <p:nvPr/>
          </p:nvSpPr>
          <p:spPr>
            <a:xfrm>
              <a:off x="0" y="0"/>
              <a:ext cx="11829920" cy="561498"/>
            </a:xfrm>
            <a:custGeom>
              <a:avLst/>
              <a:gdLst/>
              <a:ahLst/>
              <a:cxnLst/>
              <a:rect l="l" t="t" r="r" b="b"/>
              <a:pathLst>
                <a:path w="11829920" h="561498">
                  <a:moveTo>
                    <a:pt x="0" y="0"/>
                  </a:moveTo>
                  <a:lnTo>
                    <a:pt x="11829920" y="0"/>
                  </a:lnTo>
                  <a:lnTo>
                    <a:pt x="11829920" y="561498"/>
                  </a:lnTo>
                  <a:lnTo>
                    <a:pt x="0" y="561498"/>
                  </a:lnTo>
                  <a:close/>
                </a:path>
              </a:pathLst>
            </a:custGeom>
            <a:solidFill>
              <a:srgbClr val="094285"/>
            </a:solidFill>
          </p:spPr>
          <p:txBody>
            <a:bodyPr/>
            <a:lstStyle/>
            <a:p>
              <a:endParaRPr lang="en-US"/>
            </a:p>
          </p:txBody>
        </p:sp>
      </p:grpSp>
      <p:sp>
        <p:nvSpPr>
          <p:cNvPr id="7" name="TextBox 7"/>
          <p:cNvSpPr txBox="1"/>
          <p:nvPr/>
        </p:nvSpPr>
        <p:spPr>
          <a:xfrm>
            <a:off x="1906308" y="6344659"/>
            <a:ext cx="8379384" cy="505523"/>
          </a:xfrm>
          <a:prstGeom prst="rect">
            <a:avLst/>
          </a:prstGeom>
        </p:spPr>
        <p:txBody>
          <a:bodyPr lIns="0" tIns="0" rIns="0" bIns="0" rtlCol="0" anchor="t">
            <a:spAutoFit/>
          </a:bodyPr>
          <a:lstStyle/>
          <a:p>
            <a:pPr algn="ctr" defTabSz="609660">
              <a:lnSpc>
                <a:spcPts val="4200"/>
              </a:lnSpc>
              <a:defRPr/>
            </a:pPr>
            <a:r>
              <a:rPr lang="en-US" sz="3000" spc="279" dirty="0">
                <a:solidFill>
                  <a:srgbClr val="FFFFFF"/>
                </a:solidFill>
                <a:latin typeface="Calibri" panose="020F0502020204030204"/>
              </a:rPr>
              <a:t>FLORIDA DEPARTMENT OF JUVENILE JUSTICE</a:t>
            </a:r>
          </a:p>
        </p:txBody>
      </p:sp>
      <p:pic>
        <p:nvPicPr>
          <p:cNvPr id="11" name="Picture 5">
            <a:extLst>
              <a:ext uri="{FF2B5EF4-FFF2-40B4-BE49-F238E27FC236}">
                <a16:creationId xmlns:a16="http://schemas.microsoft.com/office/drawing/2014/main" id="{6E7B2F82-2342-47DD-852F-0357ACEBA417}"/>
              </a:ext>
            </a:extLst>
          </p:cNvPr>
          <p:cNvPicPr>
            <a:picLocks noChangeAspect="1"/>
          </p:cNvPicPr>
          <p:nvPr/>
        </p:nvPicPr>
        <p:blipFill>
          <a:blip r:embed="rId3"/>
          <a:srcRect/>
          <a:stretch>
            <a:fillRect/>
          </a:stretch>
        </p:blipFill>
        <p:spPr>
          <a:xfrm>
            <a:off x="10858373" y="5797693"/>
            <a:ext cx="911609" cy="1093931"/>
          </a:xfrm>
          <a:prstGeom prst="rect">
            <a:avLst/>
          </a:prstGeom>
        </p:spPr>
      </p:pic>
      <p:sp>
        <p:nvSpPr>
          <p:cNvPr id="4" name="Slide Number Placeholder 3">
            <a:extLst>
              <a:ext uri="{FF2B5EF4-FFF2-40B4-BE49-F238E27FC236}">
                <a16:creationId xmlns:a16="http://schemas.microsoft.com/office/drawing/2014/main" id="{E3771610-82F2-49D7-96AC-876DCFE36B2B}"/>
              </a:ext>
            </a:extLst>
          </p:cNvPr>
          <p:cNvSpPr>
            <a:spLocks noGrp="1"/>
          </p:cNvSpPr>
          <p:nvPr>
            <p:ph type="sldNum" sz="quarter" idx="12"/>
          </p:nvPr>
        </p:nvSpPr>
        <p:spPr>
          <a:xfrm>
            <a:off x="11963400" y="6563591"/>
            <a:ext cx="228600" cy="328033"/>
          </a:xfrm>
        </p:spPr>
        <p:txBody>
          <a:bodyPr/>
          <a:lstStyle/>
          <a:p>
            <a:pPr>
              <a:defRPr/>
            </a:pPr>
            <a:fld id="{15F6E9E8-AF26-4AF6-833B-7D43A5D5EF8D}" type="slidenum">
              <a:rPr lang="en-US" smtClean="0"/>
              <a:pPr>
                <a:defRPr/>
              </a:pPr>
              <a:t>9</a:t>
            </a:fld>
            <a:endParaRPr lang="en-US" dirty="0"/>
          </a:p>
        </p:txBody>
      </p:sp>
      <p:sp>
        <p:nvSpPr>
          <p:cNvPr id="8" name="AutoShape 4">
            <a:extLst>
              <a:ext uri="{FF2B5EF4-FFF2-40B4-BE49-F238E27FC236}">
                <a16:creationId xmlns:a16="http://schemas.microsoft.com/office/drawing/2014/main" id="{94A4F59D-6BD8-48A2-87C6-C9B6B80C6E90}"/>
              </a:ext>
            </a:extLst>
          </p:cNvPr>
          <p:cNvSpPr/>
          <p:nvPr/>
        </p:nvSpPr>
        <p:spPr>
          <a:xfrm rot="16200000">
            <a:off x="8632222" y="3101513"/>
            <a:ext cx="5378137" cy="14223"/>
          </a:xfrm>
          <a:prstGeom prst="line">
            <a:avLst/>
          </a:prstGeom>
          <a:ln w="38100" cap="rnd">
            <a:solidFill>
              <a:srgbClr val="094285"/>
            </a:solidFill>
            <a:prstDash val="solid"/>
            <a:headEnd type="none" w="sm" len="sm"/>
            <a:tailEnd type="none" w="sm" len="sm"/>
          </a:ln>
        </p:spPr>
        <p:txBody>
          <a:bodyPr/>
          <a:lstStyle/>
          <a:p>
            <a:endParaRPr lang="en-US"/>
          </a:p>
        </p:txBody>
      </p:sp>
      <p:sp>
        <p:nvSpPr>
          <p:cNvPr id="9" name="TextBox 8">
            <a:extLst>
              <a:ext uri="{FF2B5EF4-FFF2-40B4-BE49-F238E27FC236}">
                <a16:creationId xmlns:a16="http://schemas.microsoft.com/office/drawing/2014/main" id="{91576510-BD9E-42F1-93BB-217A9A170429}"/>
              </a:ext>
            </a:extLst>
          </p:cNvPr>
          <p:cNvSpPr txBox="1"/>
          <p:nvPr/>
        </p:nvSpPr>
        <p:spPr>
          <a:xfrm>
            <a:off x="685800" y="419556"/>
            <a:ext cx="10512552" cy="646331"/>
          </a:xfrm>
          <a:prstGeom prst="rect">
            <a:avLst/>
          </a:prstGeom>
          <a:noFill/>
        </p:spPr>
        <p:txBody>
          <a:bodyPr wrap="square" rtlCol="0">
            <a:spAutoFit/>
          </a:bodyPr>
          <a:lstStyle/>
          <a:p>
            <a:pPr algn="ctr"/>
            <a:r>
              <a:rPr lang="en-US" sz="3600" spc="7" dirty="0">
                <a:solidFill>
                  <a:srgbClr val="094285"/>
                </a:solidFill>
              </a:rPr>
              <a:t>DJJ Treatment Priorities</a:t>
            </a:r>
            <a:endParaRPr lang="en-US" sz="3600" dirty="0"/>
          </a:p>
        </p:txBody>
      </p:sp>
      <p:sp>
        <p:nvSpPr>
          <p:cNvPr id="10" name="TextBox 9">
            <a:extLst>
              <a:ext uri="{FF2B5EF4-FFF2-40B4-BE49-F238E27FC236}">
                <a16:creationId xmlns:a16="http://schemas.microsoft.com/office/drawing/2014/main" id="{349085A8-EED2-48B1-B2F2-01CC358A7436}"/>
              </a:ext>
            </a:extLst>
          </p:cNvPr>
          <p:cNvSpPr txBox="1"/>
          <p:nvPr/>
        </p:nvSpPr>
        <p:spPr>
          <a:xfrm>
            <a:off x="393833" y="1163790"/>
            <a:ext cx="10498328" cy="4873129"/>
          </a:xfrm>
          <a:prstGeom prst="rect">
            <a:avLst/>
          </a:prstGeom>
          <a:noFill/>
        </p:spPr>
        <p:txBody>
          <a:bodyPr wrap="square" rtlCol="0">
            <a:spAutoFit/>
          </a:bodyPr>
          <a:lstStyle/>
          <a:p>
            <a:pPr marR="0" lvl="1" indent="-457200">
              <a:spcBef>
                <a:spcPts val="400"/>
              </a:spcBef>
              <a:spcAft>
                <a:spcPts val="200"/>
              </a:spcAft>
              <a:buFont typeface="Arial" panose="020B0604020202020204" pitchFamily="34" charset="0"/>
              <a:buChar char="•"/>
            </a:pPr>
            <a:r>
              <a:rPr lang="en-US" sz="2800" dirty="0">
                <a:latin typeface="Calibri" panose="020F0502020204030204" pitchFamily="34" charset="0"/>
                <a:ea typeface="Times New Roman" panose="02020603050405020304" pitchFamily="18" charset="0"/>
              </a:rPr>
              <a:t>DJJ is working to complete the Electronic Health Record (EHR) to include updated mental health forms. </a:t>
            </a:r>
          </a:p>
          <a:p>
            <a:endParaRPr lang="en-US" sz="900" dirty="0"/>
          </a:p>
          <a:p>
            <a:endParaRPr lang="en-US" sz="900" dirty="0"/>
          </a:p>
          <a:p>
            <a:pPr marL="457200" indent="-457200">
              <a:buFont typeface="Arial" panose="020B0604020202020204" pitchFamily="34" charset="0"/>
              <a:buChar char="•"/>
            </a:pPr>
            <a:r>
              <a:rPr lang="en-US" sz="2800" dirty="0">
                <a:latin typeface="Calibri" panose="020F0502020204030204" pitchFamily="34" charset="0"/>
                <a:ea typeface="Times New Roman" panose="02020603050405020304" pitchFamily="18" charset="0"/>
              </a:rPr>
              <a:t>EHR will ensure continuity of care, quality of care, appropriateness of care, transitional community care and expand collaborative efforts with the Florida Department of Children and Families to care for dually served youth. </a:t>
            </a:r>
            <a:r>
              <a:rPr lang="en-US" sz="2800" dirty="0">
                <a:latin typeface="Calibri" panose="020F0502020204030204" pitchFamily="34" charset="0"/>
                <a:ea typeface="Calibri" panose="020F0502020204030204" pitchFamily="34" charset="0"/>
                <a:cs typeface="Calibri" panose="020F0502020204030204" pitchFamily="34" charset="0"/>
              </a:rPr>
              <a:t> </a:t>
            </a:r>
          </a:p>
          <a:p>
            <a:endParaRPr lang="en-US" sz="900" dirty="0">
              <a:solidFill>
                <a:schemeClr val="tx1"/>
              </a:solidFill>
              <a:latin typeface="Calibri" panose="020F0502020204030204" pitchFamily="34" charset="0"/>
              <a:cs typeface="Calibri" panose="020F0502020204030204" pitchFamily="34" charset="0"/>
            </a:endParaRPr>
          </a:p>
          <a:p>
            <a:endParaRPr lang="en-US" sz="900" dirty="0">
              <a:solidFill>
                <a:schemeClr val="tx1"/>
              </a:solidFill>
              <a:latin typeface="Calibri" panose="020F0502020204030204" pitchFamily="34" charset="0"/>
              <a:cs typeface="Calibri" panose="020F0502020204030204" pitchFamily="34" charset="0"/>
            </a:endParaRPr>
          </a:p>
          <a:p>
            <a:pPr marR="0" lvl="1" indent="-457200">
              <a:spcBef>
                <a:spcPts val="400"/>
              </a:spcBef>
              <a:spcAft>
                <a:spcPts val="200"/>
              </a:spcAft>
              <a:buFont typeface="Arial" panose="020B0604020202020204" pitchFamily="34" charset="0"/>
              <a:buChar char="•"/>
            </a:pPr>
            <a:r>
              <a:rPr lang="en-US" sz="2800" dirty="0">
                <a:latin typeface="Calibri" panose="020F0502020204030204" pitchFamily="34" charset="0"/>
                <a:ea typeface="Times New Roman" panose="02020603050405020304" pitchFamily="18" charset="0"/>
              </a:rPr>
              <a:t>EHR allows for the seamless transition of services throughout program areas (Detention, Residential and Probation &amp; Community Services).</a:t>
            </a:r>
            <a:endParaRPr lang="en-US" sz="2800" strike="sngStrike" dirty="0">
              <a:effectLst/>
              <a:latin typeface="Calibri" panose="020F0502020204030204" pitchFamily="34" charset="0"/>
              <a:ea typeface="Calibri" panose="020F0502020204030204" pitchFamily="34" charset="0"/>
            </a:endParaRPr>
          </a:p>
          <a:p>
            <a:pPr lvl="1"/>
            <a:endParaRPr lang="en-US" sz="1600" dirty="0"/>
          </a:p>
        </p:txBody>
      </p:sp>
    </p:spTree>
    <p:extLst>
      <p:ext uri="{BB962C8B-B14F-4D97-AF65-F5344CB8AC3E}">
        <p14:creationId xmlns:p14="http://schemas.microsoft.com/office/powerpoint/2010/main" val="148651794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158</TotalTime>
  <Words>857</Words>
  <Application>Microsoft Office PowerPoint</Application>
  <PresentationFormat>Widescreen</PresentationFormat>
  <Paragraphs>276</Paragraphs>
  <Slides>12</Slides>
  <Notes>12</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12</vt:i4>
      </vt:variant>
    </vt:vector>
  </HeadingPairs>
  <TitlesOfParts>
    <vt:vector size="16" baseType="lpstr">
      <vt:lpstr>Arial</vt:lpstr>
      <vt:lpstr>Calibri</vt:lpstr>
      <vt:lpstr>Calibri Light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Commission on Mental Health and Substance Abuse - DJJ Mental Health and Substance Abuse Services (February 15 2023)</dc:title>
  <dc:creator>Slama, Amanda</dc:creator>
  <cp:lastModifiedBy>VanDyke, Misty N</cp:lastModifiedBy>
  <cp:revision>20</cp:revision>
  <cp:lastPrinted>2023-02-13T15:22:08Z</cp:lastPrinted>
  <dcterms:created xsi:type="dcterms:W3CDTF">2023-01-23T16:20:36Z</dcterms:created>
  <dcterms:modified xsi:type="dcterms:W3CDTF">2025-06-03T15:28:09Z</dcterms:modified>
</cp:coreProperties>
</file>