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2"/>
  </p:notesMasterIdLst>
  <p:handoutMasterIdLst>
    <p:handoutMasterId r:id="rId43"/>
  </p:handoutMasterIdLst>
  <p:sldIdLst>
    <p:sldId id="256" r:id="rId2"/>
    <p:sldId id="427" r:id="rId3"/>
    <p:sldId id="384" r:id="rId4"/>
    <p:sldId id="428" r:id="rId5"/>
    <p:sldId id="392" r:id="rId6"/>
    <p:sldId id="413" r:id="rId7"/>
    <p:sldId id="378" r:id="rId8"/>
    <p:sldId id="385" r:id="rId9"/>
    <p:sldId id="399" r:id="rId10"/>
    <p:sldId id="416" r:id="rId11"/>
    <p:sldId id="418" r:id="rId12"/>
    <p:sldId id="386" r:id="rId13"/>
    <p:sldId id="419" r:id="rId14"/>
    <p:sldId id="401" r:id="rId15"/>
    <p:sldId id="402" r:id="rId16"/>
    <p:sldId id="429" r:id="rId17"/>
    <p:sldId id="422" r:id="rId18"/>
    <p:sldId id="366" r:id="rId19"/>
    <p:sldId id="421" r:id="rId20"/>
    <p:sldId id="348" r:id="rId21"/>
    <p:sldId id="389" r:id="rId22"/>
    <p:sldId id="420" r:id="rId23"/>
    <p:sldId id="430" r:id="rId24"/>
    <p:sldId id="352" r:id="rId25"/>
    <p:sldId id="376" r:id="rId26"/>
    <p:sldId id="383" r:id="rId27"/>
    <p:sldId id="434" r:id="rId28"/>
    <p:sldId id="411" r:id="rId29"/>
    <p:sldId id="387" r:id="rId30"/>
    <p:sldId id="423" r:id="rId31"/>
    <p:sldId id="424" r:id="rId32"/>
    <p:sldId id="431" r:id="rId33"/>
    <p:sldId id="361" r:id="rId34"/>
    <p:sldId id="351" r:id="rId35"/>
    <p:sldId id="388" r:id="rId36"/>
    <p:sldId id="432" r:id="rId37"/>
    <p:sldId id="425" r:id="rId38"/>
    <p:sldId id="435" r:id="rId39"/>
    <p:sldId id="436" r:id="rId40"/>
    <p:sldId id="4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42142-C56F-4C0F-9057-73D3059FBCA6}" v="28" dt="2022-04-07T01:56:25.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58232" autoAdjust="0"/>
  </p:normalViewPr>
  <p:slideViewPr>
    <p:cSldViewPr snapToGrid="0">
      <p:cViewPr varScale="1">
        <p:scale>
          <a:sx n="70" d="100"/>
          <a:sy n="70" d="100"/>
        </p:scale>
        <p:origin x="2918" y="6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700" b="1" dirty="0">
              <a:solidFill>
                <a:schemeClr val="tx1"/>
              </a:solidFill>
              <a:latin typeface="Calibri" panose="020F0502020204030204" pitchFamily="34" charset="0"/>
              <a:cs typeface="Calibri" panose="020F0502020204030204" pitchFamily="34" charset="0"/>
            </a:rPr>
            <a:t>Learn to apply the best-practice of  recovery support services</a:t>
          </a:r>
          <a:endParaRPr lang="en-US" sz="17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700" b="1" dirty="0">
              <a:solidFill>
                <a:schemeClr val="tx1"/>
              </a:solidFill>
              <a:latin typeface="Calibri" panose="020F0502020204030204" pitchFamily="34" charset="0"/>
              <a:cs typeface="Calibri" panose="020F0502020204030204" pitchFamily="34" charset="0"/>
            </a:rPr>
            <a:t>Learn how social inclusion and advocacy impact recovery</a:t>
          </a:r>
          <a:br>
            <a:rPr lang="en-US" sz="1900" dirty="0">
              <a:solidFill>
                <a:schemeClr val="accent1">
                  <a:lumMod val="75000"/>
                </a:schemeClr>
              </a:solidFill>
              <a:latin typeface="Calibri" panose="020F0502020204030204" pitchFamily="34" charset="0"/>
              <a:cs typeface="Calibri" panose="020F0502020204030204" pitchFamily="34" charset="0"/>
            </a:rPr>
          </a:br>
          <a:endParaRPr lang="en-US" sz="17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p>
        <a:p>
          <a:r>
            <a:rPr lang="en-US" sz="1700" b="1" dirty="0">
              <a:solidFill>
                <a:schemeClr val="tx1"/>
              </a:solidFill>
              <a:latin typeface="Calibri" panose="020F0502020204030204" pitchFamily="34" charset="0"/>
              <a:cs typeface="Calibri" panose="020F0502020204030204" pitchFamily="34" charset="0"/>
            </a:rPr>
            <a:t>Identify services that are related to community integration</a:t>
          </a:r>
          <a:endParaRPr lang="en-US" sz="17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p>
        <a:p>
          <a:r>
            <a:rPr lang="en-US" sz="1700" b="1" dirty="0">
              <a:solidFill>
                <a:schemeClr val="tx1"/>
              </a:solidFill>
              <a:latin typeface="Calibri" panose="020F0502020204030204" pitchFamily="34" charset="0"/>
              <a:cs typeface="Calibri" panose="020F0502020204030204" pitchFamily="34" charset="0"/>
            </a:rPr>
            <a:t>Identify ways to involve environmental supports in the individual’s treatment and overall recovery</a:t>
          </a:r>
          <a:endParaRPr lang="en-US" sz="17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ScaleX="105357"/>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A2F507-90D5-460B-80BB-87BD7F9D57AF}" type="presOf" srcId="{D0F07F19-1F50-4B42-A7A0-278DF9D25BB1}" destId="{C09B749D-9CF7-492C-B341-D9553818451B}" srcOrd="0" destOrd="0" presId="urn:microsoft.com/office/officeart/2016/7/layout/BasicLinearProcessNumbered#1"/>
    <dgm:cxn modelId="{28E4D10A-F1F3-471F-89B8-92B401F44890}" type="presOf" srcId="{2EE95FC5-CD6B-4A50-9262-DC414E16C3EA}" destId="{5947A689-FC4A-4FDF-BDDD-890A8474DEF9}" srcOrd="0" destOrd="0" presId="urn:microsoft.com/office/officeart/2016/7/layout/BasicLinearProcessNumbered#1"/>
    <dgm:cxn modelId="{2ACE2A10-9B11-4556-9270-A02CF2D7A97F}" type="presOf" srcId="{C99EBBB1-E916-471C-83C9-ABE85B42AC26}" destId="{94E9EF1A-1D07-4210-9402-6C559E90358A}"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A708003A-5D6F-4795-AD15-DABCEE71B13D}" type="presOf" srcId="{2804F27C-9BA9-4D07-AB02-74BE7DFA2C0E}" destId="{3CBA3CC0-D70A-4B98-9329-64604EDF25F0}" srcOrd="0" destOrd="0" presId="urn:microsoft.com/office/officeart/2016/7/layout/BasicLinearProcessNumbered#1"/>
    <dgm:cxn modelId="{37C79A3D-E0A7-43EB-88C3-BD53166CD5DF}" type="presOf" srcId="{A8E2FA08-4DD4-4654-A85D-9A99162D6201}" destId="{82EE2C17-F664-4616-8F76-97637F08E124}" srcOrd="0" destOrd="0" presId="urn:microsoft.com/office/officeart/2016/7/layout/BasicLinearProcessNumbered#1"/>
    <dgm:cxn modelId="{E28E0C5D-8174-488F-8FEC-966835182BB2}" type="presOf" srcId="{752A7BD7-592A-4828-A160-1B898C5EFA73}" destId="{3EBFB89F-9498-48A7-B439-3463C1372F8F}" srcOrd="1" destOrd="0" presId="urn:microsoft.com/office/officeart/2016/7/layout/BasicLinearProcessNumbered#1"/>
    <dgm:cxn modelId="{C1AE9F45-3618-4FA1-A08C-21CF40613BA6}" type="presOf" srcId="{6AB685D6-A4C8-4FC1-B1D3-5E5287230A0F}" destId="{64DEC11D-BC31-4708-AD6D-FCD869F29A77}" srcOrd="0" destOrd="0" presId="urn:microsoft.com/office/officeart/2016/7/layout/BasicLinearProcessNumbered#1"/>
    <dgm:cxn modelId="{DE578A6D-AED8-410F-8359-9E8A3238A0BC}" type="presOf" srcId="{22625139-F93A-4F3F-A7AA-4923A01AEDF3}" destId="{83253AE2-89B5-4ADC-817A-FEF4E0BC4B49}" srcOrd="0" destOrd="0" presId="urn:microsoft.com/office/officeart/2016/7/layout/BasicLinearProcessNumbered#1"/>
    <dgm:cxn modelId="{8BD85750-92B7-4268-A9A3-930D0FDCB6C7}" type="presOf" srcId="{140952D0-0E1D-4F48-9F16-53581487CFA0}" destId="{64EF213D-B16C-4AC2-8183-B62F7FC17277}" srcOrd="1" destOrd="0" presId="urn:microsoft.com/office/officeart/2016/7/layout/BasicLinearProcessNumbered#1"/>
    <dgm:cxn modelId="{6CE92581-06DF-40AB-A861-0A6E645DCD9C}" type="presOf" srcId="{22625139-F93A-4F3F-A7AA-4923A01AEDF3}" destId="{BBF86657-8EAE-46E6-B25A-D2056AE50973}" srcOrd="1" destOrd="0" presId="urn:microsoft.com/office/officeart/2016/7/layout/BasicLinearProcessNumbered#1"/>
    <dgm:cxn modelId="{07EA7E85-E547-4ABF-A96F-39EEB03C83CB}" type="presOf" srcId="{2EE95FC5-CD6B-4A50-9262-DC414E16C3EA}" destId="{815671D8-22AE-4967-8461-EBC1C9F97F94}"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B66E43DC-887B-47AF-960D-CB007910A19B}" type="presOf" srcId="{140952D0-0E1D-4F48-9F16-53581487CFA0}" destId="{7ACBA089-E576-4FF4-865F-C3BBF7659A23}"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4196F1EE-774E-4763-8B54-12E429663DBC}" type="presOf" srcId="{752A7BD7-592A-4828-A160-1B898C5EFA73}" destId="{0C3F367E-8502-4FE8-BAE7-DD0216BBE5F4}"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FC63F070-ABA6-4946-8BE4-6F73E24AB7BB}" type="presParOf" srcId="{C09B749D-9CF7-492C-B341-D9553818451B}" destId="{8EEF3829-836D-4E60-A9BC-8F0AD18883EE}" srcOrd="0" destOrd="0" presId="urn:microsoft.com/office/officeart/2016/7/layout/BasicLinearProcessNumbered#1"/>
    <dgm:cxn modelId="{370991B2-8294-4393-AF15-59049140AF8F}" type="presParOf" srcId="{8EEF3829-836D-4E60-A9BC-8F0AD18883EE}" destId="{5947A689-FC4A-4FDF-BDDD-890A8474DEF9}" srcOrd="0" destOrd="0" presId="urn:microsoft.com/office/officeart/2016/7/layout/BasicLinearProcessNumbered#1"/>
    <dgm:cxn modelId="{124C5F4E-E66B-4DE5-A974-96948BBB0CA2}" type="presParOf" srcId="{8EEF3829-836D-4E60-A9BC-8F0AD18883EE}" destId="{94E9EF1A-1D07-4210-9402-6C559E90358A}" srcOrd="1" destOrd="0" presId="urn:microsoft.com/office/officeart/2016/7/layout/BasicLinearProcessNumbered#1"/>
    <dgm:cxn modelId="{05A72AC2-84EB-4F4F-A8DF-CA634E9452D9}" type="presParOf" srcId="{8EEF3829-836D-4E60-A9BC-8F0AD18883EE}" destId="{B9E74D06-8974-46A7-BDE8-CAC0846523DB}" srcOrd="2" destOrd="0" presId="urn:microsoft.com/office/officeart/2016/7/layout/BasicLinearProcessNumbered#1"/>
    <dgm:cxn modelId="{83BE1C52-C826-4E9C-990D-4086FD13E792}" type="presParOf" srcId="{8EEF3829-836D-4E60-A9BC-8F0AD18883EE}" destId="{815671D8-22AE-4967-8461-EBC1C9F97F94}" srcOrd="3" destOrd="0" presId="urn:microsoft.com/office/officeart/2016/7/layout/BasicLinearProcessNumbered#1"/>
    <dgm:cxn modelId="{5FC436FF-B8EE-4E35-B920-47CEDD077F73}" type="presParOf" srcId="{C09B749D-9CF7-492C-B341-D9553818451B}" destId="{4345A606-3100-40DC-847D-F26F8DFFB0A4}" srcOrd="1" destOrd="0" presId="urn:microsoft.com/office/officeart/2016/7/layout/BasicLinearProcessNumbered#1"/>
    <dgm:cxn modelId="{16C2AD3F-B80A-47ED-8A25-707C3FBF0115}" type="presParOf" srcId="{C09B749D-9CF7-492C-B341-D9553818451B}" destId="{B00A4622-AE0E-4076-85DB-EF0445408AE5}" srcOrd="2" destOrd="0" presId="urn:microsoft.com/office/officeart/2016/7/layout/BasicLinearProcessNumbered#1"/>
    <dgm:cxn modelId="{040CCF03-A90B-456F-A279-756F729146DD}" type="presParOf" srcId="{B00A4622-AE0E-4076-85DB-EF0445408AE5}" destId="{0C3F367E-8502-4FE8-BAE7-DD0216BBE5F4}" srcOrd="0" destOrd="0" presId="urn:microsoft.com/office/officeart/2016/7/layout/BasicLinearProcessNumbered#1"/>
    <dgm:cxn modelId="{BC2692C4-8697-4D6D-B50A-FEEFD4E7B019}" type="presParOf" srcId="{B00A4622-AE0E-4076-85DB-EF0445408AE5}" destId="{64DEC11D-BC31-4708-AD6D-FCD869F29A77}" srcOrd="1" destOrd="0" presId="urn:microsoft.com/office/officeart/2016/7/layout/BasicLinearProcessNumbered#1"/>
    <dgm:cxn modelId="{7ADA28BC-3DE9-404A-BEC9-20C9B8269DA8}" type="presParOf" srcId="{B00A4622-AE0E-4076-85DB-EF0445408AE5}" destId="{E2B2538A-D96F-4DCA-8CF3-F0FB434F3801}" srcOrd="2" destOrd="0" presId="urn:microsoft.com/office/officeart/2016/7/layout/BasicLinearProcessNumbered#1"/>
    <dgm:cxn modelId="{52CAC3F4-4C7A-4E4B-84F6-C20BF4361F08}" type="presParOf" srcId="{B00A4622-AE0E-4076-85DB-EF0445408AE5}" destId="{3EBFB89F-9498-48A7-B439-3463C1372F8F}" srcOrd="3" destOrd="0" presId="urn:microsoft.com/office/officeart/2016/7/layout/BasicLinearProcessNumbered#1"/>
    <dgm:cxn modelId="{EF6157AF-9E04-4C1C-94B6-CF89017F33DA}" type="presParOf" srcId="{C09B749D-9CF7-492C-B341-D9553818451B}" destId="{37BC4521-70B3-472D-803F-5906DF931374}" srcOrd="3" destOrd="0" presId="urn:microsoft.com/office/officeart/2016/7/layout/BasicLinearProcessNumbered#1"/>
    <dgm:cxn modelId="{E575A77B-AEF0-4729-9604-B9194152F45C}" type="presParOf" srcId="{C09B749D-9CF7-492C-B341-D9553818451B}" destId="{5419C900-3474-4480-82CB-923AF8027A48}" srcOrd="4" destOrd="0" presId="urn:microsoft.com/office/officeart/2016/7/layout/BasicLinearProcessNumbered#1"/>
    <dgm:cxn modelId="{8402D532-8714-4C9A-BAA2-684F31B94752}" type="presParOf" srcId="{5419C900-3474-4480-82CB-923AF8027A48}" destId="{83253AE2-89B5-4ADC-817A-FEF4E0BC4B49}" srcOrd="0" destOrd="0" presId="urn:microsoft.com/office/officeart/2016/7/layout/BasicLinearProcessNumbered#1"/>
    <dgm:cxn modelId="{298E947C-894F-49EB-AE3F-3E99B8E23BA7}" type="presParOf" srcId="{5419C900-3474-4480-82CB-923AF8027A48}" destId="{82EE2C17-F664-4616-8F76-97637F08E124}" srcOrd="1" destOrd="0" presId="urn:microsoft.com/office/officeart/2016/7/layout/BasicLinearProcessNumbered#1"/>
    <dgm:cxn modelId="{3277C384-0176-4D2F-8326-211062AA4247}" type="presParOf" srcId="{5419C900-3474-4480-82CB-923AF8027A48}" destId="{96383FDE-483E-4E6D-B151-4FC41C065094}" srcOrd="2" destOrd="0" presId="urn:microsoft.com/office/officeart/2016/7/layout/BasicLinearProcessNumbered#1"/>
    <dgm:cxn modelId="{EE6611FA-11ED-4055-9FD0-18E73C5700C5}" type="presParOf" srcId="{5419C900-3474-4480-82CB-923AF8027A48}" destId="{BBF86657-8EAE-46E6-B25A-D2056AE50973}" srcOrd="3" destOrd="0" presId="urn:microsoft.com/office/officeart/2016/7/layout/BasicLinearProcessNumbered#1"/>
    <dgm:cxn modelId="{DD794051-C53D-4C5F-81EB-69EE26898016}" type="presParOf" srcId="{C09B749D-9CF7-492C-B341-D9553818451B}" destId="{8DC76FCE-F8A0-43BB-94B0-26867DA9F629}" srcOrd="5" destOrd="0" presId="urn:microsoft.com/office/officeart/2016/7/layout/BasicLinearProcessNumbered#1"/>
    <dgm:cxn modelId="{7E8A32F1-F4EE-4A6E-B832-8B1DA12D6A39}" type="presParOf" srcId="{C09B749D-9CF7-492C-B341-D9553818451B}" destId="{46746BF8-8C13-403D-B74A-6BA79A7FA811}" srcOrd="6" destOrd="0" presId="urn:microsoft.com/office/officeart/2016/7/layout/BasicLinearProcessNumbered#1"/>
    <dgm:cxn modelId="{92F2BEFD-5D39-4570-9287-1F5910F6DFD5}" type="presParOf" srcId="{46746BF8-8C13-403D-B74A-6BA79A7FA811}" destId="{7ACBA089-E576-4FF4-865F-C3BBF7659A23}" srcOrd="0" destOrd="0" presId="urn:microsoft.com/office/officeart/2016/7/layout/BasicLinearProcessNumbered#1"/>
    <dgm:cxn modelId="{B3DA91EC-93E3-4846-B3BA-693585EED27F}" type="presParOf" srcId="{46746BF8-8C13-403D-B74A-6BA79A7FA811}" destId="{3CBA3CC0-D70A-4B98-9329-64604EDF25F0}" srcOrd="1" destOrd="0" presId="urn:microsoft.com/office/officeart/2016/7/layout/BasicLinearProcessNumbered#1"/>
    <dgm:cxn modelId="{9DBB5693-56EA-476C-805D-485BE9E0E7C5}" type="presParOf" srcId="{46746BF8-8C13-403D-B74A-6BA79A7FA811}" destId="{5BE72261-3EB3-4585-8739-2FFBAED12B80}" srcOrd="2" destOrd="0" presId="urn:microsoft.com/office/officeart/2016/7/layout/BasicLinearProcessNumbered#1"/>
    <dgm:cxn modelId="{16340C7C-5ACA-4B3D-BD6B-90E4B765648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129E67-426A-4DD5-958E-C5904147595C}"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349DF1DF-B95F-4067-B4E6-AFE97C5B394F}">
      <dgm:prSet/>
      <dgm:spPr/>
      <dgm:t>
        <a:bodyPr/>
        <a:lstStyle/>
        <a:p>
          <a:r>
            <a:rPr lang="en-US" dirty="0">
              <a:solidFill>
                <a:schemeClr val="tx1"/>
              </a:solidFill>
              <a:latin typeface="Calibri" panose="020F0502020204030204" pitchFamily="34" charset="0"/>
              <a:cs typeface="Calibri" panose="020F0502020204030204" pitchFamily="34" charset="0"/>
            </a:rPr>
            <a:t>Create</a:t>
          </a:r>
        </a:p>
      </dgm:t>
    </dgm:pt>
    <dgm:pt modelId="{8E30AE68-FAFD-4BFA-8423-0E03F4BA95E1}" type="parTrans" cxnId="{D662CE09-0086-4BD1-B63E-5C45B7237B6D}">
      <dgm:prSet/>
      <dgm:spPr/>
      <dgm:t>
        <a:bodyPr/>
        <a:lstStyle/>
        <a:p>
          <a:endParaRPr lang="en-US"/>
        </a:p>
      </dgm:t>
    </dgm:pt>
    <dgm:pt modelId="{5C1CCACA-093D-4668-9A13-8C689874F0CB}" type="sibTrans" cxnId="{D662CE09-0086-4BD1-B63E-5C45B7237B6D}">
      <dgm:prSet/>
      <dgm:spPr/>
      <dgm:t>
        <a:bodyPr/>
        <a:lstStyle/>
        <a:p>
          <a:endParaRPr lang="en-US"/>
        </a:p>
      </dgm:t>
    </dgm:pt>
    <dgm:pt modelId="{9AB2F539-8ED0-4D72-A505-E46A6E5D762B}">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a space for the individual receiving services to be the co-creator in the development of person-centered programming.</a:t>
          </a:r>
        </a:p>
      </dgm:t>
    </dgm:pt>
    <dgm:pt modelId="{AD2EF240-19DA-4A7A-AAE5-EE903F782765}" type="parTrans" cxnId="{7F5B3FE3-539A-4526-8AF5-FD500A5AC3CA}">
      <dgm:prSet/>
      <dgm:spPr/>
      <dgm:t>
        <a:bodyPr/>
        <a:lstStyle/>
        <a:p>
          <a:endParaRPr lang="en-US"/>
        </a:p>
      </dgm:t>
    </dgm:pt>
    <dgm:pt modelId="{274737B1-2459-49BF-ACE4-31D8C7DAC48A}" type="sibTrans" cxnId="{7F5B3FE3-539A-4526-8AF5-FD500A5AC3CA}">
      <dgm:prSet/>
      <dgm:spPr/>
      <dgm:t>
        <a:bodyPr/>
        <a:lstStyle/>
        <a:p>
          <a:endParaRPr lang="en-US"/>
        </a:p>
      </dgm:t>
    </dgm:pt>
    <dgm:pt modelId="{882BFB64-C231-4066-9900-F286FD5DC227}">
      <dgm:prSet/>
      <dgm:spPr/>
      <dgm:t>
        <a:bodyPr/>
        <a:lstStyle/>
        <a:p>
          <a:r>
            <a:rPr lang="en-US" dirty="0">
              <a:solidFill>
                <a:schemeClr val="tx1"/>
              </a:solidFill>
              <a:latin typeface="Calibri" panose="020F0502020204030204" pitchFamily="34" charset="0"/>
              <a:cs typeface="Calibri" panose="020F0502020204030204" pitchFamily="34" charset="0"/>
            </a:rPr>
            <a:t>Learn</a:t>
          </a:r>
        </a:p>
      </dgm:t>
    </dgm:pt>
    <dgm:pt modelId="{C1188BD5-8CA7-4EFD-967C-B170423AD6E8}" type="parTrans" cxnId="{072D0410-7593-4716-95A5-6E4A7342B39F}">
      <dgm:prSet/>
      <dgm:spPr/>
      <dgm:t>
        <a:bodyPr/>
        <a:lstStyle/>
        <a:p>
          <a:endParaRPr lang="en-US"/>
        </a:p>
      </dgm:t>
    </dgm:pt>
    <dgm:pt modelId="{A69E91C9-ADF8-436F-8283-94097EE8294E}" type="sibTrans" cxnId="{072D0410-7593-4716-95A5-6E4A7342B39F}">
      <dgm:prSet/>
      <dgm:spPr/>
      <dgm:t>
        <a:bodyPr/>
        <a:lstStyle/>
        <a:p>
          <a:endParaRPr lang="en-US"/>
        </a:p>
      </dgm:t>
    </dgm:pt>
    <dgm:pt modelId="{D95982F0-9006-41E0-8483-7228F8D2245D}">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f</a:t>
          </a:r>
          <a:r>
            <a:rPr lang="en-US" sz="2400" b="0" dirty="0">
              <a:solidFill>
                <a:schemeClr val="tx1"/>
              </a:solidFill>
              <a:latin typeface="Calibri" panose="020F0502020204030204" pitchFamily="34" charset="0"/>
              <a:cs typeface="Calibri" panose="020F0502020204030204" pitchFamily="34" charset="0"/>
            </a:rPr>
            <a:t>ro</a:t>
          </a:r>
          <a:r>
            <a:rPr lang="en-US" sz="2400" dirty="0">
              <a:solidFill>
                <a:schemeClr val="tx1"/>
              </a:solidFill>
              <a:latin typeface="Calibri" panose="020F0502020204030204" pitchFamily="34" charset="0"/>
              <a:cs typeface="Calibri" panose="020F0502020204030204" pitchFamily="34" charset="0"/>
            </a:rPr>
            <a:t>m individuals with lived experience.</a:t>
          </a:r>
        </a:p>
      </dgm:t>
    </dgm:pt>
    <dgm:pt modelId="{D5FAF0A0-8648-4163-AC4B-20EE74947A65}" type="parTrans" cxnId="{44F2CE89-C1D7-4517-AE9B-D5450FD37A90}">
      <dgm:prSet/>
      <dgm:spPr/>
      <dgm:t>
        <a:bodyPr/>
        <a:lstStyle/>
        <a:p>
          <a:endParaRPr lang="en-US"/>
        </a:p>
      </dgm:t>
    </dgm:pt>
    <dgm:pt modelId="{C8DB2013-122C-4DB0-9956-EF94764E5738}" type="sibTrans" cxnId="{44F2CE89-C1D7-4517-AE9B-D5450FD37A90}">
      <dgm:prSet/>
      <dgm:spPr/>
      <dgm:t>
        <a:bodyPr/>
        <a:lstStyle/>
        <a:p>
          <a:endParaRPr lang="en-US"/>
        </a:p>
      </dgm:t>
    </dgm:pt>
    <dgm:pt modelId="{56FCB77A-552F-42B0-8F9D-683A42890540}">
      <dgm:prSet/>
      <dgm:spPr/>
      <dgm:t>
        <a:bodyPr/>
        <a:lstStyle/>
        <a:p>
          <a:r>
            <a:rPr lang="en-US" dirty="0">
              <a:solidFill>
                <a:schemeClr val="tx1"/>
              </a:solidFill>
              <a:latin typeface="Calibri" panose="020F0502020204030204" pitchFamily="34" charset="0"/>
              <a:cs typeface="Calibri" panose="020F0502020204030204" pitchFamily="34" charset="0"/>
            </a:rPr>
            <a:t>Prioritize</a:t>
          </a:r>
        </a:p>
      </dgm:t>
    </dgm:pt>
    <dgm:pt modelId="{EE3E038B-DE28-4B02-8ECA-63FFB0597B9F}" type="parTrans" cxnId="{DB930FD9-5046-4B2E-A38A-87DF619DC88B}">
      <dgm:prSet/>
      <dgm:spPr/>
      <dgm:t>
        <a:bodyPr/>
        <a:lstStyle/>
        <a:p>
          <a:endParaRPr lang="en-US"/>
        </a:p>
      </dgm:t>
    </dgm:pt>
    <dgm:pt modelId="{7758979B-EAEE-41D1-94C5-3AA5CA24C3FB}" type="sibTrans" cxnId="{DB930FD9-5046-4B2E-A38A-87DF619DC88B}">
      <dgm:prSet/>
      <dgm:spPr/>
      <dgm:t>
        <a:bodyPr/>
        <a:lstStyle/>
        <a:p>
          <a:endParaRPr lang="en-US"/>
        </a:p>
      </dgm:t>
    </dgm:pt>
    <dgm:pt modelId="{387D360A-90C8-41FA-8394-CE4B112C724F}">
      <dgm:prSet custT="1"/>
      <dgm:spPr>
        <a:solidFill>
          <a:schemeClr val="accent2">
            <a:lumMod val="20000"/>
            <a:lumOff val="80000"/>
          </a:schemeClr>
        </a:solidFill>
      </dgm:spPr>
      <dgm:t>
        <a:bodyPr/>
        <a:lstStyle/>
        <a:p>
          <a:pPr algn="ctr"/>
          <a:r>
            <a:rPr lang="en-US" sz="2400" dirty="0">
              <a:solidFill>
                <a:schemeClr val="tx1"/>
              </a:solidFill>
              <a:latin typeface="Calibri" panose="020F0502020204030204" pitchFamily="34" charset="0"/>
              <a:cs typeface="Calibri" panose="020F0502020204030204" pitchFamily="34" charset="0"/>
            </a:rPr>
            <a:t>workplace behavioral health.</a:t>
          </a:r>
        </a:p>
      </dgm:t>
    </dgm:pt>
    <dgm:pt modelId="{A22663E9-4F04-47FE-B2CA-A993CD3CAE1E}" type="parTrans" cxnId="{E75F10BD-5CCA-4D16-BD3B-2A5BFFC71944}">
      <dgm:prSet/>
      <dgm:spPr/>
      <dgm:t>
        <a:bodyPr/>
        <a:lstStyle/>
        <a:p>
          <a:endParaRPr lang="en-US"/>
        </a:p>
      </dgm:t>
    </dgm:pt>
    <dgm:pt modelId="{F11C98AD-8AA8-481B-A62E-58EDC1438D8B}" type="sibTrans" cxnId="{E75F10BD-5CCA-4D16-BD3B-2A5BFFC71944}">
      <dgm:prSet/>
      <dgm:spPr/>
      <dgm:t>
        <a:bodyPr/>
        <a:lstStyle/>
        <a:p>
          <a:endParaRPr lang="en-US"/>
        </a:p>
      </dgm:t>
    </dgm:pt>
    <dgm:pt modelId="{06989EFE-7A77-4753-8396-AD3DD310B20E}" type="pres">
      <dgm:prSet presAssocID="{45129E67-426A-4DD5-958E-C5904147595C}" presName="Name0" presStyleCnt="0">
        <dgm:presLayoutVars>
          <dgm:dir/>
          <dgm:animLvl val="lvl"/>
          <dgm:resizeHandles val="exact"/>
        </dgm:presLayoutVars>
      </dgm:prSet>
      <dgm:spPr/>
    </dgm:pt>
    <dgm:pt modelId="{44EC5EC0-8F61-456C-9CDA-CB3A44973E6C}" type="pres">
      <dgm:prSet presAssocID="{349DF1DF-B95F-4067-B4E6-AFE97C5B394F}" presName="linNode" presStyleCnt="0"/>
      <dgm:spPr/>
    </dgm:pt>
    <dgm:pt modelId="{76EBB150-768B-4F80-99F6-DDDEA3735D43}" type="pres">
      <dgm:prSet presAssocID="{349DF1DF-B95F-4067-B4E6-AFE97C5B394F}" presName="parentText" presStyleLbl="solidFgAcc1" presStyleIdx="0" presStyleCnt="3">
        <dgm:presLayoutVars>
          <dgm:chMax val="1"/>
          <dgm:bulletEnabled/>
        </dgm:presLayoutVars>
      </dgm:prSet>
      <dgm:spPr/>
    </dgm:pt>
    <dgm:pt modelId="{E160640F-7D05-4EAB-993D-2E103797A986}" type="pres">
      <dgm:prSet presAssocID="{349DF1DF-B95F-4067-B4E6-AFE97C5B394F}" presName="descendantText" presStyleLbl="alignNode1" presStyleIdx="0" presStyleCnt="3" custLinFactNeighborX="0" custLinFactNeighborY="1615">
        <dgm:presLayoutVars>
          <dgm:bulletEnabled/>
        </dgm:presLayoutVars>
      </dgm:prSet>
      <dgm:spPr/>
    </dgm:pt>
    <dgm:pt modelId="{FD4877B8-E1F6-4408-BCD1-2312BCE51A9A}" type="pres">
      <dgm:prSet presAssocID="{5C1CCACA-093D-4668-9A13-8C689874F0CB}" presName="sp" presStyleCnt="0"/>
      <dgm:spPr/>
    </dgm:pt>
    <dgm:pt modelId="{98E1C184-B6A7-488D-BD8E-1DB8867F1E9F}" type="pres">
      <dgm:prSet presAssocID="{882BFB64-C231-4066-9900-F286FD5DC227}" presName="linNode" presStyleCnt="0"/>
      <dgm:spPr/>
    </dgm:pt>
    <dgm:pt modelId="{081A7198-1A02-4A0A-9932-5CFE6E32F7CB}" type="pres">
      <dgm:prSet presAssocID="{882BFB64-C231-4066-9900-F286FD5DC227}" presName="parentText" presStyleLbl="solidFgAcc1" presStyleIdx="1" presStyleCnt="3" custLinFactNeighborX="-2501" custLinFactNeighborY="-483">
        <dgm:presLayoutVars>
          <dgm:chMax val="1"/>
          <dgm:bulletEnabled/>
        </dgm:presLayoutVars>
      </dgm:prSet>
      <dgm:spPr/>
    </dgm:pt>
    <dgm:pt modelId="{ADAF90F7-247D-4931-812B-47D7E2E85D18}" type="pres">
      <dgm:prSet presAssocID="{882BFB64-C231-4066-9900-F286FD5DC227}" presName="descendantText" presStyleLbl="alignNode1" presStyleIdx="1" presStyleCnt="3">
        <dgm:presLayoutVars>
          <dgm:bulletEnabled/>
        </dgm:presLayoutVars>
      </dgm:prSet>
      <dgm:spPr/>
    </dgm:pt>
    <dgm:pt modelId="{885D1A70-31A4-4FE8-BE65-E9F1180E34D9}" type="pres">
      <dgm:prSet presAssocID="{A69E91C9-ADF8-436F-8283-94097EE8294E}" presName="sp" presStyleCnt="0"/>
      <dgm:spPr/>
    </dgm:pt>
    <dgm:pt modelId="{A9BC36B7-C5ED-4184-908E-18CFAF6FBC23}" type="pres">
      <dgm:prSet presAssocID="{56FCB77A-552F-42B0-8F9D-683A42890540}" presName="linNode" presStyleCnt="0"/>
      <dgm:spPr/>
    </dgm:pt>
    <dgm:pt modelId="{58C9408B-2DE2-4EE9-BC11-CCDB0D1108AC}" type="pres">
      <dgm:prSet presAssocID="{56FCB77A-552F-42B0-8F9D-683A42890540}" presName="parentText" presStyleLbl="solidFgAcc1" presStyleIdx="2" presStyleCnt="3">
        <dgm:presLayoutVars>
          <dgm:chMax val="1"/>
          <dgm:bulletEnabled/>
        </dgm:presLayoutVars>
      </dgm:prSet>
      <dgm:spPr/>
    </dgm:pt>
    <dgm:pt modelId="{CF55FB28-37F3-4BE3-92AC-F44CAA07ADA9}" type="pres">
      <dgm:prSet presAssocID="{56FCB77A-552F-42B0-8F9D-683A42890540}" presName="descendantText" presStyleLbl="alignNode1" presStyleIdx="2" presStyleCnt="3">
        <dgm:presLayoutVars>
          <dgm:bulletEnabled/>
        </dgm:presLayoutVars>
      </dgm:prSet>
      <dgm:spPr/>
    </dgm:pt>
  </dgm:ptLst>
  <dgm:cxnLst>
    <dgm:cxn modelId="{D662CE09-0086-4BD1-B63E-5C45B7237B6D}" srcId="{45129E67-426A-4DD5-958E-C5904147595C}" destId="{349DF1DF-B95F-4067-B4E6-AFE97C5B394F}" srcOrd="0" destOrd="0" parTransId="{8E30AE68-FAFD-4BFA-8423-0E03F4BA95E1}" sibTransId="{5C1CCACA-093D-4668-9A13-8C689874F0CB}"/>
    <dgm:cxn modelId="{072D0410-7593-4716-95A5-6E4A7342B39F}" srcId="{45129E67-426A-4DD5-958E-C5904147595C}" destId="{882BFB64-C231-4066-9900-F286FD5DC227}" srcOrd="1" destOrd="0" parTransId="{C1188BD5-8CA7-4EFD-967C-B170423AD6E8}" sibTransId="{A69E91C9-ADF8-436F-8283-94097EE8294E}"/>
    <dgm:cxn modelId="{B8715921-B1E5-4F23-A3D6-B6E9208DF41C}" type="presOf" srcId="{45129E67-426A-4DD5-958E-C5904147595C}" destId="{06989EFE-7A77-4753-8396-AD3DD310B20E}" srcOrd="0" destOrd="0" presId="urn:microsoft.com/office/officeart/2016/7/layout/VerticalHollowActionList"/>
    <dgm:cxn modelId="{38DB323A-1C80-46AD-977A-620E3114A5E1}" type="presOf" srcId="{9AB2F539-8ED0-4D72-A505-E46A6E5D762B}" destId="{E160640F-7D05-4EAB-993D-2E103797A986}" srcOrd="0" destOrd="0" presId="urn:microsoft.com/office/officeart/2016/7/layout/VerticalHollowActionList"/>
    <dgm:cxn modelId="{7BBCB56A-185F-47F2-82A7-B4180AEB7072}" type="presOf" srcId="{D95982F0-9006-41E0-8483-7228F8D2245D}" destId="{ADAF90F7-247D-4931-812B-47D7E2E85D18}" srcOrd="0" destOrd="0" presId="urn:microsoft.com/office/officeart/2016/7/layout/VerticalHollowActionList"/>
    <dgm:cxn modelId="{33BFEA71-F7B7-43CA-A897-C55D678E8EA0}" type="presOf" srcId="{387D360A-90C8-41FA-8394-CE4B112C724F}" destId="{CF55FB28-37F3-4BE3-92AC-F44CAA07ADA9}" srcOrd="0" destOrd="0" presId="urn:microsoft.com/office/officeart/2016/7/layout/VerticalHollowActionList"/>
    <dgm:cxn modelId="{44F2CE89-C1D7-4517-AE9B-D5450FD37A90}" srcId="{882BFB64-C231-4066-9900-F286FD5DC227}" destId="{D95982F0-9006-41E0-8483-7228F8D2245D}" srcOrd="0" destOrd="0" parTransId="{D5FAF0A0-8648-4163-AC4B-20EE74947A65}" sibTransId="{C8DB2013-122C-4DB0-9956-EF94764E5738}"/>
    <dgm:cxn modelId="{433335A8-E1BF-4C50-81A3-7FD719911142}" type="presOf" srcId="{349DF1DF-B95F-4067-B4E6-AFE97C5B394F}" destId="{76EBB150-768B-4F80-99F6-DDDEA3735D43}" srcOrd="0" destOrd="0" presId="urn:microsoft.com/office/officeart/2016/7/layout/VerticalHollowActionList"/>
    <dgm:cxn modelId="{651011B1-2E89-4442-ABA4-5914825AF346}" type="presOf" srcId="{882BFB64-C231-4066-9900-F286FD5DC227}" destId="{081A7198-1A02-4A0A-9932-5CFE6E32F7CB}" srcOrd="0" destOrd="0" presId="urn:microsoft.com/office/officeart/2016/7/layout/VerticalHollowActionList"/>
    <dgm:cxn modelId="{88B8F7B5-EA0F-4E3A-8603-8A3AF0B8CD48}" type="presOf" srcId="{56FCB77A-552F-42B0-8F9D-683A42890540}" destId="{58C9408B-2DE2-4EE9-BC11-CCDB0D1108AC}" srcOrd="0" destOrd="0" presId="urn:microsoft.com/office/officeart/2016/7/layout/VerticalHollowActionList"/>
    <dgm:cxn modelId="{E75F10BD-5CCA-4D16-BD3B-2A5BFFC71944}" srcId="{56FCB77A-552F-42B0-8F9D-683A42890540}" destId="{387D360A-90C8-41FA-8394-CE4B112C724F}" srcOrd="0" destOrd="0" parTransId="{A22663E9-4F04-47FE-B2CA-A993CD3CAE1E}" sibTransId="{F11C98AD-8AA8-481B-A62E-58EDC1438D8B}"/>
    <dgm:cxn modelId="{DB930FD9-5046-4B2E-A38A-87DF619DC88B}" srcId="{45129E67-426A-4DD5-958E-C5904147595C}" destId="{56FCB77A-552F-42B0-8F9D-683A42890540}" srcOrd="2" destOrd="0" parTransId="{EE3E038B-DE28-4B02-8ECA-63FFB0597B9F}" sibTransId="{7758979B-EAEE-41D1-94C5-3AA5CA24C3FB}"/>
    <dgm:cxn modelId="{7F5B3FE3-539A-4526-8AF5-FD500A5AC3CA}" srcId="{349DF1DF-B95F-4067-B4E6-AFE97C5B394F}" destId="{9AB2F539-8ED0-4D72-A505-E46A6E5D762B}" srcOrd="0" destOrd="0" parTransId="{AD2EF240-19DA-4A7A-AAE5-EE903F782765}" sibTransId="{274737B1-2459-49BF-ACE4-31D8C7DAC48A}"/>
    <dgm:cxn modelId="{B80C1B27-F79A-4137-BFAD-F0B23D5EA99B}" type="presParOf" srcId="{06989EFE-7A77-4753-8396-AD3DD310B20E}" destId="{44EC5EC0-8F61-456C-9CDA-CB3A44973E6C}" srcOrd="0" destOrd="0" presId="urn:microsoft.com/office/officeart/2016/7/layout/VerticalHollowActionList"/>
    <dgm:cxn modelId="{69245814-B3F2-4B37-A78D-415ED92B0DB6}" type="presParOf" srcId="{44EC5EC0-8F61-456C-9CDA-CB3A44973E6C}" destId="{76EBB150-768B-4F80-99F6-DDDEA3735D43}" srcOrd="0" destOrd="0" presId="urn:microsoft.com/office/officeart/2016/7/layout/VerticalHollowActionList"/>
    <dgm:cxn modelId="{E70FA229-5AFE-406A-8214-3D95771EDBC6}" type="presParOf" srcId="{44EC5EC0-8F61-456C-9CDA-CB3A44973E6C}" destId="{E160640F-7D05-4EAB-993D-2E103797A986}" srcOrd="1" destOrd="0" presId="urn:microsoft.com/office/officeart/2016/7/layout/VerticalHollowActionList"/>
    <dgm:cxn modelId="{9570A610-0727-4DEE-B60F-D429F0D717FA}" type="presParOf" srcId="{06989EFE-7A77-4753-8396-AD3DD310B20E}" destId="{FD4877B8-E1F6-4408-BCD1-2312BCE51A9A}" srcOrd="1" destOrd="0" presId="urn:microsoft.com/office/officeart/2016/7/layout/VerticalHollowActionList"/>
    <dgm:cxn modelId="{8F7D82F2-5C6B-4577-A4FB-BBC2C61B3141}" type="presParOf" srcId="{06989EFE-7A77-4753-8396-AD3DD310B20E}" destId="{98E1C184-B6A7-488D-BD8E-1DB8867F1E9F}" srcOrd="2" destOrd="0" presId="urn:microsoft.com/office/officeart/2016/7/layout/VerticalHollowActionList"/>
    <dgm:cxn modelId="{3276831A-C94C-46B2-AA81-179A5379A28F}" type="presParOf" srcId="{98E1C184-B6A7-488D-BD8E-1DB8867F1E9F}" destId="{081A7198-1A02-4A0A-9932-5CFE6E32F7CB}" srcOrd="0" destOrd="0" presId="urn:microsoft.com/office/officeart/2016/7/layout/VerticalHollowActionList"/>
    <dgm:cxn modelId="{2456D9EF-2F5D-4ADC-BD0E-574CCEC070C1}" type="presParOf" srcId="{98E1C184-B6A7-488D-BD8E-1DB8867F1E9F}" destId="{ADAF90F7-247D-4931-812B-47D7E2E85D18}" srcOrd="1" destOrd="0" presId="urn:microsoft.com/office/officeart/2016/7/layout/VerticalHollowActionList"/>
    <dgm:cxn modelId="{78E35957-146A-42FF-8DAD-CCF7CE28B337}" type="presParOf" srcId="{06989EFE-7A77-4753-8396-AD3DD310B20E}" destId="{885D1A70-31A4-4FE8-BE65-E9F1180E34D9}" srcOrd="3" destOrd="0" presId="urn:microsoft.com/office/officeart/2016/7/layout/VerticalHollowActionList"/>
    <dgm:cxn modelId="{E6709C7C-C791-4C84-B00B-6FA52DA1EA2C}" type="presParOf" srcId="{06989EFE-7A77-4753-8396-AD3DD310B20E}" destId="{A9BC36B7-C5ED-4184-908E-18CFAF6FBC23}" srcOrd="4" destOrd="0" presId="urn:microsoft.com/office/officeart/2016/7/layout/VerticalHollowActionList"/>
    <dgm:cxn modelId="{C9B5D206-DF93-4939-B632-51407D1AED96}" type="presParOf" srcId="{A9BC36B7-C5ED-4184-908E-18CFAF6FBC23}" destId="{58C9408B-2DE2-4EE9-BC11-CCDB0D1108AC}" srcOrd="0" destOrd="0" presId="urn:microsoft.com/office/officeart/2016/7/layout/VerticalHollowActionList"/>
    <dgm:cxn modelId="{3B7EC600-0E0F-4316-AC95-C05BA7155333}" type="presParOf" srcId="{A9BC36B7-C5ED-4184-908E-18CFAF6FBC23}" destId="{CF55FB28-37F3-4BE3-92AC-F44CAA07ADA9}"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129E67-426A-4DD5-958E-C5904147595C}"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349DF1DF-B95F-4067-B4E6-AFE97C5B394F}">
      <dgm:prSet custT="1"/>
      <dgm:spPr/>
      <dgm:t>
        <a:bodyPr/>
        <a:lstStyle/>
        <a:p>
          <a:r>
            <a:rPr lang="en-US" sz="2200" dirty="0">
              <a:latin typeface="Calibri" panose="020F0502020204030204" pitchFamily="34" charset="0"/>
              <a:cs typeface="Calibri" panose="020F0502020204030204" pitchFamily="34" charset="0"/>
            </a:rPr>
            <a:t>Being</a:t>
          </a:r>
        </a:p>
      </dgm:t>
    </dgm:pt>
    <dgm:pt modelId="{8E30AE68-FAFD-4BFA-8423-0E03F4BA95E1}" type="parTrans" cxnId="{D662CE09-0086-4BD1-B63E-5C45B7237B6D}">
      <dgm:prSet/>
      <dgm:spPr/>
      <dgm:t>
        <a:bodyPr/>
        <a:lstStyle/>
        <a:p>
          <a:endParaRPr lang="en-US"/>
        </a:p>
      </dgm:t>
    </dgm:pt>
    <dgm:pt modelId="{5C1CCACA-093D-4668-9A13-8C689874F0CB}" type="sibTrans" cxnId="{D662CE09-0086-4BD1-B63E-5C45B7237B6D}">
      <dgm:prSet/>
      <dgm:spPr/>
      <dgm:t>
        <a:bodyPr/>
        <a:lstStyle/>
        <a:p>
          <a:endParaRPr lang="en-US"/>
        </a:p>
      </dgm:t>
    </dgm:pt>
    <dgm:pt modelId="{D95982F0-9006-41E0-8483-7228F8D2245D}">
      <dgm:prSet custT="1"/>
      <dgm:spPr/>
      <dgm:t>
        <a:bodyPr/>
        <a:lstStyle/>
        <a:p>
          <a:r>
            <a:rPr lang="en-US" sz="2000" dirty="0">
              <a:latin typeface="Calibri" panose="020F0502020204030204" pitchFamily="34" charset="0"/>
              <a:cs typeface="Calibri" panose="020F0502020204030204" pitchFamily="34" charset="0"/>
            </a:rPr>
            <a:t>the stigma within the agency and community by using person-first language.</a:t>
          </a:r>
        </a:p>
      </dgm:t>
    </dgm:pt>
    <dgm:pt modelId="{D5FAF0A0-8648-4163-AC4B-20EE74947A65}" type="parTrans" cxnId="{44F2CE89-C1D7-4517-AE9B-D5450FD37A90}">
      <dgm:prSet/>
      <dgm:spPr/>
      <dgm:t>
        <a:bodyPr/>
        <a:lstStyle/>
        <a:p>
          <a:endParaRPr lang="en-US"/>
        </a:p>
      </dgm:t>
    </dgm:pt>
    <dgm:pt modelId="{C8DB2013-122C-4DB0-9956-EF94764E5738}" type="sibTrans" cxnId="{44F2CE89-C1D7-4517-AE9B-D5450FD37A90}">
      <dgm:prSet/>
      <dgm:spPr/>
      <dgm:t>
        <a:bodyPr/>
        <a:lstStyle/>
        <a:p>
          <a:endParaRPr lang="en-US"/>
        </a:p>
      </dgm:t>
    </dgm:pt>
    <dgm:pt modelId="{56FCB77A-552F-42B0-8F9D-683A42890540}">
      <dgm:prSet custT="1"/>
      <dgm:spPr/>
      <dgm:t>
        <a:bodyPr/>
        <a:lstStyle/>
        <a:p>
          <a:r>
            <a:rPr lang="en-US" sz="2200" dirty="0">
              <a:latin typeface="Calibri" panose="020F0502020204030204" pitchFamily="34" charset="0"/>
              <a:cs typeface="Calibri" panose="020F0502020204030204" pitchFamily="34" charset="0"/>
            </a:rPr>
            <a:t>Creating</a:t>
          </a:r>
        </a:p>
      </dgm:t>
    </dgm:pt>
    <dgm:pt modelId="{EE3E038B-DE28-4B02-8ECA-63FFB0597B9F}" type="parTrans" cxnId="{DB930FD9-5046-4B2E-A38A-87DF619DC88B}">
      <dgm:prSet/>
      <dgm:spPr/>
      <dgm:t>
        <a:bodyPr/>
        <a:lstStyle/>
        <a:p>
          <a:endParaRPr lang="en-US"/>
        </a:p>
      </dgm:t>
    </dgm:pt>
    <dgm:pt modelId="{7758979B-EAEE-41D1-94C5-3AA5CA24C3FB}" type="sibTrans" cxnId="{DB930FD9-5046-4B2E-A38A-87DF619DC88B}">
      <dgm:prSet/>
      <dgm:spPr/>
      <dgm:t>
        <a:bodyPr/>
        <a:lstStyle/>
        <a:p>
          <a:endParaRPr lang="en-US"/>
        </a:p>
      </dgm:t>
    </dgm:pt>
    <dgm:pt modelId="{387D360A-90C8-41FA-8394-CE4B112C724F}">
      <dgm:prSet custT="1"/>
      <dgm:spPr/>
      <dgm:t>
        <a:bodyPr/>
        <a:lstStyle/>
        <a:p>
          <a:r>
            <a:rPr lang="en-US" sz="2000" dirty="0">
              <a:latin typeface="Calibri" panose="020F0502020204030204" pitchFamily="34" charset="0"/>
              <a:cs typeface="Calibri" panose="020F0502020204030204" pitchFamily="34" charset="0"/>
            </a:rPr>
            <a:t>a culture and language of hope to foster a sense of belonging.</a:t>
          </a:r>
        </a:p>
      </dgm:t>
    </dgm:pt>
    <dgm:pt modelId="{A22663E9-4F04-47FE-B2CA-A993CD3CAE1E}" type="parTrans" cxnId="{E75F10BD-5CCA-4D16-BD3B-2A5BFFC71944}">
      <dgm:prSet/>
      <dgm:spPr/>
      <dgm:t>
        <a:bodyPr/>
        <a:lstStyle/>
        <a:p>
          <a:endParaRPr lang="en-US"/>
        </a:p>
      </dgm:t>
    </dgm:pt>
    <dgm:pt modelId="{F11C98AD-8AA8-481B-A62E-58EDC1438D8B}" type="sibTrans" cxnId="{E75F10BD-5CCA-4D16-BD3B-2A5BFFC71944}">
      <dgm:prSet/>
      <dgm:spPr/>
      <dgm:t>
        <a:bodyPr/>
        <a:lstStyle/>
        <a:p>
          <a:endParaRPr lang="en-US"/>
        </a:p>
      </dgm:t>
    </dgm:pt>
    <dgm:pt modelId="{882BFB64-C231-4066-9900-F286FD5DC227}">
      <dgm:prSet custT="1"/>
      <dgm:spPr/>
      <dgm:t>
        <a:bodyPr/>
        <a:lstStyle/>
        <a:p>
          <a:r>
            <a:rPr lang="en-US" sz="2200" dirty="0">
              <a:latin typeface="Calibri" panose="020F0502020204030204" pitchFamily="34" charset="0"/>
              <a:cs typeface="Calibri" panose="020F0502020204030204" pitchFamily="34" charset="0"/>
            </a:rPr>
            <a:t>Reducing</a:t>
          </a:r>
        </a:p>
      </dgm:t>
    </dgm:pt>
    <dgm:pt modelId="{A69E91C9-ADF8-436F-8283-94097EE8294E}" type="sibTrans" cxnId="{072D0410-7593-4716-95A5-6E4A7342B39F}">
      <dgm:prSet/>
      <dgm:spPr/>
      <dgm:t>
        <a:bodyPr/>
        <a:lstStyle/>
        <a:p>
          <a:endParaRPr lang="en-US"/>
        </a:p>
      </dgm:t>
    </dgm:pt>
    <dgm:pt modelId="{C1188BD5-8CA7-4EFD-967C-B170423AD6E8}" type="parTrans" cxnId="{072D0410-7593-4716-95A5-6E4A7342B39F}">
      <dgm:prSet/>
      <dgm:spPr/>
      <dgm:t>
        <a:bodyPr/>
        <a:lstStyle/>
        <a:p>
          <a:endParaRPr lang="en-US"/>
        </a:p>
      </dgm:t>
    </dgm:pt>
    <dgm:pt modelId="{9AB2F539-8ED0-4D72-A505-E46A6E5D762B}">
      <dgm:prSet custT="1"/>
      <dgm:spPr/>
      <dgm:t>
        <a:bodyPr/>
        <a:lstStyle/>
        <a:p>
          <a:r>
            <a:rPr lang="en-US" sz="2000" dirty="0">
              <a:latin typeface="Calibri" panose="020F0502020204030204" pitchFamily="34" charset="0"/>
              <a:cs typeface="Calibri" panose="020F0502020204030204" pitchFamily="34" charset="0"/>
            </a:rPr>
            <a:t>non-judgmental</a:t>
          </a:r>
        </a:p>
      </dgm:t>
    </dgm:pt>
    <dgm:pt modelId="{274737B1-2459-49BF-ACE4-31D8C7DAC48A}" type="sibTrans" cxnId="{7F5B3FE3-539A-4526-8AF5-FD500A5AC3CA}">
      <dgm:prSet/>
      <dgm:spPr/>
      <dgm:t>
        <a:bodyPr/>
        <a:lstStyle/>
        <a:p>
          <a:endParaRPr lang="en-US"/>
        </a:p>
      </dgm:t>
    </dgm:pt>
    <dgm:pt modelId="{AD2EF240-19DA-4A7A-AAE5-EE903F782765}" type="parTrans" cxnId="{7F5B3FE3-539A-4526-8AF5-FD500A5AC3CA}">
      <dgm:prSet/>
      <dgm:spPr/>
      <dgm:t>
        <a:bodyPr/>
        <a:lstStyle/>
        <a:p>
          <a:endParaRPr lang="en-US"/>
        </a:p>
      </dgm:t>
    </dgm:pt>
    <dgm:pt modelId="{39D4BE3B-65C4-440A-B7DC-5130A51F598A}" type="pres">
      <dgm:prSet presAssocID="{45129E67-426A-4DD5-958E-C5904147595C}" presName="Name0" presStyleCnt="0">
        <dgm:presLayoutVars>
          <dgm:dir/>
          <dgm:animLvl val="lvl"/>
          <dgm:resizeHandles val="exact"/>
        </dgm:presLayoutVars>
      </dgm:prSet>
      <dgm:spPr/>
    </dgm:pt>
    <dgm:pt modelId="{9B14AB9C-ABEA-45E6-A227-BAA7D2418CD3}" type="pres">
      <dgm:prSet presAssocID="{56FCB77A-552F-42B0-8F9D-683A42890540}" presName="boxAndChildren" presStyleCnt="0"/>
      <dgm:spPr/>
    </dgm:pt>
    <dgm:pt modelId="{688DD59A-5B8B-4569-90DC-B74E7C2D84FB}" type="pres">
      <dgm:prSet presAssocID="{56FCB77A-552F-42B0-8F9D-683A42890540}" presName="parentTextBox" presStyleLbl="alignNode1" presStyleIdx="0" presStyleCnt="3"/>
      <dgm:spPr/>
    </dgm:pt>
    <dgm:pt modelId="{7788325B-F9DB-4DB3-A366-EC7AE69C00B8}" type="pres">
      <dgm:prSet presAssocID="{56FCB77A-552F-42B0-8F9D-683A42890540}" presName="descendantBox" presStyleLbl="bgAccFollowNode1" presStyleIdx="0" presStyleCnt="3" custLinFactNeighborX="2606" custLinFactNeighborY="4186"/>
      <dgm:spPr/>
    </dgm:pt>
    <dgm:pt modelId="{53BAEEA7-4E61-44D7-AACC-8706FE8F6A84}" type="pres">
      <dgm:prSet presAssocID="{A69E91C9-ADF8-436F-8283-94097EE8294E}" presName="sp" presStyleCnt="0"/>
      <dgm:spPr/>
    </dgm:pt>
    <dgm:pt modelId="{7186288A-B616-4F65-9BD6-C346883A2BB3}" type="pres">
      <dgm:prSet presAssocID="{882BFB64-C231-4066-9900-F286FD5DC227}" presName="arrowAndChildren" presStyleCnt="0"/>
      <dgm:spPr/>
    </dgm:pt>
    <dgm:pt modelId="{D9878E44-7B45-4132-AC41-43E29D636C35}" type="pres">
      <dgm:prSet presAssocID="{882BFB64-C231-4066-9900-F286FD5DC227}" presName="parentTextArrow" presStyleLbl="node1" presStyleIdx="0" presStyleCnt="0"/>
      <dgm:spPr/>
    </dgm:pt>
    <dgm:pt modelId="{6D359160-3FBD-4069-A4E5-B224A7CBC8D4}" type="pres">
      <dgm:prSet presAssocID="{882BFB64-C231-4066-9900-F286FD5DC227}" presName="arrow" presStyleLbl="alignNode1" presStyleIdx="1" presStyleCnt="3"/>
      <dgm:spPr/>
    </dgm:pt>
    <dgm:pt modelId="{3A36980A-16DC-461B-810F-DEF3FFFE1DBC}" type="pres">
      <dgm:prSet presAssocID="{882BFB64-C231-4066-9900-F286FD5DC227}" presName="descendantArrow" presStyleLbl="bgAccFollowNode1" presStyleIdx="1" presStyleCnt="3"/>
      <dgm:spPr/>
    </dgm:pt>
    <dgm:pt modelId="{2D1178DB-4A7E-446A-980E-B97313D79042}" type="pres">
      <dgm:prSet presAssocID="{5C1CCACA-093D-4668-9A13-8C689874F0CB}" presName="sp" presStyleCnt="0"/>
      <dgm:spPr/>
    </dgm:pt>
    <dgm:pt modelId="{3776DC21-7E8B-41F5-B871-ADCC8E0F2C23}" type="pres">
      <dgm:prSet presAssocID="{349DF1DF-B95F-4067-B4E6-AFE97C5B394F}" presName="arrowAndChildren" presStyleCnt="0"/>
      <dgm:spPr/>
    </dgm:pt>
    <dgm:pt modelId="{64EAE2FC-A47E-427A-8651-8A97738224CE}" type="pres">
      <dgm:prSet presAssocID="{349DF1DF-B95F-4067-B4E6-AFE97C5B394F}" presName="parentTextArrow" presStyleLbl="node1" presStyleIdx="0" presStyleCnt="0"/>
      <dgm:spPr/>
    </dgm:pt>
    <dgm:pt modelId="{BC16902D-6ADE-473D-A653-B965B8B55CC5}" type="pres">
      <dgm:prSet presAssocID="{349DF1DF-B95F-4067-B4E6-AFE97C5B394F}" presName="arrow" presStyleLbl="alignNode1" presStyleIdx="2" presStyleCnt="3" custLinFactNeighborX="-27584" custLinFactNeighborY="479"/>
      <dgm:spPr/>
    </dgm:pt>
    <dgm:pt modelId="{70DD1B10-7839-4005-9E03-58543480A958}" type="pres">
      <dgm:prSet presAssocID="{349DF1DF-B95F-4067-B4E6-AFE97C5B394F}" presName="descendantArrow" presStyleLbl="bgAccFollowNode1" presStyleIdx="2" presStyleCnt="3"/>
      <dgm:spPr/>
    </dgm:pt>
  </dgm:ptLst>
  <dgm:cxnLst>
    <dgm:cxn modelId="{D662CE09-0086-4BD1-B63E-5C45B7237B6D}" srcId="{45129E67-426A-4DD5-958E-C5904147595C}" destId="{349DF1DF-B95F-4067-B4E6-AFE97C5B394F}" srcOrd="0" destOrd="0" parTransId="{8E30AE68-FAFD-4BFA-8423-0E03F4BA95E1}" sibTransId="{5C1CCACA-093D-4668-9A13-8C689874F0CB}"/>
    <dgm:cxn modelId="{072D0410-7593-4716-95A5-6E4A7342B39F}" srcId="{45129E67-426A-4DD5-958E-C5904147595C}" destId="{882BFB64-C231-4066-9900-F286FD5DC227}" srcOrd="1" destOrd="0" parTransId="{C1188BD5-8CA7-4EFD-967C-B170423AD6E8}" sibTransId="{A69E91C9-ADF8-436F-8283-94097EE8294E}"/>
    <dgm:cxn modelId="{1BF67512-1D0E-4D68-A276-10D3FC7E3327}" type="presOf" srcId="{882BFB64-C231-4066-9900-F286FD5DC227}" destId="{6D359160-3FBD-4069-A4E5-B224A7CBC8D4}" srcOrd="1" destOrd="0" presId="urn:microsoft.com/office/officeart/2016/7/layout/VerticalDownArrowProcess"/>
    <dgm:cxn modelId="{8D43381D-06CF-4AF2-80DC-4AEDB588F896}" type="presOf" srcId="{9AB2F539-8ED0-4D72-A505-E46A6E5D762B}" destId="{70DD1B10-7839-4005-9E03-58543480A958}" srcOrd="0" destOrd="0" presId="urn:microsoft.com/office/officeart/2016/7/layout/VerticalDownArrowProcess"/>
    <dgm:cxn modelId="{E5DC1F26-3498-4992-B2FC-4251A5555DDF}" type="presOf" srcId="{45129E67-426A-4DD5-958E-C5904147595C}" destId="{39D4BE3B-65C4-440A-B7DC-5130A51F598A}" srcOrd="0" destOrd="0" presId="urn:microsoft.com/office/officeart/2016/7/layout/VerticalDownArrowProcess"/>
    <dgm:cxn modelId="{D2BD6F2C-6692-4911-B304-A27E145EC8C2}" type="presOf" srcId="{56FCB77A-552F-42B0-8F9D-683A42890540}" destId="{688DD59A-5B8B-4569-90DC-B74E7C2D84FB}" srcOrd="0" destOrd="0" presId="urn:microsoft.com/office/officeart/2016/7/layout/VerticalDownArrowProcess"/>
    <dgm:cxn modelId="{11958F30-32E4-449E-9B9B-BFA11E07D120}" type="presOf" srcId="{D95982F0-9006-41E0-8483-7228F8D2245D}" destId="{3A36980A-16DC-461B-810F-DEF3FFFE1DBC}" srcOrd="0" destOrd="0" presId="urn:microsoft.com/office/officeart/2016/7/layout/VerticalDownArrowProcess"/>
    <dgm:cxn modelId="{44F2CE89-C1D7-4517-AE9B-D5450FD37A90}" srcId="{882BFB64-C231-4066-9900-F286FD5DC227}" destId="{D95982F0-9006-41E0-8483-7228F8D2245D}" srcOrd="0" destOrd="0" parTransId="{D5FAF0A0-8648-4163-AC4B-20EE74947A65}" sibTransId="{C8DB2013-122C-4DB0-9956-EF94764E5738}"/>
    <dgm:cxn modelId="{EE8E3F9C-2510-43EB-875B-EAD475388FEE}" type="presOf" srcId="{882BFB64-C231-4066-9900-F286FD5DC227}" destId="{D9878E44-7B45-4132-AC41-43E29D636C35}" srcOrd="0" destOrd="0" presId="urn:microsoft.com/office/officeart/2016/7/layout/VerticalDownArrowProcess"/>
    <dgm:cxn modelId="{6E87B9AC-A741-4D1D-B12A-59D692B18430}" type="presOf" srcId="{349DF1DF-B95F-4067-B4E6-AFE97C5B394F}" destId="{BC16902D-6ADE-473D-A653-B965B8B55CC5}" srcOrd="1" destOrd="0" presId="urn:microsoft.com/office/officeart/2016/7/layout/VerticalDownArrowProcess"/>
    <dgm:cxn modelId="{B16F68B2-89ED-4CC0-B7F6-BEA3B6F653FC}" type="presOf" srcId="{387D360A-90C8-41FA-8394-CE4B112C724F}" destId="{7788325B-F9DB-4DB3-A366-EC7AE69C00B8}" srcOrd="0" destOrd="0" presId="urn:microsoft.com/office/officeart/2016/7/layout/VerticalDownArrowProcess"/>
    <dgm:cxn modelId="{E75F10BD-5CCA-4D16-BD3B-2A5BFFC71944}" srcId="{56FCB77A-552F-42B0-8F9D-683A42890540}" destId="{387D360A-90C8-41FA-8394-CE4B112C724F}" srcOrd="0" destOrd="0" parTransId="{A22663E9-4F04-47FE-B2CA-A993CD3CAE1E}" sibTransId="{F11C98AD-8AA8-481B-A62E-58EDC1438D8B}"/>
    <dgm:cxn modelId="{D864E1CC-0CA0-4416-B256-CD70FF1AA77C}" type="presOf" srcId="{349DF1DF-B95F-4067-B4E6-AFE97C5B394F}" destId="{64EAE2FC-A47E-427A-8651-8A97738224CE}" srcOrd="0" destOrd="0" presId="urn:microsoft.com/office/officeart/2016/7/layout/VerticalDownArrowProcess"/>
    <dgm:cxn modelId="{DB930FD9-5046-4B2E-A38A-87DF619DC88B}" srcId="{45129E67-426A-4DD5-958E-C5904147595C}" destId="{56FCB77A-552F-42B0-8F9D-683A42890540}" srcOrd="2" destOrd="0" parTransId="{EE3E038B-DE28-4B02-8ECA-63FFB0597B9F}" sibTransId="{7758979B-EAEE-41D1-94C5-3AA5CA24C3FB}"/>
    <dgm:cxn modelId="{7F5B3FE3-539A-4526-8AF5-FD500A5AC3CA}" srcId="{349DF1DF-B95F-4067-B4E6-AFE97C5B394F}" destId="{9AB2F539-8ED0-4D72-A505-E46A6E5D762B}" srcOrd="0" destOrd="0" parTransId="{AD2EF240-19DA-4A7A-AAE5-EE903F782765}" sibTransId="{274737B1-2459-49BF-ACE4-31D8C7DAC48A}"/>
    <dgm:cxn modelId="{A4141402-2887-4061-BDE8-12C9DA73092C}" type="presParOf" srcId="{39D4BE3B-65C4-440A-B7DC-5130A51F598A}" destId="{9B14AB9C-ABEA-45E6-A227-BAA7D2418CD3}" srcOrd="0" destOrd="0" presId="urn:microsoft.com/office/officeart/2016/7/layout/VerticalDownArrowProcess"/>
    <dgm:cxn modelId="{D8944B78-23D3-45C2-886A-6023CBC6A26C}" type="presParOf" srcId="{9B14AB9C-ABEA-45E6-A227-BAA7D2418CD3}" destId="{688DD59A-5B8B-4569-90DC-B74E7C2D84FB}" srcOrd="0" destOrd="0" presId="urn:microsoft.com/office/officeart/2016/7/layout/VerticalDownArrowProcess"/>
    <dgm:cxn modelId="{EC14A964-D853-4A0A-AE8A-BDBE9469DE18}" type="presParOf" srcId="{9B14AB9C-ABEA-45E6-A227-BAA7D2418CD3}" destId="{7788325B-F9DB-4DB3-A366-EC7AE69C00B8}" srcOrd="1" destOrd="0" presId="urn:microsoft.com/office/officeart/2016/7/layout/VerticalDownArrowProcess"/>
    <dgm:cxn modelId="{A18BF135-93A2-4C21-9844-B8262BB26D13}" type="presParOf" srcId="{39D4BE3B-65C4-440A-B7DC-5130A51F598A}" destId="{53BAEEA7-4E61-44D7-AACC-8706FE8F6A84}" srcOrd="1" destOrd="0" presId="urn:microsoft.com/office/officeart/2016/7/layout/VerticalDownArrowProcess"/>
    <dgm:cxn modelId="{596569E8-4C0D-469C-9E89-5EFE4F868626}" type="presParOf" srcId="{39D4BE3B-65C4-440A-B7DC-5130A51F598A}" destId="{7186288A-B616-4F65-9BD6-C346883A2BB3}" srcOrd="2" destOrd="0" presId="urn:microsoft.com/office/officeart/2016/7/layout/VerticalDownArrowProcess"/>
    <dgm:cxn modelId="{18499473-CD17-4D7E-9F40-A35A411679DD}" type="presParOf" srcId="{7186288A-B616-4F65-9BD6-C346883A2BB3}" destId="{D9878E44-7B45-4132-AC41-43E29D636C35}" srcOrd="0" destOrd="0" presId="urn:microsoft.com/office/officeart/2016/7/layout/VerticalDownArrowProcess"/>
    <dgm:cxn modelId="{A0B289DD-6871-46E8-9653-F67DE41BD07C}" type="presParOf" srcId="{7186288A-B616-4F65-9BD6-C346883A2BB3}" destId="{6D359160-3FBD-4069-A4E5-B224A7CBC8D4}" srcOrd="1" destOrd="0" presId="urn:microsoft.com/office/officeart/2016/7/layout/VerticalDownArrowProcess"/>
    <dgm:cxn modelId="{FDC8C45C-270C-40D4-B0A5-A0F900981D59}" type="presParOf" srcId="{7186288A-B616-4F65-9BD6-C346883A2BB3}" destId="{3A36980A-16DC-461B-810F-DEF3FFFE1DBC}" srcOrd="2" destOrd="0" presId="urn:microsoft.com/office/officeart/2016/7/layout/VerticalDownArrowProcess"/>
    <dgm:cxn modelId="{49343D70-8C1E-44E0-B56A-87485A209EFA}" type="presParOf" srcId="{39D4BE3B-65C4-440A-B7DC-5130A51F598A}" destId="{2D1178DB-4A7E-446A-980E-B97313D79042}" srcOrd="3" destOrd="0" presId="urn:microsoft.com/office/officeart/2016/7/layout/VerticalDownArrowProcess"/>
    <dgm:cxn modelId="{97E55B29-EAA4-4C67-A3EA-4F74EF9AA73D}" type="presParOf" srcId="{39D4BE3B-65C4-440A-B7DC-5130A51F598A}" destId="{3776DC21-7E8B-41F5-B871-ADCC8E0F2C23}" srcOrd="4" destOrd="0" presId="urn:microsoft.com/office/officeart/2016/7/layout/VerticalDownArrowProcess"/>
    <dgm:cxn modelId="{1F50F56D-1830-435A-B572-E5D4550ABBCA}" type="presParOf" srcId="{3776DC21-7E8B-41F5-B871-ADCC8E0F2C23}" destId="{64EAE2FC-A47E-427A-8651-8A97738224CE}" srcOrd="0" destOrd="0" presId="urn:microsoft.com/office/officeart/2016/7/layout/VerticalDownArrowProcess"/>
    <dgm:cxn modelId="{5BB5FF53-E14A-4757-8429-0172B7FE879A}" type="presParOf" srcId="{3776DC21-7E8B-41F5-B871-ADCC8E0F2C23}" destId="{BC16902D-6ADE-473D-A653-B965B8B55CC5}" srcOrd="1" destOrd="0" presId="urn:microsoft.com/office/officeart/2016/7/layout/VerticalDownArrowProcess"/>
    <dgm:cxn modelId="{FECA392C-43A1-49F7-94CB-4D0502619533}" type="presParOf" srcId="{3776DC21-7E8B-41F5-B871-ADCC8E0F2C23}" destId="{70DD1B10-7839-4005-9E03-58543480A95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F2D8A7-2B52-4AA8-9691-46BF51D37B7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EC96B91A-2F50-40F1-AED4-E06DC2053FEF}">
      <dgm:prSet custT="1"/>
      <dgm:spPr/>
      <dgm:t>
        <a:bodyPr/>
        <a:lstStyle/>
        <a:p>
          <a:r>
            <a:rPr lang="en-US" sz="2400" dirty="0">
              <a:latin typeface="Calibri" panose="020F0502020204030204" pitchFamily="34" charset="0"/>
              <a:cs typeface="Calibri" panose="020F0502020204030204" pitchFamily="34" charset="0"/>
            </a:rPr>
            <a:t>Acknowledge</a:t>
          </a:r>
        </a:p>
      </dgm:t>
    </dgm:pt>
    <dgm:pt modelId="{0FD56618-0576-4A56-A2C4-57294305671D}" type="parTrans" cxnId="{F07CAAD5-CF37-46B3-84E3-640CDEB82136}">
      <dgm:prSet/>
      <dgm:spPr/>
      <dgm:t>
        <a:bodyPr/>
        <a:lstStyle/>
        <a:p>
          <a:endParaRPr lang="en-US"/>
        </a:p>
      </dgm:t>
    </dgm:pt>
    <dgm:pt modelId="{05F762F1-79D2-4023-9CCD-3A4FFC0BB9C1}" type="sibTrans" cxnId="{F07CAAD5-CF37-46B3-84E3-640CDEB82136}">
      <dgm:prSet/>
      <dgm:spPr/>
      <dgm:t>
        <a:bodyPr/>
        <a:lstStyle/>
        <a:p>
          <a:endParaRPr lang="en-US"/>
        </a:p>
      </dgm:t>
    </dgm:pt>
    <dgm:pt modelId="{D752AA9B-F4E2-4105-974A-C376A7BFF17B}">
      <dgm:prSet custT="1"/>
      <dgm:spPr/>
      <dgm:t>
        <a:bodyPr/>
        <a:lstStyle/>
        <a:p>
          <a:r>
            <a:rPr lang="en-US" sz="2200" dirty="0">
              <a:latin typeface="Calibri" panose="020F0502020204030204" pitchFamily="34" charset="0"/>
              <a:cs typeface="Calibri" panose="020F0502020204030204" pitchFamily="34" charset="0"/>
            </a:rPr>
            <a:t>Acknowledge (with personal consent) the defined family and care givers, and circles of support of the individual served</a:t>
          </a:r>
        </a:p>
      </dgm:t>
    </dgm:pt>
    <dgm:pt modelId="{974BC4F5-1A44-4157-A49E-11AB843FBFCC}" type="parTrans" cxnId="{CA2CFDEC-9644-4636-AEF0-1FE57A9806DE}">
      <dgm:prSet/>
      <dgm:spPr/>
      <dgm:t>
        <a:bodyPr/>
        <a:lstStyle/>
        <a:p>
          <a:endParaRPr lang="en-US"/>
        </a:p>
      </dgm:t>
    </dgm:pt>
    <dgm:pt modelId="{F1189848-F809-4C25-A072-19B173AD0C19}" type="sibTrans" cxnId="{CA2CFDEC-9644-4636-AEF0-1FE57A9806DE}">
      <dgm:prSet/>
      <dgm:spPr/>
      <dgm:t>
        <a:bodyPr/>
        <a:lstStyle/>
        <a:p>
          <a:endParaRPr lang="en-US"/>
        </a:p>
      </dgm:t>
    </dgm:pt>
    <dgm:pt modelId="{5A9BE625-73F6-4CF8-88D2-D82B82C04ABF}">
      <dgm:prSet custT="1"/>
      <dgm:spPr/>
      <dgm:t>
        <a:bodyPr/>
        <a:lstStyle/>
        <a:p>
          <a:r>
            <a:rPr lang="en-US" sz="2400" dirty="0">
              <a:latin typeface="Calibri" panose="020F0502020204030204" pitchFamily="34" charset="0"/>
              <a:cs typeface="Calibri" panose="020F0502020204030204" pitchFamily="34" charset="0"/>
            </a:rPr>
            <a:t>Offer</a:t>
          </a:r>
        </a:p>
      </dgm:t>
    </dgm:pt>
    <dgm:pt modelId="{8D3A4C23-61E8-4A92-A5B7-FB9C6E2889F3}" type="parTrans" cxnId="{1B575B5E-74BE-49CA-9F39-592529E05F23}">
      <dgm:prSet/>
      <dgm:spPr/>
      <dgm:t>
        <a:bodyPr/>
        <a:lstStyle/>
        <a:p>
          <a:endParaRPr lang="en-US"/>
        </a:p>
      </dgm:t>
    </dgm:pt>
    <dgm:pt modelId="{F12808AE-55A6-46D1-864E-38D22A773CA7}" type="sibTrans" cxnId="{1B575B5E-74BE-49CA-9F39-592529E05F23}">
      <dgm:prSet/>
      <dgm:spPr/>
      <dgm:t>
        <a:bodyPr/>
        <a:lstStyle/>
        <a:p>
          <a:endParaRPr lang="en-US"/>
        </a:p>
      </dgm:t>
    </dgm:pt>
    <dgm:pt modelId="{A512901B-DDAE-4D35-AF4B-47C7AC7DEEC3}">
      <dgm:prSet custT="1"/>
      <dgm:spPr/>
      <dgm:t>
        <a:bodyPr/>
        <a:lstStyle/>
        <a:p>
          <a:r>
            <a:rPr lang="en-US" sz="2200" dirty="0">
              <a:latin typeface="Calibri" panose="020F0502020204030204" pitchFamily="34" charset="0"/>
              <a:cs typeface="Calibri" panose="020F0502020204030204" pitchFamily="34" charset="0"/>
            </a:rPr>
            <a:t>Offer recovery events and support programs that foster healthy communication, healthy relationships, and encourage healthy community engagement</a:t>
          </a:r>
        </a:p>
      </dgm:t>
    </dgm:pt>
    <dgm:pt modelId="{B78CF3C2-8DEA-4D60-9758-6918B0D2035E}" type="parTrans" cxnId="{1ED682E3-EB09-4F49-A2E0-89E468F35D6A}">
      <dgm:prSet/>
      <dgm:spPr/>
      <dgm:t>
        <a:bodyPr/>
        <a:lstStyle/>
        <a:p>
          <a:endParaRPr lang="en-US"/>
        </a:p>
      </dgm:t>
    </dgm:pt>
    <dgm:pt modelId="{6C2E580F-6E36-4B14-AD76-CD8BE0B5124C}" type="sibTrans" cxnId="{1ED682E3-EB09-4F49-A2E0-89E468F35D6A}">
      <dgm:prSet/>
      <dgm:spPr/>
      <dgm:t>
        <a:bodyPr/>
        <a:lstStyle/>
        <a:p>
          <a:endParaRPr lang="en-US"/>
        </a:p>
      </dgm:t>
    </dgm:pt>
    <dgm:pt modelId="{B7C299FE-D5F4-42E4-98A8-B369BC507EF6}">
      <dgm:prSet custT="1"/>
      <dgm:spPr/>
      <dgm:t>
        <a:bodyPr/>
        <a:lstStyle/>
        <a:p>
          <a:r>
            <a:rPr lang="en-US" sz="2400" dirty="0">
              <a:latin typeface="Calibri" panose="020F0502020204030204" pitchFamily="34" charset="0"/>
              <a:cs typeface="Calibri" panose="020F0502020204030204" pitchFamily="34" charset="0"/>
            </a:rPr>
            <a:t>Assist</a:t>
          </a:r>
        </a:p>
      </dgm:t>
    </dgm:pt>
    <dgm:pt modelId="{7EE90D69-A2EB-4B33-812E-A6D533488D1B}" type="parTrans" cxnId="{64188975-5039-44B0-96C7-D8652D682A37}">
      <dgm:prSet/>
      <dgm:spPr/>
      <dgm:t>
        <a:bodyPr/>
        <a:lstStyle/>
        <a:p>
          <a:endParaRPr lang="en-US"/>
        </a:p>
      </dgm:t>
    </dgm:pt>
    <dgm:pt modelId="{32CF9F5B-F6DC-4A8B-A805-5D8B8A7AB5F7}" type="sibTrans" cxnId="{64188975-5039-44B0-96C7-D8652D682A37}">
      <dgm:prSet/>
      <dgm:spPr/>
      <dgm:t>
        <a:bodyPr/>
        <a:lstStyle/>
        <a:p>
          <a:endParaRPr lang="en-US"/>
        </a:p>
      </dgm:t>
    </dgm:pt>
    <dgm:pt modelId="{84FC4758-776F-4444-993C-D86279E1AB39}" type="pres">
      <dgm:prSet presAssocID="{71F2D8A7-2B52-4AA8-9691-46BF51D37B72}" presName="linear" presStyleCnt="0">
        <dgm:presLayoutVars>
          <dgm:dir/>
          <dgm:animLvl val="lvl"/>
          <dgm:resizeHandles val="exact"/>
        </dgm:presLayoutVars>
      </dgm:prSet>
      <dgm:spPr/>
    </dgm:pt>
    <dgm:pt modelId="{6CFD296D-1A0A-4919-9259-A39916651343}" type="pres">
      <dgm:prSet presAssocID="{EC96B91A-2F50-40F1-AED4-E06DC2053FEF}" presName="parentLin" presStyleCnt="0"/>
      <dgm:spPr/>
    </dgm:pt>
    <dgm:pt modelId="{346AFFB9-9BB6-48C3-AC23-7E9A44C28751}" type="pres">
      <dgm:prSet presAssocID="{EC96B91A-2F50-40F1-AED4-E06DC2053FEF}" presName="parentLeftMargin" presStyleLbl="node1" presStyleIdx="0" presStyleCnt="3"/>
      <dgm:spPr/>
    </dgm:pt>
    <dgm:pt modelId="{D73AE422-3C96-4A95-8B7C-53169F95C11E}" type="pres">
      <dgm:prSet presAssocID="{EC96B91A-2F50-40F1-AED4-E06DC2053FEF}" presName="parentText" presStyleLbl="node1" presStyleIdx="0" presStyleCnt="3">
        <dgm:presLayoutVars>
          <dgm:chMax val="0"/>
          <dgm:bulletEnabled val="1"/>
        </dgm:presLayoutVars>
      </dgm:prSet>
      <dgm:spPr/>
    </dgm:pt>
    <dgm:pt modelId="{491B03C9-439D-4023-B7B1-F38B768AFF63}" type="pres">
      <dgm:prSet presAssocID="{EC96B91A-2F50-40F1-AED4-E06DC2053FEF}" presName="negativeSpace" presStyleCnt="0"/>
      <dgm:spPr/>
    </dgm:pt>
    <dgm:pt modelId="{25C03031-8514-4B39-97DF-016C1559EE8F}" type="pres">
      <dgm:prSet presAssocID="{EC96B91A-2F50-40F1-AED4-E06DC2053FEF}" presName="childText" presStyleLbl="conFgAcc1" presStyleIdx="0" presStyleCnt="3">
        <dgm:presLayoutVars>
          <dgm:bulletEnabled val="1"/>
        </dgm:presLayoutVars>
      </dgm:prSet>
      <dgm:spPr/>
    </dgm:pt>
    <dgm:pt modelId="{E03646D6-7600-4398-B9CA-A6E0923D7478}" type="pres">
      <dgm:prSet presAssocID="{05F762F1-79D2-4023-9CCD-3A4FFC0BB9C1}" presName="spaceBetweenRectangles" presStyleCnt="0"/>
      <dgm:spPr/>
    </dgm:pt>
    <dgm:pt modelId="{012EF87A-6330-4BE6-96CE-5D3A8AECC35D}" type="pres">
      <dgm:prSet presAssocID="{5A9BE625-73F6-4CF8-88D2-D82B82C04ABF}" presName="parentLin" presStyleCnt="0"/>
      <dgm:spPr/>
    </dgm:pt>
    <dgm:pt modelId="{0DCE52FB-13CD-4E60-8881-369CD2A92149}" type="pres">
      <dgm:prSet presAssocID="{5A9BE625-73F6-4CF8-88D2-D82B82C04ABF}" presName="parentLeftMargin" presStyleLbl="node1" presStyleIdx="0" presStyleCnt="3"/>
      <dgm:spPr/>
    </dgm:pt>
    <dgm:pt modelId="{3F584ABE-C4BB-4AEB-9589-0F16196DE825}" type="pres">
      <dgm:prSet presAssocID="{5A9BE625-73F6-4CF8-88D2-D82B82C04ABF}" presName="parentText" presStyleLbl="node1" presStyleIdx="1" presStyleCnt="3">
        <dgm:presLayoutVars>
          <dgm:chMax val="0"/>
          <dgm:bulletEnabled val="1"/>
        </dgm:presLayoutVars>
      </dgm:prSet>
      <dgm:spPr/>
    </dgm:pt>
    <dgm:pt modelId="{99F0138D-5BFF-4039-9823-F0B49B9F39A5}" type="pres">
      <dgm:prSet presAssocID="{5A9BE625-73F6-4CF8-88D2-D82B82C04ABF}" presName="negativeSpace" presStyleCnt="0"/>
      <dgm:spPr/>
    </dgm:pt>
    <dgm:pt modelId="{4A380887-757B-48EF-A874-5C1C882801E9}" type="pres">
      <dgm:prSet presAssocID="{5A9BE625-73F6-4CF8-88D2-D82B82C04ABF}" presName="childText" presStyleLbl="conFgAcc1" presStyleIdx="1" presStyleCnt="3">
        <dgm:presLayoutVars>
          <dgm:bulletEnabled val="1"/>
        </dgm:presLayoutVars>
      </dgm:prSet>
      <dgm:spPr/>
    </dgm:pt>
    <dgm:pt modelId="{3803753B-DC9F-498A-ACD3-986D834B3B18}" type="pres">
      <dgm:prSet presAssocID="{F12808AE-55A6-46D1-864E-38D22A773CA7}" presName="spaceBetweenRectangles" presStyleCnt="0"/>
      <dgm:spPr/>
    </dgm:pt>
    <dgm:pt modelId="{7627C261-D1D4-4DAE-B0B6-EA518FA4DBDE}" type="pres">
      <dgm:prSet presAssocID="{B7C299FE-D5F4-42E4-98A8-B369BC507EF6}" presName="parentLin" presStyleCnt="0"/>
      <dgm:spPr/>
    </dgm:pt>
    <dgm:pt modelId="{008E6BD1-278B-4709-B324-58E9F01D8AED}" type="pres">
      <dgm:prSet presAssocID="{B7C299FE-D5F4-42E4-98A8-B369BC507EF6}" presName="parentLeftMargin" presStyleLbl="node1" presStyleIdx="1" presStyleCnt="3"/>
      <dgm:spPr/>
    </dgm:pt>
    <dgm:pt modelId="{75A7D9A8-B47C-48F7-8894-E4AEAA6D0F10}" type="pres">
      <dgm:prSet presAssocID="{B7C299FE-D5F4-42E4-98A8-B369BC507EF6}" presName="parentText" presStyleLbl="node1" presStyleIdx="2" presStyleCnt="3">
        <dgm:presLayoutVars>
          <dgm:chMax val="0"/>
          <dgm:bulletEnabled val="1"/>
        </dgm:presLayoutVars>
      </dgm:prSet>
      <dgm:spPr/>
    </dgm:pt>
    <dgm:pt modelId="{388F2185-F618-4A06-AF56-7C0490DFA0E1}" type="pres">
      <dgm:prSet presAssocID="{B7C299FE-D5F4-42E4-98A8-B369BC507EF6}" presName="negativeSpace" presStyleCnt="0"/>
      <dgm:spPr/>
    </dgm:pt>
    <dgm:pt modelId="{B2C8A59D-5B91-470A-82E6-309FDA1A50A6}" type="pres">
      <dgm:prSet presAssocID="{B7C299FE-D5F4-42E4-98A8-B369BC507EF6}" presName="childText" presStyleLbl="conFgAcc1" presStyleIdx="2" presStyleCnt="3">
        <dgm:presLayoutVars>
          <dgm:bulletEnabled val="1"/>
        </dgm:presLayoutVars>
      </dgm:prSet>
      <dgm:spPr/>
    </dgm:pt>
  </dgm:ptLst>
  <dgm:cxnLst>
    <dgm:cxn modelId="{EB07BC0F-2D53-494E-B697-7567D2106D98}" type="presOf" srcId="{D752AA9B-F4E2-4105-974A-C376A7BFF17B}" destId="{25C03031-8514-4B39-97DF-016C1559EE8F}" srcOrd="0" destOrd="0" presId="urn:microsoft.com/office/officeart/2005/8/layout/list1"/>
    <dgm:cxn modelId="{4CED0621-84CB-4E1C-8690-0530F6E807BC}" type="presOf" srcId="{EC96B91A-2F50-40F1-AED4-E06DC2053FEF}" destId="{346AFFB9-9BB6-48C3-AC23-7E9A44C28751}" srcOrd="0" destOrd="0" presId="urn:microsoft.com/office/officeart/2005/8/layout/list1"/>
    <dgm:cxn modelId="{C38C2422-B9DE-4402-981F-5918C83CBD5B}" type="presOf" srcId="{A512901B-DDAE-4D35-AF4B-47C7AC7DEEC3}" destId="{4A380887-757B-48EF-A874-5C1C882801E9}" srcOrd="0" destOrd="0" presId="urn:microsoft.com/office/officeart/2005/8/layout/list1"/>
    <dgm:cxn modelId="{1B575B5E-74BE-49CA-9F39-592529E05F23}" srcId="{71F2D8A7-2B52-4AA8-9691-46BF51D37B72}" destId="{5A9BE625-73F6-4CF8-88D2-D82B82C04ABF}" srcOrd="1" destOrd="0" parTransId="{8D3A4C23-61E8-4A92-A5B7-FB9C6E2889F3}" sibTransId="{F12808AE-55A6-46D1-864E-38D22A773CA7}"/>
    <dgm:cxn modelId="{AAB95F70-86C2-450E-B2D1-E658D0429B12}" type="presOf" srcId="{5A9BE625-73F6-4CF8-88D2-D82B82C04ABF}" destId="{3F584ABE-C4BB-4AEB-9589-0F16196DE825}" srcOrd="1" destOrd="0" presId="urn:microsoft.com/office/officeart/2005/8/layout/list1"/>
    <dgm:cxn modelId="{FFCD4175-B5E4-47CE-8B08-E9561FC258B0}" type="presOf" srcId="{B7C299FE-D5F4-42E4-98A8-B369BC507EF6}" destId="{75A7D9A8-B47C-48F7-8894-E4AEAA6D0F10}" srcOrd="1" destOrd="0" presId="urn:microsoft.com/office/officeart/2005/8/layout/list1"/>
    <dgm:cxn modelId="{64188975-5039-44B0-96C7-D8652D682A37}" srcId="{71F2D8A7-2B52-4AA8-9691-46BF51D37B72}" destId="{B7C299FE-D5F4-42E4-98A8-B369BC507EF6}" srcOrd="2" destOrd="0" parTransId="{7EE90D69-A2EB-4B33-812E-A6D533488D1B}" sibTransId="{32CF9F5B-F6DC-4A8B-A805-5D8B8A7AB5F7}"/>
    <dgm:cxn modelId="{B47CABB7-0A67-452E-80BF-E465281AFE6E}" type="presOf" srcId="{5A9BE625-73F6-4CF8-88D2-D82B82C04ABF}" destId="{0DCE52FB-13CD-4E60-8881-369CD2A92149}" srcOrd="0" destOrd="0" presId="urn:microsoft.com/office/officeart/2005/8/layout/list1"/>
    <dgm:cxn modelId="{FC2CB7B7-6490-45A3-A423-779C8A82BF36}" type="presOf" srcId="{EC96B91A-2F50-40F1-AED4-E06DC2053FEF}" destId="{D73AE422-3C96-4A95-8B7C-53169F95C11E}" srcOrd="1" destOrd="0" presId="urn:microsoft.com/office/officeart/2005/8/layout/list1"/>
    <dgm:cxn modelId="{F07CAAD5-CF37-46B3-84E3-640CDEB82136}" srcId="{71F2D8A7-2B52-4AA8-9691-46BF51D37B72}" destId="{EC96B91A-2F50-40F1-AED4-E06DC2053FEF}" srcOrd="0" destOrd="0" parTransId="{0FD56618-0576-4A56-A2C4-57294305671D}" sibTransId="{05F762F1-79D2-4023-9CCD-3A4FFC0BB9C1}"/>
    <dgm:cxn modelId="{1ED682E3-EB09-4F49-A2E0-89E468F35D6A}" srcId="{5A9BE625-73F6-4CF8-88D2-D82B82C04ABF}" destId="{A512901B-DDAE-4D35-AF4B-47C7AC7DEEC3}" srcOrd="0" destOrd="0" parTransId="{B78CF3C2-8DEA-4D60-9758-6918B0D2035E}" sibTransId="{6C2E580F-6E36-4B14-AD76-CD8BE0B5124C}"/>
    <dgm:cxn modelId="{C52593E7-6A63-4789-8EA0-609C382794EF}" type="presOf" srcId="{B7C299FE-D5F4-42E4-98A8-B369BC507EF6}" destId="{008E6BD1-278B-4709-B324-58E9F01D8AED}" srcOrd="0" destOrd="0" presId="urn:microsoft.com/office/officeart/2005/8/layout/list1"/>
    <dgm:cxn modelId="{CA2CFDEC-9644-4636-AEF0-1FE57A9806DE}" srcId="{EC96B91A-2F50-40F1-AED4-E06DC2053FEF}" destId="{D752AA9B-F4E2-4105-974A-C376A7BFF17B}" srcOrd="0" destOrd="0" parTransId="{974BC4F5-1A44-4157-A49E-11AB843FBFCC}" sibTransId="{F1189848-F809-4C25-A072-19B173AD0C19}"/>
    <dgm:cxn modelId="{00642DEE-8D9A-4FFF-AA6E-C707A6ADDB48}" type="presOf" srcId="{71F2D8A7-2B52-4AA8-9691-46BF51D37B72}" destId="{84FC4758-776F-4444-993C-D86279E1AB39}" srcOrd="0" destOrd="0" presId="urn:microsoft.com/office/officeart/2005/8/layout/list1"/>
    <dgm:cxn modelId="{CFE27277-65C5-4184-8DD9-911EABC280B6}" type="presParOf" srcId="{84FC4758-776F-4444-993C-D86279E1AB39}" destId="{6CFD296D-1A0A-4919-9259-A39916651343}" srcOrd="0" destOrd="0" presId="urn:microsoft.com/office/officeart/2005/8/layout/list1"/>
    <dgm:cxn modelId="{320B0E7A-51A3-4306-80D1-551CCB5A731C}" type="presParOf" srcId="{6CFD296D-1A0A-4919-9259-A39916651343}" destId="{346AFFB9-9BB6-48C3-AC23-7E9A44C28751}" srcOrd="0" destOrd="0" presId="urn:microsoft.com/office/officeart/2005/8/layout/list1"/>
    <dgm:cxn modelId="{57768E1D-B4C7-4835-B7A3-9CEA2CAD9EF0}" type="presParOf" srcId="{6CFD296D-1A0A-4919-9259-A39916651343}" destId="{D73AE422-3C96-4A95-8B7C-53169F95C11E}" srcOrd="1" destOrd="0" presId="urn:microsoft.com/office/officeart/2005/8/layout/list1"/>
    <dgm:cxn modelId="{75C62903-0480-403A-80CB-C7DA7B805D48}" type="presParOf" srcId="{84FC4758-776F-4444-993C-D86279E1AB39}" destId="{491B03C9-439D-4023-B7B1-F38B768AFF63}" srcOrd="1" destOrd="0" presId="urn:microsoft.com/office/officeart/2005/8/layout/list1"/>
    <dgm:cxn modelId="{B2B1265D-AB2C-4AFF-BA10-138EDD78283E}" type="presParOf" srcId="{84FC4758-776F-4444-993C-D86279E1AB39}" destId="{25C03031-8514-4B39-97DF-016C1559EE8F}" srcOrd="2" destOrd="0" presId="urn:microsoft.com/office/officeart/2005/8/layout/list1"/>
    <dgm:cxn modelId="{43A6C772-5B14-461B-8B19-05AC10EFB4F3}" type="presParOf" srcId="{84FC4758-776F-4444-993C-D86279E1AB39}" destId="{E03646D6-7600-4398-B9CA-A6E0923D7478}" srcOrd="3" destOrd="0" presId="urn:microsoft.com/office/officeart/2005/8/layout/list1"/>
    <dgm:cxn modelId="{7A4930C7-ECD7-4E70-A1B5-1554393EA650}" type="presParOf" srcId="{84FC4758-776F-4444-993C-D86279E1AB39}" destId="{012EF87A-6330-4BE6-96CE-5D3A8AECC35D}" srcOrd="4" destOrd="0" presId="urn:microsoft.com/office/officeart/2005/8/layout/list1"/>
    <dgm:cxn modelId="{A0C3B8C3-F9F4-4B11-86F9-891BA4CC294E}" type="presParOf" srcId="{012EF87A-6330-4BE6-96CE-5D3A8AECC35D}" destId="{0DCE52FB-13CD-4E60-8881-369CD2A92149}" srcOrd="0" destOrd="0" presId="urn:microsoft.com/office/officeart/2005/8/layout/list1"/>
    <dgm:cxn modelId="{031BE0CA-1629-4E57-B1A0-3EE7ACDFA2E7}" type="presParOf" srcId="{012EF87A-6330-4BE6-96CE-5D3A8AECC35D}" destId="{3F584ABE-C4BB-4AEB-9589-0F16196DE825}" srcOrd="1" destOrd="0" presId="urn:microsoft.com/office/officeart/2005/8/layout/list1"/>
    <dgm:cxn modelId="{5543DE08-D39B-4228-9855-830FC899EDAB}" type="presParOf" srcId="{84FC4758-776F-4444-993C-D86279E1AB39}" destId="{99F0138D-5BFF-4039-9823-F0B49B9F39A5}" srcOrd="5" destOrd="0" presId="urn:microsoft.com/office/officeart/2005/8/layout/list1"/>
    <dgm:cxn modelId="{4095964B-9E0E-4CAC-8386-BFB390B758DC}" type="presParOf" srcId="{84FC4758-776F-4444-993C-D86279E1AB39}" destId="{4A380887-757B-48EF-A874-5C1C882801E9}" srcOrd="6" destOrd="0" presId="urn:microsoft.com/office/officeart/2005/8/layout/list1"/>
    <dgm:cxn modelId="{B5D97127-B106-4895-9255-B0CC56C00467}" type="presParOf" srcId="{84FC4758-776F-4444-993C-D86279E1AB39}" destId="{3803753B-DC9F-498A-ACD3-986D834B3B18}" srcOrd="7" destOrd="0" presId="urn:microsoft.com/office/officeart/2005/8/layout/list1"/>
    <dgm:cxn modelId="{F3950778-433E-4C64-A61B-0A9355C1EB47}" type="presParOf" srcId="{84FC4758-776F-4444-993C-D86279E1AB39}" destId="{7627C261-D1D4-4DAE-B0B6-EA518FA4DBDE}" srcOrd="8" destOrd="0" presId="urn:microsoft.com/office/officeart/2005/8/layout/list1"/>
    <dgm:cxn modelId="{1083A9A0-B98B-44B9-932C-B52A0867BDB7}" type="presParOf" srcId="{7627C261-D1D4-4DAE-B0B6-EA518FA4DBDE}" destId="{008E6BD1-278B-4709-B324-58E9F01D8AED}" srcOrd="0" destOrd="0" presId="urn:microsoft.com/office/officeart/2005/8/layout/list1"/>
    <dgm:cxn modelId="{2D55ECB0-846C-4740-9421-F5C9B90F3DCC}" type="presParOf" srcId="{7627C261-D1D4-4DAE-B0B6-EA518FA4DBDE}" destId="{75A7D9A8-B47C-48F7-8894-E4AEAA6D0F10}" srcOrd="1" destOrd="0" presId="urn:microsoft.com/office/officeart/2005/8/layout/list1"/>
    <dgm:cxn modelId="{948B2A89-6EC5-4D64-A7F3-3F08A80637E0}" type="presParOf" srcId="{84FC4758-776F-4444-993C-D86279E1AB39}" destId="{388F2185-F618-4A06-AF56-7C0490DFA0E1}" srcOrd="9" destOrd="0" presId="urn:microsoft.com/office/officeart/2005/8/layout/list1"/>
    <dgm:cxn modelId="{754F0ADE-ABA8-46B3-B7AA-0C07B81D745C}" type="presParOf" srcId="{84FC4758-776F-4444-993C-D86279E1AB39}" destId="{B2C8A59D-5B91-470A-82E6-309FDA1A50A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CF8CF-E8D3-4765-9FDD-15E5B00D3D83}"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D5D0822-D171-49B6-A066-095D2F41478A}">
      <dgm:prSet custT="1"/>
      <dgm:spPr/>
      <dgm:t>
        <a:bodyPr/>
        <a:lstStyle/>
        <a:p>
          <a:r>
            <a:rPr lang="en-US" sz="2600" dirty="0">
              <a:latin typeface="Calibri" panose="020F0502020204030204" pitchFamily="34" charset="0"/>
              <a:cs typeface="Calibri" panose="020F0502020204030204" pitchFamily="34" charset="0"/>
            </a:rPr>
            <a:t>Strong link to health and wellbeing</a:t>
          </a:r>
        </a:p>
      </dgm:t>
    </dgm:pt>
    <dgm:pt modelId="{D5A014E2-F0F4-4E21-852E-839586496924}" type="parTrans" cxnId="{B31DAD41-2E30-4B11-8878-EB31BE71A9F8}">
      <dgm:prSet/>
      <dgm:spPr/>
      <dgm:t>
        <a:bodyPr/>
        <a:lstStyle/>
        <a:p>
          <a:endParaRPr lang="en-US"/>
        </a:p>
      </dgm:t>
    </dgm:pt>
    <dgm:pt modelId="{42B2FC98-C201-49F3-AB42-C3F811224FE3}" type="sibTrans" cxnId="{B31DAD41-2E30-4B11-8878-EB31BE71A9F8}">
      <dgm:prSet/>
      <dgm:spPr/>
      <dgm:t>
        <a:bodyPr/>
        <a:lstStyle/>
        <a:p>
          <a:endParaRPr lang="en-US"/>
        </a:p>
      </dgm:t>
    </dgm:pt>
    <dgm:pt modelId="{D13F50FA-39CB-4036-905A-3AF9ACA4A50C}">
      <dgm:prSet custT="1"/>
      <dgm:spPr/>
      <dgm:t>
        <a:bodyPr/>
        <a:lstStyle/>
        <a:p>
          <a:r>
            <a:rPr lang="en-US" sz="2600" dirty="0">
              <a:latin typeface="Calibri" panose="020F0502020204030204" pitchFamily="34" charset="0"/>
              <a:cs typeface="Calibri" panose="020F0502020204030204" pitchFamily="34" charset="0"/>
            </a:rPr>
            <a:t>Provides equal access to basic needs</a:t>
          </a:r>
        </a:p>
      </dgm:t>
    </dgm:pt>
    <dgm:pt modelId="{00F47C3B-4F9B-45FE-AE0F-DBFC98D92FA6}" type="parTrans" cxnId="{7376380C-9BE3-4EA5-89DB-602FF24FB7E4}">
      <dgm:prSet/>
      <dgm:spPr/>
      <dgm:t>
        <a:bodyPr/>
        <a:lstStyle/>
        <a:p>
          <a:endParaRPr lang="en-US"/>
        </a:p>
      </dgm:t>
    </dgm:pt>
    <dgm:pt modelId="{FAFE5B42-D171-4457-82B5-7ACB8F9B7E24}" type="sibTrans" cxnId="{7376380C-9BE3-4EA5-89DB-602FF24FB7E4}">
      <dgm:prSet/>
      <dgm:spPr/>
      <dgm:t>
        <a:bodyPr/>
        <a:lstStyle/>
        <a:p>
          <a:endParaRPr lang="en-US"/>
        </a:p>
      </dgm:t>
    </dgm:pt>
    <dgm:pt modelId="{91D3C7CF-7259-415C-A8EC-8B4C413A7034}">
      <dgm:prSet custT="1"/>
      <dgm:spPr/>
      <dgm:t>
        <a:bodyPr/>
        <a:lstStyle/>
        <a:p>
          <a:r>
            <a:rPr lang="en-US" sz="2600" dirty="0">
              <a:latin typeface="Calibri" panose="020F0502020204030204" pitchFamily="34" charset="0"/>
              <a:cs typeface="Calibri" panose="020F0502020204030204" pitchFamily="34" charset="0"/>
            </a:rPr>
            <a:t>Eliminates or reduces  barriers and challenges in recovery</a:t>
          </a:r>
        </a:p>
      </dgm:t>
    </dgm:pt>
    <dgm:pt modelId="{1C18B393-E1D3-455F-AE37-14F142C4A5D4}" type="parTrans" cxnId="{B441624F-AD83-4345-8D3E-7C31A042E66E}">
      <dgm:prSet/>
      <dgm:spPr/>
      <dgm:t>
        <a:bodyPr/>
        <a:lstStyle/>
        <a:p>
          <a:endParaRPr lang="en-US"/>
        </a:p>
      </dgm:t>
    </dgm:pt>
    <dgm:pt modelId="{BAC9C54F-FE53-4D12-AC23-6D3214572D79}" type="sibTrans" cxnId="{B441624F-AD83-4345-8D3E-7C31A042E66E}">
      <dgm:prSet/>
      <dgm:spPr/>
      <dgm:t>
        <a:bodyPr/>
        <a:lstStyle/>
        <a:p>
          <a:endParaRPr lang="en-US"/>
        </a:p>
      </dgm:t>
    </dgm:pt>
    <dgm:pt modelId="{9CCCDE84-DF4F-48CC-81B3-C7E2D0170A4A}">
      <dgm:prSet custT="1"/>
      <dgm:spPr/>
      <dgm:t>
        <a:bodyPr/>
        <a:lstStyle/>
        <a:p>
          <a:r>
            <a:rPr lang="en-US" sz="2600" dirty="0">
              <a:latin typeface="Calibri" panose="020F0502020204030204" pitchFamily="34" charset="0"/>
              <a:cs typeface="Calibri" panose="020F0502020204030204" pitchFamily="34" charset="0"/>
            </a:rPr>
            <a:t>Person-driven</a:t>
          </a:r>
        </a:p>
      </dgm:t>
    </dgm:pt>
    <dgm:pt modelId="{5D3861DF-0C1F-4CCD-BF2A-80390222114D}" type="parTrans" cxnId="{870810A8-22A8-462C-AFF2-B7F36B5AF0AA}">
      <dgm:prSet/>
      <dgm:spPr/>
      <dgm:t>
        <a:bodyPr/>
        <a:lstStyle/>
        <a:p>
          <a:endParaRPr lang="en-US"/>
        </a:p>
      </dgm:t>
    </dgm:pt>
    <dgm:pt modelId="{4FB7B4FA-870B-4A90-9860-C2B8E7BB2140}" type="sibTrans" cxnId="{870810A8-22A8-462C-AFF2-B7F36B5AF0AA}">
      <dgm:prSet/>
      <dgm:spPr/>
      <dgm:t>
        <a:bodyPr/>
        <a:lstStyle/>
        <a:p>
          <a:endParaRPr lang="en-US"/>
        </a:p>
      </dgm:t>
    </dgm:pt>
    <dgm:pt modelId="{FFDA17BE-716A-4F7E-9A5A-75EF67D9A51D}" type="pres">
      <dgm:prSet presAssocID="{68ACF8CF-E8D3-4765-9FDD-15E5B00D3D83}" presName="root" presStyleCnt="0">
        <dgm:presLayoutVars>
          <dgm:dir/>
          <dgm:resizeHandles val="exact"/>
        </dgm:presLayoutVars>
      </dgm:prSet>
      <dgm:spPr/>
    </dgm:pt>
    <dgm:pt modelId="{95E3EE38-95EB-45E9-BCA0-2EC1841F4E5D}" type="pres">
      <dgm:prSet presAssocID="{68ACF8CF-E8D3-4765-9FDD-15E5B00D3D83}" presName="container" presStyleCnt="0">
        <dgm:presLayoutVars>
          <dgm:dir/>
          <dgm:resizeHandles val="exact"/>
        </dgm:presLayoutVars>
      </dgm:prSet>
      <dgm:spPr/>
    </dgm:pt>
    <dgm:pt modelId="{D832CDE1-082D-43D9-AD7D-167A5C4C14CB}" type="pres">
      <dgm:prSet presAssocID="{8D5D0822-D171-49B6-A066-095D2F41478A}" presName="compNode" presStyleCnt="0"/>
      <dgm:spPr/>
    </dgm:pt>
    <dgm:pt modelId="{061E3DBA-18C5-4915-9827-CD733C60E3A9}" type="pres">
      <dgm:prSet presAssocID="{8D5D0822-D171-49B6-A066-095D2F41478A}" presName="iconBgRect" presStyleLbl="bgShp" presStyleIdx="0" presStyleCnt="4"/>
      <dgm:spPr/>
    </dgm:pt>
    <dgm:pt modelId="{9F51A00F-2928-45A8-B2E5-AE50019C3707}" type="pres">
      <dgm:prSet presAssocID="{8D5D0822-D171-49B6-A066-095D2F4147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A36B3E15-0315-452C-8BDB-778DF71B8A62}" type="pres">
      <dgm:prSet presAssocID="{8D5D0822-D171-49B6-A066-095D2F41478A}" presName="spaceRect" presStyleCnt="0"/>
      <dgm:spPr/>
    </dgm:pt>
    <dgm:pt modelId="{D61FF481-7903-4CDD-942A-633FAE7F1115}" type="pres">
      <dgm:prSet presAssocID="{8D5D0822-D171-49B6-A066-095D2F41478A}" presName="textRect" presStyleLbl="revTx" presStyleIdx="0" presStyleCnt="4" custScaleX="92150">
        <dgm:presLayoutVars>
          <dgm:chMax val="1"/>
          <dgm:chPref val="1"/>
        </dgm:presLayoutVars>
      </dgm:prSet>
      <dgm:spPr/>
    </dgm:pt>
    <dgm:pt modelId="{0A98889E-7F47-4DE1-B50E-9E7E0F8C0477}" type="pres">
      <dgm:prSet presAssocID="{42B2FC98-C201-49F3-AB42-C3F811224FE3}" presName="sibTrans" presStyleLbl="sibTrans2D1" presStyleIdx="0" presStyleCnt="0"/>
      <dgm:spPr/>
    </dgm:pt>
    <dgm:pt modelId="{8F894606-0E5B-435C-8896-7A0B88DC73D1}" type="pres">
      <dgm:prSet presAssocID="{D13F50FA-39CB-4036-905A-3AF9ACA4A50C}" presName="compNode" presStyleCnt="0"/>
      <dgm:spPr/>
    </dgm:pt>
    <dgm:pt modelId="{BAA4E019-93B6-4629-9DF2-F13D63D0AF02}" type="pres">
      <dgm:prSet presAssocID="{D13F50FA-39CB-4036-905A-3AF9ACA4A50C}" presName="iconBgRect" presStyleLbl="bgShp" presStyleIdx="1" presStyleCnt="4" custLinFactNeighborX="4149" custLinFactNeighborY="6262"/>
      <dgm:spPr/>
    </dgm:pt>
    <dgm:pt modelId="{9854CB7A-DF59-4C2A-9CEE-A38267631341}" type="pres">
      <dgm:prSet presAssocID="{D13F50FA-39CB-4036-905A-3AF9ACA4A50C}" presName="iconRect" presStyleLbl="node1" presStyleIdx="1" presStyleCnt="4" custLinFactNeighborX="10335" custLinFactNeighborY="12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2CDC7FA6-BFAB-4065-AA03-6518645BF873}" type="pres">
      <dgm:prSet presAssocID="{D13F50FA-39CB-4036-905A-3AF9ACA4A50C}" presName="spaceRect" presStyleCnt="0"/>
      <dgm:spPr/>
    </dgm:pt>
    <dgm:pt modelId="{F8800A2A-6429-4FA6-A511-DF86D4BFB5F1}" type="pres">
      <dgm:prSet presAssocID="{D13F50FA-39CB-4036-905A-3AF9ACA4A50C}" presName="textRect" presStyleLbl="revTx" presStyleIdx="1" presStyleCnt="4" custScaleX="85419" custLinFactNeighborX="-6650" custLinFactNeighborY="6262">
        <dgm:presLayoutVars>
          <dgm:chMax val="1"/>
          <dgm:chPref val="1"/>
        </dgm:presLayoutVars>
      </dgm:prSet>
      <dgm:spPr/>
    </dgm:pt>
    <dgm:pt modelId="{0C369244-8338-4F37-B081-8EE7C3631E84}" type="pres">
      <dgm:prSet presAssocID="{FAFE5B42-D171-4457-82B5-7ACB8F9B7E24}" presName="sibTrans" presStyleLbl="sibTrans2D1" presStyleIdx="0" presStyleCnt="0"/>
      <dgm:spPr/>
    </dgm:pt>
    <dgm:pt modelId="{B9EA2516-DE2A-46FA-8045-E0D0A7C9D2EE}" type="pres">
      <dgm:prSet presAssocID="{91D3C7CF-7259-415C-A8EC-8B4C413A7034}" presName="compNode" presStyleCnt="0"/>
      <dgm:spPr/>
    </dgm:pt>
    <dgm:pt modelId="{3F46F5CF-3832-40F6-9FC6-E94BB9A9CCB3}" type="pres">
      <dgm:prSet presAssocID="{91D3C7CF-7259-415C-A8EC-8B4C413A7034}" presName="iconBgRect" presStyleLbl="bgShp" presStyleIdx="2" presStyleCnt="4"/>
      <dgm:spPr/>
    </dgm:pt>
    <dgm:pt modelId="{CC6BFECB-AFD8-45E2-80D8-57F32A74D164}" type="pres">
      <dgm:prSet presAssocID="{91D3C7CF-7259-415C-A8EC-8B4C413A703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1228F1D8-99AB-42F3-B58F-6C0A973CAB4B}" type="pres">
      <dgm:prSet presAssocID="{91D3C7CF-7259-415C-A8EC-8B4C413A7034}" presName="spaceRect" presStyleCnt="0"/>
      <dgm:spPr/>
    </dgm:pt>
    <dgm:pt modelId="{9604A3AB-33D6-48C3-8997-799820B2E6ED}" type="pres">
      <dgm:prSet presAssocID="{91D3C7CF-7259-415C-A8EC-8B4C413A7034}" presName="textRect" presStyleLbl="revTx" presStyleIdx="2" presStyleCnt="4" custScaleX="93782">
        <dgm:presLayoutVars>
          <dgm:chMax val="1"/>
          <dgm:chPref val="1"/>
        </dgm:presLayoutVars>
      </dgm:prSet>
      <dgm:spPr/>
    </dgm:pt>
    <dgm:pt modelId="{FE250083-8B32-463E-A1DB-1DE2AE7DB948}" type="pres">
      <dgm:prSet presAssocID="{BAC9C54F-FE53-4D12-AC23-6D3214572D79}" presName="sibTrans" presStyleLbl="sibTrans2D1" presStyleIdx="0" presStyleCnt="0"/>
      <dgm:spPr/>
    </dgm:pt>
    <dgm:pt modelId="{C5BDEF1A-09A6-409E-930A-BFCA7B991AD6}" type="pres">
      <dgm:prSet presAssocID="{9CCCDE84-DF4F-48CC-81B3-C7E2D0170A4A}" presName="compNode" presStyleCnt="0"/>
      <dgm:spPr/>
    </dgm:pt>
    <dgm:pt modelId="{924E45F0-CA51-492C-ACB8-E561D92669EE}" type="pres">
      <dgm:prSet presAssocID="{9CCCDE84-DF4F-48CC-81B3-C7E2D0170A4A}" presName="iconBgRect" presStyleLbl="bgShp" presStyleIdx="3" presStyleCnt="4" custScaleX="108781" custScaleY="109488" custLinFactNeighborX="6996" custLinFactNeighborY="-4354"/>
      <dgm:spPr/>
    </dgm:pt>
    <dgm:pt modelId="{1A512AF8-FD17-4874-BE1A-25F485FBED41}" type="pres">
      <dgm:prSet presAssocID="{9CCCDE84-DF4F-48CC-81B3-C7E2D0170A4A}" presName="iconRect" presStyleLbl="node1" presStyleIdx="3" presStyleCnt="4" custLinFactNeighborX="12063" custLinFactNeighborY="-600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book"/>
        </a:ext>
      </dgm:extLst>
    </dgm:pt>
    <dgm:pt modelId="{84D1939C-D899-4DBC-8D46-40B23AF77263}" type="pres">
      <dgm:prSet presAssocID="{9CCCDE84-DF4F-48CC-81B3-C7E2D0170A4A}" presName="spaceRect" presStyleCnt="0"/>
      <dgm:spPr/>
    </dgm:pt>
    <dgm:pt modelId="{0981D79D-2B1D-4A1B-A7F9-2642A1D47385}" type="pres">
      <dgm:prSet presAssocID="{9CCCDE84-DF4F-48CC-81B3-C7E2D0170A4A}" presName="textRect" presStyleLbl="revTx" presStyleIdx="3" presStyleCnt="4" custLinFactNeighborX="1445" custLinFactNeighborY="-9579">
        <dgm:presLayoutVars>
          <dgm:chMax val="1"/>
          <dgm:chPref val="1"/>
        </dgm:presLayoutVars>
      </dgm:prSet>
      <dgm:spPr/>
    </dgm:pt>
  </dgm:ptLst>
  <dgm:cxnLst>
    <dgm:cxn modelId="{E0EACD02-1126-434D-B13F-779DA0554793}" type="presOf" srcId="{8D5D0822-D171-49B6-A066-095D2F41478A}" destId="{D61FF481-7903-4CDD-942A-633FAE7F1115}" srcOrd="0" destOrd="0" presId="urn:microsoft.com/office/officeart/2018/2/layout/IconCircleList"/>
    <dgm:cxn modelId="{7376380C-9BE3-4EA5-89DB-602FF24FB7E4}" srcId="{68ACF8CF-E8D3-4765-9FDD-15E5B00D3D83}" destId="{D13F50FA-39CB-4036-905A-3AF9ACA4A50C}" srcOrd="1" destOrd="0" parTransId="{00F47C3B-4F9B-45FE-AE0F-DBFC98D92FA6}" sibTransId="{FAFE5B42-D171-4457-82B5-7ACB8F9B7E24}"/>
    <dgm:cxn modelId="{00FEAC17-3D03-4D91-9682-A81D6EE2AFE5}" type="presOf" srcId="{FAFE5B42-D171-4457-82B5-7ACB8F9B7E24}" destId="{0C369244-8338-4F37-B081-8EE7C3631E84}" srcOrd="0" destOrd="0" presId="urn:microsoft.com/office/officeart/2018/2/layout/IconCircleList"/>
    <dgm:cxn modelId="{00C4F92B-65EA-43E2-BED0-1D3C9A2AA56E}" type="presOf" srcId="{68ACF8CF-E8D3-4765-9FDD-15E5B00D3D83}" destId="{FFDA17BE-716A-4F7E-9A5A-75EF67D9A51D}" srcOrd="0" destOrd="0" presId="urn:microsoft.com/office/officeart/2018/2/layout/IconCircleList"/>
    <dgm:cxn modelId="{B31DAD41-2E30-4B11-8878-EB31BE71A9F8}" srcId="{68ACF8CF-E8D3-4765-9FDD-15E5B00D3D83}" destId="{8D5D0822-D171-49B6-A066-095D2F41478A}" srcOrd="0" destOrd="0" parTransId="{D5A014E2-F0F4-4E21-852E-839586496924}" sibTransId="{42B2FC98-C201-49F3-AB42-C3F811224FE3}"/>
    <dgm:cxn modelId="{22FCBA6B-F103-46F8-AC17-8FFA396E9EAC}" type="presOf" srcId="{D13F50FA-39CB-4036-905A-3AF9ACA4A50C}" destId="{F8800A2A-6429-4FA6-A511-DF86D4BFB5F1}" srcOrd="0" destOrd="0" presId="urn:microsoft.com/office/officeart/2018/2/layout/IconCircleList"/>
    <dgm:cxn modelId="{B441624F-AD83-4345-8D3E-7C31A042E66E}" srcId="{68ACF8CF-E8D3-4765-9FDD-15E5B00D3D83}" destId="{91D3C7CF-7259-415C-A8EC-8B4C413A7034}" srcOrd="2" destOrd="0" parTransId="{1C18B393-E1D3-455F-AE37-14F142C4A5D4}" sibTransId="{BAC9C54F-FE53-4D12-AC23-6D3214572D79}"/>
    <dgm:cxn modelId="{4C49ED4F-8B6F-4E65-B03A-09942E05DF47}" type="presOf" srcId="{42B2FC98-C201-49F3-AB42-C3F811224FE3}" destId="{0A98889E-7F47-4DE1-B50E-9E7E0F8C0477}" srcOrd="0" destOrd="0" presId="urn:microsoft.com/office/officeart/2018/2/layout/IconCircleList"/>
    <dgm:cxn modelId="{E3B57394-991C-4582-961E-A87FB4D879D8}" type="presOf" srcId="{BAC9C54F-FE53-4D12-AC23-6D3214572D79}" destId="{FE250083-8B32-463E-A1DB-1DE2AE7DB948}" srcOrd="0" destOrd="0" presId="urn:microsoft.com/office/officeart/2018/2/layout/IconCircleList"/>
    <dgm:cxn modelId="{870810A8-22A8-462C-AFF2-B7F36B5AF0AA}" srcId="{68ACF8CF-E8D3-4765-9FDD-15E5B00D3D83}" destId="{9CCCDE84-DF4F-48CC-81B3-C7E2D0170A4A}" srcOrd="3" destOrd="0" parTransId="{5D3861DF-0C1F-4CCD-BF2A-80390222114D}" sibTransId="{4FB7B4FA-870B-4A90-9860-C2B8E7BB2140}"/>
    <dgm:cxn modelId="{8A1BD8B8-2197-4A3E-B02D-3F680B4EB172}" type="presOf" srcId="{91D3C7CF-7259-415C-A8EC-8B4C413A7034}" destId="{9604A3AB-33D6-48C3-8997-799820B2E6ED}" srcOrd="0" destOrd="0" presId="urn:microsoft.com/office/officeart/2018/2/layout/IconCircleList"/>
    <dgm:cxn modelId="{E9B87CD7-DA0C-4D27-B7FA-924787764F59}" type="presOf" srcId="{9CCCDE84-DF4F-48CC-81B3-C7E2D0170A4A}" destId="{0981D79D-2B1D-4A1B-A7F9-2642A1D47385}" srcOrd="0" destOrd="0" presId="urn:microsoft.com/office/officeart/2018/2/layout/IconCircleList"/>
    <dgm:cxn modelId="{02502854-B4EF-434F-9B56-653765B2E3C5}" type="presParOf" srcId="{FFDA17BE-716A-4F7E-9A5A-75EF67D9A51D}" destId="{95E3EE38-95EB-45E9-BCA0-2EC1841F4E5D}" srcOrd="0" destOrd="0" presId="urn:microsoft.com/office/officeart/2018/2/layout/IconCircleList"/>
    <dgm:cxn modelId="{FCEEF466-3E4E-4471-8E28-20179E05B42E}" type="presParOf" srcId="{95E3EE38-95EB-45E9-BCA0-2EC1841F4E5D}" destId="{D832CDE1-082D-43D9-AD7D-167A5C4C14CB}" srcOrd="0" destOrd="0" presId="urn:microsoft.com/office/officeart/2018/2/layout/IconCircleList"/>
    <dgm:cxn modelId="{15BD4C0A-145A-4702-9DDB-EB6AF90D6AC5}" type="presParOf" srcId="{D832CDE1-082D-43D9-AD7D-167A5C4C14CB}" destId="{061E3DBA-18C5-4915-9827-CD733C60E3A9}" srcOrd="0" destOrd="0" presId="urn:microsoft.com/office/officeart/2018/2/layout/IconCircleList"/>
    <dgm:cxn modelId="{95A9D6EB-BCF8-4A69-A051-300D889AB857}" type="presParOf" srcId="{D832CDE1-082D-43D9-AD7D-167A5C4C14CB}" destId="{9F51A00F-2928-45A8-B2E5-AE50019C3707}" srcOrd="1" destOrd="0" presId="urn:microsoft.com/office/officeart/2018/2/layout/IconCircleList"/>
    <dgm:cxn modelId="{14BEFE0E-4807-48FE-93E8-943E3C0B48F7}" type="presParOf" srcId="{D832CDE1-082D-43D9-AD7D-167A5C4C14CB}" destId="{A36B3E15-0315-452C-8BDB-778DF71B8A62}" srcOrd="2" destOrd="0" presId="urn:microsoft.com/office/officeart/2018/2/layout/IconCircleList"/>
    <dgm:cxn modelId="{CA4B2366-CDD4-42A9-8195-29514E51A8BF}" type="presParOf" srcId="{D832CDE1-082D-43D9-AD7D-167A5C4C14CB}" destId="{D61FF481-7903-4CDD-942A-633FAE7F1115}" srcOrd="3" destOrd="0" presId="urn:microsoft.com/office/officeart/2018/2/layout/IconCircleList"/>
    <dgm:cxn modelId="{FCBA1E07-DBBC-4520-8566-E0B843FA1D9C}" type="presParOf" srcId="{95E3EE38-95EB-45E9-BCA0-2EC1841F4E5D}" destId="{0A98889E-7F47-4DE1-B50E-9E7E0F8C0477}" srcOrd="1" destOrd="0" presId="urn:microsoft.com/office/officeart/2018/2/layout/IconCircleList"/>
    <dgm:cxn modelId="{281C2836-C2C4-4501-A05E-ED2C37897014}" type="presParOf" srcId="{95E3EE38-95EB-45E9-BCA0-2EC1841F4E5D}" destId="{8F894606-0E5B-435C-8896-7A0B88DC73D1}" srcOrd="2" destOrd="0" presId="urn:microsoft.com/office/officeart/2018/2/layout/IconCircleList"/>
    <dgm:cxn modelId="{B3E53769-35F4-435A-9619-3E33006087C0}" type="presParOf" srcId="{8F894606-0E5B-435C-8896-7A0B88DC73D1}" destId="{BAA4E019-93B6-4629-9DF2-F13D63D0AF02}" srcOrd="0" destOrd="0" presId="urn:microsoft.com/office/officeart/2018/2/layout/IconCircleList"/>
    <dgm:cxn modelId="{215BA81C-C9AA-45A7-BC28-9885F3154D5A}" type="presParOf" srcId="{8F894606-0E5B-435C-8896-7A0B88DC73D1}" destId="{9854CB7A-DF59-4C2A-9CEE-A38267631341}" srcOrd="1" destOrd="0" presId="urn:microsoft.com/office/officeart/2018/2/layout/IconCircleList"/>
    <dgm:cxn modelId="{A593ACAE-8E6D-4731-93FB-E71D877E5DDA}" type="presParOf" srcId="{8F894606-0E5B-435C-8896-7A0B88DC73D1}" destId="{2CDC7FA6-BFAB-4065-AA03-6518645BF873}" srcOrd="2" destOrd="0" presId="urn:microsoft.com/office/officeart/2018/2/layout/IconCircleList"/>
    <dgm:cxn modelId="{2F52A7C6-1C69-465A-BE68-09AE2706BA3F}" type="presParOf" srcId="{8F894606-0E5B-435C-8896-7A0B88DC73D1}" destId="{F8800A2A-6429-4FA6-A511-DF86D4BFB5F1}" srcOrd="3" destOrd="0" presId="urn:microsoft.com/office/officeart/2018/2/layout/IconCircleList"/>
    <dgm:cxn modelId="{7036C151-D791-4243-B432-408FD001867A}" type="presParOf" srcId="{95E3EE38-95EB-45E9-BCA0-2EC1841F4E5D}" destId="{0C369244-8338-4F37-B081-8EE7C3631E84}" srcOrd="3" destOrd="0" presId="urn:microsoft.com/office/officeart/2018/2/layout/IconCircleList"/>
    <dgm:cxn modelId="{FEBA4BD9-CD2B-470A-A18C-094ACBAD8345}" type="presParOf" srcId="{95E3EE38-95EB-45E9-BCA0-2EC1841F4E5D}" destId="{B9EA2516-DE2A-46FA-8045-E0D0A7C9D2EE}" srcOrd="4" destOrd="0" presId="urn:microsoft.com/office/officeart/2018/2/layout/IconCircleList"/>
    <dgm:cxn modelId="{AA7B163B-F845-4D21-B82B-624967FC3018}" type="presParOf" srcId="{B9EA2516-DE2A-46FA-8045-E0D0A7C9D2EE}" destId="{3F46F5CF-3832-40F6-9FC6-E94BB9A9CCB3}" srcOrd="0" destOrd="0" presId="urn:microsoft.com/office/officeart/2018/2/layout/IconCircleList"/>
    <dgm:cxn modelId="{EED4E1E6-9802-4AB6-9363-5C7255E2C757}" type="presParOf" srcId="{B9EA2516-DE2A-46FA-8045-E0D0A7C9D2EE}" destId="{CC6BFECB-AFD8-45E2-80D8-57F32A74D164}" srcOrd="1" destOrd="0" presId="urn:microsoft.com/office/officeart/2018/2/layout/IconCircleList"/>
    <dgm:cxn modelId="{7729438B-BCFD-4E79-BE70-166778030E1A}" type="presParOf" srcId="{B9EA2516-DE2A-46FA-8045-E0D0A7C9D2EE}" destId="{1228F1D8-99AB-42F3-B58F-6C0A973CAB4B}" srcOrd="2" destOrd="0" presId="urn:microsoft.com/office/officeart/2018/2/layout/IconCircleList"/>
    <dgm:cxn modelId="{B9CD9772-156F-460D-B535-0A9B1A12FB63}" type="presParOf" srcId="{B9EA2516-DE2A-46FA-8045-E0D0A7C9D2EE}" destId="{9604A3AB-33D6-48C3-8997-799820B2E6ED}" srcOrd="3" destOrd="0" presId="urn:microsoft.com/office/officeart/2018/2/layout/IconCircleList"/>
    <dgm:cxn modelId="{11DFEE94-615E-4B5D-8165-0BE1D9112BD6}" type="presParOf" srcId="{95E3EE38-95EB-45E9-BCA0-2EC1841F4E5D}" destId="{FE250083-8B32-463E-A1DB-1DE2AE7DB948}" srcOrd="5" destOrd="0" presId="urn:microsoft.com/office/officeart/2018/2/layout/IconCircleList"/>
    <dgm:cxn modelId="{E6647049-3207-4289-9834-9502DCE5134D}" type="presParOf" srcId="{95E3EE38-95EB-45E9-BCA0-2EC1841F4E5D}" destId="{C5BDEF1A-09A6-409E-930A-BFCA7B991AD6}" srcOrd="6" destOrd="0" presId="urn:microsoft.com/office/officeart/2018/2/layout/IconCircleList"/>
    <dgm:cxn modelId="{F4A69345-E958-4A51-A64B-17FCE2A2ED80}" type="presParOf" srcId="{C5BDEF1A-09A6-409E-930A-BFCA7B991AD6}" destId="{924E45F0-CA51-492C-ACB8-E561D92669EE}" srcOrd="0" destOrd="0" presId="urn:microsoft.com/office/officeart/2018/2/layout/IconCircleList"/>
    <dgm:cxn modelId="{3FBE2690-9977-446E-B4C2-AA37BC709649}" type="presParOf" srcId="{C5BDEF1A-09A6-409E-930A-BFCA7B991AD6}" destId="{1A512AF8-FD17-4874-BE1A-25F485FBED41}" srcOrd="1" destOrd="0" presId="urn:microsoft.com/office/officeart/2018/2/layout/IconCircleList"/>
    <dgm:cxn modelId="{F99BC0BC-52FD-46D4-BB07-88DE75108B70}" type="presParOf" srcId="{C5BDEF1A-09A6-409E-930A-BFCA7B991AD6}" destId="{84D1939C-D899-4DBC-8D46-40B23AF77263}" srcOrd="2" destOrd="0" presId="urn:microsoft.com/office/officeart/2018/2/layout/IconCircleList"/>
    <dgm:cxn modelId="{D0F93585-4F9C-4753-AC62-871665599181}" type="presParOf" srcId="{C5BDEF1A-09A6-409E-930A-BFCA7B991AD6}" destId="{0981D79D-2B1D-4A1B-A7F9-2642A1D4738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FC17FB4B-FEC3-4557-A16E-4E633886ADBB}">
      <dgm:prSet custT="1"/>
      <dgm:spPr/>
      <dgm:t>
        <a:bodyPr/>
        <a:lstStyle/>
        <a:p>
          <a:r>
            <a:rPr lang="en-US" sz="2600"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dgm:t>
    </dgm:pt>
    <dgm:pt modelId="{0923A100-9086-4668-ABA3-75EDEB57551C}" type="parTrans" cxnId="{B7EBBCD0-3A80-4D47-94D0-CDC863BA08F0}">
      <dgm:prSet/>
      <dgm:spPr/>
      <dgm:t>
        <a:bodyPr/>
        <a:lstStyle/>
        <a:p>
          <a:endParaRPr lang="en-US"/>
        </a:p>
      </dgm:t>
    </dgm:pt>
    <dgm:pt modelId="{03096313-FA0C-41D0-B333-95EC85CD7145}" type="sibTrans" cxnId="{B7EBBCD0-3A80-4D47-94D0-CDC863BA08F0}">
      <dgm:prSet/>
      <dgm:spPr/>
      <dgm:t>
        <a:bodyPr/>
        <a:lstStyle/>
        <a:p>
          <a:endParaRPr lang="en-US"/>
        </a:p>
      </dgm:t>
    </dgm:pt>
    <dgm:pt modelId="{291F22E6-85EB-487E-8D0B-A68C845B6AAC}">
      <dgm:prSet custT="1"/>
      <dgm:spPr/>
      <dgm:t>
        <a:bodyPr/>
        <a:lstStyle/>
        <a:p>
          <a:r>
            <a:rPr lang="en-US" sz="2600" b="0"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p>
      </dgm:t>
    </dgm:pt>
    <dgm:pt modelId="{360CA566-D179-4D79-90E2-00D9A0A7C790}" type="parTrans" cxnId="{964F0B07-E6D9-4BF5-9F14-30291B922589}">
      <dgm:prSet/>
      <dgm:spPr/>
      <dgm:t>
        <a:bodyPr/>
        <a:lstStyle/>
        <a:p>
          <a:endParaRPr lang="en-US"/>
        </a:p>
      </dgm:t>
    </dgm:pt>
    <dgm:pt modelId="{569416F8-115E-484B-A8A7-E920D72B3A5C}" type="sibTrans" cxnId="{964F0B07-E6D9-4BF5-9F14-30291B922589}">
      <dgm:prSet/>
      <dgm:spPr/>
      <dgm:t>
        <a:bodyPr/>
        <a:lstStyle/>
        <a:p>
          <a:endParaRPr lang="en-US"/>
        </a:p>
      </dgm:t>
    </dgm:pt>
    <dgm:pt modelId="{019956FA-C424-4D55-A17B-3D991C239BAE}">
      <dgm:prSet custT="1"/>
      <dgm:spPr/>
      <dgm:t>
        <a:bodyPr/>
        <a:lstStyle/>
        <a:p>
          <a:r>
            <a:rPr lang="en-US" sz="2600" dirty="0">
              <a:latin typeface="Calibri" panose="020F0502020204030204" pitchFamily="34" charset="0"/>
              <a:cs typeface="Calibri" panose="020F0502020204030204" pitchFamily="34" charset="0"/>
            </a:rPr>
            <a:t>Uphold the right of people experiencing behavioral health challenges to participate in community and social settings as full and equal citizens</a:t>
          </a:r>
          <a:endParaRPr lang="en-US" sz="2600" dirty="0">
            <a:solidFill>
              <a:schemeClr val="accent1"/>
            </a:solidFill>
            <a:latin typeface="Calibri" panose="020F0502020204030204" pitchFamily="34" charset="0"/>
            <a:cs typeface="Calibri" panose="020F0502020204030204" pitchFamily="34" charset="0"/>
          </a:endParaRPr>
        </a:p>
      </dgm:t>
    </dgm:pt>
    <dgm:pt modelId="{A9FC977C-2B36-4CFD-A876-F4C9FC6F8521}" type="sibTrans" cxnId="{B0C49157-4D70-4D53-991B-F96233E9DB5E}">
      <dgm:prSet/>
      <dgm:spPr/>
      <dgm:t>
        <a:bodyPr/>
        <a:lstStyle/>
        <a:p>
          <a:endParaRPr lang="en-US"/>
        </a:p>
      </dgm:t>
    </dgm:pt>
    <dgm:pt modelId="{16B58EC6-4373-49FA-8BE6-3128B33BD4D1}" type="parTrans" cxnId="{B0C49157-4D70-4D53-991B-F96233E9DB5E}">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61FE156C-DC43-4C95-97BD-CAF7F527F856}" type="pres">
      <dgm:prSet presAssocID="{019956FA-C424-4D55-A17B-3D991C239BAE}" presName="thickLine" presStyleLbl="alignNode1" presStyleIdx="0" presStyleCnt="3"/>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0" presStyleCnt="3" custScaleY="149702" custLinFactNeighborX="262" custLinFactNeighborY="2040"/>
      <dgm:spPr/>
    </dgm:pt>
    <dgm:pt modelId="{877339B4-B2A5-48F3-B3C0-C8360E0A6954}" type="pres">
      <dgm:prSet presAssocID="{019956FA-C424-4D55-A17B-3D991C239BAE}" presName="vert1" presStyleCnt="0"/>
      <dgm:spPr/>
    </dgm:pt>
    <dgm:pt modelId="{CD805B54-E4E3-4509-8169-BB8DA98DFBC5}" type="pres">
      <dgm:prSet presAssocID="{FC17FB4B-FEC3-4557-A16E-4E633886ADBB}" presName="thickLine" presStyleLbl="alignNode1" presStyleIdx="1" presStyleCnt="3" custLinFactNeighborX="329" custLinFactNeighborY="-66150"/>
      <dgm:spPr/>
    </dgm:pt>
    <dgm:pt modelId="{10E45A59-8B54-4C60-A608-FB3F8EDBD135}" type="pres">
      <dgm:prSet presAssocID="{FC17FB4B-FEC3-4557-A16E-4E633886ADBB}" presName="horz1" presStyleCnt="0"/>
      <dgm:spPr/>
    </dgm:pt>
    <dgm:pt modelId="{1D8DF2BD-43F4-4F2F-B5F1-CA544B020ABD}" type="pres">
      <dgm:prSet presAssocID="{FC17FB4B-FEC3-4557-A16E-4E633886ADBB}" presName="tx1" presStyleLbl="revTx" presStyleIdx="1" presStyleCnt="3" custScaleY="80632" custLinFactNeighborY="-56684"/>
      <dgm:spPr/>
    </dgm:pt>
    <dgm:pt modelId="{A2D8FF4B-09A9-48D5-9FF9-8C6F49C53F6B}" type="pres">
      <dgm:prSet presAssocID="{FC17FB4B-FEC3-4557-A16E-4E633886ADBB}" presName="vert1" presStyleCnt="0"/>
      <dgm:spPr/>
    </dgm:pt>
    <dgm:pt modelId="{1234B88A-10D8-415E-8BE9-5915190BC569}" type="pres">
      <dgm:prSet presAssocID="{291F22E6-85EB-487E-8D0B-A68C845B6AAC}" presName="thickLine" presStyleLbl="alignNode1" presStyleIdx="2" presStyleCnt="3" custLinFactNeighborX="657" custLinFactNeighborY="-20091"/>
      <dgm:spPr/>
    </dgm:pt>
    <dgm:pt modelId="{EDCF6DB3-C1E9-4FA1-B57B-E813D61D26B2}" type="pres">
      <dgm:prSet presAssocID="{291F22E6-85EB-487E-8D0B-A68C845B6AAC}" presName="horz1" presStyleCnt="0"/>
      <dgm:spPr/>
    </dgm:pt>
    <dgm:pt modelId="{B1F6A0CC-DFFF-4A73-A873-7ED6F13FF2E6}" type="pres">
      <dgm:prSet presAssocID="{291F22E6-85EB-487E-8D0B-A68C845B6AAC}" presName="tx1" presStyleLbl="revTx" presStyleIdx="2" presStyleCnt="3" custScaleY="90050" custLinFactNeighborX="329" custLinFactNeighborY="-16791"/>
      <dgm:spPr/>
    </dgm:pt>
    <dgm:pt modelId="{44716754-928B-41FE-B065-9CB816744A3A}" type="pres">
      <dgm:prSet presAssocID="{291F22E6-85EB-487E-8D0B-A68C845B6AAC}" presName="vert1" presStyleCnt="0"/>
      <dgm:spPr/>
    </dgm:pt>
  </dgm:ptLst>
  <dgm:cxnLst>
    <dgm:cxn modelId="{964F0B07-E6D9-4BF5-9F14-30291B922589}" srcId="{BFF57F32-64F4-47DD-9B52-8984C532E39C}" destId="{291F22E6-85EB-487E-8D0B-A68C845B6AAC}" srcOrd="2" destOrd="0" parTransId="{360CA566-D179-4D79-90E2-00D9A0A7C790}" sibTransId="{569416F8-115E-484B-A8A7-E920D72B3A5C}"/>
    <dgm:cxn modelId="{7DDE7669-667F-46EF-97B8-6B4BB781FA32}" type="presOf" srcId="{291F22E6-85EB-487E-8D0B-A68C845B6AAC}" destId="{B1F6A0CC-DFFF-4A73-A873-7ED6F13FF2E6}" srcOrd="0" destOrd="0" presId="urn:microsoft.com/office/officeart/2008/layout/LinedList"/>
    <dgm:cxn modelId="{3A90494C-80B1-4755-A9DD-49EEA43815CD}" type="presOf" srcId="{019956FA-C424-4D55-A17B-3D991C239BAE}" destId="{EB10E8D9-D6B0-49C3-A2F5-3A8987A13E99}" srcOrd="0" destOrd="0" presId="urn:microsoft.com/office/officeart/2008/layout/LinedList"/>
    <dgm:cxn modelId="{B0C49157-4D70-4D53-991B-F96233E9DB5E}" srcId="{BFF57F32-64F4-47DD-9B52-8984C532E39C}" destId="{019956FA-C424-4D55-A17B-3D991C239BAE}" srcOrd="0" destOrd="0" parTransId="{16B58EC6-4373-49FA-8BE6-3128B33BD4D1}" sibTransId="{A9FC977C-2B36-4CFD-A876-F4C9FC6F8521}"/>
    <dgm:cxn modelId="{B7EBBCD0-3A80-4D47-94D0-CDC863BA08F0}" srcId="{BFF57F32-64F4-47DD-9B52-8984C532E39C}" destId="{FC17FB4B-FEC3-4557-A16E-4E633886ADBB}" srcOrd="1" destOrd="0" parTransId="{0923A100-9086-4668-ABA3-75EDEB57551C}" sibTransId="{03096313-FA0C-41D0-B333-95EC85CD7145}"/>
    <dgm:cxn modelId="{B45884E9-07C1-43D2-B63C-2CB98C4B41D3}" type="presOf" srcId="{FC17FB4B-FEC3-4557-A16E-4E633886ADBB}" destId="{1D8DF2BD-43F4-4F2F-B5F1-CA544B020ABD}" srcOrd="0" destOrd="0" presId="urn:microsoft.com/office/officeart/2008/layout/LinedList"/>
    <dgm:cxn modelId="{0B4999F6-4195-4A41-8843-81C5059F4755}" type="presOf" srcId="{BFF57F32-64F4-47DD-9B52-8984C532E39C}" destId="{53668795-406A-4854-9A98-EA89227D7770}" srcOrd="0" destOrd="0" presId="urn:microsoft.com/office/officeart/2008/layout/LinedList"/>
    <dgm:cxn modelId="{10F9D2ED-6D7C-46D1-85F4-00E0F1945CFB}" type="presParOf" srcId="{53668795-406A-4854-9A98-EA89227D7770}" destId="{61FE156C-DC43-4C95-97BD-CAF7F527F856}" srcOrd="0" destOrd="0" presId="urn:microsoft.com/office/officeart/2008/layout/LinedList"/>
    <dgm:cxn modelId="{BACE3203-81E4-46B3-BC12-4E7208458045}" type="presParOf" srcId="{53668795-406A-4854-9A98-EA89227D7770}" destId="{6DBC1D19-83C5-4653-AE4D-BDD2C22565E2}" srcOrd="1" destOrd="0" presId="urn:microsoft.com/office/officeart/2008/layout/LinedList"/>
    <dgm:cxn modelId="{708C1D87-07C1-4F3B-BC05-45A68F4B2137}" type="presParOf" srcId="{6DBC1D19-83C5-4653-AE4D-BDD2C22565E2}" destId="{EB10E8D9-D6B0-49C3-A2F5-3A8987A13E99}" srcOrd="0" destOrd="0" presId="urn:microsoft.com/office/officeart/2008/layout/LinedList"/>
    <dgm:cxn modelId="{BAFD1056-7617-491B-BD3B-5F06AF2D3A52}" type="presParOf" srcId="{6DBC1D19-83C5-4653-AE4D-BDD2C22565E2}" destId="{877339B4-B2A5-48F3-B3C0-C8360E0A6954}" srcOrd="1" destOrd="0" presId="urn:microsoft.com/office/officeart/2008/layout/LinedList"/>
    <dgm:cxn modelId="{582BBD7A-9BA0-49EE-B9DD-4AB8124E8870}" type="presParOf" srcId="{53668795-406A-4854-9A98-EA89227D7770}" destId="{CD805B54-E4E3-4509-8169-BB8DA98DFBC5}" srcOrd="2" destOrd="0" presId="urn:microsoft.com/office/officeart/2008/layout/LinedList"/>
    <dgm:cxn modelId="{F7986989-C945-49B4-A3DF-C5C155F0D129}" type="presParOf" srcId="{53668795-406A-4854-9A98-EA89227D7770}" destId="{10E45A59-8B54-4C60-A608-FB3F8EDBD135}" srcOrd="3" destOrd="0" presId="urn:microsoft.com/office/officeart/2008/layout/LinedList"/>
    <dgm:cxn modelId="{57F223A9-589F-4E94-AE8D-619B7FADF27B}" type="presParOf" srcId="{10E45A59-8B54-4C60-A608-FB3F8EDBD135}" destId="{1D8DF2BD-43F4-4F2F-B5F1-CA544B020ABD}" srcOrd="0" destOrd="0" presId="urn:microsoft.com/office/officeart/2008/layout/LinedList"/>
    <dgm:cxn modelId="{071FA94F-615B-4E3F-8A66-31B893E63D3F}" type="presParOf" srcId="{10E45A59-8B54-4C60-A608-FB3F8EDBD135}" destId="{A2D8FF4B-09A9-48D5-9FF9-8C6F49C53F6B}" srcOrd="1" destOrd="0" presId="urn:microsoft.com/office/officeart/2008/layout/LinedList"/>
    <dgm:cxn modelId="{9EB5FC4E-ED4C-473A-BD0E-6F620B5DCE0C}" type="presParOf" srcId="{53668795-406A-4854-9A98-EA89227D7770}" destId="{1234B88A-10D8-415E-8BE9-5915190BC569}" srcOrd="4" destOrd="0" presId="urn:microsoft.com/office/officeart/2008/layout/LinedList"/>
    <dgm:cxn modelId="{FE51D8D5-8AE0-4246-8E96-16808A1F33E8}" type="presParOf" srcId="{53668795-406A-4854-9A98-EA89227D7770}" destId="{EDCF6DB3-C1E9-4FA1-B57B-E813D61D26B2}" srcOrd="5" destOrd="0" presId="urn:microsoft.com/office/officeart/2008/layout/LinedList"/>
    <dgm:cxn modelId="{2499C7CE-A96F-4848-948A-03199BCAD287}" type="presParOf" srcId="{EDCF6DB3-C1E9-4FA1-B57B-E813D61D26B2}" destId="{B1F6A0CC-DFFF-4A73-A873-7ED6F13FF2E6}" srcOrd="0" destOrd="0" presId="urn:microsoft.com/office/officeart/2008/layout/LinedList"/>
    <dgm:cxn modelId="{5FCDC7C4-FFDB-41AF-B483-631C1519789E}" type="presParOf" srcId="{EDCF6DB3-C1E9-4FA1-B57B-E813D61D26B2}" destId="{44716754-928B-41FE-B065-9CB816744A3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B7AFE1-C285-416F-860C-52DB43827E49}"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53855261-3A25-4EDD-8E4F-6D8305062CBD}">
      <dgm:prSet custT="1"/>
      <dgm:spPr/>
      <dgm:t>
        <a:bodyPr/>
        <a:lstStyle/>
        <a:p>
          <a:r>
            <a:rPr lang="en-US" sz="2800" dirty="0">
              <a:latin typeface="Calibri" panose="020F0502020204030204" pitchFamily="34" charset="0"/>
              <a:cs typeface="Calibri" panose="020F0502020204030204" pitchFamily="34" charset="0"/>
            </a:rPr>
            <a:t>Value Diversity</a:t>
          </a:r>
        </a:p>
      </dgm:t>
    </dgm:pt>
    <dgm:pt modelId="{D4D51518-B334-4D8A-93D0-E58E7B990E07}" type="parTrans" cxnId="{DCEF3CCA-A654-4ED7-95D7-A9B0510B258B}">
      <dgm:prSet/>
      <dgm:spPr/>
      <dgm:t>
        <a:bodyPr/>
        <a:lstStyle/>
        <a:p>
          <a:endParaRPr lang="en-US"/>
        </a:p>
      </dgm:t>
    </dgm:pt>
    <dgm:pt modelId="{DE5B4E40-B6B7-4DD0-A308-A7825287872F}" type="sibTrans" cxnId="{DCEF3CCA-A654-4ED7-95D7-A9B0510B258B}">
      <dgm:prSet/>
      <dgm:spPr/>
      <dgm:t>
        <a:bodyPr/>
        <a:lstStyle/>
        <a:p>
          <a:endParaRPr lang="en-US"/>
        </a:p>
      </dgm:t>
    </dgm:pt>
    <dgm:pt modelId="{7BD49C7A-1F98-4F0D-AE19-E8EA13970149}">
      <dgm:prSet custT="1"/>
      <dgm:spPr/>
      <dgm:t>
        <a:bodyPr/>
        <a:lstStyle/>
        <a:p>
          <a:r>
            <a:rPr lang="en-US" sz="2800" dirty="0">
              <a:latin typeface="Calibri" panose="020F0502020204030204" pitchFamily="34" charset="0"/>
              <a:cs typeface="Calibri" panose="020F0502020204030204" pitchFamily="34" charset="0"/>
            </a:rPr>
            <a:t>Value all contributions from diverse groups to the social, economic, and cultural vitality of society</a:t>
          </a:r>
        </a:p>
      </dgm:t>
    </dgm:pt>
    <dgm:pt modelId="{235AD88F-C6B6-4B5F-9600-B3DDEB0296EA}" type="parTrans" cxnId="{D1D2A02A-4FB3-44D7-910F-CC6335B0F61E}">
      <dgm:prSet/>
      <dgm:spPr/>
      <dgm:t>
        <a:bodyPr/>
        <a:lstStyle/>
        <a:p>
          <a:endParaRPr lang="en-US"/>
        </a:p>
      </dgm:t>
    </dgm:pt>
    <dgm:pt modelId="{177AF88C-1F51-4DA7-959D-05CC76CD3D60}" type="sibTrans" cxnId="{D1D2A02A-4FB3-44D7-910F-CC6335B0F61E}">
      <dgm:prSet/>
      <dgm:spPr/>
      <dgm:t>
        <a:bodyPr/>
        <a:lstStyle/>
        <a:p>
          <a:endParaRPr lang="en-US"/>
        </a:p>
      </dgm:t>
    </dgm:pt>
    <dgm:pt modelId="{DACDE832-2FE0-4A0F-A1A2-F05676DA1519}">
      <dgm:prSet custT="1"/>
      <dgm:spPr/>
      <dgm:t>
        <a:bodyPr/>
        <a:lstStyle/>
        <a:p>
          <a:r>
            <a:rPr lang="en-US" sz="2800" dirty="0">
              <a:latin typeface="Calibri" panose="020F0502020204030204" pitchFamily="34" charset="0"/>
              <a:cs typeface="Calibri" panose="020F0502020204030204" pitchFamily="34" charset="0"/>
            </a:rPr>
            <a:t>Respect the individual’s right to make choices that affect and impact their lives</a:t>
          </a:r>
        </a:p>
      </dgm:t>
    </dgm:pt>
    <dgm:pt modelId="{34691629-C7EF-45B0-991C-A704FC21CE43}" type="parTrans" cxnId="{5CE01FEF-00CF-40DF-A852-363356624325}">
      <dgm:prSet/>
      <dgm:spPr/>
      <dgm:t>
        <a:bodyPr/>
        <a:lstStyle/>
        <a:p>
          <a:endParaRPr lang="en-US"/>
        </a:p>
      </dgm:t>
    </dgm:pt>
    <dgm:pt modelId="{67C851F6-91A8-42DE-9F22-B9CA0056A234}" type="sibTrans" cxnId="{5CE01FEF-00CF-40DF-A852-363356624325}">
      <dgm:prSet/>
      <dgm:spPr/>
      <dgm:t>
        <a:bodyPr/>
        <a:lstStyle/>
        <a:p>
          <a:endParaRPr lang="en-US"/>
        </a:p>
      </dgm:t>
    </dgm:pt>
    <dgm:pt modelId="{46C9D932-E15E-449D-B8AF-A16F2AF6942B}">
      <dgm:prSet custT="1"/>
      <dgm:spPr/>
      <dgm:t>
        <a:bodyPr/>
        <a:lstStyle/>
        <a:p>
          <a:r>
            <a:rPr lang="en-US" sz="2800" dirty="0">
              <a:latin typeface="Calibri" panose="020F0502020204030204" pitchFamily="34" charset="0"/>
              <a:cs typeface="Calibri" panose="020F0502020204030204" pitchFamily="34" charset="0"/>
            </a:rPr>
            <a:t>Recognize the individual’s universal rights to services</a:t>
          </a:r>
        </a:p>
      </dgm:t>
    </dgm:pt>
    <dgm:pt modelId="{7F5E5EC7-63C6-46A7-B814-39E77D84EE61}" type="parTrans" cxnId="{EAA99AFD-A910-4082-AD9B-A8BBF5C6F207}">
      <dgm:prSet/>
      <dgm:spPr/>
      <dgm:t>
        <a:bodyPr/>
        <a:lstStyle/>
        <a:p>
          <a:endParaRPr lang="en-US"/>
        </a:p>
      </dgm:t>
    </dgm:pt>
    <dgm:pt modelId="{E9A42818-4E57-4C2D-8C6D-591217CB8153}" type="sibTrans" cxnId="{EAA99AFD-A910-4082-AD9B-A8BBF5C6F207}">
      <dgm:prSet/>
      <dgm:spPr/>
      <dgm:t>
        <a:bodyPr/>
        <a:lstStyle/>
        <a:p>
          <a:endParaRPr lang="en-US"/>
        </a:p>
      </dgm:t>
    </dgm:pt>
    <dgm:pt modelId="{F7F2E35A-4820-439F-8068-298505A5BE9A}" type="pres">
      <dgm:prSet presAssocID="{E8B7AFE1-C285-416F-860C-52DB43827E49}" presName="vert0" presStyleCnt="0">
        <dgm:presLayoutVars>
          <dgm:dir/>
          <dgm:animOne val="branch"/>
          <dgm:animLvl val="lvl"/>
        </dgm:presLayoutVars>
      </dgm:prSet>
      <dgm:spPr/>
    </dgm:pt>
    <dgm:pt modelId="{17392DE0-BC05-4270-9C4F-E501351BCEEB}" type="pres">
      <dgm:prSet presAssocID="{53855261-3A25-4EDD-8E4F-6D8305062CBD}" presName="thickLine" presStyleLbl="alignNode1" presStyleIdx="0" presStyleCnt="4" custLinFactNeighborX="2704" custLinFactNeighborY="-5399"/>
      <dgm:spPr/>
    </dgm:pt>
    <dgm:pt modelId="{AED45DF4-08B1-4AAA-BD43-5C51F3E53C6A}" type="pres">
      <dgm:prSet presAssocID="{53855261-3A25-4EDD-8E4F-6D8305062CBD}" presName="horz1" presStyleCnt="0"/>
      <dgm:spPr/>
    </dgm:pt>
    <dgm:pt modelId="{87D054C9-2BB3-4A1C-9876-44BBC4A41139}" type="pres">
      <dgm:prSet presAssocID="{53855261-3A25-4EDD-8E4F-6D8305062CBD}" presName="tx1" presStyleLbl="revTx" presStyleIdx="0" presStyleCnt="4" custScaleY="53453"/>
      <dgm:spPr/>
    </dgm:pt>
    <dgm:pt modelId="{9C46D2C8-0477-495A-97F0-EB411803D9C6}" type="pres">
      <dgm:prSet presAssocID="{53855261-3A25-4EDD-8E4F-6D8305062CBD}" presName="vert1" presStyleCnt="0"/>
      <dgm:spPr/>
    </dgm:pt>
    <dgm:pt modelId="{6289A628-C98B-423C-A7ED-A75CA9C4BBCD}" type="pres">
      <dgm:prSet presAssocID="{7BD49C7A-1F98-4F0D-AE19-E8EA13970149}" presName="thickLine" presStyleLbl="alignNode1" presStyleIdx="1" presStyleCnt="4" custLinFactNeighborY="-14489"/>
      <dgm:spPr/>
    </dgm:pt>
    <dgm:pt modelId="{685F5FE3-AB38-48D5-B8AE-5DDEB032970D}" type="pres">
      <dgm:prSet presAssocID="{7BD49C7A-1F98-4F0D-AE19-E8EA13970149}" presName="horz1" presStyleCnt="0"/>
      <dgm:spPr/>
    </dgm:pt>
    <dgm:pt modelId="{87B2BE24-6E72-427B-8CED-8547ED4B9664}" type="pres">
      <dgm:prSet presAssocID="{7BD49C7A-1F98-4F0D-AE19-E8EA13970149}" presName="tx1" presStyleLbl="revTx" presStyleIdx="1" presStyleCnt="4" custScaleY="73030" custLinFactNeighborX="145" custLinFactNeighborY="-7769"/>
      <dgm:spPr/>
    </dgm:pt>
    <dgm:pt modelId="{8B408939-B012-4A11-900A-D6ED54660D0F}" type="pres">
      <dgm:prSet presAssocID="{7BD49C7A-1F98-4F0D-AE19-E8EA13970149}" presName="vert1" presStyleCnt="0"/>
      <dgm:spPr/>
    </dgm:pt>
    <dgm:pt modelId="{4A20530A-6931-4415-94AF-1D385E6156E9}" type="pres">
      <dgm:prSet presAssocID="{DACDE832-2FE0-4A0F-A1A2-F05676DA1519}" presName="thickLine" presStyleLbl="alignNode1" presStyleIdx="2" presStyleCnt="4" custLinFactNeighborY="-14116"/>
      <dgm:spPr/>
    </dgm:pt>
    <dgm:pt modelId="{2EBD9CBC-D2A9-4A27-A1EB-321CB749068C}" type="pres">
      <dgm:prSet presAssocID="{DACDE832-2FE0-4A0F-A1A2-F05676DA1519}" presName="horz1" presStyleCnt="0"/>
      <dgm:spPr/>
    </dgm:pt>
    <dgm:pt modelId="{11C09B6A-884D-481B-81C4-8F91A505E345}" type="pres">
      <dgm:prSet presAssocID="{DACDE832-2FE0-4A0F-A1A2-F05676DA1519}" presName="tx1" presStyleLbl="revTx" presStyleIdx="2" presStyleCnt="4" custScaleY="68149" custLinFactNeighborY="-8658"/>
      <dgm:spPr/>
    </dgm:pt>
    <dgm:pt modelId="{0B8E80C8-C0E3-4B1F-9274-51C29933847F}" type="pres">
      <dgm:prSet presAssocID="{DACDE832-2FE0-4A0F-A1A2-F05676DA1519}" presName="vert1" presStyleCnt="0"/>
      <dgm:spPr/>
    </dgm:pt>
    <dgm:pt modelId="{71869B67-E050-4C1C-826E-F0946B43AC5F}" type="pres">
      <dgm:prSet presAssocID="{46C9D932-E15E-449D-B8AF-A16F2AF6942B}" presName="thickLine" presStyleLbl="alignNode1" presStyleIdx="3" presStyleCnt="4" custLinFactNeighborY="-6791"/>
      <dgm:spPr/>
    </dgm:pt>
    <dgm:pt modelId="{4221F6C2-BC58-4F61-B3F9-AA8455749B79}" type="pres">
      <dgm:prSet presAssocID="{46C9D932-E15E-449D-B8AF-A16F2AF6942B}" presName="horz1" presStyleCnt="0"/>
      <dgm:spPr/>
    </dgm:pt>
    <dgm:pt modelId="{9855BAF1-FACC-4A27-BA56-EE2010A43A5D}" type="pres">
      <dgm:prSet presAssocID="{46C9D932-E15E-449D-B8AF-A16F2AF6942B}" presName="tx1" presStyleLbl="revTx" presStyleIdx="3" presStyleCnt="4" custScaleY="84991" custLinFactNeighborX="291" custLinFactNeighborY="-5772"/>
      <dgm:spPr/>
    </dgm:pt>
    <dgm:pt modelId="{DBF0FFD3-7385-4C0B-AA39-0926C31FF87A}" type="pres">
      <dgm:prSet presAssocID="{46C9D932-E15E-449D-B8AF-A16F2AF6942B}" presName="vert1" presStyleCnt="0"/>
      <dgm:spPr/>
    </dgm:pt>
  </dgm:ptLst>
  <dgm:cxnLst>
    <dgm:cxn modelId="{1D67DD25-FD01-4196-A7FA-9C79B59D7B52}" type="presOf" srcId="{53855261-3A25-4EDD-8E4F-6D8305062CBD}" destId="{87D054C9-2BB3-4A1C-9876-44BBC4A41139}" srcOrd="0" destOrd="0" presId="urn:microsoft.com/office/officeart/2008/layout/LinedList"/>
    <dgm:cxn modelId="{D1D2A02A-4FB3-44D7-910F-CC6335B0F61E}" srcId="{E8B7AFE1-C285-416F-860C-52DB43827E49}" destId="{7BD49C7A-1F98-4F0D-AE19-E8EA13970149}" srcOrd="1" destOrd="0" parTransId="{235AD88F-C6B6-4B5F-9600-B3DDEB0296EA}" sibTransId="{177AF88C-1F51-4DA7-959D-05CC76CD3D60}"/>
    <dgm:cxn modelId="{0843D531-8ED9-48AE-8188-2F0684304AE3}" type="presOf" srcId="{DACDE832-2FE0-4A0F-A1A2-F05676DA1519}" destId="{11C09B6A-884D-481B-81C4-8F91A505E345}" srcOrd="0" destOrd="0" presId="urn:microsoft.com/office/officeart/2008/layout/LinedList"/>
    <dgm:cxn modelId="{5C881637-291A-4629-8624-EB908ECD108E}" type="presOf" srcId="{7BD49C7A-1F98-4F0D-AE19-E8EA13970149}" destId="{87B2BE24-6E72-427B-8CED-8547ED4B9664}" srcOrd="0" destOrd="0" presId="urn:microsoft.com/office/officeart/2008/layout/LinedList"/>
    <dgm:cxn modelId="{ABE4EA54-6E25-4AE5-89F7-A9DBED8D1E97}" type="presOf" srcId="{E8B7AFE1-C285-416F-860C-52DB43827E49}" destId="{F7F2E35A-4820-439F-8068-298505A5BE9A}" srcOrd="0" destOrd="0" presId="urn:microsoft.com/office/officeart/2008/layout/LinedList"/>
    <dgm:cxn modelId="{DCEF3CCA-A654-4ED7-95D7-A9B0510B258B}" srcId="{E8B7AFE1-C285-416F-860C-52DB43827E49}" destId="{53855261-3A25-4EDD-8E4F-6D8305062CBD}" srcOrd="0" destOrd="0" parTransId="{D4D51518-B334-4D8A-93D0-E58E7B990E07}" sibTransId="{DE5B4E40-B6B7-4DD0-A308-A7825287872F}"/>
    <dgm:cxn modelId="{FF4D31D8-B301-4810-BF1A-97959FB51444}" type="presOf" srcId="{46C9D932-E15E-449D-B8AF-A16F2AF6942B}" destId="{9855BAF1-FACC-4A27-BA56-EE2010A43A5D}" srcOrd="0" destOrd="0" presId="urn:microsoft.com/office/officeart/2008/layout/LinedList"/>
    <dgm:cxn modelId="{5CE01FEF-00CF-40DF-A852-363356624325}" srcId="{E8B7AFE1-C285-416F-860C-52DB43827E49}" destId="{DACDE832-2FE0-4A0F-A1A2-F05676DA1519}" srcOrd="2" destOrd="0" parTransId="{34691629-C7EF-45B0-991C-A704FC21CE43}" sibTransId="{67C851F6-91A8-42DE-9F22-B9CA0056A234}"/>
    <dgm:cxn modelId="{EAA99AFD-A910-4082-AD9B-A8BBF5C6F207}" srcId="{E8B7AFE1-C285-416F-860C-52DB43827E49}" destId="{46C9D932-E15E-449D-B8AF-A16F2AF6942B}" srcOrd="3" destOrd="0" parTransId="{7F5E5EC7-63C6-46A7-B814-39E77D84EE61}" sibTransId="{E9A42818-4E57-4C2D-8C6D-591217CB8153}"/>
    <dgm:cxn modelId="{FB882C47-4D16-4359-95B1-EB4CF4F01ED3}" type="presParOf" srcId="{F7F2E35A-4820-439F-8068-298505A5BE9A}" destId="{17392DE0-BC05-4270-9C4F-E501351BCEEB}" srcOrd="0" destOrd="0" presId="urn:microsoft.com/office/officeart/2008/layout/LinedList"/>
    <dgm:cxn modelId="{26260E56-81EB-4DE3-A5CB-8DFE371ADCA3}" type="presParOf" srcId="{F7F2E35A-4820-439F-8068-298505A5BE9A}" destId="{AED45DF4-08B1-4AAA-BD43-5C51F3E53C6A}" srcOrd="1" destOrd="0" presId="urn:microsoft.com/office/officeart/2008/layout/LinedList"/>
    <dgm:cxn modelId="{EC301769-B0D0-4B00-B590-8F9564348653}" type="presParOf" srcId="{AED45DF4-08B1-4AAA-BD43-5C51F3E53C6A}" destId="{87D054C9-2BB3-4A1C-9876-44BBC4A41139}" srcOrd="0" destOrd="0" presId="urn:microsoft.com/office/officeart/2008/layout/LinedList"/>
    <dgm:cxn modelId="{865B98E2-4EE8-4664-A09E-C94CFD2D57F1}" type="presParOf" srcId="{AED45DF4-08B1-4AAA-BD43-5C51F3E53C6A}" destId="{9C46D2C8-0477-495A-97F0-EB411803D9C6}" srcOrd="1" destOrd="0" presId="urn:microsoft.com/office/officeart/2008/layout/LinedList"/>
    <dgm:cxn modelId="{53169165-DFAB-4DBF-8DB3-F1EAA0F0B44B}" type="presParOf" srcId="{F7F2E35A-4820-439F-8068-298505A5BE9A}" destId="{6289A628-C98B-423C-A7ED-A75CA9C4BBCD}" srcOrd="2" destOrd="0" presId="urn:microsoft.com/office/officeart/2008/layout/LinedList"/>
    <dgm:cxn modelId="{8285A9AF-6C8F-49C7-9046-A5AC71A91FF5}" type="presParOf" srcId="{F7F2E35A-4820-439F-8068-298505A5BE9A}" destId="{685F5FE3-AB38-48D5-B8AE-5DDEB032970D}" srcOrd="3" destOrd="0" presId="urn:microsoft.com/office/officeart/2008/layout/LinedList"/>
    <dgm:cxn modelId="{DA3E6694-C698-4AE0-9EF4-AC8F660489CF}" type="presParOf" srcId="{685F5FE3-AB38-48D5-B8AE-5DDEB032970D}" destId="{87B2BE24-6E72-427B-8CED-8547ED4B9664}" srcOrd="0" destOrd="0" presId="urn:microsoft.com/office/officeart/2008/layout/LinedList"/>
    <dgm:cxn modelId="{3D30B8F8-6C13-4E83-828D-792B01F43FCF}" type="presParOf" srcId="{685F5FE3-AB38-48D5-B8AE-5DDEB032970D}" destId="{8B408939-B012-4A11-900A-D6ED54660D0F}" srcOrd="1" destOrd="0" presId="urn:microsoft.com/office/officeart/2008/layout/LinedList"/>
    <dgm:cxn modelId="{B439C582-E5DA-41F6-8617-73B54E2B7466}" type="presParOf" srcId="{F7F2E35A-4820-439F-8068-298505A5BE9A}" destId="{4A20530A-6931-4415-94AF-1D385E6156E9}" srcOrd="4" destOrd="0" presId="urn:microsoft.com/office/officeart/2008/layout/LinedList"/>
    <dgm:cxn modelId="{33851B34-3CA9-4B4A-9F9C-A3F6E4A680D3}" type="presParOf" srcId="{F7F2E35A-4820-439F-8068-298505A5BE9A}" destId="{2EBD9CBC-D2A9-4A27-A1EB-321CB749068C}" srcOrd="5" destOrd="0" presId="urn:microsoft.com/office/officeart/2008/layout/LinedList"/>
    <dgm:cxn modelId="{B2AD8705-18AA-46C9-AD4C-8C5DC5841760}" type="presParOf" srcId="{2EBD9CBC-D2A9-4A27-A1EB-321CB749068C}" destId="{11C09B6A-884D-481B-81C4-8F91A505E345}" srcOrd="0" destOrd="0" presId="urn:microsoft.com/office/officeart/2008/layout/LinedList"/>
    <dgm:cxn modelId="{67B63DDC-5FC3-4A70-957D-9BCC9BCA6855}" type="presParOf" srcId="{2EBD9CBC-D2A9-4A27-A1EB-321CB749068C}" destId="{0B8E80C8-C0E3-4B1F-9274-51C29933847F}" srcOrd="1" destOrd="0" presId="urn:microsoft.com/office/officeart/2008/layout/LinedList"/>
    <dgm:cxn modelId="{3197A5CF-A7B3-4232-8C40-17ED3AF8396D}" type="presParOf" srcId="{F7F2E35A-4820-439F-8068-298505A5BE9A}" destId="{71869B67-E050-4C1C-826E-F0946B43AC5F}" srcOrd="6" destOrd="0" presId="urn:microsoft.com/office/officeart/2008/layout/LinedList"/>
    <dgm:cxn modelId="{E0CB6C53-62A4-4CBE-A2B9-53485815351F}" type="presParOf" srcId="{F7F2E35A-4820-439F-8068-298505A5BE9A}" destId="{4221F6C2-BC58-4F61-B3F9-AA8455749B79}" srcOrd="7" destOrd="0" presId="urn:microsoft.com/office/officeart/2008/layout/LinedList"/>
    <dgm:cxn modelId="{C3B9089D-C4C1-44AB-8185-0E06873E6C6B}" type="presParOf" srcId="{4221F6C2-BC58-4F61-B3F9-AA8455749B79}" destId="{9855BAF1-FACC-4A27-BA56-EE2010A43A5D}" srcOrd="0" destOrd="0" presId="urn:microsoft.com/office/officeart/2008/layout/LinedList"/>
    <dgm:cxn modelId="{95EE3A09-C952-429B-BDEF-F8464163F93F}" type="presParOf" srcId="{4221F6C2-BC58-4F61-B3F9-AA8455749B79}" destId="{DBF0FFD3-7385-4C0B-AA39-0926C31FF87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B74D8-23D2-4AD6-BA30-12491B943A54}"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A225A0E-82B2-4D6D-AFEF-5EA2972B03B5}">
      <dgm:prSet custT="1"/>
      <dgm:spPr/>
      <dgm:t>
        <a:bodyPr/>
        <a:lstStyle/>
        <a:p>
          <a:r>
            <a:rPr lang="en-US" sz="2600" dirty="0">
              <a:latin typeface="Calibri" panose="020F0502020204030204" pitchFamily="34" charset="0"/>
              <a:cs typeface="Calibri" panose="020F0502020204030204" pitchFamily="34" charset="0"/>
            </a:rPr>
            <a:t>Respect - Honor </a:t>
          </a:r>
          <a:r>
            <a:rPr lang="en-US" sz="2600">
              <a:latin typeface="Calibri" panose="020F0502020204030204" pitchFamily="34" charset="0"/>
              <a:cs typeface="Calibri" panose="020F0502020204030204" pitchFamily="34" charset="0"/>
            </a:rPr>
            <a:t>the individual's </a:t>
          </a:r>
          <a:r>
            <a:rPr lang="en-US" sz="2600" dirty="0">
              <a:latin typeface="Calibri" panose="020F0502020204030204" pitchFamily="34" charset="0"/>
              <a:cs typeface="Calibri" panose="020F0502020204030204" pitchFamily="34" charset="0"/>
            </a:rPr>
            <a:t>right to autonomy </a:t>
          </a:r>
        </a:p>
      </dgm:t>
    </dgm:pt>
    <dgm:pt modelId="{7C750516-E3B8-4E10-BA61-51522CD3A62E}" type="parTrans" cxnId="{F5C4D9F8-C9FF-4312-B272-4B334F6B425C}">
      <dgm:prSet/>
      <dgm:spPr/>
      <dgm:t>
        <a:bodyPr/>
        <a:lstStyle/>
        <a:p>
          <a:endParaRPr lang="en-US"/>
        </a:p>
      </dgm:t>
    </dgm:pt>
    <dgm:pt modelId="{74E48458-65E3-4C60-BE85-069C36055AE5}" type="sibTrans" cxnId="{F5C4D9F8-C9FF-4312-B272-4B334F6B425C}">
      <dgm:prSet/>
      <dgm:spPr/>
      <dgm:t>
        <a:bodyPr/>
        <a:lstStyle/>
        <a:p>
          <a:endParaRPr lang="en-US"/>
        </a:p>
      </dgm:t>
    </dgm:pt>
    <dgm:pt modelId="{F7497618-FEC3-4574-93FA-3B86C08DD74A}">
      <dgm:prSet custT="1"/>
      <dgm:spPr/>
      <dgm:t>
        <a:bodyPr/>
        <a:lstStyle/>
        <a:p>
          <a:r>
            <a:rPr lang="en-US" sz="2600" dirty="0">
              <a:latin typeface="Calibri" panose="020F0502020204030204" pitchFamily="34" charset="0"/>
              <a:cs typeface="Calibri" panose="020F0502020204030204" pitchFamily="34" charset="0"/>
            </a:rPr>
            <a:t>Diversity - Recognize the diverse needs of each individual</a:t>
          </a:r>
        </a:p>
      </dgm:t>
    </dgm:pt>
    <dgm:pt modelId="{2017C9BC-80A5-4D78-9CD7-E85BAA349363}" type="parTrans" cxnId="{E8D3A798-FAED-43B3-AFE2-CD4B4BFC03C9}">
      <dgm:prSet/>
      <dgm:spPr/>
      <dgm:t>
        <a:bodyPr/>
        <a:lstStyle/>
        <a:p>
          <a:endParaRPr lang="en-US"/>
        </a:p>
      </dgm:t>
    </dgm:pt>
    <dgm:pt modelId="{4AEE24B7-B03A-47E8-BD8E-8F105F069ACE}" type="sibTrans" cxnId="{E8D3A798-FAED-43B3-AFE2-CD4B4BFC03C9}">
      <dgm:prSet/>
      <dgm:spPr/>
      <dgm:t>
        <a:bodyPr/>
        <a:lstStyle/>
        <a:p>
          <a:endParaRPr lang="en-US"/>
        </a:p>
      </dgm:t>
    </dgm:pt>
    <dgm:pt modelId="{6BAB1425-E7CC-4C72-B3AC-DBD10101F5F2}">
      <dgm:prSet custT="1"/>
      <dgm:spPr/>
      <dgm:t>
        <a:bodyPr/>
        <a:lstStyle/>
        <a:p>
          <a:r>
            <a:rPr lang="en-US" sz="2600" dirty="0">
              <a:latin typeface="Calibri" panose="020F0502020204030204" pitchFamily="34" charset="0"/>
              <a:cs typeface="Calibri" panose="020F0502020204030204" pitchFamily="34" charset="0"/>
            </a:rPr>
            <a:t>Collaboration - Learn from the individual</a:t>
          </a:r>
        </a:p>
      </dgm:t>
    </dgm:pt>
    <dgm:pt modelId="{238E06B0-EF8A-4F53-988A-FD217DF5A261}" type="parTrans" cxnId="{DE323751-3BA4-444E-8A22-1A3379AD620B}">
      <dgm:prSet/>
      <dgm:spPr/>
      <dgm:t>
        <a:bodyPr/>
        <a:lstStyle/>
        <a:p>
          <a:endParaRPr lang="en-US"/>
        </a:p>
      </dgm:t>
    </dgm:pt>
    <dgm:pt modelId="{1C2B6C8A-8FB2-4F60-B865-2FB7F2A74EB0}" type="sibTrans" cxnId="{DE323751-3BA4-444E-8A22-1A3379AD620B}">
      <dgm:prSet/>
      <dgm:spPr/>
      <dgm:t>
        <a:bodyPr/>
        <a:lstStyle/>
        <a:p>
          <a:endParaRPr lang="en-US"/>
        </a:p>
      </dgm:t>
    </dgm:pt>
    <dgm:pt modelId="{221FDCB8-0AE3-4730-9037-7A115C282294}">
      <dgm:prSet custT="1"/>
      <dgm:spPr/>
      <dgm:t>
        <a:bodyPr/>
        <a:lstStyle/>
        <a:p>
          <a:r>
            <a:rPr lang="en-US" sz="2600" dirty="0">
              <a:latin typeface="Calibri" panose="020F0502020204030204" pitchFamily="34" charset="0"/>
              <a:cs typeface="Calibri" panose="020F0502020204030204" pitchFamily="34" charset="0"/>
            </a:rPr>
            <a:t>Inclusion - Provide access to all services and make the individual feel 	    	    valued and important</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dgm:t>
    </dgm:pt>
    <dgm:pt modelId="{12776EFC-B109-4879-B1C4-7491EB60C014}" type="parTrans" cxnId="{9CF2A7AF-A3F0-469E-9EC7-ADAC787C1063}">
      <dgm:prSet/>
      <dgm:spPr/>
      <dgm:t>
        <a:bodyPr/>
        <a:lstStyle/>
        <a:p>
          <a:endParaRPr lang="en-US"/>
        </a:p>
      </dgm:t>
    </dgm:pt>
    <dgm:pt modelId="{3F7DB6FF-A99D-408C-8CE4-D03D596EC60A}" type="sibTrans" cxnId="{9CF2A7AF-A3F0-469E-9EC7-ADAC787C1063}">
      <dgm:prSet/>
      <dgm:spPr/>
      <dgm:t>
        <a:bodyPr/>
        <a:lstStyle/>
        <a:p>
          <a:endParaRPr lang="en-US"/>
        </a:p>
      </dgm:t>
    </dgm:pt>
    <dgm:pt modelId="{DBFA822E-8A61-4210-A271-D2067247D6AE}">
      <dgm:prSet custT="1"/>
      <dgm:spPr/>
      <dgm:t>
        <a:bodyPr/>
        <a:lstStyle/>
        <a:p>
          <a:r>
            <a:rPr lang="en-US" sz="2600" dirty="0">
              <a:latin typeface="Calibri" panose="020F0502020204030204" pitchFamily="34" charset="0"/>
              <a:cs typeface="Calibri" panose="020F0502020204030204" pitchFamily="34" charset="0"/>
            </a:rPr>
            <a:t>Trust - Demonstrate trust and respect for the person’s right to autonomy</a:t>
          </a:r>
        </a:p>
      </dgm:t>
    </dgm:pt>
    <dgm:pt modelId="{4BFC3EC2-2FD1-4711-96E9-CEADE17AE570}" type="parTrans" cxnId="{9F2A26FC-878E-42C3-8481-6535833481D2}">
      <dgm:prSet/>
      <dgm:spPr/>
      <dgm:t>
        <a:bodyPr/>
        <a:lstStyle/>
        <a:p>
          <a:endParaRPr lang="en-US"/>
        </a:p>
      </dgm:t>
    </dgm:pt>
    <dgm:pt modelId="{B90AB86A-A3DF-490E-A1D5-A6E162E57EC7}" type="sibTrans" cxnId="{9F2A26FC-878E-42C3-8481-6535833481D2}">
      <dgm:prSet/>
      <dgm:spPr/>
      <dgm:t>
        <a:bodyPr/>
        <a:lstStyle/>
        <a:p>
          <a:endParaRPr lang="en-US"/>
        </a:p>
      </dgm:t>
    </dgm:pt>
    <dgm:pt modelId="{D6C4352E-3133-4C4C-AC79-1984A4D1B7F1}">
      <dgm:prSet custT="1"/>
      <dgm:spPr/>
      <dgm:t>
        <a:bodyPr/>
        <a:lstStyle/>
        <a:p>
          <a:r>
            <a:rPr lang="en-US" sz="2600" dirty="0">
              <a:latin typeface="Calibri" panose="020F0502020204030204" pitchFamily="34" charset="0"/>
              <a:cs typeface="Calibri" panose="020F0502020204030204" pitchFamily="34" charset="0"/>
            </a:rPr>
            <a:t>Equality - Ensure equal access to services and resources</a:t>
          </a:r>
        </a:p>
      </dgm:t>
    </dgm:pt>
    <dgm:pt modelId="{5BC66E3A-15E1-4E4B-8758-F6CBC7FE1FE6}" type="parTrans" cxnId="{34C5252B-87E0-4167-B180-0AE3562674F2}">
      <dgm:prSet/>
      <dgm:spPr/>
      <dgm:t>
        <a:bodyPr/>
        <a:lstStyle/>
        <a:p>
          <a:endParaRPr lang="en-US"/>
        </a:p>
      </dgm:t>
    </dgm:pt>
    <dgm:pt modelId="{4089AFF9-FD44-4B0E-9F64-E87288649D91}" type="sibTrans" cxnId="{34C5252B-87E0-4167-B180-0AE3562674F2}">
      <dgm:prSet/>
      <dgm:spPr/>
      <dgm:t>
        <a:bodyPr/>
        <a:lstStyle/>
        <a:p>
          <a:endParaRPr lang="en-US"/>
        </a:p>
      </dgm:t>
    </dgm:pt>
    <dgm:pt modelId="{6F9CAC8F-3EBC-45FF-835C-59D443EF14FD}" type="pres">
      <dgm:prSet presAssocID="{88FB74D8-23D2-4AD6-BA30-12491B943A54}" presName="vert0" presStyleCnt="0">
        <dgm:presLayoutVars>
          <dgm:dir/>
          <dgm:animOne val="branch"/>
          <dgm:animLvl val="lvl"/>
        </dgm:presLayoutVars>
      </dgm:prSet>
      <dgm:spPr/>
    </dgm:pt>
    <dgm:pt modelId="{A4BA08A4-A798-48B1-A691-73AB9BF9344F}" type="pres">
      <dgm:prSet presAssocID="{CA225A0E-82B2-4D6D-AFEF-5EA2972B03B5}" presName="thickLine" presStyleLbl="alignNode1" presStyleIdx="0" presStyleCnt="6"/>
      <dgm:spPr/>
    </dgm:pt>
    <dgm:pt modelId="{9A6B2D42-446A-48DC-A429-B7866D464456}" type="pres">
      <dgm:prSet presAssocID="{CA225A0E-82B2-4D6D-AFEF-5EA2972B03B5}" presName="horz1" presStyleCnt="0"/>
      <dgm:spPr/>
    </dgm:pt>
    <dgm:pt modelId="{878B14A4-1840-4CDA-A64F-DC98790ABEAD}" type="pres">
      <dgm:prSet presAssocID="{CA225A0E-82B2-4D6D-AFEF-5EA2972B03B5}" presName="tx1" presStyleLbl="revTx" presStyleIdx="0" presStyleCnt="6" custScaleY="108857"/>
      <dgm:spPr/>
    </dgm:pt>
    <dgm:pt modelId="{5C110F77-DDCF-4DA7-B774-594D590F3854}" type="pres">
      <dgm:prSet presAssocID="{CA225A0E-82B2-4D6D-AFEF-5EA2972B03B5}" presName="vert1" presStyleCnt="0"/>
      <dgm:spPr/>
    </dgm:pt>
    <dgm:pt modelId="{CF95507B-1B56-41F0-8AD0-FCDFB7DE96E1}" type="pres">
      <dgm:prSet presAssocID="{F7497618-FEC3-4574-93FA-3B86C08DD74A}" presName="thickLine" presStyleLbl="alignNode1" presStyleIdx="1" presStyleCnt="6"/>
      <dgm:spPr/>
    </dgm:pt>
    <dgm:pt modelId="{61EE7E4F-E826-4830-9931-0ED5F0D8EF3D}" type="pres">
      <dgm:prSet presAssocID="{F7497618-FEC3-4574-93FA-3B86C08DD74A}" presName="horz1" presStyleCnt="0"/>
      <dgm:spPr/>
    </dgm:pt>
    <dgm:pt modelId="{9253F3C4-637E-4669-B8F1-EB0AB4148636}" type="pres">
      <dgm:prSet presAssocID="{F7497618-FEC3-4574-93FA-3B86C08DD74A}" presName="tx1" presStyleLbl="revTx" presStyleIdx="1" presStyleCnt="6" custScaleY="119798"/>
      <dgm:spPr/>
    </dgm:pt>
    <dgm:pt modelId="{DDBAD463-92B1-427F-AEC6-8F8AC4985990}" type="pres">
      <dgm:prSet presAssocID="{F7497618-FEC3-4574-93FA-3B86C08DD74A}" presName="vert1" presStyleCnt="0"/>
      <dgm:spPr/>
    </dgm:pt>
    <dgm:pt modelId="{88B22B2F-C7C0-40BD-91D3-AAB720D84D30}" type="pres">
      <dgm:prSet presAssocID="{6BAB1425-E7CC-4C72-B3AC-DBD10101F5F2}" presName="thickLine" presStyleLbl="alignNode1" presStyleIdx="2" presStyleCnt="6" custLinFactNeighborY="-15890"/>
      <dgm:spPr/>
    </dgm:pt>
    <dgm:pt modelId="{97A283CE-06AC-4E50-9E10-042275E97325}" type="pres">
      <dgm:prSet presAssocID="{6BAB1425-E7CC-4C72-B3AC-DBD10101F5F2}" presName="horz1" presStyleCnt="0"/>
      <dgm:spPr/>
    </dgm:pt>
    <dgm:pt modelId="{15EC1CF6-60D3-4281-B843-650BB811F41D}" type="pres">
      <dgm:prSet presAssocID="{6BAB1425-E7CC-4C72-B3AC-DBD10101F5F2}" presName="tx1" presStyleLbl="revTx" presStyleIdx="2" presStyleCnt="6" custScaleY="108857" custLinFactNeighborX="49" custLinFactNeighborY="-15135"/>
      <dgm:spPr/>
    </dgm:pt>
    <dgm:pt modelId="{83F176E2-51FF-4944-B428-1093995E7896}" type="pres">
      <dgm:prSet presAssocID="{6BAB1425-E7CC-4C72-B3AC-DBD10101F5F2}" presName="vert1" presStyleCnt="0"/>
      <dgm:spPr/>
    </dgm:pt>
    <dgm:pt modelId="{0A8CC3C7-E8D7-462E-8AE0-DCFB46903F1E}" type="pres">
      <dgm:prSet presAssocID="{221FDCB8-0AE3-4730-9037-7A115C282294}" presName="thickLine" presStyleLbl="alignNode1" presStyleIdx="3" presStyleCnt="6" custLinFactNeighborY="-11293"/>
      <dgm:spPr/>
    </dgm:pt>
    <dgm:pt modelId="{193407BB-B436-4BE0-B45C-5A9295FBA4B5}" type="pres">
      <dgm:prSet presAssocID="{221FDCB8-0AE3-4730-9037-7A115C282294}" presName="horz1" presStyleCnt="0"/>
      <dgm:spPr/>
    </dgm:pt>
    <dgm:pt modelId="{892E6675-5EB4-4507-A890-0D2BE7635615}" type="pres">
      <dgm:prSet presAssocID="{221FDCB8-0AE3-4730-9037-7A115C282294}" presName="tx1" presStyleLbl="revTx" presStyleIdx="3" presStyleCnt="6" custScaleY="153173" custLinFactNeighborX="49" custLinFactNeighborY="-6486"/>
      <dgm:spPr/>
    </dgm:pt>
    <dgm:pt modelId="{A2DB4A9B-4660-4334-AE06-2569F5B1F093}" type="pres">
      <dgm:prSet presAssocID="{221FDCB8-0AE3-4730-9037-7A115C282294}" presName="vert1" presStyleCnt="0"/>
      <dgm:spPr/>
    </dgm:pt>
    <dgm:pt modelId="{DF370415-2172-47BC-B715-CA1EA628116F}" type="pres">
      <dgm:prSet presAssocID="{DBFA822E-8A61-4210-A271-D2067247D6AE}" presName="thickLine" presStyleLbl="alignNode1" presStyleIdx="4" presStyleCnt="6"/>
      <dgm:spPr/>
    </dgm:pt>
    <dgm:pt modelId="{92F4EED2-9C20-46A7-ADEE-03EB40030426}" type="pres">
      <dgm:prSet presAssocID="{DBFA822E-8A61-4210-A271-D2067247D6AE}" presName="horz1" presStyleCnt="0"/>
      <dgm:spPr/>
    </dgm:pt>
    <dgm:pt modelId="{43E4F4DF-C565-4B7C-B895-FA5D5B5017B3}" type="pres">
      <dgm:prSet presAssocID="{DBFA822E-8A61-4210-A271-D2067247D6AE}" presName="tx1" presStyleLbl="revTx" presStyleIdx="4" presStyleCnt="6" custScaleY="142810"/>
      <dgm:spPr/>
    </dgm:pt>
    <dgm:pt modelId="{CD05F104-2F4D-4C3E-A128-D1678FB505BD}" type="pres">
      <dgm:prSet presAssocID="{DBFA822E-8A61-4210-A271-D2067247D6AE}" presName="vert1" presStyleCnt="0"/>
      <dgm:spPr/>
    </dgm:pt>
    <dgm:pt modelId="{57054953-A67F-4172-AF56-305027C14A23}" type="pres">
      <dgm:prSet presAssocID="{D6C4352E-3133-4C4C-AC79-1984A4D1B7F1}" presName="thickLine" presStyleLbl="alignNode1" presStyleIdx="5" presStyleCnt="6"/>
      <dgm:spPr/>
    </dgm:pt>
    <dgm:pt modelId="{D0CD05F7-5DAB-49AF-BBA2-CF694A5B2A89}" type="pres">
      <dgm:prSet presAssocID="{D6C4352E-3133-4C4C-AC79-1984A4D1B7F1}" presName="horz1" presStyleCnt="0"/>
      <dgm:spPr/>
    </dgm:pt>
    <dgm:pt modelId="{F965EE3E-8486-4837-96FC-7A68DA7E0543}" type="pres">
      <dgm:prSet presAssocID="{D6C4352E-3133-4C4C-AC79-1984A4D1B7F1}" presName="tx1" presStyleLbl="revTx" presStyleIdx="5" presStyleCnt="6" custScaleY="108857"/>
      <dgm:spPr/>
    </dgm:pt>
    <dgm:pt modelId="{6F4C9280-CD11-44EC-8032-4DC7A24F39DC}" type="pres">
      <dgm:prSet presAssocID="{D6C4352E-3133-4C4C-AC79-1984A4D1B7F1}" presName="vert1" presStyleCnt="0"/>
      <dgm:spPr/>
    </dgm:pt>
  </dgm:ptLst>
  <dgm:cxnLst>
    <dgm:cxn modelId="{34C5252B-87E0-4167-B180-0AE3562674F2}" srcId="{88FB74D8-23D2-4AD6-BA30-12491B943A54}" destId="{D6C4352E-3133-4C4C-AC79-1984A4D1B7F1}" srcOrd="5" destOrd="0" parTransId="{5BC66E3A-15E1-4E4B-8758-F6CBC7FE1FE6}" sibTransId="{4089AFF9-FD44-4B0E-9F64-E87288649D91}"/>
    <dgm:cxn modelId="{FC716641-9D22-4053-801A-4CBAC0654B7D}" type="presOf" srcId="{D6C4352E-3133-4C4C-AC79-1984A4D1B7F1}" destId="{F965EE3E-8486-4837-96FC-7A68DA7E0543}" srcOrd="0" destOrd="0" presId="urn:microsoft.com/office/officeart/2008/layout/LinedList"/>
    <dgm:cxn modelId="{DE323751-3BA4-444E-8A22-1A3379AD620B}" srcId="{88FB74D8-23D2-4AD6-BA30-12491B943A54}" destId="{6BAB1425-E7CC-4C72-B3AC-DBD10101F5F2}" srcOrd="2" destOrd="0" parTransId="{238E06B0-EF8A-4F53-988A-FD217DF5A261}" sibTransId="{1C2B6C8A-8FB2-4F60-B865-2FB7F2A74EB0}"/>
    <dgm:cxn modelId="{82A7FB71-1DBC-44EA-9DD8-79C2FFB20D86}" type="presOf" srcId="{6BAB1425-E7CC-4C72-B3AC-DBD10101F5F2}" destId="{15EC1CF6-60D3-4281-B843-650BB811F41D}" srcOrd="0" destOrd="0" presId="urn:microsoft.com/office/officeart/2008/layout/LinedList"/>
    <dgm:cxn modelId="{45F22E7B-0D96-4CD2-B3C9-49A5A27A8A91}" type="presOf" srcId="{DBFA822E-8A61-4210-A271-D2067247D6AE}" destId="{43E4F4DF-C565-4B7C-B895-FA5D5B5017B3}" srcOrd="0" destOrd="0" presId="urn:microsoft.com/office/officeart/2008/layout/LinedList"/>
    <dgm:cxn modelId="{E8D3A798-FAED-43B3-AFE2-CD4B4BFC03C9}" srcId="{88FB74D8-23D2-4AD6-BA30-12491B943A54}" destId="{F7497618-FEC3-4574-93FA-3B86C08DD74A}" srcOrd="1" destOrd="0" parTransId="{2017C9BC-80A5-4D78-9CD7-E85BAA349363}" sibTransId="{4AEE24B7-B03A-47E8-BD8E-8F105F069ACE}"/>
    <dgm:cxn modelId="{784DEB9F-DDFA-4E53-BC1A-05EFE66FD869}" type="presOf" srcId="{CA225A0E-82B2-4D6D-AFEF-5EA2972B03B5}" destId="{878B14A4-1840-4CDA-A64F-DC98790ABEAD}" srcOrd="0" destOrd="0" presId="urn:microsoft.com/office/officeart/2008/layout/LinedList"/>
    <dgm:cxn modelId="{9CF2A7AF-A3F0-469E-9EC7-ADAC787C1063}" srcId="{88FB74D8-23D2-4AD6-BA30-12491B943A54}" destId="{221FDCB8-0AE3-4730-9037-7A115C282294}" srcOrd="3" destOrd="0" parTransId="{12776EFC-B109-4879-B1C4-7491EB60C014}" sibTransId="{3F7DB6FF-A99D-408C-8CE4-D03D596EC60A}"/>
    <dgm:cxn modelId="{27B8CBB3-ABD9-4EF7-9CD2-B3323228422E}" type="presOf" srcId="{F7497618-FEC3-4574-93FA-3B86C08DD74A}" destId="{9253F3C4-637E-4669-B8F1-EB0AB4148636}" srcOrd="0" destOrd="0" presId="urn:microsoft.com/office/officeart/2008/layout/LinedList"/>
    <dgm:cxn modelId="{765F4DC5-B5FE-4687-B7AB-6A00CB2642E7}" type="presOf" srcId="{88FB74D8-23D2-4AD6-BA30-12491B943A54}" destId="{6F9CAC8F-3EBC-45FF-835C-59D443EF14FD}" srcOrd="0" destOrd="0" presId="urn:microsoft.com/office/officeart/2008/layout/LinedList"/>
    <dgm:cxn modelId="{9DBCCBD7-92D2-4D77-BE71-2E28CEF8BA17}" type="presOf" srcId="{221FDCB8-0AE3-4730-9037-7A115C282294}" destId="{892E6675-5EB4-4507-A890-0D2BE7635615}" srcOrd="0" destOrd="0" presId="urn:microsoft.com/office/officeart/2008/layout/LinedList"/>
    <dgm:cxn modelId="{F5C4D9F8-C9FF-4312-B272-4B334F6B425C}" srcId="{88FB74D8-23D2-4AD6-BA30-12491B943A54}" destId="{CA225A0E-82B2-4D6D-AFEF-5EA2972B03B5}" srcOrd="0" destOrd="0" parTransId="{7C750516-E3B8-4E10-BA61-51522CD3A62E}" sibTransId="{74E48458-65E3-4C60-BE85-069C36055AE5}"/>
    <dgm:cxn modelId="{9F2A26FC-878E-42C3-8481-6535833481D2}" srcId="{88FB74D8-23D2-4AD6-BA30-12491B943A54}" destId="{DBFA822E-8A61-4210-A271-D2067247D6AE}" srcOrd="4" destOrd="0" parTransId="{4BFC3EC2-2FD1-4711-96E9-CEADE17AE570}" sibTransId="{B90AB86A-A3DF-490E-A1D5-A6E162E57EC7}"/>
    <dgm:cxn modelId="{A7D93ED7-1B07-428F-8B6D-2ADD202B963B}" type="presParOf" srcId="{6F9CAC8F-3EBC-45FF-835C-59D443EF14FD}" destId="{A4BA08A4-A798-48B1-A691-73AB9BF9344F}" srcOrd="0" destOrd="0" presId="urn:microsoft.com/office/officeart/2008/layout/LinedList"/>
    <dgm:cxn modelId="{4C95329F-B617-4C3F-8876-D5D00AEE3086}" type="presParOf" srcId="{6F9CAC8F-3EBC-45FF-835C-59D443EF14FD}" destId="{9A6B2D42-446A-48DC-A429-B7866D464456}" srcOrd="1" destOrd="0" presId="urn:microsoft.com/office/officeart/2008/layout/LinedList"/>
    <dgm:cxn modelId="{3EB9D0C1-3B46-4512-B092-85DBB1F72BCD}" type="presParOf" srcId="{9A6B2D42-446A-48DC-A429-B7866D464456}" destId="{878B14A4-1840-4CDA-A64F-DC98790ABEAD}" srcOrd="0" destOrd="0" presId="urn:microsoft.com/office/officeart/2008/layout/LinedList"/>
    <dgm:cxn modelId="{7C294E55-78A4-4B07-B00A-A816804F438A}" type="presParOf" srcId="{9A6B2D42-446A-48DC-A429-B7866D464456}" destId="{5C110F77-DDCF-4DA7-B774-594D590F3854}" srcOrd="1" destOrd="0" presId="urn:microsoft.com/office/officeart/2008/layout/LinedList"/>
    <dgm:cxn modelId="{0F7EC284-1371-4D7A-B5A8-06CBF3A81EE9}" type="presParOf" srcId="{6F9CAC8F-3EBC-45FF-835C-59D443EF14FD}" destId="{CF95507B-1B56-41F0-8AD0-FCDFB7DE96E1}" srcOrd="2" destOrd="0" presId="urn:microsoft.com/office/officeart/2008/layout/LinedList"/>
    <dgm:cxn modelId="{7303211E-5498-4158-BBD4-86EF4876C4F6}" type="presParOf" srcId="{6F9CAC8F-3EBC-45FF-835C-59D443EF14FD}" destId="{61EE7E4F-E826-4830-9931-0ED5F0D8EF3D}" srcOrd="3" destOrd="0" presId="urn:microsoft.com/office/officeart/2008/layout/LinedList"/>
    <dgm:cxn modelId="{6B2A6C7D-DD7F-449E-BE28-CCDDE20F8D71}" type="presParOf" srcId="{61EE7E4F-E826-4830-9931-0ED5F0D8EF3D}" destId="{9253F3C4-637E-4669-B8F1-EB0AB4148636}" srcOrd="0" destOrd="0" presId="urn:microsoft.com/office/officeart/2008/layout/LinedList"/>
    <dgm:cxn modelId="{1796B8E8-C3D5-42BB-9995-09AB765B0567}" type="presParOf" srcId="{61EE7E4F-E826-4830-9931-0ED5F0D8EF3D}" destId="{DDBAD463-92B1-427F-AEC6-8F8AC4985990}" srcOrd="1" destOrd="0" presId="urn:microsoft.com/office/officeart/2008/layout/LinedList"/>
    <dgm:cxn modelId="{C33F6998-5B4B-4059-B016-A367C6F0A55E}" type="presParOf" srcId="{6F9CAC8F-3EBC-45FF-835C-59D443EF14FD}" destId="{88B22B2F-C7C0-40BD-91D3-AAB720D84D30}" srcOrd="4" destOrd="0" presId="urn:microsoft.com/office/officeart/2008/layout/LinedList"/>
    <dgm:cxn modelId="{E1719301-3AB8-4A6F-ADC7-D105F4631BC3}" type="presParOf" srcId="{6F9CAC8F-3EBC-45FF-835C-59D443EF14FD}" destId="{97A283CE-06AC-4E50-9E10-042275E97325}" srcOrd="5" destOrd="0" presId="urn:microsoft.com/office/officeart/2008/layout/LinedList"/>
    <dgm:cxn modelId="{3F0F1ED6-5FFB-43EA-8B1F-D6732D3B2EC9}" type="presParOf" srcId="{97A283CE-06AC-4E50-9E10-042275E97325}" destId="{15EC1CF6-60D3-4281-B843-650BB811F41D}" srcOrd="0" destOrd="0" presId="urn:microsoft.com/office/officeart/2008/layout/LinedList"/>
    <dgm:cxn modelId="{7B3AAC00-EBE7-40A4-9148-96876DC9B900}" type="presParOf" srcId="{97A283CE-06AC-4E50-9E10-042275E97325}" destId="{83F176E2-51FF-4944-B428-1093995E7896}" srcOrd="1" destOrd="0" presId="urn:microsoft.com/office/officeart/2008/layout/LinedList"/>
    <dgm:cxn modelId="{F3055F2E-1FE9-4162-A739-19179C0D42AC}" type="presParOf" srcId="{6F9CAC8F-3EBC-45FF-835C-59D443EF14FD}" destId="{0A8CC3C7-E8D7-462E-8AE0-DCFB46903F1E}" srcOrd="6" destOrd="0" presId="urn:microsoft.com/office/officeart/2008/layout/LinedList"/>
    <dgm:cxn modelId="{1CA57C21-F654-402A-BEB2-2E57BE898DD8}" type="presParOf" srcId="{6F9CAC8F-3EBC-45FF-835C-59D443EF14FD}" destId="{193407BB-B436-4BE0-B45C-5A9295FBA4B5}" srcOrd="7" destOrd="0" presId="urn:microsoft.com/office/officeart/2008/layout/LinedList"/>
    <dgm:cxn modelId="{D3F4128D-DB55-421F-93AD-C1C87B9BB5BB}" type="presParOf" srcId="{193407BB-B436-4BE0-B45C-5A9295FBA4B5}" destId="{892E6675-5EB4-4507-A890-0D2BE7635615}" srcOrd="0" destOrd="0" presId="urn:microsoft.com/office/officeart/2008/layout/LinedList"/>
    <dgm:cxn modelId="{9FB26410-B7D7-473D-97C6-72078BC635F7}" type="presParOf" srcId="{193407BB-B436-4BE0-B45C-5A9295FBA4B5}" destId="{A2DB4A9B-4660-4334-AE06-2569F5B1F093}" srcOrd="1" destOrd="0" presId="urn:microsoft.com/office/officeart/2008/layout/LinedList"/>
    <dgm:cxn modelId="{321D6C8B-D47C-49D8-BB49-4A8402E70B36}" type="presParOf" srcId="{6F9CAC8F-3EBC-45FF-835C-59D443EF14FD}" destId="{DF370415-2172-47BC-B715-CA1EA628116F}" srcOrd="8" destOrd="0" presId="urn:microsoft.com/office/officeart/2008/layout/LinedList"/>
    <dgm:cxn modelId="{B8CB84CA-95A3-4031-A47B-3DCA66927D02}" type="presParOf" srcId="{6F9CAC8F-3EBC-45FF-835C-59D443EF14FD}" destId="{92F4EED2-9C20-46A7-ADEE-03EB40030426}" srcOrd="9" destOrd="0" presId="urn:microsoft.com/office/officeart/2008/layout/LinedList"/>
    <dgm:cxn modelId="{C1224832-6D19-408B-B027-E0D3762E9D4B}" type="presParOf" srcId="{92F4EED2-9C20-46A7-ADEE-03EB40030426}" destId="{43E4F4DF-C565-4B7C-B895-FA5D5B5017B3}" srcOrd="0" destOrd="0" presId="urn:microsoft.com/office/officeart/2008/layout/LinedList"/>
    <dgm:cxn modelId="{692C3950-FFAA-47A0-A39D-BFEEBE62832B}" type="presParOf" srcId="{92F4EED2-9C20-46A7-ADEE-03EB40030426}" destId="{CD05F104-2F4D-4C3E-A128-D1678FB505BD}" srcOrd="1" destOrd="0" presId="urn:microsoft.com/office/officeart/2008/layout/LinedList"/>
    <dgm:cxn modelId="{887E1741-E530-430F-9435-DE3AE41B536A}" type="presParOf" srcId="{6F9CAC8F-3EBC-45FF-835C-59D443EF14FD}" destId="{57054953-A67F-4172-AF56-305027C14A23}" srcOrd="10" destOrd="0" presId="urn:microsoft.com/office/officeart/2008/layout/LinedList"/>
    <dgm:cxn modelId="{5A54818B-8627-4629-85AC-A35995D7594F}" type="presParOf" srcId="{6F9CAC8F-3EBC-45FF-835C-59D443EF14FD}" destId="{D0CD05F7-5DAB-49AF-BBA2-CF694A5B2A89}" srcOrd="11" destOrd="0" presId="urn:microsoft.com/office/officeart/2008/layout/LinedList"/>
    <dgm:cxn modelId="{74EAC190-C2F7-459C-BBFF-0CC6C8B4DC73}" type="presParOf" srcId="{D0CD05F7-5DAB-49AF-BBA2-CF694A5B2A89}" destId="{F965EE3E-8486-4837-96FC-7A68DA7E0543}" srcOrd="0" destOrd="0" presId="urn:microsoft.com/office/officeart/2008/layout/LinedList"/>
    <dgm:cxn modelId="{84B81322-94AB-4180-A968-5840A47E9610}" type="presParOf" srcId="{D0CD05F7-5DAB-49AF-BBA2-CF694A5B2A89}" destId="{6F4C9280-CD11-44EC-8032-4DC7A24F39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Identify and maintain current roles, relationships, and activities with community organizations</a:t>
          </a:r>
          <a:endParaRPr lang="ru-RU" sz="2400" b="0" dirty="0">
            <a:solidFill>
              <a:schemeClr val="bg1"/>
            </a:solidFill>
            <a:latin typeface="Calibri" panose="020F0502020204030204" pitchFamily="34" charset="0"/>
            <a:cs typeface="Calibri" panose="020F050202020403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Encourage the discovery of new sources of interest, meaning, and value</a:t>
          </a:r>
          <a:endParaRPr lang="ru-RU" sz="2400" b="0" dirty="0">
            <a:solidFill>
              <a:schemeClr val="bg1"/>
            </a:solidFill>
            <a:latin typeface="Calibri" panose="020F0502020204030204" pitchFamily="34" charset="0"/>
            <a:cs typeface="Calibri" panose="020F0502020204030204" pitchFamily="34" charset="0"/>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400" dirty="0">
              <a:solidFill>
                <a:schemeClr val="bg1"/>
              </a:solidFill>
              <a:effectLst/>
              <a:latin typeface="Calibri" panose="020F0502020204030204" pitchFamily="34" charset="0"/>
              <a:ea typeface="Calibri" panose="020F0502020204030204" pitchFamily="34" charset="0"/>
              <a:cs typeface="Avenir Light"/>
            </a:rPr>
            <a:t>Identify the skills required to pursue new interests and develop, practice, and rehearse those new skills</a:t>
          </a:r>
          <a:endParaRPr lang="ru-RU" sz="2400" b="0" dirty="0">
            <a:solidFill>
              <a:schemeClr val="bg1"/>
            </a:solidFill>
            <a:latin typeface="Calibri" panose="020F0502020204030204" pitchFamily="34" charset="0"/>
            <a:cs typeface="Calibri" panose="020F0502020204030204" pitchFamily="34" charset="0"/>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CAE94C0B-98BC-4495-A383-C9A340931FB8}">
      <dgm:prSet phldrT="[Text]" custT="1"/>
      <dgm:spPr/>
      <dgm:t>
        <a:bodyPr/>
        <a:lstStyle/>
        <a:p>
          <a:pPr algn="ctr">
            <a:buFont typeface="Symbol" panose="05050102010706020507" pitchFamily="18" charset="2"/>
            <a:buNone/>
          </a:pPr>
          <a:r>
            <a:rPr lang="en-US" sz="2400" dirty="0">
              <a:solidFill>
                <a:schemeClr val="bg1"/>
              </a:solidFill>
              <a:effectLst/>
              <a:latin typeface="Calibri" panose="020F0502020204030204" pitchFamily="34" charset="0"/>
              <a:ea typeface="Calibri" panose="020F0502020204030204" pitchFamily="34" charset="0"/>
              <a:cs typeface="Avenir Light"/>
            </a:rPr>
            <a:t>Review progress regularly and plan accordingly</a:t>
          </a:r>
          <a:endParaRPr lang="ru-RU" sz="2400" b="0" dirty="0">
            <a:solidFill>
              <a:schemeClr val="bg1"/>
            </a:solidFill>
            <a:latin typeface="Calibri" panose="020F0502020204030204" pitchFamily="34" charset="0"/>
            <a:cs typeface="Calibri" panose="020F0502020204030204" pitchFamily="34" charset="0"/>
          </a:endParaRPr>
        </a:p>
      </dgm:t>
    </dgm:pt>
    <dgm:pt modelId="{0C401E2E-9FDE-41FD-8BD7-9FBB6A6167DE}" type="parTrans" cxnId="{B39AC4E7-85A5-4B22-AAF8-6C04396081FD}">
      <dgm:prSet/>
      <dgm:spPr/>
      <dgm:t>
        <a:bodyPr/>
        <a:lstStyle/>
        <a:p>
          <a:endParaRPr lang="en-US"/>
        </a:p>
      </dgm:t>
    </dgm:pt>
    <dgm:pt modelId="{92C4C40F-490A-4A53-A0C5-BB23F94D85D8}" type="sibTrans" cxnId="{B39AC4E7-85A5-4B22-AAF8-6C04396081FD}">
      <dgm:prSet/>
      <dgm:spPr/>
      <dgm:t>
        <a:bodyPr/>
        <a:lstStyle/>
        <a:p>
          <a:endParaRPr lang="en-US"/>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4"/>
      <dgm:spPr/>
    </dgm:pt>
    <dgm:pt modelId="{1A0AAFD3-A3A9-4B43-843A-7BA9D4FD5E56}" type="pres">
      <dgm:prSet presAssocID="{7084B800-7E1D-4DA6-89C0-37EA52DDBCB8}" presName="parentText" presStyleLbl="node1" presStyleIdx="0" presStyleCnt="4" custScaleX="142857" custScaleY="250448" custLinFactNeighborX="515" custLinFactNeighborY="12057">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4">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4"/>
      <dgm:spPr/>
    </dgm:pt>
    <dgm:pt modelId="{5BD5B296-A642-4DF8-B899-35ED169DA216}" type="pres">
      <dgm:prSet presAssocID="{4786322A-3DB1-4B13-A039-9C2B4BD33902}" presName="parentText" presStyleLbl="node1" presStyleIdx="1" presStyleCnt="4" custScaleX="142857" custScaleY="218276" custLinFactNeighborX="37051" custLinFactNeighborY="10892">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4">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4"/>
      <dgm:spPr/>
    </dgm:pt>
    <dgm:pt modelId="{1AA0D2EF-743C-441B-B933-8CC3FD133511}" type="pres">
      <dgm:prSet presAssocID="{5A259F57-B5C4-40C5-939D-A7C21B16FB47}" presName="parentText" presStyleLbl="node1" presStyleIdx="2" presStyleCnt="4" custScaleX="142857" custScaleY="252934" custLinFactNeighborX="37051" custLinFactNeighborY="10892">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4">
        <dgm:presLayoutVars>
          <dgm:bulletEnabled val="1"/>
        </dgm:presLayoutVars>
      </dgm:prSet>
      <dgm:spPr>
        <a:ln>
          <a:solidFill>
            <a:schemeClr val="tx2">
              <a:lumMod val="50000"/>
              <a:lumOff val="50000"/>
            </a:schemeClr>
          </a:solidFill>
        </a:ln>
      </dgm:spPr>
    </dgm:pt>
    <dgm:pt modelId="{D8A64D59-205D-46B7-8718-7E746164946B}" type="pres">
      <dgm:prSet presAssocID="{57311651-50BE-4613-AB4F-1C634C257620}" presName="spaceBetweenRectangles" presStyleCnt="0"/>
      <dgm:spPr/>
    </dgm:pt>
    <dgm:pt modelId="{43785FF3-5B9A-49E5-99A0-4CA6187B116C}" type="pres">
      <dgm:prSet presAssocID="{CAE94C0B-98BC-4495-A383-C9A340931FB8}" presName="parentLin" presStyleCnt="0"/>
      <dgm:spPr/>
    </dgm:pt>
    <dgm:pt modelId="{E144A195-7E9D-4C71-9098-25BF75BBADB7}" type="pres">
      <dgm:prSet presAssocID="{CAE94C0B-98BC-4495-A383-C9A340931FB8}" presName="parentLeftMargin" presStyleLbl="node1" presStyleIdx="2" presStyleCnt="4"/>
      <dgm:spPr/>
    </dgm:pt>
    <dgm:pt modelId="{FC1E3F4F-3A36-4EC1-9F61-E6C2C965C928}" type="pres">
      <dgm:prSet presAssocID="{CAE94C0B-98BC-4495-A383-C9A340931FB8}" presName="parentText" presStyleLbl="node1" presStyleIdx="3" presStyleCnt="4" custScaleX="142857" custScaleY="154110" custLinFactNeighborX="515" custLinFactNeighborY="12383">
        <dgm:presLayoutVars>
          <dgm:chMax val="0"/>
          <dgm:bulletEnabled val="1"/>
        </dgm:presLayoutVars>
      </dgm:prSet>
      <dgm:spPr/>
    </dgm:pt>
    <dgm:pt modelId="{C614742A-161C-42ED-8D5C-40C0D235F119}" type="pres">
      <dgm:prSet presAssocID="{CAE94C0B-98BC-4495-A383-C9A340931FB8}" presName="negativeSpace" presStyleCnt="0"/>
      <dgm:spPr/>
    </dgm:pt>
    <dgm:pt modelId="{13FA708A-6733-47F8-8B4A-481BEBDCC61D}" type="pres">
      <dgm:prSet presAssocID="{CAE94C0B-98BC-4495-A383-C9A340931FB8}" presName="childText" presStyleLbl="conFgAcc1" presStyleIdx="3" presStyleCnt="4">
        <dgm:presLayoutVars>
          <dgm:bulletEnabled val="1"/>
        </dgm:presLayoutVars>
      </dgm:prSet>
      <dgm:spPr/>
    </dgm:pt>
  </dgm:ptLst>
  <dgm:cxnLst>
    <dgm:cxn modelId="{20DB1B12-5E07-4F39-BE20-50B126137F99}" type="presOf" srcId="{4786322A-3DB1-4B13-A039-9C2B4BD33902}" destId="{5BD5B296-A642-4DF8-B899-35ED169DA216}" srcOrd="1"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7A82BF41-FC48-4240-AD6C-6803A11BECE1}" type="presOf" srcId="{CAE94C0B-98BC-4495-A383-C9A340931FB8}" destId="{FC1E3F4F-3A36-4EC1-9F61-E6C2C965C928}" srcOrd="1" destOrd="0" presId="urn:microsoft.com/office/officeart/2005/8/layout/list1"/>
    <dgm:cxn modelId="{CC93E742-DB37-4A05-8B12-662DACB229EC}" type="presOf" srcId="{7084B800-7E1D-4DA6-89C0-37EA52DDBCB8}" destId="{6EC006A1-981A-4484-9234-228DCAD57AB2}" srcOrd="0" destOrd="0" presId="urn:microsoft.com/office/officeart/2005/8/layout/list1"/>
    <dgm:cxn modelId="{76638546-2DC8-4814-B564-BE4D7B1695E5}" type="presOf" srcId="{5A259F57-B5C4-40C5-939D-A7C21B16FB47}" destId="{80F1F3E3-8580-4F0D-9C12-7910907CADF1}" srcOrd="0" destOrd="0" presId="urn:microsoft.com/office/officeart/2005/8/layout/list1"/>
    <dgm:cxn modelId="{9FAB0C47-AFD6-49C7-BADE-048B4972F8E6}" type="presOf" srcId="{592373DC-11B1-4708-92E2-E1B8EB8D76D8}" destId="{88A033FC-90E8-450A-9660-7C56FE44CF4B}" srcOrd="0" destOrd="0" presId="urn:microsoft.com/office/officeart/2005/8/layout/list1"/>
    <dgm:cxn modelId="{7F90C988-FF32-466B-B626-59F540A54771}" type="presOf" srcId="{CAE94C0B-98BC-4495-A383-C9A340931FB8}" destId="{E144A195-7E9D-4C71-9098-25BF75BBADB7}" srcOrd="0" destOrd="0" presId="urn:microsoft.com/office/officeart/2005/8/layout/list1"/>
    <dgm:cxn modelId="{5E4CA691-E7EC-42C2-854C-92BEEC8EB0DF}" type="presOf" srcId="{7084B800-7E1D-4DA6-89C0-37EA52DDBCB8}" destId="{1A0AAFD3-A3A9-4B43-843A-7BA9D4FD5E56}" srcOrd="1" destOrd="0" presId="urn:microsoft.com/office/officeart/2005/8/layout/list1"/>
    <dgm:cxn modelId="{D79446B1-AA15-4FF7-A66A-0E3A4B98F6E0}" type="presOf" srcId="{5A259F57-B5C4-40C5-939D-A7C21B16FB47}" destId="{1AA0D2EF-743C-441B-B933-8CC3FD133511}"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B39AC4E7-85A5-4B22-AAF8-6C04396081FD}" srcId="{592373DC-11B1-4708-92E2-E1B8EB8D76D8}" destId="{CAE94C0B-98BC-4495-A383-C9A340931FB8}" srcOrd="3" destOrd="0" parTransId="{0C401E2E-9FDE-41FD-8BD7-9FBB6A6167DE}" sibTransId="{92C4C40F-490A-4A53-A0C5-BB23F94D85D8}"/>
    <dgm:cxn modelId="{11957AF4-7AC8-467E-ADBE-F1095EBD9301}" type="presOf" srcId="{4786322A-3DB1-4B13-A039-9C2B4BD33902}" destId="{4F91F803-792A-4600-A80A-DA32582EF94A}" srcOrd="0" destOrd="0" presId="urn:microsoft.com/office/officeart/2005/8/layout/list1"/>
    <dgm:cxn modelId="{4A4FB702-4F4B-4035-A667-7458D1001944}" type="presParOf" srcId="{88A033FC-90E8-450A-9660-7C56FE44CF4B}" destId="{24B2535F-B64C-416D-866E-AB6126E4F4FD}" srcOrd="0" destOrd="0" presId="urn:microsoft.com/office/officeart/2005/8/layout/list1"/>
    <dgm:cxn modelId="{D094A622-59B7-49F9-9D12-35984BF1785C}" type="presParOf" srcId="{24B2535F-B64C-416D-866E-AB6126E4F4FD}" destId="{6EC006A1-981A-4484-9234-228DCAD57AB2}" srcOrd="0" destOrd="0" presId="urn:microsoft.com/office/officeart/2005/8/layout/list1"/>
    <dgm:cxn modelId="{C593351F-6D23-42F6-BF79-1F4ED5DB15E1}" type="presParOf" srcId="{24B2535F-B64C-416D-866E-AB6126E4F4FD}" destId="{1A0AAFD3-A3A9-4B43-843A-7BA9D4FD5E56}" srcOrd="1" destOrd="0" presId="urn:microsoft.com/office/officeart/2005/8/layout/list1"/>
    <dgm:cxn modelId="{27B301E9-2257-494A-AAEC-0942161100E0}" type="presParOf" srcId="{88A033FC-90E8-450A-9660-7C56FE44CF4B}" destId="{CCBECD78-1F23-4EF1-982A-AA01E554543E}" srcOrd="1" destOrd="0" presId="urn:microsoft.com/office/officeart/2005/8/layout/list1"/>
    <dgm:cxn modelId="{27D2E4A1-BA49-49A4-8B2B-DBD18DE24754}" type="presParOf" srcId="{88A033FC-90E8-450A-9660-7C56FE44CF4B}" destId="{FD9FC1E3-1C41-4437-BE21-8D33D44C1C9E}" srcOrd="2" destOrd="0" presId="urn:microsoft.com/office/officeart/2005/8/layout/list1"/>
    <dgm:cxn modelId="{B2146EBC-20E6-4062-B847-0A7CF2E7F3C4}" type="presParOf" srcId="{88A033FC-90E8-450A-9660-7C56FE44CF4B}" destId="{924BC6CA-B5A9-4CBD-91CA-0E40F017D78C}" srcOrd="3" destOrd="0" presId="urn:microsoft.com/office/officeart/2005/8/layout/list1"/>
    <dgm:cxn modelId="{C783F803-BAE6-4553-B91D-3C72BC1630C3}" type="presParOf" srcId="{88A033FC-90E8-450A-9660-7C56FE44CF4B}" destId="{D554373D-02BB-456A-B513-6FD44C272B5C}" srcOrd="4" destOrd="0" presId="urn:microsoft.com/office/officeart/2005/8/layout/list1"/>
    <dgm:cxn modelId="{533EC5AA-9279-404D-BD33-FEDA11B5A994}" type="presParOf" srcId="{D554373D-02BB-456A-B513-6FD44C272B5C}" destId="{4F91F803-792A-4600-A80A-DA32582EF94A}" srcOrd="0" destOrd="0" presId="urn:microsoft.com/office/officeart/2005/8/layout/list1"/>
    <dgm:cxn modelId="{6CDCDD06-FB14-4EA0-BCC8-48CF516152AD}" type="presParOf" srcId="{D554373D-02BB-456A-B513-6FD44C272B5C}" destId="{5BD5B296-A642-4DF8-B899-35ED169DA216}" srcOrd="1" destOrd="0" presId="urn:microsoft.com/office/officeart/2005/8/layout/list1"/>
    <dgm:cxn modelId="{5541CA7A-2C94-43A5-90CA-FAC424713394}" type="presParOf" srcId="{88A033FC-90E8-450A-9660-7C56FE44CF4B}" destId="{A4936A2D-4572-425F-9AAC-9798097747DD}" srcOrd="5" destOrd="0" presId="urn:microsoft.com/office/officeart/2005/8/layout/list1"/>
    <dgm:cxn modelId="{B8D09A0F-A208-451D-9B36-FB9B40F5FA37}" type="presParOf" srcId="{88A033FC-90E8-450A-9660-7C56FE44CF4B}" destId="{92C0B756-05A6-4040-AC91-4730345F5191}" srcOrd="6" destOrd="0" presId="urn:microsoft.com/office/officeart/2005/8/layout/list1"/>
    <dgm:cxn modelId="{95C44597-35F6-41F0-A2A7-6630EA19395A}" type="presParOf" srcId="{88A033FC-90E8-450A-9660-7C56FE44CF4B}" destId="{E512E97A-AB64-43A4-955A-9C6EF5B21111}" srcOrd="7" destOrd="0" presId="urn:microsoft.com/office/officeart/2005/8/layout/list1"/>
    <dgm:cxn modelId="{318763CB-8F4C-4F3D-BE4E-75C4EDC67937}" type="presParOf" srcId="{88A033FC-90E8-450A-9660-7C56FE44CF4B}" destId="{6F48969B-7A0D-4352-95BB-E4D44F1FDA7D}" srcOrd="8" destOrd="0" presId="urn:microsoft.com/office/officeart/2005/8/layout/list1"/>
    <dgm:cxn modelId="{855501AA-E3A5-4E35-B6A8-632348E80CD4}" type="presParOf" srcId="{6F48969B-7A0D-4352-95BB-E4D44F1FDA7D}" destId="{80F1F3E3-8580-4F0D-9C12-7910907CADF1}" srcOrd="0" destOrd="0" presId="urn:microsoft.com/office/officeart/2005/8/layout/list1"/>
    <dgm:cxn modelId="{3511780D-D4D1-48A0-9024-0909CA8CE226}" type="presParOf" srcId="{6F48969B-7A0D-4352-95BB-E4D44F1FDA7D}" destId="{1AA0D2EF-743C-441B-B933-8CC3FD133511}" srcOrd="1" destOrd="0" presId="urn:microsoft.com/office/officeart/2005/8/layout/list1"/>
    <dgm:cxn modelId="{3DD24B74-30AA-4EA9-9BC1-E6FCEB230FDE}" type="presParOf" srcId="{88A033FC-90E8-450A-9660-7C56FE44CF4B}" destId="{1D3949C1-8B5F-49B2-B24A-55D8B41AA896}" srcOrd="9" destOrd="0" presId="urn:microsoft.com/office/officeart/2005/8/layout/list1"/>
    <dgm:cxn modelId="{180EEA81-DA98-4215-A9C2-193F696D0B62}" type="presParOf" srcId="{88A033FC-90E8-450A-9660-7C56FE44CF4B}" destId="{A4E3526C-3B96-4B8B-87BA-01E1B7BEF7EF}" srcOrd="10" destOrd="0" presId="urn:microsoft.com/office/officeart/2005/8/layout/list1"/>
    <dgm:cxn modelId="{4F487373-FB9E-4427-BCFC-F311F2577ACE}" type="presParOf" srcId="{88A033FC-90E8-450A-9660-7C56FE44CF4B}" destId="{D8A64D59-205D-46B7-8718-7E746164946B}" srcOrd="11" destOrd="0" presId="urn:microsoft.com/office/officeart/2005/8/layout/list1"/>
    <dgm:cxn modelId="{3CB1C185-975D-4197-8AA1-6C9210421E56}" type="presParOf" srcId="{88A033FC-90E8-450A-9660-7C56FE44CF4B}" destId="{43785FF3-5B9A-49E5-99A0-4CA6187B116C}" srcOrd="12" destOrd="0" presId="urn:microsoft.com/office/officeart/2005/8/layout/list1"/>
    <dgm:cxn modelId="{F0ACAA36-79FA-4FF4-B878-509F72D8FEA5}" type="presParOf" srcId="{43785FF3-5B9A-49E5-99A0-4CA6187B116C}" destId="{E144A195-7E9D-4C71-9098-25BF75BBADB7}" srcOrd="0" destOrd="0" presId="urn:microsoft.com/office/officeart/2005/8/layout/list1"/>
    <dgm:cxn modelId="{4F8596A0-5741-4E96-86BD-3E45F8D9A2EE}" type="presParOf" srcId="{43785FF3-5B9A-49E5-99A0-4CA6187B116C}" destId="{FC1E3F4F-3A36-4EC1-9F61-E6C2C965C928}" srcOrd="1" destOrd="0" presId="urn:microsoft.com/office/officeart/2005/8/layout/list1"/>
    <dgm:cxn modelId="{9EB1C6DE-8F48-4A5C-9C8F-2474F9494FE1}" type="presParOf" srcId="{88A033FC-90E8-450A-9660-7C56FE44CF4B}" destId="{C614742A-161C-42ED-8D5C-40C0D235F119}" srcOrd="13" destOrd="0" presId="urn:microsoft.com/office/officeart/2005/8/layout/list1"/>
    <dgm:cxn modelId="{C59A5E16-E502-4E43-8EB2-76B7EE69B1C2}" type="presParOf" srcId="{88A033FC-90E8-450A-9660-7C56FE44CF4B}" destId="{13FA708A-6733-47F8-8B4A-481BEBDCC6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05BB6A-52F1-411B-89AD-00B454B9BF2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3AF99CD-41D2-4540-8A60-0F5A16C6F608}">
      <dgm:prSet custT="1"/>
      <dgm:spPr/>
      <dgm:t>
        <a:bodyPr/>
        <a:lstStyle/>
        <a:p>
          <a:pPr algn="ctr"/>
          <a:r>
            <a:rPr lang="en-US" sz="2600" dirty="0">
              <a:latin typeface="Calibri" panose="020F0502020204030204" pitchFamily="34" charset="0"/>
              <a:cs typeface="Calibri" panose="020F0502020204030204" pitchFamily="34" charset="0"/>
            </a:rPr>
            <a:t>Fosters personal autonomy and supports personal choice by providing various recovery support services</a:t>
          </a:r>
        </a:p>
      </dgm:t>
    </dgm:pt>
    <dgm:pt modelId="{762C214F-9FB3-4412-BBA9-0590E799C0BF}" type="parTrans" cxnId="{43637CA3-14F1-4724-A287-2A224B59C7F7}">
      <dgm:prSet/>
      <dgm:spPr/>
      <dgm:t>
        <a:bodyPr/>
        <a:lstStyle/>
        <a:p>
          <a:endParaRPr lang="en-US"/>
        </a:p>
      </dgm:t>
    </dgm:pt>
    <dgm:pt modelId="{14717865-123B-48A7-9E0E-083B26C6CD1B}" type="sibTrans" cxnId="{43637CA3-14F1-4724-A287-2A224B59C7F7}">
      <dgm:prSet/>
      <dgm:spPr/>
      <dgm:t>
        <a:bodyPr/>
        <a:lstStyle/>
        <a:p>
          <a:endParaRPr lang="en-US"/>
        </a:p>
      </dgm:t>
    </dgm:pt>
    <dgm:pt modelId="{733DD151-DE09-4F26-B101-203C7D59EF06}">
      <dgm:prSet custT="1"/>
      <dgm:spPr/>
      <dgm:t>
        <a:bodyPr/>
        <a:lstStyle/>
        <a:p>
          <a:pPr algn="ctr"/>
          <a:r>
            <a:rPr lang="en-US" sz="2600" dirty="0">
              <a:latin typeface="Calibri" panose="020F0502020204030204" pitchFamily="34" charset="0"/>
              <a:cs typeface="Calibri" panose="020F0502020204030204" pitchFamily="34" charset="0"/>
            </a:rPr>
            <a:t>Provides resources and support services to foster healthy relationships with friends, family, and the community</a:t>
          </a:r>
        </a:p>
      </dgm:t>
    </dgm:pt>
    <dgm:pt modelId="{2566DE16-623F-4E1A-9D9C-0FF46E22A7FB}" type="parTrans" cxnId="{4EF08281-FAF9-4A8E-9820-C5E80154171D}">
      <dgm:prSet/>
      <dgm:spPr/>
      <dgm:t>
        <a:bodyPr/>
        <a:lstStyle/>
        <a:p>
          <a:endParaRPr lang="en-US"/>
        </a:p>
      </dgm:t>
    </dgm:pt>
    <dgm:pt modelId="{86E28E5C-DA63-4FE6-B2BD-2E83CECCA93D}" type="sibTrans" cxnId="{4EF08281-FAF9-4A8E-9820-C5E80154171D}">
      <dgm:prSet/>
      <dgm:spPr/>
      <dgm:t>
        <a:bodyPr/>
        <a:lstStyle/>
        <a:p>
          <a:endParaRPr lang="en-US"/>
        </a:p>
      </dgm:t>
    </dgm:pt>
    <dgm:pt modelId="{1DA3B03E-2A99-435B-BE53-690232274A9D}">
      <dgm:prSet custT="1"/>
      <dgm:spPr/>
      <dgm:t>
        <a:bodyPr/>
        <a:lstStyle/>
        <a:p>
          <a:pPr algn="ctr"/>
          <a:r>
            <a:rPr lang="en-US" sz="2600" dirty="0">
              <a:latin typeface="Calibri" panose="020F0502020204030204" pitchFamily="34" charset="0"/>
              <a:cs typeface="Calibri" panose="020F0502020204030204" pitchFamily="34" charset="0"/>
            </a:rPr>
            <a:t>Promotes peer-led initiatives by providing recovery support services</a:t>
          </a:r>
        </a:p>
      </dgm:t>
    </dgm:pt>
    <dgm:pt modelId="{AF80DD5A-6ED3-4E29-9DD6-007746BF6942}" type="parTrans" cxnId="{343FF694-3147-406C-8957-63E4913F25FC}">
      <dgm:prSet/>
      <dgm:spPr/>
      <dgm:t>
        <a:bodyPr/>
        <a:lstStyle/>
        <a:p>
          <a:endParaRPr lang="en-US"/>
        </a:p>
      </dgm:t>
    </dgm:pt>
    <dgm:pt modelId="{B74E26BE-7EA6-4711-97F3-46ED367357A4}" type="sibTrans" cxnId="{343FF694-3147-406C-8957-63E4913F25FC}">
      <dgm:prSet/>
      <dgm:spPr/>
      <dgm:t>
        <a:bodyPr/>
        <a:lstStyle/>
        <a:p>
          <a:endParaRPr lang="en-US"/>
        </a:p>
      </dgm:t>
    </dgm:pt>
    <dgm:pt modelId="{6667FB0A-706C-4992-BDDF-79DFBB30EC40}">
      <dgm:prSet custT="1"/>
      <dgm:spPr/>
      <dgm:t>
        <a:bodyPr/>
        <a:lstStyle/>
        <a:p>
          <a:pPr algn="ctr"/>
          <a:r>
            <a:rPr lang="en-US" sz="2600" dirty="0">
              <a:latin typeface="Calibri" panose="020F0502020204030204" pitchFamily="34" charset="0"/>
              <a:cs typeface="Calibri" panose="020F0502020204030204" pitchFamily="34" charset="0"/>
            </a:rPr>
            <a:t>Alleviates distress and lessens the possibility of setbacks or harmful risk by identifying gaps in services through asset and resource mapping</a:t>
          </a:r>
        </a:p>
      </dgm:t>
    </dgm:pt>
    <dgm:pt modelId="{F0FA5F8D-4FDC-412D-84CF-0B71286C0363}" type="parTrans" cxnId="{F457D78E-0287-4522-A23C-924F1F6725A3}">
      <dgm:prSet/>
      <dgm:spPr/>
      <dgm:t>
        <a:bodyPr/>
        <a:lstStyle/>
        <a:p>
          <a:endParaRPr lang="en-US"/>
        </a:p>
      </dgm:t>
    </dgm:pt>
    <dgm:pt modelId="{0D3BAB1F-5A8A-42AD-B981-533722F8BBDE}" type="sibTrans" cxnId="{F457D78E-0287-4522-A23C-924F1F6725A3}">
      <dgm:prSet/>
      <dgm:spPr/>
      <dgm:t>
        <a:bodyPr/>
        <a:lstStyle/>
        <a:p>
          <a:endParaRPr lang="en-US"/>
        </a:p>
      </dgm:t>
    </dgm:pt>
    <dgm:pt modelId="{CEBCA2F3-BEFE-4CA5-8342-10D46C8C474D}">
      <dgm:prSet custT="1"/>
      <dgm:spPr/>
      <dgm:t>
        <a:bodyPr/>
        <a:lstStyle/>
        <a:p>
          <a:endParaRPr lang="en-US" sz="12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Guidelines for Recovery-Oriented Practice (2015)</a:t>
          </a:r>
        </a:p>
      </dgm:t>
    </dgm:pt>
    <dgm:pt modelId="{4E84C090-6164-45EE-AD37-E6F4EA0448DC}" type="parTrans" cxnId="{4D281BC0-1E49-4C40-B87D-1680EBCF6D02}">
      <dgm:prSet/>
      <dgm:spPr/>
      <dgm:t>
        <a:bodyPr/>
        <a:lstStyle/>
        <a:p>
          <a:endParaRPr lang="en-US"/>
        </a:p>
      </dgm:t>
    </dgm:pt>
    <dgm:pt modelId="{42048E94-726D-4E25-A923-85472D127DC6}" type="sibTrans" cxnId="{4D281BC0-1E49-4C40-B87D-1680EBCF6D02}">
      <dgm:prSet/>
      <dgm:spPr/>
      <dgm:t>
        <a:bodyPr/>
        <a:lstStyle/>
        <a:p>
          <a:endParaRPr lang="en-US"/>
        </a:p>
      </dgm:t>
    </dgm:pt>
    <dgm:pt modelId="{D69EECD0-45FE-4C6A-BA85-5E49D9995AFF}" type="pres">
      <dgm:prSet presAssocID="{9905BB6A-52F1-411B-89AD-00B454B9BF2D}" presName="vert0" presStyleCnt="0">
        <dgm:presLayoutVars>
          <dgm:dir/>
          <dgm:animOne val="branch"/>
          <dgm:animLvl val="lvl"/>
        </dgm:presLayoutVars>
      </dgm:prSet>
      <dgm:spPr/>
    </dgm:pt>
    <dgm:pt modelId="{DA9C0031-0C0A-4994-B1EA-FC85E0ED84F4}" type="pres">
      <dgm:prSet presAssocID="{C3AF99CD-41D2-4540-8A60-0F5A16C6F608}" presName="thickLine" presStyleLbl="alignNode1" presStyleIdx="0" presStyleCnt="5"/>
      <dgm:spPr/>
    </dgm:pt>
    <dgm:pt modelId="{7EA87376-8CEB-408C-95CB-217E58DEC69E}" type="pres">
      <dgm:prSet presAssocID="{C3AF99CD-41D2-4540-8A60-0F5A16C6F608}" presName="horz1" presStyleCnt="0"/>
      <dgm:spPr/>
    </dgm:pt>
    <dgm:pt modelId="{89A0E2D0-536A-4C15-9977-9620EEAB57D7}" type="pres">
      <dgm:prSet presAssocID="{C3AF99CD-41D2-4540-8A60-0F5A16C6F608}" presName="tx1" presStyleLbl="revTx" presStyleIdx="0" presStyleCnt="5"/>
      <dgm:spPr/>
    </dgm:pt>
    <dgm:pt modelId="{B097FEE7-A2B2-4C4E-B001-5514DFE6A4DB}" type="pres">
      <dgm:prSet presAssocID="{C3AF99CD-41D2-4540-8A60-0F5A16C6F608}" presName="vert1" presStyleCnt="0"/>
      <dgm:spPr/>
    </dgm:pt>
    <dgm:pt modelId="{FDDBF296-DFBD-4E70-A8A3-0B2C61DB6383}" type="pres">
      <dgm:prSet presAssocID="{733DD151-DE09-4F26-B101-203C7D59EF06}" presName="thickLine" presStyleLbl="alignNode1" presStyleIdx="1" presStyleCnt="5" custLinFactNeighborY="-14961"/>
      <dgm:spPr/>
    </dgm:pt>
    <dgm:pt modelId="{229EE199-B947-40D9-9716-124F31CA0ECE}" type="pres">
      <dgm:prSet presAssocID="{733DD151-DE09-4F26-B101-203C7D59EF06}" presName="horz1" presStyleCnt="0"/>
      <dgm:spPr/>
    </dgm:pt>
    <dgm:pt modelId="{6551448C-6A12-4551-93CD-A7ADC2EA7BF7}" type="pres">
      <dgm:prSet presAssocID="{733DD151-DE09-4F26-B101-203C7D59EF06}" presName="tx1" presStyleLbl="revTx" presStyleIdx="1" presStyleCnt="5" custLinFactNeighborX="0" custLinFactNeighborY="-9093"/>
      <dgm:spPr/>
    </dgm:pt>
    <dgm:pt modelId="{8DBF5C74-AD1B-4913-9303-B24932E0DF0C}" type="pres">
      <dgm:prSet presAssocID="{733DD151-DE09-4F26-B101-203C7D59EF06}" presName="vert1" presStyleCnt="0"/>
      <dgm:spPr/>
    </dgm:pt>
    <dgm:pt modelId="{11455CFE-3B17-4591-873C-B597567DBBDF}" type="pres">
      <dgm:prSet presAssocID="{1DA3B03E-2A99-435B-BE53-690232274A9D}" presName="thickLine" presStyleLbl="alignNode1" presStyleIdx="2" presStyleCnt="5" custLinFactNeighborX="0" custLinFactNeighborY="-23065"/>
      <dgm:spPr/>
    </dgm:pt>
    <dgm:pt modelId="{0DFB633E-B6A9-49BD-BDDF-A27360B209F7}" type="pres">
      <dgm:prSet presAssocID="{1DA3B03E-2A99-435B-BE53-690232274A9D}" presName="horz1" presStyleCnt="0"/>
      <dgm:spPr/>
    </dgm:pt>
    <dgm:pt modelId="{427C1E8F-069B-4283-94EA-A99DF1AD9FA2}" type="pres">
      <dgm:prSet presAssocID="{1DA3B03E-2A99-435B-BE53-690232274A9D}" presName="tx1" presStyleLbl="revTx" presStyleIdx="2" presStyleCnt="5" custLinFactNeighborX="0" custLinFactNeighborY="-25686"/>
      <dgm:spPr/>
    </dgm:pt>
    <dgm:pt modelId="{ABB16C26-7487-484B-866E-9A8C8E135C21}" type="pres">
      <dgm:prSet presAssocID="{1DA3B03E-2A99-435B-BE53-690232274A9D}" presName="vert1" presStyleCnt="0"/>
      <dgm:spPr/>
    </dgm:pt>
    <dgm:pt modelId="{0F5D20C4-0105-4E64-96A9-3DFC0D6A413E}" type="pres">
      <dgm:prSet presAssocID="{6667FB0A-706C-4992-BDDF-79DFBB30EC40}" presName="thickLine" presStyleLbl="alignNode1" presStyleIdx="3" presStyleCnt="5" custLinFactNeighborX="0" custLinFactNeighborY="-43091"/>
      <dgm:spPr/>
    </dgm:pt>
    <dgm:pt modelId="{2F52AE35-6AB7-45D3-8E50-B14796D46E6E}" type="pres">
      <dgm:prSet presAssocID="{6667FB0A-706C-4992-BDDF-79DFBB30EC40}" presName="horz1" presStyleCnt="0"/>
      <dgm:spPr/>
    </dgm:pt>
    <dgm:pt modelId="{E6DD8245-880B-43E4-87C7-40E4202B0314}" type="pres">
      <dgm:prSet presAssocID="{6667FB0A-706C-4992-BDDF-79DFBB30EC40}" presName="tx1" presStyleLbl="revTx" presStyleIdx="3" presStyleCnt="5" custScaleX="95405" custScaleY="82873" custLinFactNeighborX="2351" custLinFactNeighborY="-35203"/>
      <dgm:spPr/>
    </dgm:pt>
    <dgm:pt modelId="{CE4CF483-425F-41F3-BDEF-95E1B421AB3F}" type="pres">
      <dgm:prSet presAssocID="{6667FB0A-706C-4992-BDDF-79DFBB30EC40}" presName="vert1" presStyleCnt="0"/>
      <dgm:spPr/>
    </dgm:pt>
    <dgm:pt modelId="{16011A4C-5B88-4FCA-B32F-615563BE5D0C}" type="pres">
      <dgm:prSet presAssocID="{CEBCA2F3-BEFE-4CA5-8342-10D46C8C474D}" presName="thickLine" presStyleLbl="alignNode1" presStyleIdx="4" presStyleCnt="5" custLinFactNeighborX="0" custLinFactNeighborY="1680"/>
      <dgm:spPr/>
    </dgm:pt>
    <dgm:pt modelId="{E548E528-F1AE-4EB0-85AC-5ECEF0ADD595}" type="pres">
      <dgm:prSet presAssocID="{CEBCA2F3-BEFE-4CA5-8342-10D46C8C474D}" presName="horz1" presStyleCnt="0"/>
      <dgm:spPr/>
    </dgm:pt>
    <dgm:pt modelId="{CF37F6F0-A83F-41DB-8305-5A12939B2C33}" type="pres">
      <dgm:prSet presAssocID="{CEBCA2F3-BEFE-4CA5-8342-10D46C8C474D}" presName="tx1" presStyleLbl="revTx" presStyleIdx="4" presStyleCnt="5" custScaleY="59833" custLinFactNeighborY="-9726"/>
      <dgm:spPr/>
    </dgm:pt>
    <dgm:pt modelId="{DFE57A06-584B-42E3-A79E-DB97D33F3795}" type="pres">
      <dgm:prSet presAssocID="{CEBCA2F3-BEFE-4CA5-8342-10D46C8C474D}" presName="vert1" presStyleCnt="0"/>
      <dgm:spPr/>
    </dgm:pt>
  </dgm:ptLst>
  <dgm:cxnLst>
    <dgm:cxn modelId="{6282D51D-18AF-4673-9AD0-98529D1E4D8A}" type="presOf" srcId="{6667FB0A-706C-4992-BDDF-79DFBB30EC40}" destId="{E6DD8245-880B-43E4-87C7-40E4202B0314}" srcOrd="0" destOrd="0" presId="urn:microsoft.com/office/officeart/2008/layout/LinedList"/>
    <dgm:cxn modelId="{8C062524-CF4A-4D3E-A0C8-32DC3F4C4FFF}" type="presOf" srcId="{9905BB6A-52F1-411B-89AD-00B454B9BF2D}" destId="{D69EECD0-45FE-4C6A-BA85-5E49D9995AFF}" srcOrd="0" destOrd="0" presId="urn:microsoft.com/office/officeart/2008/layout/LinedList"/>
    <dgm:cxn modelId="{6CB47947-21A2-4EE9-8C15-9010474C6E3D}" type="presOf" srcId="{733DD151-DE09-4F26-B101-203C7D59EF06}" destId="{6551448C-6A12-4551-93CD-A7ADC2EA7BF7}" srcOrd="0" destOrd="0" presId="urn:microsoft.com/office/officeart/2008/layout/LinedList"/>
    <dgm:cxn modelId="{2F89177F-DFCF-435D-A8A1-C343032B6A45}" type="presOf" srcId="{C3AF99CD-41D2-4540-8A60-0F5A16C6F608}" destId="{89A0E2D0-536A-4C15-9977-9620EEAB57D7}" srcOrd="0" destOrd="0" presId="urn:microsoft.com/office/officeart/2008/layout/LinedList"/>
    <dgm:cxn modelId="{4EF08281-FAF9-4A8E-9820-C5E80154171D}" srcId="{9905BB6A-52F1-411B-89AD-00B454B9BF2D}" destId="{733DD151-DE09-4F26-B101-203C7D59EF06}" srcOrd="1" destOrd="0" parTransId="{2566DE16-623F-4E1A-9D9C-0FF46E22A7FB}" sibTransId="{86E28E5C-DA63-4FE6-B2BD-2E83CECCA93D}"/>
    <dgm:cxn modelId="{F457D78E-0287-4522-A23C-924F1F6725A3}" srcId="{9905BB6A-52F1-411B-89AD-00B454B9BF2D}" destId="{6667FB0A-706C-4992-BDDF-79DFBB30EC40}" srcOrd="3" destOrd="0" parTransId="{F0FA5F8D-4FDC-412D-84CF-0B71286C0363}" sibTransId="{0D3BAB1F-5A8A-42AD-B981-533722F8BBDE}"/>
    <dgm:cxn modelId="{343FF694-3147-406C-8957-63E4913F25FC}" srcId="{9905BB6A-52F1-411B-89AD-00B454B9BF2D}" destId="{1DA3B03E-2A99-435B-BE53-690232274A9D}" srcOrd="2" destOrd="0" parTransId="{AF80DD5A-6ED3-4E29-9DD6-007746BF6942}" sibTransId="{B74E26BE-7EA6-4711-97F3-46ED367357A4}"/>
    <dgm:cxn modelId="{43637CA3-14F1-4724-A287-2A224B59C7F7}" srcId="{9905BB6A-52F1-411B-89AD-00B454B9BF2D}" destId="{C3AF99CD-41D2-4540-8A60-0F5A16C6F608}" srcOrd="0" destOrd="0" parTransId="{762C214F-9FB3-4412-BBA9-0590E799C0BF}" sibTransId="{14717865-123B-48A7-9E0E-083B26C6CD1B}"/>
    <dgm:cxn modelId="{D01386B3-F6D5-4309-97F7-5518714F6894}" type="presOf" srcId="{1DA3B03E-2A99-435B-BE53-690232274A9D}" destId="{427C1E8F-069B-4283-94EA-A99DF1AD9FA2}" srcOrd="0" destOrd="0" presId="urn:microsoft.com/office/officeart/2008/layout/LinedList"/>
    <dgm:cxn modelId="{4D281BC0-1E49-4C40-B87D-1680EBCF6D02}" srcId="{9905BB6A-52F1-411B-89AD-00B454B9BF2D}" destId="{CEBCA2F3-BEFE-4CA5-8342-10D46C8C474D}" srcOrd="4" destOrd="0" parTransId="{4E84C090-6164-45EE-AD37-E6F4EA0448DC}" sibTransId="{42048E94-726D-4E25-A923-85472D127DC6}"/>
    <dgm:cxn modelId="{13FB45C6-A4E3-4578-9A7B-7D45BEF1EB70}" type="presOf" srcId="{CEBCA2F3-BEFE-4CA5-8342-10D46C8C474D}" destId="{CF37F6F0-A83F-41DB-8305-5A12939B2C33}" srcOrd="0" destOrd="0" presId="urn:microsoft.com/office/officeart/2008/layout/LinedList"/>
    <dgm:cxn modelId="{43002D1E-8899-48D6-86E4-8C130C257AB2}" type="presParOf" srcId="{D69EECD0-45FE-4C6A-BA85-5E49D9995AFF}" destId="{DA9C0031-0C0A-4994-B1EA-FC85E0ED84F4}" srcOrd="0" destOrd="0" presId="urn:microsoft.com/office/officeart/2008/layout/LinedList"/>
    <dgm:cxn modelId="{21614283-1EFE-4CD6-A0A9-F5C8AD81B9D6}" type="presParOf" srcId="{D69EECD0-45FE-4C6A-BA85-5E49D9995AFF}" destId="{7EA87376-8CEB-408C-95CB-217E58DEC69E}" srcOrd="1" destOrd="0" presId="urn:microsoft.com/office/officeart/2008/layout/LinedList"/>
    <dgm:cxn modelId="{8BDEDA92-D574-43FE-9296-3ED93236A177}" type="presParOf" srcId="{7EA87376-8CEB-408C-95CB-217E58DEC69E}" destId="{89A0E2D0-536A-4C15-9977-9620EEAB57D7}" srcOrd="0" destOrd="0" presId="urn:microsoft.com/office/officeart/2008/layout/LinedList"/>
    <dgm:cxn modelId="{91EF46FE-6A16-45DA-A440-56BD40E300F9}" type="presParOf" srcId="{7EA87376-8CEB-408C-95CB-217E58DEC69E}" destId="{B097FEE7-A2B2-4C4E-B001-5514DFE6A4DB}" srcOrd="1" destOrd="0" presId="urn:microsoft.com/office/officeart/2008/layout/LinedList"/>
    <dgm:cxn modelId="{261BDFBB-21A9-49D4-8CCB-48BB85EF2D0C}" type="presParOf" srcId="{D69EECD0-45FE-4C6A-BA85-5E49D9995AFF}" destId="{FDDBF296-DFBD-4E70-A8A3-0B2C61DB6383}" srcOrd="2" destOrd="0" presId="urn:microsoft.com/office/officeart/2008/layout/LinedList"/>
    <dgm:cxn modelId="{62E90278-D71F-4F5F-82DE-8A2741556129}" type="presParOf" srcId="{D69EECD0-45FE-4C6A-BA85-5E49D9995AFF}" destId="{229EE199-B947-40D9-9716-124F31CA0ECE}" srcOrd="3" destOrd="0" presId="urn:microsoft.com/office/officeart/2008/layout/LinedList"/>
    <dgm:cxn modelId="{42430236-2DE8-4027-99FF-F3758A167298}" type="presParOf" srcId="{229EE199-B947-40D9-9716-124F31CA0ECE}" destId="{6551448C-6A12-4551-93CD-A7ADC2EA7BF7}" srcOrd="0" destOrd="0" presId="urn:microsoft.com/office/officeart/2008/layout/LinedList"/>
    <dgm:cxn modelId="{01FC6FE2-8DE5-4847-B927-6DBA3B5F6511}" type="presParOf" srcId="{229EE199-B947-40D9-9716-124F31CA0ECE}" destId="{8DBF5C74-AD1B-4913-9303-B24932E0DF0C}" srcOrd="1" destOrd="0" presId="urn:microsoft.com/office/officeart/2008/layout/LinedList"/>
    <dgm:cxn modelId="{1C8C7609-A5AD-429B-B9EA-36820181AEB1}" type="presParOf" srcId="{D69EECD0-45FE-4C6A-BA85-5E49D9995AFF}" destId="{11455CFE-3B17-4591-873C-B597567DBBDF}" srcOrd="4" destOrd="0" presId="urn:microsoft.com/office/officeart/2008/layout/LinedList"/>
    <dgm:cxn modelId="{3872D2E2-D0B1-4239-9F8B-493AFD12E2BB}" type="presParOf" srcId="{D69EECD0-45FE-4C6A-BA85-5E49D9995AFF}" destId="{0DFB633E-B6A9-49BD-BDDF-A27360B209F7}" srcOrd="5" destOrd="0" presId="urn:microsoft.com/office/officeart/2008/layout/LinedList"/>
    <dgm:cxn modelId="{AD8ADF0D-68F0-4C78-B262-1663A619C8B4}" type="presParOf" srcId="{0DFB633E-B6A9-49BD-BDDF-A27360B209F7}" destId="{427C1E8F-069B-4283-94EA-A99DF1AD9FA2}" srcOrd="0" destOrd="0" presId="urn:microsoft.com/office/officeart/2008/layout/LinedList"/>
    <dgm:cxn modelId="{0F53302C-6BB7-4514-8162-9B6CF7C32A22}" type="presParOf" srcId="{0DFB633E-B6A9-49BD-BDDF-A27360B209F7}" destId="{ABB16C26-7487-484B-866E-9A8C8E135C21}" srcOrd="1" destOrd="0" presId="urn:microsoft.com/office/officeart/2008/layout/LinedList"/>
    <dgm:cxn modelId="{7C483AE7-A5CD-4BEF-AC15-85D8EE902A0A}" type="presParOf" srcId="{D69EECD0-45FE-4C6A-BA85-5E49D9995AFF}" destId="{0F5D20C4-0105-4E64-96A9-3DFC0D6A413E}" srcOrd="6" destOrd="0" presId="urn:microsoft.com/office/officeart/2008/layout/LinedList"/>
    <dgm:cxn modelId="{68750037-EE8A-454D-B0B9-EA9E4616B69B}" type="presParOf" srcId="{D69EECD0-45FE-4C6A-BA85-5E49D9995AFF}" destId="{2F52AE35-6AB7-45D3-8E50-B14796D46E6E}" srcOrd="7" destOrd="0" presId="urn:microsoft.com/office/officeart/2008/layout/LinedList"/>
    <dgm:cxn modelId="{1A64A7B7-D331-4DDE-8A34-CFE60438A636}" type="presParOf" srcId="{2F52AE35-6AB7-45D3-8E50-B14796D46E6E}" destId="{E6DD8245-880B-43E4-87C7-40E4202B0314}" srcOrd="0" destOrd="0" presId="urn:microsoft.com/office/officeart/2008/layout/LinedList"/>
    <dgm:cxn modelId="{DEC2D004-0B8A-4EDD-AA6B-836D00F48E9B}" type="presParOf" srcId="{2F52AE35-6AB7-45D3-8E50-B14796D46E6E}" destId="{CE4CF483-425F-41F3-BDEF-95E1B421AB3F}" srcOrd="1" destOrd="0" presId="urn:microsoft.com/office/officeart/2008/layout/LinedList"/>
    <dgm:cxn modelId="{56A82C8E-7A64-4668-A069-DE9252EC3933}" type="presParOf" srcId="{D69EECD0-45FE-4C6A-BA85-5E49D9995AFF}" destId="{16011A4C-5B88-4FCA-B32F-615563BE5D0C}" srcOrd="8" destOrd="0" presId="urn:microsoft.com/office/officeart/2008/layout/LinedList"/>
    <dgm:cxn modelId="{D6042610-4EEF-4120-B357-060D2DDEDBB1}" type="presParOf" srcId="{D69EECD0-45FE-4C6A-BA85-5E49D9995AFF}" destId="{E548E528-F1AE-4EB0-85AC-5ECEF0ADD595}" srcOrd="9" destOrd="0" presId="urn:microsoft.com/office/officeart/2008/layout/LinedList"/>
    <dgm:cxn modelId="{143E6470-B4BB-472C-BD1E-A3470C5B1121}" type="presParOf" srcId="{E548E528-F1AE-4EB0-85AC-5ECEF0ADD595}" destId="{CF37F6F0-A83F-41DB-8305-5A12939B2C33}" srcOrd="0" destOrd="0" presId="urn:microsoft.com/office/officeart/2008/layout/LinedList"/>
    <dgm:cxn modelId="{3A046CEF-AB98-4C0A-A8F4-2D5FBF85EA85}" type="presParOf" srcId="{E548E528-F1AE-4EB0-85AC-5ECEF0ADD595}" destId="{DFE57A06-584B-42E3-A79E-DB97D33F37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r>
            <a:rPr lang="en-US" sz="2400" b="0" dirty="0">
              <a:latin typeface="Calibri" panose="020F0502020204030204" pitchFamily="34" charset="0"/>
              <a:cs typeface="Calibri" panose="020F0502020204030204" pitchFamily="34" charset="0"/>
            </a:rPr>
            <a:t>Provides a sense of meaning</a:t>
          </a:r>
          <a:endParaRPr lang="ru-RU" sz="2400" b="0" dirty="0">
            <a:latin typeface="Calibri" panose="020F0502020204030204" pitchFamily="34" charset="0"/>
            <a:cs typeface="Calibri" panose="020F0502020204030204" pitchFamily="34" charset="0"/>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r>
            <a:rPr lang="en-US" sz="2400" b="0" dirty="0">
              <a:latin typeface="Calibri" panose="020F0502020204030204" pitchFamily="34" charset="0"/>
              <a:cs typeface="Calibri" panose="020F0502020204030204" pitchFamily="34" charset="0"/>
            </a:rPr>
            <a:t>Develops more responsibility for self and others in the context of supportive recovery</a:t>
          </a:r>
          <a:endParaRPr lang="ru-RU" sz="2400" b="0" dirty="0">
            <a:latin typeface="Calibri" panose="020F0502020204030204" pitchFamily="34" charset="0"/>
            <a:cs typeface="Calibri" panose="020F0502020204030204" pitchFamily="34" charset="0"/>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400" b="0" dirty="0">
              <a:latin typeface="Calibri" panose="020F0502020204030204" pitchFamily="34" charset="0"/>
              <a:cs typeface="Calibri" panose="020F0502020204030204" pitchFamily="34" charset="0"/>
            </a:rPr>
            <a:t>Gains a sense of wellbeing and purposefulness that stem from a feeling of </a:t>
          </a:r>
          <a:r>
            <a:rPr lang="en-US" sz="2400" b="0" i="1" dirty="0">
              <a:latin typeface="Calibri" panose="020F0502020204030204" pitchFamily="34" charset="0"/>
              <a:cs typeface="Calibri" panose="020F0502020204030204" pitchFamily="34" charset="0"/>
            </a:rPr>
            <a:t>belonging</a:t>
          </a:r>
          <a:endParaRPr lang="ru-RU" sz="2400" b="0" dirty="0">
            <a:latin typeface="Calibri" panose="020F0502020204030204" pitchFamily="34" charset="0"/>
            <a:cs typeface="Calibri" panose="020F0502020204030204" pitchFamily="34" charset="0"/>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ScaleY="133794"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949" custScaleY="191351" custLinFactNeighborX="37051" custLinFactNeighborY="10892">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3949" custScaleY="191351" custLinFactNeighborX="37051" custLinFactNeighborY="10892">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C641AB1E-B25F-4C06-B7B8-BB9E39E7B70B}" type="presOf" srcId="{4786322A-3DB1-4B13-A039-9C2B4BD33902}" destId="{5BD5B296-A642-4DF8-B899-35ED169DA216}" srcOrd="1" destOrd="0" presId="urn:microsoft.com/office/officeart/2005/8/layout/list1"/>
    <dgm:cxn modelId="{CC61592E-3F7A-477F-A2BC-22E79BE7EEFA}" type="presOf" srcId="{7084B800-7E1D-4DA6-89C0-37EA52DDBCB8}" destId="{6EC006A1-981A-4484-9234-228DCAD57AB2}" srcOrd="0"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07D1F65C-7C41-4EB6-A133-CA7F29791640}" srcId="{592373DC-11B1-4708-92E2-E1B8EB8D76D8}" destId="{4786322A-3DB1-4B13-A039-9C2B4BD33902}" srcOrd="1" destOrd="0" parTransId="{4F3F2426-EA56-4F79-A02F-DE7A210D680D}" sibTransId="{7D0A801E-90E9-4D73-A31E-D58F04D3BBF2}"/>
    <dgm:cxn modelId="{101C5B66-6EA6-46C5-8AB6-86AD53D30287}" type="presOf" srcId="{5A259F57-B5C4-40C5-939D-A7C21B16FB47}" destId="{1AA0D2EF-743C-441B-B933-8CC3FD133511}" srcOrd="1" destOrd="0" presId="urn:microsoft.com/office/officeart/2005/8/layout/list1"/>
    <dgm:cxn modelId="{A18E6750-C2CC-4D65-BA7B-F1708D16A11A}" type="presOf" srcId="{5A259F57-B5C4-40C5-939D-A7C21B16FB47}" destId="{80F1F3E3-8580-4F0D-9C12-7910907CADF1}" srcOrd="0" destOrd="0" presId="urn:microsoft.com/office/officeart/2005/8/layout/list1"/>
    <dgm:cxn modelId="{A0D60752-557A-4ECF-81CA-9BD1F99C3A6C}" type="presOf" srcId="{7084B800-7E1D-4DA6-89C0-37EA52DDBCB8}" destId="{1A0AAFD3-A3A9-4B43-843A-7BA9D4FD5E56}" srcOrd="1" destOrd="0" presId="urn:microsoft.com/office/officeart/2005/8/layout/list1"/>
    <dgm:cxn modelId="{9764D857-6B0A-4B22-A0FD-D89D9E2F62FF}" type="presOf" srcId="{4786322A-3DB1-4B13-A039-9C2B4BD33902}" destId="{4F91F803-792A-4600-A80A-DA32582EF94A}" srcOrd="0" destOrd="0" presId="urn:microsoft.com/office/officeart/2005/8/layout/list1"/>
    <dgm:cxn modelId="{04F778A1-9E96-41C8-B538-03E7B37F8E89}" type="presOf" srcId="{592373DC-11B1-4708-92E2-E1B8EB8D76D8}" destId="{88A033FC-90E8-450A-9660-7C56FE44CF4B}" srcOrd="0"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D2ECBEF3-0880-485E-998D-3981E7D03B91}" type="presParOf" srcId="{88A033FC-90E8-450A-9660-7C56FE44CF4B}" destId="{24B2535F-B64C-416D-866E-AB6126E4F4FD}" srcOrd="0" destOrd="0" presId="urn:microsoft.com/office/officeart/2005/8/layout/list1"/>
    <dgm:cxn modelId="{80F4BED3-CD2E-4E3F-BB29-DEFDCC9D8C7C}" type="presParOf" srcId="{24B2535F-B64C-416D-866E-AB6126E4F4FD}" destId="{6EC006A1-981A-4484-9234-228DCAD57AB2}" srcOrd="0" destOrd="0" presId="urn:microsoft.com/office/officeart/2005/8/layout/list1"/>
    <dgm:cxn modelId="{1B7D6F97-F926-4F2B-83E6-1493CEB02790}" type="presParOf" srcId="{24B2535F-B64C-416D-866E-AB6126E4F4FD}" destId="{1A0AAFD3-A3A9-4B43-843A-7BA9D4FD5E56}" srcOrd="1" destOrd="0" presId="urn:microsoft.com/office/officeart/2005/8/layout/list1"/>
    <dgm:cxn modelId="{FDDB710D-E4D3-4E33-A8F3-EB53AA8763BC}" type="presParOf" srcId="{88A033FC-90E8-450A-9660-7C56FE44CF4B}" destId="{CCBECD78-1F23-4EF1-982A-AA01E554543E}" srcOrd="1" destOrd="0" presId="urn:microsoft.com/office/officeart/2005/8/layout/list1"/>
    <dgm:cxn modelId="{F19A9642-7DD8-4BBC-BA5D-9F1E9568F37D}" type="presParOf" srcId="{88A033FC-90E8-450A-9660-7C56FE44CF4B}" destId="{FD9FC1E3-1C41-4437-BE21-8D33D44C1C9E}" srcOrd="2" destOrd="0" presId="urn:microsoft.com/office/officeart/2005/8/layout/list1"/>
    <dgm:cxn modelId="{20CCCEA4-99A3-4A0A-86CC-EB853324B6B4}" type="presParOf" srcId="{88A033FC-90E8-450A-9660-7C56FE44CF4B}" destId="{924BC6CA-B5A9-4CBD-91CA-0E40F017D78C}" srcOrd="3" destOrd="0" presId="urn:microsoft.com/office/officeart/2005/8/layout/list1"/>
    <dgm:cxn modelId="{B5E19DBD-1E10-4A2E-BBAF-2BD75A98FCE6}" type="presParOf" srcId="{88A033FC-90E8-450A-9660-7C56FE44CF4B}" destId="{D554373D-02BB-456A-B513-6FD44C272B5C}" srcOrd="4" destOrd="0" presId="urn:microsoft.com/office/officeart/2005/8/layout/list1"/>
    <dgm:cxn modelId="{C4FA9024-020F-414F-9D19-D3041039C9AD}" type="presParOf" srcId="{D554373D-02BB-456A-B513-6FD44C272B5C}" destId="{4F91F803-792A-4600-A80A-DA32582EF94A}" srcOrd="0" destOrd="0" presId="urn:microsoft.com/office/officeart/2005/8/layout/list1"/>
    <dgm:cxn modelId="{1A3ECA67-F602-4B06-8CC4-5A69FA3A63C8}" type="presParOf" srcId="{D554373D-02BB-456A-B513-6FD44C272B5C}" destId="{5BD5B296-A642-4DF8-B899-35ED169DA216}" srcOrd="1" destOrd="0" presId="urn:microsoft.com/office/officeart/2005/8/layout/list1"/>
    <dgm:cxn modelId="{371D9515-EB67-4701-B7D5-CC71C6333BE9}" type="presParOf" srcId="{88A033FC-90E8-450A-9660-7C56FE44CF4B}" destId="{A4936A2D-4572-425F-9AAC-9798097747DD}" srcOrd="5" destOrd="0" presId="urn:microsoft.com/office/officeart/2005/8/layout/list1"/>
    <dgm:cxn modelId="{F85865C5-413D-443C-9C19-3E508AE5D1C3}" type="presParOf" srcId="{88A033FC-90E8-450A-9660-7C56FE44CF4B}" destId="{92C0B756-05A6-4040-AC91-4730345F5191}" srcOrd="6" destOrd="0" presId="urn:microsoft.com/office/officeart/2005/8/layout/list1"/>
    <dgm:cxn modelId="{E53A1555-6779-4611-88AC-497CB3D90C7A}" type="presParOf" srcId="{88A033FC-90E8-450A-9660-7C56FE44CF4B}" destId="{E512E97A-AB64-43A4-955A-9C6EF5B21111}" srcOrd="7" destOrd="0" presId="urn:microsoft.com/office/officeart/2005/8/layout/list1"/>
    <dgm:cxn modelId="{BB1E6830-FFAC-497D-8468-5A0AEDD1C4FF}" type="presParOf" srcId="{88A033FC-90E8-450A-9660-7C56FE44CF4B}" destId="{6F48969B-7A0D-4352-95BB-E4D44F1FDA7D}" srcOrd="8" destOrd="0" presId="urn:microsoft.com/office/officeart/2005/8/layout/list1"/>
    <dgm:cxn modelId="{9A964B3E-53AC-470A-9082-9FE7B1CEE1FB}" type="presParOf" srcId="{6F48969B-7A0D-4352-95BB-E4D44F1FDA7D}" destId="{80F1F3E3-8580-4F0D-9C12-7910907CADF1}" srcOrd="0" destOrd="0" presId="urn:microsoft.com/office/officeart/2005/8/layout/list1"/>
    <dgm:cxn modelId="{E3279715-1D38-42DB-9F14-81B133A1C33F}" type="presParOf" srcId="{6F48969B-7A0D-4352-95BB-E4D44F1FDA7D}" destId="{1AA0D2EF-743C-441B-B933-8CC3FD133511}" srcOrd="1" destOrd="0" presId="urn:microsoft.com/office/officeart/2005/8/layout/list1"/>
    <dgm:cxn modelId="{96002679-4C68-4253-B6C5-5C8DA68C1B57}" type="presParOf" srcId="{88A033FC-90E8-450A-9660-7C56FE44CF4B}" destId="{1D3949C1-8B5F-49B2-B24A-55D8B41AA896}" srcOrd="9" destOrd="0" presId="urn:microsoft.com/office/officeart/2005/8/layout/list1"/>
    <dgm:cxn modelId="{00BD4498-BA46-4515-A8C1-64498E64920B}"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A034EC-4BCD-4EA5-92B0-C6855FC185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88A0F9BC-A756-48A3-BA10-73DBDAF0A442}">
      <dgm:prSet/>
      <dgm:spPr/>
      <dgm:t>
        <a:bodyPr/>
        <a:lstStyle/>
        <a:p>
          <a:r>
            <a:rPr lang="en-US" dirty="0">
              <a:latin typeface="Calibri" panose="020F0502020204030204" pitchFamily="34" charset="0"/>
              <a:cs typeface="Calibri" panose="020F0502020204030204" pitchFamily="34" charset="0"/>
            </a:rPr>
            <a:t>A paradigm shift</a:t>
          </a:r>
        </a:p>
      </dgm:t>
    </dgm:pt>
    <dgm:pt modelId="{60323ADF-851E-4104-8931-BD1D6D411BA9}" type="parTrans" cxnId="{F2061A21-9096-427C-A272-39EBD7228396}">
      <dgm:prSet/>
      <dgm:spPr/>
      <dgm:t>
        <a:bodyPr/>
        <a:lstStyle/>
        <a:p>
          <a:endParaRPr lang="en-US"/>
        </a:p>
      </dgm:t>
    </dgm:pt>
    <dgm:pt modelId="{9E87BEF9-36F3-4C63-926A-E7341DE25E49}" type="sibTrans" cxnId="{F2061A21-9096-427C-A272-39EBD7228396}">
      <dgm:prSet/>
      <dgm:spPr/>
      <dgm:t>
        <a:bodyPr/>
        <a:lstStyle/>
        <a:p>
          <a:endParaRPr lang="en-US"/>
        </a:p>
      </dgm:t>
    </dgm:pt>
    <dgm:pt modelId="{545DCC3E-EA48-4806-A2B2-87B85214C408}">
      <dgm:prSet/>
      <dgm:spPr/>
      <dgm:t>
        <a:bodyPr/>
        <a:lstStyle/>
        <a:p>
          <a:r>
            <a:rPr lang="en-US" dirty="0">
              <a:latin typeface="Calibri" panose="020F0502020204030204" pitchFamily="34" charset="0"/>
              <a:cs typeface="Calibri" panose="020F0502020204030204" pitchFamily="34" charset="0"/>
            </a:rPr>
            <a:t>A process</a:t>
          </a:r>
        </a:p>
      </dgm:t>
    </dgm:pt>
    <dgm:pt modelId="{340B0E23-BDF1-4BEB-A5A6-73D1F724201A}" type="parTrans" cxnId="{3F4693BA-F7B8-4701-98B6-2AD77291858A}">
      <dgm:prSet/>
      <dgm:spPr/>
      <dgm:t>
        <a:bodyPr/>
        <a:lstStyle/>
        <a:p>
          <a:endParaRPr lang="en-US"/>
        </a:p>
      </dgm:t>
    </dgm:pt>
    <dgm:pt modelId="{8CBBCF45-00CE-4B2A-9AC3-A05F07918140}" type="sibTrans" cxnId="{3F4693BA-F7B8-4701-98B6-2AD77291858A}">
      <dgm:prSet/>
      <dgm:spPr/>
      <dgm:t>
        <a:bodyPr/>
        <a:lstStyle/>
        <a:p>
          <a:endParaRPr lang="en-US"/>
        </a:p>
      </dgm:t>
    </dgm:pt>
    <dgm:pt modelId="{6EFB5C02-5FB0-404C-BE58-236EADAE8911}">
      <dgm:prSet/>
      <dgm:spPr/>
      <dgm:t>
        <a:bodyPr/>
        <a:lstStyle/>
        <a:p>
          <a:r>
            <a:rPr lang="en-US" dirty="0">
              <a:latin typeface="Calibri" panose="020F0502020204030204" pitchFamily="34" charset="0"/>
              <a:cs typeface="Calibri" panose="020F0502020204030204" pitchFamily="34" charset="0"/>
            </a:rPr>
            <a:t>Advocacy </a:t>
          </a:r>
        </a:p>
      </dgm:t>
    </dgm:pt>
    <dgm:pt modelId="{30894E63-F353-4F12-A06B-419EE9739515}" type="parTrans" cxnId="{2BD1F53B-1F27-4ECE-AFF8-4768B86212B0}">
      <dgm:prSet/>
      <dgm:spPr/>
      <dgm:t>
        <a:bodyPr/>
        <a:lstStyle/>
        <a:p>
          <a:endParaRPr lang="en-US"/>
        </a:p>
      </dgm:t>
    </dgm:pt>
    <dgm:pt modelId="{224EBE19-6590-4A44-99FF-1F1BB2C03081}" type="sibTrans" cxnId="{2BD1F53B-1F27-4ECE-AFF8-4768B86212B0}">
      <dgm:prSet/>
      <dgm:spPr/>
      <dgm:t>
        <a:bodyPr/>
        <a:lstStyle/>
        <a:p>
          <a:endParaRPr lang="en-US"/>
        </a:p>
      </dgm:t>
    </dgm:pt>
    <dgm:pt modelId="{FC435D5B-6F36-499D-B0B1-6F7831F23569}">
      <dgm:prSet/>
      <dgm:spPr/>
      <dgm:t>
        <a:bodyPr/>
        <a:lstStyle/>
        <a:p>
          <a:r>
            <a:rPr lang="en-US" dirty="0">
              <a:latin typeface="Calibri" panose="020F0502020204030204" pitchFamily="34" charset="0"/>
              <a:cs typeface="Calibri" panose="020F0502020204030204" pitchFamily="34" charset="0"/>
            </a:rPr>
            <a:t>Access to care</a:t>
          </a:r>
        </a:p>
      </dgm:t>
    </dgm:pt>
    <dgm:pt modelId="{907F3615-F877-426A-A618-5BFD10398399}" type="parTrans" cxnId="{99549CE9-2E10-4311-AAF6-2CBBC72DE7F8}">
      <dgm:prSet/>
      <dgm:spPr/>
      <dgm:t>
        <a:bodyPr/>
        <a:lstStyle/>
        <a:p>
          <a:endParaRPr lang="en-US"/>
        </a:p>
      </dgm:t>
    </dgm:pt>
    <dgm:pt modelId="{FD89855E-015E-4412-A718-5FBDACD1ED81}" type="sibTrans" cxnId="{99549CE9-2E10-4311-AAF6-2CBBC72DE7F8}">
      <dgm:prSet/>
      <dgm:spPr/>
      <dgm:t>
        <a:bodyPr/>
        <a:lstStyle/>
        <a:p>
          <a:endParaRPr lang="en-US"/>
        </a:p>
      </dgm:t>
    </dgm:pt>
    <dgm:pt modelId="{B0F0E794-D7DE-4D6C-AD2D-6DFE3881F5AF}">
      <dgm:prSet/>
      <dgm:spPr/>
      <dgm:t>
        <a:bodyPr/>
        <a:lstStyle/>
        <a:p>
          <a:r>
            <a:rPr lang="en-US">
              <a:latin typeface="Calibri" panose="020F0502020204030204" pitchFamily="34" charset="0"/>
              <a:cs typeface="Calibri" panose="020F0502020204030204" pitchFamily="34" charset="0"/>
            </a:rPr>
            <a:t>Linking to recovery support services</a:t>
          </a:r>
        </a:p>
      </dgm:t>
    </dgm:pt>
    <dgm:pt modelId="{8F2C490D-BBA2-48F6-A9F0-11C0B289E26E}" type="parTrans" cxnId="{3EDBB359-B45E-4F70-985A-2D54914C50AB}">
      <dgm:prSet/>
      <dgm:spPr/>
      <dgm:t>
        <a:bodyPr/>
        <a:lstStyle/>
        <a:p>
          <a:endParaRPr lang="en-US"/>
        </a:p>
      </dgm:t>
    </dgm:pt>
    <dgm:pt modelId="{75D57840-C654-4995-8D2D-55D08AE969C0}" type="sibTrans" cxnId="{3EDBB359-B45E-4F70-985A-2D54914C50AB}">
      <dgm:prSet/>
      <dgm:spPr/>
      <dgm:t>
        <a:bodyPr/>
        <a:lstStyle/>
        <a:p>
          <a:endParaRPr lang="en-US"/>
        </a:p>
      </dgm:t>
    </dgm:pt>
    <dgm:pt modelId="{98B333B1-F017-472B-ADF9-5C608B883F9D}">
      <dgm:prSet/>
      <dgm:spPr/>
      <dgm:t>
        <a:bodyPr/>
        <a:lstStyle/>
        <a:p>
          <a:r>
            <a:rPr lang="en-US" dirty="0">
              <a:latin typeface="Calibri" panose="020F0502020204030204" pitchFamily="34" charset="0"/>
              <a:cs typeface="Calibri" panose="020F0502020204030204" pitchFamily="34" charset="0"/>
            </a:rPr>
            <a:t>Linking to peers</a:t>
          </a:r>
        </a:p>
      </dgm:t>
    </dgm:pt>
    <dgm:pt modelId="{1B9A4A2D-AC76-47D9-BDED-45D88D5F6B65}" type="parTrans" cxnId="{D00D01E4-0517-4C38-A7A5-FEADFE0F3C13}">
      <dgm:prSet/>
      <dgm:spPr/>
      <dgm:t>
        <a:bodyPr/>
        <a:lstStyle/>
        <a:p>
          <a:endParaRPr lang="en-US"/>
        </a:p>
      </dgm:t>
    </dgm:pt>
    <dgm:pt modelId="{FF15A090-05E8-4AF1-8E94-A7EA25A20F8F}" type="sibTrans" cxnId="{D00D01E4-0517-4C38-A7A5-FEADFE0F3C13}">
      <dgm:prSet/>
      <dgm:spPr/>
      <dgm:t>
        <a:bodyPr/>
        <a:lstStyle/>
        <a:p>
          <a:endParaRPr lang="en-US"/>
        </a:p>
      </dgm:t>
    </dgm:pt>
    <dgm:pt modelId="{19851D6C-69D4-4EE2-B5C3-7EDFE2013394}" type="pres">
      <dgm:prSet presAssocID="{4FA034EC-4BCD-4EA5-92B0-C6855FC185EF}" presName="vert0" presStyleCnt="0">
        <dgm:presLayoutVars>
          <dgm:dir/>
          <dgm:animOne val="branch"/>
          <dgm:animLvl val="lvl"/>
        </dgm:presLayoutVars>
      </dgm:prSet>
      <dgm:spPr/>
    </dgm:pt>
    <dgm:pt modelId="{5936E949-4F6E-45C9-81B3-0EFA3F832980}" type="pres">
      <dgm:prSet presAssocID="{88A0F9BC-A756-48A3-BA10-73DBDAF0A442}" presName="thickLine" presStyleLbl="alignNode1" presStyleIdx="0" presStyleCnt="6"/>
      <dgm:spPr/>
    </dgm:pt>
    <dgm:pt modelId="{36417188-AE45-4CA2-9FB2-F8F63E354D23}" type="pres">
      <dgm:prSet presAssocID="{88A0F9BC-A756-48A3-BA10-73DBDAF0A442}" presName="horz1" presStyleCnt="0"/>
      <dgm:spPr/>
    </dgm:pt>
    <dgm:pt modelId="{764988B8-4589-4BE6-9748-7C0F6BBC96F3}" type="pres">
      <dgm:prSet presAssocID="{88A0F9BC-A756-48A3-BA10-73DBDAF0A442}" presName="tx1" presStyleLbl="revTx" presStyleIdx="0" presStyleCnt="6"/>
      <dgm:spPr/>
    </dgm:pt>
    <dgm:pt modelId="{96DF28A4-CF60-413A-BC83-4C3F14461CC1}" type="pres">
      <dgm:prSet presAssocID="{88A0F9BC-A756-48A3-BA10-73DBDAF0A442}" presName="vert1" presStyleCnt="0"/>
      <dgm:spPr/>
    </dgm:pt>
    <dgm:pt modelId="{2BFDA270-4EFB-4969-B674-DFCE46752FE8}" type="pres">
      <dgm:prSet presAssocID="{545DCC3E-EA48-4806-A2B2-87B85214C408}" presName="thickLine" presStyleLbl="alignNode1" presStyleIdx="1" presStyleCnt="6"/>
      <dgm:spPr/>
    </dgm:pt>
    <dgm:pt modelId="{6C19C7AC-2DBE-48E7-9B2A-1849CB017E8B}" type="pres">
      <dgm:prSet presAssocID="{545DCC3E-EA48-4806-A2B2-87B85214C408}" presName="horz1" presStyleCnt="0"/>
      <dgm:spPr/>
    </dgm:pt>
    <dgm:pt modelId="{5B63C892-00ED-4162-BF82-C9B2C2BE57DC}" type="pres">
      <dgm:prSet presAssocID="{545DCC3E-EA48-4806-A2B2-87B85214C408}" presName="tx1" presStyleLbl="revTx" presStyleIdx="1" presStyleCnt="6"/>
      <dgm:spPr/>
    </dgm:pt>
    <dgm:pt modelId="{5DC5F3DC-5E63-41C5-933F-6FFFF458E40A}" type="pres">
      <dgm:prSet presAssocID="{545DCC3E-EA48-4806-A2B2-87B85214C408}" presName="vert1" presStyleCnt="0"/>
      <dgm:spPr/>
    </dgm:pt>
    <dgm:pt modelId="{173CD35B-D9F7-45B0-B73E-E95A2205D1D1}" type="pres">
      <dgm:prSet presAssocID="{6EFB5C02-5FB0-404C-BE58-236EADAE8911}" presName="thickLine" presStyleLbl="alignNode1" presStyleIdx="2" presStyleCnt="6"/>
      <dgm:spPr/>
    </dgm:pt>
    <dgm:pt modelId="{15E4562D-587D-420E-859B-7D21E38D6945}" type="pres">
      <dgm:prSet presAssocID="{6EFB5C02-5FB0-404C-BE58-236EADAE8911}" presName="horz1" presStyleCnt="0"/>
      <dgm:spPr/>
    </dgm:pt>
    <dgm:pt modelId="{CDD797DE-4A6A-4DD5-B849-E11469D65287}" type="pres">
      <dgm:prSet presAssocID="{6EFB5C02-5FB0-404C-BE58-236EADAE8911}" presName="tx1" presStyleLbl="revTx" presStyleIdx="2" presStyleCnt="6"/>
      <dgm:spPr/>
    </dgm:pt>
    <dgm:pt modelId="{7F5CD890-0E79-4A34-B4A7-CD2B057F3E4A}" type="pres">
      <dgm:prSet presAssocID="{6EFB5C02-5FB0-404C-BE58-236EADAE8911}" presName="vert1" presStyleCnt="0"/>
      <dgm:spPr/>
    </dgm:pt>
    <dgm:pt modelId="{4199CB5D-0147-4C54-9D66-289010CBDDCD}" type="pres">
      <dgm:prSet presAssocID="{FC435D5B-6F36-499D-B0B1-6F7831F23569}" presName="thickLine" presStyleLbl="alignNode1" presStyleIdx="3" presStyleCnt="6"/>
      <dgm:spPr/>
    </dgm:pt>
    <dgm:pt modelId="{580AF8F9-CE6A-4C6F-9DC9-186B88EA2DF3}" type="pres">
      <dgm:prSet presAssocID="{FC435D5B-6F36-499D-B0B1-6F7831F23569}" presName="horz1" presStyleCnt="0"/>
      <dgm:spPr/>
    </dgm:pt>
    <dgm:pt modelId="{EC393538-AAF1-4C1A-95C8-5908A090F573}" type="pres">
      <dgm:prSet presAssocID="{FC435D5B-6F36-499D-B0B1-6F7831F23569}" presName="tx1" presStyleLbl="revTx" presStyleIdx="3" presStyleCnt="6"/>
      <dgm:spPr/>
    </dgm:pt>
    <dgm:pt modelId="{53F8F369-1AA5-415B-A444-E0E7762EDADB}" type="pres">
      <dgm:prSet presAssocID="{FC435D5B-6F36-499D-B0B1-6F7831F23569}" presName="vert1" presStyleCnt="0"/>
      <dgm:spPr/>
    </dgm:pt>
    <dgm:pt modelId="{EE4C147C-9810-4DE9-B8C9-CCA12F73251F}" type="pres">
      <dgm:prSet presAssocID="{B0F0E794-D7DE-4D6C-AD2D-6DFE3881F5AF}" presName="thickLine" presStyleLbl="alignNode1" presStyleIdx="4" presStyleCnt="6"/>
      <dgm:spPr/>
    </dgm:pt>
    <dgm:pt modelId="{781F0C31-27EB-4C18-8C4D-8FD58A032206}" type="pres">
      <dgm:prSet presAssocID="{B0F0E794-D7DE-4D6C-AD2D-6DFE3881F5AF}" presName="horz1" presStyleCnt="0"/>
      <dgm:spPr/>
    </dgm:pt>
    <dgm:pt modelId="{635787E6-83DA-435A-B4BD-4DBF5678ACF9}" type="pres">
      <dgm:prSet presAssocID="{B0F0E794-D7DE-4D6C-AD2D-6DFE3881F5AF}" presName="tx1" presStyleLbl="revTx" presStyleIdx="4" presStyleCnt="6"/>
      <dgm:spPr/>
    </dgm:pt>
    <dgm:pt modelId="{C18C5C5E-4BCF-4351-AEF3-DE68B8E3C071}" type="pres">
      <dgm:prSet presAssocID="{B0F0E794-D7DE-4D6C-AD2D-6DFE3881F5AF}" presName="vert1" presStyleCnt="0"/>
      <dgm:spPr/>
    </dgm:pt>
    <dgm:pt modelId="{A1DD851E-ECD9-4F0B-B540-13F4AC6E3A29}" type="pres">
      <dgm:prSet presAssocID="{98B333B1-F017-472B-ADF9-5C608B883F9D}" presName="thickLine" presStyleLbl="alignNode1" presStyleIdx="5" presStyleCnt="6"/>
      <dgm:spPr/>
    </dgm:pt>
    <dgm:pt modelId="{4950C6BE-0910-450B-A786-67172D0B49EA}" type="pres">
      <dgm:prSet presAssocID="{98B333B1-F017-472B-ADF9-5C608B883F9D}" presName="horz1" presStyleCnt="0"/>
      <dgm:spPr/>
    </dgm:pt>
    <dgm:pt modelId="{EBB3B52D-6CEA-4B28-BFE7-1E450910C086}" type="pres">
      <dgm:prSet presAssocID="{98B333B1-F017-472B-ADF9-5C608B883F9D}" presName="tx1" presStyleLbl="revTx" presStyleIdx="5" presStyleCnt="6"/>
      <dgm:spPr/>
    </dgm:pt>
    <dgm:pt modelId="{5B37864E-FA34-4EBF-9FB2-772CDA881CAA}" type="pres">
      <dgm:prSet presAssocID="{98B333B1-F017-472B-ADF9-5C608B883F9D}" presName="vert1" presStyleCnt="0"/>
      <dgm:spPr/>
    </dgm:pt>
  </dgm:ptLst>
  <dgm:cxnLst>
    <dgm:cxn modelId="{B7C5E510-3CFE-46A1-94E4-4EC51FD09D71}" type="presOf" srcId="{6EFB5C02-5FB0-404C-BE58-236EADAE8911}" destId="{CDD797DE-4A6A-4DD5-B849-E11469D65287}" srcOrd="0" destOrd="0" presId="urn:microsoft.com/office/officeart/2008/layout/LinedList"/>
    <dgm:cxn modelId="{F2061A21-9096-427C-A272-39EBD7228396}" srcId="{4FA034EC-4BCD-4EA5-92B0-C6855FC185EF}" destId="{88A0F9BC-A756-48A3-BA10-73DBDAF0A442}" srcOrd="0" destOrd="0" parTransId="{60323ADF-851E-4104-8931-BD1D6D411BA9}" sibTransId="{9E87BEF9-36F3-4C63-926A-E7341DE25E49}"/>
    <dgm:cxn modelId="{862C392B-F2C5-424C-BF34-4B612CF73C56}" type="presOf" srcId="{88A0F9BC-A756-48A3-BA10-73DBDAF0A442}" destId="{764988B8-4589-4BE6-9748-7C0F6BBC96F3}" srcOrd="0" destOrd="0" presId="urn:microsoft.com/office/officeart/2008/layout/LinedList"/>
    <dgm:cxn modelId="{2BD1F53B-1F27-4ECE-AFF8-4768B86212B0}" srcId="{4FA034EC-4BCD-4EA5-92B0-C6855FC185EF}" destId="{6EFB5C02-5FB0-404C-BE58-236EADAE8911}" srcOrd="2" destOrd="0" parTransId="{30894E63-F353-4F12-A06B-419EE9739515}" sibTransId="{224EBE19-6590-4A44-99FF-1F1BB2C03081}"/>
    <dgm:cxn modelId="{3EDBB359-B45E-4F70-985A-2D54914C50AB}" srcId="{4FA034EC-4BCD-4EA5-92B0-C6855FC185EF}" destId="{B0F0E794-D7DE-4D6C-AD2D-6DFE3881F5AF}" srcOrd="4" destOrd="0" parTransId="{8F2C490D-BBA2-48F6-A9F0-11C0B289E26E}" sibTransId="{75D57840-C654-4995-8D2D-55D08AE969C0}"/>
    <dgm:cxn modelId="{A9E04184-2078-4037-B9AD-A5C1BDE4404F}" type="presOf" srcId="{4FA034EC-4BCD-4EA5-92B0-C6855FC185EF}" destId="{19851D6C-69D4-4EE2-B5C3-7EDFE2013394}" srcOrd="0" destOrd="0" presId="urn:microsoft.com/office/officeart/2008/layout/LinedList"/>
    <dgm:cxn modelId="{C8AE4B98-9A6C-4785-8F65-C671E7A7CEFB}" type="presOf" srcId="{545DCC3E-EA48-4806-A2B2-87B85214C408}" destId="{5B63C892-00ED-4162-BF82-C9B2C2BE57DC}" srcOrd="0" destOrd="0" presId="urn:microsoft.com/office/officeart/2008/layout/LinedList"/>
    <dgm:cxn modelId="{DB0734A4-E35E-4410-B475-7FCA2F1CF9C4}" type="presOf" srcId="{FC435D5B-6F36-499D-B0B1-6F7831F23569}" destId="{EC393538-AAF1-4C1A-95C8-5908A090F573}" srcOrd="0" destOrd="0" presId="urn:microsoft.com/office/officeart/2008/layout/LinedList"/>
    <dgm:cxn modelId="{3F4693BA-F7B8-4701-98B6-2AD77291858A}" srcId="{4FA034EC-4BCD-4EA5-92B0-C6855FC185EF}" destId="{545DCC3E-EA48-4806-A2B2-87B85214C408}" srcOrd="1" destOrd="0" parTransId="{340B0E23-BDF1-4BEB-A5A6-73D1F724201A}" sibTransId="{8CBBCF45-00CE-4B2A-9AC3-A05F07918140}"/>
    <dgm:cxn modelId="{23E4A5D9-F9CD-470D-A90E-A4A0357D7B72}" type="presOf" srcId="{B0F0E794-D7DE-4D6C-AD2D-6DFE3881F5AF}" destId="{635787E6-83DA-435A-B4BD-4DBF5678ACF9}" srcOrd="0" destOrd="0" presId="urn:microsoft.com/office/officeart/2008/layout/LinedList"/>
    <dgm:cxn modelId="{D00D01E4-0517-4C38-A7A5-FEADFE0F3C13}" srcId="{4FA034EC-4BCD-4EA5-92B0-C6855FC185EF}" destId="{98B333B1-F017-472B-ADF9-5C608B883F9D}" srcOrd="5" destOrd="0" parTransId="{1B9A4A2D-AC76-47D9-BDED-45D88D5F6B65}" sibTransId="{FF15A090-05E8-4AF1-8E94-A7EA25A20F8F}"/>
    <dgm:cxn modelId="{99549CE9-2E10-4311-AAF6-2CBBC72DE7F8}" srcId="{4FA034EC-4BCD-4EA5-92B0-C6855FC185EF}" destId="{FC435D5B-6F36-499D-B0B1-6F7831F23569}" srcOrd="3" destOrd="0" parTransId="{907F3615-F877-426A-A618-5BFD10398399}" sibTransId="{FD89855E-015E-4412-A718-5FBDACD1ED81}"/>
    <dgm:cxn modelId="{81148AEC-9B06-44F8-AD37-D37C0A640458}" type="presOf" srcId="{98B333B1-F017-472B-ADF9-5C608B883F9D}" destId="{EBB3B52D-6CEA-4B28-BFE7-1E450910C086}" srcOrd="0" destOrd="0" presId="urn:microsoft.com/office/officeart/2008/layout/LinedList"/>
    <dgm:cxn modelId="{CFC531A3-FB82-429F-99CF-4F99D1C09A6F}" type="presParOf" srcId="{19851D6C-69D4-4EE2-B5C3-7EDFE2013394}" destId="{5936E949-4F6E-45C9-81B3-0EFA3F832980}" srcOrd="0" destOrd="0" presId="urn:microsoft.com/office/officeart/2008/layout/LinedList"/>
    <dgm:cxn modelId="{86D026B8-06A3-492D-B5BC-B17E33C34043}" type="presParOf" srcId="{19851D6C-69D4-4EE2-B5C3-7EDFE2013394}" destId="{36417188-AE45-4CA2-9FB2-F8F63E354D23}" srcOrd="1" destOrd="0" presId="urn:microsoft.com/office/officeart/2008/layout/LinedList"/>
    <dgm:cxn modelId="{F01971F5-772B-4B75-8900-C37E786E1E62}" type="presParOf" srcId="{36417188-AE45-4CA2-9FB2-F8F63E354D23}" destId="{764988B8-4589-4BE6-9748-7C0F6BBC96F3}" srcOrd="0" destOrd="0" presId="urn:microsoft.com/office/officeart/2008/layout/LinedList"/>
    <dgm:cxn modelId="{403D32CA-9285-4883-B3B8-0C92CAEA4E39}" type="presParOf" srcId="{36417188-AE45-4CA2-9FB2-F8F63E354D23}" destId="{96DF28A4-CF60-413A-BC83-4C3F14461CC1}" srcOrd="1" destOrd="0" presId="urn:microsoft.com/office/officeart/2008/layout/LinedList"/>
    <dgm:cxn modelId="{62F65FB3-2D17-4D9A-853B-5680302C2286}" type="presParOf" srcId="{19851D6C-69D4-4EE2-B5C3-7EDFE2013394}" destId="{2BFDA270-4EFB-4969-B674-DFCE46752FE8}" srcOrd="2" destOrd="0" presId="urn:microsoft.com/office/officeart/2008/layout/LinedList"/>
    <dgm:cxn modelId="{EE4FC2EF-1C15-4E10-B5BB-99131289B0BE}" type="presParOf" srcId="{19851D6C-69D4-4EE2-B5C3-7EDFE2013394}" destId="{6C19C7AC-2DBE-48E7-9B2A-1849CB017E8B}" srcOrd="3" destOrd="0" presId="urn:microsoft.com/office/officeart/2008/layout/LinedList"/>
    <dgm:cxn modelId="{94A02E13-3C0E-4E69-B306-796B03AD1034}" type="presParOf" srcId="{6C19C7AC-2DBE-48E7-9B2A-1849CB017E8B}" destId="{5B63C892-00ED-4162-BF82-C9B2C2BE57DC}" srcOrd="0" destOrd="0" presId="urn:microsoft.com/office/officeart/2008/layout/LinedList"/>
    <dgm:cxn modelId="{2EF7F7F7-4BC5-48CF-A03F-71D53A7ECF3C}" type="presParOf" srcId="{6C19C7AC-2DBE-48E7-9B2A-1849CB017E8B}" destId="{5DC5F3DC-5E63-41C5-933F-6FFFF458E40A}" srcOrd="1" destOrd="0" presId="urn:microsoft.com/office/officeart/2008/layout/LinedList"/>
    <dgm:cxn modelId="{BE07CC92-8182-443B-AF6C-6316A74BBAA5}" type="presParOf" srcId="{19851D6C-69D4-4EE2-B5C3-7EDFE2013394}" destId="{173CD35B-D9F7-45B0-B73E-E95A2205D1D1}" srcOrd="4" destOrd="0" presId="urn:microsoft.com/office/officeart/2008/layout/LinedList"/>
    <dgm:cxn modelId="{5AFAF114-CDDB-447C-968E-DF40C970AC51}" type="presParOf" srcId="{19851D6C-69D4-4EE2-B5C3-7EDFE2013394}" destId="{15E4562D-587D-420E-859B-7D21E38D6945}" srcOrd="5" destOrd="0" presId="urn:microsoft.com/office/officeart/2008/layout/LinedList"/>
    <dgm:cxn modelId="{02829204-18D6-40C3-B3BF-367FF6D9B243}" type="presParOf" srcId="{15E4562D-587D-420E-859B-7D21E38D6945}" destId="{CDD797DE-4A6A-4DD5-B849-E11469D65287}" srcOrd="0" destOrd="0" presId="urn:microsoft.com/office/officeart/2008/layout/LinedList"/>
    <dgm:cxn modelId="{DCBDD96B-32E7-46EA-82A8-76BAB3A89933}" type="presParOf" srcId="{15E4562D-587D-420E-859B-7D21E38D6945}" destId="{7F5CD890-0E79-4A34-B4A7-CD2B057F3E4A}" srcOrd="1" destOrd="0" presId="urn:microsoft.com/office/officeart/2008/layout/LinedList"/>
    <dgm:cxn modelId="{C2CFF8DC-64BB-42C6-81F6-24AB5A970959}" type="presParOf" srcId="{19851D6C-69D4-4EE2-B5C3-7EDFE2013394}" destId="{4199CB5D-0147-4C54-9D66-289010CBDDCD}" srcOrd="6" destOrd="0" presId="urn:microsoft.com/office/officeart/2008/layout/LinedList"/>
    <dgm:cxn modelId="{8BF90D43-4867-4BA6-8778-F2F15F7A1DED}" type="presParOf" srcId="{19851D6C-69D4-4EE2-B5C3-7EDFE2013394}" destId="{580AF8F9-CE6A-4C6F-9DC9-186B88EA2DF3}" srcOrd="7" destOrd="0" presId="urn:microsoft.com/office/officeart/2008/layout/LinedList"/>
    <dgm:cxn modelId="{FE773033-1251-4911-AB43-342956F84880}" type="presParOf" srcId="{580AF8F9-CE6A-4C6F-9DC9-186B88EA2DF3}" destId="{EC393538-AAF1-4C1A-95C8-5908A090F573}" srcOrd="0" destOrd="0" presId="urn:microsoft.com/office/officeart/2008/layout/LinedList"/>
    <dgm:cxn modelId="{6F93891A-5CCC-471B-A829-4ED40766A90D}" type="presParOf" srcId="{580AF8F9-CE6A-4C6F-9DC9-186B88EA2DF3}" destId="{53F8F369-1AA5-415B-A444-E0E7762EDADB}" srcOrd="1" destOrd="0" presId="urn:microsoft.com/office/officeart/2008/layout/LinedList"/>
    <dgm:cxn modelId="{91600FE8-1A3A-4AAC-BD60-447A4010294A}" type="presParOf" srcId="{19851D6C-69D4-4EE2-B5C3-7EDFE2013394}" destId="{EE4C147C-9810-4DE9-B8C9-CCA12F73251F}" srcOrd="8" destOrd="0" presId="urn:microsoft.com/office/officeart/2008/layout/LinedList"/>
    <dgm:cxn modelId="{024D47A8-E12C-4415-9BC5-8002435D1C9C}" type="presParOf" srcId="{19851D6C-69D4-4EE2-B5C3-7EDFE2013394}" destId="{781F0C31-27EB-4C18-8C4D-8FD58A032206}" srcOrd="9" destOrd="0" presId="urn:microsoft.com/office/officeart/2008/layout/LinedList"/>
    <dgm:cxn modelId="{5E2894DF-1A21-43DC-B80F-5A746B858EED}" type="presParOf" srcId="{781F0C31-27EB-4C18-8C4D-8FD58A032206}" destId="{635787E6-83DA-435A-B4BD-4DBF5678ACF9}" srcOrd="0" destOrd="0" presId="urn:microsoft.com/office/officeart/2008/layout/LinedList"/>
    <dgm:cxn modelId="{3B1E452A-1216-4644-8055-36242F94D3A6}" type="presParOf" srcId="{781F0C31-27EB-4C18-8C4D-8FD58A032206}" destId="{C18C5C5E-4BCF-4351-AEF3-DE68B8E3C071}" srcOrd="1" destOrd="0" presId="urn:microsoft.com/office/officeart/2008/layout/LinedList"/>
    <dgm:cxn modelId="{FCD17E8A-8369-40BE-88A5-9B3F3DFFDFC0}" type="presParOf" srcId="{19851D6C-69D4-4EE2-B5C3-7EDFE2013394}" destId="{A1DD851E-ECD9-4F0B-B540-13F4AC6E3A29}" srcOrd="10" destOrd="0" presId="urn:microsoft.com/office/officeart/2008/layout/LinedList"/>
    <dgm:cxn modelId="{78C4C4A4-AF62-4B21-ACC9-F69783FA1061}" type="presParOf" srcId="{19851D6C-69D4-4EE2-B5C3-7EDFE2013394}" destId="{4950C6BE-0910-450B-A786-67172D0B49EA}" srcOrd="11" destOrd="0" presId="urn:microsoft.com/office/officeart/2008/layout/LinedList"/>
    <dgm:cxn modelId="{28FFD5D6-6DA2-4B77-87CE-0CA0D961802A}" type="presParOf" srcId="{4950C6BE-0910-450B-A786-67172D0B49EA}" destId="{EBB3B52D-6CEA-4B28-BFE7-1E450910C086}" srcOrd="0" destOrd="0" presId="urn:microsoft.com/office/officeart/2008/layout/LinedList"/>
    <dgm:cxn modelId="{3058FD7E-3907-422C-BD17-12840CD24894}" type="presParOf" srcId="{4950C6BE-0910-450B-A786-67172D0B49EA}" destId="{5B37864E-FA34-4EBF-9FB2-772CDA881C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90605"/>
          <a:ext cx="2712874"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Identify ways to involve environmental supports in the individual’s treatment and overall recovery</a:t>
          </a:r>
          <a:endParaRPr lang="en-US" sz="17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49725"/>
        <a:ext cx="2712874" cy="2145978"/>
      </dsp:txXfrm>
    </dsp:sp>
    <dsp:sp modelId="{94E9EF1A-1D07-4210-9402-6C559E90358A}">
      <dsp:nvSpPr>
        <dsp:cNvPr id="0" name=""/>
        <dsp:cNvSpPr/>
      </dsp:nvSpPr>
      <dsp:spPr>
        <a:xfrm>
          <a:off x="82388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23882" y="549949"/>
        <a:ext cx="1072989" cy="1072989"/>
      </dsp:txXfrm>
    </dsp:sp>
    <dsp:sp modelId="{B9E74D06-8974-46A7-BDE8-CAC0846523DB}">
      <dsp:nvSpPr>
        <dsp:cNvPr id="0" name=""/>
        <dsp:cNvSpPr/>
      </dsp:nvSpPr>
      <dsp:spPr>
        <a:xfrm>
          <a:off x="83009"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72288" y="192286"/>
          <a:ext cx="2554736"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Identify services that are related to community integration</a:t>
          </a:r>
          <a:endParaRPr lang="en-US" sz="17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72288" y="1551406"/>
        <a:ext cx="2554736" cy="2145978"/>
      </dsp:txXfrm>
    </dsp:sp>
    <dsp:sp modelId="{64DEC11D-BC31-4708-AD6D-FCD869F29A77}">
      <dsp:nvSpPr>
        <dsp:cNvPr id="0" name=""/>
        <dsp:cNvSpPr/>
      </dsp:nvSpPr>
      <dsp:spPr>
        <a:xfrm>
          <a:off x="371316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13162" y="549949"/>
        <a:ext cx="1072989" cy="1072989"/>
      </dsp:txXfrm>
    </dsp:sp>
    <dsp:sp modelId="{E2B2538A-D96F-4DCA-8CF3-F0FB434F3801}">
      <dsp:nvSpPr>
        <dsp:cNvPr id="0" name=""/>
        <dsp:cNvSpPr/>
      </dsp:nvSpPr>
      <dsp:spPr>
        <a:xfrm>
          <a:off x="2972288"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82498" y="192286"/>
          <a:ext cx="2554736"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Learn to apply the best-practice of  recovery support services</a:t>
          </a:r>
          <a:endParaRPr lang="en-US" sz="1700" b="1" kern="1200" dirty="0">
            <a:latin typeface="Calibri" panose="020F0502020204030204" pitchFamily="34" charset="0"/>
            <a:cs typeface="Calibri" panose="020F0502020204030204" pitchFamily="34" charset="0"/>
          </a:endParaRPr>
        </a:p>
      </dsp:txBody>
      <dsp:txXfrm>
        <a:off x="5782498" y="1551406"/>
        <a:ext cx="2554736" cy="2145978"/>
      </dsp:txXfrm>
    </dsp:sp>
    <dsp:sp modelId="{82EE2C17-F664-4616-8F76-97637F08E124}">
      <dsp:nvSpPr>
        <dsp:cNvPr id="0" name=""/>
        <dsp:cNvSpPr/>
      </dsp:nvSpPr>
      <dsp:spPr>
        <a:xfrm>
          <a:off x="6523372"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23372" y="549949"/>
        <a:ext cx="1072989" cy="1072989"/>
      </dsp:txXfrm>
    </dsp:sp>
    <dsp:sp modelId="{96383FDE-483E-4E6D-B151-4FC41C065094}">
      <dsp:nvSpPr>
        <dsp:cNvPr id="0" name=""/>
        <dsp:cNvSpPr/>
      </dsp:nvSpPr>
      <dsp:spPr>
        <a:xfrm>
          <a:off x="5782498"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592709" y="192286"/>
          <a:ext cx="2691593" cy="3576631"/>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9177"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700" b="1" kern="1200" dirty="0">
              <a:solidFill>
                <a:schemeClr val="tx1"/>
              </a:solidFill>
              <a:latin typeface="Calibri" panose="020F0502020204030204" pitchFamily="34" charset="0"/>
              <a:cs typeface="Calibri" panose="020F0502020204030204" pitchFamily="34" charset="0"/>
            </a:rPr>
            <a:t>Learn how social inclusion and advocacy impact recovery</a:t>
          </a:r>
          <a:br>
            <a:rPr lang="en-US" sz="1900" kern="1200" dirty="0">
              <a:solidFill>
                <a:schemeClr val="accent1">
                  <a:lumMod val="75000"/>
                </a:schemeClr>
              </a:solidFill>
              <a:latin typeface="Calibri" panose="020F0502020204030204" pitchFamily="34" charset="0"/>
              <a:cs typeface="Calibri" panose="020F0502020204030204" pitchFamily="34" charset="0"/>
            </a:rPr>
          </a:br>
          <a:endParaRPr lang="en-US" sz="1700" b="1" kern="1200" dirty="0">
            <a:latin typeface="Calibri" panose="020F0502020204030204" pitchFamily="34" charset="0"/>
            <a:cs typeface="Calibri" panose="020F0502020204030204" pitchFamily="34" charset="0"/>
          </a:endParaRPr>
        </a:p>
      </dsp:txBody>
      <dsp:txXfrm>
        <a:off x="8592709" y="1551406"/>
        <a:ext cx="2691593" cy="2145978"/>
      </dsp:txXfrm>
    </dsp:sp>
    <dsp:sp modelId="{3CBA3CC0-D70A-4B98-9329-64604EDF25F0}">
      <dsp:nvSpPr>
        <dsp:cNvPr id="0" name=""/>
        <dsp:cNvSpPr/>
      </dsp:nvSpPr>
      <dsp:spPr>
        <a:xfrm>
          <a:off x="9402011" y="549949"/>
          <a:ext cx="1072989" cy="107298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4" tIns="12700" rIns="83654"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02011" y="549949"/>
        <a:ext cx="1072989" cy="1072989"/>
      </dsp:txXfrm>
    </dsp:sp>
    <dsp:sp modelId="{5BE72261-3EB3-4585-8739-2FFBAED12B80}">
      <dsp:nvSpPr>
        <dsp:cNvPr id="0" name=""/>
        <dsp:cNvSpPr/>
      </dsp:nvSpPr>
      <dsp:spPr>
        <a:xfrm>
          <a:off x="8661137" y="3768846"/>
          <a:ext cx="255473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0640F-7D05-4EAB-993D-2E103797A986}">
      <dsp:nvSpPr>
        <dsp:cNvPr id="0" name=""/>
        <dsp:cNvSpPr/>
      </dsp:nvSpPr>
      <dsp:spPr>
        <a:xfrm>
          <a:off x="1646301" y="22727"/>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a space for the individual receiving services to be the co-creator in the development of person-centered programming.</a:t>
          </a:r>
        </a:p>
      </dsp:txBody>
      <dsp:txXfrm>
        <a:off x="1646301" y="22727"/>
        <a:ext cx="6585204" cy="1327118"/>
      </dsp:txXfrm>
    </dsp:sp>
    <dsp:sp modelId="{76EBB150-768B-4F80-99F6-DDDEA3735D43}">
      <dsp:nvSpPr>
        <dsp:cNvPr id="0" name=""/>
        <dsp:cNvSpPr/>
      </dsp:nvSpPr>
      <dsp:spPr>
        <a:xfrm>
          <a:off x="0" y="1294"/>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Create</a:t>
          </a:r>
        </a:p>
      </dsp:txBody>
      <dsp:txXfrm>
        <a:off x="0" y="1294"/>
        <a:ext cx="1646301" cy="1327118"/>
      </dsp:txXfrm>
    </dsp:sp>
    <dsp:sp modelId="{ADAF90F7-247D-4931-812B-47D7E2E85D18}">
      <dsp:nvSpPr>
        <dsp:cNvPr id="0" name=""/>
        <dsp:cNvSpPr/>
      </dsp:nvSpPr>
      <dsp:spPr>
        <a:xfrm>
          <a:off x="1646301" y="1408039"/>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f</a:t>
          </a:r>
          <a:r>
            <a:rPr lang="en-US" sz="2400" b="0" kern="1200" dirty="0">
              <a:solidFill>
                <a:schemeClr val="tx1"/>
              </a:solidFill>
              <a:latin typeface="Calibri" panose="020F0502020204030204" pitchFamily="34" charset="0"/>
              <a:cs typeface="Calibri" panose="020F0502020204030204" pitchFamily="34" charset="0"/>
            </a:rPr>
            <a:t>ro</a:t>
          </a:r>
          <a:r>
            <a:rPr lang="en-US" sz="2400" kern="1200" dirty="0">
              <a:solidFill>
                <a:schemeClr val="tx1"/>
              </a:solidFill>
              <a:latin typeface="Calibri" panose="020F0502020204030204" pitchFamily="34" charset="0"/>
              <a:cs typeface="Calibri" panose="020F0502020204030204" pitchFamily="34" charset="0"/>
            </a:rPr>
            <a:t>m individuals with lived experience.</a:t>
          </a:r>
        </a:p>
      </dsp:txBody>
      <dsp:txXfrm>
        <a:off x="1646301" y="1408039"/>
        <a:ext cx="6585204" cy="1327118"/>
      </dsp:txXfrm>
    </dsp:sp>
    <dsp:sp modelId="{081A7198-1A02-4A0A-9932-5CFE6E32F7CB}">
      <dsp:nvSpPr>
        <dsp:cNvPr id="0" name=""/>
        <dsp:cNvSpPr/>
      </dsp:nvSpPr>
      <dsp:spPr>
        <a:xfrm>
          <a:off x="0" y="1401629"/>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Learn</a:t>
          </a:r>
        </a:p>
      </dsp:txBody>
      <dsp:txXfrm>
        <a:off x="0" y="1401629"/>
        <a:ext cx="1646301" cy="1327118"/>
      </dsp:txXfrm>
    </dsp:sp>
    <dsp:sp modelId="{CF55FB28-37F3-4BE3-92AC-F44CAA07ADA9}">
      <dsp:nvSpPr>
        <dsp:cNvPr id="0" name=""/>
        <dsp:cNvSpPr/>
      </dsp:nvSpPr>
      <dsp:spPr>
        <a:xfrm>
          <a:off x="1646301" y="2814785"/>
          <a:ext cx="6585204" cy="1327118"/>
        </a:xfrm>
        <a:prstGeom prst="rect">
          <a:avLst/>
        </a:prstGeom>
        <a:solidFill>
          <a:schemeClr val="accent2">
            <a:lumMod val="20000"/>
            <a:lumOff val="8000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71" tIns="337088" rIns="127771" bIns="3370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panose="020F0502020204030204" pitchFamily="34" charset="0"/>
              <a:cs typeface="Calibri" panose="020F0502020204030204" pitchFamily="34" charset="0"/>
            </a:rPr>
            <a:t>workplace behavioral health.</a:t>
          </a:r>
        </a:p>
      </dsp:txBody>
      <dsp:txXfrm>
        <a:off x="1646301" y="2814785"/>
        <a:ext cx="6585204" cy="1327118"/>
      </dsp:txXfrm>
    </dsp:sp>
    <dsp:sp modelId="{58C9408B-2DE2-4EE9-BC11-CCDB0D1108AC}">
      <dsp:nvSpPr>
        <dsp:cNvPr id="0" name=""/>
        <dsp:cNvSpPr/>
      </dsp:nvSpPr>
      <dsp:spPr>
        <a:xfrm>
          <a:off x="0" y="2814785"/>
          <a:ext cx="1646301" cy="1327118"/>
        </a:xfrm>
        <a:prstGeom prst="rect">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117" tIns="131090" rIns="87117" bIns="13109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Prioritize</a:t>
          </a:r>
        </a:p>
      </dsp:txBody>
      <dsp:txXfrm>
        <a:off x="0" y="2814785"/>
        <a:ext cx="1646301" cy="1327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DD59A-5B8B-4569-90DC-B74E7C2D84FB}">
      <dsp:nvSpPr>
        <dsp:cNvPr id="0" name=""/>
        <dsp:cNvSpPr/>
      </dsp:nvSpPr>
      <dsp:spPr>
        <a:xfrm>
          <a:off x="0" y="3029313"/>
          <a:ext cx="1685758" cy="994288"/>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Creating</a:t>
          </a:r>
        </a:p>
      </dsp:txBody>
      <dsp:txXfrm>
        <a:off x="0" y="3029313"/>
        <a:ext cx="1685758" cy="994288"/>
      </dsp:txXfrm>
    </dsp:sp>
    <dsp:sp modelId="{7788325B-F9DB-4DB3-A366-EC7AE69C00B8}">
      <dsp:nvSpPr>
        <dsp:cNvPr id="0" name=""/>
        <dsp:cNvSpPr/>
      </dsp:nvSpPr>
      <dsp:spPr>
        <a:xfrm>
          <a:off x="1685758" y="3030024"/>
          <a:ext cx="5057276" cy="994288"/>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 culture and language of hope to foster a sense of belonging.</a:t>
          </a:r>
        </a:p>
      </dsp:txBody>
      <dsp:txXfrm>
        <a:off x="1685758" y="3030024"/>
        <a:ext cx="5057276" cy="994288"/>
      </dsp:txXfrm>
    </dsp:sp>
    <dsp:sp modelId="{6D359160-3FBD-4069-A4E5-B224A7CBC8D4}">
      <dsp:nvSpPr>
        <dsp:cNvPr id="0" name=""/>
        <dsp:cNvSpPr/>
      </dsp:nvSpPr>
      <dsp:spPr>
        <a:xfrm rot="10800000">
          <a:off x="0" y="1515012"/>
          <a:ext cx="1685758" cy="15292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Reducing</a:t>
          </a:r>
        </a:p>
      </dsp:txBody>
      <dsp:txXfrm rot="-10800000">
        <a:off x="0" y="1515012"/>
        <a:ext cx="1685758" cy="993989"/>
      </dsp:txXfrm>
    </dsp:sp>
    <dsp:sp modelId="{3A36980A-16DC-461B-810F-DEF3FFFE1DBC}">
      <dsp:nvSpPr>
        <dsp:cNvPr id="0" name=""/>
        <dsp:cNvSpPr/>
      </dsp:nvSpPr>
      <dsp:spPr>
        <a:xfrm>
          <a:off x="1685758" y="1515012"/>
          <a:ext cx="5057276" cy="9939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the stigma within the agency and community by using person-first language.</a:t>
          </a:r>
        </a:p>
      </dsp:txBody>
      <dsp:txXfrm>
        <a:off x="1685758" y="1515012"/>
        <a:ext cx="5057276" cy="993989"/>
      </dsp:txXfrm>
    </dsp:sp>
    <dsp:sp modelId="{BC16902D-6ADE-473D-A653-B965B8B55CC5}">
      <dsp:nvSpPr>
        <dsp:cNvPr id="0" name=""/>
        <dsp:cNvSpPr/>
      </dsp:nvSpPr>
      <dsp:spPr>
        <a:xfrm rot="10800000">
          <a:off x="0" y="8036"/>
          <a:ext cx="1685758" cy="15292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891" tIns="156464" rIns="119891"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Being</a:t>
          </a:r>
        </a:p>
      </dsp:txBody>
      <dsp:txXfrm rot="-10800000">
        <a:off x="0" y="8036"/>
        <a:ext cx="1685758" cy="993989"/>
      </dsp:txXfrm>
    </dsp:sp>
    <dsp:sp modelId="{70DD1B10-7839-4005-9E03-58543480A958}">
      <dsp:nvSpPr>
        <dsp:cNvPr id="0" name=""/>
        <dsp:cNvSpPr/>
      </dsp:nvSpPr>
      <dsp:spPr>
        <a:xfrm>
          <a:off x="1685758" y="711"/>
          <a:ext cx="5057276" cy="99398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585" tIns="254000" rIns="10258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non-judgmental</a:t>
          </a:r>
        </a:p>
      </dsp:txBody>
      <dsp:txXfrm>
        <a:off x="1685758" y="711"/>
        <a:ext cx="5057276" cy="9939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03031-8514-4B39-97DF-016C1559EE8F}">
      <dsp:nvSpPr>
        <dsp:cNvPr id="0" name=""/>
        <dsp:cNvSpPr/>
      </dsp:nvSpPr>
      <dsp:spPr>
        <a:xfrm>
          <a:off x="0" y="338378"/>
          <a:ext cx="11029615" cy="1167075"/>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21" tIns="395732" rIns="8560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Acknowledge (with personal consent) the defined family and care givers, and circles of support of the individual served</a:t>
          </a:r>
        </a:p>
      </dsp:txBody>
      <dsp:txXfrm>
        <a:off x="0" y="338378"/>
        <a:ext cx="11029615" cy="1167075"/>
      </dsp:txXfrm>
    </dsp:sp>
    <dsp:sp modelId="{D73AE422-3C96-4A95-8B7C-53169F95C11E}">
      <dsp:nvSpPr>
        <dsp:cNvPr id="0" name=""/>
        <dsp:cNvSpPr/>
      </dsp:nvSpPr>
      <dsp:spPr>
        <a:xfrm>
          <a:off x="551480" y="57938"/>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Acknowledge</a:t>
          </a:r>
        </a:p>
      </dsp:txBody>
      <dsp:txXfrm>
        <a:off x="578860" y="85318"/>
        <a:ext cx="7665970" cy="506120"/>
      </dsp:txXfrm>
    </dsp:sp>
    <dsp:sp modelId="{4A380887-757B-48EF-A874-5C1C882801E9}">
      <dsp:nvSpPr>
        <dsp:cNvPr id="0" name=""/>
        <dsp:cNvSpPr/>
      </dsp:nvSpPr>
      <dsp:spPr>
        <a:xfrm>
          <a:off x="0" y="1888494"/>
          <a:ext cx="11029615" cy="1167075"/>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21" tIns="395732" rIns="856021"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cs typeface="Calibri" panose="020F0502020204030204" pitchFamily="34" charset="0"/>
            </a:rPr>
            <a:t>Offer recovery events and support programs that foster healthy communication, healthy relationships, and encourage healthy community engagement</a:t>
          </a:r>
        </a:p>
      </dsp:txBody>
      <dsp:txXfrm>
        <a:off x="0" y="1888494"/>
        <a:ext cx="11029615" cy="1167075"/>
      </dsp:txXfrm>
    </dsp:sp>
    <dsp:sp modelId="{3F584ABE-C4BB-4AEB-9589-0F16196DE825}">
      <dsp:nvSpPr>
        <dsp:cNvPr id="0" name=""/>
        <dsp:cNvSpPr/>
      </dsp:nvSpPr>
      <dsp:spPr>
        <a:xfrm>
          <a:off x="551480" y="1608054"/>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Offer</a:t>
          </a:r>
        </a:p>
      </dsp:txBody>
      <dsp:txXfrm>
        <a:off x="578860" y="1635434"/>
        <a:ext cx="7665970" cy="506120"/>
      </dsp:txXfrm>
    </dsp:sp>
    <dsp:sp modelId="{B2C8A59D-5B91-470A-82E6-309FDA1A50A6}">
      <dsp:nvSpPr>
        <dsp:cNvPr id="0" name=""/>
        <dsp:cNvSpPr/>
      </dsp:nvSpPr>
      <dsp:spPr>
        <a:xfrm>
          <a:off x="0" y="3438609"/>
          <a:ext cx="11029615" cy="478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7D9A8-B47C-48F7-8894-E4AEAA6D0F10}">
      <dsp:nvSpPr>
        <dsp:cNvPr id="0" name=""/>
        <dsp:cNvSpPr/>
      </dsp:nvSpPr>
      <dsp:spPr>
        <a:xfrm>
          <a:off x="551480" y="3158169"/>
          <a:ext cx="7720730" cy="5608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25" tIns="0" rIns="2918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Assist</a:t>
          </a:r>
        </a:p>
      </dsp:txBody>
      <dsp:txXfrm>
        <a:off x="578860" y="3185549"/>
        <a:ext cx="7665970"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612" y="993710"/>
          <a:ext cx="1325426" cy="861527"/>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Recovery-Oriented Principles (CONNECT)</a:t>
          </a:r>
        </a:p>
      </dsp:txBody>
      <dsp:txXfrm>
        <a:off x="42668" y="1035766"/>
        <a:ext cx="1241314" cy="777415"/>
      </dsp:txXfrm>
    </dsp:sp>
    <dsp:sp modelId="{C082DE15-48F9-4042-821A-0E5F138766A7}">
      <dsp:nvSpPr>
        <dsp:cNvPr id="0" name=""/>
        <dsp:cNvSpPr/>
      </dsp:nvSpPr>
      <dsp:spPr>
        <a:xfrm>
          <a:off x="663325" y="692900"/>
          <a:ext cx="1463146" cy="1463146"/>
        </a:xfrm>
        <a:custGeom>
          <a:avLst/>
          <a:gdLst/>
          <a:ahLst/>
          <a:cxnLst/>
          <a:rect l="0" t="0" r="0" b="0"/>
          <a:pathLst>
            <a:path>
              <a:moveTo>
                <a:pt x="307758" y="135267"/>
              </a:moveTo>
              <a:arcTo wR="731573" hR="731573" stAng="14075836" swAng="4248328"/>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463759" y="993710"/>
          <a:ext cx="1325426" cy="861527"/>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533400">
            <a:lnSpc>
              <a:spcPct val="90000"/>
            </a:lnSpc>
            <a:spcBef>
              <a:spcPct val="0"/>
            </a:spcBef>
            <a:spcAft>
              <a:spcPct val="35000"/>
            </a:spcAft>
            <a:buNone/>
          </a:pPr>
          <a:r>
            <a:rPr lang="en-US" sz="1200" kern="1200" dirty="0"/>
            <a:t>Practices (HOPE)</a:t>
          </a:r>
        </a:p>
      </dsp:txBody>
      <dsp:txXfrm>
        <a:off x="1505815" y="1035766"/>
        <a:ext cx="1241314" cy="777415"/>
      </dsp:txXfrm>
    </dsp:sp>
    <dsp:sp modelId="{A0FEDE47-928E-40EA-A091-A5700EF5A1E1}">
      <dsp:nvSpPr>
        <dsp:cNvPr id="0" name=""/>
        <dsp:cNvSpPr/>
      </dsp:nvSpPr>
      <dsp:spPr>
        <a:xfrm>
          <a:off x="663325" y="692900"/>
          <a:ext cx="1463146" cy="1463146"/>
        </a:xfrm>
        <a:custGeom>
          <a:avLst/>
          <a:gdLst/>
          <a:ahLst/>
          <a:cxnLst/>
          <a:rect l="0" t="0" r="0" b="0"/>
          <a:pathLst>
            <a:path>
              <a:moveTo>
                <a:pt x="1155388" y="1327878"/>
              </a:moveTo>
              <a:arcTo wR="731573" hR="731573" stAng="3275836" swAng="424832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3DBA-18C5-4915-9827-CD733C60E3A9}">
      <dsp:nvSpPr>
        <dsp:cNvPr id="0" name=""/>
        <dsp:cNvSpPr/>
      </dsp:nvSpPr>
      <dsp:spPr>
        <a:xfrm>
          <a:off x="27788" y="213611"/>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1A00F-2928-45A8-B2E5-AE50019C3707}">
      <dsp:nvSpPr>
        <dsp:cNvPr id="0" name=""/>
        <dsp:cNvSpPr/>
      </dsp:nvSpPr>
      <dsp:spPr>
        <a:xfrm>
          <a:off x="334073" y="519896"/>
          <a:ext cx="845930" cy="8459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1FF481-7903-4CDD-942A-633FAE7F1115}">
      <dsp:nvSpPr>
        <dsp:cNvPr id="0" name=""/>
        <dsp:cNvSpPr/>
      </dsp:nvSpPr>
      <dsp:spPr>
        <a:xfrm>
          <a:off x="1933762" y="213611"/>
          <a:ext cx="3168019"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Strong link to health and wellbeing</a:t>
          </a:r>
        </a:p>
      </dsp:txBody>
      <dsp:txXfrm>
        <a:off x="1933762" y="213611"/>
        <a:ext cx="3168019" cy="1458500"/>
      </dsp:txXfrm>
    </dsp:sp>
    <dsp:sp modelId="{BAA4E019-93B6-4629-9DF2-F13D63D0AF02}">
      <dsp:nvSpPr>
        <dsp:cNvPr id="0" name=""/>
        <dsp:cNvSpPr/>
      </dsp:nvSpPr>
      <dsp:spPr>
        <a:xfrm>
          <a:off x="5761321" y="304942"/>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4CB7A-DF59-4C2A-9CEE-A38267631341}">
      <dsp:nvSpPr>
        <dsp:cNvPr id="0" name=""/>
        <dsp:cNvSpPr/>
      </dsp:nvSpPr>
      <dsp:spPr>
        <a:xfrm>
          <a:off x="6094520" y="530800"/>
          <a:ext cx="845930" cy="845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800A2A-6429-4FA6-A511-DF86D4BFB5F1}">
      <dsp:nvSpPr>
        <dsp:cNvPr id="0" name=""/>
        <dsp:cNvSpPr/>
      </dsp:nvSpPr>
      <dsp:spPr>
        <a:xfrm>
          <a:off x="7493864" y="304942"/>
          <a:ext cx="2936614"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Provides equal access to basic needs</a:t>
          </a:r>
        </a:p>
      </dsp:txBody>
      <dsp:txXfrm>
        <a:off x="7493864" y="304942"/>
        <a:ext cx="2936614" cy="1458500"/>
      </dsp:txXfrm>
    </dsp:sp>
    <dsp:sp modelId="{3F46F5CF-3832-40F6-9FC6-E94BB9A9CCB3}">
      <dsp:nvSpPr>
        <dsp:cNvPr id="0" name=""/>
        <dsp:cNvSpPr/>
      </dsp:nvSpPr>
      <dsp:spPr>
        <a:xfrm>
          <a:off x="27788" y="2454607"/>
          <a:ext cx="1458500" cy="1458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BFECB-AFD8-45E2-80D8-57F32A74D164}">
      <dsp:nvSpPr>
        <dsp:cNvPr id="0" name=""/>
        <dsp:cNvSpPr/>
      </dsp:nvSpPr>
      <dsp:spPr>
        <a:xfrm>
          <a:off x="334073" y="2760893"/>
          <a:ext cx="845930" cy="8459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04A3AB-33D6-48C3-8997-799820B2E6ED}">
      <dsp:nvSpPr>
        <dsp:cNvPr id="0" name=""/>
        <dsp:cNvSpPr/>
      </dsp:nvSpPr>
      <dsp:spPr>
        <a:xfrm>
          <a:off x="1905708" y="2454607"/>
          <a:ext cx="3224125"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Eliminates or reduces  barriers and challenges in recovery</a:t>
          </a:r>
        </a:p>
      </dsp:txBody>
      <dsp:txXfrm>
        <a:off x="1905708" y="2454607"/>
        <a:ext cx="3224125" cy="1458500"/>
      </dsp:txXfrm>
    </dsp:sp>
    <dsp:sp modelId="{924E45F0-CA51-492C-ACB8-E561D92669EE}">
      <dsp:nvSpPr>
        <dsp:cNvPr id="0" name=""/>
        <dsp:cNvSpPr/>
      </dsp:nvSpPr>
      <dsp:spPr>
        <a:xfrm>
          <a:off x="5830898" y="2321913"/>
          <a:ext cx="1586571" cy="15968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12AF8-FD17-4874-BE1A-25F485FBED41}">
      <dsp:nvSpPr>
        <dsp:cNvPr id="0" name=""/>
        <dsp:cNvSpPr/>
      </dsp:nvSpPr>
      <dsp:spPr>
        <a:xfrm>
          <a:off x="6201226" y="2710094"/>
          <a:ext cx="845930" cy="84593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81D79D-2B1D-4A1B-A7F9-2642A1D47385}">
      <dsp:nvSpPr>
        <dsp:cNvPr id="0" name=""/>
        <dsp:cNvSpPr/>
      </dsp:nvSpPr>
      <dsp:spPr>
        <a:xfrm>
          <a:off x="7591721" y="2314898"/>
          <a:ext cx="3437894" cy="145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Person-driven</a:t>
          </a:r>
        </a:p>
      </dsp:txBody>
      <dsp:txXfrm>
        <a:off x="7591721" y="2314898"/>
        <a:ext cx="3437894" cy="1458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E156C-DC43-4C95-97BD-CAF7F527F856}">
      <dsp:nvSpPr>
        <dsp:cNvPr id="0" name=""/>
        <dsp:cNvSpPr/>
      </dsp:nvSpPr>
      <dsp:spPr>
        <a:xfrm>
          <a:off x="0" y="794"/>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7546" y="28567"/>
          <a:ext cx="7719569" cy="203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Uphold the right of people experiencing behavioral health challenges to participate in community and social settings as full and equal citizens</a:t>
          </a:r>
          <a:endParaRPr lang="en-US" sz="2600" kern="1200" dirty="0">
            <a:solidFill>
              <a:schemeClr val="accent1"/>
            </a:solidFill>
            <a:latin typeface="Calibri" panose="020F0502020204030204" pitchFamily="34" charset="0"/>
            <a:cs typeface="Calibri" panose="020F0502020204030204" pitchFamily="34" charset="0"/>
          </a:endParaRPr>
        </a:p>
      </dsp:txBody>
      <dsp:txXfrm>
        <a:off x="7546" y="28567"/>
        <a:ext cx="7719569" cy="2038042"/>
      </dsp:txXfrm>
    </dsp:sp>
    <dsp:sp modelId="{CD805B54-E4E3-4509-8169-BB8DA98DFBC5}">
      <dsp:nvSpPr>
        <dsp:cNvPr id="0" name=""/>
        <dsp:cNvSpPr/>
      </dsp:nvSpPr>
      <dsp:spPr>
        <a:xfrm>
          <a:off x="0" y="1312693"/>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DF2BD-43F4-4F2F-B5F1-CA544B020ABD}">
      <dsp:nvSpPr>
        <dsp:cNvPr id="0" name=""/>
        <dsp:cNvSpPr/>
      </dsp:nvSpPr>
      <dsp:spPr>
        <a:xfrm>
          <a:off x="0" y="1267141"/>
          <a:ext cx="7727116" cy="109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dsp:txBody>
      <dsp:txXfrm>
        <a:off x="0" y="1267141"/>
        <a:ext cx="7727116" cy="1097723"/>
      </dsp:txXfrm>
    </dsp:sp>
    <dsp:sp modelId="{1234B88A-10D8-415E-8BE9-5915190BC569}">
      <dsp:nvSpPr>
        <dsp:cNvPr id="0" name=""/>
        <dsp:cNvSpPr/>
      </dsp:nvSpPr>
      <dsp:spPr>
        <a:xfrm>
          <a:off x="0" y="2890257"/>
          <a:ext cx="772711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6A0CC-DFFF-4A73-A873-7ED6F13FF2E6}">
      <dsp:nvSpPr>
        <dsp:cNvPr id="0" name=""/>
        <dsp:cNvSpPr/>
      </dsp:nvSpPr>
      <dsp:spPr>
        <a:xfrm>
          <a:off x="0" y="2907968"/>
          <a:ext cx="7727116" cy="122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p>
      </dsp:txBody>
      <dsp:txXfrm>
        <a:off x="0" y="2907968"/>
        <a:ext cx="7727116" cy="1225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92DE0-BC05-4270-9C4F-E501351BCEEB}">
      <dsp:nvSpPr>
        <dsp:cNvPr id="0" name=""/>
        <dsp:cNvSpPr/>
      </dsp:nvSpPr>
      <dsp:spPr>
        <a:xfrm>
          <a:off x="0" y="0"/>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D054C9-2BB3-4A1C-9876-44BBC4A41139}">
      <dsp:nvSpPr>
        <dsp:cNvPr id="0" name=""/>
        <dsp:cNvSpPr/>
      </dsp:nvSpPr>
      <dsp:spPr>
        <a:xfrm>
          <a:off x="0" y="1045"/>
          <a:ext cx="7984329" cy="705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Value Diversity</a:t>
          </a:r>
        </a:p>
      </dsp:txBody>
      <dsp:txXfrm>
        <a:off x="0" y="1045"/>
        <a:ext cx="7984329" cy="705712"/>
      </dsp:txXfrm>
    </dsp:sp>
    <dsp:sp modelId="{6289A628-C98B-423C-A7ED-A75CA9C4BBCD}">
      <dsp:nvSpPr>
        <dsp:cNvPr id="0" name=""/>
        <dsp:cNvSpPr/>
      </dsp:nvSpPr>
      <dsp:spPr>
        <a:xfrm>
          <a:off x="0" y="567058"/>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B2BE24-6E72-427B-8CED-8547ED4B9664}">
      <dsp:nvSpPr>
        <dsp:cNvPr id="0" name=""/>
        <dsp:cNvSpPr/>
      </dsp:nvSpPr>
      <dsp:spPr>
        <a:xfrm>
          <a:off x="0" y="604188"/>
          <a:ext cx="7984329" cy="96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Value all contributions from diverse groups to the social, economic, and cultural vitality of society</a:t>
          </a:r>
        </a:p>
      </dsp:txBody>
      <dsp:txXfrm>
        <a:off x="0" y="604188"/>
        <a:ext cx="7984329" cy="964177"/>
      </dsp:txXfrm>
    </dsp:sp>
    <dsp:sp modelId="{4A20530A-6931-4415-94AF-1D385E6156E9}">
      <dsp:nvSpPr>
        <dsp:cNvPr id="0" name=""/>
        <dsp:cNvSpPr/>
      </dsp:nvSpPr>
      <dsp:spPr>
        <a:xfrm>
          <a:off x="0" y="1543929"/>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1C09B6A-884D-481B-81C4-8F91A505E345}">
      <dsp:nvSpPr>
        <dsp:cNvPr id="0" name=""/>
        <dsp:cNvSpPr/>
      </dsp:nvSpPr>
      <dsp:spPr>
        <a:xfrm>
          <a:off x="0" y="1556628"/>
          <a:ext cx="7984329" cy="89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Respect the individual’s right to make choices that affect and impact their lives</a:t>
          </a:r>
        </a:p>
      </dsp:txBody>
      <dsp:txXfrm>
        <a:off x="0" y="1556628"/>
        <a:ext cx="7984329" cy="899736"/>
      </dsp:txXfrm>
    </dsp:sp>
    <dsp:sp modelId="{71869B67-E050-4C1C-826E-F0946B43AC5F}">
      <dsp:nvSpPr>
        <dsp:cNvPr id="0" name=""/>
        <dsp:cNvSpPr/>
      </dsp:nvSpPr>
      <dsp:spPr>
        <a:xfrm>
          <a:off x="0" y="2494471"/>
          <a:ext cx="7984329"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855BAF1-FACC-4A27-BA56-EE2010A43A5D}">
      <dsp:nvSpPr>
        <dsp:cNvPr id="0" name=""/>
        <dsp:cNvSpPr/>
      </dsp:nvSpPr>
      <dsp:spPr>
        <a:xfrm>
          <a:off x="0" y="2494467"/>
          <a:ext cx="7984329" cy="1122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Recognize the individual’s universal rights to services</a:t>
          </a:r>
        </a:p>
      </dsp:txBody>
      <dsp:txXfrm>
        <a:off x="0" y="2494467"/>
        <a:ext cx="7984329" cy="1122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08A4-A798-48B1-A691-73AB9BF9344F}">
      <dsp:nvSpPr>
        <dsp:cNvPr id="0" name=""/>
        <dsp:cNvSpPr/>
      </dsp:nvSpPr>
      <dsp:spPr>
        <a:xfrm>
          <a:off x="0" y="2925"/>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8B14A4-1840-4CDA-A64F-DC98790ABEAD}">
      <dsp:nvSpPr>
        <dsp:cNvPr id="0" name=""/>
        <dsp:cNvSpPr/>
      </dsp:nvSpPr>
      <dsp:spPr>
        <a:xfrm>
          <a:off x="0" y="2925"/>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Respect - Honor </a:t>
          </a:r>
          <a:r>
            <a:rPr lang="en-US" sz="2600" kern="1200">
              <a:latin typeface="Calibri" panose="020F0502020204030204" pitchFamily="34" charset="0"/>
              <a:cs typeface="Calibri" panose="020F0502020204030204" pitchFamily="34" charset="0"/>
            </a:rPr>
            <a:t>the individual's </a:t>
          </a:r>
          <a:r>
            <a:rPr lang="en-US" sz="2600" kern="1200" dirty="0">
              <a:latin typeface="Calibri" panose="020F0502020204030204" pitchFamily="34" charset="0"/>
              <a:cs typeface="Calibri" panose="020F0502020204030204" pitchFamily="34" charset="0"/>
            </a:rPr>
            <a:t>right to autonomy </a:t>
          </a:r>
        </a:p>
      </dsp:txBody>
      <dsp:txXfrm>
        <a:off x="0" y="2925"/>
        <a:ext cx="10135148" cy="622116"/>
      </dsp:txXfrm>
    </dsp:sp>
    <dsp:sp modelId="{CF95507B-1B56-41F0-8AD0-FCDFB7DE96E1}">
      <dsp:nvSpPr>
        <dsp:cNvPr id="0" name=""/>
        <dsp:cNvSpPr/>
      </dsp:nvSpPr>
      <dsp:spPr>
        <a:xfrm>
          <a:off x="0" y="625042"/>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253F3C4-637E-4669-B8F1-EB0AB4148636}">
      <dsp:nvSpPr>
        <dsp:cNvPr id="0" name=""/>
        <dsp:cNvSpPr/>
      </dsp:nvSpPr>
      <dsp:spPr>
        <a:xfrm>
          <a:off x="0" y="625042"/>
          <a:ext cx="10135148" cy="68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Diversity - Recognize the diverse needs of each individual</a:t>
          </a:r>
        </a:p>
      </dsp:txBody>
      <dsp:txXfrm>
        <a:off x="0" y="625042"/>
        <a:ext cx="10135148" cy="684644"/>
      </dsp:txXfrm>
    </dsp:sp>
    <dsp:sp modelId="{88B22B2F-C7C0-40BD-91D3-AAB720D84D30}">
      <dsp:nvSpPr>
        <dsp:cNvPr id="0" name=""/>
        <dsp:cNvSpPr/>
      </dsp:nvSpPr>
      <dsp:spPr>
        <a:xfrm>
          <a:off x="0" y="1210832"/>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5EC1CF6-60D3-4281-B843-650BB811F41D}">
      <dsp:nvSpPr>
        <dsp:cNvPr id="0" name=""/>
        <dsp:cNvSpPr/>
      </dsp:nvSpPr>
      <dsp:spPr>
        <a:xfrm>
          <a:off x="4966" y="1223190"/>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Collaboration - Learn from the individual</a:t>
          </a:r>
        </a:p>
      </dsp:txBody>
      <dsp:txXfrm>
        <a:off x="4966" y="1223190"/>
        <a:ext cx="10135148" cy="622116"/>
      </dsp:txXfrm>
    </dsp:sp>
    <dsp:sp modelId="{0A8CC3C7-E8D7-462E-8AE0-DCFB46903F1E}">
      <dsp:nvSpPr>
        <dsp:cNvPr id="0" name=""/>
        <dsp:cNvSpPr/>
      </dsp:nvSpPr>
      <dsp:spPr>
        <a:xfrm>
          <a:off x="0" y="1832946"/>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92E6675-5EB4-4507-A890-0D2BE7635615}">
      <dsp:nvSpPr>
        <dsp:cNvPr id="0" name=""/>
        <dsp:cNvSpPr/>
      </dsp:nvSpPr>
      <dsp:spPr>
        <a:xfrm>
          <a:off x="4966" y="1894736"/>
          <a:ext cx="10135148" cy="875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Inclusion - Provide access to all services and make the individual feel 	    	    valued and important</a:t>
          </a:r>
          <a:br>
            <a:rPr lang="en-US" sz="2000" kern="1200" dirty="0">
              <a:latin typeface="Calibri" panose="020F0502020204030204" pitchFamily="34" charset="0"/>
              <a:cs typeface="Calibri" panose="020F0502020204030204" pitchFamily="34" charset="0"/>
            </a:rPr>
          </a:br>
          <a:endParaRPr lang="en-US" sz="2000" kern="1200" dirty="0">
            <a:latin typeface="Calibri" panose="020F0502020204030204" pitchFamily="34" charset="0"/>
            <a:cs typeface="Calibri" panose="020F0502020204030204" pitchFamily="34" charset="0"/>
          </a:endParaRPr>
        </a:p>
      </dsp:txBody>
      <dsp:txXfrm>
        <a:off x="4966" y="1894736"/>
        <a:ext cx="10135148" cy="875382"/>
      </dsp:txXfrm>
    </dsp:sp>
    <dsp:sp modelId="{DF370415-2172-47BC-B715-CA1EA628116F}">
      <dsp:nvSpPr>
        <dsp:cNvPr id="0" name=""/>
        <dsp:cNvSpPr/>
      </dsp:nvSpPr>
      <dsp:spPr>
        <a:xfrm>
          <a:off x="0" y="2807185"/>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3E4F4DF-C565-4B7C-B895-FA5D5B5017B3}">
      <dsp:nvSpPr>
        <dsp:cNvPr id="0" name=""/>
        <dsp:cNvSpPr/>
      </dsp:nvSpPr>
      <dsp:spPr>
        <a:xfrm>
          <a:off x="0" y="2807185"/>
          <a:ext cx="10135148" cy="816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Trust - Demonstrate trust and respect for the person’s right to autonomy</a:t>
          </a:r>
        </a:p>
      </dsp:txBody>
      <dsp:txXfrm>
        <a:off x="0" y="2807185"/>
        <a:ext cx="10135148" cy="816157"/>
      </dsp:txXfrm>
    </dsp:sp>
    <dsp:sp modelId="{57054953-A67F-4172-AF56-305027C14A23}">
      <dsp:nvSpPr>
        <dsp:cNvPr id="0" name=""/>
        <dsp:cNvSpPr/>
      </dsp:nvSpPr>
      <dsp:spPr>
        <a:xfrm>
          <a:off x="0" y="3623343"/>
          <a:ext cx="10145056"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65EE3E-8486-4837-96FC-7A68DA7E0543}">
      <dsp:nvSpPr>
        <dsp:cNvPr id="0" name=""/>
        <dsp:cNvSpPr/>
      </dsp:nvSpPr>
      <dsp:spPr>
        <a:xfrm>
          <a:off x="0" y="3623343"/>
          <a:ext cx="10135148" cy="62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Equality - Ensure equal access to services and resources</a:t>
          </a:r>
        </a:p>
      </dsp:txBody>
      <dsp:txXfrm>
        <a:off x="0" y="3623343"/>
        <a:ext cx="10135148" cy="622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798696"/>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91443" y="131340"/>
          <a:ext cx="7788759" cy="88718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Identify and maintain current roles, relationships, and activities with community organizations</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131340"/>
        <a:ext cx="7788759" cy="887186"/>
      </dsp:txXfrm>
    </dsp:sp>
    <dsp:sp modelId="{92C0B756-05A6-4040-AC91-4730345F5191}">
      <dsp:nvSpPr>
        <dsp:cNvPr id="0" name=""/>
        <dsp:cNvSpPr/>
      </dsp:nvSpPr>
      <dsp:spPr>
        <a:xfrm>
          <a:off x="0" y="1761997"/>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91443" y="1204480"/>
          <a:ext cx="7788759" cy="7732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Encourage the discovery of new sources of interest, meaning, and value</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1204480"/>
        <a:ext cx="7788759" cy="773220"/>
      </dsp:txXfrm>
    </dsp:sp>
    <dsp:sp modelId="{A4E3526C-3B96-4B8B-87BA-01E1B7BEF7EF}">
      <dsp:nvSpPr>
        <dsp:cNvPr id="0" name=""/>
        <dsp:cNvSpPr/>
      </dsp:nvSpPr>
      <dsp:spPr>
        <a:xfrm>
          <a:off x="0" y="2848071"/>
          <a:ext cx="8180203" cy="3024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91443" y="2167781"/>
          <a:ext cx="7788759" cy="89599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Identify the skills required to pursue new interests and develop, practice, and rehearse those new skills</a:t>
          </a:r>
          <a:endParaRPr lang="ru-RU" sz="2400" b="0" kern="1200" dirty="0">
            <a:solidFill>
              <a:schemeClr val="bg1"/>
            </a:solidFill>
            <a:latin typeface="Calibri" panose="020F0502020204030204" pitchFamily="34" charset="0"/>
            <a:cs typeface="Calibri" panose="020F0502020204030204" pitchFamily="34" charset="0"/>
          </a:endParaRPr>
        </a:p>
      </dsp:txBody>
      <dsp:txXfrm>
        <a:off x="391443" y="2167781"/>
        <a:ext cx="7788759" cy="895993"/>
      </dsp:txXfrm>
    </dsp:sp>
    <dsp:sp modelId="{13FA708A-6733-47F8-8B4A-481BEBDCC61D}">
      <dsp:nvSpPr>
        <dsp:cNvPr id="0" name=""/>
        <dsp:cNvSpPr/>
      </dsp:nvSpPr>
      <dsp:spPr>
        <a:xfrm>
          <a:off x="0" y="3584070"/>
          <a:ext cx="8180203" cy="3024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E3F4F-3A36-4EC1-9F61-E6C2C965C928}">
      <dsp:nvSpPr>
        <dsp:cNvPr id="0" name=""/>
        <dsp:cNvSpPr/>
      </dsp:nvSpPr>
      <dsp:spPr>
        <a:xfrm>
          <a:off x="391443" y="3259136"/>
          <a:ext cx="7788759" cy="54591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435" tIns="0" rIns="216435" bIns="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kern="1200" dirty="0">
              <a:solidFill>
                <a:schemeClr val="bg1"/>
              </a:solidFill>
              <a:effectLst/>
              <a:latin typeface="Calibri" panose="020F0502020204030204" pitchFamily="34" charset="0"/>
              <a:ea typeface="Calibri" panose="020F0502020204030204" pitchFamily="34" charset="0"/>
              <a:cs typeface="Avenir Light"/>
            </a:rPr>
            <a:t>Review progress regularly and plan accordingly</a:t>
          </a:r>
          <a:endParaRPr lang="ru-RU" sz="2400" b="0" kern="1200" dirty="0">
            <a:solidFill>
              <a:schemeClr val="bg1"/>
            </a:solidFill>
            <a:latin typeface="Calibri" panose="020F0502020204030204" pitchFamily="34" charset="0"/>
            <a:cs typeface="Calibri" panose="020F0502020204030204" pitchFamily="34" charset="0"/>
          </a:endParaRPr>
        </a:p>
      </dsp:txBody>
      <dsp:txXfrm>
        <a:off x="418093" y="3285786"/>
        <a:ext cx="7735459" cy="492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0031-0C0A-4994-B1EA-FC85E0ED84F4}">
      <dsp:nvSpPr>
        <dsp:cNvPr id="0" name=""/>
        <dsp:cNvSpPr/>
      </dsp:nvSpPr>
      <dsp:spPr>
        <a:xfrm>
          <a:off x="0" y="529"/>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0E2D0-536A-4C15-9977-9620EEAB57D7}">
      <dsp:nvSpPr>
        <dsp:cNvPr id="0" name=""/>
        <dsp:cNvSpPr/>
      </dsp:nvSpPr>
      <dsp:spPr>
        <a:xfrm>
          <a:off x="0" y="529"/>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Fosters personal autonomy and supports personal choice by providing various recovery support services</a:t>
          </a:r>
        </a:p>
      </dsp:txBody>
      <dsp:txXfrm>
        <a:off x="0" y="529"/>
        <a:ext cx="8140246" cy="1010577"/>
      </dsp:txXfrm>
    </dsp:sp>
    <dsp:sp modelId="{FDDBF296-DFBD-4E70-A8A3-0B2C61DB6383}">
      <dsp:nvSpPr>
        <dsp:cNvPr id="0" name=""/>
        <dsp:cNvSpPr/>
      </dsp:nvSpPr>
      <dsp:spPr>
        <a:xfrm>
          <a:off x="0" y="859914"/>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1448C-6A12-4551-93CD-A7ADC2EA7BF7}">
      <dsp:nvSpPr>
        <dsp:cNvPr id="0" name=""/>
        <dsp:cNvSpPr/>
      </dsp:nvSpPr>
      <dsp:spPr>
        <a:xfrm>
          <a:off x="0" y="919215"/>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Provides resources and support services to foster healthy relationships with friends, family, and the community</a:t>
          </a:r>
        </a:p>
      </dsp:txBody>
      <dsp:txXfrm>
        <a:off x="0" y="919215"/>
        <a:ext cx="8140246" cy="1010577"/>
      </dsp:txXfrm>
    </dsp:sp>
    <dsp:sp modelId="{11455CFE-3B17-4591-873C-B597567DBBDF}">
      <dsp:nvSpPr>
        <dsp:cNvPr id="0" name=""/>
        <dsp:cNvSpPr/>
      </dsp:nvSpPr>
      <dsp:spPr>
        <a:xfrm>
          <a:off x="0" y="1788595"/>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1E8F-069B-4283-94EA-A99DF1AD9FA2}">
      <dsp:nvSpPr>
        <dsp:cNvPr id="0" name=""/>
        <dsp:cNvSpPr/>
      </dsp:nvSpPr>
      <dsp:spPr>
        <a:xfrm>
          <a:off x="0" y="1762107"/>
          <a:ext cx="8140246" cy="1010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Promotes peer-led initiatives by providing recovery support services</a:t>
          </a:r>
        </a:p>
      </dsp:txBody>
      <dsp:txXfrm>
        <a:off x="0" y="1762107"/>
        <a:ext cx="8140246" cy="1010577"/>
      </dsp:txXfrm>
    </dsp:sp>
    <dsp:sp modelId="{0F5D20C4-0105-4E64-96A9-3DFC0D6A413E}">
      <dsp:nvSpPr>
        <dsp:cNvPr id="0" name=""/>
        <dsp:cNvSpPr/>
      </dsp:nvSpPr>
      <dsp:spPr>
        <a:xfrm>
          <a:off x="0" y="2671377"/>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D8245-880B-43E4-87C7-40E4202B0314}">
      <dsp:nvSpPr>
        <dsp:cNvPr id="0" name=""/>
        <dsp:cNvSpPr/>
      </dsp:nvSpPr>
      <dsp:spPr>
        <a:xfrm>
          <a:off x="191377" y="2676508"/>
          <a:ext cx="7766201" cy="837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Alleviates distress and lessens the possibility of setbacks or harmful risk by identifying gaps in services through asset and resource mapping</a:t>
          </a:r>
        </a:p>
      </dsp:txBody>
      <dsp:txXfrm>
        <a:off x="191377" y="2676508"/>
        <a:ext cx="7766201" cy="837495"/>
      </dsp:txXfrm>
    </dsp:sp>
    <dsp:sp modelId="{16011A4C-5B88-4FCA-B32F-615563BE5D0C}">
      <dsp:nvSpPr>
        <dsp:cNvPr id="0" name=""/>
        <dsp:cNvSpPr/>
      </dsp:nvSpPr>
      <dsp:spPr>
        <a:xfrm>
          <a:off x="0" y="3879916"/>
          <a:ext cx="8140246"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7F6F0-A83F-41DB-8305-5A12939B2C33}">
      <dsp:nvSpPr>
        <dsp:cNvPr id="0" name=""/>
        <dsp:cNvSpPr/>
      </dsp:nvSpPr>
      <dsp:spPr>
        <a:xfrm>
          <a:off x="0" y="3771469"/>
          <a:ext cx="8140246" cy="60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latin typeface="Calibri" panose="020F0502020204030204" pitchFamily="34" charset="0"/>
            <a:cs typeface="Calibri" panose="020F0502020204030204" pitchFamily="34" charset="0"/>
          </a:endParaRPr>
        </a:p>
        <a:p>
          <a:pPr marL="0" lvl="0" indent="0" algn="l" defTabSz="533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                                                                                       Guidelines for Recovery-Oriented Practice (2015)</a:t>
          </a:r>
        </a:p>
      </dsp:txBody>
      <dsp:txXfrm>
        <a:off x="0" y="3771469"/>
        <a:ext cx="8140246" cy="6046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536373"/>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489620" y="105960"/>
          <a:ext cx="6199376" cy="78991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Provides a sense of meaning</a:t>
          </a:r>
          <a:endParaRPr lang="ru-RU" sz="2400" b="0" kern="1200" dirty="0">
            <a:latin typeface="Calibri" panose="020F0502020204030204" pitchFamily="34" charset="0"/>
            <a:cs typeface="Calibri" panose="020F0502020204030204" pitchFamily="34" charset="0"/>
          </a:endParaRPr>
        </a:p>
      </dsp:txBody>
      <dsp:txXfrm>
        <a:off x="489620" y="105960"/>
        <a:ext cx="6199376" cy="789919"/>
      </dsp:txXfrm>
    </dsp:sp>
    <dsp:sp modelId="{92C0B756-05A6-4040-AC91-4730345F5191}">
      <dsp:nvSpPr>
        <dsp:cNvPr id="0" name=""/>
        <dsp:cNvSpPr/>
      </dsp:nvSpPr>
      <dsp:spPr>
        <a:xfrm>
          <a:off x="0" y="1982909"/>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489620" y="1212679"/>
          <a:ext cx="6199376" cy="112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Develops more responsibility for self and others in the context of supportive recovery</a:t>
          </a:r>
          <a:endParaRPr lang="ru-RU" sz="2400" b="0" kern="1200" dirty="0">
            <a:latin typeface="Calibri" panose="020F0502020204030204" pitchFamily="34" charset="0"/>
            <a:cs typeface="Calibri" panose="020F0502020204030204" pitchFamily="34" charset="0"/>
          </a:endParaRPr>
        </a:p>
      </dsp:txBody>
      <dsp:txXfrm>
        <a:off x="489620" y="1212679"/>
        <a:ext cx="6199376" cy="1129736"/>
      </dsp:txXfrm>
    </dsp:sp>
    <dsp:sp modelId="{A4E3526C-3B96-4B8B-87BA-01E1B7BEF7EF}">
      <dsp:nvSpPr>
        <dsp:cNvPr id="0" name=""/>
        <dsp:cNvSpPr/>
      </dsp:nvSpPr>
      <dsp:spPr>
        <a:xfrm>
          <a:off x="0" y="3429446"/>
          <a:ext cx="7145078" cy="504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489620" y="2659216"/>
          <a:ext cx="6199376" cy="112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047" tIns="0" rIns="189047" bIns="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Calibri" panose="020F0502020204030204" pitchFamily="34" charset="0"/>
            </a:rPr>
            <a:t>Gains a sense of wellbeing and purposefulness that stem from a feeling of </a:t>
          </a:r>
          <a:r>
            <a:rPr lang="en-US" sz="2400" b="0" i="1" kern="1200" dirty="0">
              <a:latin typeface="Calibri" panose="020F0502020204030204" pitchFamily="34" charset="0"/>
              <a:cs typeface="Calibri" panose="020F0502020204030204" pitchFamily="34" charset="0"/>
            </a:rPr>
            <a:t>belonging</a:t>
          </a:r>
          <a:endParaRPr lang="ru-RU" sz="2400" b="0" kern="1200" dirty="0">
            <a:latin typeface="Calibri" panose="020F0502020204030204" pitchFamily="34" charset="0"/>
            <a:cs typeface="Calibri" panose="020F0502020204030204" pitchFamily="34" charset="0"/>
          </a:endParaRPr>
        </a:p>
      </dsp:txBody>
      <dsp:txXfrm>
        <a:off x="489620" y="2659216"/>
        <a:ext cx="6199376" cy="11297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6E949-4F6E-45C9-81B3-0EFA3F832980}">
      <dsp:nvSpPr>
        <dsp:cNvPr id="0" name=""/>
        <dsp:cNvSpPr/>
      </dsp:nvSpPr>
      <dsp:spPr>
        <a:xfrm>
          <a:off x="0" y="1964"/>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988B8-4589-4BE6-9748-7C0F6BBC96F3}">
      <dsp:nvSpPr>
        <dsp:cNvPr id="0" name=""/>
        <dsp:cNvSpPr/>
      </dsp:nvSpPr>
      <dsp:spPr>
        <a:xfrm>
          <a:off x="0" y="1964"/>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 paradigm shift</a:t>
          </a:r>
        </a:p>
      </dsp:txBody>
      <dsp:txXfrm>
        <a:off x="0" y="1964"/>
        <a:ext cx="5422392" cy="669918"/>
      </dsp:txXfrm>
    </dsp:sp>
    <dsp:sp modelId="{2BFDA270-4EFB-4969-B674-DFCE46752FE8}">
      <dsp:nvSpPr>
        <dsp:cNvPr id="0" name=""/>
        <dsp:cNvSpPr/>
      </dsp:nvSpPr>
      <dsp:spPr>
        <a:xfrm>
          <a:off x="0" y="671883"/>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63C892-00ED-4162-BF82-C9B2C2BE57DC}">
      <dsp:nvSpPr>
        <dsp:cNvPr id="0" name=""/>
        <dsp:cNvSpPr/>
      </dsp:nvSpPr>
      <dsp:spPr>
        <a:xfrm>
          <a:off x="0" y="671883"/>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 process</a:t>
          </a:r>
        </a:p>
      </dsp:txBody>
      <dsp:txXfrm>
        <a:off x="0" y="671883"/>
        <a:ext cx="5422392" cy="669918"/>
      </dsp:txXfrm>
    </dsp:sp>
    <dsp:sp modelId="{173CD35B-D9F7-45B0-B73E-E95A2205D1D1}">
      <dsp:nvSpPr>
        <dsp:cNvPr id="0" name=""/>
        <dsp:cNvSpPr/>
      </dsp:nvSpPr>
      <dsp:spPr>
        <a:xfrm>
          <a:off x="0" y="1341802"/>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797DE-4A6A-4DD5-B849-E11469D65287}">
      <dsp:nvSpPr>
        <dsp:cNvPr id="0" name=""/>
        <dsp:cNvSpPr/>
      </dsp:nvSpPr>
      <dsp:spPr>
        <a:xfrm>
          <a:off x="0" y="1341802"/>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Advocacy </a:t>
          </a:r>
        </a:p>
      </dsp:txBody>
      <dsp:txXfrm>
        <a:off x="0" y="1341802"/>
        <a:ext cx="5422392" cy="669918"/>
      </dsp:txXfrm>
    </dsp:sp>
    <dsp:sp modelId="{4199CB5D-0147-4C54-9D66-289010CBDDCD}">
      <dsp:nvSpPr>
        <dsp:cNvPr id="0" name=""/>
        <dsp:cNvSpPr/>
      </dsp:nvSpPr>
      <dsp:spPr>
        <a:xfrm>
          <a:off x="0" y="2011721"/>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93538-AAF1-4C1A-95C8-5908A090F573}">
      <dsp:nvSpPr>
        <dsp:cNvPr id="0" name=""/>
        <dsp:cNvSpPr/>
      </dsp:nvSpPr>
      <dsp:spPr>
        <a:xfrm>
          <a:off x="0" y="2011721"/>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Access to care</a:t>
          </a:r>
        </a:p>
      </dsp:txBody>
      <dsp:txXfrm>
        <a:off x="0" y="2011721"/>
        <a:ext cx="5422392" cy="669918"/>
      </dsp:txXfrm>
    </dsp:sp>
    <dsp:sp modelId="{EE4C147C-9810-4DE9-B8C9-CCA12F73251F}">
      <dsp:nvSpPr>
        <dsp:cNvPr id="0" name=""/>
        <dsp:cNvSpPr/>
      </dsp:nvSpPr>
      <dsp:spPr>
        <a:xfrm>
          <a:off x="0" y="2681640"/>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787E6-83DA-435A-B4BD-4DBF5678ACF9}">
      <dsp:nvSpPr>
        <dsp:cNvPr id="0" name=""/>
        <dsp:cNvSpPr/>
      </dsp:nvSpPr>
      <dsp:spPr>
        <a:xfrm>
          <a:off x="0" y="2681640"/>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Calibri" panose="020F0502020204030204" pitchFamily="34" charset="0"/>
              <a:cs typeface="Calibri" panose="020F0502020204030204" pitchFamily="34" charset="0"/>
            </a:rPr>
            <a:t>Linking to recovery support services</a:t>
          </a:r>
        </a:p>
      </dsp:txBody>
      <dsp:txXfrm>
        <a:off x="0" y="2681640"/>
        <a:ext cx="5422392" cy="669918"/>
      </dsp:txXfrm>
    </dsp:sp>
    <dsp:sp modelId="{A1DD851E-ECD9-4F0B-B540-13F4AC6E3A29}">
      <dsp:nvSpPr>
        <dsp:cNvPr id="0" name=""/>
        <dsp:cNvSpPr/>
      </dsp:nvSpPr>
      <dsp:spPr>
        <a:xfrm>
          <a:off x="0" y="3351559"/>
          <a:ext cx="5422392"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3B52D-6CEA-4B28-BFE7-1E450910C086}">
      <dsp:nvSpPr>
        <dsp:cNvPr id="0" name=""/>
        <dsp:cNvSpPr/>
      </dsp:nvSpPr>
      <dsp:spPr>
        <a:xfrm>
          <a:off x="0" y="3351559"/>
          <a:ext cx="5422392" cy="6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Linking to peers</a:t>
          </a:r>
        </a:p>
      </dsp:txBody>
      <dsp:txXfrm>
        <a:off x="0" y="3351559"/>
        <a:ext cx="5422392" cy="66991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6/17/2025</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6/17/2025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80/07347324.2016.125671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80/07347324.2016.125671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MODULE OF OUR RECOVERY MANAGEMENT CURRICULUM WE ARE GOING TO EXPLORE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a:effectLst/>
                <a:latin typeface="+mn-lt"/>
                <a:ea typeface="+mn-ea"/>
                <a:cs typeface="+mn-cs"/>
              </a:rPr>
              <a:t>SUPPORTING SOCIAL INCLUSION AND ADVOCACY.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Highlight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Value the diversity and the unique needs of the individuals that we serve.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Respect for personal choice and autonomy helps the individual feel included in services and within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Each individual we serve has the right to access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Shookner, M and Social Inclusion Reference Group Atlantic Region (2002). An Inclusion Lens: Workbook for Looking at Social and Economic Exclusion and Inclusion. http://www.oaith.ca/assets/files/Publications/inclusion_lens.pdf</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10</a:t>
            </a:fld>
            <a:endParaRPr lang="en-US" noProof="0" dirty="0"/>
          </a:p>
        </p:txBody>
      </p:sp>
    </p:spTree>
    <p:extLst>
      <p:ext uri="{BB962C8B-B14F-4D97-AF65-F5344CB8AC3E}">
        <p14:creationId xmlns:p14="http://schemas.microsoft.com/office/powerpoint/2010/main" val="254632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of these values is recognition of the individual’s autonomy, self-determination, and choice.</a:t>
            </a:r>
            <a:r>
              <a:rPr lang="en-US" sz="1600" dirty="0"/>
              <a:t>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11</a:t>
            </a:fld>
            <a:endParaRPr lang="en-US" noProof="0" dirty="0"/>
          </a:p>
        </p:txBody>
      </p:sp>
    </p:spTree>
    <p:extLst>
      <p:ext uri="{BB962C8B-B14F-4D97-AF65-F5344CB8AC3E}">
        <p14:creationId xmlns:p14="http://schemas.microsoft.com/office/powerpoint/2010/main" val="3257758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THE KNOWLEDGE BASE THAT IS NECESSARY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6340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1200"/>
              </a:spcAft>
              <a:buFont typeface="Arial" panose="020B0604020202020204" pitchFamily="34" charset="0"/>
              <a:buNone/>
            </a:pPr>
            <a:r>
              <a:rPr lang="en-US" sz="1200" dirty="0">
                <a:effectLst/>
                <a:latin typeface="+mn-lt"/>
                <a:ea typeface="Calibri" panose="020F0502020204030204" pitchFamily="34" charset="0"/>
                <a:cs typeface="Times New Roman" panose="02020603050405020304" pitchFamily="18" charset="0"/>
              </a:rPr>
              <a:t>Explain that efforts must be made to provide individuals with opportunities and access to services that address their unique needs.</a:t>
            </a:r>
          </a:p>
          <a:p>
            <a:pPr marL="0" marR="0" lvl="0" indent="0">
              <a:lnSpc>
                <a:spcPct val="107000"/>
              </a:lnSpc>
              <a:spcBef>
                <a:spcPts val="0"/>
              </a:spcBef>
              <a:spcAft>
                <a:spcPts val="1200"/>
              </a:spcAft>
              <a:buFont typeface="Symbol" panose="05050102010706020507" pitchFamily="18" charset="2"/>
              <a:buNone/>
            </a:pPr>
            <a:endParaRPr lang="en-US" sz="1200" dirty="0">
              <a:effectLst/>
              <a:latin typeface="+mn-lt"/>
              <a:ea typeface="Calibri" panose="020F0502020204030204" pitchFamily="34" charset="0"/>
              <a:cs typeface="Times New Roman" panose="02020603050405020304" pitchFamily="18" charset="0"/>
            </a:endParaRPr>
          </a:p>
          <a:p>
            <a:pPr marL="0" indent="0">
              <a:lnSpc>
                <a:spcPct val="90000"/>
              </a:lnSpc>
              <a:buNone/>
            </a:pPr>
            <a:r>
              <a:rPr lang="en-US" sz="1200" b="0" dirty="0">
                <a:latin typeface="+mn-lt"/>
                <a:cs typeface="+mn-cs"/>
              </a:rPr>
              <a:t>Emphasize the importance of </a:t>
            </a:r>
            <a:r>
              <a:rPr lang="en-US" sz="1200" b="0" dirty="0">
                <a:latin typeface="+mn-lt"/>
                <a:cs typeface="Calibri" panose="020F0502020204030204" pitchFamily="34" charset="0"/>
              </a:rPr>
              <a:t>under</a:t>
            </a:r>
            <a:r>
              <a:rPr lang="en-US" sz="1200" dirty="0">
                <a:latin typeface="+mn-lt"/>
                <a:cs typeface="Calibri" panose="020F0502020204030204" pitchFamily="34" charset="0"/>
              </a:rPr>
              <a:t>standing that certain concepts are necessary </a:t>
            </a:r>
            <a:r>
              <a:rPr lang="en-US" sz="1200" i="1" dirty="0">
                <a:latin typeface="+mn-lt"/>
                <a:cs typeface="Calibri" panose="020F0502020204030204" pitchFamily="34" charset="0"/>
              </a:rPr>
              <a:t>to put into </a:t>
            </a:r>
            <a:r>
              <a:rPr lang="en-US" sz="1200" i="1" dirty="0">
                <a:effectLst/>
                <a:latin typeface="+mn-lt"/>
                <a:cs typeface="Calibri" panose="020F0502020204030204" pitchFamily="34" charset="0"/>
              </a:rPr>
              <a:t>practice </a:t>
            </a:r>
            <a:r>
              <a:rPr lang="en-US" sz="1200" dirty="0">
                <a:effectLst/>
                <a:latin typeface="+mn-lt"/>
                <a:cs typeface="Calibri" panose="020F0502020204030204" pitchFamily="34" charset="0"/>
              </a:rPr>
              <a:t>Supporting Social Inclusion and Advocacy.</a:t>
            </a: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r>
              <a:rPr lang="en-US" sz="1200" b="1" dirty="0">
                <a:latin typeface="+mn-lt"/>
                <a:cs typeface="Calibri" panose="020F0502020204030204" pitchFamily="34" charset="0"/>
              </a:rPr>
              <a:t>Know how to apply the Inclusion Lens.</a:t>
            </a:r>
          </a:p>
          <a:p>
            <a:pPr marL="285750" indent="-285750">
              <a:lnSpc>
                <a:spcPct val="90000"/>
              </a:lnSpc>
              <a:buFont typeface="Arial" panose="020B0604020202020204" pitchFamily="34" charset="0"/>
              <a:buChar char="•"/>
            </a:pPr>
            <a:r>
              <a:rPr lang="en-US" sz="1200" dirty="0"/>
              <a:t>A new perspective to look at the root causes of old problems, like poverty, discrimination, disadvantage, and disability. </a:t>
            </a:r>
          </a:p>
          <a:p>
            <a:pPr marL="285750" indent="-285750">
              <a:lnSpc>
                <a:spcPct val="90000"/>
              </a:lnSpc>
              <a:buFont typeface="Arial" panose="020B0604020202020204" pitchFamily="34" charset="0"/>
              <a:buChar char="•"/>
            </a:pPr>
            <a:r>
              <a:rPr lang="en-US" sz="1200" dirty="0"/>
              <a:t>The term “Inclusion Lens” used here is a shorthand way of looking at social and economic exclusion and inclusion.</a:t>
            </a: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r>
              <a:rPr lang="en-US" sz="1200" dirty="0"/>
              <a:t>Shookner, M and Social Inclusion Reference Group Atlantic Region (2002). An Inclusion Lens: Workbook for Looking at Social and Economic Exclusion and Inclusion. http://www.oaith.ca/assets/files/Publications/inclusion_lens.pdf</a:t>
            </a:r>
            <a:endParaRPr lang="en-US" sz="1200"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0" dirty="0">
              <a:latin typeface="+mn-lt"/>
              <a:cs typeface="Calibri" panose="020F0502020204030204" pitchFamily="34" charset="0"/>
            </a:endParaRPr>
          </a:p>
          <a:p>
            <a:pPr marL="0" indent="0">
              <a:lnSpc>
                <a:spcPct val="90000"/>
              </a:lnSpc>
              <a:buFont typeface="Wingdings" panose="05000000000000000000" pitchFamily="2" charset="2"/>
              <a:buNone/>
            </a:pPr>
            <a:r>
              <a:rPr lang="en-US" sz="1200" b="1" dirty="0">
                <a:latin typeface="+mn-lt"/>
                <a:cs typeface="Calibri" panose="020F0502020204030204" pitchFamily="34" charset="0"/>
              </a:rPr>
              <a:t>Recognize the universal right of inclusion.</a:t>
            </a:r>
          </a:p>
          <a:p>
            <a:pPr marL="171450" indent="-171450">
              <a:buFont typeface="Arial" panose="020B0604020202020204" pitchFamily="34" charset="0"/>
              <a:buChar char="•"/>
            </a:pPr>
            <a:r>
              <a:rPr lang="en-US" sz="1200" dirty="0"/>
              <a:t>Consider the living conditions that can pose challenges to one’s recovery such as:</a:t>
            </a:r>
          </a:p>
          <a:p>
            <a:pPr lvl="1"/>
            <a:r>
              <a:rPr lang="en-US" sz="1200" dirty="0"/>
              <a:t>Access to health care</a:t>
            </a:r>
          </a:p>
          <a:p>
            <a:pPr lvl="1"/>
            <a:r>
              <a:rPr lang="en-US" sz="1200" dirty="0"/>
              <a:t>Poverty</a:t>
            </a:r>
          </a:p>
          <a:p>
            <a:pPr lvl="1"/>
            <a:r>
              <a:rPr lang="en-US" sz="1200" dirty="0"/>
              <a:t>Shelter</a:t>
            </a:r>
          </a:p>
          <a:p>
            <a:pPr lvl="1"/>
            <a:r>
              <a:rPr lang="en-US" sz="1200" dirty="0"/>
              <a:t>Access to services</a:t>
            </a:r>
          </a:p>
          <a:p>
            <a:pPr lvl="1"/>
            <a:r>
              <a:rPr lang="en-US" sz="1200" dirty="0"/>
              <a:t>Under/Unemployment</a:t>
            </a:r>
          </a:p>
          <a:p>
            <a:pPr lvl="1"/>
            <a:r>
              <a:rPr lang="en-US" sz="1200" dirty="0"/>
              <a:t>Under/Uninsured</a:t>
            </a: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1" dirty="0">
              <a:latin typeface="+mn-lt"/>
              <a:cs typeface="Calibri" panose="020F0502020204030204" pitchFamily="34" charset="0"/>
            </a:endParaRPr>
          </a:p>
          <a:p>
            <a:pPr marL="0" indent="0">
              <a:lnSpc>
                <a:spcPct val="90000"/>
              </a:lnSpc>
              <a:buFont typeface="Wingdings" panose="05000000000000000000" pitchFamily="2" charset="2"/>
              <a:buNone/>
            </a:pPr>
            <a:endParaRPr lang="en-US" sz="1200" b="1" dirty="0">
              <a:latin typeface="+mn-lt"/>
              <a:cs typeface="Calibri" panose="020F0502020204030204" pitchFamily="34" charset="0"/>
            </a:endParaRP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344143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Emphasize</a:t>
            </a:r>
            <a:r>
              <a:rPr lang="en-US" sz="1200" baseline="0" dirty="0"/>
              <a:t> the impacts of unequal living conditions on recovery.</a:t>
            </a:r>
          </a:p>
          <a:p>
            <a:pPr marL="285750" indent="-285750">
              <a:buFont typeface="Arial" panose="020B0604020202020204" pitchFamily="34" charset="0"/>
              <a:buChar char="•"/>
            </a:pPr>
            <a:r>
              <a:rPr lang="en-US" sz="1200" baseline="0" dirty="0"/>
              <a:t>This means going far beyond simply </a:t>
            </a:r>
            <a:r>
              <a:rPr lang="en-US" sz="1200" i="1" baseline="0" dirty="0"/>
              <a:t>“treating the symptoms and conditions” </a:t>
            </a:r>
            <a:r>
              <a:rPr lang="en-US" sz="1200" baseline="0" dirty="0"/>
              <a:t>and considering the living conditions that can pose challenges to one’s recovery.</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394258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Highlight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Collaborative partnerships with network supports/community integration indicates that there are efforts being made in the planning and delivery of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These partnerships involve environmental supports in the individual’s treatment and overall recovery.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cs typeface="Calibri" panose="020F0502020204030204" pitchFamily="34" charset="0"/>
              </a:rPr>
              <a:t>It is important to maintain these relationships as well as knowledge of current legislation, instruments, protocols, and procedures governing people’s human and legal rights.</a:t>
            </a:r>
            <a:endParaRPr lang="en-US" sz="1200" dirty="0">
              <a:effectLst/>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90112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0000"/>
              </a:lnSpc>
              <a:spcBef>
                <a:spcPts val="0"/>
              </a:spcBef>
              <a:spcAft>
                <a:spcPts val="0"/>
              </a:spcAft>
              <a:buFont typeface="Wingdings" panose="05000000000000000000" pitchFamily="2" charset="2"/>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Emphasize the importance of maintaining relationships with organizations and other support services in the community.</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0000"/>
              </a:lnSpc>
              <a:spcBef>
                <a:spcPts val="0"/>
              </a:spcBef>
              <a:spcAft>
                <a:spcPts val="0"/>
              </a:spcAft>
              <a:buFont typeface="Wingdings" panose="05000000000000000000" pitchFamily="2" charset="2"/>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 that maintaining these relationships help the with social inclusion by:</a:t>
            </a: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involved </a:t>
            </a: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 to a sense of belonging</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185374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Accounts from persons in recovery make clear; much of what is being recovered is a way of being in the company of others. </a:t>
            </a:r>
          </a:p>
          <a:p>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condition called connection captures the aspect of recovery that has to do with rejoining the social world--what some have called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"getting a life." </a:t>
            </a:r>
            <a:endParaRPr lang="en-US" sz="1200" dirty="0">
              <a:solidFill>
                <a:srgbClr val="000000"/>
              </a:solidFill>
              <a:effectLst/>
              <a:latin typeface="Calibri" panose="020F0502020204030204" pitchFamily="34" charset="0"/>
              <a:cs typeface="Calibri" panose="020F0502020204030204" pitchFamily="34" charset="0"/>
            </a:endParaRPr>
          </a:p>
          <a:p>
            <a:endParaRPr lang="en-US" sz="1200" dirty="0">
              <a:solidFill>
                <a:srgbClr val="000000"/>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References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Buckingham, S.A. &amp; Best, D. (2017). </a:t>
            </a:r>
            <a:r>
              <a:rPr lang="en-US" sz="1200" i="1" dirty="0">
                <a:effectLst/>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200" dirty="0">
                <a:effectLst/>
                <a:latin typeface="Calibri" panose="020F0502020204030204" pitchFamily="34" charset="0"/>
                <a:ea typeface="Calibri" panose="020F0502020204030204" pitchFamily="34" charset="0"/>
                <a:cs typeface="Calibri" panose="020F0502020204030204" pitchFamily="34" charset="0"/>
              </a:rPr>
              <a:t> Taylor &amp; Francis Kindle </a:t>
            </a:r>
            <a:r>
              <a:rPr lang="en-US" sz="1200" dirty="0" err="1">
                <a:effectLst/>
                <a:latin typeface="Calibri" panose="020F0502020204030204" pitchFamily="34" charset="0"/>
                <a:ea typeface="Calibri" panose="020F0502020204030204" pitchFamily="34" charset="0"/>
                <a:cs typeface="Calibri" panose="020F0502020204030204" pitchFamily="34" charset="0"/>
              </a:rPr>
              <a:t>Edition.bid</a:t>
            </a:r>
            <a:r>
              <a:rPr lang="en-US" sz="1200" dirty="0">
                <a:effectLst/>
                <a:latin typeface="Calibri" panose="020F0502020204030204" pitchFamily="34" charset="0"/>
                <a:ea typeface="Calibri" panose="020F0502020204030204" pitchFamily="34" charset="0"/>
                <a:cs typeface="Calibri" panose="020F0502020204030204" pitchFamily="34" charset="0"/>
              </a:rPr>
              <a:t>.</a:t>
            </a: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84331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connection and the role it plays in personal-autonomy, self-determination, empowerment, motivation, adherence to treatment and recovery plan, self-management, and resilience.</a:t>
            </a:r>
          </a:p>
          <a:p>
            <a:pPr marL="45720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b="1"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06203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Demonstrates active involvement with community referrals and resources.</a:t>
            </a:r>
          </a:p>
          <a:p>
            <a:pPr marL="171450" indent="-171450">
              <a:buFont typeface="Arial" panose="020B0604020202020204" pitchFamily="34" charset="0"/>
              <a:buChar char="•"/>
            </a:pPr>
            <a:r>
              <a:rPr lang="en-US" sz="1200" dirty="0"/>
              <a:t>The individual will be involved with services related to community integration.</a:t>
            </a:r>
          </a:p>
          <a:p>
            <a:endParaRPr lang="en-US" sz="1200" dirty="0"/>
          </a:p>
          <a:p>
            <a:r>
              <a:rPr lang="en-US" sz="1200" b="1" dirty="0"/>
              <a:t>Involves members of the individual’s support network in their treatment and recovery process (family, sponsor, recovery network).</a:t>
            </a:r>
          </a:p>
          <a:p>
            <a:pPr marL="171450" indent="-171450">
              <a:buFont typeface="Arial" panose="020B0604020202020204" pitchFamily="34" charset="0"/>
              <a:buChar char="•"/>
            </a:pPr>
            <a:r>
              <a:rPr lang="en-US" sz="1200" b="0" dirty="0"/>
              <a:t>The individuals are selected by the individual to participate in their recovery.</a:t>
            </a:r>
          </a:p>
          <a:p>
            <a:pPr marL="0" indent="0">
              <a:buFont typeface="Arial" panose="020B0604020202020204" pitchFamily="34" charset="0"/>
              <a:buNone/>
            </a:pPr>
            <a:endParaRPr lang="en-US" sz="1200" b="0" dirty="0"/>
          </a:p>
          <a:p>
            <a:r>
              <a:rPr lang="en-US" sz="1200" b="1" dirty="0"/>
              <a:t>Promotes inclusion with services such as:</a:t>
            </a:r>
          </a:p>
          <a:p>
            <a:pPr lvl="1"/>
            <a:r>
              <a:rPr lang="en-US" sz="1200" dirty="0"/>
              <a:t>Self-help</a:t>
            </a:r>
          </a:p>
          <a:p>
            <a:pPr marL="628650" lvl="1" indent="-171450">
              <a:buFont typeface="Arial" panose="020B0604020202020204" pitchFamily="34" charset="0"/>
              <a:buChar char="•"/>
            </a:pPr>
            <a:r>
              <a:rPr lang="en-US" sz="1200" dirty="0"/>
              <a:t>Self-help groups that are part of the recovery services</a:t>
            </a:r>
          </a:p>
          <a:p>
            <a:pPr marL="457200" lvl="1" indent="0">
              <a:buFont typeface="Arial" panose="020B0604020202020204" pitchFamily="34" charset="0"/>
              <a:buNone/>
            </a:pPr>
            <a:endParaRPr lang="en-US" sz="1200" dirty="0"/>
          </a:p>
          <a:p>
            <a:pPr lvl="1"/>
            <a:r>
              <a:rPr lang="en-US" sz="1200" dirty="0"/>
              <a:t>Non-behavioral health activities</a:t>
            </a:r>
          </a:p>
          <a:p>
            <a:pPr marL="628650" lvl="1" indent="-171450">
              <a:buFont typeface="Arial" panose="020B0604020202020204" pitchFamily="34" charset="0"/>
              <a:buChar char="•"/>
            </a:pPr>
            <a:r>
              <a:rPr lang="en-US" sz="1200" dirty="0"/>
              <a:t>Includes vocational, educational, recreational, social, or other interests and hobbies.</a:t>
            </a:r>
          </a:p>
          <a:p>
            <a:pPr lvl="1"/>
            <a:endParaRPr lang="en-US" sz="1200" dirty="0"/>
          </a:p>
          <a:p>
            <a:pPr lvl="1"/>
            <a:r>
              <a:rPr lang="en-US" sz="1200" dirty="0"/>
              <a:t>Vocational services</a:t>
            </a:r>
          </a:p>
          <a:p>
            <a:pPr marL="628650" lvl="1" indent="-171450">
              <a:buFont typeface="Arial" panose="020B0604020202020204" pitchFamily="34" charset="0"/>
              <a:buChar char="•"/>
            </a:pPr>
            <a:r>
              <a:rPr lang="en-US" sz="1200" dirty="0"/>
              <a:t>Job assessments, development, placement, coaching, and ongoing supports.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242781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mn-lt"/>
              </a:rPr>
              <a:t>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212717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Highlight the following to support the content on the slide:</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key role is to support individuals served to regain their place in the communities, take part in mainstream activities, and use opportunities for growth along with everyone else. </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Supporting an individual to join and be an active member of his or her local bowling league – as opposed to a group outing for bowling that is a part of a treatment program.</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Dr. David Best, an international expert on social inclusion, recommends a combination of two well-known approaches in this area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Asset-Based Community Development</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Assertive Linkage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(Best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etal</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2016).</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Best, D., Irving, J., Collinson, B., et al. (2016). Recovery networks and community connections: Identifying connection needs and community linkage opportunities in early recovery populations.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Alcoholism Treatment Quarterly, 35</a:t>
            </a:r>
            <a:r>
              <a:rPr lang="en-US" sz="1200" dirty="0">
                <a:effectLst/>
                <a:latin typeface="Calibri" panose="020F0502020204030204" pitchFamily="34" charset="0"/>
                <a:ea typeface="Calibri" panose="020F0502020204030204" pitchFamily="34" charset="0"/>
                <a:cs typeface="Times New Roman" panose="02020603050405020304" pitchFamily="18" charset="0"/>
              </a:rPr>
              <a:t>:1, 2-15, DOI: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10.1080/07347324.2016.1256718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smtClean="0"/>
              <a:t>20</a:t>
            </a:fld>
            <a:endParaRPr lang="en-US" dirty="0"/>
          </a:p>
        </p:txBody>
      </p:sp>
    </p:spTree>
    <p:extLst>
      <p:ext uri="{BB962C8B-B14F-4D97-AF65-F5344CB8AC3E}">
        <p14:creationId xmlns:p14="http://schemas.microsoft.com/office/powerpoint/2010/main" val="28616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Social inclusion is a strategy to address the circumstances that excluded the individual.</a:t>
            </a:r>
          </a:p>
          <a:p>
            <a:endParaRPr lang="en-US" sz="1200" dirty="0"/>
          </a:p>
          <a:p>
            <a:r>
              <a:rPr lang="en-US" sz="1200" dirty="0"/>
              <a:t>Shookner, M and Social Inclusion Reference Group Atlantic Region (2002). An Inclusion Lens: Workbook for Looking at Social and Economic Exclusion and Inclusion. http://www.oaith.ca/assets/files/Publications/inclusion_lens.pdf</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1251647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Highlight the following:</a:t>
            </a:r>
          </a:p>
          <a:p>
            <a:pPr marL="285750" indent="-285750">
              <a:buFont typeface="Arial" panose="020B0604020202020204" pitchFamily="34" charset="0"/>
              <a:buChar char="•"/>
            </a:pPr>
            <a:r>
              <a:rPr lang="en-US" sz="1200" baseline="0" dirty="0"/>
              <a:t>The need to focus on difficult and/or unequal living conditions allows us to see the “bigger picture” for individuals we serve.</a:t>
            </a:r>
          </a:p>
          <a:p>
            <a:pPr marL="0" indent="0">
              <a:buFont typeface="Arial" panose="020B0604020202020204" pitchFamily="34" charset="0"/>
              <a:buNone/>
            </a:pPr>
            <a:endParaRPr lang="en-US" sz="1200" baseline="0" dirty="0"/>
          </a:p>
          <a:p>
            <a:pPr marL="285750" indent="-285750">
              <a:buFont typeface="Arial" panose="020B0604020202020204" pitchFamily="34" charset="0"/>
              <a:buChar char="•"/>
            </a:pPr>
            <a:r>
              <a:rPr lang="en-US" sz="1200" baseline="0" dirty="0"/>
              <a:t>The identification of such challenges allows for both staff and persons served to address them proactively.</a:t>
            </a:r>
          </a:p>
          <a:p>
            <a:pPr marL="285750" indent="-285750">
              <a:buFont typeface="Arial" panose="020B0604020202020204" pitchFamily="34" charset="0"/>
              <a:buChar char="•"/>
            </a:pPr>
            <a:endParaRPr lang="en-US" sz="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Challenges are </a:t>
            </a:r>
            <a:r>
              <a:rPr lang="en-US" sz="1200" b="0" baseline="0" dirty="0"/>
              <a:t>part</a:t>
            </a:r>
            <a:r>
              <a:rPr lang="en-US" sz="1200" baseline="0" dirty="0"/>
              <a:t> of the landscape that an individual will need to navigate in their recovery.</a:t>
            </a:r>
          </a:p>
          <a:p>
            <a:pPr marL="0" indent="0">
              <a:buFont typeface="Arial" panose="020B0604020202020204" pitchFamily="34" charset="0"/>
              <a:buNone/>
            </a:pPr>
            <a:endParaRPr lang="en-US" sz="1200" baseline="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371182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Recovery is strongly linked to social inclusion. </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consistent evidence showing that recovery pathways are initiated and enhanced by positive social networks and the underlying changes in social identity that is associated with the transition from stigmatized groups to positive and prosocial groups (Best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2016).</a:t>
            </a:r>
          </a:p>
          <a:p>
            <a:pPr marL="0" marR="0" lvl="0" indent="0">
              <a:lnSpc>
                <a:spcPct val="110000"/>
              </a:lnSpc>
              <a:spcBef>
                <a:spcPts val="0"/>
              </a:spcBef>
              <a:spcAft>
                <a:spcPts val="0"/>
              </a:spcAft>
              <a:buFont typeface="Wingdings" panose="05000000000000000000" pitchFamily="2" charset="2"/>
              <a:buNone/>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also a growing literature that focuses on community engagement as a vital ingredient of recovery journeys, with engagement in recreational activities, training and employment, volunteering, and mutual aid and other peer activities seen as important components of a Recovery-Oriented System of Care (ROSC) (Buckingham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etal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2017)</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References</a:t>
            </a:r>
          </a:p>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Best, D., Irving, J., Collinson, B., et al. (2016). Recovery networks and community connections: Identifying connection needs and community linkage opportunities in early recovery populations. </a:t>
            </a:r>
            <a:r>
              <a:rPr lang="en-US" sz="1200" i="1" dirty="0">
                <a:effectLst/>
                <a:latin typeface="Calibri" panose="020F0502020204030204" pitchFamily="34" charset="0"/>
                <a:ea typeface="Calibri" panose="020F0502020204030204" pitchFamily="34" charset="0"/>
                <a:cs typeface="Calibri" panose="020F0502020204030204" pitchFamily="34" charset="0"/>
              </a:rPr>
              <a:t>Alcoholism Treatment Quarterly, 35</a:t>
            </a:r>
            <a:r>
              <a:rPr lang="en-US" sz="1200" dirty="0">
                <a:effectLst/>
                <a:latin typeface="Calibri" panose="020F0502020204030204" pitchFamily="34" charset="0"/>
                <a:ea typeface="Calibri" panose="020F0502020204030204" pitchFamily="34" charset="0"/>
                <a:cs typeface="Calibri" panose="020F0502020204030204" pitchFamily="34" charset="0"/>
              </a:rPr>
              <a:t>:1, 2-15, DOI: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10.1080/07347324.2016.1256718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Buckingham, S.A. &amp; Best, D. (2017). </a:t>
            </a:r>
            <a:r>
              <a:rPr lang="en-US" sz="12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Taylor &amp; Francis Kindle </a:t>
            </a:r>
            <a:r>
              <a:rPr lang="en-US" sz="1200" u="sng" dirty="0" err="1">
                <a:solidFill>
                  <a:srgbClr val="0563C1"/>
                </a:solidFill>
                <a:effectLst/>
                <a:latin typeface="Calibri" panose="020F0502020204030204" pitchFamily="34" charset="0"/>
                <a:ea typeface="Calibri" panose="020F0502020204030204" pitchFamily="34" charset="0"/>
                <a:cs typeface="Calibri" panose="020F0502020204030204" pitchFamily="34" charset="0"/>
              </a:rPr>
              <a:t>Edition.bid</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12544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about setting the stage of the paradigm shift from a medical model that focuses on symptoms to a person-centered approach.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State that these four dimensions support the principles and values and will be introduced in the following slides and broken down in the upcoming modules.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Introduce to the participants that next, you will discuss recovery and their role.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3255608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completing the slide, highlight the following:</a:t>
            </a:r>
          </a:p>
          <a:p>
            <a:endParaRPr lang="en-US" dirty="0"/>
          </a:p>
          <a:p>
            <a:pPr marL="171450" indent="-171450">
              <a:buFont typeface="Arial" panose="020B0604020202020204" pitchFamily="34" charset="0"/>
              <a:buChar char="•"/>
            </a:pPr>
            <a:r>
              <a:rPr lang="en-US" dirty="0"/>
              <a:t>Transforming services and systems creates a space for individuals.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space is created by learning from individuals and prioritizing workplace</a:t>
            </a:r>
            <a:r>
              <a:rPr lang="en-US" baseline="0" dirty="0"/>
              <a:t> behavioral</a:t>
            </a:r>
            <a:r>
              <a:rPr lang="en-US" dirty="0"/>
              <a:t> health.</a:t>
            </a:r>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208969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recovery-oriented practice and service delivery are built upon mutually respectful and collaborative partnerships.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supporting another’s recovery requires reflection and awareness of one’s own culture, values, beliefs, and mental health.</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high quality therapeutic relationships require ongoing critical reflection and continuous learning.</a:t>
            </a:r>
          </a:p>
          <a:p>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44363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Discuss the perspective of looking at the community through the eyes of those who</a:t>
            </a:r>
            <a:r>
              <a:rPr lang="en-US" b="0" baseline="0" dirty="0"/>
              <a:t> use the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Iriss</a:t>
            </a:r>
            <a:r>
              <a:rPr lang="en-US" b="0" baseline="0" dirty="0"/>
              <a:t> (2012). </a:t>
            </a:r>
            <a:r>
              <a:rPr lang="en-US" sz="1200" b="0" i="0" kern="1200" dirty="0">
                <a:solidFill>
                  <a:schemeClr val="tx1"/>
                </a:solidFill>
                <a:effectLst/>
                <a:latin typeface="+mn-lt"/>
                <a:ea typeface="+mn-ea"/>
                <a:cs typeface="+mn-cs"/>
              </a:rPr>
              <a:t>Using an assets approach for positive mental health and well-being.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Retrieved from https://www.iriss.org.uk/resources/reports/using-assets-approach-positive-mental-health-and-well-being.  </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3708121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Recovery asset mapping and make the connection that part of collaboration is knowledge of services within the community.</a:t>
            </a:r>
          </a:p>
          <a:p>
            <a:pPr marL="342900" marR="0" lvl="0" indent="-342900">
              <a:lnSpc>
                <a:spcPct val="107000"/>
              </a:lnSpc>
              <a:spcBef>
                <a:spcPts val="0"/>
              </a:spcBef>
              <a:spcAft>
                <a:spcPts val="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the connection that part of advocacy is knowing where the gaps in services are and who to reach out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a:t>
            </a:r>
            <a:r>
              <a:rPr lang="en-US" sz="1200" dirty="0">
                <a:effectLst/>
                <a:latin typeface="Calibri" panose="020F0502020204030204" pitchFamily="34" charset="0"/>
                <a:ea typeface="Calibri" panose="020F0502020204030204" pitchFamily="34" charset="0"/>
                <a:cs typeface="Times New Roman" panose="02020603050405020304" pitchFamily="18" charset="0"/>
              </a:rPr>
              <a:t> start closing that gap.</a:t>
            </a:r>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29666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a:t>
            </a:r>
            <a:r>
              <a:rPr lang="en-US" sz="1200" b="1" i="0" baseline="0" dirty="0"/>
              <a:t>HOW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 </a:t>
            </a:r>
            <a:r>
              <a:rPr lang="en-US" sz="1200" b="1" i="0" baseline="0" dirty="0"/>
              <a:t>IS PUT INTO PRACTICE.</a:t>
            </a:r>
            <a:endParaRPr lang="en-US" sz="1200" b="1" i="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24644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32866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Review the bulleted content and remind the participants of the following:</a:t>
            </a:r>
          </a:p>
          <a:p>
            <a:endParaRPr lang="en-US" sz="1200" dirty="0"/>
          </a:p>
          <a:p>
            <a:pPr marL="171450" indent="-171450">
              <a:buFont typeface="Arial" panose="020B0604020202020204" pitchFamily="34" charset="0"/>
              <a:buChar char="•"/>
            </a:pPr>
            <a:r>
              <a:rPr lang="en-US" sz="1200" dirty="0"/>
              <a:t>Social Inclusion and advocacy require collaborative partnerships to address disparities.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Knowledge of human and legal rights helps the individuals we serve to gain access to services.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Discussion of goals will drive the identification of resources to address unique needs.</a:t>
            </a:r>
          </a:p>
          <a:p>
            <a:endParaRPr lang="en-US" sz="16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428344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Social Inclusion and advocacy requires: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Respect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Partnership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14536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Calibri" panose="020F0502020204030204" pitchFamily="34" charset="0"/>
                <a:cs typeface="Calibri" panose="020F0502020204030204" pitchFamily="34" charset="0"/>
              </a:rPr>
              <a:t>Being non-judgmental</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the impact of culture, values, life experiences, roles, and power in interactions and relationships.</a:t>
            </a:r>
          </a:p>
          <a:p>
            <a:pPr lvl="0"/>
            <a:endParaRPr lang="en-US" sz="1200" b="1"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Reducing the stigma within the agency and community by using person-first language</a:t>
            </a:r>
          </a:p>
          <a:p>
            <a:pPr marL="285750" lvl="0" indent="-285750">
              <a:buFont typeface="Arial" panose="020B0604020202020204" pitchFamily="34" charset="0"/>
              <a:buChar char="•"/>
            </a:pPr>
            <a:r>
              <a:rPr lang="en-US" sz="1200" b="0" dirty="0">
                <a:latin typeface="Calibri" panose="020F0502020204030204" pitchFamily="34" charset="0"/>
                <a:cs typeface="Calibri" panose="020F0502020204030204" pitchFamily="34" charset="0"/>
              </a:rPr>
              <a:t>Diversity is critical to addressing stigma.</a:t>
            </a:r>
          </a:p>
          <a:p>
            <a:pPr marL="0" lvl="0" indent="0">
              <a:buFont typeface="Arial" panose="020B0604020202020204" pitchFamily="34" charset="0"/>
              <a:buNone/>
            </a:pPr>
            <a:endParaRPr lang="en-US" sz="1200" b="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Creating a culture and language of hope to foster a sense of belonging</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 a range of collaborative practices and communication techniques</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 the foundational elements of building trust and how to apply them to developing collaborative therapeutic relationships</a:t>
            </a:r>
          </a:p>
          <a:p>
            <a:pPr marL="342900" marR="0" lvl="0" indent="-342900">
              <a:lnSpc>
                <a:spcPct val="107000"/>
              </a:lnSpc>
              <a:spcBef>
                <a:spcPts val="0"/>
              </a:spcBef>
              <a:spcAft>
                <a:spcPts val="8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Understand the relevance of the stages of change in order to align practice with a person’s motivational stage and readiness to move forward Guideline for Recovery-Oriented Practice 2015)</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Recovery Guidelines Ottawa, ON</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32</a:t>
            </a:fld>
            <a:endParaRPr lang="en-US" noProof="0" dirty="0"/>
          </a:p>
        </p:txBody>
      </p:sp>
    </p:spTree>
    <p:extLst>
      <p:ext uri="{BB962C8B-B14F-4D97-AF65-F5344CB8AC3E}">
        <p14:creationId xmlns:p14="http://schemas.microsoft.com/office/powerpoint/2010/main" val="983387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Emphasize that advocacy and social inclusion begins with:</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Acknowledging the support network</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Offering recovery support services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Assisting in identifying resources</a:t>
            </a:r>
          </a:p>
          <a:p>
            <a:pPr marL="285750" marR="0" lvl="0" indent="-285750">
              <a:lnSpc>
                <a:spcPct val="107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Building collaborative, mutually trusting and respectful partnerships with service users, their families and caregivers is foundational to  recovery-oriented  practice.</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Recovery-oriented care respects the individual as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partner in all decisions that affect their behavioral health and emphasizes the importance of autonomy, self-determination, and self-management.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33</a:t>
            </a:fld>
            <a:endParaRPr lang="en-US" noProof="0" dirty="0"/>
          </a:p>
        </p:txBody>
      </p:sp>
    </p:spTree>
    <p:extLst>
      <p:ext uri="{BB962C8B-B14F-4D97-AF65-F5344CB8AC3E}">
        <p14:creationId xmlns:p14="http://schemas.microsoft.com/office/powerpoint/2010/main" val="2085158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Review</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the domains</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Invite the participants to think about community groups and services for each domain and list items that may be missing from each domain.</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the participants to “think outside of the box” and identify services </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like </a:t>
            </a:r>
            <a:r>
              <a:rPr lang="en-US" sz="1200" dirty="0">
                <a:effectLst/>
                <a:latin typeface="Calibri" panose="020F0502020204030204" pitchFamily="34" charset="0"/>
                <a:ea typeface="Calibri" panose="020F0502020204030204" pitchFamily="34" charset="0"/>
                <a:cs typeface="Times New Roman" panose="02020603050405020304" pitchFamily="18" charset="0"/>
              </a:rPr>
              <a:t>alternatives practices, yoga, nutrition, etc.</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Take Away:</a:t>
            </a:r>
          </a:p>
          <a:p>
            <a:pPr marL="45720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Recovery Asset Mapping will strengthen collaboration, assist with advocacy, and support personal autonomy and self-determination.</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THIS</a:t>
            </a:r>
            <a:r>
              <a:rPr lang="en-US" sz="1200" b="1" baseline="0" dirty="0">
                <a:effectLst/>
                <a:latin typeface="Calibri" panose="020F0502020204030204" pitchFamily="34" charset="0"/>
                <a:ea typeface="Calibri" panose="020F0502020204030204" pitchFamily="34" charset="0"/>
                <a:cs typeface="Times New Roman" panose="02020603050405020304" pitchFamily="18" charset="0"/>
              </a:rPr>
              <a:t> CAN BE A HANDOUT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34</a:t>
            </a:fld>
            <a:endParaRPr lang="en-US" noProof="0" dirty="0"/>
          </a:p>
        </p:txBody>
      </p:sp>
    </p:spTree>
    <p:extLst>
      <p:ext uri="{BB962C8B-B14F-4D97-AF65-F5344CB8AC3E}">
        <p14:creationId xmlns:p14="http://schemas.microsoft.com/office/powerpoint/2010/main" val="2221915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a:t>
            </a:r>
            <a:r>
              <a:rPr lang="en-US" sz="1200" b="1" baseline="0" dirty="0"/>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t>THE CORE PRINCIPLE OF </a:t>
            </a:r>
            <a:r>
              <a:rPr lang="en-US" sz="1200" b="1" i="1" baseline="0" dirty="0"/>
              <a:t>SUPPORTING SOCIAL INCLUSION AND ADVOCACY.</a:t>
            </a:r>
            <a:endParaRPr lang="en-US" sz="1200" b="1" i="1" dirty="0"/>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21090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Review reflective questions.</a:t>
            </a:r>
          </a:p>
          <a:p>
            <a:pPr marL="342900" marR="0" lvl="0" indent="-342900">
              <a:lnSpc>
                <a:spcPct val="107000"/>
              </a:lnSpc>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the participants to reflect on the questions when they return back to their tasks.</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4148967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Review that the acronym CONNECT to HOPE</a:t>
            </a:r>
            <a:r>
              <a:rPr lang="en-US" sz="1200"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anchors us in</a:t>
            </a:r>
            <a:r>
              <a:rPr lang="en-US" sz="1200"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b="1" kern="1200" baseline="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SUPPORTING SOCIAL INCLUSION AND ADVOCACY</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Highlight that the</a:t>
            </a:r>
            <a:r>
              <a:rPr lang="en-US" sz="1200" b="1" dirty="0">
                <a:effectLst/>
                <a:latin typeface="Calibri" panose="020F0502020204030204" pitchFamily="34" charset="0"/>
                <a:ea typeface="Calibri" panose="020F0502020204030204" pitchFamily="34" charset="0"/>
                <a:cs typeface="Calibri" panose="020F0502020204030204" pitchFamily="34" charset="0"/>
              </a:rPr>
              <a:t> principles </a:t>
            </a:r>
            <a:r>
              <a:rPr lang="en-US" sz="1200" dirty="0">
                <a:effectLst/>
                <a:latin typeface="Calibri" panose="020F0502020204030204" pitchFamily="34" charset="0"/>
                <a:ea typeface="Calibri" panose="020F0502020204030204" pitchFamily="34" charset="0"/>
                <a:cs typeface="Calibri" panose="020F0502020204030204" pitchFamily="34" charset="0"/>
              </a:rPr>
              <a:t>are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the essential components that reflect the beliefs and attitudes about a recovery-oriented system of care</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baseline="0" dirty="0">
                <a:effectLst/>
                <a:latin typeface="Calibri" panose="020F0502020204030204" pitchFamily="34" charset="0"/>
                <a:ea typeface="Calibri" panose="020F0502020204030204" pitchFamily="34" charset="0"/>
                <a:cs typeface="Calibri" panose="020F0502020204030204" pitchFamily="34" charset="0"/>
              </a:rPr>
              <a:t>and</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a:t>
            </a:r>
            <a:r>
              <a:rPr lang="en-US" sz="1200" b="1" dirty="0">
                <a:effectLst/>
                <a:latin typeface="Calibri" panose="020F0502020204030204" pitchFamily="34" charset="0"/>
                <a:ea typeface="Calibri" panose="020F0502020204030204" pitchFamily="34" charset="0"/>
                <a:cs typeface="Calibri" panose="020F0502020204030204" pitchFamily="34" charset="0"/>
              </a:rPr>
              <a:t>practices</a:t>
            </a:r>
            <a:r>
              <a:rPr lang="en-US" sz="1200" dirty="0">
                <a:effectLst/>
                <a:latin typeface="Calibri" panose="020F0502020204030204" pitchFamily="34" charset="0"/>
                <a:ea typeface="Calibri" panose="020F0502020204030204" pitchFamily="34" charset="0"/>
                <a:cs typeface="Calibri" panose="020F0502020204030204" pitchFamily="34" charset="0"/>
              </a:rPr>
              <a:t> are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how these principles “come to life” in order</a:t>
            </a:r>
            <a:r>
              <a:rPr lang="en-US" sz="1200" dirty="0">
                <a:effectLst/>
                <a:latin typeface="Calibri" panose="020F0502020204030204" pitchFamily="34" charset="0"/>
                <a:ea typeface="Calibri" panose="020F0502020204030204" pitchFamily="34" charset="0"/>
                <a:cs typeface="Calibri" panose="020F0502020204030204" pitchFamily="34" charset="0"/>
              </a:rPr>
              <a:t> to facilitate a recovery-oriented system of care.</a:t>
            </a:r>
          </a:p>
          <a:p>
            <a:pPr marL="342900" marR="0" lvl="0" indent="-342900" algn="l" defTabSz="914400" rtl="0" eaLnBrk="1" fontAlgn="auto" latinLnBrk="0" hangingPunct="1">
              <a:lnSpc>
                <a:spcPct val="90000"/>
              </a:lnSpc>
              <a:spcBef>
                <a:spcPts val="430"/>
              </a:spcBef>
              <a:spcAft>
                <a:spcPts val="600"/>
              </a:spcAft>
              <a:buClrTx/>
              <a:buSzTx/>
              <a:buFont typeface="Symbol" panose="05050102010706020507" pitchFamily="18" charset="2"/>
              <a:buChar char=""/>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200" b="1"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Highlight the following points:</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200" kern="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recovery is a process that needs to be fueled by hope, expectation, and real fulfillment, as well as courage, commitment, and dedicated effort.  </a:t>
            </a:r>
          </a:p>
          <a:p>
            <a:pPr marL="342900" marR="0" lvl="0" indent="-3429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services are aligned to support individuals receiving services in having control over their destiny, defining and achieving their goals, respecting their human rights, and sustaining their social and economic inclusion, recovery is promoted.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1200" b="0"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the assisting individuals</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to </a:t>
            </a: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strengths begins the process of engagement and helps connect</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their resilience.</a:t>
            </a:r>
          </a:p>
          <a:p>
            <a:pPr marL="0" marR="0" lvl="0" indent="0">
              <a:lnSpc>
                <a:spcPct val="107000"/>
              </a:lnSpc>
              <a:spcBef>
                <a:spcPts val="0"/>
              </a:spcBef>
              <a:spcAft>
                <a:spcPts val="800"/>
              </a:spcAft>
              <a:buFont typeface="Wingdings" panose="05000000000000000000" pitchFamily="2"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Emphasize the importance of alignment between principles and practices and the essential role we play in creating a recovery-oriented system of care.</a:t>
            </a:r>
          </a:p>
          <a:p>
            <a:pPr marL="342900" marR="0" lvl="0" indent="-342900">
              <a:lnSpc>
                <a:spcPct val="107000"/>
              </a:lnSpc>
              <a:spcBef>
                <a:spcPts val="0"/>
              </a:spcBef>
              <a:spcAft>
                <a:spcPts val="800"/>
              </a:spcAft>
              <a:buFont typeface="Wingdings" panose="05000000000000000000" pitchFamily="2"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37</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38</a:t>
            </a:fld>
            <a:endParaRPr lang="en-US"/>
          </a:p>
        </p:txBody>
      </p:sp>
    </p:spTree>
    <p:extLst>
      <p:ext uri="{BB962C8B-B14F-4D97-AF65-F5344CB8AC3E}">
        <p14:creationId xmlns:p14="http://schemas.microsoft.com/office/powerpoint/2010/main" val="1923231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39</a:t>
            </a:fld>
            <a:endParaRPr lang="en-US"/>
          </a:p>
        </p:txBody>
      </p:sp>
    </p:spTree>
    <p:extLst>
      <p:ext uri="{BB962C8B-B14F-4D97-AF65-F5344CB8AC3E}">
        <p14:creationId xmlns:p14="http://schemas.microsoft.com/office/powerpoint/2010/main" val="933275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Individuals in recovery face various</a:t>
            </a:r>
            <a:r>
              <a:rPr lang="en-US" sz="1200" b="0" baseline="0" dirty="0"/>
              <a:t> </a:t>
            </a:r>
            <a:r>
              <a:rPr lang="en-US" sz="1200" b="0" dirty="0"/>
              <a:t>challenges in our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Share the social determinants of health:</a:t>
            </a:r>
          </a:p>
          <a:p>
            <a:pPr lvl="1"/>
            <a:r>
              <a:rPr lang="en-US" sz="1200" dirty="0"/>
              <a:t>Housing</a:t>
            </a:r>
          </a:p>
          <a:p>
            <a:pPr lvl="1"/>
            <a:r>
              <a:rPr lang="en-US" sz="1200" dirty="0"/>
              <a:t>Transportation</a:t>
            </a:r>
          </a:p>
          <a:p>
            <a:pPr lvl="1"/>
            <a:r>
              <a:rPr lang="en-US" sz="1200" dirty="0"/>
              <a:t> Education</a:t>
            </a:r>
          </a:p>
          <a:p>
            <a:pPr lvl="1"/>
            <a:r>
              <a:rPr lang="en-US" sz="1200" dirty="0"/>
              <a:t>Employment</a:t>
            </a:r>
          </a:p>
          <a:p>
            <a:pPr lvl="1"/>
            <a:r>
              <a:rPr lang="en-US" sz="1200" dirty="0"/>
              <a:t>Income security</a:t>
            </a:r>
          </a:p>
          <a:p>
            <a:pPr lvl="1"/>
            <a:r>
              <a:rPr lang="en-US" sz="1200" dirty="0"/>
              <a:t>Health care </a:t>
            </a:r>
          </a:p>
          <a:p>
            <a:pPr lvl="1"/>
            <a:r>
              <a:rPr lang="en-US" sz="1200" dirty="0"/>
              <a:t>Civic participation</a:t>
            </a:r>
            <a:endParaRPr lang="en-US"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Share that there could be a negative impact on the individual’s recovery if they do not have equal access to the main social determinants of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3487993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40</a:t>
            </a:fld>
            <a:endParaRPr lang="en-US" dirty="0"/>
          </a:p>
        </p:txBody>
      </p:sp>
    </p:spTree>
    <p:extLst>
      <p:ext uri="{BB962C8B-B14F-4D97-AF65-F5344CB8AC3E}">
        <p14:creationId xmlns:p14="http://schemas.microsoft.com/office/powerpoint/2010/main" val="309126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Social inclusion ensures opportunities for the individuals we serve to become involved with the community and participate as a community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As providers, we help connect the individuals we serve to their community and help them access their basic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13432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Social inclusion is about making everyone feel valued and important.</a:t>
            </a:r>
          </a:p>
          <a:p>
            <a:endParaRPr lang="en-US" sz="1200" dirty="0"/>
          </a:p>
          <a:p>
            <a:r>
              <a:rPr lang="en-US" sz="1200" dirty="0"/>
              <a:t>The individuals we serve face social exclusion through stigma and discrimination.</a:t>
            </a:r>
          </a:p>
          <a:p>
            <a:endParaRPr lang="en-US" sz="1200" dirty="0"/>
          </a:p>
          <a:p>
            <a:r>
              <a:rPr lang="en-US" sz="1200" dirty="0"/>
              <a:t>Social inclusion improves overall health and well-being </a:t>
            </a:r>
          </a:p>
          <a:p>
            <a:endParaRPr lang="en-US" sz="1200" dirty="0"/>
          </a:p>
          <a:p>
            <a:endParaRPr lang="en-US" sz="1200" dirty="0"/>
          </a:p>
          <a:p>
            <a:r>
              <a:rPr lang="en-US" sz="1200" dirty="0"/>
              <a:t>Magellan Healthcare webinar Social Inclusion and Recovery https://www.magellanhealthcare.com/documents/2020/05/6510.pdf/</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12248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Emphasize that social inclusion helps the individual feel part of the community and not isolated from the community.</a:t>
            </a:r>
          </a:p>
          <a:p>
            <a:endParaRPr lang="en-US" dirty="0"/>
          </a:p>
          <a:p>
            <a:r>
              <a:rPr lang="en-US" dirty="0"/>
              <a:t>Remind the participants that we have understand social exclusion from</a:t>
            </a:r>
            <a:r>
              <a:rPr lang="en-US" baseline="0" dirty="0"/>
              <a:t> the perspective </a:t>
            </a:r>
            <a:r>
              <a:rPr lang="en-US" dirty="0"/>
              <a:t>of the person to effectively provide access to specific services.</a:t>
            </a:r>
          </a:p>
          <a:p>
            <a:endParaRPr lang="en-US" dirty="0"/>
          </a:p>
          <a:p>
            <a:endParaRPr lang="en-US" dirty="0"/>
          </a:p>
        </p:txBody>
      </p:sp>
      <p:sp>
        <p:nvSpPr>
          <p:cNvPr id="4" name="Slide Number Placeholder 3"/>
          <p:cNvSpPr>
            <a:spLocks noGrp="1"/>
          </p:cNvSpPr>
          <p:nvPr>
            <p:ph type="sldNum" sz="quarter" idx="10"/>
          </p:nvPr>
        </p:nvSpPr>
        <p:spPr/>
        <p:txBody>
          <a:bodyPr/>
          <a:lstStyle/>
          <a:p>
            <a:fld id="{69D2F9AB-3C90-481E-8C34-4F549BF455D7}" type="slidenum">
              <a:rPr lang="en-US" noProof="0" smtClean="0"/>
              <a:t>7</a:t>
            </a:fld>
            <a:endParaRPr lang="en-US" noProof="0" dirty="0"/>
          </a:p>
        </p:txBody>
      </p:sp>
    </p:spTree>
    <p:extLst>
      <p:ext uri="{BB962C8B-B14F-4D97-AF65-F5344CB8AC3E}">
        <p14:creationId xmlns:p14="http://schemas.microsoft.com/office/powerpoint/2010/main" val="112939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IN</a:t>
            </a:r>
            <a:r>
              <a:rPr lang="en-US" sz="1200" b="1" baseline="0" dirty="0">
                <a:latin typeface="+mn-lt"/>
              </a:rPr>
              <a:t> THIS NEXT SECTION WE ARE GOING TO EXPLORE THE VALUES AND ATTITUDES THAT ARE NECESSARY TO PROMOTE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baseline="0" dirty="0">
                <a:latin typeface="+mn-lt"/>
              </a:rPr>
              <a:t>THE CORE PRINCIPLE OF </a:t>
            </a:r>
            <a:r>
              <a:rPr lang="en-US" sz="1200" b="1" i="1" baseline="0" dirty="0">
                <a:effectLst/>
                <a:latin typeface="+mn-lt"/>
                <a:ea typeface="+mn-ea"/>
                <a:cs typeface="+mn-cs"/>
              </a:rPr>
              <a:t>SUPPORTING SOCIAL INCLUSION AND ADVOCACY.</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endParaRPr lang="en-US" sz="1200" dirty="0"/>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34310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Calibri" panose="020F0502020204030204" pitchFamily="34" charset="0"/>
                <a:cs typeface="Calibri" panose="020F0502020204030204" pitchFamily="34" charset="0"/>
              </a:rPr>
              <a:t>Uphold the right of people experiencing behavioral health</a:t>
            </a:r>
            <a:r>
              <a:rPr lang="en-US" sz="1200" b="1" baseline="0" dirty="0">
                <a:latin typeface="Calibri" panose="020F0502020204030204" pitchFamily="34" charset="0"/>
                <a:cs typeface="Calibri" panose="020F0502020204030204" pitchFamily="34" charset="0"/>
              </a:rPr>
              <a:t> challenges to</a:t>
            </a:r>
            <a:r>
              <a:rPr lang="en-US" sz="1200" b="1" dirty="0">
                <a:latin typeface="Calibri" panose="020F0502020204030204" pitchFamily="34" charset="0"/>
                <a:cs typeface="Calibri" panose="020F0502020204030204" pitchFamily="34" charset="0"/>
              </a:rPr>
              <a:t> participate in community and social settings as full and equal citizens.</a:t>
            </a:r>
            <a:endParaRPr lang="en-US" sz="120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individuals have the right to participate in community and social settings.</a:t>
            </a:r>
          </a:p>
          <a:p>
            <a:pPr marL="171450" lvl="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All individuals are viewed as full and equal citizens.</a:t>
            </a:r>
          </a:p>
          <a:p>
            <a:pPr marL="0" lv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Accept and nurture the contribution of naturally occurring supports, community connections, and opportunities outside of behavioral health services to support a person’s recovery.</a:t>
            </a:r>
          </a:p>
          <a:p>
            <a:pPr marL="171450" lvl="0"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Acceptance of the individual will help the individual feel seen and valued.</a:t>
            </a:r>
          </a:p>
          <a:p>
            <a:pPr lvl="0"/>
            <a:endParaRPr lang="en-US" sz="1200" b="0" dirty="0">
              <a:latin typeface="Calibri" panose="020F0502020204030204" pitchFamily="34" charset="0"/>
              <a:cs typeface="Calibri" panose="020F0502020204030204" pitchFamily="34" charset="0"/>
            </a:endParaRPr>
          </a:p>
          <a:p>
            <a:pPr lvl="0"/>
            <a:r>
              <a:rPr lang="en-US" sz="1200" b="1" dirty="0">
                <a:latin typeface="Calibri" panose="020F0502020204030204" pitchFamily="34" charset="0"/>
                <a:cs typeface="Calibri" panose="020F0502020204030204" pitchFamily="34" charset="0"/>
              </a:rPr>
              <a:t>Be willing to challenge barriers to social inclusion, outside of and within your organization, and to advocate for equity.</a:t>
            </a:r>
            <a:endParaRPr lang="en-US" sz="1200" b="0"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Recognition of challenges and barriers and taking action to ensure that the individual has access to services is key to ensuring inclusion.</a:t>
            </a:r>
          </a:p>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260127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31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6" r:id="rId1"/>
    <p:sldLayoutId id="2147483745" r:id="rId2"/>
    <p:sldLayoutId id="2147483714"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9" r:id="rId14"/>
    <p:sldLayoutId id="2147483744" r:id="rId15"/>
    <p:sldLayoutId id="2147483747"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jpeg"/><Relationship Id="rId7" Type="http://schemas.openxmlformats.org/officeDocument/2006/relationships/diagramColors" Target="../diagrams/colors10.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www.recoveryvoices.com/create-a-recovery-asset-and-resource-map%20,202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hyperlink" Target="https://www.recoveryvoices.com/create-a-recovery-asset-and-resource-map%20,202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www.iriss.org.uk/resources/reports/using-assets-approach-positive-mental-health-and-well-bein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magellanhealthcare.com/documents/2020/05/6510.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ncapps.acl.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oaith.ca/assets/files/Publications/inclusion_len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Supporting Social Inclusion and Advocacy </a:t>
            </a:r>
            <a:endParaRPr lang="en-US" sz="3200" dirty="0">
              <a:solidFill>
                <a:schemeClr val="bg1"/>
              </a:solidFill>
            </a:endParaRP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239125" y="5545331"/>
            <a:ext cx="3335614"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45" y="479174"/>
            <a:ext cx="7578980" cy="5899652"/>
          </a:xfrm>
          <a:prstGeom prst="rect">
            <a:avLst/>
          </a:prstGeom>
        </p:spPr>
      </p:pic>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BA8AB-8BEB-4DC8-A182-96594F15F67C}"/>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10</a:t>
            </a:fld>
            <a:endParaRPr lang="en-US" noProof="0"/>
          </a:p>
        </p:txBody>
      </p:sp>
      <p:sp>
        <p:nvSpPr>
          <p:cNvPr id="3" name="Footer Placeholder 2">
            <a:extLst>
              <a:ext uri="{FF2B5EF4-FFF2-40B4-BE49-F238E27FC236}">
                <a16:creationId xmlns:a16="http://schemas.microsoft.com/office/drawing/2014/main" id="{3D99C00B-F1CD-4C05-B176-682CD4950AE5}"/>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4" name="Title 3">
            <a:extLst>
              <a:ext uri="{FF2B5EF4-FFF2-40B4-BE49-F238E27FC236}">
                <a16:creationId xmlns:a16="http://schemas.microsoft.com/office/drawing/2014/main" id="{C930D912-9299-4D5C-8332-63C1F715FAFD}"/>
              </a:ext>
            </a:extLst>
          </p:cNvPr>
          <p:cNvSpPr>
            <a:spLocks noGrp="1"/>
          </p:cNvSpPr>
          <p:nvPr>
            <p:ph type="title"/>
          </p:nvPr>
        </p:nvSpPr>
        <p:spPr>
          <a:xfrm>
            <a:off x="414045" y="501058"/>
            <a:ext cx="11029616" cy="988332"/>
          </a:xfrm>
        </p:spPr>
        <p:txBody>
          <a:bodyPr vert="horz" lIns="91440" tIns="45720" rIns="91440" bIns="45720" rtlCol="0" anchor="b">
            <a:normAutofit/>
          </a:bodyPr>
          <a:lstStyle/>
          <a:p>
            <a:r>
              <a:rPr lang="en-US" dirty="0">
                <a:latin typeface="Calibri" panose="020F0502020204030204" pitchFamily="34" charset="0"/>
                <a:cs typeface="Calibri" panose="020F0502020204030204" pitchFamily="34" charset="0"/>
              </a:rPr>
              <a:t>Social inclusion Values and attitudes</a:t>
            </a:r>
            <a:endParaRPr lang="en-US" b="0" kern="1200"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1A544D0-0973-4646-B77A-4B247C167EEF}"/>
              </a:ext>
            </a:extLst>
          </p:cNvPr>
          <p:cNvSpPr txBox="1"/>
          <p:nvPr/>
        </p:nvSpPr>
        <p:spPr>
          <a:xfrm>
            <a:off x="5496233" y="6348877"/>
            <a:ext cx="5947428" cy="515197"/>
          </a:xfrm>
          <a:prstGeom prst="rect">
            <a:avLst/>
          </a:prstGeom>
        </p:spPr>
        <p:txBody>
          <a:bodyPr vert="horz" lIns="91440" tIns="45720" rIns="91440" bIns="45720" rtlCol="0" anchor="t">
            <a:normAutofit fontScale="92500"/>
          </a:bodyPr>
          <a:lstStyle/>
          <a:p>
            <a:pPr algn="r" defTabSz="457200">
              <a:spcBef>
                <a:spcPct val="20000"/>
              </a:spcBef>
              <a:spcAft>
                <a:spcPts val="600"/>
              </a:spcAft>
            </a:pPr>
            <a:r>
              <a:rPr lang="en-US" sz="1400" dirty="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Shookner, M and Social Inclusion Reference Group Atlantic Region (2002) </a:t>
            </a:r>
          </a:p>
        </p:txBody>
      </p:sp>
      <p:graphicFrame>
        <p:nvGraphicFramePr>
          <p:cNvPr id="12" name="TextBox 9">
            <a:extLst>
              <a:ext uri="{FF2B5EF4-FFF2-40B4-BE49-F238E27FC236}">
                <a16:creationId xmlns:a16="http://schemas.microsoft.com/office/drawing/2014/main" id="{A7148F87-FE3F-3263-6E2C-7BD3D8C121E2}"/>
              </a:ext>
            </a:extLst>
          </p:cNvPr>
          <p:cNvGraphicFramePr/>
          <p:nvPr>
            <p:extLst>
              <p:ext uri="{D42A27DB-BD31-4B8C-83A1-F6EECF244321}">
                <p14:modId xmlns:p14="http://schemas.microsoft.com/office/powerpoint/2010/main" val="4233192859"/>
              </p:ext>
            </p:extLst>
          </p:nvPr>
        </p:nvGraphicFramePr>
        <p:xfrm>
          <a:off x="1936688" y="2300556"/>
          <a:ext cx="7984329" cy="369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99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8585D-E077-40AC-A40A-6D253EA42E20}"/>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11</a:t>
            </a:fld>
            <a:endParaRPr lang="en-US"/>
          </a:p>
        </p:txBody>
      </p:sp>
      <p:sp>
        <p:nvSpPr>
          <p:cNvPr id="3" name="Footer Placeholder 2">
            <a:extLst>
              <a:ext uri="{FF2B5EF4-FFF2-40B4-BE49-F238E27FC236}">
                <a16:creationId xmlns:a16="http://schemas.microsoft.com/office/drawing/2014/main" id="{C3327973-1ECA-45EF-B4A4-AC281B787D20}"/>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8BCD73EF-368B-490E-8644-D7202F57970B}"/>
              </a:ext>
            </a:extLst>
          </p:cNvPr>
          <p:cNvSpPr>
            <a:spLocks noGrp="1"/>
          </p:cNvSpPr>
          <p:nvPr>
            <p:ph type="title"/>
          </p:nvPr>
        </p:nvSpPr>
        <p:spPr>
          <a:xfrm>
            <a:off x="440286" y="759623"/>
            <a:ext cx="11029616" cy="1013800"/>
          </a:xfrm>
        </p:spPr>
        <p:txBody>
          <a:bodyPr anchor="ctr">
            <a:normAutofit/>
          </a:bodyPr>
          <a:lstStyle/>
          <a:p>
            <a:r>
              <a:rPr lang="en-US" dirty="0">
                <a:latin typeface="Calibri" panose="020F0502020204030204" pitchFamily="34" charset="0"/>
                <a:cs typeface="Calibri" panose="020F0502020204030204" pitchFamily="34" charset="0"/>
              </a:rPr>
              <a:t>advocacy in recovery core values </a:t>
            </a:r>
          </a:p>
        </p:txBody>
      </p:sp>
      <p:graphicFrame>
        <p:nvGraphicFramePr>
          <p:cNvPr id="7" name="Content Placeholder 4">
            <a:extLst>
              <a:ext uri="{FF2B5EF4-FFF2-40B4-BE49-F238E27FC236}">
                <a16:creationId xmlns:a16="http://schemas.microsoft.com/office/drawing/2014/main" id="{F39A91CF-88C9-2200-E03C-C4C30DD139BE}"/>
              </a:ext>
            </a:extLst>
          </p:cNvPr>
          <p:cNvGraphicFramePr>
            <a:graphicFrameLocks noGrp="1"/>
          </p:cNvGraphicFramePr>
          <p:nvPr>
            <p:ph idx="1"/>
            <p:extLst>
              <p:ext uri="{D42A27DB-BD31-4B8C-83A1-F6EECF244321}">
                <p14:modId xmlns:p14="http://schemas.microsoft.com/office/powerpoint/2010/main" val="149229145"/>
              </p:ext>
            </p:extLst>
          </p:nvPr>
        </p:nvGraphicFramePr>
        <p:xfrm>
          <a:off x="1013723" y="2175528"/>
          <a:ext cx="10145056" cy="4248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606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103189"/>
            <a:ext cx="11029615" cy="1497507"/>
          </a:xfrm>
        </p:spPr>
        <p:txBody>
          <a:bodyPr/>
          <a:lstStyle/>
          <a:p>
            <a:r>
              <a:rPr lang="en-US" sz="4000" dirty="0">
                <a:latin typeface="Calibri" panose="020F0502020204030204" pitchFamily="34" charset="0"/>
                <a:cs typeface="Calibri" panose="020F0502020204030204" pitchFamily="34" charset="0"/>
              </a:rPr>
              <a:t>What we know</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444021"/>
            <a:ext cx="6189314"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12</a:t>
            </a:fld>
            <a:endParaRPr lang="en-US" dirty="0">
              <a:solidFill>
                <a:srgbClr val="155EA1">
                  <a:lumMod val="75000"/>
                  <a:lumOff val="25000"/>
                </a:srgbClr>
              </a:solidFill>
            </a:endParaRPr>
          </a:p>
        </p:txBody>
      </p:sp>
    </p:spTree>
    <p:extLst>
      <p:ext uri="{BB962C8B-B14F-4D97-AF65-F5344CB8AC3E}">
        <p14:creationId xmlns:p14="http://schemas.microsoft.com/office/powerpoint/2010/main" val="159997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7" name="Title 6"/>
          <p:cNvSpPr>
            <a:spLocks noGrp="1"/>
          </p:cNvSpPr>
          <p:nvPr>
            <p:ph type="title"/>
          </p:nvPr>
        </p:nvSpPr>
        <p:spPr>
          <a:xfrm>
            <a:off x="581193" y="558398"/>
            <a:ext cx="11029616"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p>
        </p:txBody>
      </p:sp>
      <p:pic>
        <p:nvPicPr>
          <p:cNvPr id="10" name="Picture 9" descr="Person with idea concept">
            <a:extLst>
              <a:ext uri="{FF2B5EF4-FFF2-40B4-BE49-F238E27FC236}">
                <a16:creationId xmlns:a16="http://schemas.microsoft.com/office/drawing/2014/main" id="{DF61E08F-D581-C63B-08C1-C8E9074C3885}"/>
              </a:ext>
            </a:extLst>
          </p:cNvPr>
          <p:cNvPicPr>
            <a:picLocks noChangeAspect="1"/>
          </p:cNvPicPr>
          <p:nvPr/>
        </p:nvPicPr>
        <p:blipFill rotWithShape="1">
          <a:blip r:embed="rId3"/>
          <a:srcRect l="9252" r="789"/>
          <a:stretch/>
        </p:blipFill>
        <p:spPr>
          <a:xfrm>
            <a:off x="581193" y="2682103"/>
            <a:ext cx="3831319" cy="2842860"/>
          </a:xfrm>
          <a:prstGeom prst="rect">
            <a:avLst/>
          </a:prstGeom>
          <a:noFill/>
        </p:spPr>
      </p:pic>
      <p:sp>
        <p:nvSpPr>
          <p:cNvPr id="8" name="Content Placeholder 7"/>
          <p:cNvSpPr>
            <a:spLocks noGrp="1"/>
          </p:cNvSpPr>
          <p:nvPr>
            <p:ph sz="half" idx="2"/>
          </p:nvPr>
        </p:nvSpPr>
        <p:spPr>
          <a:xfrm>
            <a:off x="4612525" y="2576009"/>
            <a:ext cx="6868688" cy="3749051"/>
          </a:xfrm>
        </p:spPr>
        <p:txBody>
          <a:bodyPr anchor="t">
            <a:normAutofit/>
          </a:bodyPr>
          <a:lstStyle/>
          <a:p>
            <a:pPr marL="0" indent="0">
              <a:lnSpc>
                <a:spcPct val="90000"/>
              </a:lnSpc>
              <a:buNone/>
            </a:pPr>
            <a:r>
              <a:rPr lang="en-US" dirty="0">
                <a:latin typeface="Calibri" panose="020F0502020204030204" pitchFamily="34" charset="0"/>
                <a:cs typeface="Calibri" panose="020F0502020204030204" pitchFamily="34" charset="0"/>
              </a:rPr>
              <a:t>Understanding certain concepts is necessary </a:t>
            </a:r>
            <a:r>
              <a:rPr lang="en-US" i="1" dirty="0">
                <a:latin typeface="Calibri" panose="020F0502020204030204" pitchFamily="34" charset="0"/>
                <a:cs typeface="Calibri" panose="020F0502020204030204" pitchFamily="34" charset="0"/>
              </a:rPr>
              <a:t>to put into </a:t>
            </a:r>
            <a:r>
              <a:rPr lang="en-US" i="1" dirty="0">
                <a:effectLst/>
                <a:latin typeface="Calibri" panose="020F0502020204030204" pitchFamily="34" charset="0"/>
                <a:cs typeface="Calibri" panose="020F0502020204030204" pitchFamily="34" charset="0"/>
              </a:rPr>
              <a:t>practice </a:t>
            </a:r>
            <a:r>
              <a:rPr lang="en-US" dirty="0">
                <a:effectLst/>
                <a:latin typeface="Calibri" panose="020F0502020204030204" pitchFamily="34" charset="0"/>
                <a:cs typeface="Calibri" panose="020F0502020204030204" pitchFamily="34" charset="0"/>
              </a:rPr>
              <a:t>Supporting Social Inclusion and Advocacy.</a:t>
            </a:r>
            <a:endParaRPr lang="en-US" dirty="0">
              <a:latin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Know how to apply the Inclusion Lens</a:t>
            </a: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Recognize the universal right of inclusion</a:t>
            </a:r>
          </a:p>
          <a:p>
            <a:pPr marL="285750" indent="-285750">
              <a:lnSpc>
                <a:spcPct val="90000"/>
              </a:lnSpc>
              <a:buFont typeface="Wingdings" panose="05000000000000000000" pitchFamily="2" charset="2"/>
              <a:buChar char="§"/>
            </a:pPr>
            <a:r>
              <a:rPr lang="en-US" sz="2400" dirty="0">
                <a:latin typeface="Calibri" panose="020F0502020204030204" pitchFamily="34" charset="0"/>
                <a:cs typeface="Calibri" panose="020F0502020204030204" pitchFamily="34" charset="0"/>
              </a:rPr>
              <a:t>Understand the concepts of diversity, inclusion, equity, and autonomy</a:t>
            </a:r>
          </a:p>
        </p:txBody>
      </p:sp>
    </p:spTree>
    <p:extLst>
      <p:ext uri="{BB962C8B-B14F-4D97-AF65-F5344CB8AC3E}">
        <p14:creationId xmlns:p14="http://schemas.microsoft.com/office/powerpoint/2010/main" val="38011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14</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3" y="519593"/>
            <a:ext cx="11082984"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endParaRPr lang="en-US" sz="20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592167" y="2015351"/>
            <a:ext cx="11255706" cy="4195911"/>
          </a:xfrm>
        </p:spPr>
        <p:txBody>
          <a:bodyPr anchor="t">
            <a:noAutofit/>
          </a:bodyPr>
          <a:lstStyle/>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Understand that </a:t>
            </a:r>
            <a:r>
              <a:rPr lang="en-US" sz="2600" i="1" dirty="0">
                <a:latin typeface="Calibri" panose="020F0502020204030204" pitchFamily="34" charset="0"/>
                <a:cs typeface="Calibri" panose="020F0502020204030204" pitchFamily="34" charset="0"/>
              </a:rPr>
              <a:t>social inclusion </a:t>
            </a:r>
            <a:r>
              <a:rPr lang="en-US" sz="2600" dirty="0">
                <a:latin typeface="Calibri" panose="020F0502020204030204" pitchFamily="34" charset="0"/>
                <a:cs typeface="Calibri" panose="020F0502020204030204" pitchFamily="34" charset="0"/>
              </a:rPr>
              <a:t>is a determinant of health and well-being and know how to make this a focus of practice</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Recognize the potentially negative impact of poor and unequal living conditions on health, mental health, and recovery</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Have up-to-date information about community services and resources for housing, education, transportation, employment, and income supports </a:t>
            </a:r>
          </a:p>
          <a:p>
            <a:pPr marL="285750" indent="-285750">
              <a:buFont typeface="Wingdings" panose="05000000000000000000" pitchFamily="2" charset="2"/>
              <a:buChar char="§"/>
            </a:pPr>
            <a:r>
              <a:rPr lang="en-US" sz="2600" dirty="0">
                <a:latin typeface="Calibri" panose="020F0502020204030204" pitchFamily="34" charset="0"/>
                <a:cs typeface="Calibri" panose="020F0502020204030204" pitchFamily="34" charset="0"/>
              </a:rPr>
              <a:t>Maintain knowledge of current legislation, instruments, protocols, and procedures governing people’s human and legal rights </a:t>
            </a:r>
            <a:endParaRPr lang="en-US" sz="2600" dirty="0">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8A62A70-4DB5-42D1-B551-5570FF354C41}"/>
              </a:ext>
            </a:extLst>
          </p:cNvPr>
          <p:cNvSpPr txBox="1"/>
          <p:nvPr/>
        </p:nvSpPr>
        <p:spPr>
          <a:xfrm>
            <a:off x="7173363" y="6384158"/>
            <a:ext cx="4574689"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Tree>
    <p:extLst>
      <p:ext uri="{BB962C8B-B14F-4D97-AF65-F5344CB8AC3E}">
        <p14:creationId xmlns:p14="http://schemas.microsoft.com/office/powerpoint/2010/main" val="153381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15</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2" y="479075"/>
            <a:ext cx="11266681" cy="988332"/>
          </a:xfrm>
        </p:spPr>
        <p:txBody>
          <a:bodyPr anchor="b">
            <a:normAutofit/>
          </a:bodyPr>
          <a:lstStyle/>
          <a:p>
            <a:r>
              <a:rPr lang="en-US" dirty="0">
                <a:latin typeface="Calibri" panose="020F0502020204030204" pitchFamily="34" charset="0"/>
                <a:cs typeface="Calibri" panose="020F0502020204030204" pitchFamily="34" charset="0"/>
              </a:rPr>
              <a:t>Needed Knowledge base</a:t>
            </a:r>
            <a:endParaRPr lang="en-US" sz="24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1283804" y="2061539"/>
            <a:ext cx="9359387" cy="4470509"/>
          </a:xfrm>
        </p:spPr>
        <p:txBody>
          <a:bodyPr anchor="t">
            <a:normAutofit/>
          </a:bodyPr>
          <a:lstStyle/>
          <a:p>
            <a:pPr marL="0" indent="0">
              <a:buNone/>
            </a:pPr>
            <a:r>
              <a:rPr lang="en-US" sz="2600" dirty="0">
                <a:latin typeface="Calibri" panose="020F0502020204030204" pitchFamily="34" charset="0"/>
                <a:cs typeface="Calibri" panose="020F0502020204030204" pitchFamily="34" charset="0"/>
              </a:rPr>
              <a:t>Go beyond the community resource guides</a:t>
            </a:r>
          </a:p>
          <a:p>
            <a:pPr marL="6097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Know the community providers for housing, education, transportation, employment, and income supports</a:t>
            </a:r>
          </a:p>
          <a:p>
            <a:pPr marL="609750" lvl="1" indent="-285750">
              <a:buFont typeface="Wingdings" panose="05000000000000000000" pitchFamily="2" charset="2"/>
              <a:buChar char="§"/>
            </a:pPr>
            <a:r>
              <a:rPr lang="en-US" baseline="0" dirty="0">
                <a:latin typeface="Calibri" panose="020F0502020204030204" pitchFamily="34" charset="0"/>
                <a:cs typeface="Calibri" panose="020F0502020204030204" pitchFamily="34" charset="0"/>
              </a:rPr>
              <a:t>Meet the staff and visit the community organization</a:t>
            </a:r>
            <a:r>
              <a:rPr lang="en-US" dirty="0">
                <a:latin typeface="Calibri" panose="020F0502020204030204" pitchFamily="34" charset="0"/>
                <a:cs typeface="Calibri" panose="020F0502020204030204" pitchFamily="34" charset="0"/>
              </a:rPr>
              <a:t> to </a:t>
            </a:r>
            <a:r>
              <a:rPr lang="en-US" baseline="0" dirty="0">
                <a:latin typeface="Calibri" panose="020F0502020204030204" pitchFamily="34" charset="0"/>
                <a:cs typeface="Calibri" panose="020F0502020204030204" pitchFamily="34" charset="0"/>
              </a:rPr>
              <a:t>“see</a:t>
            </a:r>
            <a:r>
              <a:rPr lang="en-US" dirty="0">
                <a:latin typeface="Calibri" panose="020F0502020204030204" pitchFamily="34" charset="0"/>
                <a:cs typeface="Calibri" panose="020F0502020204030204" pitchFamily="34" charset="0"/>
              </a:rPr>
              <a:t> </a:t>
            </a:r>
            <a:r>
              <a:rPr lang="en-US" baseline="0" dirty="0">
                <a:latin typeface="Calibri" panose="020F0502020204030204" pitchFamily="34" charset="0"/>
                <a:cs typeface="Calibri" panose="020F0502020204030204" pitchFamily="34" charset="0"/>
              </a:rPr>
              <a:t>first-hand” what the individual may experience</a:t>
            </a:r>
          </a:p>
          <a:p>
            <a:pPr marL="609750" lvl="1" indent="-285750">
              <a:buFont typeface="Wingdings" panose="05000000000000000000" pitchFamily="2" charset="2"/>
              <a:buChar char="§"/>
            </a:pPr>
            <a:r>
              <a:rPr lang="en-US" dirty="0">
                <a:latin typeface="Calibri" panose="020F0502020204030204" pitchFamily="34" charset="0"/>
                <a:cs typeface="Calibri" panose="020F0502020204030204" pitchFamily="34" charset="0"/>
              </a:rPr>
              <a:t>Build a collaborative partnership to provide a “warm hand-off” to these providers to ensure a continuum of care for the individual</a:t>
            </a:r>
          </a:p>
          <a:p>
            <a:pPr marL="609750" lvl="1" indent="-285750">
              <a:buFont typeface="Wingdings" panose="05000000000000000000" pitchFamily="2" charset="2"/>
              <a:buChar char="§"/>
            </a:pPr>
            <a:r>
              <a:rPr lang="en-US" dirty="0">
                <a:solidFill>
                  <a:srgbClr val="202124"/>
                </a:solidFill>
                <a:latin typeface="Calibri" panose="020F0502020204030204" pitchFamily="34" charset="0"/>
                <a:cs typeface="Calibri" panose="020F0502020204030204" pitchFamily="34" charset="0"/>
              </a:rPr>
              <a:t>Establish a </a:t>
            </a:r>
            <a:r>
              <a:rPr lang="en-US" i="0" dirty="0">
                <a:solidFill>
                  <a:srgbClr val="202124"/>
                </a:solidFill>
                <a:effectLst/>
                <a:latin typeface="Calibri" panose="020F0502020204030204" pitchFamily="34" charset="0"/>
                <a:cs typeface="Calibri" panose="020F0502020204030204" pitchFamily="34" charset="0"/>
              </a:rPr>
              <a:t>“warm hand-off” </a:t>
            </a:r>
            <a:r>
              <a:rPr lang="en-US" dirty="0">
                <a:solidFill>
                  <a:srgbClr val="202124"/>
                </a:solidFill>
                <a:latin typeface="Calibri" panose="020F0502020204030204" pitchFamily="34" charset="0"/>
                <a:cs typeface="Calibri" panose="020F0502020204030204" pitchFamily="34" charset="0"/>
              </a:rPr>
              <a:t>to initiate</a:t>
            </a:r>
            <a:r>
              <a:rPr lang="en-US" i="0" dirty="0">
                <a:solidFill>
                  <a:srgbClr val="202124"/>
                </a:solidFill>
                <a:effectLst/>
                <a:latin typeface="Calibri" panose="020F0502020204030204" pitchFamily="34" charset="0"/>
                <a:cs typeface="Calibri" panose="020F0502020204030204" pitchFamily="34" charset="0"/>
              </a:rPr>
              <a:t> face-to-face contact between the individual and the contact for the referring organization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1605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TO ADVOCATE FOR ACCESS TO SERVICES</a:t>
            </a:r>
          </a:p>
        </p:txBody>
      </p:sp>
      <p:graphicFrame>
        <p:nvGraphicFramePr>
          <p:cNvPr id="6"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idx="1"/>
            <p:extLst>
              <p:ext uri="{D42A27DB-BD31-4B8C-83A1-F6EECF244321}">
                <p14:modId xmlns:p14="http://schemas.microsoft.com/office/powerpoint/2010/main" val="3451193133"/>
              </p:ext>
            </p:extLst>
          </p:nvPr>
        </p:nvGraphicFramePr>
        <p:xfrm>
          <a:off x="1782504" y="2082385"/>
          <a:ext cx="8180203"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16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A30CC-47FC-494E-BB4B-12E661DA2353}"/>
              </a:ext>
            </a:extLst>
          </p:cNvPr>
          <p:cNvSpPr>
            <a:spLocks noGrp="1"/>
          </p:cNvSpPr>
          <p:nvPr>
            <p:ph type="sldNum" sz="quarter" idx="12"/>
          </p:nvPr>
        </p:nvSpPr>
        <p:spPr/>
        <p:txBody>
          <a:bodyPr/>
          <a:lstStyle/>
          <a:p>
            <a:fld id="{F603CDE5-C1D8-4EDD-870F-A498BAFA520F}" type="slidenum">
              <a:rPr lang="en-US" noProof="0" smtClean="0"/>
              <a:t>17</a:t>
            </a:fld>
            <a:endParaRPr lang="en-US" noProof="0" dirty="0"/>
          </a:p>
        </p:txBody>
      </p:sp>
      <p:sp>
        <p:nvSpPr>
          <p:cNvPr id="3" name="Footer Placeholder 2">
            <a:extLst>
              <a:ext uri="{FF2B5EF4-FFF2-40B4-BE49-F238E27FC236}">
                <a16:creationId xmlns:a16="http://schemas.microsoft.com/office/drawing/2014/main" id="{61A34C3B-055A-4522-A060-56730D575430}"/>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ADCFE8D9-1034-47E7-9761-0BF022A46C09}"/>
              </a:ext>
            </a:extLst>
          </p:cNvPr>
          <p:cNvSpPr>
            <a:spLocks noGrp="1"/>
          </p:cNvSpPr>
          <p:nvPr>
            <p:ph type="title"/>
          </p:nvPr>
        </p:nvSpPr>
        <p:spPr>
          <a:xfrm>
            <a:off x="489098" y="570358"/>
            <a:ext cx="8803701" cy="988332"/>
          </a:xfrm>
        </p:spPr>
        <p:txBody>
          <a:bodyPr>
            <a:normAutofit/>
          </a:bodyPr>
          <a:lstStyle/>
          <a:p>
            <a:r>
              <a:rPr lang="en-US" dirty="0">
                <a:latin typeface="Calibri" panose="020F0502020204030204" pitchFamily="34" charset="0"/>
                <a:cs typeface="Calibri" panose="020F0502020204030204" pitchFamily="34" charset="0"/>
              </a:rPr>
              <a:t>Community Partnerships foster social inclusion</a:t>
            </a:r>
          </a:p>
        </p:txBody>
      </p:sp>
      <p:sp>
        <p:nvSpPr>
          <p:cNvPr id="6" name="TextBox 5">
            <a:extLst>
              <a:ext uri="{FF2B5EF4-FFF2-40B4-BE49-F238E27FC236}">
                <a16:creationId xmlns:a16="http://schemas.microsoft.com/office/drawing/2014/main" id="{241C8FE4-8A5C-43FC-A695-4FE60D4143B9}"/>
              </a:ext>
            </a:extLst>
          </p:cNvPr>
          <p:cNvSpPr txBox="1"/>
          <p:nvPr/>
        </p:nvSpPr>
        <p:spPr>
          <a:xfrm>
            <a:off x="1130368" y="2404714"/>
            <a:ext cx="9664995" cy="3173176"/>
          </a:xfrm>
          <a:prstGeom prst="rect">
            <a:avLst/>
          </a:prstGeom>
          <a:noFill/>
        </p:spPr>
        <p:txBody>
          <a:bodyPr wrap="square">
            <a:spAutoFit/>
          </a:bodyPr>
          <a:lstStyle/>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Becoming involved with social groups offers a sense of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meaning</a:t>
            </a:r>
          </a:p>
          <a:p>
            <a:pPr marL="342900" marR="0" lvl="0" indent="-342900">
              <a:lnSpc>
                <a:spcPct val="110000"/>
              </a:lnSpc>
              <a:spcBef>
                <a:spcPts val="0"/>
              </a:spcBef>
              <a:spcAft>
                <a:spcPts val="0"/>
              </a:spcAft>
              <a:buFont typeface="Wingdings" panose="05000000000000000000" pitchFamily="2" charset="2"/>
              <a:buChar char=""/>
            </a:pPr>
            <a:endPar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otivating individuals to engage and befriend other group members, </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provides</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sense of wellbeing, purpose, and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belonging</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R="0" lvl="0">
              <a:lnSpc>
                <a:spcPct val="110000"/>
              </a:lnSpc>
              <a:spcBef>
                <a:spcPts val="0"/>
              </a:spcBef>
              <a:spcAft>
                <a:spcPts val="0"/>
              </a:spcAft>
            </a:pPr>
            <a:endPar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10000"/>
              </a:lnSpc>
              <a:spcBef>
                <a:spcPts val="0"/>
              </a:spcBef>
              <a:spcAft>
                <a:spcPts val="0"/>
              </a:spcAft>
              <a:buFont typeface="Wingdings" panose="05000000000000000000" pitchFamily="2" charset="2"/>
              <a:buChar char=""/>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orging connections with others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hope, healing, </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empowerment</a:t>
            </a: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(Buckingham et.al, 2017)</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43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2BFCE-9B4B-479D-B47C-01AC035F224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18</a:t>
            </a:fld>
            <a:endParaRPr lang="en-US"/>
          </a:p>
        </p:txBody>
      </p:sp>
      <p:sp>
        <p:nvSpPr>
          <p:cNvPr id="3" name="Footer Placeholder 2">
            <a:extLst>
              <a:ext uri="{FF2B5EF4-FFF2-40B4-BE49-F238E27FC236}">
                <a16:creationId xmlns:a16="http://schemas.microsoft.com/office/drawing/2014/main" id="{6B70A649-D344-40B0-B5B6-604C518AA87A}"/>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B4FDAE3A-7133-40EC-B301-AE358B5237CC}"/>
              </a:ext>
            </a:extLst>
          </p:cNvPr>
          <p:cNvSpPr>
            <a:spLocks noGrp="1"/>
          </p:cNvSpPr>
          <p:nvPr>
            <p:ph type="title"/>
          </p:nvPr>
        </p:nvSpPr>
        <p:spPr>
          <a:xfrm>
            <a:off x="474868" y="517210"/>
            <a:ext cx="11029616" cy="988332"/>
          </a:xfrm>
        </p:spPr>
        <p:txBody>
          <a:bodyPr anchor="b">
            <a:normAutofit/>
          </a:bodyPr>
          <a:lstStyle/>
          <a:p>
            <a:r>
              <a:rPr lang="en-US" dirty="0">
                <a:latin typeface="Calibri" panose="020F0502020204030204" pitchFamily="34" charset="0"/>
                <a:cs typeface="Calibri" panose="020F0502020204030204" pitchFamily="34" charset="0"/>
              </a:rPr>
              <a:t>impact of forming collaborative community partnerships</a:t>
            </a:r>
          </a:p>
        </p:txBody>
      </p:sp>
      <p:graphicFrame>
        <p:nvGraphicFramePr>
          <p:cNvPr id="7" name="Content Placeholder 4">
            <a:extLst>
              <a:ext uri="{FF2B5EF4-FFF2-40B4-BE49-F238E27FC236}">
                <a16:creationId xmlns:a16="http://schemas.microsoft.com/office/drawing/2014/main" id="{7CA19D9B-13CC-4BDB-9062-3C3AED3214F5}"/>
              </a:ext>
            </a:extLst>
          </p:cNvPr>
          <p:cNvGraphicFramePr>
            <a:graphicFrameLocks noGrp="1"/>
          </p:cNvGraphicFramePr>
          <p:nvPr>
            <p:ph sz="half" idx="2"/>
            <p:extLst>
              <p:ext uri="{D42A27DB-BD31-4B8C-83A1-F6EECF244321}">
                <p14:modId xmlns:p14="http://schemas.microsoft.com/office/powerpoint/2010/main" val="424363284"/>
              </p:ext>
            </p:extLst>
          </p:nvPr>
        </p:nvGraphicFramePr>
        <p:xfrm>
          <a:off x="2025878" y="2228003"/>
          <a:ext cx="8140246" cy="4474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117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24B8FC-C8E5-43EF-91DD-9EFC5F827288}"/>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3" name="Footer Placeholder 2">
            <a:extLst>
              <a:ext uri="{FF2B5EF4-FFF2-40B4-BE49-F238E27FC236}">
                <a16:creationId xmlns:a16="http://schemas.microsoft.com/office/drawing/2014/main" id="{E1C52C9A-304C-42FE-BAEA-AD1C86EB1BD2}"/>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7C90F939-345D-4660-B979-605CD736F45D}"/>
              </a:ext>
            </a:extLst>
          </p:cNvPr>
          <p:cNvSpPr>
            <a:spLocks noGrp="1"/>
          </p:cNvSpPr>
          <p:nvPr>
            <p:ph type="title"/>
          </p:nvPr>
        </p:nvSpPr>
        <p:spPr>
          <a:xfrm>
            <a:off x="581192" y="765952"/>
            <a:ext cx="11029616" cy="1013800"/>
          </a:xfrm>
        </p:spPr>
        <p:txBody>
          <a:bodyPr/>
          <a:lstStyle/>
          <a:p>
            <a:r>
              <a:rPr lang="en-US" dirty="0">
                <a:latin typeface="Calibri" panose="020F0502020204030204" pitchFamily="34" charset="0"/>
                <a:cs typeface="Calibri" panose="020F0502020204030204" pitchFamily="34" charset="0"/>
              </a:rPr>
              <a:t>Network Supports/Community Integration </a:t>
            </a:r>
          </a:p>
        </p:txBody>
      </p:sp>
      <p:sp>
        <p:nvSpPr>
          <p:cNvPr id="5" name="Content Placeholder 4">
            <a:extLst>
              <a:ext uri="{FF2B5EF4-FFF2-40B4-BE49-F238E27FC236}">
                <a16:creationId xmlns:a16="http://schemas.microsoft.com/office/drawing/2014/main" id="{3FA713A2-AED3-4496-AB29-796DADEF8B8F}"/>
              </a:ext>
            </a:extLst>
          </p:cNvPr>
          <p:cNvSpPr>
            <a:spLocks noGrp="1"/>
          </p:cNvSpPr>
          <p:nvPr>
            <p:ph idx="1"/>
          </p:nvPr>
        </p:nvSpPr>
        <p:spPr>
          <a:xfrm>
            <a:off x="581192" y="2088008"/>
            <a:ext cx="6510723" cy="4648731"/>
          </a:xfrm>
        </p:spPr>
        <p:txBody>
          <a:bodyPr>
            <a:normAutofit/>
          </a:bodyPr>
          <a:lstStyle/>
          <a:p>
            <a:r>
              <a:rPr lang="en-US" sz="2600" dirty="0">
                <a:latin typeface="Calibri" panose="020F0502020204030204" pitchFamily="34" charset="0"/>
                <a:cs typeface="Calibri" panose="020F0502020204030204" pitchFamily="34" charset="0"/>
              </a:rPr>
              <a:t>Demonstrates active involvement with community referrals and resources</a:t>
            </a:r>
          </a:p>
          <a:p>
            <a:r>
              <a:rPr lang="en-US" sz="2600" dirty="0">
                <a:latin typeface="Calibri" panose="020F0502020204030204" pitchFamily="34" charset="0"/>
                <a:cs typeface="Calibri" panose="020F0502020204030204" pitchFamily="34" charset="0"/>
              </a:rPr>
              <a:t>Involves members of the individual’s support network in their treatment and recovery process (family, sponsor, recovery network)</a:t>
            </a:r>
          </a:p>
          <a:p>
            <a:r>
              <a:rPr lang="en-US" sz="2600" dirty="0">
                <a:latin typeface="Calibri" panose="020F0502020204030204" pitchFamily="34" charset="0"/>
                <a:cs typeface="Calibri" panose="020F0502020204030204" pitchFamily="34" charset="0"/>
              </a:rPr>
              <a:t>Promotes inclusion with </a:t>
            </a:r>
            <a:r>
              <a:rPr lang="en-US" dirty="0">
                <a:latin typeface="Calibri" panose="020F0502020204030204" pitchFamily="34" charset="0"/>
                <a:cs typeface="Calibri" panose="020F0502020204030204" pitchFamily="34" charset="0"/>
              </a:rPr>
              <a:t>services such as:</a:t>
            </a:r>
          </a:p>
          <a:p>
            <a:pPr lvl="1"/>
            <a:r>
              <a:rPr lang="en-US" dirty="0">
                <a:latin typeface="Calibri" panose="020F0502020204030204" pitchFamily="34" charset="0"/>
                <a:cs typeface="Calibri" panose="020F0502020204030204" pitchFamily="34" charset="0"/>
              </a:rPr>
              <a:t>Self-help</a:t>
            </a:r>
          </a:p>
          <a:p>
            <a:pPr lvl="1"/>
            <a:r>
              <a:rPr lang="en-US" dirty="0">
                <a:latin typeface="Calibri" panose="020F0502020204030204" pitchFamily="34" charset="0"/>
                <a:cs typeface="Calibri" panose="020F0502020204030204" pitchFamily="34" charset="0"/>
              </a:rPr>
              <a:t>Non-behavioral health activities</a:t>
            </a:r>
          </a:p>
          <a:p>
            <a:pPr lvl="1"/>
            <a:r>
              <a:rPr lang="en-US" dirty="0">
                <a:latin typeface="Calibri" panose="020F0502020204030204" pitchFamily="34" charset="0"/>
                <a:cs typeface="Calibri" panose="020F0502020204030204" pitchFamily="34" charset="0"/>
              </a:rPr>
              <a:t>Vocational services</a:t>
            </a:r>
          </a:p>
        </p:txBody>
      </p:sp>
      <p:pic>
        <p:nvPicPr>
          <p:cNvPr id="6" name="Picture 5" descr="People working in office">
            <a:extLst>
              <a:ext uri="{FF2B5EF4-FFF2-40B4-BE49-F238E27FC236}">
                <a16:creationId xmlns:a16="http://schemas.microsoft.com/office/drawing/2014/main" id="{48E36BA0-C8A9-43B1-8067-C1CE2057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1915" y="3723941"/>
            <a:ext cx="4088797" cy="2815235"/>
          </a:xfrm>
          <a:prstGeom prst="rect">
            <a:avLst/>
          </a:prstGeom>
        </p:spPr>
      </p:pic>
    </p:spTree>
    <p:extLst>
      <p:ext uri="{BB962C8B-B14F-4D97-AF65-F5344CB8AC3E}">
        <p14:creationId xmlns:p14="http://schemas.microsoft.com/office/powerpoint/2010/main" val="76148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7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377615224"/>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6512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478143" y="718058"/>
            <a:ext cx="11098338" cy="834433"/>
          </a:xfrm>
        </p:spPr>
        <p:txBody>
          <a:bodyPr vert="horz" lIns="91440" tIns="45720" rIns="91440" bIns="45720" rtlCol="0" anchor="b">
            <a:normAutofit/>
          </a:bodyPr>
          <a:lstStyle/>
          <a:p>
            <a:r>
              <a:rPr lang="en-US" dirty="0">
                <a:latin typeface="Calibri" panose="020F0502020204030204" pitchFamily="34" charset="0"/>
                <a:cs typeface="Calibri" panose="020F0502020204030204" pitchFamily="34" charset="0"/>
              </a:rPr>
              <a:t>Advocating for Access to social Resources</a:t>
            </a:r>
          </a:p>
        </p:txBody>
      </p:sp>
      <p:sp>
        <p:nvSpPr>
          <p:cNvPr id="3" name="Content Placeholder 2">
            <a:extLst>
              <a:ext uri="{FF2B5EF4-FFF2-40B4-BE49-F238E27FC236}">
                <a16:creationId xmlns:a16="http://schemas.microsoft.com/office/drawing/2014/main" id="{6A7BD30D-629F-49D4-AE04-2D99B365E4B8}"/>
              </a:ext>
            </a:extLst>
          </p:cNvPr>
          <p:cNvSpPr>
            <a:spLocks noGrp="1"/>
          </p:cNvSpPr>
          <p:nvPr>
            <p:ph sz="half" idx="4294967295"/>
          </p:nvPr>
        </p:nvSpPr>
        <p:spPr>
          <a:xfrm>
            <a:off x="478143" y="2103539"/>
            <a:ext cx="7060341" cy="4201567"/>
          </a:xfrm>
        </p:spPr>
        <p:txBody>
          <a:bodyPr vert="horz" lIns="91440" tIns="45720" rIns="91440" bIns="45720" rtlCol="0" anchor="ctr">
            <a:normAutofit/>
          </a:bodyPr>
          <a:lstStyle/>
          <a:p>
            <a:pPr marL="0" indent="0">
              <a:buNone/>
            </a:pPr>
            <a:r>
              <a:rPr lang="en-US" sz="2600" dirty="0">
                <a:solidFill>
                  <a:srgbClr val="000000"/>
                </a:solidFill>
                <a:latin typeface="Calibri" panose="020F0502020204030204" pitchFamily="34" charset="0"/>
                <a:ea typeface="Calibri" panose="020F0502020204030204" pitchFamily="34" charset="0"/>
                <a:cs typeface="Avenir Light"/>
              </a:rPr>
              <a:t>When collaborating with o</a:t>
            </a:r>
            <a:r>
              <a:rPr lang="en-US" sz="2600" dirty="0">
                <a:solidFill>
                  <a:srgbClr val="000000"/>
                </a:solidFill>
                <a:effectLst/>
                <a:latin typeface="Calibri" panose="020F0502020204030204" pitchFamily="34" charset="0"/>
                <a:ea typeface="Calibri" panose="020F0502020204030204" pitchFamily="34" charset="0"/>
                <a:cs typeface="Avenir Light"/>
              </a:rPr>
              <a:t>rganizations as part of social inclusion activities it is helpful to provide information and support so that they understand:</a:t>
            </a: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skills of the individual joining them</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areas in which the individual may require help</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How they might assist the individual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adjust to their new role and environment</a:t>
            </a: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a:xfrm>
            <a:off x="361060" y="6423914"/>
            <a:ext cx="3568661" cy="365125"/>
          </a:xfrm>
        </p:spPr>
        <p:txBody>
          <a:bodyPr vert="horz" lIns="91440" tIns="45720" rIns="91440" bIns="45720" rtlCol="0" anchor="ctr">
            <a:normAutofit/>
          </a:bodyPr>
          <a:lstStyle/>
          <a:p>
            <a:pPr defTabSz="457200">
              <a:spcAft>
                <a:spcPts val="600"/>
              </a:spcAft>
            </a:pPr>
            <a:r>
              <a:rPr lang="en-US" dirty="0">
                <a:solidFill>
                  <a:schemeClr val="accent1">
                    <a:alpha val="75000"/>
                  </a:schemeClr>
                </a:solidFill>
              </a:rPr>
              <a:t>Recovery Management</a:t>
            </a:r>
            <a:endParaRPr lang="en-US" kern="1200" cap="all" dirty="0">
              <a:solidFill>
                <a:schemeClr val="accent1">
                  <a:alpha val="75000"/>
                </a:schemeClr>
              </a:solidFill>
              <a:latin typeface="+mn-lt"/>
              <a:ea typeface="+mn-ea"/>
              <a:cs typeface="+mn-cs"/>
            </a:endParaRPr>
          </a:p>
        </p:txBody>
      </p:sp>
      <p:pic>
        <p:nvPicPr>
          <p:cNvPr id="6" name="Content Placeholder 5" descr="women collaborating&#10;">
            <a:extLst>
              <a:ext uri="{FF2B5EF4-FFF2-40B4-BE49-F238E27FC236}">
                <a16:creationId xmlns:a16="http://schemas.microsoft.com/office/drawing/2014/main" id="{BF79C0FC-6A53-48FD-A2FB-DC1F7E6C6B69}"/>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p:blipFill>
        <p:spPr>
          <a:xfrm>
            <a:off x="8215914" y="2702064"/>
            <a:ext cx="3360567" cy="3058923"/>
          </a:xfrm>
          <a:prstGeom prst="rect">
            <a:avLst/>
          </a:prstGeom>
        </p:spPr>
      </p:pic>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20</a:t>
            </a:fld>
            <a:endParaRPr lang="en-US" dirty="0">
              <a:solidFill>
                <a:srgbClr val="FFFFFF"/>
              </a:solidFill>
            </a:endParaRPr>
          </a:p>
        </p:txBody>
      </p:sp>
    </p:spTree>
    <p:extLst>
      <p:ext uri="{BB962C8B-B14F-4D97-AF65-F5344CB8AC3E}">
        <p14:creationId xmlns:p14="http://schemas.microsoft.com/office/powerpoint/2010/main" val="333704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21</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581192" y="506373"/>
            <a:ext cx="11266681" cy="988332"/>
          </a:xfrm>
        </p:spPr>
        <p:txBody>
          <a:bodyPr anchor="b">
            <a:normAutofit/>
          </a:bodyPr>
          <a:lstStyle/>
          <a:p>
            <a:r>
              <a:rPr lang="en-US" dirty="0">
                <a:latin typeface="Calibri" panose="020F0502020204030204" pitchFamily="34" charset="0"/>
                <a:cs typeface="Calibri" panose="020F0502020204030204" pitchFamily="34" charset="0"/>
              </a:rPr>
              <a:t>The Inclusion Lens</a:t>
            </a:r>
          </a:p>
        </p:txBody>
      </p:sp>
      <p:sp>
        <p:nvSpPr>
          <p:cNvPr id="8" name="Content Placeholder 7"/>
          <p:cNvSpPr>
            <a:spLocks noGrp="1"/>
          </p:cNvSpPr>
          <p:nvPr>
            <p:ph sz="half" idx="1"/>
          </p:nvPr>
        </p:nvSpPr>
        <p:spPr>
          <a:xfrm>
            <a:off x="1400809" y="2153671"/>
            <a:ext cx="9337777" cy="4195911"/>
          </a:xfrm>
        </p:spPr>
        <p:txBody>
          <a:bodyPr anchor="t">
            <a:normAutofit lnSpcReduction="10000"/>
          </a:bodyPr>
          <a:lstStyle/>
          <a:p>
            <a:pPr>
              <a:lnSpc>
                <a:spcPct val="90000"/>
              </a:lnSpc>
              <a:spcAft>
                <a:spcPts val="0"/>
              </a:spcAft>
            </a:pPr>
            <a:r>
              <a:rPr lang="en-US" sz="2600" dirty="0">
                <a:latin typeface="Calibri" panose="020F0502020204030204" pitchFamily="34" charset="0"/>
                <a:cs typeface="Calibri" panose="020F0502020204030204" pitchFamily="34" charset="0"/>
              </a:rPr>
              <a:t>The term “Inclusion Lens” is a way of looking at social and economic </a:t>
            </a:r>
            <a:r>
              <a:rPr lang="en-US" sz="2600" i="1" dirty="0">
                <a:latin typeface="Calibri" panose="020F0502020204030204" pitchFamily="34" charset="0"/>
                <a:cs typeface="Calibri" panose="020F0502020204030204" pitchFamily="34" charset="0"/>
              </a:rPr>
              <a:t>exclusion</a:t>
            </a:r>
            <a:r>
              <a:rPr lang="en-US" sz="2600" dirty="0">
                <a:latin typeface="Calibri" panose="020F0502020204030204" pitchFamily="34" charset="0"/>
                <a:cs typeface="Calibri" panose="020F0502020204030204" pitchFamily="34" charset="0"/>
              </a:rPr>
              <a:t> and </a:t>
            </a:r>
            <a:r>
              <a:rPr lang="en-US" sz="2600" i="1" dirty="0">
                <a:latin typeface="Calibri" panose="020F0502020204030204" pitchFamily="34" charset="0"/>
                <a:cs typeface="Calibri" panose="020F0502020204030204" pitchFamily="34" charset="0"/>
              </a:rPr>
              <a:t>inclusion.</a:t>
            </a:r>
            <a:endParaRPr lang="en-US" sz="2600" b="1" i="1" dirty="0">
              <a:latin typeface="Calibri" panose="020F0502020204030204" pitchFamily="34" charset="0"/>
              <a:cs typeface="Calibri" panose="020F0502020204030204" pitchFamily="34" charset="0"/>
            </a:endParaRPr>
          </a:p>
          <a:p>
            <a:pPr marL="285750" indent="-285750">
              <a:lnSpc>
                <a:spcPct val="120000"/>
              </a:lnSpc>
              <a:spcAft>
                <a:spcPts val="0"/>
              </a:spcAft>
              <a:buFont typeface="Wingdings" panose="05000000000000000000" pitchFamily="2" charset="2"/>
              <a:buChar char="§"/>
            </a:pPr>
            <a:r>
              <a:rPr lang="en-US" sz="2600" dirty="0">
                <a:latin typeface="Calibri" panose="020F0502020204030204" pitchFamily="34" charset="0"/>
                <a:cs typeface="Calibri" panose="020F0502020204030204" pitchFamily="34" charset="0"/>
              </a:rPr>
              <a:t>The Inclusion Lens provides tools and resources to </a:t>
            </a:r>
            <a:r>
              <a:rPr lang="en-US" sz="2600" i="1" dirty="0">
                <a:latin typeface="Calibri" panose="020F0502020204030204" pitchFamily="34" charset="0"/>
                <a:cs typeface="Calibri" panose="020F0502020204030204" pitchFamily="34" charset="0"/>
              </a:rPr>
              <a:t>combat social exclusion </a:t>
            </a:r>
            <a:r>
              <a:rPr lang="en-US" sz="2600" dirty="0">
                <a:latin typeface="Calibri" panose="020F0502020204030204" pitchFamily="34" charset="0"/>
                <a:cs typeface="Calibri" panose="020F0502020204030204" pitchFamily="34" charset="0"/>
              </a:rPr>
              <a:t>by reducing or eliminating the circumstances and habits that lead to (or have led to) social exclusion.</a:t>
            </a:r>
          </a:p>
          <a:p>
            <a:pPr marL="285750" indent="-285750">
              <a:lnSpc>
                <a:spcPct val="120000"/>
              </a:lnSpc>
              <a:spcAft>
                <a:spcPts val="0"/>
              </a:spcAft>
              <a:buFont typeface="Wingdings" panose="05000000000000000000" pitchFamily="2" charset="2"/>
              <a:buChar char="§"/>
            </a:pPr>
            <a:r>
              <a:rPr lang="en-US" sz="2600" dirty="0">
                <a:latin typeface="Calibri" panose="020F0502020204030204" pitchFamily="34" charset="0"/>
                <a:cs typeface="Calibri" panose="020F0502020204030204" pitchFamily="34" charset="0"/>
              </a:rPr>
              <a:t>Social exclusion is the inability of our society to keep all groups and individuals within reach of their full potential and participating fully in society in terms of opportunities, resources, voice, and respect for rights.</a:t>
            </a:r>
            <a:endParaRPr lang="en-US" sz="2600" dirty="0">
              <a:effectLst/>
              <a:latin typeface="Calibri" panose="020F0502020204030204" pitchFamily="34" charset="0"/>
              <a:cs typeface="Calibri" panose="020F0502020204030204" pitchFamily="34" charset="0"/>
            </a:endParaRPr>
          </a:p>
          <a:p>
            <a:pPr marL="285750" indent="-285750">
              <a:lnSpc>
                <a:spcPct val="90000"/>
              </a:lnSpc>
              <a:buFont typeface="Wingdings" panose="05000000000000000000" pitchFamily="2" charset="2"/>
              <a:buChar char="§"/>
            </a:pPr>
            <a:endParaRPr lang="en-US" dirty="0">
              <a:effectLst/>
            </a:endParaRPr>
          </a:p>
        </p:txBody>
      </p:sp>
      <p:sp>
        <p:nvSpPr>
          <p:cNvPr id="12" name="TextBox 11">
            <a:extLst>
              <a:ext uri="{FF2B5EF4-FFF2-40B4-BE49-F238E27FC236}">
                <a16:creationId xmlns:a16="http://schemas.microsoft.com/office/drawing/2014/main" id="{C5568723-7EF6-42BC-B16C-EA1F34DAFE26}"/>
              </a:ext>
            </a:extLst>
          </p:cNvPr>
          <p:cNvSpPr txBox="1"/>
          <p:nvPr/>
        </p:nvSpPr>
        <p:spPr>
          <a:xfrm>
            <a:off x="4116039" y="6349582"/>
            <a:ext cx="7623512" cy="338554"/>
          </a:xfrm>
          <a:prstGeom prst="rect">
            <a:avLst/>
          </a:prstGeom>
          <a:noFill/>
        </p:spPr>
        <p:txBody>
          <a:bodyPr wrap="square">
            <a:spAutoFit/>
          </a:bodyPr>
          <a:lstStyle/>
          <a:p>
            <a:pPr algn="r"/>
            <a:r>
              <a:rPr lang="en-US" sz="1600" dirty="0">
                <a:latin typeface="Calibri" panose="020F0502020204030204" pitchFamily="34" charset="0"/>
                <a:cs typeface="Calibri" panose="020F0502020204030204" pitchFamily="34" charset="0"/>
              </a:rPr>
              <a:t>Shookner, M and Social Inclusion Reference Group Atlantic Region (2002</a:t>
            </a:r>
            <a:r>
              <a:rPr lang="en-US" sz="1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583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3EF80-B448-4AFB-83DA-3D5AB91C6364}"/>
              </a:ext>
            </a:extLst>
          </p:cNvPr>
          <p:cNvSpPr>
            <a:spLocks noGrp="1"/>
          </p:cNvSpPr>
          <p:nvPr>
            <p:ph type="sldNum" sz="quarter" idx="12"/>
          </p:nvPr>
        </p:nvSpPr>
        <p:spPr/>
        <p:txBody>
          <a:bodyPr/>
          <a:lstStyle/>
          <a:p>
            <a:fld id="{3A98EE3D-8CD1-4C3F-BD1C-C98C9596463C}" type="slidenum">
              <a:rPr lang="en-US" smtClean="0"/>
              <a:t>22</a:t>
            </a:fld>
            <a:endParaRPr lang="en-US" dirty="0"/>
          </a:p>
        </p:txBody>
      </p:sp>
      <p:sp>
        <p:nvSpPr>
          <p:cNvPr id="3" name="Footer Placeholder 2">
            <a:extLst>
              <a:ext uri="{FF2B5EF4-FFF2-40B4-BE49-F238E27FC236}">
                <a16:creationId xmlns:a16="http://schemas.microsoft.com/office/drawing/2014/main" id="{ADFB2A9B-C7BA-40D5-87F6-50D8AF45054D}"/>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2389DBBA-DB35-45F4-BA91-DE04270362A5}"/>
              </a:ext>
            </a:extLst>
          </p:cNvPr>
          <p:cNvSpPr>
            <a:spLocks noGrp="1"/>
          </p:cNvSpPr>
          <p:nvPr>
            <p:ph type="title"/>
          </p:nvPr>
        </p:nvSpPr>
        <p:spPr>
          <a:xfrm>
            <a:off x="540641" y="723422"/>
            <a:ext cx="7364897" cy="1013800"/>
          </a:xfrm>
        </p:spPr>
        <p:txBody>
          <a:bodyPr/>
          <a:lstStyle/>
          <a:p>
            <a:r>
              <a:rPr lang="en-US" dirty="0">
                <a:latin typeface="Calibri" panose="020F0502020204030204" pitchFamily="34" charset="0"/>
                <a:cs typeface="Calibri" panose="020F0502020204030204" pitchFamily="34" charset="0"/>
              </a:rPr>
              <a:t>The road to Social Inclusion</a:t>
            </a:r>
          </a:p>
        </p:txBody>
      </p:sp>
      <p:sp>
        <p:nvSpPr>
          <p:cNvPr id="5" name="Content Placeholder 4">
            <a:extLst>
              <a:ext uri="{FF2B5EF4-FFF2-40B4-BE49-F238E27FC236}">
                <a16:creationId xmlns:a16="http://schemas.microsoft.com/office/drawing/2014/main" id="{2D184CDA-4DF1-42FB-8E3C-C77D1BFDE0C4}"/>
              </a:ext>
            </a:extLst>
          </p:cNvPr>
          <p:cNvSpPr>
            <a:spLocks noGrp="1"/>
          </p:cNvSpPr>
          <p:nvPr>
            <p:ph idx="1"/>
          </p:nvPr>
        </p:nvSpPr>
        <p:spPr>
          <a:xfrm>
            <a:off x="946298" y="2014547"/>
            <a:ext cx="10228520" cy="3104707"/>
          </a:xfrm>
        </p:spPr>
        <p:txBody>
          <a:bodyPr>
            <a:normAutofit/>
          </a:bodyPr>
          <a:lstStyle/>
          <a:p>
            <a:r>
              <a:rPr lang="en-US" sz="2800" baseline="0" dirty="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i</a:t>
            </a:r>
            <a:r>
              <a:rPr lang="en-US" sz="2800" baseline="0" dirty="0">
                <a:latin typeface="Calibri" panose="020F0502020204030204" pitchFamily="34" charset="0"/>
                <a:cs typeface="Calibri" panose="020F0502020204030204" pitchFamily="34" charset="0"/>
              </a:rPr>
              <a:t>dentification and presence of challenges</a:t>
            </a:r>
          </a:p>
          <a:p>
            <a:pPr lvl="1"/>
            <a:r>
              <a:rPr lang="en-US" sz="2600" baseline="0" dirty="0">
                <a:latin typeface="Calibri" panose="020F0502020204030204" pitchFamily="34" charset="0"/>
                <a:cs typeface="Calibri" panose="020F0502020204030204" pitchFamily="34" charset="0"/>
              </a:rPr>
              <a:t>does </a:t>
            </a:r>
            <a:r>
              <a:rPr lang="en-US" sz="2600" dirty="0">
                <a:latin typeface="Calibri" panose="020F0502020204030204" pitchFamily="34" charset="0"/>
                <a:cs typeface="Calibri" panose="020F0502020204030204" pitchFamily="34" charset="0"/>
              </a:rPr>
              <a:t>not </a:t>
            </a:r>
            <a:r>
              <a:rPr lang="en-US" sz="2600" baseline="0" dirty="0">
                <a:latin typeface="Calibri" panose="020F0502020204030204" pitchFamily="34" charset="0"/>
                <a:cs typeface="Calibri" panose="020F0502020204030204" pitchFamily="34" charset="0"/>
              </a:rPr>
              <a:t>mean that there should be </a:t>
            </a:r>
            <a:r>
              <a:rPr lang="en-US" sz="2600" i="1" baseline="0" dirty="0">
                <a:latin typeface="Calibri" panose="020F0502020204030204" pitchFamily="34" charset="0"/>
                <a:cs typeface="Calibri" panose="020F0502020204030204" pitchFamily="34" charset="0"/>
              </a:rPr>
              <a:t>lowered expectations </a:t>
            </a:r>
            <a:r>
              <a:rPr lang="en-US" sz="2600" baseline="0" dirty="0">
                <a:latin typeface="Calibri" panose="020F0502020204030204" pitchFamily="34" charset="0"/>
                <a:cs typeface="Calibri" panose="020F0502020204030204" pitchFamily="34" charset="0"/>
              </a:rPr>
              <a:t>for those individuals.</a:t>
            </a:r>
          </a:p>
          <a:p>
            <a:pPr marL="324000" lvl="1" indent="0">
              <a:buNone/>
            </a:pPr>
            <a:r>
              <a:rPr lang="en-US" sz="2600" i="1" dirty="0">
                <a:latin typeface="Calibri" panose="020F0502020204030204" pitchFamily="34" charset="0"/>
                <a:cs typeface="Calibri" panose="020F0502020204030204" pitchFamily="34" charset="0"/>
              </a:rPr>
              <a:t>    </a:t>
            </a:r>
            <a:r>
              <a:rPr lang="en-US" sz="2600" i="1" baseline="0" dirty="0">
                <a:latin typeface="Calibri" panose="020F0502020204030204" pitchFamily="34" charset="0"/>
                <a:cs typeface="Calibri" panose="020F0502020204030204" pitchFamily="34" charset="0"/>
              </a:rPr>
              <a:t>(“Really can’t expect him stay clean and sober in that environment!”) </a:t>
            </a:r>
          </a:p>
          <a:p>
            <a:pPr lvl="1"/>
            <a:r>
              <a:rPr lang="en-US" sz="2600" dirty="0">
                <a:latin typeface="Calibri" panose="020F0502020204030204" pitchFamily="34" charset="0"/>
                <a:cs typeface="Calibri" panose="020F0502020204030204" pitchFamily="34" charset="0"/>
              </a:rPr>
              <a:t>does not mean that </a:t>
            </a:r>
            <a:r>
              <a:rPr lang="en-US" sz="2600" baseline="0" dirty="0">
                <a:latin typeface="Calibri" panose="020F0502020204030204" pitchFamily="34" charset="0"/>
                <a:cs typeface="Calibri" panose="020F0502020204030204" pitchFamily="34" charset="0"/>
              </a:rPr>
              <a:t>any condition should be used as an “excuse” for a setback, relapse, or return of symptoms. </a:t>
            </a:r>
            <a:endParaRPr lang="en-US" sz="2800" baseline="0" dirty="0">
              <a:latin typeface="Calibri" panose="020F0502020204030204" pitchFamily="34" charset="0"/>
              <a:cs typeface="Calibri" panose="020F0502020204030204" pitchFamily="34" charset="0"/>
            </a:endParaRPr>
          </a:p>
        </p:txBody>
      </p:sp>
      <p:sp>
        <p:nvSpPr>
          <p:cNvPr id="6" name="TextBox 5"/>
          <p:cNvSpPr txBox="1"/>
          <p:nvPr/>
        </p:nvSpPr>
        <p:spPr>
          <a:xfrm>
            <a:off x="2626241" y="5119254"/>
            <a:ext cx="6804837" cy="954107"/>
          </a:xfrm>
          <a:prstGeom prst="rect">
            <a:avLst/>
          </a:prstGeom>
          <a:noFill/>
          <a:ln w="28575">
            <a:solidFill>
              <a:schemeClr val="tx1"/>
            </a:solidFill>
          </a:ln>
        </p:spPr>
        <p:txBody>
          <a:bodyPr wrap="square" rtlCol="0">
            <a:spAutoFit/>
          </a:bodyPr>
          <a:lstStyle/>
          <a:p>
            <a:pPr lvl="0" algn="ctr" defTabSz="457200">
              <a:spcBef>
                <a:spcPct val="20000"/>
              </a:spcBef>
              <a:spcAft>
                <a:spcPts val="600"/>
              </a:spcAft>
              <a:buClr>
                <a:srgbClr val="155EA1"/>
              </a:buClr>
              <a:buSzPct val="92000"/>
            </a:pPr>
            <a:r>
              <a:rPr lang="en-US" sz="2800" dirty="0">
                <a:solidFill>
                  <a:srgbClr val="000000">
                    <a:lumMod val="75000"/>
                    <a:lumOff val="25000"/>
                  </a:srgbClr>
                </a:solidFill>
                <a:latin typeface="Calibri" panose="020F0502020204030204" pitchFamily="34" charset="0"/>
                <a:cs typeface="Calibri" panose="020F0502020204030204" pitchFamily="34" charset="0"/>
              </a:rPr>
              <a:t>Challenges are part of the recovery landscape that an individual will need to navigate</a:t>
            </a:r>
          </a:p>
        </p:txBody>
      </p:sp>
    </p:spTree>
    <p:extLst>
      <p:ext uri="{BB962C8B-B14F-4D97-AF65-F5344CB8AC3E}">
        <p14:creationId xmlns:p14="http://schemas.microsoft.com/office/powerpoint/2010/main" val="406778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6" name="Title 2">
            <a:extLst>
              <a:ext uri="{FF2B5EF4-FFF2-40B4-BE49-F238E27FC236}">
                <a16:creationId xmlns:a16="http://schemas.microsoft.com/office/drawing/2014/main" id="{DA019A2A-640A-4285-BA5E-7A47E95D04EC}"/>
              </a:ext>
            </a:extLst>
          </p:cNvPr>
          <p:cNvSpPr>
            <a:spLocks noGrp="1"/>
          </p:cNvSpPr>
          <p:nvPr>
            <p:ph type="title"/>
          </p:nvPr>
        </p:nvSpPr>
        <p:spPr>
          <a:xfrm>
            <a:off x="581192" y="771230"/>
            <a:ext cx="7892958" cy="817969"/>
          </a:xfrm>
        </p:spPr>
        <p:txBody>
          <a:bodyPr>
            <a:noAutofit/>
          </a:bodyPr>
          <a:lstStyle/>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Benefits of Social Inclusion and Becoming involved with social groups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 </a:t>
            </a:r>
            <a:br>
              <a:rPr lang="en-US" sz="20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graphicFrame>
        <p:nvGraphicFramePr>
          <p:cNvPr id="9"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idx="1"/>
            <p:extLst>
              <p:ext uri="{D42A27DB-BD31-4B8C-83A1-F6EECF244321}">
                <p14:modId xmlns:p14="http://schemas.microsoft.com/office/powerpoint/2010/main" val="2706688406"/>
              </p:ext>
            </p:extLst>
          </p:nvPr>
        </p:nvGraphicFramePr>
        <p:xfrm>
          <a:off x="2519918" y="2128062"/>
          <a:ext cx="7145078"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631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24</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581193" y="1041344"/>
            <a:ext cx="11029616" cy="988332"/>
          </a:xfrm>
        </p:spPr>
        <p:txBody>
          <a:bodyPr vert="horz" lIns="91440" tIns="45720" rIns="91440" bIns="45720" rtlCol="0" anchor="b">
            <a:normAutofit fontScale="90000"/>
          </a:bodyPr>
          <a:lstStyle/>
          <a:p>
            <a:pPr>
              <a:lnSpc>
                <a:spcPct val="90000"/>
              </a:lnSpc>
              <a:spcAft>
                <a:spcPts val="1200"/>
              </a:spcAft>
            </a:pPr>
            <a:br>
              <a:rPr lang="en-US" sz="1500" b="0" u="none" kern="1200" cap="all" dirty="0">
                <a:effectLst/>
                <a:latin typeface="+mj-lt"/>
                <a:ea typeface="+mj-ea"/>
                <a:cs typeface="+mj-cs"/>
              </a:rPr>
            </a:br>
            <a:r>
              <a:rPr lang="en-US" sz="3100" b="0" kern="1200" cap="all" dirty="0">
                <a:effectLst/>
                <a:latin typeface="Calibri" panose="020F0502020204030204" pitchFamily="34" charset="0"/>
                <a:cs typeface="Calibri" panose="020F0502020204030204" pitchFamily="34" charset="0"/>
              </a:rPr>
              <a:t>Transforming services and systems</a:t>
            </a:r>
            <a:br>
              <a:rPr lang="en-US" sz="3100" b="0" kern="1200" cap="all" dirty="0">
                <a:effectLst/>
                <a:latin typeface="Calibri" panose="020F0502020204030204" pitchFamily="34" charset="0"/>
                <a:cs typeface="Calibri" panose="020F0502020204030204" pitchFamily="34" charset="0"/>
              </a:rPr>
            </a:br>
            <a:r>
              <a:rPr lang="en-US" sz="3100" b="0" kern="1200" cap="all" dirty="0">
                <a:latin typeface="Calibri" panose="020F0502020204030204" pitchFamily="34" charset="0"/>
                <a:cs typeface="Calibri" panose="020F0502020204030204" pitchFamily="34" charset="0"/>
              </a:rPr>
              <a:t>To Initiate, Advocate, and Support  Social Inclusion</a:t>
            </a:r>
            <a:br>
              <a:rPr lang="en-US" sz="2400" b="0" kern="1200" cap="all" dirty="0">
                <a:latin typeface="Calibri" panose="020F0502020204030204" pitchFamily="34" charset="0"/>
                <a:cs typeface="Calibri" panose="020F0502020204030204" pitchFamily="34" charset="0"/>
              </a:rPr>
            </a:br>
            <a:endParaRPr lang="en-US" sz="2400" b="0" kern="1200" cap="all"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BDA92A0-5417-4225-B0A2-C153015C753A}"/>
              </a:ext>
            </a:extLst>
          </p:cNvPr>
          <p:cNvSpPr txBox="1"/>
          <p:nvPr/>
        </p:nvSpPr>
        <p:spPr>
          <a:xfrm>
            <a:off x="1052623" y="2228003"/>
            <a:ext cx="3944679" cy="4023443"/>
          </a:xfrm>
          <a:prstGeom prst="rect">
            <a:avLst/>
          </a:prstGeom>
        </p:spPr>
        <p:txBody>
          <a:bodyPr vert="horz" lIns="91440" tIns="45720" rIns="91440" bIns="45720" rtlCol="0" anchor="t">
            <a:normAutofit/>
          </a:bodyPr>
          <a:lstStyle/>
          <a:p>
            <a:pPr marL="0" indent="0" defTabSz="457200">
              <a:spcBef>
                <a:spcPct val="20000"/>
              </a:spcBef>
              <a:spcAft>
                <a:spcPts val="600"/>
              </a:spcAft>
              <a:buNone/>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spcBef>
                <a:spcPct val="20000"/>
              </a:spcBef>
              <a:spcAft>
                <a:spcPts val="600"/>
              </a:spcAft>
              <a:buNone/>
            </a:pP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marL="0" indent="0" defTabSz="457200">
              <a:spcBef>
                <a:spcPct val="20000"/>
              </a:spcBef>
              <a:spcAft>
                <a:spcPts val="600"/>
              </a:spcAft>
              <a:buNone/>
            </a:pPr>
            <a:r>
              <a:rPr lang="en-US" sz="2800" dirty="0">
                <a:solidFill>
                  <a:schemeClr val="tx1">
                    <a:lumMod val="75000"/>
                    <a:lumOff val="25000"/>
                  </a:schemeClr>
                </a:solidFill>
                <a:latin typeface="Calibri" panose="020F0502020204030204" pitchFamily="34" charset="0"/>
                <a:cs typeface="Calibri" panose="020F0502020204030204" pitchFamily="34" charset="0"/>
              </a:rPr>
              <a:t>T</a:t>
            </a:r>
            <a:r>
              <a:rPr lang="en-US" sz="2800" dirty="0">
                <a:solidFill>
                  <a:schemeClr val="tx1">
                    <a:lumMod val="75000"/>
                    <a:lumOff val="25000"/>
                  </a:schemeClr>
                </a:solidFill>
                <a:effectLst/>
                <a:latin typeface="Calibri" panose="020F0502020204030204" pitchFamily="34" charset="0"/>
                <a:cs typeface="Calibri" panose="020F0502020204030204" pitchFamily="34" charset="0"/>
              </a:rPr>
              <a:t>ransformation of services and systems is…..</a:t>
            </a:r>
          </a:p>
        </p:txBody>
      </p:sp>
      <p:sp>
        <p:nvSpPr>
          <p:cNvPr id="11" name="Content Placeholder 7">
            <a:extLst>
              <a:ext uri="{FF2B5EF4-FFF2-40B4-BE49-F238E27FC236}">
                <a16:creationId xmlns:a16="http://schemas.microsoft.com/office/drawing/2014/main" id="{DBAFD5F0-2562-4A33-92CD-6ACFF24003B6}"/>
              </a:ext>
            </a:extLst>
          </p:cNvPr>
          <p:cNvSpPr txBox="1">
            <a:spLocks/>
          </p:cNvSpPr>
          <p:nvPr/>
        </p:nvSpPr>
        <p:spPr>
          <a:xfrm>
            <a:off x="581191" y="3458089"/>
            <a:ext cx="5422392" cy="402344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dirty="0"/>
          </a:p>
        </p:txBody>
      </p:sp>
      <p:graphicFrame>
        <p:nvGraphicFramePr>
          <p:cNvPr id="16" name="Content Placeholder 7">
            <a:extLst>
              <a:ext uri="{FF2B5EF4-FFF2-40B4-BE49-F238E27FC236}">
                <a16:creationId xmlns:a16="http://schemas.microsoft.com/office/drawing/2014/main" id="{3E8F191B-C2AE-49D1-80DF-327D8B088D9E}"/>
              </a:ext>
            </a:extLst>
          </p:cNvPr>
          <p:cNvGraphicFramePr/>
          <p:nvPr>
            <p:extLst>
              <p:ext uri="{D42A27DB-BD31-4B8C-83A1-F6EECF244321}">
                <p14:modId xmlns:p14="http://schemas.microsoft.com/office/powerpoint/2010/main" val="1425260001"/>
              </p:ext>
            </p:extLst>
          </p:nvPr>
        </p:nvGraphicFramePr>
        <p:xfrm>
          <a:off x="5561097" y="2244434"/>
          <a:ext cx="5422392" cy="402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917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25</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504222" y="521327"/>
            <a:ext cx="10053908" cy="1519851"/>
          </a:xfrm>
        </p:spPr>
        <p:txBody>
          <a:bodyPr anchor="b">
            <a:normAutofit fontScale="90000"/>
          </a:bodyPr>
          <a:lstStyle/>
          <a:p>
            <a:pPr>
              <a:lnSpc>
                <a:spcPct val="90000"/>
              </a:lnSpc>
              <a:spcBef>
                <a:spcPts val="0"/>
              </a:spcBef>
              <a:spcAft>
                <a:spcPts val="1200"/>
              </a:spcAft>
            </a:pPr>
            <a:br>
              <a:rPr lang="en-US" sz="1500" b="0" u="none" dirty="0">
                <a:effectLst/>
                <a:latin typeface="Calibri" panose="020F0502020204030204" pitchFamily="34" charset="0"/>
                <a:cs typeface="Calibri" panose="020F0502020204030204" pitchFamily="34" charset="0"/>
              </a:rPr>
            </a:br>
            <a:br>
              <a:rPr lang="en-US" sz="1500" b="0" u="none" dirty="0">
                <a:effectLst/>
                <a:latin typeface="Calibri" panose="020F0502020204030204" pitchFamily="34" charset="0"/>
                <a:cs typeface="Calibri" panose="020F0502020204030204" pitchFamily="34" charset="0"/>
              </a:rPr>
            </a:br>
            <a:br>
              <a:rPr lang="en-US" sz="1500" dirty="0">
                <a:latin typeface="Calibri" panose="020F0502020204030204" pitchFamily="34" charset="0"/>
                <a:cs typeface="Calibri" panose="020F0502020204030204" pitchFamily="34" charset="0"/>
              </a:rPr>
            </a:br>
            <a:r>
              <a:rPr lang="en-US" sz="3100" dirty="0">
                <a:effectLst/>
                <a:latin typeface="Calibri" panose="020F0502020204030204" pitchFamily="34" charset="0"/>
                <a:cs typeface="Calibri" panose="020F0502020204030204" pitchFamily="34" charset="0"/>
              </a:rPr>
              <a:t>Transforming services and systems</a:t>
            </a:r>
            <a:r>
              <a:rPr lang="en-US" sz="3100" dirty="0">
                <a:latin typeface="Calibri" panose="020F0502020204030204" pitchFamily="34" charset="0"/>
                <a:cs typeface="Calibri" panose="020F0502020204030204" pitchFamily="34" charset="0"/>
              </a:rPr>
              <a:t> To Initiate, Advocate, and Support  Social Inclusion is working together</a:t>
            </a:r>
            <a:br>
              <a:rPr lang="en-US" sz="3100" dirty="0">
                <a:latin typeface="Calibri" panose="020F0502020204030204" pitchFamily="34" charset="0"/>
                <a:cs typeface="Calibri" panose="020F0502020204030204" pitchFamily="34" charset="0"/>
              </a:rPr>
            </a:br>
            <a:endParaRPr lang="ru-RU" sz="3100" dirty="0">
              <a:latin typeface="Calibri" panose="020F0502020204030204" pitchFamily="34" charset="0"/>
              <a:cs typeface="Calibri" panose="020F0502020204030204" pitchFamily="34" charset="0"/>
            </a:endParaRPr>
          </a:p>
        </p:txBody>
      </p:sp>
      <p:pic>
        <p:nvPicPr>
          <p:cNvPr id="9" name="Content Placeholder 8" descr="Person holding mouse">
            <a:extLst>
              <a:ext uri="{FF2B5EF4-FFF2-40B4-BE49-F238E27FC236}">
                <a16:creationId xmlns:a16="http://schemas.microsoft.com/office/drawing/2014/main" id="{F9348990-E657-4EFE-B0FB-68577D814B79}"/>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5101" y="2951571"/>
            <a:ext cx="2873129" cy="1885421"/>
          </a:xfrm>
        </p:spPr>
      </p:pic>
      <p:sp>
        <p:nvSpPr>
          <p:cNvPr id="11" name="Content Placeholder 7">
            <a:extLst>
              <a:ext uri="{FF2B5EF4-FFF2-40B4-BE49-F238E27FC236}">
                <a16:creationId xmlns:a16="http://schemas.microsoft.com/office/drawing/2014/main" id="{DBAFD5F0-2562-4A33-92CD-6ACFF24003B6}"/>
              </a:ext>
            </a:extLst>
          </p:cNvPr>
          <p:cNvSpPr txBox="1">
            <a:spLocks/>
          </p:cNvSpPr>
          <p:nvPr/>
        </p:nvSpPr>
        <p:spPr>
          <a:xfrm>
            <a:off x="581191" y="3458089"/>
            <a:ext cx="5422392" cy="4023443"/>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dirty="0"/>
          </a:p>
        </p:txBody>
      </p:sp>
      <p:sp>
        <p:nvSpPr>
          <p:cNvPr id="5" name="TextBox 4">
            <a:extLst>
              <a:ext uri="{FF2B5EF4-FFF2-40B4-BE49-F238E27FC236}">
                <a16:creationId xmlns:a16="http://schemas.microsoft.com/office/drawing/2014/main" id="{8C9828E2-A1A8-4376-864E-9537D15924B3}"/>
              </a:ext>
            </a:extLst>
          </p:cNvPr>
          <p:cNvSpPr txBox="1"/>
          <p:nvPr/>
        </p:nvSpPr>
        <p:spPr>
          <a:xfrm>
            <a:off x="6266449" y="5285144"/>
            <a:ext cx="5344358" cy="307777"/>
          </a:xfrm>
          <a:prstGeom prst="rect">
            <a:avLst/>
          </a:prstGeom>
          <a:noFill/>
        </p:spPr>
        <p:txBody>
          <a:bodyPr wrap="square" rtlCol="0">
            <a:spAutoFit/>
          </a:bodyPr>
          <a:lstStyle/>
          <a:p>
            <a:pPr lvl="0"/>
            <a:r>
              <a:rPr lang="en-US" sz="1400" dirty="0">
                <a:latin typeface="Calibri" panose="020F0502020204030204" pitchFamily="34" charset="0"/>
                <a:cs typeface="Calibri" panose="020F0502020204030204" pitchFamily="34" charset="0"/>
              </a:rPr>
              <a:t>Guideline for Recovery-Oriented Practice (2015)</a:t>
            </a:r>
          </a:p>
        </p:txBody>
      </p:sp>
      <p:graphicFrame>
        <p:nvGraphicFramePr>
          <p:cNvPr id="15" name="Content Placeholder 5">
            <a:extLst>
              <a:ext uri="{FF2B5EF4-FFF2-40B4-BE49-F238E27FC236}">
                <a16:creationId xmlns:a16="http://schemas.microsoft.com/office/drawing/2014/main" id="{71667E94-4A62-46D7-9E1B-F40C9519E317}"/>
              </a:ext>
            </a:extLst>
          </p:cNvPr>
          <p:cNvGraphicFramePr/>
          <p:nvPr>
            <p:extLst>
              <p:ext uri="{D42A27DB-BD31-4B8C-83A1-F6EECF244321}">
                <p14:modId xmlns:p14="http://schemas.microsoft.com/office/powerpoint/2010/main" val="730276034"/>
              </p:ext>
            </p:extLst>
          </p:nvPr>
        </p:nvGraphicFramePr>
        <p:xfrm>
          <a:off x="3379304" y="2108249"/>
          <a:ext cx="8231505" cy="4143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FF45D3EB-6AD9-48B8-A955-C81213CED43E}"/>
              </a:ext>
            </a:extLst>
          </p:cNvPr>
          <p:cNvSpPr txBox="1"/>
          <p:nvPr/>
        </p:nvSpPr>
        <p:spPr>
          <a:xfrm>
            <a:off x="6924774" y="6228361"/>
            <a:ext cx="4923099" cy="338554"/>
          </a:xfrm>
          <a:prstGeom prst="rect">
            <a:avLst/>
          </a:prstGeom>
          <a:noFill/>
        </p:spPr>
        <p:txBody>
          <a:bodyPr wrap="square">
            <a:spAutoFit/>
          </a:bodyPr>
          <a:lstStyle/>
          <a:p>
            <a:pPr marL="0" indent="0">
              <a:buNone/>
            </a:pPr>
            <a:r>
              <a:rPr lang="en-US" sz="16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Guidelines for Recovery-Oriented Practice (2015)</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4935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2BFCE-9B4B-479D-B47C-01AC035F224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26</a:t>
            </a:fld>
            <a:endParaRPr lang="en-US"/>
          </a:p>
        </p:txBody>
      </p:sp>
      <p:sp>
        <p:nvSpPr>
          <p:cNvPr id="3" name="Footer Placeholder 2">
            <a:extLst>
              <a:ext uri="{FF2B5EF4-FFF2-40B4-BE49-F238E27FC236}">
                <a16:creationId xmlns:a16="http://schemas.microsoft.com/office/drawing/2014/main" id="{6B70A649-D344-40B0-B5B6-604C518AA87A}"/>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p>
        </p:txBody>
      </p:sp>
      <p:sp>
        <p:nvSpPr>
          <p:cNvPr id="10" name="Title 9">
            <a:extLst>
              <a:ext uri="{FF2B5EF4-FFF2-40B4-BE49-F238E27FC236}">
                <a16:creationId xmlns:a16="http://schemas.microsoft.com/office/drawing/2014/main" id="{B97FEE2E-FAA1-403E-B35C-4CEC38189C1A}"/>
              </a:ext>
            </a:extLst>
          </p:cNvPr>
          <p:cNvSpPr txBox="1">
            <a:spLocks noGrp="1"/>
          </p:cNvSpPr>
          <p:nvPr>
            <p:ph type="title"/>
          </p:nvPr>
        </p:nvSpPr>
        <p:spPr>
          <a:xfrm>
            <a:off x="581025" y="730250"/>
            <a:ext cx="11029950" cy="987425"/>
          </a:xfrm>
        </p:spPr>
        <p:txBody>
          <a:bodyPr rtlCol="0" anchor="b">
            <a:normAutofit/>
          </a:bodyPr>
          <a:lstStyle/>
          <a:p>
            <a:pPr>
              <a:lnSpc>
                <a:spcPct val="90000"/>
              </a:lnSpc>
            </a:pPr>
            <a:r>
              <a:rPr lang="en-US" dirty="0">
                <a:latin typeface="Calibri" panose="020F0502020204030204" pitchFamily="34" charset="0"/>
                <a:cs typeface="Calibri" panose="020F0502020204030204" pitchFamily="34" charset="0"/>
              </a:rPr>
              <a:t>Collaborative Community Partnership, Advocacy, and Inclusion Intersect with Recovery Asset and Resource Mapping</a:t>
            </a:r>
          </a:p>
        </p:txBody>
      </p:sp>
      <p:pic>
        <p:nvPicPr>
          <p:cNvPr id="9" name="Content Placeholder 8" descr="Business team brainstorming">
            <a:extLst>
              <a:ext uri="{FF2B5EF4-FFF2-40B4-BE49-F238E27FC236}">
                <a16:creationId xmlns:a16="http://schemas.microsoft.com/office/drawing/2014/main" id="{458A275A-AD85-48CD-A60B-A7E16F2FE716}"/>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890885" y="2321785"/>
            <a:ext cx="4642009" cy="3444396"/>
          </a:xfrm>
          <a:noFill/>
        </p:spPr>
      </p:pic>
      <p:sp>
        <p:nvSpPr>
          <p:cNvPr id="6" name="Content Placeholder 5">
            <a:extLst>
              <a:ext uri="{FF2B5EF4-FFF2-40B4-BE49-F238E27FC236}">
                <a16:creationId xmlns:a16="http://schemas.microsoft.com/office/drawing/2014/main" id="{442C690B-BD88-45A9-9B4B-060AF0A233A5}"/>
              </a:ext>
            </a:extLst>
          </p:cNvPr>
          <p:cNvSpPr>
            <a:spLocks noGrp="1"/>
          </p:cNvSpPr>
          <p:nvPr>
            <p:ph sz="half" idx="2"/>
          </p:nvPr>
        </p:nvSpPr>
        <p:spPr>
          <a:xfrm>
            <a:off x="6096000" y="2321785"/>
            <a:ext cx="5429465" cy="3678822"/>
          </a:xfrm>
        </p:spPr>
        <p:txBody>
          <a:bodyPr anchor="t">
            <a:normAutofit/>
          </a:bodyPr>
          <a:lstStyle/>
          <a:p>
            <a:pPr marL="0" marR="0" indent="0">
              <a:lnSpc>
                <a:spcPct val="90000"/>
              </a:lnSpc>
              <a:spcBef>
                <a:spcPts val="0"/>
              </a:spcBef>
              <a:spcAft>
                <a:spcPts val="800"/>
              </a:spcAft>
              <a:buNone/>
            </a:pPr>
            <a:r>
              <a:rPr lang="en-US" sz="2600" dirty="0">
                <a:latin typeface="Calibri" panose="020F0502020204030204" pitchFamily="34" charset="0"/>
                <a:cs typeface="Calibri" panose="020F0502020204030204" pitchFamily="34" charset="0"/>
              </a:rPr>
              <a:t>The goal of a </a:t>
            </a:r>
            <a:r>
              <a:rPr lang="en-US" sz="2600" i="1" dirty="0">
                <a:latin typeface="Calibri" panose="020F0502020204030204" pitchFamily="34" charset="0"/>
                <a:cs typeface="Calibri" panose="020F0502020204030204" pitchFamily="34" charset="0"/>
              </a:rPr>
              <a:t>recovery asset and resource map </a:t>
            </a:r>
            <a:r>
              <a:rPr lang="en-US" sz="2600" dirty="0">
                <a:latin typeface="Calibri" panose="020F0502020204030204" pitchFamily="34" charset="0"/>
                <a:cs typeface="Calibri" panose="020F0502020204030204" pitchFamily="34" charset="0"/>
              </a:rPr>
              <a:t>is to</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Guide recovery advocates toward solutions</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Provide recovery support services</a:t>
            </a:r>
          </a:p>
          <a:p>
            <a:pPr marL="0" marR="0">
              <a:lnSpc>
                <a:spcPct val="90000"/>
              </a:lnSpc>
              <a:spcBef>
                <a:spcPts val="0"/>
              </a:spcBef>
              <a:spcAft>
                <a:spcPts val="800"/>
              </a:spcAft>
            </a:pPr>
            <a:r>
              <a:rPr lang="en-US" sz="2400" dirty="0">
                <a:latin typeface="Calibri" panose="020F0502020204030204" pitchFamily="34" charset="0"/>
                <a:cs typeface="Calibri" panose="020F0502020204030204" pitchFamily="34" charset="0"/>
              </a:rPr>
              <a:t>Identify recovery needs and gaps in services</a:t>
            </a:r>
          </a:p>
          <a:p>
            <a:pPr marL="0" marR="0" indent="0">
              <a:lnSpc>
                <a:spcPct val="90000"/>
              </a:lnSpc>
              <a:spcBef>
                <a:spcPts val="0"/>
              </a:spcBef>
              <a:spcAft>
                <a:spcPts val="800"/>
              </a:spcAft>
              <a:buNone/>
            </a:pPr>
            <a:r>
              <a:rPr lang="en-US" sz="2400" dirty="0">
                <a:latin typeface="Calibri" panose="020F0502020204030204" pitchFamily="34" charset="0"/>
                <a:cs typeface="Calibri" panose="020F0502020204030204" pitchFamily="34" charset="0"/>
              </a:rPr>
              <a:t>On the following slide is an example of a recovery asset map</a:t>
            </a:r>
            <a:endParaRPr lang="en-US" sz="1600" dirty="0">
              <a:latin typeface="Calibri" panose="020F0502020204030204" pitchFamily="34" charset="0"/>
              <a:cs typeface="Calibri" panose="020F0502020204030204" pitchFamily="34" charset="0"/>
            </a:endParaRPr>
          </a:p>
          <a:p>
            <a:pPr marL="0" marR="0">
              <a:lnSpc>
                <a:spcPct val="90000"/>
              </a:lnSpc>
              <a:spcBef>
                <a:spcPts val="0"/>
              </a:spcBef>
              <a:spcAft>
                <a:spcPts val="800"/>
              </a:spcAft>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23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27</a:t>
            </a:fld>
            <a:endParaRPr lang="en-US" dirty="0"/>
          </a:p>
        </p:txBody>
      </p:sp>
      <p:sp>
        <p:nvSpPr>
          <p:cNvPr id="3" name="Footer Placeholder 2"/>
          <p:cNvSpPr>
            <a:spLocks noGrp="1"/>
          </p:cNvSpPr>
          <p:nvPr>
            <p:ph type="ftr" sz="quarter" idx="11"/>
          </p:nvPr>
        </p:nvSpPr>
        <p:spPr>
          <a:xfrm>
            <a:off x="355137" y="6524520"/>
            <a:ext cx="6818262" cy="365125"/>
          </a:xfrm>
        </p:spPr>
        <p:txBody>
          <a:bodyPr/>
          <a:lstStyle/>
          <a:p>
            <a:pPr algn="l"/>
            <a:r>
              <a:rPr lang="en-US"/>
              <a:t>Recovery management</a:t>
            </a:r>
            <a:endParaRPr lang="en-US" dirty="0"/>
          </a:p>
        </p:txBody>
      </p:sp>
      <p:sp>
        <p:nvSpPr>
          <p:cNvPr id="4" name="Title 3"/>
          <p:cNvSpPr>
            <a:spLocks noGrp="1"/>
          </p:cNvSpPr>
          <p:nvPr>
            <p:ph type="title"/>
          </p:nvPr>
        </p:nvSpPr>
        <p:spPr>
          <a:xfrm>
            <a:off x="488775" y="522394"/>
            <a:ext cx="11029616" cy="988332"/>
          </a:xfrm>
        </p:spPr>
        <p:txBody>
          <a:bodyPr/>
          <a:lstStyle/>
          <a:p>
            <a:r>
              <a:rPr lang="en-US" dirty="0">
                <a:latin typeface="Calibri" panose="020F0502020204030204" pitchFamily="34" charset="0"/>
                <a:cs typeface="Calibri" panose="020F0502020204030204" pitchFamily="34" charset="0"/>
              </a:rPr>
              <a:t>Using an assets approach to promote positive behavioral health</a:t>
            </a:r>
          </a:p>
        </p:txBody>
      </p:sp>
      <p:sp>
        <p:nvSpPr>
          <p:cNvPr id="5" name="Content Placeholder 4"/>
          <p:cNvSpPr>
            <a:spLocks noGrp="1"/>
          </p:cNvSpPr>
          <p:nvPr>
            <p:ph sz="half" idx="1"/>
          </p:nvPr>
        </p:nvSpPr>
        <p:spPr>
          <a:xfrm>
            <a:off x="581193" y="2228003"/>
            <a:ext cx="5422390" cy="3444377"/>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Actions</a:t>
            </a:r>
          </a:p>
          <a:p>
            <a:r>
              <a:rPr lang="en-US" sz="2400" dirty="0">
                <a:latin typeface="Calibri" panose="020F0502020204030204" pitchFamily="34" charset="0"/>
                <a:cs typeface="Calibri" panose="020F0502020204030204" pitchFamily="34" charset="0"/>
              </a:rPr>
              <a:t>Determine availability of resources</a:t>
            </a:r>
          </a:p>
          <a:p>
            <a:r>
              <a:rPr lang="en-US" sz="2400" dirty="0">
                <a:latin typeface="Calibri" panose="020F0502020204030204" pitchFamily="34" charset="0"/>
                <a:cs typeface="Calibri" panose="020F0502020204030204" pitchFamily="34" charset="0"/>
              </a:rPr>
              <a:t>Identify people, groups, networks, physical places, and cultural assets</a:t>
            </a:r>
          </a:p>
          <a:p>
            <a:r>
              <a:rPr lang="en-US" sz="2400" dirty="0">
                <a:latin typeface="Calibri" panose="020F0502020204030204" pitchFamily="34" charset="0"/>
                <a:cs typeface="Calibri" panose="020F0502020204030204" pitchFamily="34" charset="0"/>
              </a:rPr>
              <a:t>Look through the eyes of those who use the services</a:t>
            </a:r>
          </a:p>
          <a:p>
            <a:r>
              <a:rPr lang="en-US" sz="2400" dirty="0">
                <a:latin typeface="Calibri" panose="020F0502020204030204" pitchFamily="34" charset="0"/>
                <a:cs typeface="Calibri" panose="020F0502020204030204" pitchFamily="34" charset="0"/>
              </a:rPr>
              <a:t>Utilize “project champions”</a:t>
            </a:r>
          </a:p>
          <a:p>
            <a:endParaRPr lang="en-US" sz="2400"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6188417" y="2228003"/>
            <a:ext cx="5422392" cy="3444377"/>
          </a:xfrm>
        </p:spPr>
        <p:txBody>
          <a:bodyPr>
            <a:normAutofit/>
          </a:bodyPr>
          <a:lstStyle/>
          <a:p>
            <a:pPr marL="0" indent="0" algn="ctr">
              <a:buNone/>
            </a:pPr>
            <a:r>
              <a:rPr lang="en-US" sz="2400" dirty="0">
                <a:latin typeface="Calibri" panose="020F0502020204030204" pitchFamily="34" charset="0"/>
                <a:cs typeface="Calibri" panose="020F0502020204030204" pitchFamily="34" charset="0"/>
              </a:rPr>
              <a:t>Objectives</a:t>
            </a:r>
          </a:p>
          <a:p>
            <a:r>
              <a:rPr lang="en-US" sz="2400" dirty="0">
                <a:latin typeface="Calibri" panose="020F0502020204030204" pitchFamily="34" charset="0"/>
                <a:cs typeface="Calibri" panose="020F0502020204030204" pitchFamily="34" charset="0"/>
              </a:rPr>
              <a:t>Promote community development</a:t>
            </a:r>
          </a:p>
          <a:p>
            <a:r>
              <a:rPr lang="en-US" sz="2400" dirty="0">
                <a:latin typeface="Calibri" panose="020F0502020204030204" pitchFamily="34" charset="0"/>
                <a:cs typeface="Calibri" panose="020F0502020204030204" pitchFamily="34" charset="0"/>
              </a:rPr>
              <a:t>Build stronger connections</a:t>
            </a:r>
          </a:p>
          <a:p>
            <a:r>
              <a:rPr lang="en-US" sz="2400" dirty="0">
                <a:latin typeface="Calibri" panose="020F0502020204030204" pitchFamily="34" charset="0"/>
                <a:cs typeface="Calibri" panose="020F0502020204030204" pitchFamily="34" charset="0"/>
              </a:rPr>
              <a:t>Empower individuals to self-manage and take control of their recovery</a:t>
            </a:r>
          </a:p>
          <a:p>
            <a:r>
              <a:rPr lang="en-US" sz="2400" dirty="0">
                <a:latin typeface="Calibri" panose="020F0502020204030204" pitchFamily="34" charset="0"/>
                <a:cs typeface="Calibri" panose="020F0502020204030204" pitchFamily="34" charset="0"/>
              </a:rPr>
              <a:t>Promote protective factors</a:t>
            </a:r>
          </a:p>
        </p:txBody>
      </p:sp>
      <p:sp>
        <p:nvSpPr>
          <p:cNvPr id="7" name="Rectangle 6"/>
          <p:cNvSpPr/>
          <p:nvPr/>
        </p:nvSpPr>
        <p:spPr>
          <a:xfrm>
            <a:off x="10230683" y="6339854"/>
            <a:ext cx="744114" cy="369332"/>
          </a:xfrm>
          <a:prstGeom prst="rect">
            <a:avLst/>
          </a:prstGeom>
        </p:spPr>
        <p:txBody>
          <a:bodyPr wrap="none">
            <a:spAutoFit/>
          </a:bodyPr>
          <a:lstStyle/>
          <a:p>
            <a:r>
              <a:rPr lang="en-US" i="1" dirty="0">
                <a:latin typeface="Calibri" panose="020F0502020204030204" pitchFamily="34" charset="0"/>
                <a:cs typeface="Calibri" panose="020F0502020204030204" pitchFamily="34" charset="0"/>
              </a:rPr>
              <a:t>-Anon</a:t>
            </a:r>
          </a:p>
        </p:txBody>
      </p:sp>
      <p:sp>
        <p:nvSpPr>
          <p:cNvPr id="8" name="TextBox 7"/>
          <p:cNvSpPr txBox="1"/>
          <p:nvPr/>
        </p:nvSpPr>
        <p:spPr>
          <a:xfrm>
            <a:off x="1279195" y="5852228"/>
            <a:ext cx="9818443" cy="492443"/>
          </a:xfrm>
          <a:prstGeom prst="rect">
            <a:avLst/>
          </a:prstGeom>
          <a:noFill/>
          <a:ln w="28575">
            <a:solidFill>
              <a:schemeClr val="tx1"/>
            </a:solidFill>
          </a:ln>
        </p:spPr>
        <p:txBody>
          <a:bodyPr wrap="square" rtlCol="0">
            <a:spAutoFit/>
          </a:bodyPr>
          <a:lstStyle/>
          <a:p>
            <a:r>
              <a:rPr lang="en-US" sz="2600" i="1" dirty="0">
                <a:latin typeface="Calibri" panose="020F0502020204030204" pitchFamily="34" charset="0"/>
                <a:cs typeface="Calibri" panose="020F0502020204030204" pitchFamily="34" charset="0"/>
              </a:rPr>
              <a:t>"You don't know what you need until you know what you have already."</a:t>
            </a:r>
          </a:p>
        </p:txBody>
      </p:sp>
    </p:spTree>
    <p:extLst>
      <p:ext uri="{BB962C8B-B14F-4D97-AF65-F5344CB8AC3E}">
        <p14:creationId xmlns:p14="http://schemas.microsoft.com/office/powerpoint/2010/main" val="293642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CE36C41-1520-4F33-8285-E89E74E267BD}"/>
              </a:ext>
            </a:extLst>
          </p:cNvPr>
          <p:cNvSpPr txBox="1"/>
          <p:nvPr/>
        </p:nvSpPr>
        <p:spPr>
          <a:xfrm>
            <a:off x="10107168" y="136594"/>
            <a:ext cx="1703250" cy="6069134"/>
          </a:xfrm>
          <a:prstGeom prst="rect">
            <a:avLst/>
          </a:prstGeom>
          <a:solidFill>
            <a:schemeClr val="accent1"/>
          </a:solidFill>
        </p:spPr>
        <p:txBody>
          <a:bodyPr vert="horz" lIns="91440" tIns="0" rIns="91440" bIns="0" rtlCol="0" anchor="ctr" anchorCtr="0">
            <a:normAutofit/>
          </a:bodyPr>
          <a:lstStyle/>
          <a:p>
            <a:pPr marL="0" marR="0" algn="ctr" defTabSz="457200">
              <a:lnSpc>
                <a:spcPct val="90000"/>
              </a:lnSpc>
              <a:spcBef>
                <a:spcPct val="0"/>
              </a:spcBef>
              <a:spcAft>
                <a:spcPts val="1200"/>
              </a:spcAft>
            </a:pPr>
            <a:r>
              <a:rPr lang="en-US" sz="2000" b="0" kern="1200" cap="all" dirty="0">
                <a:solidFill>
                  <a:srgbClr val="FFFFFF"/>
                </a:solidFill>
                <a:latin typeface="Calibri" panose="020F0502020204030204" pitchFamily="34" charset="0"/>
                <a:ea typeface="+mj-ea"/>
                <a:cs typeface="Calibri" panose="020F0502020204030204" pitchFamily="34" charset="0"/>
              </a:rPr>
              <a:t>If there are gaps in any of the domains, advocacy groups would work with community partners to address </a:t>
            </a:r>
            <a:r>
              <a:rPr lang="en-US" sz="2000" b="0" kern="1200" cap="all" dirty="0" err="1">
                <a:solidFill>
                  <a:srgbClr val="FFFFFF"/>
                </a:solidFill>
                <a:latin typeface="Calibri" panose="020F0502020204030204" pitchFamily="34" charset="0"/>
                <a:ea typeface="+mj-ea"/>
                <a:cs typeface="Calibri" panose="020F0502020204030204" pitchFamily="34" charset="0"/>
              </a:rPr>
              <a:t>thEM</a:t>
            </a:r>
            <a:endParaRPr lang="en-US" sz="2000" b="0" kern="1200" cap="all" dirty="0">
              <a:solidFill>
                <a:srgbClr val="FFFFFF"/>
              </a:solidFill>
              <a:latin typeface="Calibri" panose="020F0502020204030204" pitchFamily="34" charset="0"/>
              <a:ea typeface="+mj-ea"/>
              <a:cs typeface="Calibri" panose="020F0502020204030204" pitchFamily="34" charset="0"/>
            </a:endParaRPr>
          </a:p>
        </p:txBody>
      </p:sp>
      <p:pic>
        <p:nvPicPr>
          <p:cNvPr id="5" name="Picture 4" descr="Timeline&#10;&#10;Description automatically generated">
            <a:extLst>
              <a:ext uri="{FF2B5EF4-FFF2-40B4-BE49-F238E27FC236}">
                <a16:creationId xmlns:a16="http://schemas.microsoft.com/office/drawing/2014/main" id="{ED4802C2-AB00-4972-9E0D-B5CCBCD4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4" y="0"/>
            <a:ext cx="9998884" cy="6569264"/>
          </a:xfrm>
          <a:prstGeom prst="rect">
            <a:avLst/>
          </a:prstGeom>
          <a:noFill/>
        </p:spPr>
      </p:pic>
      <p:sp>
        <p:nvSpPr>
          <p:cNvPr id="3" name="Footer Placeholder 2">
            <a:extLst>
              <a:ext uri="{FF2B5EF4-FFF2-40B4-BE49-F238E27FC236}">
                <a16:creationId xmlns:a16="http://schemas.microsoft.com/office/drawing/2014/main" id="{70011FB0-B9F5-410F-A511-092CA41B96E9}"/>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2" name="Slide Number Placeholder 1">
            <a:extLst>
              <a:ext uri="{FF2B5EF4-FFF2-40B4-BE49-F238E27FC236}">
                <a16:creationId xmlns:a16="http://schemas.microsoft.com/office/drawing/2014/main" id="{F0E32F8B-598C-400F-AE96-A3161A8155E8}"/>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8" name="TextBox 7">
            <a:extLst>
              <a:ext uri="{FF2B5EF4-FFF2-40B4-BE49-F238E27FC236}">
                <a16:creationId xmlns:a16="http://schemas.microsoft.com/office/drawing/2014/main" id="{323CA2C1-AF38-4DED-AAE5-0EEC65D353E2}"/>
              </a:ext>
            </a:extLst>
          </p:cNvPr>
          <p:cNvSpPr txBox="1"/>
          <p:nvPr/>
        </p:nvSpPr>
        <p:spPr>
          <a:xfrm>
            <a:off x="1442808" y="3623218"/>
            <a:ext cx="6094520" cy="344069"/>
          </a:xfrm>
          <a:prstGeom prst="rect">
            <a:avLst/>
          </a:prstGeom>
          <a:noFill/>
        </p:spPr>
        <p:txBody>
          <a:bodyPr wrap="square">
            <a:spAutoFit/>
          </a:bodyPr>
          <a:lstStyle/>
          <a:p>
            <a:pPr marL="0" marR="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74C7606-674C-49D6-A0C1-33E9BCE01800}"/>
              </a:ext>
            </a:extLst>
          </p:cNvPr>
          <p:cNvSpPr txBox="1"/>
          <p:nvPr/>
        </p:nvSpPr>
        <p:spPr>
          <a:xfrm>
            <a:off x="2308110" y="6513215"/>
            <a:ext cx="7943239" cy="286232"/>
          </a:xfrm>
          <a:prstGeom prst="rect">
            <a:avLst/>
          </a:prstGeom>
          <a:noFill/>
        </p:spPr>
        <p:txBody>
          <a:bodyPr wrap="square">
            <a:spAutoFit/>
          </a:bodyPr>
          <a:lstStyle/>
          <a:p>
            <a:pPr marL="0" marR="0" indent="0" algn="ctr" defTabSz="457200">
              <a:lnSpc>
                <a:spcPct val="90000"/>
              </a:lnSpc>
              <a:spcBef>
                <a:spcPct val="0"/>
              </a:spcBef>
              <a:spcAft>
                <a:spcPts val="1200"/>
              </a:spcAft>
            </a:pPr>
            <a:r>
              <a:rPr lang="en-US" sz="1400" b="0" kern="1200" cap="all" dirty="0">
                <a:effectLst/>
                <a:latin typeface="Calibri" panose="020F0502020204030204" pitchFamily="34" charset="0"/>
                <a:ea typeface="+mj-ea"/>
                <a:cs typeface="Calibri" panose="020F0502020204030204" pitchFamily="34" charset="0"/>
              </a:rPr>
              <a:t>(</a:t>
            </a:r>
            <a:r>
              <a:rPr lang="en-US" sz="1400" b="0" kern="1200" cap="all" dirty="0">
                <a:effectLst/>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https://www.recoveryvoices.com/create-a-recovery-asset-and-resource-map</a:t>
            </a:r>
            <a:r>
              <a:rPr lang="en-US" sz="1400" b="0" kern="1200" cap="all" dirty="0">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 ,2022</a:t>
            </a:r>
            <a:r>
              <a:rPr lang="en-US" sz="1400" b="0" kern="1200" cap="all" dirty="0">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212504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053875"/>
            <a:ext cx="11029615" cy="1497507"/>
          </a:xfrm>
        </p:spPr>
        <p:txBody>
          <a:bodyPr/>
          <a:lstStyle/>
          <a:p>
            <a:r>
              <a:rPr lang="en-US" sz="4000" dirty="0">
                <a:latin typeface="Calibri" panose="020F0502020204030204" pitchFamily="34" charset="0"/>
                <a:cs typeface="Calibri" panose="020F0502020204030204" pitchFamily="34" charset="0"/>
              </a:rPr>
              <a:t>Application to practice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511456"/>
            <a:ext cx="5963011"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29</a:t>
            </a:fld>
            <a:endParaRPr lang="en-US" dirty="0">
              <a:solidFill>
                <a:srgbClr val="155EA1">
                  <a:lumMod val="75000"/>
                  <a:lumOff val="25000"/>
                </a:srgbClr>
              </a:solidFill>
            </a:endParaRPr>
          </a:p>
        </p:txBody>
      </p:sp>
    </p:spTree>
    <p:extLst>
      <p:ext uri="{BB962C8B-B14F-4D97-AF65-F5344CB8AC3E}">
        <p14:creationId xmlns:p14="http://schemas.microsoft.com/office/powerpoint/2010/main" val="338225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484940" y="2065562"/>
            <a:ext cx="11029616"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59559" y="3517300"/>
            <a:ext cx="6355814"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3</a:t>
            </a:fld>
            <a:endParaRPr lang="en-US" dirty="0">
              <a:solidFill>
                <a:srgbClr val="155EA1">
                  <a:lumMod val="75000"/>
                  <a:lumOff val="25000"/>
                </a:srgbClr>
              </a:solidFill>
            </a:endParaRPr>
          </a:p>
        </p:txBody>
      </p:sp>
    </p:spTree>
    <p:extLst>
      <p:ext uri="{BB962C8B-B14F-4D97-AF65-F5344CB8AC3E}">
        <p14:creationId xmlns:p14="http://schemas.microsoft.com/office/powerpoint/2010/main" val="3014964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563156" y="775187"/>
            <a:ext cx="6114091" cy="988332"/>
          </a:xfrm>
        </p:spPr>
        <p:txBody>
          <a:bodyPr/>
          <a:lstStyle/>
          <a:p>
            <a:r>
              <a:rPr lang="en-US" dirty="0">
                <a:latin typeface="Calibri" panose="020F0502020204030204" pitchFamily="34" charset="0"/>
                <a:cs typeface="Calibri" panose="020F0502020204030204" pitchFamily="34" charset="0"/>
              </a:rPr>
              <a:t>Skills and Behaviors required for Social Inclusion and Advocacy</a:t>
            </a:r>
          </a:p>
        </p:txBody>
      </p:sp>
      <p:sp>
        <p:nvSpPr>
          <p:cNvPr id="5" name="Content Placeholder 4">
            <a:extLst>
              <a:ext uri="{FF2B5EF4-FFF2-40B4-BE49-F238E27FC236}">
                <a16:creationId xmlns:a16="http://schemas.microsoft.com/office/drawing/2014/main" id="{7B01400C-7FBA-4117-AB55-7AF110BFB94A}"/>
              </a:ext>
            </a:extLst>
          </p:cNvPr>
          <p:cNvSpPr>
            <a:spLocks noGrp="1"/>
          </p:cNvSpPr>
          <p:nvPr>
            <p:ph sz="half" idx="1"/>
          </p:nvPr>
        </p:nvSpPr>
        <p:spPr>
          <a:xfrm>
            <a:off x="563156" y="2305280"/>
            <a:ext cx="5422390" cy="4023443"/>
          </a:xfrm>
        </p:spPr>
        <p:txBody>
          <a:bodyPr>
            <a:noAutofit/>
          </a:bodyPr>
          <a:lstStyle/>
          <a:p>
            <a:pPr>
              <a:spcAft>
                <a:spcPts val="0"/>
              </a:spcAft>
            </a:pPr>
            <a:r>
              <a:rPr lang="en-US" sz="2600" dirty="0">
                <a:latin typeface="Calibri" panose="020F0502020204030204" pitchFamily="34" charset="0"/>
                <a:cs typeface="Calibri" panose="020F0502020204030204" pitchFamily="34" charset="0"/>
              </a:rPr>
              <a:t>Proactively draw attention to disparities, and work alongside people with lived experience and through community partnerships to mitigate disparities</a:t>
            </a:r>
          </a:p>
          <a:p>
            <a:pPr>
              <a:spcAft>
                <a:spcPts val="0"/>
              </a:spcAft>
            </a:pPr>
            <a:r>
              <a:rPr lang="en-US" sz="2600" dirty="0">
                <a:latin typeface="Calibri" panose="020F0502020204030204" pitchFamily="34" charset="0"/>
                <a:cs typeface="Calibri" panose="020F0502020204030204" pitchFamily="34" charset="0"/>
              </a:rPr>
              <a:t>Use knowledge of human and legal rights and systems operations to challenge social exclusion</a:t>
            </a:r>
          </a:p>
          <a:p>
            <a:pPr marL="0" indent="0">
              <a:buNone/>
            </a:pPr>
            <a:endParaRPr lang="en-US" sz="20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041A0E0-BB74-4620-8324-052E1636BBDD}"/>
              </a:ext>
            </a:extLst>
          </p:cNvPr>
          <p:cNvSpPr>
            <a:spLocks noGrp="1"/>
          </p:cNvSpPr>
          <p:nvPr>
            <p:ph sz="half" idx="2"/>
          </p:nvPr>
        </p:nvSpPr>
        <p:spPr>
          <a:xfrm>
            <a:off x="6148995" y="2203255"/>
            <a:ext cx="5422392" cy="4030277"/>
          </a:xfrm>
        </p:spPr>
        <p:txBody>
          <a:bodyPr>
            <a:noAutofit/>
          </a:bodyPr>
          <a:lstStyle/>
          <a:p>
            <a:r>
              <a:rPr lang="en-US" sz="2600" dirty="0">
                <a:latin typeface="Calibri" panose="020F0502020204030204" pitchFamily="34" charset="0"/>
                <a:cs typeface="Calibri" panose="020F0502020204030204" pitchFamily="34" charset="0"/>
              </a:rPr>
              <a:t>Initiate discussion of recovery goals, and make referrals to services and resources that contribute to: </a:t>
            </a:r>
          </a:p>
          <a:p>
            <a:pPr lvl="1">
              <a:spcBef>
                <a:spcPts val="0"/>
              </a:spcBef>
              <a:spcAft>
                <a:spcPts val="0"/>
              </a:spcAft>
            </a:pPr>
            <a:r>
              <a:rPr lang="en-US" dirty="0">
                <a:latin typeface="Calibri" panose="020F0502020204030204" pitchFamily="34" charset="0"/>
                <a:cs typeface="Calibri" panose="020F0502020204030204" pitchFamily="34" charset="0"/>
              </a:rPr>
              <a:t>meaningful social engagement</a:t>
            </a:r>
          </a:p>
          <a:p>
            <a:pPr lvl="1">
              <a:spcBef>
                <a:spcPts val="0"/>
              </a:spcBef>
              <a:spcAft>
                <a:spcPts val="0"/>
              </a:spcAft>
            </a:pPr>
            <a:r>
              <a:rPr lang="en-US" dirty="0">
                <a:latin typeface="Calibri" panose="020F0502020204030204" pitchFamily="34" charset="0"/>
                <a:cs typeface="Calibri" panose="020F0502020204030204" pitchFamily="34" charset="0"/>
              </a:rPr>
              <a:t>education and employment opportunities </a:t>
            </a:r>
          </a:p>
          <a:p>
            <a:pPr lvl="1">
              <a:spcBef>
                <a:spcPts val="0"/>
              </a:spcBef>
              <a:spcAft>
                <a:spcPts val="0"/>
              </a:spcAft>
            </a:pPr>
            <a:r>
              <a:rPr lang="en-US" dirty="0">
                <a:latin typeface="Calibri" panose="020F0502020204030204" pitchFamily="34" charset="0"/>
                <a:cs typeface="Calibri" panose="020F0502020204030204" pitchFamily="34" charset="0"/>
              </a:rPr>
              <a:t>income security </a:t>
            </a:r>
          </a:p>
          <a:p>
            <a:pPr lvl="1">
              <a:spcBef>
                <a:spcPts val="0"/>
              </a:spcBef>
              <a:spcAft>
                <a:spcPts val="0"/>
              </a:spcAft>
            </a:pPr>
            <a:r>
              <a:rPr lang="en-US" dirty="0">
                <a:latin typeface="Calibri" panose="020F0502020204030204" pitchFamily="34" charset="0"/>
                <a:cs typeface="Calibri" panose="020F0502020204030204" pitchFamily="34" charset="0"/>
              </a:rPr>
              <a:t>housing stability</a:t>
            </a:r>
          </a:p>
          <a:p>
            <a:pPr lvl="1">
              <a:spcBef>
                <a:spcPts val="0"/>
              </a:spcBef>
              <a:spcAft>
                <a:spcPts val="0"/>
              </a:spcAft>
            </a:pPr>
            <a:r>
              <a:rPr lang="en-US" dirty="0">
                <a:latin typeface="Calibri" panose="020F0502020204030204" pitchFamily="34" charset="0"/>
                <a:cs typeface="Calibri" panose="020F0502020204030204" pitchFamily="34" charset="0"/>
              </a:rPr>
              <a:t>food security </a:t>
            </a:r>
          </a:p>
          <a:p>
            <a:pPr lvl="1">
              <a:spcBef>
                <a:spcPts val="0"/>
              </a:spcBef>
              <a:spcAft>
                <a:spcPts val="0"/>
              </a:spcAft>
            </a:pPr>
            <a:r>
              <a:rPr lang="en-US" dirty="0">
                <a:latin typeface="Calibri" panose="020F0502020204030204" pitchFamily="34" charset="0"/>
                <a:cs typeface="Calibri" panose="020F0502020204030204" pitchFamily="34" charset="0"/>
              </a:rPr>
              <a:t>general health and well-being</a:t>
            </a:r>
            <a:endParaRPr lang="en-US" dirty="0"/>
          </a:p>
        </p:txBody>
      </p:sp>
    </p:spTree>
    <p:extLst>
      <p:ext uri="{BB962C8B-B14F-4D97-AF65-F5344CB8AC3E}">
        <p14:creationId xmlns:p14="http://schemas.microsoft.com/office/powerpoint/2010/main" val="3601480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563527" y="763112"/>
            <a:ext cx="6609836" cy="988332"/>
          </a:xfrm>
        </p:spPr>
        <p:txBody>
          <a:bodyPr>
            <a:normAutofit fontScale="90000"/>
          </a:bodyPr>
          <a:lstStyle/>
          <a:p>
            <a:br>
              <a:rPr lang="en-US" dirty="0">
                <a:latin typeface="Calibri" panose="020F0502020204030204" pitchFamily="34" charset="0"/>
                <a:cs typeface="Calibri" panose="020F0502020204030204" pitchFamily="34" charset="0"/>
              </a:rPr>
            </a:br>
            <a:r>
              <a:rPr lang="en-US" sz="3100" dirty="0">
                <a:latin typeface="Calibri" panose="020F0502020204030204" pitchFamily="34" charset="0"/>
                <a:cs typeface="Calibri" panose="020F0502020204030204" pitchFamily="34" charset="0"/>
              </a:rPr>
              <a:t>Skills and Behaviors required for Social Inclusion and Advocacy</a:t>
            </a:r>
            <a:endParaRPr lang="en-US" sz="3100" i="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041A0E0-BB74-4620-8324-052E1636BBDD}"/>
              </a:ext>
            </a:extLst>
          </p:cNvPr>
          <p:cNvSpPr>
            <a:spLocks noGrp="1"/>
          </p:cNvSpPr>
          <p:nvPr>
            <p:ph sz="half" idx="2"/>
          </p:nvPr>
        </p:nvSpPr>
        <p:spPr>
          <a:xfrm>
            <a:off x="1719228" y="2232650"/>
            <a:ext cx="8593172" cy="4023443"/>
          </a:xfrm>
        </p:spPr>
        <p:txBody>
          <a:bodyPr>
            <a:normAutofit/>
          </a:bodyPr>
          <a:lstStyle/>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Create culturally safe and responsive services </a:t>
            </a:r>
          </a:p>
          <a:p>
            <a:pPr marL="151200" indent="-457200">
              <a:spcBef>
                <a:spcPts val="0"/>
              </a:spcBef>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Develop working relationships with community 	organizations, corrections, and probation and parole 	services </a:t>
            </a:r>
          </a:p>
          <a:p>
            <a:pPr marL="151200" indent="-457200">
              <a:spcBef>
                <a:spcPts val="0"/>
              </a:spcBef>
              <a:spcAft>
                <a:spcPts val="0"/>
              </a:spcAft>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151200" indent="-457200">
              <a:spcBef>
                <a:spcPts val="0"/>
              </a:spcBef>
              <a:spcAft>
                <a:spcPts val="0"/>
              </a:spcAft>
              <a:buFont typeface="Wingdings" panose="05000000000000000000" pitchFamily="2" charset="2"/>
              <a:buChar char="§"/>
            </a:pPr>
            <a:r>
              <a:rPr lang="en-US" dirty="0">
                <a:latin typeface="Calibri" panose="020F0502020204030204" pitchFamily="34" charset="0"/>
                <a:cs typeface="Calibri" panose="020F0502020204030204" pitchFamily="34" charset="0"/>
              </a:rPr>
              <a:t>Help people connect to a family physician or 	community health team to address ongoing general 	health needs and co-occurring medical conditions</a:t>
            </a:r>
          </a:p>
          <a:p>
            <a:pPr marL="0" indent="0">
              <a:buNone/>
            </a:pPr>
            <a:endParaRPr lang="en-US" dirty="0"/>
          </a:p>
        </p:txBody>
      </p:sp>
    </p:spTree>
    <p:extLst>
      <p:ext uri="{BB962C8B-B14F-4D97-AF65-F5344CB8AC3E}">
        <p14:creationId xmlns:p14="http://schemas.microsoft.com/office/powerpoint/2010/main" val="2577081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8CC77-0A73-412B-A24A-3CEC8854B9CA}"/>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3" name="Footer Placeholder 2">
            <a:extLst>
              <a:ext uri="{FF2B5EF4-FFF2-40B4-BE49-F238E27FC236}">
                <a16:creationId xmlns:a16="http://schemas.microsoft.com/office/drawing/2014/main" id="{AC5BE829-F430-40CD-BE30-3E2C3B10D47B}"/>
              </a:ext>
            </a:extLst>
          </p:cNvPr>
          <p:cNvSpPr>
            <a:spLocks noGrp="1"/>
          </p:cNvSpPr>
          <p:nvPr>
            <p:ph type="ftr" sz="quarter" idx="11"/>
          </p:nvPr>
        </p:nvSpPr>
        <p:spPr/>
        <p:txBody>
          <a:bodyPr/>
          <a:lstStyle/>
          <a:p>
            <a:pPr algn="l"/>
            <a:r>
              <a:rPr lang="en-US"/>
              <a:t>Recovery management</a:t>
            </a:r>
            <a:endParaRPr lang="en-US" dirty="0"/>
          </a:p>
        </p:txBody>
      </p:sp>
      <p:sp>
        <p:nvSpPr>
          <p:cNvPr id="4" name="Title 3">
            <a:extLst>
              <a:ext uri="{FF2B5EF4-FFF2-40B4-BE49-F238E27FC236}">
                <a16:creationId xmlns:a16="http://schemas.microsoft.com/office/drawing/2014/main" id="{6555A6A8-F4E0-456E-8E7F-F4C1213FA96C}"/>
              </a:ext>
            </a:extLst>
          </p:cNvPr>
          <p:cNvSpPr>
            <a:spLocks noGrp="1"/>
          </p:cNvSpPr>
          <p:nvPr>
            <p:ph type="title"/>
          </p:nvPr>
        </p:nvSpPr>
        <p:spPr>
          <a:xfrm>
            <a:off x="489098" y="609092"/>
            <a:ext cx="8920715" cy="988332"/>
          </a:xfrm>
        </p:spPr>
        <p:txBody>
          <a:bodyPr>
            <a:normAutofit fontScale="90000"/>
          </a:bodyPr>
          <a:lstStyle/>
          <a:p>
            <a:br>
              <a:rPr lang="en-US"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Advocate To support social inclusion By</a:t>
            </a:r>
            <a:endParaRPr lang="en-US" sz="3100" i="1" dirty="0">
              <a:latin typeface="Calibri" panose="020F0502020204030204" pitchFamily="34" charset="0"/>
              <a:cs typeface="Calibri" panose="020F0502020204030204" pitchFamily="34" charset="0"/>
            </a:endParaRPr>
          </a:p>
        </p:txBody>
      </p:sp>
      <p:graphicFrame>
        <p:nvGraphicFramePr>
          <p:cNvPr id="7" name="Content Placeholder 5">
            <a:extLst>
              <a:ext uri="{FF2B5EF4-FFF2-40B4-BE49-F238E27FC236}">
                <a16:creationId xmlns:a16="http://schemas.microsoft.com/office/drawing/2014/main" id="{5CBEE34E-1ED5-4E12-92ED-56DF2E3C5C19}"/>
              </a:ext>
            </a:extLst>
          </p:cNvPr>
          <p:cNvGraphicFramePr>
            <a:graphicFrameLocks noGrp="1"/>
          </p:cNvGraphicFramePr>
          <p:nvPr>
            <p:ph sz="half" idx="2"/>
            <p:extLst>
              <p:ext uri="{D42A27DB-BD31-4B8C-83A1-F6EECF244321}">
                <p14:modId xmlns:p14="http://schemas.microsoft.com/office/powerpoint/2010/main" val="3609244747"/>
              </p:ext>
            </p:extLst>
          </p:nvPr>
        </p:nvGraphicFramePr>
        <p:xfrm>
          <a:off x="4665700" y="2215960"/>
          <a:ext cx="6743035"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6" descr="Hands holding each other's wrists and interlinked to form a circle">
            <a:extLst>
              <a:ext uri="{FF2B5EF4-FFF2-40B4-BE49-F238E27FC236}">
                <a16:creationId xmlns:a16="http://schemas.microsoft.com/office/drawing/2014/main" id="{FEE6C88D-FD0E-4DDF-9D00-783C4E2E6C2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
          <a:stretch/>
        </p:blipFill>
        <p:spPr>
          <a:xfrm>
            <a:off x="747667" y="2806405"/>
            <a:ext cx="3331250" cy="3030870"/>
          </a:xfrm>
          <a:prstGeom prst="rect">
            <a:avLst/>
          </a:prstGeom>
          <a:noFill/>
        </p:spPr>
      </p:pic>
    </p:spTree>
    <p:extLst>
      <p:ext uri="{BB962C8B-B14F-4D97-AF65-F5344CB8AC3E}">
        <p14:creationId xmlns:p14="http://schemas.microsoft.com/office/powerpoint/2010/main" val="1883571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AFE770-F73E-4999-9B0B-46E07C30A2D3}"/>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84626681-9B91-4EA4-B423-C7469FF2A5F5}"/>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BD7A076D-6232-47F6-AF39-B9B3E890F6DE}"/>
              </a:ext>
            </a:extLst>
          </p:cNvPr>
          <p:cNvSpPr>
            <a:spLocks noGrp="1"/>
          </p:cNvSpPr>
          <p:nvPr>
            <p:ph type="title"/>
          </p:nvPr>
        </p:nvSpPr>
        <p:spPr>
          <a:xfrm>
            <a:off x="440286" y="449748"/>
            <a:ext cx="11029616" cy="1013800"/>
          </a:xfrm>
        </p:spPr>
        <p:txBody>
          <a:bodyPr anchor="b">
            <a:normAutofit/>
          </a:bodyPr>
          <a:lstStyle/>
          <a:p>
            <a:r>
              <a:rPr lang="en-US" dirty="0">
                <a:latin typeface="Calibri" panose="020F0502020204030204" pitchFamily="34" charset="0"/>
                <a:cs typeface="Calibri" panose="020F0502020204030204" pitchFamily="34" charset="0"/>
              </a:rPr>
              <a:t>Other ways to Advocate for social inclusion </a:t>
            </a:r>
          </a:p>
        </p:txBody>
      </p:sp>
      <p:graphicFrame>
        <p:nvGraphicFramePr>
          <p:cNvPr id="7" name="Content Placeholder 4">
            <a:extLst>
              <a:ext uri="{FF2B5EF4-FFF2-40B4-BE49-F238E27FC236}">
                <a16:creationId xmlns:a16="http://schemas.microsoft.com/office/drawing/2014/main" id="{696964D1-B461-4562-B8F8-839D20B9463D}"/>
              </a:ext>
            </a:extLst>
          </p:cNvPr>
          <p:cNvGraphicFramePr>
            <a:graphicFrameLocks noGrp="1"/>
          </p:cNvGraphicFramePr>
          <p:nvPr>
            <p:ph idx="1"/>
            <p:extLst>
              <p:ext uri="{D42A27DB-BD31-4B8C-83A1-F6EECF244321}">
                <p14:modId xmlns:p14="http://schemas.microsoft.com/office/powerpoint/2010/main" val="3787793298"/>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619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A3FD1A-C227-46B6-AB81-40CCD3CB12E3}"/>
              </a:ext>
            </a:extLst>
          </p:cNvPr>
          <p:cNvSpPr txBox="1"/>
          <p:nvPr/>
        </p:nvSpPr>
        <p:spPr>
          <a:xfrm>
            <a:off x="10058400" y="1246910"/>
            <a:ext cx="2133599" cy="5058197"/>
          </a:xfrm>
          <a:prstGeom prst="rect">
            <a:avLst/>
          </a:prstGeom>
          <a:solidFill>
            <a:srgbClr val="465359"/>
          </a:solidFill>
        </p:spPr>
        <p:txBody>
          <a:bodyPr vert="horz" lIns="91440" tIns="0" rIns="91440" bIns="0" rtlCol="0" anchor="t">
            <a:normAutofit/>
          </a:bodyPr>
          <a:lstStyle/>
          <a:p>
            <a:pPr marR="0" algn="ctr" defTabSz="457200">
              <a:lnSpc>
                <a:spcPct val="90000"/>
              </a:lnSpc>
              <a:spcAft>
                <a:spcPts val="600"/>
              </a:spcAft>
              <a:buClr>
                <a:schemeClr val="accent1"/>
              </a:buClr>
              <a:buSzPct val="92000"/>
            </a:pPr>
            <a:endParaRPr lang="en-US" sz="2400" dirty="0">
              <a:solidFill>
                <a:srgbClr val="FFFFFF"/>
              </a:solidFill>
              <a:latin typeface="Calibri" panose="020F0502020204030204" pitchFamily="34" charset="0"/>
              <a:cs typeface="Calibri" panose="020F0502020204030204" pitchFamily="34" charset="0"/>
            </a:endParaRPr>
          </a:p>
          <a:p>
            <a:pPr marR="0" algn="ctr" defTabSz="457200">
              <a:lnSpc>
                <a:spcPct val="90000"/>
              </a:lnSpc>
              <a:spcAft>
                <a:spcPts val="600"/>
              </a:spcAft>
              <a:buClr>
                <a:schemeClr val="accent1"/>
              </a:buClr>
              <a:buSzPct val="92000"/>
            </a:pPr>
            <a:r>
              <a:rPr lang="en-US" sz="2200" dirty="0">
                <a:solidFill>
                  <a:srgbClr val="FFFFFF"/>
                </a:solidFill>
                <a:latin typeface="Calibri" panose="020F0502020204030204" pitchFamily="34" charset="0"/>
                <a:cs typeface="Calibri" panose="020F0502020204030204" pitchFamily="34" charset="0"/>
              </a:rPr>
              <a:t>Review the domains and create your own Recovery Resource map.</a:t>
            </a:r>
          </a:p>
          <a:p>
            <a:pPr marR="0" algn="ctr" defTabSz="457200">
              <a:lnSpc>
                <a:spcPct val="90000"/>
              </a:lnSpc>
              <a:spcAft>
                <a:spcPts val="600"/>
              </a:spcAft>
              <a:buClr>
                <a:schemeClr val="accent1"/>
              </a:buClr>
              <a:buSzPct val="92000"/>
            </a:pPr>
            <a:endParaRPr lang="en-US" sz="2200" dirty="0">
              <a:solidFill>
                <a:srgbClr val="FFFFFF"/>
              </a:solidFill>
              <a:latin typeface="Calibri" panose="020F0502020204030204" pitchFamily="34" charset="0"/>
              <a:cs typeface="Calibri" panose="020F0502020204030204" pitchFamily="34" charset="0"/>
            </a:endParaRPr>
          </a:p>
          <a:p>
            <a:pPr marR="0" algn="ctr" defTabSz="457200">
              <a:lnSpc>
                <a:spcPct val="90000"/>
              </a:lnSpc>
              <a:spcAft>
                <a:spcPts val="600"/>
              </a:spcAft>
              <a:buClr>
                <a:schemeClr val="accent1"/>
              </a:buClr>
              <a:buSzPct val="92000"/>
            </a:pPr>
            <a:r>
              <a:rPr lang="en-US" sz="2200" dirty="0">
                <a:solidFill>
                  <a:srgbClr val="FFFFFF"/>
                </a:solidFill>
                <a:latin typeface="Calibri" panose="020F0502020204030204" pitchFamily="34" charset="0"/>
                <a:cs typeface="Calibri" panose="020F0502020204030204" pitchFamily="34" charset="0"/>
              </a:rPr>
              <a:t>Think about community groups and services for each domain and items that may be missing from each domain. </a:t>
            </a:r>
            <a:endParaRPr lang="en-US" sz="2200" kern="1200" dirty="0">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E36C41-1520-4F33-8285-E89E74E267BD}"/>
              </a:ext>
            </a:extLst>
          </p:cNvPr>
          <p:cNvSpPr txBox="1"/>
          <p:nvPr/>
        </p:nvSpPr>
        <p:spPr>
          <a:xfrm>
            <a:off x="9941442" y="219643"/>
            <a:ext cx="2250557" cy="788276"/>
          </a:xfrm>
          <a:prstGeom prst="rect">
            <a:avLst/>
          </a:prstGeom>
          <a:solidFill>
            <a:schemeClr val="accent1"/>
          </a:solidFill>
        </p:spPr>
        <p:txBody>
          <a:bodyPr vert="horz" lIns="91440" tIns="0" rIns="91440" bIns="0" rtlCol="0" anchor="ctr" anchorCtr="0">
            <a:normAutofit/>
          </a:bodyPr>
          <a:lstStyle/>
          <a:p>
            <a:pPr algn="ctr" defTabSz="457200">
              <a:lnSpc>
                <a:spcPct val="90000"/>
              </a:lnSpc>
              <a:spcBef>
                <a:spcPct val="0"/>
              </a:spcBef>
              <a:spcAft>
                <a:spcPts val="1200"/>
              </a:spcAft>
            </a:pPr>
            <a:r>
              <a:rPr lang="en-US" sz="2800" cap="all" dirty="0">
                <a:solidFill>
                  <a:prstClr val="white"/>
                </a:solidFill>
                <a:latin typeface="Calibri" panose="020F0502020204030204" pitchFamily="34" charset="0"/>
                <a:ea typeface="+mj-ea"/>
                <a:cs typeface="Calibri" panose="020F0502020204030204" pitchFamily="34" charset="0"/>
              </a:rPr>
              <a:t>Activity</a:t>
            </a:r>
            <a:endParaRPr lang="en-US" sz="2400" b="0" kern="1200" cap="all" dirty="0">
              <a:solidFill>
                <a:srgbClr val="FFFFFF"/>
              </a:solidFill>
              <a:latin typeface="Calibri" panose="020F0502020204030204" pitchFamily="34" charset="0"/>
              <a:ea typeface="+mj-ea"/>
              <a:cs typeface="Calibri" panose="020F0502020204030204" pitchFamily="34" charset="0"/>
            </a:endParaRPr>
          </a:p>
        </p:txBody>
      </p:sp>
      <p:pic>
        <p:nvPicPr>
          <p:cNvPr id="5" name="Picture 4" descr="Timeline&#10;&#10;Description automatically generated">
            <a:extLst>
              <a:ext uri="{FF2B5EF4-FFF2-40B4-BE49-F238E27FC236}">
                <a16:creationId xmlns:a16="http://schemas.microsoft.com/office/drawing/2014/main" id="{ED4802C2-AB00-4972-9E0D-B5CCBCD4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240"/>
            <a:ext cx="10058399" cy="6527675"/>
          </a:xfrm>
          <a:prstGeom prst="rect">
            <a:avLst/>
          </a:prstGeom>
          <a:noFill/>
        </p:spPr>
      </p:pic>
      <p:sp>
        <p:nvSpPr>
          <p:cNvPr id="3" name="Footer Placeholder 2">
            <a:extLst>
              <a:ext uri="{FF2B5EF4-FFF2-40B4-BE49-F238E27FC236}">
                <a16:creationId xmlns:a16="http://schemas.microsoft.com/office/drawing/2014/main" id="{70011FB0-B9F5-410F-A511-092CA41B96E9}"/>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2" name="Slide Number Placeholder 1">
            <a:extLst>
              <a:ext uri="{FF2B5EF4-FFF2-40B4-BE49-F238E27FC236}">
                <a16:creationId xmlns:a16="http://schemas.microsoft.com/office/drawing/2014/main" id="{F0E32F8B-598C-400F-AE96-A3161A8155E8}"/>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34</a:t>
            </a:fld>
            <a:endParaRPr lang="en-US" noProof="0"/>
          </a:p>
        </p:txBody>
      </p:sp>
      <p:sp>
        <p:nvSpPr>
          <p:cNvPr id="8" name="TextBox 7">
            <a:extLst>
              <a:ext uri="{FF2B5EF4-FFF2-40B4-BE49-F238E27FC236}">
                <a16:creationId xmlns:a16="http://schemas.microsoft.com/office/drawing/2014/main" id="{323CA2C1-AF38-4DED-AAE5-0EEC65D353E2}"/>
              </a:ext>
            </a:extLst>
          </p:cNvPr>
          <p:cNvSpPr txBox="1"/>
          <p:nvPr/>
        </p:nvSpPr>
        <p:spPr>
          <a:xfrm>
            <a:off x="1442808" y="3623218"/>
            <a:ext cx="6094520" cy="344069"/>
          </a:xfrm>
          <a:prstGeom prst="rect">
            <a:avLst/>
          </a:prstGeom>
          <a:noFill/>
        </p:spPr>
        <p:txBody>
          <a:bodyPr wrap="square">
            <a:spAutoFit/>
          </a:bodyPr>
          <a:lstStyle/>
          <a:p>
            <a:pPr marL="0" marR="0">
              <a:lnSpc>
                <a:spcPct val="107000"/>
              </a:lnSpc>
              <a:spcBef>
                <a:spcPts val="0"/>
              </a:spcBef>
              <a:spcAft>
                <a:spcPts val="12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74C7606-674C-49D6-A0C1-33E9BCE01800}"/>
              </a:ext>
            </a:extLst>
          </p:cNvPr>
          <p:cNvSpPr txBox="1"/>
          <p:nvPr/>
        </p:nvSpPr>
        <p:spPr>
          <a:xfrm>
            <a:off x="2148621" y="6518011"/>
            <a:ext cx="8377611" cy="313932"/>
          </a:xfrm>
          <a:prstGeom prst="rect">
            <a:avLst/>
          </a:prstGeom>
          <a:noFill/>
        </p:spPr>
        <p:txBody>
          <a:bodyPr wrap="square">
            <a:spAutoFit/>
          </a:bodyPr>
          <a:lstStyle/>
          <a:p>
            <a:pPr marL="0" marR="0" indent="0" algn="ctr" defTabSz="457200">
              <a:lnSpc>
                <a:spcPct val="90000"/>
              </a:lnSpc>
              <a:spcBef>
                <a:spcPct val="0"/>
              </a:spcBef>
              <a:spcAft>
                <a:spcPts val="1200"/>
              </a:spcAft>
            </a:pPr>
            <a:r>
              <a:rPr lang="en-US" sz="1600" b="0" kern="1200" cap="all" dirty="0">
                <a:effectLst/>
                <a:latin typeface="Calibri" panose="020F0502020204030204" pitchFamily="34" charset="0"/>
                <a:ea typeface="+mj-ea"/>
                <a:cs typeface="Calibri" panose="020F0502020204030204" pitchFamily="34" charset="0"/>
              </a:rPr>
              <a:t>(</a:t>
            </a:r>
            <a:r>
              <a:rPr lang="en-US" sz="1600" b="0" kern="1200" cap="all" dirty="0">
                <a:effectLst/>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https://www.recoveryvoices.com/create-a-recovery-asset-and-resource-map</a:t>
            </a:r>
            <a:r>
              <a:rPr lang="en-US" sz="1600" b="0" kern="1200" cap="all" dirty="0">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 ,2022</a:t>
            </a:r>
            <a:r>
              <a:rPr lang="en-US" sz="1600" b="0" kern="1200" cap="all" dirty="0">
                <a:latin typeface="Calibri" panose="020F0502020204030204" pitchFamily="34" charset="0"/>
                <a:ea typeface="+mj-ea"/>
                <a:cs typeface="Calibri" panose="020F0502020204030204" pitchFamily="34" charset="0"/>
              </a:rPr>
              <a:t>)</a:t>
            </a:r>
          </a:p>
        </p:txBody>
      </p:sp>
    </p:spTree>
    <p:extLst>
      <p:ext uri="{BB962C8B-B14F-4D97-AF65-F5344CB8AC3E}">
        <p14:creationId xmlns:p14="http://schemas.microsoft.com/office/powerpoint/2010/main" val="306462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13090" y="2039141"/>
            <a:ext cx="11029615" cy="1497507"/>
          </a:xfrm>
        </p:spPr>
        <p:txBody>
          <a:bodyPr/>
          <a:lstStyle/>
          <a:p>
            <a:r>
              <a:rPr lang="en-US" sz="4000" dirty="0">
                <a:latin typeface="Calibri" panose="020F0502020204030204" pitchFamily="34" charset="0"/>
                <a:cs typeface="Calibri" panose="020F0502020204030204" pitchFamily="34" charset="0"/>
              </a:rPr>
              <a:t>Questions for Reflection</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13090" y="3536648"/>
            <a:ext cx="5723915"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35</a:t>
            </a:fld>
            <a:endParaRPr lang="en-US" dirty="0">
              <a:solidFill>
                <a:srgbClr val="155EA1">
                  <a:lumMod val="75000"/>
                  <a:lumOff val="25000"/>
                </a:srgbClr>
              </a:solidFill>
            </a:endParaRPr>
          </a:p>
        </p:txBody>
      </p:sp>
    </p:spTree>
    <p:extLst>
      <p:ext uri="{BB962C8B-B14F-4D97-AF65-F5344CB8AC3E}">
        <p14:creationId xmlns:p14="http://schemas.microsoft.com/office/powerpoint/2010/main" val="231113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81193" y="3128790"/>
            <a:ext cx="11029616" cy="566738"/>
          </a:xfrm>
        </p:spPr>
        <p:txBody>
          <a:bodyPr>
            <a:noAutofit/>
          </a:bodyPr>
          <a:lstStyle/>
          <a:p>
            <a:pPr algn="ctr"/>
            <a:r>
              <a:rPr lang="en-US" sz="3200" dirty="0">
                <a:latin typeface="Calibri" panose="020F0502020204030204" pitchFamily="34" charset="0"/>
                <a:cs typeface="Calibri" panose="020F0502020204030204" pitchFamily="34" charset="0"/>
              </a:rPr>
              <a:t>Reflective practice</a:t>
            </a: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a:bodyPr>
          <a:lstStyle/>
          <a:p>
            <a:pPr marL="0" marR="0">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reflect on the following questions and write down your responses.</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Direct Service provider: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do support plans and service activities promote the inclusion of a person’s existing support network, social connections, and opportunities for participation in the community?</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are staff members supported to be active partners in broad-based alliances that advocate for action on the social determinants of health and well-being and address discrimination? </a:t>
            </a:r>
            <a:endParaRPr lang="en-US" sz="18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Administrative: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How do you model a positive service culture that promotes inclusion of people with lived experience and their families at all levels?</a:t>
            </a:r>
          </a:p>
          <a:p>
            <a:endParaRPr lang="en-US" sz="1600" dirty="0"/>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a:spcAft>
                <a:spcPts val="600"/>
              </a:spcAft>
            </a:pPr>
            <a:r>
              <a:rPr lang="en-US" dirty="0"/>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Tree>
    <p:extLst>
      <p:ext uri="{BB962C8B-B14F-4D97-AF65-F5344CB8AC3E}">
        <p14:creationId xmlns:p14="http://schemas.microsoft.com/office/powerpoint/2010/main" val="2425494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37</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Connect To 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581193" y="2194339"/>
            <a:ext cx="5422390" cy="4445801"/>
          </a:xfrm>
        </p:spPr>
        <p:txBody>
          <a:bodyPr numCol="1" spcCol="540000" anchor="t">
            <a:normAutofit/>
          </a:bodyPr>
          <a:lstStyle/>
          <a:p>
            <a:pPr marL="0" marR="0" indent="0" algn="ctr">
              <a:lnSpc>
                <a:spcPct val="110000"/>
              </a:lnSpc>
              <a:spcBef>
                <a:spcPts val="0"/>
              </a:spcBef>
              <a:buNone/>
            </a:pPr>
            <a:r>
              <a:rPr lang="en-US" sz="2400" b="1" dirty="0">
                <a:solidFill>
                  <a:schemeClr val="accent2"/>
                </a:solidFill>
                <a:latin typeface="Calibri" panose="020F0502020204030204" pitchFamily="34" charset="0"/>
                <a:cs typeface="Calibri" panose="020F0502020204030204" pitchFamily="34" charset="0"/>
              </a:rPr>
              <a:t>PRINCIPLES</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reate a culture and language and hope</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O</a:t>
            </a:r>
            <a:r>
              <a:rPr lang="en-US" sz="2200" dirty="0">
                <a:latin typeface="Calibri" panose="020F0502020204030204" pitchFamily="34" charset="0"/>
                <a:cs typeface="Calibri" panose="020F0502020204030204" pitchFamily="34" charset="0"/>
              </a:rPr>
              <a:t>ffer a comprehensive and holistic service array</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N</a:t>
            </a:r>
            <a:r>
              <a:rPr lang="en-US" sz="2200" dirty="0">
                <a:latin typeface="Calibri" panose="020F0502020204030204" pitchFamily="34" charset="0"/>
                <a:cs typeface="Calibri" panose="020F0502020204030204" pitchFamily="34" charset="0"/>
              </a:rPr>
              <a:t>on-judgmenta</a:t>
            </a:r>
            <a:r>
              <a:rPr lang="en-US" sz="2200" b="1" dirty="0">
                <a:latin typeface="Calibri" panose="020F0502020204030204" pitchFamily="34" charset="0"/>
                <a:cs typeface="Calibri" panose="020F0502020204030204" pitchFamily="34" charset="0"/>
              </a:rPr>
              <a:t>l</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N</a:t>
            </a:r>
            <a:r>
              <a:rPr lang="en-US" sz="2200" dirty="0">
                <a:latin typeface="Calibri" panose="020F0502020204030204" pitchFamily="34" charset="0"/>
                <a:cs typeface="Calibri" panose="020F0502020204030204" pitchFamily="34" charset="0"/>
              </a:rPr>
              <a:t>avigating diverse needs</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E</a:t>
            </a:r>
            <a:r>
              <a:rPr lang="en-US" sz="2200" dirty="0">
                <a:latin typeface="Calibri" panose="020F0502020204030204" pitchFamily="34" charset="0"/>
                <a:cs typeface="Calibri" panose="020F0502020204030204" pitchFamily="34" charset="0"/>
              </a:rPr>
              <a:t>ngagement strategies             </a:t>
            </a: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C</a:t>
            </a:r>
            <a:r>
              <a:rPr lang="en-US" sz="2200" dirty="0">
                <a:latin typeface="Calibri" panose="020F0502020204030204" pitchFamily="34" charset="0"/>
                <a:cs typeface="Calibri" panose="020F0502020204030204" pitchFamily="34" charset="0"/>
              </a:rPr>
              <a:t>ollaborative relationships and reflective practice</a:t>
            </a:r>
            <a:endParaRPr lang="en-US" sz="2200" dirty="0">
              <a:solidFill>
                <a:srgbClr val="ED7D31"/>
              </a:solidFill>
              <a:latin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2"/>
                </a:solidFill>
                <a:latin typeface="Calibri" panose="020F0502020204030204" pitchFamily="34" charset="0"/>
                <a:cs typeface="Calibri" panose="020F0502020204030204" pitchFamily="34" charset="0"/>
              </a:rPr>
              <a:t>T</a:t>
            </a:r>
            <a:r>
              <a:rPr lang="en-US" sz="2200" dirty="0">
                <a:latin typeface="Calibri" panose="020F0502020204030204" pitchFamily="34" charset="0"/>
                <a:cs typeface="Calibri" panose="020F0502020204030204" pitchFamily="34" charset="0"/>
              </a:rPr>
              <a:t>ransforming services and systems  </a:t>
            </a: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194339"/>
            <a:ext cx="5422392" cy="4445801"/>
          </a:xfrm>
        </p:spPr>
        <p:txBody>
          <a:bodyPr>
            <a:noAutofit/>
          </a:bodyPr>
          <a:lstStyle/>
          <a:p>
            <a:pPr marL="0" indent="0" algn="ctr">
              <a:spcBef>
                <a:spcPts val="0"/>
              </a:spcBef>
              <a:buNone/>
            </a:pPr>
            <a:r>
              <a:rPr lang="en-US" sz="2400" b="1" dirty="0">
                <a:solidFill>
                  <a:schemeClr val="accent2"/>
                </a:solidFill>
                <a:latin typeface="Calibri" panose="020F0502020204030204" pitchFamily="34" charset="0"/>
                <a:cs typeface="Calibri" panose="020F0502020204030204" pitchFamily="34" charset="0"/>
              </a:rPr>
              <a:t>PRACTICES</a:t>
            </a:r>
            <a:endPar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H</a:t>
            </a:r>
            <a:r>
              <a:rPr lang="en-US" sz="2200" dirty="0">
                <a:effectLst/>
                <a:latin typeface="Calibri" panose="020F0502020204030204" pitchFamily="34" charset="0"/>
                <a:ea typeface="Calibri" panose="020F0502020204030204" pitchFamily="34" charset="0"/>
                <a:cs typeface="Calibri" panose="020F0502020204030204" pitchFamily="34" charset="0"/>
              </a:rPr>
              <a:t>onor the differences and diverse needs of each individual served</a:t>
            </a: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a:t>
            </a:r>
            <a:r>
              <a:rPr lang="en-US" sz="2200" dirty="0">
                <a:effectLst/>
                <a:latin typeface="Calibri" panose="020F0502020204030204" pitchFamily="34" charset="0"/>
                <a:ea typeface="Calibri" panose="020F0502020204030204" pitchFamily="34" charset="0"/>
                <a:cs typeface="Calibri" panose="020F0502020204030204" pitchFamily="34" charset="0"/>
              </a:rPr>
              <a:t>ffer various opportunities and resources that support the recovery journey</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P</a:t>
            </a:r>
            <a:r>
              <a:rPr lang="en-US" sz="2200" dirty="0">
                <a:effectLst/>
                <a:latin typeface="Calibri" panose="020F0502020204030204" pitchFamily="34" charset="0"/>
                <a:ea typeface="Calibri" panose="020F0502020204030204" pitchFamily="34" charset="0"/>
                <a:cs typeface="Calibri" panose="020F0502020204030204" pitchFamily="34" charset="0"/>
              </a:rPr>
              <a:t>rovide an environment to encourage personal control</a:t>
            </a:r>
          </a:p>
          <a:p>
            <a:pPr marL="0" marR="0" indent="0">
              <a:spcBef>
                <a:spcPts val="0"/>
              </a:spcBef>
              <a:buNone/>
            </a:pPr>
            <a:r>
              <a:rPr lang="en-US" sz="22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a:t>
            </a:r>
            <a:r>
              <a:rPr lang="en-US" sz="2200" b="1" dirty="0">
                <a:effectLst/>
                <a:latin typeface="Calibri" panose="020F0502020204030204" pitchFamily="34" charset="0"/>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2200" b="1"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nvGraphicFramePr>
        <p:xfrm>
          <a:off x="8531820" y="0"/>
          <a:ext cx="2789798" cy="284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86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a:xfrm>
            <a:off x="581192" y="1849289"/>
            <a:ext cx="11029615" cy="4830300"/>
          </a:xfrm>
        </p:spPr>
        <p:txBody>
          <a:bodyPr>
            <a:normAutofit/>
          </a:bodyPr>
          <a:lstStyle/>
          <a:p>
            <a:pPr marL="0">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Buckingham, S.A. &amp; Best, D. (2017). </a:t>
            </a:r>
            <a:r>
              <a:rPr lang="en-US" sz="1800" i="1" dirty="0">
                <a:latin typeface="Calibri" panose="020F0502020204030204" pitchFamily="34" charset="0"/>
                <a:ea typeface="Calibri" panose="020F0502020204030204" pitchFamily="34" charset="0"/>
                <a:cs typeface="Calibri" panose="020F0502020204030204" pitchFamily="34" charset="0"/>
              </a:rPr>
              <a:t>Addiction, Behavioral Change and Social Identity: The path to resilience and 	recovery.</a:t>
            </a:r>
            <a:r>
              <a:rPr lang="en-US" sz="1800" dirty="0">
                <a:latin typeface="Calibri" panose="020F0502020204030204" pitchFamily="34" charset="0"/>
                <a:ea typeface="Calibri" panose="020F0502020204030204" pitchFamily="34" charset="0"/>
                <a:cs typeface="Calibri" panose="020F0502020204030204" pitchFamily="34" charset="0"/>
              </a:rPr>
              <a:t> Taylor &amp; Francis Kindle </a:t>
            </a:r>
            <a:r>
              <a:rPr lang="en-US" sz="1800" dirty="0" err="1">
                <a:latin typeface="Calibri" panose="020F0502020204030204" pitchFamily="34" charset="0"/>
                <a:ea typeface="Calibri" panose="020F0502020204030204" pitchFamily="34" charset="0"/>
                <a:cs typeface="Calibri" panose="020F0502020204030204" pitchFamily="34" charset="0"/>
              </a:rPr>
              <a:t>Edition.bid</a:t>
            </a:r>
            <a:r>
              <a:rPr lang="en-US" sz="1800" dirty="0">
                <a:latin typeface="Calibri" panose="020F0502020204030204" pitchFamily="34" charset="0"/>
                <a:ea typeface="Calibri" panose="020F0502020204030204" pitchFamily="34" charset="0"/>
                <a:cs typeface="Calibri" panose="020F0502020204030204" pitchFamily="34" charset="0"/>
              </a:rPr>
              <a:t>.</a:t>
            </a:r>
          </a:p>
          <a:p>
            <a:pPr marL="0" marR="0">
              <a:lnSpc>
                <a:spcPct val="120000"/>
              </a:lnSpc>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Iriss (2012). Using an assets approach for positive mental health and well-being.    	</a:t>
            </a:r>
            <a:r>
              <a:rPr lang="en-US" sz="1800" dirty="0">
                <a:latin typeface="Calibri" panose="020F0502020204030204" pitchFamily="34" charset="0"/>
                <a:ea typeface="Calibri" panose="020F0502020204030204" pitchFamily="34" charset="0"/>
                <a:cs typeface="Calibri" panose="020F0502020204030204" pitchFamily="34" charset="0"/>
                <a:hlinkClick r:id="rId3"/>
              </a:rPr>
              <a:t>https://www.iriss.org.uk/resources/reports/using-assets-approach-positive-mental-health-and-well-being</a:t>
            </a:r>
            <a:r>
              <a:rPr lang="en-US" sz="1800" dirty="0">
                <a:latin typeface="Calibri" panose="020F0502020204030204" pitchFamily="34" charset="0"/>
                <a:ea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Magellan Healthcare webinar Social Inclusion and Recovery . 	</a:t>
            </a:r>
            <a:r>
              <a:rPr lang="en-US" sz="1800" dirty="0">
                <a:latin typeface="Calibri" panose="020F0502020204030204" pitchFamily="34" charset="0"/>
                <a:cs typeface="Calibri" panose="020F0502020204030204" pitchFamily="34" charset="0"/>
                <a:hlinkClick r:id="rId4"/>
              </a:rPr>
              <a:t>https://www.magellanhealthcare.com/documents/2020/05/6510.pdf/</a:t>
            </a:r>
            <a:r>
              <a:rPr lang="en-US" sz="1800" dirty="0">
                <a:latin typeface="Calibri" panose="020F0502020204030204" pitchFamily="34" charset="0"/>
                <a:cs typeface="Calibri" panose="020F0502020204030204" pitchFamily="34" charset="0"/>
              </a:rPr>
              <a:t>.</a:t>
            </a:r>
          </a:p>
          <a:p>
            <a:r>
              <a:rPr lang="en-US" sz="1800" dirty="0">
                <a:latin typeface="Calibri" panose="020F0502020204030204" pitchFamily="34" charset="0"/>
                <a:ea typeface="Calibri" panose="020F0502020204030204" pitchFamily="34" charset="0"/>
                <a:cs typeface="Times New Roman" panose="02020603050405020304" pitchFamily="18" charset="0"/>
              </a:rPr>
              <a:t>Mental Health Commission of Canada (2015). Recovery Guidelines Ottawa, ON.</a:t>
            </a:r>
            <a:endParaRPr lang="en-US" sz="1800" dirty="0">
              <a:latin typeface="Calibri" panose="020F0502020204030204" pitchFamily="34" charset="0"/>
              <a:cs typeface="Calibri" panose="020F0502020204030204" pitchFamily="34" charset="0"/>
            </a:endParaRPr>
          </a:p>
          <a:p>
            <a:pPr marL="0" marR="0">
              <a:lnSpc>
                <a:spcPct val="12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7868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39</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a:xfrm>
            <a:off x="581192" y="1849289"/>
            <a:ext cx="11029615" cy="4830300"/>
          </a:xfrm>
        </p:spPr>
        <p:txBody>
          <a:bodyPr>
            <a:normAutofit/>
          </a:bodyPr>
          <a:lstStyle/>
          <a:p>
            <a:r>
              <a:rPr lang="en-US" sz="1800" dirty="0">
                <a:latin typeface="Calibri" panose="020F0502020204030204" pitchFamily="34" charset="0"/>
                <a:cs typeface="Calibri" panose="020F0502020204030204" pitchFamily="34" charset="0"/>
              </a:rPr>
              <a:t>The National Center on Advancing Person-Centered Practices and Systems (NCAPPS) (2020). 	</a:t>
            </a:r>
            <a:r>
              <a:rPr lang="en-US" sz="1800" u="sng" dirty="0">
                <a:latin typeface="Calibri" panose="020F0502020204030204" pitchFamily="34" charset="0"/>
                <a:cs typeface="Calibri" panose="020F0502020204030204" pitchFamily="34" charset="0"/>
                <a:hlinkClick r:id="rId3"/>
              </a:rPr>
              <a:t>https://ncapps.acl.gov</a:t>
            </a:r>
            <a:endParaRPr lang="en-US" sz="1800" dirty="0">
              <a:latin typeface="Calibri" panose="020F0502020204030204" pitchFamily="34" charset="0"/>
              <a:cs typeface="Calibri" panose="020F0502020204030204" pitchFamily="34" charset="0"/>
            </a:endParaRPr>
          </a:p>
          <a:p>
            <a:pPr marL="0">
              <a:lnSpc>
                <a:spcPct val="120000"/>
              </a:lnSpc>
              <a:spcBef>
                <a:spcPts val="0"/>
              </a:spcBef>
            </a:pPr>
            <a:r>
              <a:rPr lang="en-US" sz="1800" dirty="0">
                <a:latin typeface="Calibri" panose="020F0502020204030204" pitchFamily="34" charset="0"/>
                <a:cs typeface="Calibri" panose="020F0502020204030204" pitchFamily="34" charset="0"/>
              </a:rPr>
              <a:t>The National Center on Advancing Person-Centered Practices and Systems (NCAPPS) (2020). Stakeholder       	Engagement and Asset Mapping FAQs.</a:t>
            </a:r>
          </a:p>
          <a:p>
            <a:r>
              <a:rPr lang="en-US" sz="1800" dirty="0">
                <a:latin typeface="Calibri" panose="020F0502020204030204" pitchFamily="34" charset="0"/>
                <a:cs typeface="Calibri" panose="020F0502020204030204" pitchFamily="34" charset="0"/>
              </a:rPr>
              <a:t>Shookner, M and Social Inclusion Reference Group Atlantic Region (2002). An Inclusion Lens: Workbook for Looking at Social and Economic Exclusion and Inclusion. 	</a:t>
            </a:r>
            <a:r>
              <a:rPr lang="en-US" sz="1800" dirty="0">
                <a:latin typeface="Calibri" panose="020F0502020204030204" pitchFamily="34" charset="0"/>
                <a:cs typeface="Calibri" panose="020F0502020204030204" pitchFamily="34" charset="0"/>
                <a:hlinkClick r:id="rId4"/>
              </a:rPr>
              <a:t>http://www.oaith.ca/assets/files/Publications/inclusion_lens.pdf</a:t>
            </a:r>
            <a:r>
              <a:rPr lang="en-US" sz="1800" dirty="0">
                <a:latin typeface="Calibri" panose="020F0502020204030204" pitchFamily="34" charset="0"/>
                <a:cs typeface="Calibri" panose="020F0502020204030204" pitchFamily="34" charset="0"/>
              </a:rPr>
              <a:t>. </a:t>
            </a:r>
          </a:p>
          <a:p>
            <a:endParaRPr lang="en-US" sz="1800" dirty="0">
              <a:latin typeface="Calibri" panose="020F0502020204030204" pitchFamily="34" charset="0"/>
              <a:cs typeface="Calibri" panose="020F0502020204030204" pitchFamily="34" charset="0"/>
            </a:endParaRPr>
          </a:p>
          <a:p>
            <a:pPr marL="0" marR="0">
              <a:lnSpc>
                <a:spcPct val="120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657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449765" y="510172"/>
            <a:ext cx="11161042" cy="988332"/>
          </a:xfrm>
        </p:spPr>
        <p:txBody>
          <a:bodyPr anchor="b">
            <a:normAutofit/>
          </a:bodyPr>
          <a:lstStyle/>
          <a:p>
            <a:r>
              <a:rPr lang="en-US" dirty="0">
                <a:latin typeface="Calibri" panose="020F0502020204030204" pitchFamily="34" charset="0"/>
                <a:cs typeface="Calibri" panose="020F0502020204030204" pitchFamily="34" charset="0"/>
              </a:rPr>
              <a:t>Why Focus on Supporting Social Inclusion and Advocacy ?</a:t>
            </a:r>
          </a:p>
        </p:txBody>
      </p:sp>
      <p:sp>
        <p:nvSpPr>
          <p:cNvPr id="8" name="Content Placeholder 7"/>
          <p:cNvSpPr>
            <a:spLocks noGrp="1"/>
          </p:cNvSpPr>
          <p:nvPr>
            <p:ph sz="half" idx="1"/>
          </p:nvPr>
        </p:nvSpPr>
        <p:spPr>
          <a:xfrm>
            <a:off x="920251" y="2105173"/>
            <a:ext cx="9958192" cy="1715265"/>
          </a:xfrm>
        </p:spPr>
        <p:txBody>
          <a:bodyPr anchor="t">
            <a:normAutofit/>
          </a:bodyPr>
          <a:lstStyle/>
          <a:p>
            <a:r>
              <a:rPr lang="en-US" sz="2600" dirty="0">
                <a:latin typeface="Calibri" panose="020F0502020204030204" pitchFamily="34" charset="0"/>
                <a:cs typeface="Calibri" panose="020F0502020204030204" pitchFamily="34" charset="0"/>
              </a:rPr>
              <a:t>Individuals living with substance use and mental health challenges have the right to access the same social, economic, educational, and employment opportunities as everyone else</a:t>
            </a:r>
          </a:p>
          <a:p>
            <a:pPr marL="285750" indent="-285750">
              <a:lnSpc>
                <a:spcPct val="90000"/>
              </a:lnSpc>
              <a:buFont typeface="Wingdings" panose="05000000000000000000" pitchFamily="2" charset="2"/>
              <a:buChar char="§"/>
            </a:pPr>
            <a:endParaRPr lang="en-US" dirty="0">
              <a:effectLst/>
            </a:endParaRPr>
          </a:p>
        </p:txBody>
      </p:sp>
      <p:sp>
        <p:nvSpPr>
          <p:cNvPr id="9" name="TextBox 8">
            <a:extLst>
              <a:ext uri="{FF2B5EF4-FFF2-40B4-BE49-F238E27FC236}">
                <a16:creationId xmlns:a16="http://schemas.microsoft.com/office/drawing/2014/main" id="{29B7A2C4-BB06-4757-8553-13FBE5C4167D}"/>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
        <p:nvSpPr>
          <p:cNvPr id="2" name="TextBox 1"/>
          <p:cNvSpPr txBox="1"/>
          <p:nvPr/>
        </p:nvSpPr>
        <p:spPr>
          <a:xfrm>
            <a:off x="920251" y="3820438"/>
            <a:ext cx="10596197" cy="3671774"/>
          </a:xfrm>
          <a:prstGeom prst="rect">
            <a:avLst/>
          </a:prstGeom>
          <a:noFill/>
        </p:spPr>
        <p:txBody>
          <a:bodyPr wrap="square" numCol="2" rtlCol="0">
            <a:spAutoFit/>
          </a:bodyPr>
          <a:lstStyle/>
          <a:p>
            <a:pPr marL="306000" lvl="0" indent="-306000" defTabSz="457200">
              <a:spcBef>
                <a:spcPct val="20000"/>
              </a:spcBef>
              <a:spcAft>
                <a:spcPts val="600"/>
              </a:spcAft>
              <a:buClr>
                <a:srgbClr val="155EA1"/>
              </a:buClr>
              <a:buSzPct val="92000"/>
              <a:buFont typeface="Wingdings 2" panose="05020102010507070707" pitchFamily="18" charset="2"/>
              <a:buChar char=""/>
            </a:pPr>
            <a:r>
              <a:rPr lang="en-US" sz="2600" dirty="0">
                <a:solidFill>
                  <a:srgbClr val="000000">
                    <a:lumMod val="75000"/>
                    <a:lumOff val="25000"/>
                  </a:srgbClr>
                </a:solidFill>
                <a:latin typeface="Calibri" panose="020F0502020204030204" pitchFamily="34" charset="0"/>
                <a:cs typeface="Calibri" panose="020F0502020204030204" pitchFamily="34" charset="0"/>
              </a:rPr>
              <a:t>Advocacy supports equal access to:</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Housing</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Transportation</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Education</a:t>
            </a: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endParaRPr lang="en-US" sz="2400" dirty="0">
              <a:solidFill>
                <a:srgbClr val="000000">
                  <a:lumMod val="75000"/>
                  <a:lumOff val="25000"/>
                </a:srgbClr>
              </a:solidFill>
              <a:latin typeface="Calibri" panose="020F0502020204030204" pitchFamily="34" charset="0"/>
              <a:cs typeface="Calibri" panose="020F0502020204030204" pitchFamily="34" charset="0"/>
            </a:endParaRP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Employment</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Income security</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Health care </a:t>
            </a:r>
          </a:p>
          <a:p>
            <a:pPr marL="630000" lvl="1" indent="-306000" defTabSz="457200">
              <a:lnSpc>
                <a:spcPct val="120000"/>
              </a:lnSpc>
              <a:buClr>
                <a:srgbClr val="3C7A5A"/>
              </a:buClr>
              <a:buSzPct val="110000"/>
              <a:buFont typeface="Arial" panose="020B0604020202020204" pitchFamily="34" charset="0"/>
              <a:buChar char="•"/>
            </a:pPr>
            <a:r>
              <a:rPr lang="en-US" sz="2400" dirty="0">
                <a:solidFill>
                  <a:srgbClr val="000000">
                    <a:lumMod val="75000"/>
                    <a:lumOff val="25000"/>
                  </a:srgbClr>
                </a:solidFill>
                <a:latin typeface="Calibri" panose="020F0502020204030204" pitchFamily="34" charset="0"/>
                <a:cs typeface="Calibri" panose="020F0502020204030204" pitchFamily="34" charset="0"/>
              </a:rPr>
              <a:t>Civic participation</a:t>
            </a:r>
          </a:p>
        </p:txBody>
      </p:sp>
    </p:spTree>
    <p:extLst>
      <p:ext uri="{BB962C8B-B14F-4D97-AF65-F5344CB8AC3E}">
        <p14:creationId xmlns:p14="http://schemas.microsoft.com/office/powerpoint/2010/main" val="1951779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5005250"/>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932"/>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69451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sp>
        <p:nvSpPr>
          <p:cNvPr id="5" name="Footer Placeholder 4"/>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7" name="Title 6"/>
          <p:cNvSpPr>
            <a:spLocks noGrp="1"/>
          </p:cNvSpPr>
          <p:nvPr>
            <p:ph type="title"/>
          </p:nvPr>
        </p:nvSpPr>
        <p:spPr>
          <a:xfrm>
            <a:off x="491065" y="516715"/>
            <a:ext cx="11356808" cy="988332"/>
          </a:xfrm>
        </p:spPr>
        <p:txBody>
          <a:bodyPr anchor="b">
            <a:normAutofit/>
          </a:bodyPr>
          <a:lstStyle/>
          <a:p>
            <a:r>
              <a:rPr lang="en-US" dirty="0">
                <a:latin typeface="Calibri" panose="020F0502020204030204" pitchFamily="34" charset="0"/>
                <a:cs typeface="Calibri" panose="020F0502020204030204" pitchFamily="34" charset="0"/>
              </a:rPr>
              <a:t>Why Focus on Supporting Social Inclusion and Advocacy ? </a:t>
            </a:r>
            <a:endParaRPr lang="en-US" sz="2000" i="1" dirty="0">
              <a:latin typeface="Calibri" panose="020F0502020204030204" pitchFamily="34" charset="0"/>
              <a:cs typeface="Calibri" panose="020F0502020204030204" pitchFamily="34" charset="0"/>
            </a:endParaRPr>
          </a:p>
        </p:txBody>
      </p:sp>
      <p:sp>
        <p:nvSpPr>
          <p:cNvPr id="8" name="Content Placeholder 7"/>
          <p:cNvSpPr>
            <a:spLocks noGrp="1"/>
          </p:cNvSpPr>
          <p:nvPr>
            <p:ph sz="half" idx="1"/>
          </p:nvPr>
        </p:nvSpPr>
        <p:spPr>
          <a:xfrm>
            <a:off x="491065" y="2201432"/>
            <a:ext cx="11255706" cy="4195911"/>
          </a:xfrm>
        </p:spPr>
        <p:txBody>
          <a:bodyPr anchor="t">
            <a:normAutofit/>
          </a:bodyPr>
          <a:lstStyle/>
          <a:p>
            <a:pPr>
              <a:spcBef>
                <a:spcPts val="0"/>
              </a:spcBef>
              <a:spcAft>
                <a:spcPts val="0"/>
              </a:spcAft>
            </a:pPr>
            <a:r>
              <a:rPr lang="en-US" dirty="0">
                <a:latin typeface="Calibri" panose="020F0502020204030204" pitchFamily="34" charset="0"/>
                <a:cs typeface="Calibri" panose="020F0502020204030204" pitchFamily="34" charset="0"/>
              </a:rPr>
              <a:t>Fostering social inclusion means ensuring that individuals have opportunities for active community involvement and citizen participation.</a:t>
            </a:r>
          </a:p>
          <a:p>
            <a:pPr marL="0" indent="0">
              <a:spcBef>
                <a:spcPts val="0"/>
              </a:spcBef>
              <a:spcAft>
                <a:spcPts val="0"/>
              </a:spcAft>
              <a:buNone/>
            </a:pPr>
            <a:r>
              <a:rPr lang="en-US" dirty="0">
                <a:latin typeface="Calibri" panose="020F0502020204030204" pitchFamily="34" charset="0"/>
                <a:cs typeface="Calibri" panose="020F0502020204030204" pitchFamily="34" charset="0"/>
              </a:rPr>
              <a:t> </a:t>
            </a:r>
          </a:p>
          <a:p>
            <a:pPr>
              <a:spcBef>
                <a:spcPts val="0"/>
              </a:spcBef>
              <a:spcAft>
                <a:spcPts val="0"/>
              </a:spcAft>
            </a:pPr>
            <a:r>
              <a:rPr lang="en-US" dirty="0">
                <a:latin typeface="Calibri" panose="020F0502020204030204" pitchFamily="34" charset="0"/>
                <a:cs typeface="Calibri" panose="020F0502020204030204" pitchFamily="34" charset="0"/>
              </a:rPr>
              <a:t>Recovery-oriented behavioral health services help individuals in various ways.</a:t>
            </a:r>
          </a:p>
          <a:p>
            <a:pPr lvl="1">
              <a:spcBef>
                <a:spcPts val="0"/>
              </a:spcBef>
              <a:spcAft>
                <a:spcPts val="0"/>
              </a:spcAft>
            </a:pPr>
            <a:r>
              <a:rPr lang="en-US" dirty="0">
                <a:latin typeface="Calibri" panose="020F0502020204030204" pitchFamily="34" charset="0"/>
                <a:cs typeface="Calibri" panose="020F0502020204030204" pitchFamily="34" charset="0"/>
              </a:rPr>
              <a:t>Connect to their communities of choice</a:t>
            </a:r>
          </a:p>
          <a:p>
            <a:pPr lvl="1">
              <a:spcBef>
                <a:spcPts val="0"/>
              </a:spcBef>
              <a:spcAft>
                <a:spcPts val="0"/>
              </a:spcAft>
            </a:pPr>
            <a:r>
              <a:rPr lang="en-US" dirty="0">
                <a:latin typeface="Calibri" panose="020F0502020204030204" pitchFamily="34" charset="0"/>
                <a:cs typeface="Calibri" panose="020F0502020204030204" pitchFamily="34" charset="0"/>
              </a:rPr>
              <a:t>Assist in maintaining naturally occurring supports and networks</a:t>
            </a:r>
          </a:p>
          <a:p>
            <a:pPr lvl="1">
              <a:spcBef>
                <a:spcPts val="0"/>
              </a:spcBef>
              <a:spcAft>
                <a:spcPts val="0"/>
              </a:spcAft>
            </a:pPr>
            <a:r>
              <a:rPr lang="en-US" dirty="0">
                <a:latin typeface="Calibri" panose="020F0502020204030204" pitchFamily="34" charset="0"/>
                <a:cs typeface="Calibri" panose="020F0502020204030204" pitchFamily="34" charset="0"/>
              </a:rPr>
              <a:t>Promote a focus on social inclusion </a:t>
            </a:r>
          </a:p>
          <a:p>
            <a:pPr lvl="1">
              <a:spcBef>
                <a:spcPts val="0"/>
              </a:spcBef>
              <a:spcAft>
                <a:spcPts val="0"/>
              </a:spcAft>
            </a:pPr>
            <a:r>
              <a:rPr lang="en-US" dirty="0">
                <a:latin typeface="Calibri" panose="020F0502020204030204" pitchFamily="34" charset="0"/>
                <a:cs typeface="Calibri" panose="020F0502020204030204" pitchFamily="34" charset="0"/>
              </a:rPr>
              <a:t>Exercise citizenship rights</a:t>
            </a:r>
          </a:p>
          <a:p>
            <a:pPr lvl="1">
              <a:spcBef>
                <a:spcPts val="0"/>
              </a:spcBef>
              <a:spcAft>
                <a:spcPts val="0"/>
              </a:spcAft>
            </a:pPr>
            <a:r>
              <a:rPr lang="en-US" dirty="0">
                <a:latin typeface="Calibri" panose="020F0502020204030204" pitchFamily="34" charset="0"/>
                <a:cs typeface="Calibri" panose="020F0502020204030204" pitchFamily="34" charset="0"/>
              </a:rPr>
              <a:t>Access rights to basic needs and sources of income such as social security/disability</a:t>
            </a:r>
          </a:p>
          <a:p>
            <a:pPr lvl="1"/>
            <a:endParaRPr lang="en-US" dirty="0">
              <a:latin typeface="Calibri" panose="020F0502020204030204" pitchFamily="34" charset="0"/>
              <a:cs typeface="Calibri" panose="020F0502020204030204" pitchFamily="34" charset="0"/>
            </a:endParaRPr>
          </a:p>
          <a:p>
            <a:pPr marL="285750" indent="-285750">
              <a:lnSpc>
                <a:spcPct val="150000"/>
              </a:lnSpc>
              <a:buFont typeface="Wingdings" panose="05000000000000000000" pitchFamily="2" charset="2"/>
              <a:buChar char="§"/>
            </a:pPr>
            <a:endParaRPr lang="en-US" dirty="0">
              <a:effectLst/>
            </a:endParaRPr>
          </a:p>
          <a:p>
            <a:pPr marL="285750" indent="-285750">
              <a:lnSpc>
                <a:spcPct val="90000"/>
              </a:lnSpc>
              <a:buFont typeface="Wingdings" panose="05000000000000000000" pitchFamily="2" charset="2"/>
              <a:buChar char="§"/>
            </a:pPr>
            <a:endParaRPr lang="en-US" dirty="0">
              <a:effectLst/>
            </a:endParaRPr>
          </a:p>
        </p:txBody>
      </p:sp>
      <p:sp>
        <p:nvSpPr>
          <p:cNvPr id="3" name="TextBox 2">
            <a:extLst>
              <a:ext uri="{FF2B5EF4-FFF2-40B4-BE49-F238E27FC236}">
                <a16:creationId xmlns:a16="http://schemas.microsoft.com/office/drawing/2014/main" id="{D0B5B7EE-E6AE-4496-8D16-10A376BF8C6B}"/>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Mental Health Commission of Canada, 2015</a:t>
            </a:r>
          </a:p>
        </p:txBody>
      </p:sp>
    </p:spTree>
    <p:extLst>
      <p:ext uri="{BB962C8B-B14F-4D97-AF65-F5344CB8AC3E}">
        <p14:creationId xmlns:p14="http://schemas.microsoft.com/office/powerpoint/2010/main" val="15057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13646-4276-49F4-A931-669E8C10F856}"/>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6EBE9198-32AF-4A06-9C3D-4F9F71418928}"/>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87A83AB0-E2A3-47E6-9E4E-845554560257}"/>
              </a:ext>
            </a:extLst>
          </p:cNvPr>
          <p:cNvSpPr>
            <a:spLocks noGrp="1"/>
          </p:cNvSpPr>
          <p:nvPr>
            <p:ph type="title"/>
          </p:nvPr>
        </p:nvSpPr>
        <p:spPr>
          <a:xfrm>
            <a:off x="440286" y="685684"/>
            <a:ext cx="11029616" cy="1013800"/>
          </a:xfrm>
        </p:spPr>
        <p:txBody>
          <a:bodyPr/>
          <a:lstStyle/>
          <a:p>
            <a:r>
              <a:rPr lang="en-US" dirty="0">
                <a:latin typeface="Calibri" panose="020F0502020204030204" pitchFamily="34" charset="0"/>
                <a:cs typeface="Calibri" panose="020F0502020204030204" pitchFamily="34" charset="0"/>
              </a:rPr>
              <a:t>Social inclusion as a standard of care</a:t>
            </a:r>
          </a:p>
        </p:txBody>
      </p:sp>
      <p:sp>
        <p:nvSpPr>
          <p:cNvPr id="5" name="Content Placeholder 4">
            <a:extLst>
              <a:ext uri="{FF2B5EF4-FFF2-40B4-BE49-F238E27FC236}">
                <a16:creationId xmlns:a16="http://schemas.microsoft.com/office/drawing/2014/main" id="{68ECE8EE-CE40-4F8D-8EBE-194B6658F8CB}"/>
              </a:ext>
            </a:extLst>
          </p:cNvPr>
          <p:cNvSpPr>
            <a:spLocks noGrp="1"/>
          </p:cNvSpPr>
          <p:nvPr>
            <p:ph idx="1"/>
          </p:nvPr>
        </p:nvSpPr>
        <p:spPr>
          <a:xfrm>
            <a:off x="581193" y="2021725"/>
            <a:ext cx="10391608" cy="4323318"/>
          </a:xfrm>
        </p:spPr>
        <p:txBody>
          <a:bodyPr>
            <a:normAutofit/>
          </a:bodyPr>
          <a:lstStyle/>
          <a:p>
            <a:r>
              <a:rPr lang="en-US" dirty="0">
                <a:latin typeface="Calibri" panose="020F0502020204030204" pitchFamily="34" charset="0"/>
                <a:cs typeface="Calibri" panose="020F0502020204030204" pitchFamily="34" charset="0"/>
              </a:rPr>
              <a:t>Social inclusion is the act of making all groups of people within a society feel valued and important </a:t>
            </a:r>
          </a:p>
          <a:p>
            <a:r>
              <a:rPr lang="en-US" dirty="0">
                <a:latin typeface="Calibri" panose="020F0502020204030204" pitchFamily="34" charset="0"/>
                <a:cs typeface="Calibri" panose="020F0502020204030204" pitchFamily="34" charset="0"/>
              </a:rPr>
              <a:t>Factors of social inclusion are social class, poverty, minority status, educational status, disability, culture, and language </a:t>
            </a:r>
          </a:p>
          <a:p>
            <a:r>
              <a:rPr lang="en-US" dirty="0">
                <a:latin typeface="Calibri" panose="020F0502020204030204" pitchFamily="34" charset="0"/>
                <a:cs typeface="Calibri" panose="020F0502020204030204" pitchFamily="34" charset="0"/>
              </a:rPr>
              <a:t>Individuals living in recovery experience social exclusion</a:t>
            </a:r>
          </a:p>
          <a:p>
            <a:pPr>
              <a:lnSpc>
                <a:spcPct val="110000"/>
              </a:lnSpc>
            </a:pPr>
            <a:r>
              <a:rPr lang="en-US" dirty="0">
                <a:latin typeface="Calibri" panose="020F0502020204030204" pitchFamily="34" charset="0"/>
                <a:cs typeface="Calibri" panose="020F0502020204030204" pitchFamily="34" charset="0"/>
              </a:rPr>
              <a:t>In the recovery process, there are still major barriers and obstacles to social inclusion</a:t>
            </a:r>
          </a:p>
          <a:p>
            <a:r>
              <a:rPr lang="en-US" dirty="0">
                <a:latin typeface="Calibri" panose="020F0502020204030204" pitchFamily="34" charset="0"/>
                <a:cs typeface="Calibri" panose="020F0502020204030204" pitchFamily="34" charset="0"/>
              </a:rPr>
              <a:t>Social inclusion improves overall health and well-being</a:t>
            </a:r>
          </a:p>
          <a:p>
            <a:pPr marL="0" indent="0">
              <a:buNone/>
            </a:pPr>
            <a:endParaRPr lang="en-US" sz="1400" dirty="0"/>
          </a:p>
        </p:txBody>
      </p:sp>
      <p:sp>
        <p:nvSpPr>
          <p:cNvPr id="6" name="TextBox 5">
            <a:extLst>
              <a:ext uri="{FF2B5EF4-FFF2-40B4-BE49-F238E27FC236}">
                <a16:creationId xmlns:a16="http://schemas.microsoft.com/office/drawing/2014/main" id="{D0B5B7EE-E6AE-4496-8D16-10A376BF8C6B}"/>
              </a:ext>
            </a:extLst>
          </p:cNvPr>
          <p:cNvSpPr txBox="1"/>
          <p:nvPr/>
        </p:nvSpPr>
        <p:spPr>
          <a:xfrm>
            <a:off x="7487920" y="6423914"/>
            <a:ext cx="4122887"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Magellan Healthcare, 2020</a:t>
            </a:r>
          </a:p>
        </p:txBody>
      </p:sp>
    </p:spTree>
    <p:extLst>
      <p:ext uri="{BB962C8B-B14F-4D97-AF65-F5344CB8AC3E}">
        <p14:creationId xmlns:p14="http://schemas.microsoft.com/office/powerpoint/2010/main" val="136864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78289-0E31-454D-8B0B-19BDB48B2918}"/>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7</a:t>
            </a:fld>
            <a:endParaRPr lang="en-US"/>
          </a:p>
        </p:txBody>
      </p:sp>
      <p:sp>
        <p:nvSpPr>
          <p:cNvPr id="3" name="Footer Placeholder 2">
            <a:extLst>
              <a:ext uri="{FF2B5EF4-FFF2-40B4-BE49-F238E27FC236}">
                <a16:creationId xmlns:a16="http://schemas.microsoft.com/office/drawing/2014/main" id="{30B6419B-A233-4935-9E21-79F67E6C2253}"/>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13C99A20-8B39-404D-945F-EB809548BF60}"/>
              </a:ext>
            </a:extLst>
          </p:cNvPr>
          <p:cNvSpPr>
            <a:spLocks noGrp="1"/>
          </p:cNvSpPr>
          <p:nvPr>
            <p:ph type="title"/>
          </p:nvPr>
        </p:nvSpPr>
        <p:spPr>
          <a:xfrm>
            <a:off x="485687" y="519832"/>
            <a:ext cx="11035791" cy="988332"/>
          </a:xfrm>
        </p:spPr>
        <p:txBody>
          <a:bodyPr anchor="b">
            <a:normAutofit/>
          </a:bodyPr>
          <a:lstStyle/>
          <a:p>
            <a:r>
              <a:rPr lang="en-US" dirty="0">
                <a:latin typeface="Calibri" panose="020F0502020204030204" pitchFamily="34" charset="0"/>
                <a:cs typeface="Calibri" panose="020F0502020204030204" pitchFamily="34" charset="0"/>
              </a:rPr>
              <a:t>social inclusion and the role it plays in the recovery journey</a:t>
            </a:r>
          </a:p>
        </p:txBody>
      </p:sp>
      <p:sp>
        <p:nvSpPr>
          <p:cNvPr id="5" name="Content Placeholder 4">
            <a:extLst>
              <a:ext uri="{FF2B5EF4-FFF2-40B4-BE49-F238E27FC236}">
                <a16:creationId xmlns:a16="http://schemas.microsoft.com/office/drawing/2014/main" id="{CF7196F4-06AA-4425-AFBF-F4773CBF0BD8}"/>
              </a:ext>
            </a:extLst>
          </p:cNvPr>
          <p:cNvSpPr>
            <a:spLocks noGrp="1"/>
          </p:cNvSpPr>
          <p:nvPr>
            <p:ph sz="half" idx="1"/>
          </p:nvPr>
        </p:nvSpPr>
        <p:spPr>
          <a:xfrm>
            <a:off x="581193" y="2228003"/>
            <a:ext cx="5422390" cy="4023443"/>
          </a:xfrm>
        </p:spPr>
        <p:txBody>
          <a:bodyPr anchor="t">
            <a:normAutofit/>
          </a:bodyPr>
          <a:lstStyle/>
          <a:p>
            <a:pPr marL="0" indent="0">
              <a:buNone/>
            </a:pPr>
            <a:endParaRPr lang="en-US"/>
          </a:p>
          <a:p>
            <a:endParaRPr lang="en-US" dirty="0"/>
          </a:p>
        </p:txBody>
      </p:sp>
      <p:sp>
        <p:nvSpPr>
          <p:cNvPr id="8" name="TextBox 7">
            <a:extLst>
              <a:ext uri="{FF2B5EF4-FFF2-40B4-BE49-F238E27FC236}">
                <a16:creationId xmlns:a16="http://schemas.microsoft.com/office/drawing/2014/main" id="{4718B499-8A6F-42B0-8761-01FC0E97BFE1}"/>
              </a:ext>
            </a:extLst>
          </p:cNvPr>
          <p:cNvSpPr txBox="1"/>
          <p:nvPr/>
        </p:nvSpPr>
        <p:spPr>
          <a:xfrm>
            <a:off x="99874" y="2389467"/>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None/>
              <a:tabLst/>
              <a:defRPr/>
            </a:pP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venir Light"/>
            </a:endParaRPr>
          </a:p>
        </p:txBody>
      </p:sp>
      <p:graphicFrame>
        <p:nvGraphicFramePr>
          <p:cNvPr id="10" name="Content Placeholder 5">
            <a:extLst>
              <a:ext uri="{FF2B5EF4-FFF2-40B4-BE49-F238E27FC236}">
                <a16:creationId xmlns:a16="http://schemas.microsoft.com/office/drawing/2014/main" id="{A094D6A3-EF64-4AB2-9AF3-8EB1D6427A3B}"/>
              </a:ext>
            </a:extLst>
          </p:cNvPr>
          <p:cNvGraphicFramePr>
            <a:graphicFrameLocks noGrp="1"/>
          </p:cNvGraphicFramePr>
          <p:nvPr>
            <p:ph sz="half" idx="2"/>
            <p:extLst>
              <p:ext uri="{D42A27DB-BD31-4B8C-83A1-F6EECF244321}">
                <p14:modId xmlns:p14="http://schemas.microsoft.com/office/powerpoint/2010/main" val="4143010186"/>
              </p:ext>
            </p:extLst>
          </p:nvPr>
        </p:nvGraphicFramePr>
        <p:xfrm>
          <a:off x="581193" y="2228003"/>
          <a:ext cx="11029616" cy="4195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9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78375" y="2044593"/>
            <a:ext cx="11029615"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78375" y="3517300"/>
            <a:ext cx="6268336" cy="116779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Supporting Social Inclusion and Advocacy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a:solidFill>
                  <a:srgbClr val="155EA1">
                    <a:lumMod val="75000"/>
                    <a:lumOff val="25000"/>
                  </a:srgbClr>
                </a:solidFill>
              </a:rPr>
              <a:t>Recovery management</a:t>
            </a:r>
            <a:endParaRPr lang="en-US" dirty="0">
              <a:solidFill>
                <a:srgbClr val="155EA1">
                  <a:lumMod val="75000"/>
                  <a:lumOff val="25000"/>
                </a:srgbClr>
              </a:solidFill>
            </a:endParaRP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smtClean="0">
                <a:solidFill>
                  <a:srgbClr val="155EA1">
                    <a:lumMod val="75000"/>
                    <a:lumOff val="25000"/>
                  </a:srgbClr>
                </a:solidFill>
              </a:rPr>
              <a:pPr/>
              <a:t>8</a:t>
            </a:fld>
            <a:endParaRPr lang="en-US" dirty="0">
              <a:solidFill>
                <a:srgbClr val="155EA1">
                  <a:lumMod val="75000"/>
                  <a:lumOff val="25000"/>
                </a:srgbClr>
              </a:solidFill>
            </a:endParaRPr>
          </a:p>
        </p:txBody>
      </p:sp>
    </p:spTree>
    <p:extLst>
      <p:ext uri="{BB962C8B-B14F-4D97-AF65-F5344CB8AC3E}">
        <p14:creationId xmlns:p14="http://schemas.microsoft.com/office/powerpoint/2010/main" val="153047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9</a:t>
            </a:fld>
            <a:endParaRPr lang="en-US"/>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a:t>Recovery management</a:t>
            </a:r>
            <a:endParaRPr lang="en-US"/>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495299" y="518803"/>
            <a:ext cx="10940217" cy="988332"/>
          </a:xfrm>
        </p:spPr>
        <p:txBody>
          <a:bodyPr anchor="b">
            <a:normAutofit/>
          </a:bodyPr>
          <a:lstStyle/>
          <a:p>
            <a:r>
              <a:rPr lang="en-US" dirty="0">
                <a:latin typeface="Calibri" panose="020F0502020204030204" pitchFamily="34" charset="0"/>
                <a:cs typeface="Calibri" panose="020F0502020204030204" pitchFamily="34" charset="0"/>
              </a:rPr>
              <a:t>Social inclusion Values and attitudes</a:t>
            </a: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2328051237"/>
              </p:ext>
            </p:extLst>
          </p:nvPr>
        </p:nvGraphicFramePr>
        <p:xfrm>
          <a:off x="3860801" y="2149517"/>
          <a:ext cx="7727116" cy="4363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563560" y="3080809"/>
            <a:ext cx="2831811" cy="18866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587049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corporate teach a course</Template>
  <TotalTime>23101</TotalTime>
  <Words>4807</Words>
  <Application>Microsoft Office PowerPoint</Application>
  <PresentationFormat>Widescreen</PresentationFormat>
  <Paragraphs>601</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Gill Sans MT</vt:lpstr>
      <vt:lpstr>Symbol</vt:lpstr>
      <vt:lpstr>Times New Roman</vt:lpstr>
      <vt:lpstr>Wingdings</vt:lpstr>
      <vt:lpstr>Wingdings 2</vt:lpstr>
      <vt:lpstr>DividendVTI</vt:lpstr>
      <vt:lpstr>Supporting Social Inclusion and Advocacy </vt:lpstr>
      <vt:lpstr>Module 7 Outline</vt:lpstr>
      <vt:lpstr>Core principle</vt:lpstr>
      <vt:lpstr>Why Focus on Supporting Social Inclusion and Advocacy ?</vt:lpstr>
      <vt:lpstr>Why Focus on Supporting Social Inclusion and Advocacy ? </vt:lpstr>
      <vt:lpstr>Social inclusion as a standard of care</vt:lpstr>
      <vt:lpstr>social inclusion and the role it plays in the recovery journey</vt:lpstr>
      <vt:lpstr>Values &amp; attitudes</vt:lpstr>
      <vt:lpstr>Social inclusion Values and attitudes</vt:lpstr>
      <vt:lpstr>Social inclusion Values and attitudes</vt:lpstr>
      <vt:lpstr>advocacy in recovery core values </vt:lpstr>
      <vt:lpstr>What we know</vt:lpstr>
      <vt:lpstr>Needed Knowledge base</vt:lpstr>
      <vt:lpstr>Needed Knowledge base</vt:lpstr>
      <vt:lpstr>Needed Knowledge base</vt:lpstr>
      <vt:lpstr>HOW TO ADVOCATE FOR ACCESS TO SERVICES</vt:lpstr>
      <vt:lpstr>Community Partnerships foster social inclusion</vt:lpstr>
      <vt:lpstr>impact of forming collaborative community partnerships</vt:lpstr>
      <vt:lpstr>Network Supports/Community Integration </vt:lpstr>
      <vt:lpstr>Advocating for Access to social Resources</vt:lpstr>
      <vt:lpstr>The Inclusion Lens</vt:lpstr>
      <vt:lpstr>The road to Social Inclusion</vt:lpstr>
      <vt:lpstr>  Benefits of Social Inclusion and Becoming involved with social groups    </vt:lpstr>
      <vt:lpstr> Transforming services and systems To Initiate, Advocate, and Support  Social Inclusion </vt:lpstr>
      <vt:lpstr>   Transforming services and systems To Initiate, Advocate, and Support  Social Inclusion is working together </vt:lpstr>
      <vt:lpstr>Collaborative Community Partnership, Advocacy, and Inclusion Intersect with Recovery Asset and Resource Mapping</vt:lpstr>
      <vt:lpstr>Using an assets approach to promote positive behavioral health</vt:lpstr>
      <vt:lpstr>PowerPoint Presentation</vt:lpstr>
      <vt:lpstr>Application to practice</vt:lpstr>
      <vt:lpstr>Skills and Behaviors required for Social Inclusion and Advocacy</vt:lpstr>
      <vt:lpstr> Skills and Behaviors required for Social Inclusion and Advocacy</vt:lpstr>
      <vt:lpstr> Advocate To support social inclusion By</vt:lpstr>
      <vt:lpstr>Other ways to Advocate for social inclusion </vt:lpstr>
      <vt:lpstr>PowerPoint Presentation</vt:lpstr>
      <vt:lpstr>Questions for Reflection</vt:lpstr>
      <vt:lpstr>Reflective practice</vt:lpstr>
      <vt:lpstr>Connect To Hope</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Management Curriculum Module 7</dc:title>
  <dc:creator>Pamela Waters</dc:creator>
  <cp:lastModifiedBy>VanDyke, Misty N</cp:lastModifiedBy>
  <cp:revision>152</cp:revision>
  <dcterms:created xsi:type="dcterms:W3CDTF">2022-01-14T13:39:16Z</dcterms:created>
  <dcterms:modified xsi:type="dcterms:W3CDTF">2025-06-17T18:22:12Z</dcterms:modified>
</cp:coreProperties>
</file>