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1"/>
  </p:sldMasterIdLst>
  <p:notesMasterIdLst>
    <p:notesMasterId r:id="rId41"/>
  </p:notesMasterIdLst>
  <p:handoutMasterIdLst>
    <p:handoutMasterId r:id="rId42"/>
  </p:handoutMasterIdLst>
  <p:sldIdLst>
    <p:sldId id="256" r:id="rId2"/>
    <p:sldId id="348" r:id="rId3"/>
    <p:sldId id="367" r:id="rId4"/>
    <p:sldId id="350" r:id="rId5"/>
    <p:sldId id="351" r:id="rId6"/>
    <p:sldId id="354" r:id="rId7"/>
    <p:sldId id="353" r:id="rId8"/>
    <p:sldId id="368" r:id="rId9"/>
    <p:sldId id="346" r:id="rId10"/>
    <p:sldId id="301" r:id="rId11"/>
    <p:sldId id="319" r:id="rId12"/>
    <p:sldId id="327" r:id="rId13"/>
    <p:sldId id="355" r:id="rId14"/>
    <p:sldId id="356" r:id="rId15"/>
    <p:sldId id="357" r:id="rId16"/>
    <p:sldId id="358" r:id="rId17"/>
    <p:sldId id="328" r:id="rId18"/>
    <p:sldId id="359" r:id="rId19"/>
    <p:sldId id="343" r:id="rId20"/>
    <p:sldId id="360" r:id="rId21"/>
    <p:sldId id="361" r:id="rId22"/>
    <p:sldId id="344" r:id="rId23"/>
    <p:sldId id="340" r:id="rId24"/>
    <p:sldId id="312" r:id="rId25"/>
    <p:sldId id="329" r:id="rId26"/>
    <p:sldId id="330" r:id="rId27"/>
    <p:sldId id="362" r:id="rId28"/>
    <p:sldId id="336" r:id="rId29"/>
    <p:sldId id="331" r:id="rId30"/>
    <p:sldId id="345" r:id="rId31"/>
    <p:sldId id="365" r:id="rId32"/>
    <p:sldId id="325" r:id="rId33"/>
    <p:sldId id="366" r:id="rId34"/>
    <p:sldId id="324" r:id="rId35"/>
    <p:sldId id="347" r:id="rId36"/>
    <p:sldId id="322" r:id="rId37"/>
    <p:sldId id="369" r:id="rId38"/>
    <p:sldId id="370" r:id="rId39"/>
    <p:sldId id="318"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465359"/>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05" autoAdjust="0"/>
    <p:restoredTop sz="55065" autoAdjust="0"/>
  </p:normalViewPr>
  <p:slideViewPr>
    <p:cSldViewPr snapToGrid="0">
      <p:cViewPr varScale="1">
        <p:scale>
          <a:sx n="66" d="100"/>
          <a:sy n="66" d="100"/>
        </p:scale>
        <p:origin x="2909" y="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4" d="100"/>
          <a:sy n="94" d="100"/>
        </p:scale>
        <p:origin x="4080" y="-580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A2EF81-9D0F-4256-BBE7-0D6B40CA68FE}" type="doc">
      <dgm:prSet loTypeId="urn:microsoft.com/office/officeart/2005/8/layout/chevronAccent+Icon" loCatId="officeonline" qsTypeId="urn:microsoft.com/office/officeart/2005/8/quickstyle/3d4" qsCatId="3D" csTypeId="urn:microsoft.com/office/officeart/2005/8/colors/colorful3" csCatId="colorful" phldr="1"/>
      <dgm:spPr/>
    </dgm:pt>
    <dgm:pt modelId="{02313F48-25DD-4C73-A0A2-DA30F9051F8E}">
      <dgm:prSet phldrT="[Text]"/>
      <dgm:spPr>
        <a:ln>
          <a:solidFill>
            <a:schemeClr val="accent1">
              <a:lumMod val="75000"/>
            </a:schemeClr>
          </a:solidFill>
        </a:ln>
      </dgm:spPr>
      <dgm:t>
        <a:bodyPr/>
        <a:lstStyle/>
        <a:p>
          <a:r>
            <a:rPr lang="en-US" dirty="0"/>
            <a:t>1. Recovery and Recovery Management</a:t>
          </a:r>
        </a:p>
      </dgm:t>
    </dgm:pt>
    <dgm:pt modelId="{B17D8BE8-59FE-4E79-96C5-DFEC00B18C8E}" type="parTrans" cxnId="{68FEBD96-94BA-4EE9-A63C-505FB6C653A3}">
      <dgm:prSet/>
      <dgm:spPr/>
      <dgm:t>
        <a:bodyPr/>
        <a:lstStyle/>
        <a:p>
          <a:endParaRPr lang="en-US"/>
        </a:p>
      </dgm:t>
    </dgm:pt>
    <dgm:pt modelId="{B6839BE0-FE87-42D7-83B6-F1E659BB5913}" type="sibTrans" cxnId="{68FEBD96-94BA-4EE9-A63C-505FB6C653A3}">
      <dgm:prSet/>
      <dgm:spPr/>
      <dgm:t>
        <a:bodyPr/>
        <a:lstStyle/>
        <a:p>
          <a:endParaRPr lang="en-US"/>
        </a:p>
      </dgm:t>
    </dgm:pt>
    <dgm:pt modelId="{477B0011-B6D9-4282-85E4-8F9402D32420}">
      <dgm:prSet phldrT="[Text]" custT="1"/>
      <dgm:spPr>
        <a:ln>
          <a:solidFill>
            <a:schemeClr val="accent5"/>
          </a:solidFill>
        </a:ln>
      </dgm:spPr>
      <dgm:t>
        <a:bodyPr/>
        <a:lstStyle/>
        <a:p>
          <a:r>
            <a:rPr lang="en-US" sz="1400" dirty="0"/>
            <a:t>2. Engagement</a:t>
          </a:r>
        </a:p>
      </dgm:t>
    </dgm:pt>
    <dgm:pt modelId="{EFEA9206-DC75-4B01-852F-ADE017A89CCF}" type="parTrans" cxnId="{712F45F0-693D-4732-A5FA-03D5BECBC9E0}">
      <dgm:prSet/>
      <dgm:spPr/>
      <dgm:t>
        <a:bodyPr/>
        <a:lstStyle/>
        <a:p>
          <a:endParaRPr lang="en-US"/>
        </a:p>
      </dgm:t>
    </dgm:pt>
    <dgm:pt modelId="{A1918165-E7B7-4E02-82D9-733113EBC421}" type="sibTrans" cxnId="{712F45F0-693D-4732-A5FA-03D5BECBC9E0}">
      <dgm:prSet/>
      <dgm:spPr/>
      <dgm:t>
        <a:bodyPr/>
        <a:lstStyle/>
        <a:p>
          <a:endParaRPr lang="en-US"/>
        </a:p>
      </dgm:t>
    </dgm:pt>
    <dgm:pt modelId="{C5348F01-F6C1-479E-A896-20629613B083}">
      <dgm:prSet phldrT="[Text]" custT="1"/>
      <dgm:spPr>
        <a:ln>
          <a:solidFill>
            <a:schemeClr val="accent6">
              <a:lumMod val="75000"/>
            </a:schemeClr>
          </a:solidFill>
        </a:ln>
      </dgm:spPr>
      <dgm:t>
        <a:bodyPr/>
        <a:lstStyle/>
        <a:p>
          <a:r>
            <a:rPr lang="en-US" sz="1400" dirty="0"/>
            <a:t>3. Affirming Autonomy and Self-Determination</a:t>
          </a:r>
        </a:p>
      </dgm:t>
    </dgm:pt>
    <dgm:pt modelId="{318C6AB9-6391-4DE1-9109-BC528DC3974F}" type="parTrans" cxnId="{083621A0-C5E7-45A9-BB8A-45DED4EC04C9}">
      <dgm:prSet/>
      <dgm:spPr/>
      <dgm:t>
        <a:bodyPr/>
        <a:lstStyle/>
        <a:p>
          <a:endParaRPr lang="en-US"/>
        </a:p>
      </dgm:t>
    </dgm:pt>
    <dgm:pt modelId="{21862B06-CA7B-4184-BBBA-671E22926CE4}" type="sibTrans" cxnId="{083621A0-C5E7-45A9-BB8A-45DED4EC04C9}">
      <dgm:prSet/>
      <dgm:spPr/>
      <dgm:t>
        <a:bodyPr/>
        <a:lstStyle/>
        <a:p>
          <a:endParaRPr lang="en-US"/>
        </a:p>
      </dgm:t>
    </dgm:pt>
    <dgm:pt modelId="{485DFBF2-9B84-4975-B2ED-865DF031EE5F}">
      <dgm:prSet phldrT="[Text]" custT="1"/>
      <dgm:spPr/>
      <dgm:t>
        <a:bodyPr/>
        <a:lstStyle/>
        <a:p>
          <a:r>
            <a:rPr lang="en-US" sz="1400" dirty="0"/>
            <a:t>4. Putting the Person First &amp; Respecting the Diversity of Needs</a:t>
          </a:r>
        </a:p>
      </dgm:t>
    </dgm:pt>
    <dgm:pt modelId="{EB7970DB-0487-4EAF-BA1C-62AEC2D0692B}" type="parTrans" cxnId="{B2DEB004-6072-4ED4-8207-B04112C5A44A}">
      <dgm:prSet/>
      <dgm:spPr/>
      <dgm:t>
        <a:bodyPr/>
        <a:lstStyle/>
        <a:p>
          <a:endParaRPr lang="en-US"/>
        </a:p>
      </dgm:t>
    </dgm:pt>
    <dgm:pt modelId="{4BB485B8-0F8C-488D-BE81-34114B65099A}" type="sibTrans" cxnId="{B2DEB004-6072-4ED4-8207-B04112C5A44A}">
      <dgm:prSet/>
      <dgm:spPr/>
      <dgm:t>
        <a:bodyPr/>
        <a:lstStyle/>
        <a:p>
          <a:endParaRPr lang="en-US"/>
        </a:p>
      </dgm:t>
    </dgm:pt>
    <dgm:pt modelId="{73266744-3D16-4297-8193-D63D7C21A90E}" type="pres">
      <dgm:prSet presAssocID="{36A2EF81-9D0F-4256-BBE7-0D6B40CA68FE}" presName="Name0" presStyleCnt="0">
        <dgm:presLayoutVars>
          <dgm:dir/>
          <dgm:resizeHandles val="exact"/>
        </dgm:presLayoutVars>
      </dgm:prSet>
      <dgm:spPr/>
    </dgm:pt>
    <dgm:pt modelId="{B2576723-0134-49B9-AB4B-048B53941831}" type="pres">
      <dgm:prSet presAssocID="{02313F48-25DD-4C73-A0A2-DA30F9051F8E}" presName="composite" presStyleCnt="0"/>
      <dgm:spPr/>
    </dgm:pt>
    <dgm:pt modelId="{99F5FFCC-F95E-4BBF-872A-C25CC242AC9B}" type="pres">
      <dgm:prSet presAssocID="{02313F48-25DD-4C73-A0A2-DA30F9051F8E}" presName="bgChev" presStyleLbl="node1" presStyleIdx="0" presStyleCnt="4"/>
      <dgm:spPr>
        <a:solidFill>
          <a:schemeClr val="accent1"/>
        </a:solidFill>
      </dgm:spPr>
    </dgm:pt>
    <dgm:pt modelId="{21B62A5A-567B-4E80-84B0-E42206D940C4}" type="pres">
      <dgm:prSet presAssocID="{02313F48-25DD-4C73-A0A2-DA30F9051F8E}" presName="txNode" presStyleLbl="fgAcc1" presStyleIdx="0" presStyleCnt="4">
        <dgm:presLayoutVars>
          <dgm:bulletEnabled val="1"/>
        </dgm:presLayoutVars>
      </dgm:prSet>
      <dgm:spPr/>
    </dgm:pt>
    <dgm:pt modelId="{4CF3B5D6-D3C9-4183-B99C-5DC964E22AC0}" type="pres">
      <dgm:prSet presAssocID="{B6839BE0-FE87-42D7-83B6-F1E659BB5913}" presName="compositeSpace" presStyleCnt="0"/>
      <dgm:spPr/>
    </dgm:pt>
    <dgm:pt modelId="{1775341F-4779-4DDF-A0C9-9C999EC4B4A2}" type="pres">
      <dgm:prSet presAssocID="{477B0011-B6D9-4282-85E4-8F9402D32420}" presName="composite" presStyleCnt="0"/>
      <dgm:spPr/>
    </dgm:pt>
    <dgm:pt modelId="{AE6936F1-4115-4E2F-A5BE-B1F6FEC61CB0}" type="pres">
      <dgm:prSet presAssocID="{477B0011-B6D9-4282-85E4-8F9402D32420}" presName="bgChev" presStyleLbl="node1" presStyleIdx="1" presStyleCnt="4"/>
      <dgm:spPr>
        <a:solidFill>
          <a:schemeClr val="accent5"/>
        </a:solidFill>
      </dgm:spPr>
    </dgm:pt>
    <dgm:pt modelId="{022DD040-1B57-4605-AD64-824693907EF4}" type="pres">
      <dgm:prSet presAssocID="{477B0011-B6D9-4282-85E4-8F9402D32420}" presName="txNode" presStyleLbl="fgAcc1" presStyleIdx="1" presStyleCnt="4">
        <dgm:presLayoutVars>
          <dgm:bulletEnabled val="1"/>
        </dgm:presLayoutVars>
      </dgm:prSet>
      <dgm:spPr/>
    </dgm:pt>
    <dgm:pt modelId="{2671F340-62FE-4055-AF5B-B28A68D22460}" type="pres">
      <dgm:prSet presAssocID="{A1918165-E7B7-4E02-82D9-733113EBC421}" presName="compositeSpace" presStyleCnt="0"/>
      <dgm:spPr/>
    </dgm:pt>
    <dgm:pt modelId="{46D72EB7-8C3C-4D8F-909A-8EB339FA75AC}" type="pres">
      <dgm:prSet presAssocID="{C5348F01-F6C1-479E-A896-20629613B083}" presName="composite" presStyleCnt="0"/>
      <dgm:spPr/>
    </dgm:pt>
    <dgm:pt modelId="{F7FB79C5-7AF0-41B3-AB7A-651DD635B32C}" type="pres">
      <dgm:prSet presAssocID="{C5348F01-F6C1-479E-A896-20629613B083}" presName="bgChev" presStyleLbl="node1" presStyleIdx="2" presStyleCnt="4"/>
      <dgm:spPr>
        <a:solidFill>
          <a:schemeClr val="accent6">
            <a:lumMod val="75000"/>
          </a:schemeClr>
        </a:solidFill>
      </dgm:spPr>
    </dgm:pt>
    <dgm:pt modelId="{7766EABD-BF31-49EB-A258-AD6FABD5CFBB}" type="pres">
      <dgm:prSet presAssocID="{C5348F01-F6C1-479E-A896-20629613B083}" presName="txNode" presStyleLbl="fgAcc1" presStyleIdx="2" presStyleCnt="4">
        <dgm:presLayoutVars>
          <dgm:bulletEnabled val="1"/>
        </dgm:presLayoutVars>
      </dgm:prSet>
      <dgm:spPr/>
    </dgm:pt>
    <dgm:pt modelId="{39277189-B270-4112-A35C-96AC465DA336}" type="pres">
      <dgm:prSet presAssocID="{21862B06-CA7B-4184-BBBA-671E22926CE4}" presName="compositeSpace" presStyleCnt="0"/>
      <dgm:spPr/>
    </dgm:pt>
    <dgm:pt modelId="{63A11396-D094-4AEA-879E-95F8E3FF91F1}" type="pres">
      <dgm:prSet presAssocID="{485DFBF2-9B84-4975-B2ED-865DF031EE5F}" presName="composite" presStyleCnt="0"/>
      <dgm:spPr/>
    </dgm:pt>
    <dgm:pt modelId="{745072BC-889E-4B10-A955-5B1BA1B8B871}" type="pres">
      <dgm:prSet presAssocID="{485DFBF2-9B84-4975-B2ED-865DF031EE5F}" presName="bgChev" presStyleLbl="node1" presStyleIdx="3" presStyleCnt="4"/>
      <dgm:spPr/>
    </dgm:pt>
    <dgm:pt modelId="{D25624F7-3758-400B-A203-BC266D457792}" type="pres">
      <dgm:prSet presAssocID="{485DFBF2-9B84-4975-B2ED-865DF031EE5F}" presName="txNode" presStyleLbl="fgAcc1" presStyleIdx="3" presStyleCnt="4">
        <dgm:presLayoutVars>
          <dgm:bulletEnabled val="1"/>
        </dgm:presLayoutVars>
      </dgm:prSet>
      <dgm:spPr/>
    </dgm:pt>
  </dgm:ptLst>
  <dgm:cxnLst>
    <dgm:cxn modelId="{B2DEB004-6072-4ED4-8207-B04112C5A44A}" srcId="{36A2EF81-9D0F-4256-BBE7-0D6B40CA68FE}" destId="{485DFBF2-9B84-4975-B2ED-865DF031EE5F}" srcOrd="3" destOrd="0" parTransId="{EB7970DB-0487-4EAF-BA1C-62AEC2D0692B}" sibTransId="{4BB485B8-0F8C-488D-BE81-34114B65099A}"/>
    <dgm:cxn modelId="{A1235C4F-F5E4-4E35-B730-9B8B9C74DD98}" type="presOf" srcId="{485DFBF2-9B84-4975-B2ED-865DF031EE5F}" destId="{D25624F7-3758-400B-A203-BC266D457792}" srcOrd="0" destOrd="0" presId="urn:microsoft.com/office/officeart/2005/8/layout/chevronAccent+Icon"/>
    <dgm:cxn modelId="{8C9DC077-7B27-41A4-867F-A2C3EB580ADB}" type="presOf" srcId="{477B0011-B6D9-4282-85E4-8F9402D32420}" destId="{022DD040-1B57-4605-AD64-824693907EF4}" srcOrd="0" destOrd="0" presId="urn:microsoft.com/office/officeart/2005/8/layout/chevronAccent+Icon"/>
    <dgm:cxn modelId="{8A4C5B86-E350-4873-BF2B-EF7FB6AC8C3E}" type="presOf" srcId="{C5348F01-F6C1-479E-A896-20629613B083}" destId="{7766EABD-BF31-49EB-A258-AD6FABD5CFBB}" srcOrd="0" destOrd="0" presId="urn:microsoft.com/office/officeart/2005/8/layout/chevronAccent+Icon"/>
    <dgm:cxn modelId="{68FEBD96-94BA-4EE9-A63C-505FB6C653A3}" srcId="{36A2EF81-9D0F-4256-BBE7-0D6B40CA68FE}" destId="{02313F48-25DD-4C73-A0A2-DA30F9051F8E}" srcOrd="0" destOrd="0" parTransId="{B17D8BE8-59FE-4E79-96C5-DFEC00B18C8E}" sibTransId="{B6839BE0-FE87-42D7-83B6-F1E659BB5913}"/>
    <dgm:cxn modelId="{083621A0-C5E7-45A9-BB8A-45DED4EC04C9}" srcId="{36A2EF81-9D0F-4256-BBE7-0D6B40CA68FE}" destId="{C5348F01-F6C1-479E-A896-20629613B083}" srcOrd="2" destOrd="0" parTransId="{318C6AB9-6391-4DE1-9109-BC528DC3974F}" sibTransId="{21862B06-CA7B-4184-BBBA-671E22926CE4}"/>
    <dgm:cxn modelId="{712F45F0-693D-4732-A5FA-03D5BECBC9E0}" srcId="{36A2EF81-9D0F-4256-BBE7-0D6B40CA68FE}" destId="{477B0011-B6D9-4282-85E4-8F9402D32420}" srcOrd="1" destOrd="0" parTransId="{EFEA9206-DC75-4B01-852F-ADE017A89CCF}" sibTransId="{A1918165-E7B7-4E02-82D9-733113EBC421}"/>
    <dgm:cxn modelId="{3EAA4EF0-BF26-4456-BCA6-BA3B98503796}" type="presOf" srcId="{02313F48-25DD-4C73-A0A2-DA30F9051F8E}" destId="{21B62A5A-567B-4E80-84B0-E42206D940C4}" srcOrd="0" destOrd="0" presId="urn:microsoft.com/office/officeart/2005/8/layout/chevronAccent+Icon"/>
    <dgm:cxn modelId="{226BD6F7-E27E-49C2-BD27-8D0A73839763}" type="presOf" srcId="{36A2EF81-9D0F-4256-BBE7-0D6B40CA68FE}" destId="{73266744-3D16-4297-8193-D63D7C21A90E}" srcOrd="0" destOrd="0" presId="urn:microsoft.com/office/officeart/2005/8/layout/chevronAccent+Icon"/>
    <dgm:cxn modelId="{63C6E6B2-648D-47A4-9739-90C1DDDE52C9}" type="presParOf" srcId="{73266744-3D16-4297-8193-D63D7C21A90E}" destId="{B2576723-0134-49B9-AB4B-048B53941831}" srcOrd="0" destOrd="0" presId="urn:microsoft.com/office/officeart/2005/8/layout/chevronAccent+Icon"/>
    <dgm:cxn modelId="{AB49631D-DA5B-416A-A9D9-BD94FD3917A4}" type="presParOf" srcId="{B2576723-0134-49B9-AB4B-048B53941831}" destId="{99F5FFCC-F95E-4BBF-872A-C25CC242AC9B}" srcOrd="0" destOrd="0" presId="urn:microsoft.com/office/officeart/2005/8/layout/chevronAccent+Icon"/>
    <dgm:cxn modelId="{AF12DA74-A87C-441E-84BF-FC5CFEF9E5E5}" type="presParOf" srcId="{B2576723-0134-49B9-AB4B-048B53941831}" destId="{21B62A5A-567B-4E80-84B0-E42206D940C4}" srcOrd="1" destOrd="0" presId="urn:microsoft.com/office/officeart/2005/8/layout/chevronAccent+Icon"/>
    <dgm:cxn modelId="{0761CABF-0C71-4A2F-8D2D-BCD7624C3195}" type="presParOf" srcId="{73266744-3D16-4297-8193-D63D7C21A90E}" destId="{4CF3B5D6-D3C9-4183-B99C-5DC964E22AC0}" srcOrd="1" destOrd="0" presId="urn:microsoft.com/office/officeart/2005/8/layout/chevronAccent+Icon"/>
    <dgm:cxn modelId="{E3EF4B23-41B4-4B53-BB0B-A466CAA49616}" type="presParOf" srcId="{73266744-3D16-4297-8193-D63D7C21A90E}" destId="{1775341F-4779-4DDF-A0C9-9C999EC4B4A2}" srcOrd="2" destOrd="0" presId="urn:microsoft.com/office/officeart/2005/8/layout/chevronAccent+Icon"/>
    <dgm:cxn modelId="{6B241904-78B4-428F-A168-0EC6836485D1}" type="presParOf" srcId="{1775341F-4779-4DDF-A0C9-9C999EC4B4A2}" destId="{AE6936F1-4115-4E2F-A5BE-B1F6FEC61CB0}" srcOrd="0" destOrd="0" presId="urn:microsoft.com/office/officeart/2005/8/layout/chevronAccent+Icon"/>
    <dgm:cxn modelId="{3BB29A78-681A-4D0B-A5AC-0453F8E7EDD9}" type="presParOf" srcId="{1775341F-4779-4DDF-A0C9-9C999EC4B4A2}" destId="{022DD040-1B57-4605-AD64-824693907EF4}" srcOrd="1" destOrd="0" presId="urn:microsoft.com/office/officeart/2005/8/layout/chevronAccent+Icon"/>
    <dgm:cxn modelId="{6A16136A-0D1D-4D63-89A9-EA9DD5D086CF}" type="presParOf" srcId="{73266744-3D16-4297-8193-D63D7C21A90E}" destId="{2671F340-62FE-4055-AF5B-B28A68D22460}" srcOrd="3" destOrd="0" presId="urn:microsoft.com/office/officeart/2005/8/layout/chevronAccent+Icon"/>
    <dgm:cxn modelId="{5CBA5976-A6B7-4E2A-8C47-27EA8BF634C6}" type="presParOf" srcId="{73266744-3D16-4297-8193-D63D7C21A90E}" destId="{46D72EB7-8C3C-4D8F-909A-8EB339FA75AC}" srcOrd="4" destOrd="0" presId="urn:microsoft.com/office/officeart/2005/8/layout/chevronAccent+Icon"/>
    <dgm:cxn modelId="{36ED68FF-C797-4CD0-9C9A-EFF3C6317122}" type="presParOf" srcId="{46D72EB7-8C3C-4D8F-909A-8EB339FA75AC}" destId="{F7FB79C5-7AF0-41B3-AB7A-651DD635B32C}" srcOrd="0" destOrd="0" presId="urn:microsoft.com/office/officeart/2005/8/layout/chevronAccent+Icon"/>
    <dgm:cxn modelId="{22620090-3240-428E-99F9-A182DFEE5FD5}" type="presParOf" srcId="{46D72EB7-8C3C-4D8F-909A-8EB339FA75AC}" destId="{7766EABD-BF31-49EB-A258-AD6FABD5CFBB}" srcOrd="1" destOrd="0" presId="urn:microsoft.com/office/officeart/2005/8/layout/chevronAccent+Icon"/>
    <dgm:cxn modelId="{55A1222D-ACF6-4885-99C1-15E23DDA70D7}" type="presParOf" srcId="{73266744-3D16-4297-8193-D63D7C21A90E}" destId="{39277189-B270-4112-A35C-96AC465DA336}" srcOrd="5" destOrd="0" presId="urn:microsoft.com/office/officeart/2005/8/layout/chevronAccent+Icon"/>
    <dgm:cxn modelId="{2D2CE485-75E2-4057-9FFA-ECDFE22FB96B}" type="presParOf" srcId="{73266744-3D16-4297-8193-D63D7C21A90E}" destId="{63A11396-D094-4AEA-879E-95F8E3FF91F1}" srcOrd="6" destOrd="0" presId="urn:microsoft.com/office/officeart/2005/8/layout/chevronAccent+Icon"/>
    <dgm:cxn modelId="{6B1615DA-DF2E-46DB-B8AF-890D5ED40DDF}" type="presParOf" srcId="{63A11396-D094-4AEA-879E-95F8E3FF91F1}" destId="{745072BC-889E-4B10-A955-5B1BA1B8B871}" srcOrd="0" destOrd="0" presId="urn:microsoft.com/office/officeart/2005/8/layout/chevronAccent+Icon"/>
    <dgm:cxn modelId="{6CA04EAE-3B4C-4943-ADE1-34504A881D62}" type="presParOf" srcId="{63A11396-D094-4AEA-879E-95F8E3FF91F1}" destId="{D25624F7-3758-400B-A203-BC266D457792}"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A2EF81-9D0F-4256-BBE7-0D6B40CA68FE}" type="doc">
      <dgm:prSet loTypeId="urn:microsoft.com/office/officeart/2005/8/layout/chevronAccent+Icon" loCatId="officeonline" qsTypeId="urn:microsoft.com/office/officeart/2005/8/quickstyle/simple5" qsCatId="simple" csTypeId="urn:microsoft.com/office/officeart/2005/8/colors/colorful2" csCatId="colorful" phldr="1"/>
      <dgm:spPr/>
    </dgm:pt>
    <dgm:pt modelId="{02313F48-25DD-4C73-A0A2-DA30F9051F8E}">
      <dgm:prSet phldrT="[Text]"/>
      <dgm:spPr/>
      <dgm:t>
        <a:bodyPr/>
        <a:lstStyle/>
        <a:p>
          <a:r>
            <a:rPr lang="en-US" dirty="0"/>
            <a:t>5. Comprehensive &amp; Holistic Service Array</a:t>
          </a:r>
        </a:p>
      </dgm:t>
    </dgm:pt>
    <dgm:pt modelId="{B17D8BE8-59FE-4E79-96C5-DFEC00B18C8E}" type="parTrans" cxnId="{68FEBD96-94BA-4EE9-A63C-505FB6C653A3}">
      <dgm:prSet/>
      <dgm:spPr/>
      <dgm:t>
        <a:bodyPr/>
        <a:lstStyle/>
        <a:p>
          <a:endParaRPr lang="en-US"/>
        </a:p>
      </dgm:t>
    </dgm:pt>
    <dgm:pt modelId="{B6839BE0-FE87-42D7-83B6-F1E659BB5913}" type="sibTrans" cxnId="{68FEBD96-94BA-4EE9-A63C-505FB6C653A3}">
      <dgm:prSet/>
      <dgm:spPr/>
      <dgm:t>
        <a:bodyPr/>
        <a:lstStyle/>
        <a:p>
          <a:endParaRPr lang="en-US"/>
        </a:p>
      </dgm:t>
    </dgm:pt>
    <dgm:pt modelId="{477B0011-B6D9-4282-85E4-8F9402D32420}">
      <dgm:prSet phldrT="[Text]"/>
      <dgm:spPr>
        <a:ln>
          <a:solidFill>
            <a:schemeClr val="accent2">
              <a:lumMod val="40000"/>
              <a:lumOff val="60000"/>
            </a:schemeClr>
          </a:solidFill>
        </a:ln>
      </dgm:spPr>
      <dgm:t>
        <a:bodyPr/>
        <a:lstStyle/>
        <a:p>
          <a:r>
            <a:rPr lang="en-US" dirty="0"/>
            <a:t>6. Focus on Strengths &amp; Personal Responsibility</a:t>
          </a:r>
        </a:p>
      </dgm:t>
    </dgm:pt>
    <dgm:pt modelId="{EFEA9206-DC75-4B01-852F-ADE017A89CCF}" type="parTrans" cxnId="{712F45F0-693D-4732-A5FA-03D5BECBC9E0}">
      <dgm:prSet/>
      <dgm:spPr/>
      <dgm:t>
        <a:bodyPr/>
        <a:lstStyle/>
        <a:p>
          <a:endParaRPr lang="en-US"/>
        </a:p>
      </dgm:t>
    </dgm:pt>
    <dgm:pt modelId="{A1918165-E7B7-4E02-82D9-733113EBC421}" type="sibTrans" cxnId="{712F45F0-693D-4732-A5FA-03D5BECBC9E0}">
      <dgm:prSet/>
      <dgm:spPr/>
      <dgm:t>
        <a:bodyPr/>
        <a:lstStyle/>
        <a:p>
          <a:endParaRPr lang="en-US"/>
        </a:p>
      </dgm:t>
    </dgm:pt>
    <dgm:pt modelId="{C5348F01-F6C1-479E-A896-20629613B083}">
      <dgm:prSet phldrT="[Text]"/>
      <dgm:spPr/>
      <dgm:t>
        <a:bodyPr/>
        <a:lstStyle/>
        <a:p>
          <a:r>
            <a:rPr lang="en-US" dirty="0"/>
            <a:t>7. Supporting Social Inclusion &amp; Advocacy</a:t>
          </a:r>
        </a:p>
      </dgm:t>
    </dgm:pt>
    <dgm:pt modelId="{318C6AB9-6391-4DE1-9109-BC528DC3974F}" type="parTrans" cxnId="{083621A0-C5E7-45A9-BB8A-45DED4EC04C9}">
      <dgm:prSet/>
      <dgm:spPr/>
      <dgm:t>
        <a:bodyPr/>
        <a:lstStyle/>
        <a:p>
          <a:endParaRPr lang="en-US"/>
        </a:p>
      </dgm:t>
    </dgm:pt>
    <dgm:pt modelId="{21862B06-CA7B-4184-BBBA-671E22926CE4}" type="sibTrans" cxnId="{083621A0-C5E7-45A9-BB8A-45DED4EC04C9}">
      <dgm:prSet/>
      <dgm:spPr/>
      <dgm:t>
        <a:bodyPr/>
        <a:lstStyle/>
        <a:p>
          <a:endParaRPr lang="en-US"/>
        </a:p>
      </dgm:t>
    </dgm:pt>
    <dgm:pt modelId="{73266744-3D16-4297-8193-D63D7C21A90E}" type="pres">
      <dgm:prSet presAssocID="{36A2EF81-9D0F-4256-BBE7-0D6B40CA68FE}" presName="Name0" presStyleCnt="0">
        <dgm:presLayoutVars>
          <dgm:dir/>
          <dgm:resizeHandles val="exact"/>
        </dgm:presLayoutVars>
      </dgm:prSet>
      <dgm:spPr/>
    </dgm:pt>
    <dgm:pt modelId="{B2576723-0134-49B9-AB4B-048B53941831}" type="pres">
      <dgm:prSet presAssocID="{02313F48-25DD-4C73-A0A2-DA30F9051F8E}" presName="composite" presStyleCnt="0"/>
      <dgm:spPr/>
    </dgm:pt>
    <dgm:pt modelId="{99F5FFCC-F95E-4BBF-872A-C25CC242AC9B}" type="pres">
      <dgm:prSet presAssocID="{02313F48-25DD-4C73-A0A2-DA30F9051F8E}" presName="bgChev" presStyleLbl="node1" presStyleIdx="0" presStyleCnt="3"/>
      <dgm:spPr/>
    </dgm:pt>
    <dgm:pt modelId="{21B62A5A-567B-4E80-84B0-E42206D940C4}" type="pres">
      <dgm:prSet presAssocID="{02313F48-25DD-4C73-A0A2-DA30F9051F8E}" presName="txNode" presStyleLbl="fgAcc1" presStyleIdx="0" presStyleCnt="3">
        <dgm:presLayoutVars>
          <dgm:bulletEnabled val="1"/>
        </dgm:presLayoutVars>
      </dgm:prSet>
      <dgm:spPr/>
    </dgm:pt>
    <dgm:pt modelId="{4CF3B5D6-D3C9-4183-B99C-5DC964E22AC0}" type="pres">
      <dgm:prSet presAssocID="{B6839BE0-FE87-42D7-83B6-F1E659BB5913}" presName="compositeSpace" presStyleCnt="0"/>
      <dgm:spPr/>
    </dgm:pt>
    <dgm:pt modelId="{1775341F-4779-4DDF-A0C9-9C999EC4B4A2}" type="pres">
      <dgm:prSet presAssocID="{477B0011-B6D9-4282-85E4-8F9402D32420}" presName="composite" presStyleCnt="0"/>
      <dgm:spPr/>
    </dgm:pt>
    <dgm:pt modelId="{AE6936F1-4115-4E2F-A5BE-B1F6FEC61CB0}" type="pres">
      <dgm:prSet presAssocID="{477B0011-B6D9-4282-85E4-8F9402D32420}" presName="bgChev" presStyleLbl="node1" presStyleIdx="1" presStyleCnt="3"/>
      <dgm:spPr/>
    </dgm:pt>
    <dgm:pt modelId="{022DD040-1B57-4605-AD64-824693907EF4}" type="pres">
      <dgm:prSet presAssocID="{477B0011-B6D9-4282-85E4-8F9402D32420}" presName="txNode" presStyleLbl="fgAcc1" presStyleIdx="1" presStyleCnt="3">
        <dgm:presLayoutVars>
          <dgm:bulletEnabled val="1"/>
        </dgm:presLayoutVars>
      </dgm:prSet>
      <dgm:spPr/>
    </dgm:pt>
    <dgm:pt modelId="{2671F340-62FE-4055-AF5B-B28A68D22460}" type="pres">
      <dgm:prSet presAssocID="{A1918165-E7B7-4E02-82D9-733113EBC421}" presName="compositeSpace" presStyleCnt="0"/>
      <dgm:spPr/>
    </dgm:pt>
    <dgm:pt modelId="{46D72EB7-8C3C-4D8F-909A-8EB339FA75AC}" type="pres">
      <dgm:prSet presAssocID="{C5348F01-F6C1-479E-A896-20629613B083}" presName="composite" presStyleCnt="0"/>
      <dgm:spPr/>
    </dgm:pt>
    <dgm:pt modelId="{F7FB79C5-7AF0-41B3-AB7A-651DD635B32C}" type="pres">
      <dgm:prSet presAssocID="{C5348F01-F6C1-479E-A896-20629613B083}" presName="bgChev" presStyleLbl="node1" presStyleIdx="2" presStyleCnt="3"/>
      <dgm:spPr/>
    </dgm:pt>
    <dgm:pt modelId="{7766EABD-BF31-49EB-A258-AD6FABD5CFBB}" type="pres">
      <dgm:prSet presAssocID="{C5348F01-F6C1-479E-A896-20629613B083}" presName="txNode" presStyleLbl="fgAcc1" presStyleIdx="2" presStyleCnt="3">
        <dgm:presLayoutVars>
          <dgm:bulletEnabled val="1"/>
        </dgm:presLayoutVars>
      </dgm:prSet>
      <dgm:spPr/>
    </dgm:pt>
  </dgm:ptLst>
  <dgm:cxnLst>
    <dgm:cxn modelId="{8C9DC077-7B27-41A4-867F-A2C3EB580ADB}" type="presOf" srcId="{477B0011-B6D9-4282-85E4-8F9402D32420}" destId="{022DD040-1B57-4605-AD64-824693907EF4}" srcOrd="0" destOrd="0" presId="urn:microsoft.com/office/officeart/2005/8/layout/chevronAccent+Icon"/>
    <dgm:cxn modelId="{8A4C5B86-E350-4873-BF2B-EF7FB6AC8C3E}" type="presOf" srcId="{C5348F01-F6C1-479E-A896-20629613B083}" destId="{7766EABD-BF31-49EB-A258-AD6FABD5CFBB}" srcOrd="0" destOrd="0" presId="urn:microsoft.com/office/officeart/2005/8/layout/chevronAccent+Icon"/>
    <dgm:cxn modelId="{68FEBD96-94BA-4EE9-A63C-505FB6C653A3}" srcId="{36A2EF81-9D0F-4256-BBE7-0D6B40CA68FE}" destId="{02313F48-25DD-4C73-A0A2-DA30F9051F8E}" srcOrd="0" destOrd="0" parTransId="{B17D8BE8-59FE-4E79-96C5-DFEC00B18C8E}" sibTransId="{B6839BE0-FE87-42D7-83B6-F1E659BB5913}"/>
    <dgm:cxn modelId="{083621A0-C5E7-45A9-BB8A-45DED4EC04C9}" srcId="{36A2EF81-9D0F-4256-BBE7-0D6B40CA68FE}" destId="{C5348F01-F6C1-479E-A896-20629613B083}" srcOrd="2" destOrd="0" parTransId="{318C6AB9-6391-4DE1-9109-BC528DC3974F}" sibTransId="{21862B06-CA7B-4184-BBBA-671E22926CE4}"/>
    <dgm:cxn modelId="{712F45F0-693D-4732-A5FA-03D5BECBC9E0}" srcId="{36A2EF81-9D0F-4256-BBE7-0D6B40CA68FE}" destId="{477B0011-B6D9-4282-85E4-8F9402D32420}" srcOrd="1" destOrd="0" parTransId="{EFEA9206-DC75-4B01-852F-ADE017A89CCF}" sibTransId="{A1918165-E7B7-4E02-82D9-733113EBC421}"/>
    <dgm:cxn modelId="{3EAA4EF0-BF26-4456-BCA6-BA3B98503796}" type="presOf" srcId="{02313F48-25DD-4C73-A0A2-DA30F9051F8E}" destId="{21B62A5A-567B-4E80-84B0-E42206D940C4}" srcOrd="0" destOrd="0" presId="urn:microsoft.com/office/officeart/2005/8/layout/chevronAccent+Icon"/>
    <dgm:cxn modelId="{226BD6F7-E27E-49C2-BD27-8D0A73839763}" type="presOf" srcId="{36A2EF81-9D0F-4256-BBE7-0D6B40CA68FE}" destId="{73266744-3D16-4297-8193-D63D7C21A90E}" srcOrd="0" destOrd="0" presId="urn:microsoft.com/office/officeart/2005/8/layout/chevronAccent+Icon"/>
    <dgm:cxn modelId="{63C6E6B2-648D-47A4-9739-90C1DDDE52C9}" type="presParOf" srcId="{73266744-3D16-4297-8193-D63D7C21A90E}" destId="{B2576723-0134-49B9-AB4B-048B53941831}" srcOrd="0" destOrd="0" presId="urn:microsoft.com/office/officeart/2005/8/layout/chevronAccent+Icon"/>
    <dgm:cxn modelId="{AB49631D-DA5B-416A-A9D9-BD94FD3917A4}" type="presParOf" srcId="{B2576723-0134-49B9-AB4B-048B53941831}" destId="{99F5FFCC-F95E-4BBF-872A-C25CC242AC9B}" srcOrd="0" destOrd="0" presId="urn:microsoft.com/office/officeart/2005/8/layout/chevronAccent+Icon"/>
    <dgm:cxn modelId="{AF12DA74-A87C-441E-84BF-FC5CFEF9E5E5}" type="presParOf" srcId="{B2576723-0134-49B9-AB4B-048B53941831}" destId="{21B62A5A-567B-4E80-84B0-E42206D940C4}" srcOrd="1" destOrd="0" presId="urn:microsoft.com/office/officeart/2005/8/layout/chevronAccent+Icon"/>
    <dgm:cxn modelId="{0761CABF-0C71-4A2F-8D2D-BCD7624C3195}" type="presParOf" srcId="{73266744-3D16-4297-8193-D63D7C21A90E}" destId="{4CF3B5D6-D3C9-4183-B99C-5DC964E22AC0}" srcOrd="1" destOrd="0" presId="urn:microsoft.com/office/officeart/2005/8/layout/chevronAccent+Icon"/>
    <dgm:cxn modelId="{E3EF4B23-41B4-4B53-BB0B-A466CAA49616}" type="presParOf" srcId="{73266744-3D16-4297-8193-D63D7C21A90E}" destId="{1775341F-4779-4DDF-A0C9-9C999EC4B4A2}" srcOrd="2" destOrd="0" presId="urn:microsoft.com/office/officeart/2005/8/layout/chevronAccent+Icon"/>
    <dgm:cxn modelId="{6B241904-78B4-428F-A168-0EC6836485D1}" type="presParOf" srcId="{1775341F-4779-4DDF-A0C9-9C999EC4B4A2}" destId="{AE6936F1-4115-4E2F-A5BE-B1F6FEC61CB0}" srcOrd="0" destOrd="0" presId="urn:microsoft.com/office/officeart/2005/8/layout/chevronAccent+Icon"/>
    <dgm:cxn modelId="{3BB29A78-681A-4D0B-A5AC-0453F8E7EDD9}" type="presParOf" srcId="{1775341F-4779-4DDF-A0C9-9C999EC4B4A2}" destId="{022DD040-1B57-4605-AD64-824693907EF4}" srcOrd="1" destOrd="0" presId="urn:microsoft.com/office/officeart/2005/8/layout/chevronAccent+Icon"/>
    <dgm:cxn modelId="{6A16136A-0D1D-4D63-89A9-EA9DD5D086CF}" type="presParOf" srcId="{73266744-3D16-4297-8193-D63D7C21A90E}" destId="{2671F340-62FE-4055-AF5B-B28A68D22460}" srcOrd="3" destOrd="0" presId="urn:microsoft.com/office/officeart/2005/8/layout/chevronAccent+Icon"/>
    <dgm:cxn modelId="{5CBA5976-A6B7-4E2A-8C47-27EA8BF634C6}" type="presParOf" srcId="{73266744-3D16-4297-8193-D63D7C21A90E}" destId="{46D72EB7-8C3C-4D8F-909A-8EB339FA75AC}" srcOrd="4" destOrd="0" presId="urn:microsoft.com/office/officeart/2005/8/layout/chevronAccent+Icon"/>
    <dgm:cxn modelId="{36ED68FF-C797-4CD0-9C9A-EFF3C6317122}" type="presParOf" srcId="{46D72EB7-8C3C-4D8F-909A-8EB339FA75AC}" destId="{F7FB79C5-7AF0-41B3-AB7A-651DD635B32C}" srcOrd="0" destOrd="0" presId="urn:microsoft.com/office/officeart/2005/8/layout/chevronAccent+Icon"/>
    <dgm:cxn modelId="{22620090-3240-428E-99F9-A182DFEE5FD5}" type="presParOf" srcId="{46D72EB7-8C3C-4D8F-909A-8EB339FA75AC}" destId="{7766EABD-BF31-49EB-A258-AD6FABD5CFBB}" srcOrd="1" destOrd="0" presId="urn:microsoft.com/office/officeart/2005/8/layout/chevronAccent+Icon"/>
  </dgm:cxnLst>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F07F19-1F50-4B42-A7A0-278DF9D25BB1}" type="doc">
      <dgm:prSet loTypeId="urn:microsoft.com/office/officeart/2016/7/layout/BasicLinearProcessNumbered#1" loCatId="process" qsTypeId="urn:microsoft.com/office/officeart/2005/8/quickstyle/simple1" qsCatId="simple" csTypeId="urn:microsoft.com/office/officeart/2005/8/colors/accent1_2" csCatId="accent1" phldr="1"/>
      <dgm:spPr/>
      <dgm:t>
        <a:bodyPr/>
        <a:lstStyle/>
        <a:p>
          <a:endParaRPr lang="en-US"/>
        </a:p>
      </dgm:t>
    </dgm:pt>
    <dgm:pt modelId="{22625139-F93A-4F3F-A7AA-4923A01AEDF3}">
      <dgm:prSet custT="1"/>
      <dgm:spPr/>
      <dgm:t>
        <a:bodyPr lIns="288000"/>
        <a:lstStyle/>
        <a:p>
          <a:r>
            <a:rPr lang="en-US" sz="1900" dirty="0">
              <a:solidFill>
                <a:schemeClr val="accent1">
                  <a:lumMod val="75000"/>
                </a:schemeClr>
              </a:solidFill>
              <a:latin typeface="Calibri" panose="020F0502020204030204" pitchFamily="34" charset="0"/>
              <a:cs typeface="Calibri" panose="020F0502020204030204" pitchFamily="34" charset="0"/>
            </a:rPr>
            <a:t>Learning Objective 3</a:t>
          </a:r>
        </a:p>
        <a:p>
          <a:r>
            <a:rPr lang="en-US" sz="1700" b="1" dirty="0">
              <a:latin typeface="Calibri" panose="020F0502020204030204" pitchFamily="34" charset="0"/>
              <a:cs typeface="Calibri" panose="020F0502020204030204" pitchFamily="34" charset="0"/>
            </a:rPr>
            <a:t>Examine the values surrounding recovery-oriented practice and implications for service delivery</a:t>
          </a:r>
          <a:endParaRPr lang="en-US" sz="1700" dirty="0">
            <a:latin typeface="Calibri" panose="020F0502020204030204" pitchFamily="34" charset="0"/>
            <a:cs typeface="Calibri" panose="020F0502020204030204" pitchFamily="34" charset="0"/>
          </a:endParaRPr>
        </a:p>
      </dgm:t>
    </dgm:pt>
    <dgm:pt modelId="{F549A0EB-6BE9-4749-8336-B02A279AE302}" type="parTrans" cxnId="{FC7721F0-429B-4CE7-BE98-C2F3C41FE9C7}">
      <dgm:prSet/>
      <dgm:spPr/>
      <dgm:t>
        <a:bodyPr/>
        <a:lstStyle/>
        <a:p>
          <a:endParaRPr lang="en-US"/>
        </a:p>
      </dgm:t>
    </dgm:pt>
    <dgm:pt modelId="{A8E2FA08-4DD4-4654-A85D-9A99162D6201}" type="sibTrans" cxnId="{FC7721F0-429B-4CE7-BE98-C2F3C41FE9C7}">
      <dgm:prSet phldrT="3" phldr="0"/>
      <dgm:spPr/>
      <dgm:t>
        <a:bodyPr/>
        <a:lstStyle/>
        <a:p>
          <a:r>
            <a:rPr lang="en-US"/>
            <a:t>3</a:t>
          </a:r>
          <a:endParaRPr lang="en-US" dirty="0"/>
        </a:p>
      </dgm:t>
    </dgm:pt>
    <dgm:pt modelId="{140952D0-0E1D-4F48-9F16-53581487CFA0}">
      <dgm:prSet custT="1"/>
      <dgm:spPr/>
      <dgm:t>
        <a:bodyPr lIns="288000"/>
        <a:lstStyle/>
        <a:p>
          <a:r>
            <a:rPr lang="en-US" sz="1900" dirty="0">
              <a:solidFill>
                <a:schemeClr val="accent1">
                  <a:lumMod val="75000"/>
                </a:schemeClr>
              </a:solidFill>
              <a:latin typeface="Calibri" panose="020F0502020204030204" pitchFamily="34" charset="0"/>
              <a:cs typeface="Calibri" panose="020F0502020204030204" pitchFamily="34" charset="0"/>
            </a:rPr>
            <a:t>Learning Objective 4</a:t>
          </a:r>
        </a:p>
        <a:p>
          <a:r>
            <a:rPr lang="en-US" sz="1700" b="1" dirty="0">
              <a:latin typeface="Calibri" panose="020F0502020204030204" pitchFamily="34" charset="0"/>
              <a:cs typeface="Calibri" panose="020F0502020204030204" pitchFamily="34" charset="0"/>
            </a:rPr>
            <a:t>Introduce recovery management concepts and delineate factors for successful implementation</a:t>
          </a:r>
          <a:endParaRPr lang="en-US" sz="1700" dirty="0">
            <a:latin typeface="Calibri" panose="020F0502020204030204" pitchFamily="34" charset="0"/>
            <a:cs typeface="Calibri" panose="020F0502020204030204" pitchFamily="34" charset="0"/>
          </a:endParaRPr>
        </a:p>
      </dgm:t>
    </dgm:pt>
    <dgm:pt modelId="{790C446F-6917-41E7-BE01-7AFE2676D505}" type="parTrans" cxnId="{B07163E8-ADEC-492A-8F07-7E5786AB23AE}">
      <dgm:prSet/>
      <dgm:spPr/>
      <dgm:t>
        <a:bodyPr/>
        <a:lstStyle/>
        <a:p>
          <a:endParaRPr lang="en-US"/>
        </a:p>
      </dgm:t>
    </dgm:pt>
    <dgm:pt modelId="{2804F27C-9BA9-4D07-AB02-74BE7DFA2C0E}" type="sibTrans" cxnId="{B07163E8-ADEC-492A-8F07-7E5786AB23AE}">
      <dgm:prSet phldrT="4" phldr="0"/>
      <dgm:spPr/>
      <dgm:t>
        <a:bodyPr/>
        <a:lstStyle/>
        <a:p>
          <a:r>
            <a:rPr lang="en-US"/>
            <a:t>4</a:t>
          </a:r>
          <a:endParaRPr lang="en-US" dirty="0"/>
        </a:p>
      </dgm:t>
    </dgm:pt>
    <dgm:pt modelId="{752A7BD7-592A-4828-A160-1B898C5EFA73}">
      <dgm:prSet custT="1"/>
      <dgm:spPr/>
      <dgm:t>
        <a:bodyPr lIns="288000"/>
        <a:lstStyle/>
        <a:p>
          <a:r>
            <a:rPr lang="en-US" sz="1900" dirty="0">
              <a:solidFill>
                <a:schemeClr val="accent1">
                  <a:lumMod val="75000"/>
                </a:schemeClr>
              </a:solidFill>
              <a:latin typeface="Calibri" panose="020F0502020204030204" pitchFamily="34" charset="0"/>
              <a:cs typeface="Calibri" panose="020F0502020204030204" pitchFamily="34" charset="0"/>
            </a:rPr>
            <a:t>Learning Objective 2</a:t>
          </a:r>
          <a:br>
            <a:rPr lang="en-US" sz="1900" dirty="0">
              <a:solidFill>
                <a:schemeClr val="accent1">
                  <a:lumMod val="75000"/>
                </a:schemeClr>
              </a:solidFill>
              <a:latin typeface="Calibri" panose="020F0502020204030204" pitchFamily="34" charset="0"/>
              <a:cs typeface="Calibri" panose="020F0502020204030204" pitchFamily="34" charset="0"/>
            </a:rPr>
          </a:br>
          <a:br>
            <a:rPr lang="en-US" sz="1000" dirty="0">
              <a:solidFill>
                <a:schemeClr val="accent1">
                  <a:lumMod val="75000"/>
                </a:schemeClr>
              </a:solidFill>
              <a:latin typeface="Calibri" panose="020F0502020204030204" pitchFamily="34" charset="0"/>
              <a:cs typeface="Calibri" panose="020F0502020204030204" pitchFamily="34" charset="0"/>
            </a:rPr>
          </a:br>
          <a:r>
            <a:rPr lang="en-US" sz="1700" b="1" dirty="0">
              <a:latin typeface="Calibri" panose="020F0502020204030204" pitchFamily="34" charset="0"/>
              <a:cs typeface="Calibri" panose="020F0502020204030204" pitchFamily="34" charset="0"/>
            </a:rPr>
            <a:t>Define recovery and explore recovery principles</a:t>
          </a:r>
          <a:endParaRPr lang="en-US" sz="1700" dirty="0">
            <a:solidFill>
              <a:schemeClr val="accent1">
                <a:lumMod val="75000"/>
              </a:schemeClr>
            </a:solidFill>
            <a:latin typeface="Calibri" panose="020F0502020204030204" pitchFamily="34" charset="0"/>
            <a:cs typeface="Calibri" panose="020F0502020204030204" pitchFamily="34" charset="0"/>
          </a:endParaRPr>
        </a:p>
      </dgm:t>
    </dgm:pt>
    <dgm:pt modelId="{0FF2FD0A-F459-43F8-8E92-A7965832D9FB}" type="parTrans" cxnId="{1948E535-4B52-4119-8F52-21B0E3933467}">
      <dgm:prSet/>
      <dgm:spPr/>
      <dgm:t>
        <a:bodyPr/>
        <a:lstStyle/>
        <a:p>
          <a:endParaRPr lang="en-US"/>
        </a:p>
      </dgm:t>
    </dgm:pt>
    <dgm:pt modelId="{6AB685D6-A4C8-4FC1-B1D3-5E5287230A0F}" type="sibTrans" cxnId="{1948E535-4B52-4119-8F52-21B0E3933467}">
      <dgm:prSet phldrT="2" phldr="0"/>
      <dgm:spPr/>
      <dgm:t>
        <a:bodyPr/>
        <a:lstStyle/>
        <a:p>
          <a:r>
            <a:rPr lang="en-US"/>
            <a:t>2</a:t>
          </a:r>
          <a:endParaRPr lang="en-US" dirty="0"/>
        </a:p>
      </dgm:t>
    </dgm:pt>
    <dgm:pt modelId="{2EE95FC5-CD6B-4A50-9262-DC414E16C3EA}">
      <dgm:prSet custT="1"/>
      <dgm:spPr/>
      <dgm:t>
        <a:bodyPr lIns="288000"/>
        <a:lstStyle/>
        <a:p>
          <a:r>
            <a:rPr lang="en-US" sz="1900" dirty="0">
              <a:solidFill>
                <a:schemeClr val="accent1">
                  <a:lumMod val="75000"/>
                </a:schemeClr>
              </a:solidFill>
              <a:latin typeface="Calibri" panose="020F0502020204030204" pitchFamily="34" charset="0"/>
              <a:cs typeface="Calibri" panose="020F0502020204030204" pitchFamily="34" charset="0"/>
            </a:rPr>
            <a:t>Learning Objective 1</a:t>
          </a:r>
          <a:br>
            <a:rPr lang="en-US" sz="1900" dirty="0">
              <a:solidFill>
                <a:schemeClr val="accent1">
                  <a:lumMod val="75000"/>
                </a:schemeClr>
              </a:solidFill>
              <a:latin typeface="Calibri" panose="020F0502020204030204" pitchFamily="34" charset="0"/>
              <a:cs typeface="Calibri" panose="020F0502020204030204" pitchFamily="34" charset="0"/>
            </a:rPr>
          </a:br>
          <a:br>
            <a:rPr lang="en-US" sz="1000" dirty="0">
              <a:solidFill>
                <a:schemeClr val="accent1">
                  <a:lumMod val="75000"/>
                </a:schemeClr>
              </a:solidFill>
              <a:latin typeface="Calibri" panose="020F0502020204030204" pitchFamily="34" charset="0"/>
              <a:cs typeface="Calibri" panose="020F0502020204030204" pitchFamily="34" charset="0"/>
            </a:rPr>
          </a:br>
          <a:r>
            <a:rPr lang="en-US" sz="1700" b="1" dirty="0">
              <a:latin typeface="Calibri" panose="020F0502020204030204" pitchFamily="34" charset="0"/>
              <a:cs typeface="Calibri" panose="020F0502020204030204" pitchFamily="34" charset="0"/>
            </a:rPr>
            <a:t>Review national and state movements in establishing a recovery-orientation for persons with mental health and substance use conditions</a:t>
          </a:r>
          <a:endParaRPr lang="en-US" sz="1700" dirty="0">
            <a:solidFill>
              <a:schemeClr val="accent1">
                <a:lumMod val="75000"/>
              </a:schemeClr>
            </a:solidFill>
            <a:latin typeface="Calibri" panose="020F0502020204030204" pitchFamily="34" charset="0"/>
            <a:cs typeface="Calibri" panose="020F0502020204030204" pitchFamily="34" charset="0"/>
          </a:endParaRPr>
        </a:p>
      </dgm:t>
    </dgm:pt>
    <dgm:pt modelId="{C99EBBB1-E916-471C-83C9-ABE85B42AC26}" type="sibTrans" cxnId="{B3F19EC2-A372-4EC3-BFE0-C62FFDFE3DF6}">
      <dgm:prSet phldrT="1" phldr="0"/>
      <dgm:spPr/>
      <dgm:t>
        <a:bodyPr/>
        <a:lstStyle/>
        <a:p>
          <a:r>
            <a:rPr lang="en-US"/>
            <a:t>1</a:t>
          </a:r>
          <a:endParaRPr lang="en-US" dirty="0"/>
        </a:p>
      </dgm:t>
    </dgm:pt>
    <dgm:pt modelId="{75374347-884B-4721-8CFF-DF080F5B1C79}" type="parTrans" cxnId="{B3F19EC2-A372-4EC3-BFE0-C62FFDFE3DF6}">
      <dgm:prSet/>
      <dgm:spPr/>
      <dgm:t>
        <a:bodyPr/>
        <a:lstStyle/>
        <a:p>
          <a:endParaRPr lang="en-US"/>
        </a:p>
      </dgm:t>
    </dgm:pt>
    <dgm:pt modelId="{C09B749D-9CF7-492C-B341-D9553818451B}" type="pres">
      <dgm:prSet presAssocID="{D0F07F19-1F50-4B42-A7A0-278DF9D25BB1}" presName="Name0" presStyleCnt="0">
        <dgm:presLayoutVars>
          <dgm:animLvl val="lvl"/>
          <dgm:resizeHandles val="exact"/>
        </dgm:presLayoutVars>
      </dgm:prSet>
      <dgm:spPr/>
    </dgm:pt>
    <dgm:pt modelId="{8EEF3829-836D-4E60-A9BC-8F0AD18883EE}" type="pres">
      <dgm:prSet presAssocID="{2EE95FC5-CD6B-4A50-9262-DC414E16C3EA}" presName="compositeNode" presStyleCnt="0">
        <dgm:presLayoutVars>
          <dgm:bulletEnabled val="1"/>
        </dgm:presLayoutVars>
      </dgm:prSet>
      <dgm:spPr/>
    </dgm:pt>
    <dgm:pt modelId="{5947A689-FC4A-4FDF-BDDD-890A8474DEF9}" type="pres">
      <dgm:prSet presAssocID="{2EE95FC5-CD6B-4A50-9262-DC414E16C3EA}" presName="bgRect" presStyleLbl="bgAccFollowNode1" presStyleIdx="0" presStyleCnt="4" custScaleX="106190" custLinFactNeighborX="-160" custLinFactNeighborY="-47"/>
      <dgm:spPr/>
    </dgm:pt>
    <dgm:pt modelId="{94E9EF1A-1D07-4210-9402-6C559E90358A}" type="pres">
      <dgm:prSet presAssocID="{C99EBBB1-E916-471C-83C9-ABE85B42AC26}" presName="sibTransNodeCircle" presStyleLbl="alignNode1" presStyleIdx="0" presStyleCnt="8">
        <dgm:presLayoutVars>
          <dgm:chMax val="0"/>
          <dgm:bulletEnabled/>
        </dgm:presLayoutVars>
      </dgm:prSet>
      <dgm:spPr>
        <a:prstGeom prst="rect">
          <a:avLst/>
        </a:prstGeom>
      </dgm:spPr>
    </dgm:pt>
    <dgm:pt modelId="{B9E74D06-8974-46A7-BDE8-CAC0846523DB}" type="pres">
      <dgm:prSet presAssocID="{2EE95FC5-CD6B-4A50-9262-DC414E16C3EA}" presName="bottomLine" presStyleLbl="alignNode1" presStyleIdx="1" presStyleCnt="8">
        <dgm:presLayoutVars/>
      </dgm:prSet>
      <dgm:spPr/>
    </dgm:pt>
    <dgm:pt modelId="{815671D8-22AE-4967-8461-EBC1C9F97F94}" type="pres">
      <dgm:prSet presAssocID="{2EE95FC5-CD6B-4A50-9262-DC414E16C3EA}" presName="nodeText" presStyleLbl="bgAccFollowNode1" presStyleIdx="0" presStyleCnt="4">
        <dgm:presLayoutVars>
          <dgm:bulletEnabled val="1"/>
        </dgm:presLayoutVars>
      </dgm:prSet>
      <dgm:spPr/>
    </dgm:pt>
    <dgm:pt modelId="{4345A606-3100-40DC-847D-F26F8DFFB0A4}" type="pres">
      <dgm:prSet presAssocID="{C99EBBB1-E916-471C-83C9-ABE85B42AC26}" presName="sibTrans" presStyleCnt="0"/>
      <dgm:spPr/>
    </dgm:pt>
    <dgm:pt modelId="{B00A4622-AE0E-4076-85DB-EF0445408AE5}" type="pres">
      <dgm:prSet presAssocID="{752A7BD7-592A-4828-A160-1B898C5EFA73}" presName="compositeNode" presStyleCnt="0">
        <dgm:presLayoutVars>
          <dgm:bulletEnabled val="1"/>
        </dgm:presLayoutVars>
      </dgm:prSet>
      <dgm:spPr/>
    </dgm:pt>
    <dgm:pt modelId="{0C3F367E-8502-4FE8-BAE7-DD0216BBE5F4}" type="pres">
      <dgm:prSet presAssocID="{752A7BD7-592A-4828-A160-1B898C5EFA73}" presName="bgRect" presStyleLbl="bgAccFollowNode1" presStyleIdx="1" presStyleCnt="4"/>
      <dgm:spPr/>
    </dgm:pt>
    <dgm:pt modelId="{64DEC11D-BC31-4708-AD6D-FCD869F29A77}" type="pres">
      <dgm:prSet presAssocID="{6AB685D6-A4C8-4FC1-B1D3-5E5287230A0F}" presName="sibTransNodeCircle" presStyleLbl="alignNode1" presStyleIdx="2" presStyleCnt="8">
        <dgm:presLayoutVars>
          <dgm:chMax val="0"/>
          <dgm:bulletEnabled/>
        </dgm:presLayoutVars>
      </dgm:prSet>
      <dgm:spPr>
        <a:prstGeom prst="rect">
          <a:avLst/>
        </a:prstGeom>
      </dgm:spPr>
    </dgm:pt>
    <dgm:pt modelId="{E2B2538A-D96F-4DCA-8CF3-F0FB434F3801}" type="pres">
      <dgm:prSet presAssocID="{752A7BD7-592A-4828-A160-1B898C5EFA73}" presName="bottomLine" presStyleLbl="alignNode1" presStyleIdx="3" presStyleCnt="8">
        <dgm:presLayoutVars/>
      </dgm:prSet>
      <dgm:spPr/>
    </dgm:pt>
    <dgm:pt modelId="{3EBFB89F-9498-48A7-B439-3463C1372F8F}" type="pres">
      <dgm:prSet presAssocID="{752A7BD7-592A-4828-A160-1B898C5EFA73}" presName="nodeText" presStyleLbl="bgAccFollowNode1" presStyleIdx="1" presStyleCnt="4">
        <dgm:presLayoutVars>
          <dgm:bulletEnabled val="1"/>
        </dgm:presLayoutVars>
      </dgm:prSet>
      <dgm:spPr/>
    </dgm:pt>
    <dgm:pt modelId="{37BC4521-70B3-472D-803F-5906DF931374}" type="pres">
      <dgm:prSet presAssocID="{6AB685D6-A4C8-4FC1-B1D3-5E5287230A0F}" presName="sibTrans" presStyleCnt="0"/>
      <dgm:spPr/>
    </dgm:pt>
    <dgm:pt modelId="{5419C900-3474-4480-82CB-923AF8027A48}" type="pres">
      <dgm:prSet presAssocID="{22625139-F93A-4F3F-A7AA-4923A01AEDF3}" presName="compositeNode" presStyleCnt="0">
        <dgm:presLayoutVars>
          <dgm:bulletEnabled val="1"/>
        </dgm:presLayoutVars>
      </dgm:prSet>
      <dgm:spPr/>
    </dgm:pt>
    <dgm:pt modelId="{83253AE2-89B5-4ADC-817A-FEF4E0BC4B49}" type="pres">
      <dgm:prSet presAssocID="{22625139-F93A-4F3F-A7AA-4923A01AEDF3}" presName="bgRect" presStyleLbl="bgAccFollowNode1" presStyleIdx="2" presStyleCnt="4"/>
      <dgm:spPr/>
    </dgm:pt>
    <dgm:pt modelId="{82EE2C17-F664-4616-8F76-97637F08E124}" type="pres">
      <dgm:prSet presAssocID="{A8E2FA08-4DD4-4654-A85D-9A99162D6201}" presName="sibTransNodeCircle" presStyleLbl="alignNode1" presStyleIdx="4" presStyleCnt="8">
        <dgm:presLayoutVars>
          <dgm:chMax val="0"/>
          <dgm:bulletEnabled/>
        </dgm:presLayoutVars>
      </dgm:prSet>
      <dgm:spPr>
        <a:prstGeom prst="rect">
          <a:avLst/>
        </a:prstGeom>
      </dgm:spPr>
    </dgm:pt>
    <dgm:pt modelId="{96383FDE-483E-4E6D-B151-4FC41C065094}" type="pres">
      <dgm:prSet presAssocID="{22625139-F93A-4F3F-A7AA-4923A01AEDF3}" presName="bottomLine" presStyleLbl="alignNode1" presStyleIdx="5" presStyleCnt="8">
        <dgm:presLayoutVars/>
      </dgm:prSet>
      <dgm:spPr/>
    </dgm:pt>
    <dgm:pt modelId="{BBF86657-8EAE-46E6-B25A-D2056AE50973}" type="pres">
      <dgm:prSet presAssocID="{22625139-F93A-4F3F-A7AA-4923A01AEDF3}" presName="nodeText" presStyleLbl="bgAccFollowNode1" presStyleIdx="2" presStyleCnt="4">
        <dgm:presLayoutVars>
          <dgm:bulletEnabled val="1"/>
        </dgm:presLayoutVars>
      </dgm:prSet>
      <dgm:spPr/>
    </dgm:pt>
    <dgm:pt modelId="{8DC76FCE-F8A0-43BB-94B0-26867DA9F629}" type="pres">
      <dgm:prSet presAssocID="{A8E2FA08-4DD4-4654-A85D-9A99162D6201}" presName="sibTrans" presStyleCnt="0"/>
      <dgm:spPr/>
    </dgm:pt>
    <dgm:pt modelId="{46746BF8-8C13-403D-B74A-6BA79A7FA811}" type="pres">
      <dgm:prSet presAssocID="{140952D0-0E1D-4F48-9F16-53581487CFA0}" presName="compositeNode" presStyleCnt="0">
        <dgm:presLayoutVars>
          <dgm:bulletEnabled val="1"/>
        </dgm:presLayoutVars>
      </dgm:prSet>
      <dgm:spPr/>
    </dgm:pt>
    <dgm:pt modelId="{7ACBA089-E576-4FF4-865F-C3BBF7659A23}" type="pres">
      <dgm:prSet presAssocID="{140952D0-0E1D-4F48-9F16-53581487CFA0}" presName="bgRect" presStyleLbl="bgAccFollowNode1" presStyleIdx="3" presStyleCnt="4"/>
      <dgm:spPr/>
    </dgm:pt>
    <dgm:pt modelId="{3CBA3CC0-D70A-4B98-9329-64604EDF25F0}" type="pres">
      <dgm:prSet presAssocID="{2804F27C-9BA9-4D07-AB02-74BE7DFA2C0E}" presName="sibTransNodeCircle" presStyleLbl="alignNode1" presStyleIdx="6" presStyleCnt="8">
        <dgm:presLayoutVars>
          <dgm:chMax val="0"/>
          <dgm:bulletEnabled/>
        </dgm:presLayoutVars>
      </dgm:prSet>
      <dgm:spPr>
        <a:prstGeom prst="rect">
          <a:avLst/>
        </a:prstGeom>
      </dgm:spPr>
    </dgm:pt>
    <dgm:pt modelId="{5BE72261-3EB3-4585-8739-2FFBAED12B80}" type="pres">
      <dgm:prSet presAssocID="{140952D0-0E1D-4F48-9F16-53581487CFA0}" presName="bottomLine" presStyleLbl="alignNode1" presStyleIdx="7" presStyleCnt="8">
        <dgm:presLayoutVars/>
      </dgm:prSet>
      <dgm:spPr/>
    </dgm:pt>
    <dgm:pt modelId="{64EF213D-B16C-4AC2-8183-B62F7FC17277}" type="pres">
      <dgm:prSet presAssocID="{140952D0-0E1D-4F48-9F16-53581487CFA0}" presName="nodeText" presStyleLbl="bgAccFollowNode1" presStyleIdx="3" presStyleCnt="4">
        <dgm:presLayoutVars>
          <dgm:bulletEnabled val="1"/>
        </dgm:presLayoutVars>
      </dgm:prSet>
      <dgm:spPr/>
    </dgm:pt>
  </dgm:ptLst>
  <dgm:cxnLst>
    <dgm:cxn modelId="{EEA2C42F-B7FD-4F84-B5E3-ED2ABCBF1CE5}" type="presOf" srcId="{140952D0-0E1D-4F48-9F16-53581487CFA0}" destId="{7ACBA089-E576-4FF4-865F-C3BBF7659A23}" srcOrd="0" destOrd="0" presId="urn:microsoft.com/office/officeart/2016/7/layout/BasicLinearProcessNumbered#1"/>
    <dgm:cxn modelId="{8E02B034-A751-4731-ABFB-AC581DB36D5A}" type="presOf" srcId="{752A7BD7-592A-4828-A160-1B898C5EFA73}" destId="{0C3F367E-8502-4FE8-BAE7-DD0216BBE5F4}" srcOrd="0" destOrd="0" presId="urn:microsoft.com/office/officeart/2016/7/layout/BasicLinearProcessNumbered#1"/>
    <dgm:cxn modelId="{1948E535-4B52-4119-8F52-21B0E3933467}" srcId="{D0F07F19-1F50-4B42-A7A0-278DF9D25BB1}" destId="{752A7BD7-592A-4828-A160-1B898C5EFA73}" srcOrd="1" destOrd="0" parTransId="{0FF2FD0A-F459-43F8-8E92-A7965832D9FB}" sibTransId="{6AB685D6-A4C8-4FC1-B1D3-5E5287230A0F}"/>
    <dgm:cxn modelId="{6E88E935-2ADB-486C-BB83-BFD36EA2CFDD}" type="presOf" srcId="{D0F07F19-1F50-4B42-A7A0-278DF9D25BB1}" destId="{C09B749D-9CF7-492C-B341-D9553818451B}" srcOrd="0" destOrd="0" presId="urn:microsoft.com/office/officeart/2016/7/layout/BasicLinearProcessNumbered#1"/>
    <dgm:cxn modelId="{6CB4855C-994B-4D50-85F2-67D569666983}" type="presOf" srcId="{22625139-F93A-4F3F-A7AA-4923A01AEDF3}" destId="{83253AE2-89B5-4ADC-817A-FEF4E0BC4B49}" srcOrd="0" destOrd="0" presId="urn:microsoft.com/office/officeart/2016/7/layout/BasicLinearProcessNumbered#1"/>
    <dgm:cxn modelId="{4E3F0548-1534-47F4-A0F4-277B4B6609A6}" type="presOf" srcId="{C99EBBB1-E916-471C-83C9-ABE85B42AC26}" destId="{94E9EF1A-1D07-4210-9402-6C559E90358A}" srcOrd="0" destOrd="0" presId="urn:microsoft.com/office/officeart/2016/7/layout/BasicLinearProcessNumbered#1"/>
    <dgm:cxn modelId="{DA90D77F-B2FD-416D-BF78-8D4542CC7CDB}" type="presOf" srcId="{752A7BD7-592A-4828-A160-1B898C5EFA73}" destId="{3EBFB89F-9498-48A7-B439-3463C1372F8F}" srcOrd="1" destOrd="0" presId="urn:microsoft.com/office/officeart/2016/7/layout/BasicLinearProcessNumbered#1"/>
    <dgm:cxn modelId="{7EEE6BBC-6E37-4B0A-8684-29FA2328E2E6}" type="presOf" srcId="{2EE95FC5-CD6B-4A50-9262-DC414E16C3EA}" destId="{815671D8-22AE-4967-8461-EBC1C9F97F94}" srcOrd="1" destOrd="0" presId="urn:microsoft.com/office/officeart/2016/7/layout/BasicLinearProcessNumbered#1"/>
    <dgm:cxn modelId="{420533C0-84D9-4C16-A657-F646C7376FC6}" type="presOf" srcId="{A8E2FA08-4DD4-4654-A85D-9A99162D6201}" destId="{82EE2C17-F664-4616-8F76-97637F08E124}" srcOrd="0" destOrd="0" presId="urn:microsoft.com/office/officeart/2016/7/layout/BasicLinearProcessNumbered#1"/>
    <dgm:cxn modelId="{3B992FC2-6816-485E-89BE-F3FCED60BB9E}" type="presOf" srcId="{2EE95FC5-CD6B-4A50-9262-DC414E16C3EA}" destId="{5947A689-FC4A-4FDF-BDDD-890A8474DEF9}" srcOrd="0" destOrd="0" presId="urn:microsoft.com/office/officeart/2016/7/layout/BasicLinearProcessNumbered#1"/>
    <dgm:cxn modelId="{59C43CC2-722F-446D-A861-26EF9F371297}" type="presOf" srcId="{22625139-F93A-4F3F-A7AA-4923A01AEDF3}" destId="{BBF86657-8EAE-46E6-B25A-D2056AE50973}" srcOrd="1" destOrd="0" presId="urn:microsoft.com/office/officeart/2016/7/layout/BasicLinearProcessNumbered#1"/>
    <dgm:cxn modelId="{B3F19EC2-A372-4EC3-BFE0-C62FFDFE3DF6}" srcId="{D0F07F19-1F50-4B42-A7A0-278DF9D25BB1}" destId="{2EE95FC5-CD6B-4A50-9262-DC414E16C3EA}" srcOrd="0" destOrd="0" parTransId="{75374347-884B-4721-8CFF-DF080F5B1C79}" sibTransId="{C99EBBB1-E916-471C-83C9-ABE85B42AC26}"/>
    <dgm:cxn modelId="{A2B091D9-ADEB-4879-81E0-45538E1B804F}" type="presOf" srcId="{140952D0-0E1D-4F48-9F16-53581487CFA0}" destId="{64EF213D-B16C-4AC2-8183-B62F7FC17277}" srcOrd="1" destOrd="0" presId="urn:microsoft.com/office/officeart/2016/7/layout/BasicLinearProcessNumbered#1"/>
    <dgm:cxn modelId="{B07163E8-ADEC-492A-8F07-7E5786AB23AE}" srcId="{D0F07F19-1F50-4B42-A7A0-278DF9D25BB1}" destId="{140952D0-0E1D-4F48-9F16-53581487CFA0}" srcOrd="3" destOrd="0" parTransId="{790C446F-6917-41E7-BE01-7AFE2676D505}" sibTransId="{2804F27C-9BA9-4D07-AB02-74BE7DFA2C0E}"/>
    <dgm:cxn modelId="{FC7721F0-429B-4CE7-BE98-C2F3C41FE9C7}" srcId="{D0F07F19-1F50-4B42-A7A0-278DF9D25BB1}" destId="{22625139-F93A-4F3F-A7AA-4923A01AEDF3}" srcOrd="2" destOrd="0" parTransId="{F549A0EB-6BE9-4749-8336-B02A279AE302}" sibTransId="{A8E2FA08-4DD4-4654-A85D-9A99162D6201}"/>
    <dgm:cxn modelId="{CE13C1F7-93D9-4F49-B266-CB5A76875FB7}" type="presOf" srcId="{2804F27C-9BA9-4D07-AB02-74BE7DFA2C0E}" destId="{3CBA3CC0-D70A-4B98-9329-64604EDF25F0}" srcOrd="0" destOrd="0" presId="urn:microsoft.com/office/officeart/2016/7/layout/BasicLinearProcessNumbered#1"/>
    <dgm:cxn modelId="{71A857FC-432F-4DC4-98DB-ABD6D2C2F706}" type="presOf" srcId="{6AB685D6-A4C8-4FC1-B1D3-5E5287230A0F}" destId="{64DEC11D-BC31-4708-AD6D-FCD869F29A77}" srcOrd="0" destOrd="0" presId="urn:microsoft.com/office/officeart/2016/7/layout/BasicLinearProcessNumbered#1"/>
    <dgm:cxn modelId="{4542EBEE-2861-469B-B56C-70DCEF2DC7F3}" type="presParOf" srcId="{C09B749D-9CF7-492C-B341-D9553818451B}" destId="{8EEF3829-836D-4E60-A9BC-8F0AD18883EE}" srcOrd="0" destOrd="0" presId="urn:microsoft.com/office/officeart/2016/7/layout/BasicLinearProcessNumbered#1"/>
    <dgm:cxn modelId="{D89E8560-B27D-4C57-927A-7311D0BE1471}" type="presParOf" srcId="{8EEF3829-836D-4E60-A9BC-8F0AD18883EE}" destId="{5947A689-FC4A-4FDF-BDDD-890A8474DEF9}" srcOrd="0" destOrd="0" presId="urn:microsoft.com/office/officeart/2016/7/layout/BasicLinearProcessNumbered#1"/>
    <dgm:cxn modelId="{1D36E6A2-96D8-44E6-BB71-A88AA45C0934}" type="presParOf" srcId="{8EEF3829-836D-4E60-A9BC-8F0AD18883EE}" destId="{94E9EF1A-1D07-4210-9402-6C559E90358A}" srcOrd="1" destOrd="0" presId="urn:microsoft.com/office/officeart/2016/7/layout/BasicLinearProcessNumbered#1"/>
    <dgm:cxn modelId="{B34C2A04-4267-4056-B165-DF2B698B49EC}" type="presParOf" srcId="{8EEF3829-836D-4E60-A9BC-8F0AD18883EE}" destId="{B9E74D06-8974-46A7-BDE8-CAC0846523DB}" srcOrd="2" destOrd="0" presId="urn:microsoft.com/office/officeart/2016/7/layout/BasicLinearProcessNumbered#1"/>
    <dgm:cxn modelId="{529435D5-B6F2-4E54-BE12-E9071C72493E}" type="presParOf" srcId="{8EEF3829-836D-4E60-A9BC-8F0AD18883EE}" destId="{815671D8-22AE-4967-8461-EBC1C9F97F94}" srcOrd="3" destOrd="0" presId="urn:microsoft.com/office/officeart/2016/7/layout/BasicLinearProcessNumbered#1"/>
    <dgm:cxn modelId="{7968BB67-6678-4ED0-ABD4-DA64B8844990}" type="presParOf" srcId="{C09B749D-9CF7-492C-B341-D9553818451B}" destId="{4345A606-3100-40DC-847D-F26F8DFFB0A4}" srcOrd="1" destOrd="0" presId="urn:microsoft.com/office/officeart/2016/7/layout/BasicLinearProcessNumbered#1"/>
    <dgm:cxn modelId="{DF0FD288-81B0-4AE8-A586-BA4B35B2BC31}" type="presParOf" srcId="{C09B749D-9CF7-492C-B341-D9553818451B}" destId="{B00A4622-AE0E-4076-85DB-EF0445408AE5}" srcOrd="2" destOrd="0" presId="urn:microsoft.com/office/officeart/2016/7/layout/BasicLinearProcessNumbered#1"/>
    <dgm:cxn modelId="{594EB9A0-F480-4DED-8F9F-DDFD1512F08B}" type="presParOf" srcId="{B00A4622-AE0E-4076-85DB-EF0445408AE5}" destId="{0C3F367E-8502-4FE8-BAE7-DD0216BBE5F4}" srcOrd="0" destOrd="0" presId="urn:microsoft.com/office/officeart/2016/7/layout/BasicLinearProcessNumbered#1"/>
    <dgm:cxn modelId="{42D848DA-D72B-4D82-8DC1-653A1D5DE48C}" type="presParOf" srcId="{B00A4622-AE0E-4076-85DB-EF0445408AE5}" destId="{64DEC11D-BC31-4708-AD6D-FCD869F29A77}" srcOrd="1" destOrd="0" presId="urn:microsoft.com/office/officeart/2016/7/layout/BasicLinearProcessNumbered#1"/>
    <dgm:cxn modelId="{D31094DB-450E-4812-B51E-D187C4A8DBF6}" type="presParOf" srcId="{B00A4622-AE0E-4076-85DB-EF0445408AE5}" destId="{E2B2538A-D96F-4DCA-8CF3-F0FB434F3801}" srcOrd="2" destOrd="0" presId="urn:microsoft.com/office/officeart/2016/7/layout/BasicLinearProcessNumbered#1"/>
    <dgm:cxn modelId="{D0E54AA8-646A-402A-A42D-C4C3EB72D703}" type="presParOf" srcId="{B00A4622-AE0E-4076-85DB-EF0445408AE5}" destId="{3EBFB89F-9498-48A7-B439-3463C1372F8F}" srcOrd="3" destOrd="0" presId="urn:microsoft.com/office/officeart/2016/7/layout/BasicLinearProcessNumbered#1"/>
    <dgm:cxn modelId="{37FF218B-F077-4EB3-B166-30CC9FF1434A}" type="presParOf" srcId="{C09B749D-9CF7-492C-B341-D9553818451B}" destId="{37BC4521-70B3-472D-803F-5906DF931374}" srcOrd="3" destOrd="0" presId="urn:microsoft.com/office/officeart/2016/7/layout/BasicLinearProcessNumbered#1"/>
    <dgm:cxn modelId="{F67BE8D2-7315-4DD1-825E-43E08934F592}" type="presParOf" srcId="{C09B749D-9CF7-492C-B341-D9553818451B}" destId="{5419C900-3474-4480-82CB-923AF8027A48}" srcOrd="4" destOrd="0" presId="urn:microsoft.com/office/officeart/2016/7/layout/BasicLinearProcessNumbered#1"/>
    <dgm:cxn modelId="{C993BAD5-B5B8-47B6-849A-29F17D025BD7}" type="presParOf" srcId="{5419C900-3474-4480-82CB-923AF8027A48}" destId="{83253AE2-89B5-4ADC-817A-FEF4E0BC4B49}" srcOrd="0" destOrd="0" presId="urn:microsoft.com/office/officeart/2016/7/layout/BasicLinearProcessNumbered#1"/>
    <dgm:cxn modelId="{47A95C49-6FB1-4579-9E11-D5C5678AD69E}" type="presParOf" srcId="{5419C900-3474-4480-82CB-923AF8027A48}" destId="{82EE2C17-F664-4616-8F76-97637F08E124}" srcOrd="1" destOrd="0" presId="urn:microsoft.com/office/officeart/2016/7/layout/BasicLinearProcessNumbered#1"/>
    <dgm:cxn modelId="{1B6E2BCD-5FDB-45D4-BBC5-2CC60BBA3C8C}" type="presParOf" srcId="{5419C900-3474-4480-82CB-923AF8027A48}" destId="{96383FDE-483E-4E6D-B151-4FC41C065094}" srcOrd="2" destOrd="0" presId="urn:microsoft.com/office/officeart/2016/7/layout/BasicLinearProcessNumbered#1"/>
    <dgm:cxn modelId="{BF4C8B17-6818-45BB-B977-0F2CC4BDE35D}" type="presParOf" srcId="{5419C900-3474-4480-82CB-923AF8027A48}" destId="{BBF86657-8EAE-46E6-B25A-D2056AE50973}" srcOrd="3" destOrd="0" presId="urn:microsoft.com/office/officeart/2016/7/layout/BasicLinearProcessNumbered#1"/>
    <dgm:cxn modelId="{84FE29E1-4905-4631-A089-50E6ADD462BD}" type="presParOf" srcId="{C09B749D-9CF7-492C-B341-D9553818451B}" destId="{8DC76FCE-F8A0-43BB-94B0-26867DA9F629}" srcOrd="5" destOrd="0" presId="urn:microsoft.com/office/officeart/2016/7/layout/BasicLinearProcessNumbered#1"/>
    <dgm:cxn modelId="{3B5841C6-CD09-4B27-87A6-A9F759CE6A67}" type="presParOf" srcId="{C09B749D-9CF7-492C-B341-D9553818451B}" destId="{46746BF8-8C13-403D-B74A-6BA79A7FA811}" srcOrd="6" destOrd="0" presId="urn:microsoft.com/office/officeart/2016/7/layout/BasicLinearProcessNumbered#1"/>
    <dgm:cxn modelId="{EC85C487-7BBC-4411-9407-A596C37E2748}" type="presParOf" srcId="{46746BF8-8C13-403D-B74A-6BA79A7FA811}" destId="{7ACBA089-E576-4FF4-865F-C3BBF7659A23}" srcOrd="0" destOrd="0" presId="urn:microsoft.com/office/officeart/2016/7/layout/BasicLinearProcessNumbered#1"/>
    <dgm:cxn modelId="{C5ED54C0-C0B8-4C0F-A726-4319765BD19D}" type="presParOf" srcId="{46746BF8-8C13-403D-B74A-6BA79A7FA811}" destId="{3CBA3CC0-D70A-4B98-9329-64604EDF25F0}" srcOrd="1" destOrd="0" presId="urn:microsoft.com/office/officeart/2016/7/layout/BasicLinearProcessNumbered#1"/>
    <dgm:cxn modelId="{A96E5626-38EE-4A93-A47B-E122914539F9}" type="presParOf" srcId="{46746BF8-8C13-403D-B74A-6BA79A7FA811}" destId="{5BE72261-3EB3-4585-8739-2FFBAED12B80}" srcOrd="2" destOrd="0" presId="urn:microsoft.com/office/officeart/2016/7/layout/BasicLinearProcessNumbered#1"/>
    <dgm:cxn modelId="{C8CF0496-A21A-4F63-A49B-67973142F00C}" type="presParOf" srcId="{46746BF8-8C13-403D-B74A-6BA79A7FA811}" destId="{64EF213D-B16C-4AC2-8183-B62F7FC17277}" srcOrd="3" destOrd="0" presId="urn:microsoft.com/office/officeart/2016/7/layout/BasicLinearProcessNumbere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258FB1-E35B-4D87-94AE-4DEFDC7BF5F6}" type="doc">
      <dgm:prSet loTypeId="urn:microsoft.com/office/officeart/2005/8/layout/list1" loCatId="list" qsTypeId="urn:microsoft.com/office/officeart/2005/8/quickstyle/simple2" qsCatId="simple" csTypeId="urn:microsoft.com/office/officeart/2005/8/colors/accent1_1" csCatId="accent1" phldr="1"/>
      <dgm:spPr/>
      <dgm:t>
        <a:bodyPr/>
        <a:lstStyle/>
        <a:p>
          <a:endParaRPr lang="en-US"/>
        </a:p>
      </dgm:t>
    </dgm:pt>
    <dgm:pt modelId="{30E23A5A-7116-484F-AA76-30D16880F1E2}">
      <dgm:prSet phldrT="[Text]" custT="1"/>
      <dgm:spPr/>
      <dgm:t>
        <a:bodyPr/>
        <a:lstStyle/>
        <a:p>
          <a:r>
            <a:rPr lang="en-US" sz="1600" b="1" dirty="0">
              <a:latin typeface="Calibri" panose="020F0502020204030204" pitchFamily="34" charset="0"/>
              <a:cs typeface="Calibri" panose="020F0502020204030204" pitchFamily="34" charset="0"/>
            </a:rPr>
            <a:t>1990s: </a:t>
          </a:r>
          <a:r>
            <a:rPr lang="en-US" sz="1600" dirty="0">
              <a:latin typeface="Calibri" panose="020F0502020204030204" pitchFamily="34" charset="0"/>
              <a:cs typeface="Calibri" panose="020F0502020204030204" pitchFamily="34" charset="0"/>
            </a:rPr>
            <a:t>The recovery movement was principally advanced by people with lived experience with either mental health or substance use conditions, caregivers  and advocates who sought greater influence and control over their experiences in the service system. </a:t>
          </a:r>
        </a:p>
      </dgm:t>
    </dgm:pt>
    <dgm:pt modelId="{179FF1A1-A01F-4D7D-8A67-4DF8B6959536}" type="parTrans" cxnId="{22EC0890-3FCD-49FB-BC5F-8CB8077C057C}">
      <dgm:prSet/>
      <dgm:spPr/>
      <dgm:t>
        <a:bodyPr/>
        <a:lstStyle/>
        <a:p>
          <a:endParaRPr lang="en-US"/>
        </a:p>
      </dgm:t>
    </dgm:pt>
    <dgm:pt modelId="{47C7AFA7-5E32-4DFB-A383-FBD0FB2F14A8}" type="sibTrans" cxnId="{22EC0890-3FCD-49FB-BC5F-8CB8077C057C}">
      <dgm:prSet/>
      <dgm:spPr/>
      <dgm:t>
        <a:bodyPr/>
        <a:lstStyle/>
        <a:p>
          <a:endParaRPr lang="en-US"/>
        </a:p>
      </dgm:t>
    </dgm:pt>
    <dgm:pt modelId="{059459C3-DAB4-4BB8-8E89-F15255E28E23}">
      <dgm:prSet phldrT="[Text]" custT="1"/>
      <dgm:spPr/>
      <dgm:t>
        <a:bodyPr/>
        <a:lstStyle/>
        <a:p>
          <a:r>
            <a:rPr lang="en-US" sz="1600" b="1" dirty="0">
              <a:latin typeface="Calibri" panose="020F0502020204030204" pitchFamily="34" charset="0"/>
              <a:cs typeface="Calibri" panose="020F0502020204030204" pitchFamily="34" charset="0"/>
            </a:rPr>
            <a:t>2002: </a:t>
          </a:r>
          <a:r>
            <a:rPr lang="en-US" sz="1600" dirty="0">
              <a:latin typeface="Calibri" panose="020F0502020204030204" pitchFamily="34" charset="0"/>
              <a:cs typeface="Calibri" panose="020F0502020204030204" pitchFamily="34" charset="0"/>
            </a:rPr>
            <a:t>The New Freedom Commission on Mental Health created a transformational roadmap for excellence for caring for persons with mental health conditions.</a:t>
          </a:r>
        </a:p>
      </dgm:t>
    </dgm:pt>
    <dgm:pt modelId="{51FAA43A-1397-41D0-8909-42AEDEA4B6CF}" type="parTrans" cxnId="{CD2D437E-B025-4A42-92A9-15FC7FD25DB1}">
      <dgm:prSet/>
      <dgm:spPr/>
      <dgm:t>
        <a:bodyPr/>
        <a:lstStyle/>
        <a:p>
          <a:endParaRPr lang="en-US"/>
        </a:p>
      </dgm:t>
    </dgm:pt>
    <dgm:pt modelId="{53FA6AD6-C8E6-4A0F-8168-E950173AE5BA}" type="sibTrans" cxnId="{CD2D437E-B025-4A42-92A9-15FC7FD25DB1}">
      <dgm:prSet/>
      <dgm:spPr/>
      <dgm:t>
        <a:bodyPr/>
        <a:lstStyle/>
        <a:p>
          <a:endParaRPr lang="en-US"/>
        </a:p>
      </dgm:t>
    </dgm:pt>
    <dgm:pt modelId="{230E0850-8D0B-4D95-BCFB-2548EDFDFA01}">
      <dgm:prSet phldrT="[Text]" custT="1"/>
      <dgm:spPr/>
      <dgm:t>
        <a:bodyPr/>
        <a:lstStyle/>
        <a:p>
          <a:r>
            <a:rPr lang="en-US" sz="1600" b="1" dirty="0">
              <a:latin typeface="Calibri" panose="020F0502020204030204" pitchFamily="34" charset="0"/>
              <a:cs typeface="Calibri" panose="020F0502020204030204" pitchFamily="34" charset="0"/>
            </a:rPr>
            <a:t>2010: </a:t>
          </a:r>
          <a:r>
            <a:rPr lang="en-US" sz="1600" b="0" dirty="0">
              <a:latin typeface="Calibri" panose="020F0502020204030204" pitchFamily="34" charset="0"/>
              <a:cs typeface="Calibri" panose="020F0502020204030204" pitchFamily="34" charset="0"/>
            </a:rPr>
            <a:t>The Substance Abuse and Mental Health Services Administration </a:t>
          </a:r>
          <a:r>
            <a:rPr lang="en-US" sz="1600" b="1" dirty="0">
              <a:latin typeface="Calibri" panose="020F0502020204030204" pitchFamily="34" charset="0"/>
              <a:cs typeface="Calibri" panose="020F0502020204030204" pitchFamily="34" charset="0"/>
            </a:rPr>
            <a:t>(</a:t>
          </a:r>
          <a:r>
            <a:rPr lang="en-US" sz="1600" b="0" dirty="0">
              <a:latin typeface="Calibri" panose="020F0502020204030204" pitchFamily="34" charset="0"/>
              <a:cs typeface="Calibri" panose="020F0502020204030204" pitchFamily="34" charset="0"/>
            </a:rPr>
            <a:t>SAMHSA) advances many activities to foster </a:t>
          </a:r>
          <a:r>
            <a:rPr lang="en-US" sz="1600" dirty="0">
              <a:latin typeface="Calibri" panose="020F0502020204030204" pitchFamily="34" charset="0"/>
              <a:cs typeface="Calibri" panose="020F0502020204030204" pitchFamily="34" charset="0"/>
            </a:rPr>
            <a:t>a better understanding of recovery, recovery‐oriented practices, and the roles of the various professions in promoting recovery.  </a:t>
          </a:r>
          <a:endParaRPr lang="en-US" sz="1600" b="0" dirty="0">
            <a:latin typeface="Calibri" panose="020F0502020204030204" pitchFamily="34" charset="0"/>
            <a:cs typeface="Calibri" panose="020F0502020204030204" pitchFamily="34" charset="0"/>
          </a:endParaRPr>
        </a:p>
      </dgm:t>
    </dgm:pt>
    <dgm:pt modelId="{836EC19E-90D9-49AE-95CC-E878EE8F7C48}" type="parTrans" cxnId="{1BE72C63-BCC4-431B-A000-A8E4FA2ECEF8}">
      <dgm:prSet/>
      <dgm:spPr/>
      <dgm:t>
        <a:bodyPr/>
        <a:lstStyle/>
        <a:p>
          <a:endParaRPr lang="en-US"/>
        </a:p>
      </dgm:t>
    </dgm:pt>
    <dgm:pt modelId="{64E3250A-E955-49F3-A0AB-9E60A6D09A02}" type="sibTrans" cxnId="{1BE72C63-BCC4-431B-A000-A8E4FA2ECEF8}">
      <dgm:prSet/>
      <dgm:spPr/>
      <dgm:t>
        <a:bodyPr/>
        <a:lstStyle/>
        <a:p>
          <a:endParaRPr lang="en-US"/>
        </a:p>
      </dgm:t>
    </dgm:pt>
    <dgm:pt modelId="{F90AB350-6589-437B-B777-A05DB400E960}">
      <dgm:prSet phldrT="[Text]" custT="1"/>
      <dgm:spPr/>
      <dgm:t>
        <a:bodyPr/>
        <a:lstStyle/>
        <a:p>
          <a:r>
            <a:rPr lang="en-US" sz="1600" b="1" dirty="0">
              <a:latin typeface="Calibri" panose="020F0502020204030204" pitchFamily="34" charset="0"/>
              <a:cs typeface="Calibri" panose="020F0502020204030204" pitchFamily="34" charset="0"/>
            </a:rPr>
            <a:t>2016: </a:t>
          </a:r>
          <a:r>
            <a:rPr lang="en-US" sz="1600" i="1" dirty="0">
              <a:latin typeface="Calibri" panose="020F0502020204030204" pitchFamily="34" charset="0"/>
              <a:cs typeface="Calibri" panose="020F0502020204030204" pitchFamily="34" charset="0"/>
            </a:rPr>
            <a:t>The Surgeon General’s Report on Alcohol, Drugs, and Health: Facing Addiction in America (2016) </a:t>
          </a:r>
          <a:r>
            <a:rPr lang="en-US" sz="1600" dirty="0">
              <a:latin typeface="Calibri" panose="020F0502020204030204" pitchFamily="34" charset="0"/>
              <a:cs typeface="Calibri" panose="020F0502020204030204" pitchFamily="34" charset="0"/>
            </a:rPr>
            <a:t>is the first report to address substance use disorders and bring a modern understanding of recovery.</a:t>
          </a:r>
        </a:p>
      </dgm:t>
    </dgm:pt>
    <dgm:pt modelId="{3C8DD8F8-CDFC-49B8-A76E-26D753DF66A9}" type="parTrans" cxnId="{08E1403A-117A-4A13-9422-D9DEBABB5875}">
      <dgm:prSet/>
      <dgm:spPr/>
      <dgm:t>
        <a:bodyPr/>
        <a:lstStyle/>
        <a:p>
          <a:endParaRPr lang="en-US"/>
        </a:p>
      </dgm:t>
    </dgm:pt>
    <dgm:pt modelId="{2A98F58B-8E37-4D7E-9B1F-666CCDC0FAB4}" type="sibTrans" cxnId="{08E1403A-117A-4A13-9422-D9DEBABB5875}">
      <dgm:prSet/>
      <dgm:spPr/>
      <dgm:t>
        <a:bodyPr/>
        <a:lstStyle/>
        <a:p>
          <a:endParaRPr lang="en-US"/>
        </a:p>
      </dgm:t>
    </dgm:pt>
    <dgm:pt modelId="{D86ED06A-7A1D-4766-81D1-EA1167BCD3C1}" type="pres">
      <dgm:prSet presAssocID="{F7258FB1-E35B-4D87-94AE-4DEFDC7BF5F6}" presName="linear" presStyleCnt="0">
        <dgm:presLayoutVars>
          <dgm:dir/>
          <dgm:animLvl val="lvl"/>
          <dgm:resizeHandles val="exact"/>
        </dgm:presLayoutVars>
      </dgm:prSet>
      <dgm:spPr/>
    </dgm:pt>
    <dgm:pt modelId="{59314028-3184-49B0-8C2E-85950297D85A}" type="pres">
      <dgm:prSet presAssocID="{30E23A5A-7116-484F-AA76-30D16880F1E2}" presName="parentLin" presStyleCnt="0"/>
      <dgm:spPr/>
    </dgm:pt>
    <dgm:pt modelId="{33F2BD39-64C6-45EF-B678-590AB7C48961}" type="pres">
      <dgm:prSet presAssocID="{30E23A5A-7116-484F-AA76-30D16880F1E2}" presName="parentLeftMargin" presStyleLbl="node1" presStyleIdx="0" presStyleCnt="4"/>
      <dgm:spPr/>
    </dgm:pt>
    <dgm:pt modelId="{10A33C4E-A616-40AE-BB46-2318BF971294}" type="pres">
      <dgm:prSet presAssocID="{30E23A5A-7116-484F-AA76-30D16880F1E2}" presName="parentText" presStyleLbl="node1" presStyleIdx="0" presStyleCnt="4" custScaleX="142272" custScaleY="151581" custLinFactNeighborX="91" custLinFactNeighborY="3198">
        <dgm:presLayoutVars>
          <dgm:chMax val="0"/>
          <dgm:bulletEnabled val="1"/>
        </dgm:presLayoutVars>
      </dgm:prSet>
      <dgm:spPr/>
    </dgm:pt>
    <dgm:pt modelId="{9807DBCE-1CB9-4868-B558-0833576FB094}" type="pres">
      <dgm:prSet presAssocID="{30E23A5A-7116-484F-AA76-30D16880F1E2}" presName="negativeSpace" presStyleCnt="0"/>
      <dgm:spPr/>
    </dgm:pt>
    <dgm:pt modelId="{BE5C666A-ED13-4927-A1EE-A122441E8B50}" type="pres">
      <dgm:prSet presAssocID="{30E23A5A-7116-484F-AA76-30D16880F1E2}" presName="childText" presStyleLbl="conFgAcc1" presStyleIdx="0" presStyleCnt="4">
        <dgm:presLayoutVars>
          <dgm:bulletEnabled val="1"/>
        </dgm:presLayoutVars>
      </dgm:prSet>
      <dgm:spPr/>
    </dgm:pt>
    <dgm:pt modelId="{FB32B61E-CB3C-4133-9776-05946B0E2C6C}" type="pres">
      <dgm:prSet presAssocID="{47C7AFA7-5E32-4DFB-A383-FBD0FB2F14A8}" presName="spaceBetweenRectangles" presStyleCnt="0"/>
      <dgm:spPr/>
    </dgm:pt>
    <dgm:pt modelId="{43EB3EA7-A604-43E9-B1B8-2F5C5E17E1FE}" type="pres">
      <dgm:prSet presAssocID="{059459C3-DAB4-4BB8-8E89-F15255E28E23}" presName="parentLin" presStyleCnt="0"/>
      <dgm:spPr/>
    </dgm:pt>
    <dgm:pt modelId="{0003458D-31E2-4250-BE76-E9513C1094C8}" type="pres">
      <dgm:prSet presAssocID="{059459C3-DAB4-4BB8-8E89-F15255E28E23}" presName="parentLeftMargin" presStyleLbl="node1" presStyleIdx="0" presStyleCnt="4"/>
      <dgm:spPr/>
    </dgm:pt>
    <dgm:pt modelId="{8C985363-4241-4384-A308-FCEDCCDBE23B}" type="pres">
      <dgm:prSet presAssocID="{059459C3-DAB4-4BB8-8E89-F15255E28E23}" presName="parentText" presStyleLbl="node1" presStyleIdx="1" presStyleCnt="4" custScaleX="139927">
        <dgm:presLayoutVars>
          <dgm:chMax val="0"/>
          <dgm:bulletEnabled val="1"/>
        </dgm:presLayoutVars>
      </dgm:prSet>
      <dgm:spPr/>
    </dgm:pt>
    <dgm:pt modelId="{1B4C5779-8961-467F-894F-AC5954F6B415}" type="pres">
      <dgm:prSet presAssocID="{059459C3-DAB4-4BB8-8E89-F15255E28E23}" presName="negativeSpace" presStyleCnt="0"/>
      <dgm:spPr/>
    </dgm:pt>
    <dgm:pt modelId="{DE3D9EA9-146C-44ED-89FC-75F8B550BB3C}" type="pres">
      <dgm:prSet presAssocID="{059459C3-DAB4-4BB8-8E89-F15255E28E23}" presName="childText" presStyleLbl="conFgAcc1" presStyleIdx="1" presStyleCnt="4">
        <dgm:presLayoutVars>
          <dgm:bulletEnabled val="1"/>
        </dgm:presLayoutVars>
      </dgm:prSet>
      <dgm:spPr/>
    </dgm:pt>
    <dgm:pt modelId="{5D4D86D0-33F7-438B-A708-17A65B1ACB5B}" type="pres">
      <dgm:prSet presAssocID="{53FA6AD6-C8E6-4A0F-8168-E950173AE5BA}" presName="spaceBetweenRectangles" presStyleCnt="0"/>
      <dgm:spPr/>
    </dgm:pt>
    <dgm:pt modelId="{248EEC14-CC1C-490E-BA59-12EC0692C65F}" type="pres">
      <dgm:prSet presAssocID="{230E0850-8D0B-4D95-BCFB-2548EDFDFA01}" presName="parentLin" presStyleCnt="0"/>
      <dgm:spPr/>
    </dgm:pt>
    <dgm:pt modelId="{040D0DE8-46AB-41A1-BC7E-1A89E3D8A74B}" type="pres">
      <dgm:prSet presAssocID="{230E0850-8D0B-4D95-BCFB-2548EDFDFA01}" presName="parentLeftMargin" presStyleLbl="node1" presStyleIdx="1" presStyleCnt="4"/>
      <dgm:spPr/>
    </dgm:pt>
    <dgm:pt modelId="{4C67D079-47B7-4B79-8CBD-9357E26E7FD4}" type="pres">
      <dgm:prSet presAssocID="{230E0850-8D0B-4D95-BCFB-2548EDFDFA01}" presName="parentText" presStyleLbl="node1" presStyleIdx="2" presStyleCnt="4" custScaleX="142857" custScaleY="138010">
        <dgm:presLayoutVars>
          <dgm:chMax val="0"/>
          <dgm:bulletEnabled val="1"/>
        </dgm:presLayoutVars>
      </dgm:prSet>
      <dgm:spPr/>
    </dgm:pt>
    <dgm:pt modelId="{04BED81A-657A-41E4-9313-4CB77CD86DD2}" type="pres">
      <dgm:prSet presAssocID="{230E0850-8D0B-4D95-BCFB-2548EDFDFA01}" presName="negativeSpace" presStyleCnt="0"/>
      <dgm:spPr/>
    </dgm:pt>
    <dgm:pt modelId="{5C6A7FE1-6F48-4B17-AA49-D68ABB91F02C}" type="pres">
      <dgm:prSet presAssocID="{230E0850-8D0B-4D95-BCFB-2548EDFDFA01}" presName="childText" presStyleLbl="conFgAcc1" presStyleIdx="2" presStyleCnt="4">
        <dgm:presLayoutVars>
          <dgm:bulletEnabled val="1"/>
        </dgm:presLayoutVars>
      </dgm:prSet>
      <dgm:spPr/>
    </dgm:pt>
    <dgm:pt modelId="{27367275-37FD-4A75-8953-552515074001}" type="pres">
      <dgm:prSet presAssocID="{64E3250A-E955-49F3-A0AB-9E60A6D09A02}" presName="spaceBetweenRectangles" presStyleCnt="0"/>
      <dgm:spPr/>
    </dgm:pt>
    <dgm:pt modelId="{213842DA-EF25-4067-B106-EFF2BA480F7F}" type="pres">
      <dgm:prSet presAssocID="{F90AB350-6589-437B-B777-A05DB400E960}" presName="parentLin" presStyleCnt="0"/>
      <dgm:spPr/>
    </dgm:pt>
    <dgm:pt modelId="{37992706-2BCB-4830-ACC4-82E18AE6F0D6}" type="pres">
      <dgm:prSet presAssocID="{F90AB350-6589-437B-B777-A05DB400E960}" presName="parentLeftMargin" presStyleLbl="node1" presStyleIdx="2" presStyleCnt="4"/>
      <dgm:spPr/>
    </dgm:pt>
    <dgm:pt modelId="{32AA5656-3928-437E-8C82-BAD57A69B686}" type="pres">
      <dgm:prSet presAssocID="{F90AB350-6589-437B-B777-A05DB400E960}" presName="parentText" presStyleLbl="node1" presStyleIdx="3" presStyleCnt="4" custScaleX="142857" custScaleY="117168">
        <dgm:presLayoutVars>
          <dgm:chMax val="0"/>
          <dgm:bulletEnabled val="1"/>
        </dgm:presLayoutVars>
      </dgm:prSet>
      <dgm:spPr/>
    </dgm:pt>
    <dgm:pt modelId="{57E0CAD6-F589-4D9E-86C0-2DADB83584DC}" type="pres">
      <dgm:prSet presAssocID="{F90AB350-6589-437B-B777-A05DB400E960}" presName="negativeSpace" presStyleCnt="0"/>
      <dgm:spPr/>
    </dgm:pt>
    <dgm:pt modelId="{364C6252-AFBA-4A98-8ECF-18C32D06BD54}" type="pres">
      <dgm:prSet presAssocID="{F90AB350-6589-437B-B777-A05DB400E960}" presName="childText" presStyleLbl="conFgAcc1" presStyleIdx="3" presStyleCnt="4">
        <dgm:presLayoutVars>
          <dgm:bulletEnabled val="1"/>
        </dgm:presLayoutVars>
      </dgm:prSet>
      <dgm:spPr/>
    </dgm:pt>
  </dgm:ptLst>
  <dgm:cxnLst>
    <dgm:cxn modelId="{22416305-4999-4523-AF5E-DC4C070E5C4D}" type="presOf" srcId="{30E23A5A-7116-484F-AA76-30D16880F1E2}" destId="{33F2BD39-64C6-45EF-B678-590AB7C48961}" srcOrd="0" destOrd="0" presId="urn:microsoft.com/office/officeart/2005/8/layout/list1"/>
    <dgm:cxn modelId="{BF347E0C-71C8-4D42-9A17-D7D817A26EF6}" type="presOf" srcId="{059459C3-DAB4-4BB8-8E89-F15255E28E23}" destId="{0003458D-31E2-4250-BE76-E9513C1094C8}" srcOrd="0" destOrd="0" presId="urn:microsoft.com/office/officeart/2005/8/layout/list1"/>
    <dgm:cxn modelId="{1B8EDB2D-D4F2-448D-9E1D-C6E39DCA0FC9}" type="presOf" srcId="{230E0850-8D0B-4D95-BCFB-2548EDFDFA01}" destId="{040D0DE8-46AB-41A1-BC7E-1A89E3D8A74B}" srcOrd="0" destOrd="0" presId="urn:microsoft.com/office/officeart/2005/8/layout/list1"/>
    <dgm:cxn modelId="{08E1403A-117A-4A13-9422-D9DEBABB5875}" srcId="{F7258FB1-E35B-4D87-94AE-4DEFDC7BF5F6}" destId="{F90AB350-6589-437B-B777-A05DB400E960}" srcOrd="3" destOrd="0" parTransId="{3C8DD8F8-CDFC-49B8-A76E-26D753DF66A9}" sibTransId="{2A98F58B-8E37-4D7E-9B1F-666CCDC0FAB4}"/>
    <dgm:cxn modelId="{1BE72C63-BCC4-431B-A000-A8E4FA2ECEF8}" srcId="{F7258FB1-E35B-4D87-94AE-4DEFDC7BF5F6}" destId="{230E0850-8D0B-4D95-BCFB-2548EDFDFA01}" srcOrd="2" destOrd="0" parTransId="{836EC19E-90D9-49AE-95CC-E878EE8F7C48}" sibTransId="{64E3250A-E955-49F3-A0AB-9E60A6D09A02}"/>
    <dgm:cxn modelId="{13CCF657-F08B-4768-A892-510EA2ED1542}" type="presOf" srcId="{F7258FB1-E35B-4D87-94AE-4DEFDC7BF5F6}" destId="{D86ED06A-7A1D-4766-81D1-EA1167BCD3C1}" srcOrd="0" destOrd="0" presId="urn:microsoft.com/office/officeart/2005/8/layout/list1"/>
    <dgm:cxn modelId="{035A2C58-7A10-47CC-AE4D-F4CA36568FCB}" type="presOf" srcId="{30E23A5A-7116-484F-AA76-30D16880F1E2}" destId="{10A33C4E-A616-40AE-BB46-2318BF971294}" srcOrd="1" destOrd="0" presId="urn:microsoft.com/office/officeart/2005/8/layout/list1"/>
    <dgm:cxn modelId="{166A507D-E776-4D4F-83D9-583A353A0812}" type="presOf" srcId="{F90AB350-6589-437B-B777-A05DB400E960}" destId="{37992706-2BCB-4830-ACC4-82E18AE6F0D6}" srcOrd="0" destOrd="0" presId="urn:microsoft.com/office/officeart/2005/8/layout/list1"/>
    <dgm:cxn modelId="{CD2D437E-B025-4A42-92A9-15FC7FD25DB1}" srcId="{F7258FB1-E35B-4D87-94AE-4DEFDC7BF5F6}" destId="{059459C3-DAB4-4BB8-8E89-F15255E28E23}" srcOrd="1" destOrd="0" parTransId="{51FAA43A-1397-41D0-8909-42AEDEA4B6CF}" sibTransId="{53FA6AD6-C8E6-4A0F-8168-E950173AE5BA}"/>
    <dgm:cxn modelId="{D0FEE685-4DFF-4C1E-B110-240B643FA605}" type="presOf" srcId="{F90AB350-6589-437B-B777-A05DB400E960}" destId="{32AA5656-3928-437E-8C82-BAD57A69B686}" srcOrd="1" destOrd="0" presId="urn:microsoft.com/office/officeart/2005/8/layout/list1"/>
    <dgm:cxn modelId="{5B25238D-129F-4F32-B9C1-CC7E9511D4C0}" type="presOf" srcId="{059459C3-DAB4-4BB8-8E89-F15255E28E23}" destId="{8C985363-4241-4384-A308-FCEDCCDBE23B}" srcOrd="1" destOrd="0" presId="urn:microsoft.com/office/officeart/2005/8/layout/list1"/>
    <dgm:cxn modelId="{22EC0890-3FCD-49FB-BC5F-8CB8077C057C}" srcId="{F7258FB1-E35B-4D87-94AE-4DEFDC7BF5F6}" destId="{30E23A5A-7116-484F-AA76-30D16880F1E2}" srcOrd="0" destOrd="0" parTransId="{179FF1A1-A01F-4D7D-8A67-4DF8B6959536}" sibTransId="{47C7AFA7-5E32-4DFB-A383-FBD0FB2F14A8}"/>
    <dgm:cxn modelId="{C58E78B4-6C2D-4426-AC10-28AFD636D7C0}" type="presOf" srcId="{230E0850-8D0B-4D95-BCFB-2548EDFDFA01}" destId="{4C67D079-47B7-4B79-8CBD-9357E26E7FD4}" srcOrd="1" destOrd="0" presId="urn:microsoft.com/office/officeart/2005/8/layout/list1"/>
    <dgm:cxn modelId="{A77D9777-A01C-4393-864A-17D6D3943918}" type="presParOf" srcId="{D86ED06A-7A1D-4766-81D1-EA1167BCD3C1}" destId="{59314028-3184-49B0-8C2E-85950297D85A}" srcOrd="0" destOrd="0" presId="urn:microsoft.com/office/officeart/2005/8/layout/list1"/>
    <dgm:cxn modelId="{45FA4105-DE09-462F-8044-BE26246E9FBE}" type="presParOf" srcId="{59314028-3184-49B0-8C2E-85950297D85A}" destId="{33F2BD39-64C6-45EF-B678-590AB7C48961}" srcOrd="0" destOrd="0" presId="urn:microsoft.com/office/officeart/2005/8/layout/list1"/>
    <dgm:cxn modelId="{8156D367-40FF-4CD0-B360-574BACC85D8B}" type="presParOf" srcId="{59314028-3184-49B0-8C2E-85950297D85A}" destId="{10A33C4E-A616-40AE-BB46-2318BF971294}" srcOrd="1" destOrd="0" presId="urn:microsoft.com/office/officeart/2005/8/layout/list1"/>
    <dgm:cxn modelId="{94FD3433-4DB3-4E90-9C71-43F84848C44C}" type="presParOf" srcId="{D86ED06A-7A1D-4766-81D1-EA1167BCD3C1}" destId="{9807DBCE-1CB9-4868-B558-0833576FB094}" srcOrd="1" destOrd="0" presId="urn:microsoft.com/office/officeart/2005/8/layout/list1"/>
    <dgm:cxn modelId="{6E7387BF-2A4B-4E4D-9E34-71876E6409FB}" type="presParOf" srcId="{D86ED06A-7A1D-4766-81D1-EA1167BCD3C1}" destId="{BE5C666A-ED13-4927-A1EE-A122441E8B50}" srcOrd="2" destOrd="0" presId="urn:microsoft.com/office/officeart/2005/8/layout/list1"/>
    <dgm:cxn modelId="{DC920528-23CF-4987-B85E-017B9F729B79}" type="presParOf" srcId="{D86ED06A-7A1D-4766-81D1-EA1167BCD3C1}" destId="{FB32B61E-CB3C-4133-9776-05946B0E2C6C}" srcOrd="3" destOrd="0" presId="urn:microsoft.com/office/officeart/2005/8/layout/list1"/>
    <dgm:cxn modelId="{EB11CFC5-F765-417A-9D9C-F55775261322}" type="presParOf" srcId="{D86ED06A-7A1D-4766-81D1-EA1167BCD3C1}" destId="{43EB3EA7-A604-43E9-B1B8-2F5C5E17E1FE}" srcOrd="4" destOrd="0" presId="urn:microsoft.com/office/officeart/2005/8/layout/list1"/>
    <dgm:cxn modelId="{E2D9CA45-E667-4E07-B72D-C4920DC6E2B1}" type="presParOf" srcId="{43EB3EA7-A604-43E9-B1B8-2F5C5E17E1FE}" destId="{0003458D-31E2-4250-BE76-E9513C1094C8}" srcOrd="0" destOrd="0" presId="urn:microsoft.com/office/officeart/2005/8/layout/list1"/>
    <dgm:cxn modelId="{E939F185-3453-4ABE-9F72-9D0896DB56F3}" type="presParOf" srcId="{43EB3EA7-A604-43E9-B1B8-2F5C5E17E1FE}" destId="{8C985363-4241-4384-A308-FCEDCCDBE23B}" srcOrd="1" destOrd="0" presId="urn:microsoft.com/office/officeart/2005/8/layout/list1"/>
    <dgm:cxn modelId="{9DC62C8A-253D-4276-B4AA-422B14762FE1}" type="presParOf" srcId="{D86ED06A-7A1D-4766-81D1-EA1167BCD3C1}" destId="{1B4C5779-8961-467F-894F-AC5954F6B415}" srcOrd="5" destOrd="0" presId="urn:microsoft.com/office/officeart/2005/8/layout/list1"/>
    <dgm:cxn modelId="{57305122-D881-4CA1-BF5E-DE046DB6D7A6}" type="presParOf" srcId="{D86ED06A-7A1D-4766-81D1-EA1167BCD3C1}" destId="{DE3D9EA9-146C-44ED-89FC-75F8B550BB3C}" srcOrd="6" destOrd="0" presId="urn:microsoft.com/office/officeart/2005/8/layout/list1"/>
    <dgm:cxn modelId="{1D932CDC-3AA8-409D-819C-FECFC5E3329B}" type="presParOf" srcId="{D86ED06A-7A1D-4766-81D1-EA1167BCD3C1}" destId="{5D4D86D0-33F7-438B-A708-17A65B1ACB5B}" srcOrd="7" destOrd="0" presId="urn:microsoft.com/office/officeart/2005/8/layout/list1"/>
    <dgm:cxn modelId="{886FCB8E-17EC-49A9-A74D-E700966EBCF0}" type="presParOf" srcId="{D86ED06A-7A1D-4766-81D1-EA1167BCD3C1}" destId="{248EEC14-CC1C-490E-BA59-12EC0692C65F}" srcOrd="8" destOrd="0" presId="urn:microsoft.com/office/officeart/2005/8/layout/list1"/>
    <dgm:cxn modelId="{19E09DF5-8435-457A-B7E0-DD441E835DFB}" type="presParOf" srcId="{248EEC14-CC1C-490E-BA59-12EC0692C65F}" destId="{040D0DE8-46AB-41A1-BC7E-1A89E3D8A74B}" srcOrd="0" destOrd="0" presId="urn:microsoft.com/office/officeart/2005/8/layout/list1"/>
    <dgm:cxn modelId="{56636E75-4FDF-4047-94AA-CE0784DF415F}" type="presParOf" srcId="{248EEC14-CC1C-490E-BA59-12EC0692C65F}" destId="{4C67D079-47B7-4B79-8CBD-9357E26E7FD4}" srcOrd="1" destOrd="0" presId="urn:microsoft.com/office/officeart/2005/8/layout/list1"/>
    <dgm:cxn modelId="{9EEFED00-2831-4001-8732-359DE8AE56DB}" type="presParOf" srcId="{D86ED06A-7A1D-4766-81D1-EA1167BCD3C1}" destId="{04BED81A-657A-41E4-9313-4CB77CD86DD2}" srcOrd="9" destOrd="0" presId="urn:microsoft.com/office/officeart/2005/8/layout/list1"/>
    <dgm:cxn modelId="{8BAF0AEC-C024-4D2F-8A7E-813CA0FE3992}" type="presParOf" srcId="{D86ED06A-7A1D-4766-81D1-EA1167BCD3C1}" destId="{5C6A7FE1-6F48-4B17-AA49-D68ABB91F02C}" srcOrd="10" destOrd="0" presId="urn:microsoft.com/office/officeart/2005/8/layout/list1"/>
    <dgm:cxn modelId="{A8A27EF7-1D93-4C82-92C5-1908FD5B0520}" type="presParOf" srcId="{D86ED06A-7A1D-4766-81D1-EA1167BCD3C1}" destId="{27367275-37FD-4A75-8953-552515074001}" srcOrd="11" destOrd="0" presId="urn:microsoft.com/office/officeart/2005/8/layout/list1"/>
    <dgm:cxn modelId="{97130FBB-87ED-4346-BB7E-B2297A0C9A29}" type="presParOf" srcId="{D86ED06A-7A1D-4766-81D1-EA1167BCD3C1}" destId="{213842DA-EF25-4067-B106-EFF2BA480F7F}" srcOrd="12" destOrd="0" presId="urn:microsoft.com/office/officeart/2005/8/layout/list1"/>
    <dgm:cxn modelId="{45947886-0DAD-43D8-A3A7-75E220647025}" type="presParOf" srcId="{213842DA-EF25-4067-B106-EFF2BA480F7F}" destId="{37992706-2BCB-4830-ACC4-82E18AE6F0D6}" srcOrd="0" destOrd="0" presId="urn:microsoft.com/office/officeart/2005/8/layout/list1"/>
    <dgm:cxn modelId="{C9C3DD7E-5111-421C-A332-821BE2EC28F0}" type="presParOf" srcId="{213842DA-EF25-4067-B106-EFF2BA480F7F}" destId="{32AA5656-3928-437E-8C82-BAD57A69B686}" srcOrd="1" destOrd="0" presId="urn:microsoft.com/office/officeart/2005/8/layout/list1"/>
    <dgm:cxn modelId="{C4155F0C-27F8-4601-9DC1-83AB978C6CE3}" type="presParOf" srcId="{D86ED06A-7A1D-4766-81D1-EA1167BCD3C1}" destId="{57E0CAD6-F589-4D9E-86C0-2DADB83584DC}" srcOrd="13" destOrd="0" presId="urn:microsoft.com/office/officeart/2005/8/layout/list1"/>
    <dgm:cxn modelId="{85243350-FAD7-491E-BA3F-D8A2FC232AF7}" type="presParOf" srcId="{D86ED06A-7A1D-4766-81D1-EA1167BCD3C1}" destId="{364C6252-AFBA-4A98-8ECF-18C32D06BD54}"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47A1DD-C85D-4FE7-9732-778E7A1B8439}" type="doc">
      <dgm:prSet loTypeId="urn:microsoft.com/office/officeart/2005/8/layout/vList2" loCatId="list" qsTypeId="urn:microsoft.com/office/officeart/2005/8/quickstyle/simple4" qsCatId="simple" csTypeId="urn:microsoft.com/office/officeart/2005/8/colors/accent1_1" csCatId="accent1" phldr="1"/>
      <dgm:spPr/>
      <dgm:t>
        <a:bodyPr/>
        <a:lstStyle/>
        <a:p>
          <a:endParaRPr lang="en-US"/>
        </a:p>
      </dgm:t>
    </dgm:pt>
    <dgm:pt modelId="{AD0EBFE4-D242-4369-93BD-4BBD0D061E1B}">
      <dgm:prSet/>
      <dgm:spPr/>
      <dgm:t>
        <a:bodyPr/>
        <a:lstStyle/>
        <a:p>
          <a:r>
            <a:rPr lang="en-US" dirty="0">
              <a:latin typeface="Calibri" panose="020F0502020204030204" pitchFamily="34" charset="0"/>
              <a:cs typeface="Calibri" panose="020F0502020204030204" pitchFamily="34" charset="0"/>
            </a:rPr>
            <a:t>The overarching goal for these recovery principles is to protect the process of recovery that is unique to each person.                       </a:t>
          </a:r>
        </a:p>
      </dgm:t>
    </dgm:pt>
    <dgm:pt modelId="{A94D94FE-B305-46E8-8A64-FD833B7C3B71}" type="parTrans" cxnId="{A90EA4E4-88AA-45A4-AC92-658FE2834E6E}">
      <dgm:prSet/>
      <dgm:spPr/>
      <dgm:t>
        <a:bodyPr/>
        <a:lstStyle/>
        <a:p>
          <a:endParaRPr lang="en-US"/>
        </a:p>
      </dgm:t>
    </dgm:pt>
    <dgm:pt modelId="{B31C3DA5-6E85-4EC6-B05D-BEE3947A3527}" type="sibTrans" cxnId="{A90EA4E4-88AA-45A4-AC92-658FE2834E6E}">
      <dgm:prSet/>
      <dgm:spPr/>
      <dgm:t>
        <a:bodyPr/>
        <a:lstStyle/>
        <a:p>
          <a:endParaRPr lang="en-US"/>
        </a:p>
      </dgm:t>
    </dgm:pt>
    <dgm:pt modelId="{AFEA7568-5B5E-437F-85A8-CFB31598B339}">
      <dgm:prSet/>
      <dgm:spPr/>
      <dgm:t>
        <a:bodyPr/>
        <a:lstStyle/>
        <a:p>
          <a:r>
            <a:rPr lang="en-US" dirty="0">
              <a:latin typeface="Calibri" panose="020F0502020204030204" pitchFamily="34" charset="0"/>
              <a:cs typeface="Calibri" panose="020F0502020204030204" pitchFamily="34" charset="0"/>
            </a:rPr>
            <a:t>For many individuals with behavioral health conditions, the concept of recovery is about staying in control of their life and achieving a better quality of life. </a:t>
          </a:r>
        </a:p>
      </dgm:t>
    </dgm:pt>
    <dgm:pt modelId="{091F7450-6125-4B8A-A273-63C71916D902}" type="parTrans" cxnId="{259F8833-17BB-4E09-AAD1-BD220BBE82A6}">
      <dgm:prSet/>
      <dgm:spPr/>
      <dgm:t>
        <a:bodyPr/>
        <a:lstStyle/>
        <a:p>
          <a:endParaRPr lang="en-US"/>
        </a:p>
      </dgm:t>
    </dgm:pt>
    <dgm:pt modelId="{503DECA8-5D1D-4200-8D3F-ACAE2CCCC09F}" type="sibTrans" cxnId="{259F8833-17BB-4E09-AAD1-BD220BBE82A6}">
      <dgm:prSet/>
      <dgm:spPr/>
      <dgm:t>
        <a:bodyPr/>
        <a:lstStyle/>
        <a:p>
          <a:endParaRPr lang="en-US"/>
        </a:p>
      </dgm:t>
    </dgm:pt>
    <dgm:pt modelId="{5059C236-3A4A-412F-9138-BAE1D9D02734}">
      <dgm:prSet/>
      <dgm:spPr/>
      <dgm:t>
        <a:bodyPr/>
        <a:lstStyle/>
        <a:p>
          <a:r>
            <a:rPr lang="en-US" dirty="0">
              <a:latin typeface="Calibri" panose="020F0502020204030204" pitchFamily="34" charset="0"/>
              <a:cs typeface="Calibri" panose="020F0502020204030204" pitchFamily="34" charset="0"/>
            </a:rPr>
            <a:t>The new recovery philosophy challenges not only how we view individuals with these disorders, but how we design and deliver services. </a:t>
          </a:r>
        </a:p>
      </dgm:t>
    </dgm:pt>
    <dgm:pt modelId="{D03D78CB-10E0-4ABA-BB30-CE245A339BD5}" type="parTrans" cxnId="{E55E4A74-791E-4012-85EA-554F0DAD53E1}">
      <dgm:prSet/>
      <dgm:spPr/>
      <dgm:t>
        <a:bodyPr/>
        <a:lstStyle/>
        <a:p>
          <a:endParaRPr lang="en-US"/>
        </a:p>
      </dgm:t>
    </dgm:pt>
    <dgm:pt modelId="{F5888EC5-49F4-4041-A31A-F3D5F818F383}" type="sibTrans" cxnId="{E55E4A74-791E-4012-85EA-554F0DAD53E1}">
      <dgm:prSet/>
      <dgm:spPr/>
      <dgm:t>
        <a:bodyPr/>
        <a:lstStyle/>
        <a:p>
          <a:endParaRPr lang="en-US"/>
        </a:p>
      </dgm:t>
    </dgm:pt>
    <dgm:pt modelId="{EDA1B59B-7211-402A-BD1C-312DED4DA4D3}" type="pres">
      <dgm:prSet presAssocID="{3447A1DD-C85D-4FE7-9732-778E7A1B8439}" presName="linear" presStyleCnt="0">
        <dgm:presLayoutVars>
          <dgm:animLvl val="lvl"/>
          <dgm:resizeHandles val="exact"/>
        </dgm:presLayoutVars>
      </dgm:prSet>
      <dgm:spPr/>
    </dgm:pt>
    <dgm:pt modelId="{89B4D762-B9EB-4B9D-A9E2-F144D5AB12C3}" type="pres">
      <dgm:prSet presAssocID="{AD0EBFE4-D242-4369-93BD-4BBD0D061E1B}" presName="parentText" presStyleLbl="node1" presStyleIdx="0" presStyleCnt="3" custLinFactY="-10355" custLinFactNeighborX="0" custLinFactNeighborY="-100000">
        <dgm:presLayoutVars>
          <dgm:chMax val="0"/>
          <dgm:bulletEnabled val="1"/>
        </dgm:presLayoutVars>
      </dgm:prSet>
      <dgm:spPr/>
    </dgm:pt>
    <dgm:pt modelId="{39C2134C-F828-4E46-A54D-F4C8C10898ED}" type="pres">
      <dgm:prSet presAssocID="{B31C3DA5-6E85-4EC6-B05D-BEE3947A3527}" presName="spacer" presStyleCnt="0"/>
      <dgm:spPr/>
    </dgm:pt>
    <dgm:pt modelId="{E7EDDCD0-1A45-4B54-8E43-AE4D55F39571}" type="pres">
      <dgm:prSet presAssocID="{AFEA7568-5B5E-437F-85A8-CFB31598B339}" presName="parentText" presStyleLbl="node1" presStyleIdx="1" presStyleCnt="3" custLinFactY="-2258" custLinFactNeighborX="0" custLinFactNeighborY="-100000">
        <dgm:presLayoutVars>
          <dgm:chMax val="0"/>
          <dgm:bulletEnabled val="1"/>
        </dgm:presLayoutVars>
      </dgm:prSet>
      <dgm:spPr/>
    </dgm:pt>
    <dgm:pt modelId="{61CD4D98-CEF6-4340-A70D-15E43032E670}" type="pres">
      <dgm:prSet presAssocID="{503DECA8-5D1D-4200-8D3F-ACAE2CCCC09F}" presName="spacer" presStyleCnt="0"/>
      <dgm:spPr/>
    </dgm:pt>
    <dgm:pt modelId="{1178F517-29CF-49D2-8475-42B1D276F017}" type="pres">
      <dgm:prSet presAssocID="{5059C236-3A4A-412F-9138-BAE1D9D02734}" presName="parentText" presStyleLbl="node1" presStyleIdx="2" presStyleCnt="3" custLinFactNeighborY="-42599">
        <dgm:presLayoutVars>
          <dgm:chMax val="0"/>
          <dgm:bulletEnabled val="1"/>
        </dgm:presLayoutVars>
      </dgm:prSet>
      <dgm:spPr/>
    </dgm:pt>
  </dgm:ptLst>
  <dgm:cxnLst>
    <dgm:cxn modelId="{12678607-E299-413F-9392-1011122F06A1}" type="presOf" srcId="{5059C236-3A4A-412F-9138-BAE1D9D02734}" destId="{1178F517-29CF-49D2-8475-42B1D276F017}" srcOrd="0" destOrd="0" presId="urn:microsoft.com/office/officeart/2005/8/layout/vList2"/>
    <dgm:cxn modelId="{259F8833-17BB-4E09-AAD1-BD220BBE82A6}" srcId="{3447A1DD-C85D-4FE7-9732-778E7A1B8439}" destId="{AFEA7568-5B5E-437F-85A8-CFB31598B339}" srcOrd="1" destOrd="0" parTransId="{091F7450-6125-4B8A-A273-63C71916D902}" sibTransId="{503DECA8-5D1D-4200-8D3F-ACAE2CCCC09F}"/>
    <dgm:cxn modelId="{B98A2E36-8CD2-4147-AA30-04887DE005FF}" type="presOf" srcId="{AD0EBFE4-D242-4369-93BD-4BBD0D061E1B}" destId="{89B4D762-B9EB-4B9D-A9E2-F144D5AB12C3}" srcOrd="0" destOrd="0" presId="urn:microsoft.com/office/officeart/2005/8/layout/vList2"/>
    <dgm:cxn modelId="{E55E4A74-791E-4012-85EA-554F0DAD53E1}" srcId="{3447A1DD-C85D-4FE7-9732-778E7A1B8439}" destId="{5059C236-3A4A-412F-9138-BAE1D9D02734}" srcOrd="2" destOrd="0" parTransId="{D03D78CB-10E0-4ABA-BB30-CE245A339BD5}" sibTransId="{F5888EC5-49F4-4041-A31A-F3D5F818F383}"/>
    <dgm:cxn modelId="{1F97DF94-4B86-490D-A8E1-BBFEF1061817}" type="presOf" srcId="{3447A1DD-C85D-4FE7-9732-778E7A1B8439}" destId="{EDA1B59B-7211-402A-BD1C-312DED4DA4D3}" srcOrd="0" destOrd="0" presId="urn:microsoft.com/office/officeart/2005/8/layout/vList2"/>
    <dgm:cxn modelId="{3E49C2C2-59C0-44E7-979E-D695A48EA67F}" type="presOf" srcId="{AFEA7568-5B5E-437F-85A8-CFB31598B339}" destId="{E7EDDCD0-1A45-4B54-8E43-AE4D55F39571}" srcOrd="0" destOrd="0" presId="urn:microsoft.com/office/officeart/2005/8/layout/vList2"/>
    <dgm:cxn modelId="{A90EA4E4-88AA-45A4-AC92-658FE2834E6E}" srcId="{3447A1DD-C85D-4FE7-9732-778E7A1B8439}" destId="{AD0EBFE4-D242-4369-93BD-4BBD0D061E1B}" srcOrd="0" destOrd="0" parTransId="{A94D94FE-B305-46E8-8A64-FD833B7C3B71}" sibTransId="{B31C3DA5-6E85-4EC6-B05D-BEE3947A3527}"/>
    <dgm:cxn modelId="{BCC6113A-10C8-4EC9-910E-9ADFFB708173}" type="presParOf" srcId="{EDA1B59B-7211-402A-BD1C-312DED4DA4D3}" destId="{89B4D762-B9EB-4B9D-A9E2-F144D5AB12C3}" srcOrd="0" destOrd="0" presId="urn:microsoft.com/office/officeart/2005/8/layout/vList2"/>
    <dgm:cxn modelId="{405D5887-0FFD-4C5D-A73F-C149E37F06C8}" type="presParOf" srcId="{EDA1B59B-7211-402A-BD1C-312DED4DA4D3}" destId="{39C2134C-F828-4E46-A54D-F4C8C10898ED}" srcOrd="1" destOrd="0" presId="urn:microsoft.com/office/officeart/2005/8/layout/vList2"/>
    <dgm:cxn modelId="{EFA8E140-81AC-46CF-BF34-66D172515579}" type="presParOf" srcId="{EDA1B59B-7211-402A-BD1C-312DED4DA4D3}" destId="{E7EDDCD0-1A45-4B54-8E43-AE4D55F39571}" srcOrd="2" destOrd="0" presId="urn:microsoft.com/office/officeart/2005/8/layout/vList2"/>
    <dgm:cxn modelId="{BD8C42BF-F423-4A62-A5F8-6508D578ACF9}" type="presParOf" srcId="{EDA1B59B-7211-402A-BD1C-312DED4DA4D3}" destId="{61CD4D98-CEF6-4340-A70D-15E43032E670}" srcOrd="3" destOrd="0" presId="urn:microsoft.com/office/officeart/2005/8/layout/vList2"/>
    <dgm:cxn modelId="{1EE29774-B6F5-44EB-8315-FCB4091FD5E5}" type="presParOf" srcId="{EDA1B59B-7211-402A-BD1C-312DED4DA4D3}" destId="{1178F517-29CF-49D2-8475-42B1D276F01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92373DC-11B1-4708-92E2-E1B8EB8D76D8}" type="doc">
      <dgm:prSet loTypeId="urn:microsoft.com/office/officeart/2005/8/layout/list1" loCatId="list" qsTypeId="urn:microsoft.com/office/officeart/2005/8/quickstyle/simple1" qsCatId="simple" csTypeId="urn:microsoft.com/office/officeart/2005/8/colors/accent1_2" csCatId="accent1" phldr="1"/>
      <dgm:spPr/>
    </dgm:pt>
    <dgm:pt modelId="{7084B800-7E1D-4DA6-89C0-37EA52DDBCB8}">
      <dgm:prSet phldrT="[Text]" custT="1"/>
      <dgm:spPr/>
      <dgm:t>
        <a:bodyPr/>
        <a:lstStyle/>
        <a:p>
          <a:pPr algn="ctr">
            <a:buNone/>
          </a:pP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way individuals in recovery </a:t>
          </a:r>
          <a:b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are viewed.</a:t>
          </a:r>
          <a:endParaRPr lang="ru-RU" sz="2000" dirty="0">
            <a:solidFill>
              <a:schemeClr val="bg1"/>
            </a:solidFill>
          </a:endParaRPr>
        </a:p>
      </dgm:t>
    </dgm:pt>
    <dgm:pt modelId="{E459F664-A62C-4466-90D1-14D94F7456F9}" type="parTrans" cxnId="{D7BBB8C6-B60F-4050-B5C1-3F3A86AF4294}">
      <dgm:prSet/>
      <dgm:spPr/>
      <dgm:t>
        <a:bodyPr/>
        <a:lstStyle/>
        <a:p>
          <a:endParaRPr lang="ru-RU"/>
        </a:p>
      </dgm:t>
    </dgm:pt>
    <dgm:pt modelId="{29667D30-8073-4626-A65C-0442C9DA4455}" type="sibTrans" cxnId="{D7BBB8C6-B60F-4050-B5C1-3F3A86AF4294}">
      <dgm:prSet/>
      <dgm:spPr/>
      <dgm:t>
        <a:bodyPr/>
        <a:lstStyle/>
        <a:p>
          <a:endParaRPr lang="ru-RU"/>
        </a:p>
      </dgm:t>
    </dgm:pt>
    <dgm:pt modelId="{4786322A-3DB1-4B13-A039-9C2B4BD33902}">
      <dgm:prSet phldrT="[Text]" custT="1"/>
      <dgm:spPr/>
      <dgm:t>
        <a:bodyPr/>
        <a:lstStyle/>
        <a:p>
          <a:pPr algn="ctr">
            <a:buNone/>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way s</a:t>
          </a: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ervices are designed to be comprehensive and holistic.</a:t>
          </a:r>
          <a:endParaRPr lang="ru-RU" sz="2000" dirty="0">
            <a:solidFill>
              <a:schemeClr val="bg1"/>
            </a:solidFill>
          </a:endParaRPr>
        </a:p>
      </dgm:t>
    </dgm:pt>
    <dgm:pt modelId="{4F3F2426-EA56-4F79-A02F-DE7A210D680D}" type="parTrans" cxnId="{07D1F65C-7C41-4EB6-A133-CA7F29791640}">
      <dgm:prSet/>
      <dgm:spPr/>
      <dgm:t>
        <a:bodyPr/>
        <a:lstStyle/>
        <a:p>
          <a:endParaRPr lang="ru-RU"/>
        </a:p>
      </dgm:t>
    </dgm:pt>
    <dgm:pt modelId="{7D0A801E-90E9-4D73-A31E-D58F04D3BBF2}" type="sibTrans" cxnId="{07D1F65C-7C41-4EB6-A133-CA7F29791640}">
      <dgm:prSet/>
      <dgm:spPr/>
      <dgm:t>
        <a:bodyPr/>
        <a:lstStyle/>
        <a:p>
          <a:endParaRPr lang="ru-RU"/>
        </a:p>
      </dgm:t>
    </dgm:pt>
    <dgm:pt modelId="{5A259F57-B5C4-40C5-939D-A7C21B16FB47}">
      <dgm:prSet phldrT="[Text]" custT="1"/>
      <dgm:spPr/>
      <dgm:t>
        <a:bodyPr/>
        <a:lstStyle/>
        <a:p>
          <a:pPr algn="ctr">
            <a:buNone/>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way s</a:t>
          </a: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ervice delivery aligns more closely with the individual and the specific needs of that individual.</a:t>
          </a:r>
          <a:endParaRPr lang="ru-RU" sz="2000" dirty="0">
            <a:solidFill>
              <a:schemeClr val="bg1"/>
            </a:solidFill>
          </a:endParaRPr>
        </a:p>
      </dgm:t>
    </dgm:pt>
    <dgm:pt modelId="{E359194E-724D-4C60-BA35-9B441D11C55E}" type="parTrans" cxnId="{7865863E-1BC2-47AE-BBFB-F40F27A905AE}">
      <dgm:prSet/>
      <dgm:spPr/>
      <dgm:t>
        <a:bodyPr/>
        <a:lstStyle/>
        <a:p>
          <a:endParaRPr lang="ru-RU"/>
        </a:p>
      </dgm:t>
    </dgm:pt>
    <dgm:pt modelId="{57311651-50BE-4613-AB4F-1C634C257620}" type="sibTrans" cxnId="{7865863E-1BC2-47AE-BBFB-F40F27A905AE}">
      <dgm:prSet/>
      <dgm:spPr/>
      <dgm:t>
        <a:bodyPr/>
        <a:lstStyle/>
        <a:p>
          <a:endParaRPr lang="ru-RU"/>
        </a:p>
      </dgm:t>
    </dgm:pt>
    <dgm:pt modelId="{88A033FC-90E8-450A-9660-7C56FE44CF4B}" type="pres">
      <dgm:prSet presAssocID="{592373DC-11B1-4708-92E2-E1B8EB8D76D8}" presName="linear" presStyleCnt="0">
        <dgm:presLayoutVars>
          <dgm:dir/>
          <dgm:animLvl val="lvl"/>
          <dgm:resizeHandles val="exact"/>
        </dgm:presLayoutVars>
      </dgm:prSet>
      <dgm:spPr/>
    </dgm:pt>
    <dgm:pt modelId="{24B2535F-B64C-416D-866E-AB6126E4F4FD}" type="pres">
      <dgm:prSet presAssocID="{7084B800-7E1D-4DA6-89C0-37EA52DDBCB8}" presName="parentLin" presStyleCnt="0"/>
      <dgm:spPr/>
    </dgm:pt>
    <dgm:pt modelId="{6EC006A1-981A-4484-9234-228DCAD57AB2}" type="pres">
      <dgm:prSet presAssocID="{7084B800-7E1D-4DA6-89C0-37EA52DDBCB8}" presName="parentLeftMargin" presStyleLbl="node1" presStyleIdx="0" presStyleCnt="3"/>
      <dgm:spPr/>
    </dgm:pt>
    <dgm:pt modelId="{1A0AAFD3-A3A9-4B43-843A-7BA9D4FD5E56}" type="pres">
      <dgm:prSet presAssocID="{7084B800-7E1D-4DA6-89C0-37EA52DDBCB8}" presName="parentText" presStyleLbl="node1" presStyleIdx="0" presStyleCnt="3" custScaleX="123949" custLinFactNeighborX="37051" custLinFactNeighborY="10892">
        <dgm:presLayoutVars>
          <dgm:chMax val="0"/>
          <dgm:bulletEnabled val="1"/>
        </dgm:presLayoutVars>
      </dgm:prSet>
      <dgm:spPr>
        <a:prstGeom prst="rect">
          <a:avLst/>
        </a:prstGeom>
      </dgm:spPr>
    </dgm:pt>
    <dgm:pt modelId="{CCBECD78-1F23-4EF1-982A-AA01E554543E}" type="pres">
      <dgm:prSet presAssocID="{7084B800-7E1D-4DA6-89C0-37EA52DDBCB8}" presName="negativeSpace" presStyleCnt="0"/>
      <dgm:spPr/>
    </dgm:pt>
    <dgm:pt modelId="{FD9FC1E3-1C41-4437-BE21-8D33D44C1C9E}" type="pres">
      <dgm:prSet presAssocID="{7084B800-7E1D-4DA6-89C0-37EA52DDBCB8}" presName="childText" presStyleLbl="conFgAcc1" presStyleIdx="0" presStyleCnt="3">
        <dgm:presLayoutVars>
          <dgm:bulletEnabled val="1"/>
        </dgm:presLayoutVars>
      </dgm:prSet>
      <dgm:spPr>
        <a:ln>
          <a:solidFill>
            <a:schemeClr val="tx2">
              <a:lumMod val="50000"/>
              <a:lumOff val="50000"/>
            </a:schemeClr>
          </a:solidFill>
        </a:ln>
      </dgm:spPr>
    </dgm:pt>
    <dgm:pt modelId="{924BC6CA-B5A9-4CBD-91CA-0E40F017D78C}" type="pres">
      <dgm:prSet presAssocID="{29667D30-8073-4626-A65C-0442C9DA4455}" presName="spaceBetweenRectangles" presStyleCnt="0"/>
      <dgm:spPr/>
    </dgm:pt>
    <dgm:pt modelId="{D554373D-02BB-456A-B513-6FD44C272B5C}" type="pres">
      <dgm:prSet presAssocID="{4786322A-3DB1-4B13-A039-9C2B4BD33902}" presName="parentLin" presStyleCnt="0"/>
      <dgm:spPr/>
    </dgm:pt>
    <dgm:pt modelId="{4F91F803-792A-4600-A80A-DA32582EF94A}" type="pres">
      <dgm:prSet presAssocID="{4786322A-3DB1-4B13-A039-9C2B4BD33902}" presName="parentLeftMargin" presStyleLbl="node1" presStyleIdx="0" presStyleCnt="3"/>
      <dgm:spPr/>
    </dgm:pt>
    <dgm:pt modelId="{5BD5B296-A642-4DF8-B899-35ED169DA216}" type="pres">
      <dgm:prSet presAssocID="{4786322A-3DB1-4B13-A039-9C2B4BD33902}" presName="parentText" presStyleLbl="node1" presStyleIdx="1" presStyleCnt="3" custScaleX="123189" custScaleY="163692" custLinFactNeighborX="38490" custLinFactNeighborY="23069">
        <dgm:presLayoutVars>
          <dgm:chMax val="0"/>
          <dgm:bulletEnabled val="1"/>
        </dgm:presLayoutVars>
      </dgm:prSet>
      <dgm:spPr>
        <a:prstGeom prst="rect">
          <a:avLst/>
        </a:prstGeom>
      </dgm:spPr>
    </dgm:pt>
    <dgm:pt modelId="{A4936A2D-4572-425F-9AAC-9798097747DD}" type="pres">
      <dgm:prSet presAssocID="{4786322A-3DB1-4B13-A039-9C2B4BD33902}" presName="negativeSpace" presStyleCnt="0"/>
      <dgm:spPr/>
    </dgm:pt>
    <dgm:pt modelId="{92C0B756-05A6-4040-AC91-4730345F5191}" type="pres">
      <dgm:prSet presAssocID="{4786322A-3DB1-4B13-A039-9C2B4BD33902}" presName="childText" presStyleLbl="conFgAcc1" presStyleIdx="1" presStyleCnt="3">
        <dgm:presLayoutVars>
          <dgm:bulletEnabled val="1"/>
        </dgm:presLayoutVars>
      </dgm:prSet>
      <dgm:spPr>
        <a:ln>
          <a:solidFill>
            <a:schemeClr val="tx2">
              <a:lumMod val="50000"/>
              <a:lumOff val="50000"/>
            </a:schemeClr>
          </a:solidFill>
        </a:ln>
      </dgm:spPr>
    </dgm:pt>
    <dgm:pt modelId="{E512E97A-AB64-43A4-955A-9C6EF5B21111}" type="pres">
      <dgm:prSet presAssocID="{7D0A801E-90E9-4D73-A31E-D58F04D3BBF2}" presName="spaceBetweenRectangles" presStyleCnt="0"/>
      <dgm:spPr/>
    </dgm:pt>
    <dgm:pt modelId="{6F48969B-7A0D-4352-95BB-E4D44F1FDA7D}" type="pres">
      <dgm:prSet presAssocID="{5A259F57-B5C4-40C5-939D-A7C21B16FB47}" presName="parentLin" presStyleCnt="0"/>
      <dgm:spPr/>
    </dgm:pt>
    <dgm:pt modelId="{80F1F3E3-8580-4F0D-9C12-7910907CADF1}" type="pres">
      <dgm:prSet presAssocID="{5A259F57-B5C4-40C5-939D-A7C21B16FB47}" presName="parentLeftMargin" presStyleLbl="node1" presStyleIdx="1" presStyleCnt="3"/>
      <dgm:spPr/>
    </dgm:pt>
    <dgm:pt modelId="{1AA0D2EF-743C-441B-B933-8CC3FD133511}" type="pres">
      <dgm:prSet presAssocID="{5A259F57-B5C4-40C5-939D-A7C21B16FB47}" presName="parentText" presStyleLbl="node1" presStyleIdx="2" presStyleCnt="3" custScaleX="125300" custScaleY="172748" custLinFactNeighborX="71292" custLinFactNeighborY="4085">
        <dgm:presLayoutVars>
          <dgm:chMax val="0"/>
          <dgm:bulletEnabled val="1"/>
        </dgm:presLayoutVars>
      </dgm:prSet>
      <dgm:spPr>
        <a:prstGeom prst="rect">
          <a:avLst/>
        </a:prstGeom>
      </dgm:spPr>
    </dgm:pt>
    <dgm:pt modelId="{1D3949C1-8B5F-49B2-B24A-55D8B41AA896}" type="pres">
      <dgm:prSet presAssocID="{5A259F57-B5C4-40C5-939D-A7C21B16FB47}" presName="negativeSpace" presStyleCnt="0"/>
      <dgm:spPr/>
    </dgm:pt>
    <dgm:pt modelId="{A4E3526C-3B96-4B8B-87BA-01E1B7BEF7EF}" type="pres">
      <dgm:prSet presAssocID="{5A259F57-B5C4-40C5-939D-A7C21B16FB47}" presName="childText" presStyleLbl="conFgAcc1" presStyleIdx="2" presStyleCnt="3">
        <dgm:presLayoutVars>
          <dgm:bulletEnabled val="1"/>
        </dgm:presLayoutVars>
      </dgm:prSet>
      <dgm:spPr>
        <a:ln>
          <a:solidFill>
            <a:schemeClr val="tx2">
              <a:lumMod val="50000"/>
              <a:lumOff val="50000"/>
            </a:schemeClr>
          </a:solidFill>
        </a:ln>
      </dgm:spPr>
    </dgm:pt>
  </dgm:ptLst>
  <dgm:cxnLst>
    <dgm:cxn modelId="{7865863E-1BC2-47AE-BBFB-F40F27A905AE}" srcId="{592373DC-11B1-4708-92E2-E1B8EB8D76D8}" destId="{5A259F57-B5C4-40C5-939D-A7C21B16FB47}" srcOrd="2" destOrd="0" parTransId="{E359194E-724D-4C60-BA35-9B441D11C55E}" sibTransId="{57311651-50BE-4613-AB4F-1C634C257620}"/>
    <dgm:cxn modelId="{625AA23F-DBF4-4D2B-903D-22A89723EEED}" type="presOf" srcId="{592373DC-11B1-4708-92E2-E1B8EB8D76D8}" destId="{88A033FC-90E8-450A-9660-7C56FE44CF4B}" srcOrd="0" destOrd="0" presId="urn:microsoft.com/office/officeart/2005/8/layout/list1"/>
    <dgm:cxn modelId="{07D1F65C-7C41-4EB6-A133-CA7F29791640}" srcId="{592373DC-11B1-4708-92E2-E1B8EB8D76D8}" destId="{4786322A-3DB1-4B13-A039-9C2B4BD33902}" srcOrd="1" destOrd="0" parTransId="{4F3F2426-EA56-4F79-A02F-DE7A210D680D}" sibTransId="{7D0A801E-90E9-4D73-A31E-D58F04D3BBF2}"/>
    <dgm:cxn modelId="{87320787-FF34-4B70-A17A-F897C46501CA}" type="presOf" srcId="{5A259F57-B5C4-40C5-939D-A7C21B16FB47}" destId="{80F1F3E3-8580-4F0D-9C12-7910907CADF1}" srcOrd="0" destOrd="0" presId="urn:microsoft.com/office/officeart/2005/8/layout/list1"/>
    <dgm:cxn modelId="{DBFED495-68DE-497A-AE49-C4E846074AFD}" type="presOf" srcId="{7084B800-7E1D-4DA6-89C0-37EA52DDBCB8}" destId="{6EC006A1-981A-4484-9234-228DCAD57AB2}" srcOrd="0" destOrd="0" presId="urn:microsoft.com/office/officeart/2005/8/layout/list1"/>
    <dgm:cxn modelId="{34E0019B-A70F-4D3E-B489-3EE0CEC45D26}" type="presOf" srcId="{7084B800-7E1D-4DA6-89C0-37EA52DDBCB8}" destId="{1A0AAFD3-A3A9-4B43-843A-7BA9D4FD5E56}" srcOrd="1" destOrd="0" presId="urn:microsoft.com/office/officeart/2005/8/layout/list1"/>
    <dgm:cxn modelId="{D7BBB8C6-B60F-4050-B5C1-3F3A86AF4294}" srcId="{592373DC-11B1-4708-92E2-E1B8EB8D76D8}" destId="{7084B800-7E1D-4DA6-89C0-37EA52DDBCB8}" srcOrd="0" destOrd="0" parTransId="{E459F664-A62C-4466-90D1-14D94F7456F9}" sibTransId="{29667D30-8073-4626-A65C-0442C9DA4455}"/>
    <dgm:cxn modelId="{EE88FBC6-3422-4879-9EF5-FC8802FCED5E}" type="presOf" srcId="{4786322A-3DB1-4B13-A039-9C2B4BD33902}" destId="{5BD5B296-A642-4DF8-B899-35ED169DA216}" srcOrd="1" destOrd="0" presId="urn:microsoft.com/office/officeart/2005/8/layout/list1"/>
    <dgm:cxn modelId="{EEDF53C7-9673-4100-8B1E-7CF177F43551}" type="presOf" srcId="{4786322A-3DB1-4B13-A039-9C2B4BD33902}" destId="{4F91F803-792A-4600-A80A-DA32582EF94A}" srcOrd="0" destOrd="0" presId="urn:microsoft.com/office/officeart/2005/8/layout/list1"/>
    <dgm:cxn modelId="{1E90A8F7-4B0C-45FE-B2AA-F392EBD01257}" type="presOf" srcId="{5A259F57-B5C4-40C5-939D-A7C21B16FB47}" destId="{1AA0D2EF-743C-441B-B933-8CC3FD133511}" srcOrd="1" destOrd="0" presId="urn:microsoft.com/office/officeart/2005/8/layout/list1"/>
    <dgm:cxn modelId="{AC4B8512-B20E-410F-BFEB-F8454685D9F0}" type="presParOf" srcId="{88A033FC-90E8-450A-9660-7C56FE44CF4B}" destId="{24B2535F-B64C-416D-866E-AB6126E4F4FD}" srcOrd="0" destOrd="0" presId="urn:microsoft.com/office/officeart/2005/8/layout/list1"/>
    <dgm:cxn modelId="{6DE6F4C9-B66F-4D53-882E-81C5A1263F9B}" type="presParOf" srcId="{24B2535F-B64C-416D-866E-AB6126E4F4FD}" destId="{6EC006A1-981A-4484-9234-228DCAD57AB2}" srcOrd="0" destOrd="0" presId="urn:microsoft.com/office/officeart/2005/8/layout/list1"/>
    <dgm:cxn modelId="{07944656-2B6F-4150-B840-796B46FABC28}" type="presParOf" srcId="{24B2535F-B64C-416D-866E-AB6126E4F4FD}" destId="{1A0AAFD3-A3A9-4B43-843A-7BA9D4FD5E56}" srcOrd="1" destOrd="0" presId="urn:microsoft.com/office/officeart/2005/8/layout/list1"/>
    <dgm:cxn modelId="{19C6D583-ED2C-4BA3-B186-5BE126AE2FA0}" type="presParOf" srcId="{88A033FC-90E8-450A-9660-7C56FE44CF4B}" destId="{CCBECD78-1F23-4EF1-982A-AA01E554543E}" srcOrd="1" destOrd="0" presId="urn:microsoft.com/office/officeart/2005/8/layout/list1"/>
    <dgm:cxn modelId="{193F8C17-9332-4A96-A2FF-869B84404B77}" type="presParOf" srcId="{88A033FC-90E8-450A-9660-7C56FE44CF4B}" destId="{FD9FC1E3-1C41-4437-BE21-8D33D44C1C9E}" srcOrd="2" destOrd="0" presId="urn:microsoft.com/office/officeart/2005/8/layout/list1"/>
    <dgm:cxn modelId="{2A0AF3F1-3E1F-4AB5-BC7F-8880604146E0}" type="presParOf" srcId="{88A033FC-90E8-450A-9660-7C56FE44CF4B}" destId="{924BC6CA-B5A9-4CBD-91CA-0E40F017D78C}" srcOrd="3" destOrd="0" presId="urn:microsoft.com/office/officeart/2005/8/layout/list1"/>
    <dgm:cxn modelId="{84B370E6-03E7-432E-8DE8-6F3402B19900}" type="presParOf" srcId="{88A033FC-90E8-450A-9660-7C56FE44CF4B}" destId="{D554373D-02BB-456A-B513-6FD44C272B5C}" srcOrd="4" destOrd="0" presId="urn:microsoft.com/office/officeart/2005/8/layout/list1"/>
    <dgm:cxn modelId="{330E8C49-FCAD-4D9F-BB2F-8760C7E6B096}" type="presParOf" srcId="{D554373D-02BB-456A-B513-6FD44C272B5C}" destId="{4F91F803-792A-4600-A80A-DA32582EF94A}" srcOrd="0" destOrd="0" presId="urn:microsoft.com/office/officeart/2005/8/layout/list1"/>
    <dgm:cxn modelId="{618BBB7C-14AD-4AD9-9957-91061B873473}" type="presParOf" srcId="{D554373D-02BB-456A-B513-6FD44C272B5C}" destId="{5BD5B296-A642-4DF8-B899-35ED169DA216}" srcOrd="1" destOrd="0" presId="urn:microsoft.com/office/officeart/2005/8/layout/list1"/>
    <dgm:cxn modelId="{EDC41EE4-430F-41C5-8C1F-AC1649AB4844}" type="presParOf" srcId="{88A033FC-90E8-450A-9660-7C56FE44CF4B}" destId="{A4936A2D-4572-425F-9AAC-9798097747DD}" srcOrd="5" destOrd="0" presId="urn:microsoft.com/office/officeart/2005/8/layout/list1"/>
    <dgm:cxn modelId="{FB153B08-A79B-48D9-B3F5-C99BA326486E}" type="presParOf" srcId="{88A033FC-90E8-450A-9660-7C56FE44CF4B}" destId="{92C0B756-05A6-4040-AC91-4730345F5191}" srcOrd="6" destOrd="0" presId="urn:microsoft.com/office/officeart/2005/8/layout/list1"/>
    <dgm:cxn modelId="{9AFDA481-FE2A-491B-8E0D-532160039AFB}" type="presParOf" srcId="{88A033FC-90E8-450A-9660-7C56FE44CF4B}" destId="{E512E97A-AB64-43A4-955A-9C6EF5B21111}" srcOrd="7" destOrd="0" presId="urn:microsoft.com/office/officeart/2005/8/layout/list1"/>
    <dgm:cxn modelId="{5BF94848-D0F1-4175-9643-34A371B25822}" type="presParOf" srcId="{88A033FC-90E8-450A-9660-7C56FE44CF4B}" destId="{6F48969B-7A0D-4352-95BB-E4D44F1FDA7D}" srcOrd="8" destOrd="0" presId="urn:microsoft.com/office/officeart/2005/8/layout/list1"/>
    <dgm:cxn modelId="{EA74DBEB-8288-4658-A002-3981498D98E1}" type="presParOf" srcId="{6F48969B-7A0D-4352-95BB-E4D44F1FDA7D}" destId="{80F1F3E3-8580-4F0D-9C12-7910907CADF1}" srcOrd="0" destOrd="0" presId="urn:microsoft.com/office/officeart/2005/8/layout/list1"/>
    <dgm:cxn modelId="{EAAC675A-F6BF-4EE1-B5D7-4A743649A5F1}" type="presParOf" srcId="{6F48969B-7A0D-4352-95BB-E4D44F1FDA7D}" destId="{1AA0D2EF-743C-441B-B933-8CC3FD133511}" srcOrd="1" destOrd="0" presId="urn:microsoft.com/office/officeart/2005/8/layout/list1"/>
    <dgm:cxn modelId="{FE0FAA26-81A2-4E9B-9BD2-67F1DDC58C5A}" type="presParOf" srcId="{88A033FC-90E8-450A-9660-7C56FE44CF4B}" destId="{1D3949C1-8B5F-49B2-B24A-55D8B41AA896}" srcOrd="9" destOrd="0" presId="urn:microsoft.com/office/officeart/2005/8/layout/list1"/>
    <dgm:cxn modelId="{D5CEED3A-ACD0-46FC-97A3-C950938E566F}" type="presParOf" srcId="{88A033FC-90E8-450A-9660-7C56FE44CF4B}" destId="{A4E3526C-3B96-4B8B-87BA-01E1B7BEF7EF}"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1C4EB5F-8AF5-4718-B33E-C51C4989FD51}" type="doc">
      <dgm:prSet loTypeId="urn:microsoft.com/office/officeart/2005/8/layout/hierarchy1" loCatId="hierarchy" qsTypeId="urn:microsoft.com/office/officeart/2005/8/quickstyle/3d4" qsCatId="3D" csTypeId="urn:microsoft.com/office/officeart/2005/8/colors/accent1_2" csCatId="accent1" phldr="1"/>
      <dgm:spPr/>
      <dgm:t>
        <a:bodyPr/>
        <a:lstStyle/>
        <a:p>
          <a:endParaRPr lang="en-US"/>
        </a:p>
      </dgm:t>
    </dgm:pt>
    <dgm:pt modelId="{A32282E7-412B-411D-9E30-EA3AC25117F9}">
      <dgm:prSet custT="1"/>
      <dgm:spPr/>
      <dgm:t>
        <a:bodyPr/>
        <a:lstStyle/>
        <a:p>
          <a:pPr algn="l"/>
          <a:r>
            <a:rPr lang="en-US" sz="2200" b="1" i="1" dirty="0">
              <a:latin typeface="Calibri" panose="020F0502020204030204" pitchFamily="34" charset="0"/>
              <a:cs typeface="Calibri" panose="020F0502020204030204" pitchFamily="34" charset="0"/>
            </a:rPr>
            <a:t>Recovery Management</a:t>
          </a:r>
          <a:r>
            <a:rPr lang="en-US" sz="2200" b="1" dirty="0">
              <a:latin typeface="Calibri" panose="020F0502020204030204" pitchFamily="34" charset="0"/>
              <a:cs typeface="Calibri" panose="020F0502020204030204" pitchFamily="34" charset="0"/>
            </a:rPr>
            <a:t> </a:t>
          </a:r>
          <a:r>
            <a:rPr lang="en-US" sz="2200" dirty="0">
              <a:latin typeface="Calibri" panose="020F0502020204030204" pitchFamily="34" charset="0"/>
              <a:cs typeface="Calibri" panose="020F0502020204030204" pitchFamily="34" charset="0"/>
            </a:rPr>
            <a:t>is an approach which includes a variety of activities that promote and strengthen internal and external resources to help individuals secure the services they need to stabilize behavioral health conditions and maintain healthy levels of functioning.</a:t>
          </a:r>
        </a:p>
      </dgm:t>
    </dgm:pt>
    <dgm:pt modelId="{30FD9C8C-656E-4800-B1A2-882CB5CDBD8E}" type="parTrans" cxnId="{E0B578F9-F202-4162-8FDE-012A379746D3}">
      <dgm:prSet/>
      <dgm:spPr/>
      <dgm:t>
        <a:bodyPr/>
        <a:lstStyle/>
        <a:p>
          <a:endParaRPr lang="en-US"/>
        </a:p>
      </dgm:t>
    </dgm:pt>
    <dgm:pt modelId="{F51F3896-460C-455C-8026-46DD73C367DB}" type="sibTrans" cxnId="{E0B578F9-F202-4162-8FDE-012A379746D3}">
      <dgm:prSet/>
      <dgm:spPr/>
      <dgm:t>
        <a:bodyPr/>
        <a:lstStyle/>
        <a:p>
          <a:endParaRPr lang="en-US"/>
        </a:p>
      </dgm:t>
    </dgm:pt>
    <dgm:pt modelId="{AF1D06EA-4458-481D-8BD3-09D364005FE1}">
      <dgm:prSet custT="1"/>
      <dgm:spPr/>
      <dgm:t>
        <a:bodyPr/>
        <a:lstStyle/>
        <a:p>
          <a:pPr algn="l"/>
          <a:r>
            <a:rPr lang="en-US" sz="2200" b="1" i="1" dirty="0">
              <a:latin typeface="Calibri" panose="020F0502020204030204" pitchFamily="34" charset="0"/>
              <a:cs typeface="Calibri" panose="020F0502020204030204" pitchFamily="34" charset="0"/>
            </a:rPr>
            <a:t>Recovery Management </a:t>
          </a:r>
          <a:r>
            <a:rPr lang="en-US" sz="2200" dirty="0">
              <a:latin typeface="Calibri" panose="020F0502020204030204" pitchFamily="34" charset="0"/>
              <a:cs typeface="Calibri" panose="020F0502020204030204" pitchFamily="34" charset="0"/>
            </a:rPr>
            <a:t>is based on the belief that recovery is seldom achieved from a single episode of intervention or treatment, and that practitioners, as well as individuals in recovery, families, and policymakers, should not be disappointed or discouraged by the fact that there may be no quick fixes</a:t>
          </a:r>
          <a:r>
            <a:rPr lang="en-US" sz="2100" dirty="0">
              <a:latin typeface="Calibri" panose="020F0502020204030204" pitchFamily="34" charset="0"/>
              <a:cs typeface="Calibri" panose="020F0502020204030204" pitchFamily="34" charset="0"/>
            </a:rPr>
            <a:t>.</a:t>
          </a:r>
        </a:p>
      </dgm:t>
    </dgm:pt>
    <dgm:pt modelId="{8A1B695E-5F87-4866-86D1-2ACAAC185444}" type="parTrans" cxnId="{29FAFC29-F40A-4F9C-A1E2-9E3983506B74}">
      <dgm:prSet/>
      <dgm:spPr/>
      <dgm:t>
        <a:bodyPr/>
        <a:lstStyle/>
        <a:p>
          <a:endParaRPr lang="en-US"/>
        </a:p>
      </dgm:t>
    </dgm:pt>
    <dgm:pt modelId="{ACC9D3A2-2839-467C-A2AC-861FD01DB720}" type="sibTrans" cxnId="{29FAFC29-F40A-4F9C-A1E2-9E3983506B74}">
      <dgm:prSet/>
      <dgm:spPr/>
      <dgm:t>
        <a:bodyPr/>
        <a:lstStyle/>
        <a:p>
          <a:endParaRPr lang="en-US"/>
        </a:p>
      </dgm:t>
    </dgm:pt>
    <dgm:pt modelId="{EC397315-2472-4F73-BE55-4D6B2387919D}" type="pres">
      <dgm:prSet presAssocID="{81C4EB5F-8AF5-4718-B33E-C51C4989FD51}" presName="hierChild1" presStyleCnt="0">
        <dgm:presLayoutVars>
          <dgm:chPref val="1"/>
          <dgm:dir/>
          <dgm:animOne val="branch"/>
          <dgm:animLvl val="lvl"/>
          <dgm:resizeHandles/>
        </dgm:presLayoutVars>
      </dgm:prSet>
      <dgm:spPr/>
    </dgm:pt>
    <dgm:pt modelId="{8B7603C1-5FF2-4E7B-BC6C-955E301501F2}" type="pres">
      <dgm:prSet presAssocID="{A32282E7-412B-411D-9E30-EA3AC25117F9}" presName="hierRoot1" presStyleCnt="0"/>
      <dgm:spPr/>
    </dgm:pt>
    <dgm:pt modelId="{6EB35A34-52AF-4CC2-8313-2BA64F28E75E}" type="pres">
      <dgm:prSet presAssocID="{A32282E7-412B-411D-9E30-EA3AC25117F9}" presName="composite" presStyleCnt="0"/>
      <dgm:spPr/>
    </dgm:pt>
    <dgm:pt modelId="{ED3F126C-4035-4832-9202-A045C75447C7}" type="pres">
      <dgm:prSet presAssocID="{A32282E7-412B-411D-9E30-EA3AC25117F9}" presName="background" presStyleLbl="node0" presStyleIdx="0" presStyleCnt="2"/>
      <dgm:spPr/>
    </dgm:pt>
    <dgm:pt modelId="{0BC66E1E-6D50-4EB7-90EB-7FB87B82D7A7}" type="pres">
      <dgm:prSet presAssocID="{A32282E7-412B-411D-9E30-EA3AC25117F9}" presName="text" presStyleLbl="fgAcc0" presStyleIdx="0" presStyleCnt="2" custScaleY="103539">
        <dgm:presLayoutVars>
          <dgm:chPref val="3"/>
        </dgm:presLayoutVars>
      </dgm:prSet>
      <dgm:spPr/>
    </dgm:pt>
    <dgm:pt modelId="{0BC7BCDC-CDFC-4D96-ACB6-52797F9CEB30}" type="pres">
      <dgm:prSet presAssocID="{A32282E7-412B-411D-9E30-EA3AC25117F9}" presName="hierChild2" presStyleCnt="0"/>
      <dgm:spPr/>
    </dgm:pt>
    <dgm:pt modelId="{095061E9-ED28-4190-B728-FB04526472A5}" type="pres">
      <dgm:prSet presAssocID="{AF1D06EA-4458-481D-8BD3-09D364005FE1}" presName="hierRoot1" presStyleCnt="0"/>
      <dgm:spPr/>
    </dgm:pt>
    <dgm:pt modelId="{4B03019C-9E3A-4532-B499-2022606CAB54}" type="pres">
      <dgm:prSet presAssocID="{AF1D06EA-4458-481D-8BD3-09D364005FE1}" presName="composite" presStyleCnt="0"/>
      <dgm:spPr/>
    </dgm:pt>
    <dgm:pt modelId="{6ACFDC47-7B78-47D2-AAF6-24F87B70A241}" type="pres">
      <dgm:prSet presAssocID="{AF1D06EA-4458-481D-8BD3-09D364005FE1}" presName="background" presStyleLbl="node0" presStyleIdx="1" presStyleCnt="2"/>
      <dgm:spPr/>
    </dgm:pt>
    <dgm:pt modelId="{60CC06EF-C3ED-40E4-9BDD-1AE50665A4B0}" type="pres">
      <dgm:prSet presAssocID="{AF1D06EA-4458-481D-8BD3-09D364005FE1}" presName="text" presStyleLbl="fgAcc0" presStyleIdx="1" presStyleCnt="2">
        <dgm:presLayoutVars>
          <dgm:chPref val="3"/>
        </dgm:presLayoutVars>
      </dgm:prSet>
      <dgm:spPr/>
    </dgm:pt>
    <dgm:pt modelId="{C19EFA4E-05F6-4789-8048-4D7B4A9EAAC4}" type="pres">
      <dgm:prSet presAssocID="{AF1D06EA-4458-481D-8BD3-09D364005FE1}" presName="hierChild2" presStyleCnt="0"/>
      <dgm:spPr/>
    </dgm:pt>
  </dgm:ptLst>
  <dgm:cxnLst>
    <dgm:cxn modelId="{10F48622-40E2-47DB-AB7E-C4931B038730}" type="presOf" srcId="{AF1D06EA-4458-481D-8BD3-09D364005FE1}" destId="{60CC06EF-C3ED-40E4-9BDD-1AE50665A4B0}" srcOrd="0" destOrd="0" presId="urn:microsoft.com/office/officeart/2005/8/layout/hierarchy1"/>
    <dgm:cxn modelId="{29FAFC29-F40A-4F9C-A1E2-9E3983506B74}" srcId="{81C4EB5F-8AF5-4718-B33E-C51C4989FD51}" destId="{AF1D06EA-4458-481D-8BD3-09D364005FE1}" srcOrd="1" destOrd="0" parTransId="{8A1B695E-5F87-4866-86D1-2ACAAC185444}" sibTransId="{ACC9D3A2-2839-467C-A2AC-861FD01DB720}"/>
    <dgm:cxn modelId="{17B80989-FB37-4311-AA9D-8D3D9240542C}" type="presOf" srcId="{81C4EB5F-8AF5-4718-B33E-C51C4989FD51}" destId="{EC397315-2472-4F73-BE55-4D6B2387919D}" srcOrd="0" destOrd="0" presId="urn:microsoft.com/office/officeart/2005/8/layout/hierarchy1"/>
    <dgm:cxn modelId="{04F23D96-D556-4C6C-B7E3-1576FCC9262D}" type="presOf" srcId="{A32282E7-412B-411D-9E30-EA3AC25117F9}" destId="{0BC66E1E-6D50-4EB7-90EB-7FB87B82D7A7}" srcOrd="0" destOrd="0" presId="urn:microsoft.com/office/officeart/2005/8/layout/hierarchy1"/>
    <dgm:cxn modelId="{E0B578F9-F202-4162-8FDE-012A379746D3}" srcId="{81C4EB5F-8AF5-4718-B33E-C51C4989FD51}" destId="{A32282E7-412B-411D-9E30-EA3AC25117F9}" srcOrd="0" destOrd="0" parTransId="{30FD9C8C-656E-4800-B1A2-882CB5CDBD8E}" sibTransId="{F51F3896-460C-455C-8026-46DD73C367DB}"/>
    <dgm:cxn modelId="{1F5ADB8C-E261-4E7C-8C54-FAA9A8AB97C3}" type="presParOf" srcId="{EC397315-2472-4F73-BE55-4D6B2387919D}" destId="{8B7603C1-5FF2-4E7B-BC6C-955E301501F2}" srcOrd="0" destOrd="0" presId="urn:microsoft.com/office/officeart/2005/8/layout/hierarchy1"/>
    <dgm:cxn modelId="{FF8FA1AD-5E79-44D3-9EDC-C62EB902BDE2}" type="presParOf" srcId="{8B7603C1-5FF2-4E7B-BC6C-955E301501F2}" destId="{6EB35A34-52AF-4CC2-8313-2BA64F28E75E}" srcOrd="0" destOrd="0" presId="urn:microsoft.com/office/officeart/2005/8/layout/hierarchy1"/>
    <dgm:cxn modelId="{0AF54E0E-4476-4C9E-A8D2-2C15872700B5}" type="presParOf" srcId="{6EB35A34-52AF-4CC2-8313-2BA64F28E75E}" destId="{ED3F126C-4035-4832-9202-A045C75447C7}" srcOrd="0" destOrd="0" presId="urn:microsoft.com/office/officeart/2005/8/layout/hierarchy1"/>
    <dgm:cxn modelId="{65538EA3-CD94-4284-8D6E-67963D72A8BC}" type="presParOf" srcId="{6EB35A34-52AF-4CC2-8313-2BA64F28E75E}" destId="{0BC66E1E-6D50-4EB7-90EB-7FB87B82D7A7}" srcOrd="1" destOrd="0" presId="urn:microsoft.com/office/officeart/2005/8/layout/hierarchy1"/>
    <dgm:cxn modelId="{631788EA-9D94-4E8F-B373-CA3236B1E89A}" type="presParOf" srcId="{8B7603C1-5FF2-4E7B-BC6C-955E301501F2}" destId="{0BC7BCDC-CDFC-4D96-ACB6-52797F9CEB30}" srcOrd="1" destOrd="0" presId="urn:microsoft.com/office/officeart/2005/8/layout/hierarchy1"/>
    <dgm:cxn modelId="{7E2D097E-6E90-474A-AC91-ECF2D6966106}" type="presParOf" srcId="{EC397315-2472-4F73-BE55-4D6B2387919D}" destId="{095061E9-ED28-4190-B728-FB04526472A5}" srcOrd="1" destOrd="0" presId="urn:microsoft.com/office/officeart/2005/8/layout/hierarchy1"/>
    <dgm:cxn modelId="{FBC2A8A5-A8CE-4534-9CD3-F8657C4E8E15}" type="presParOf" srcId="{095061E9-ED28-4190-B728-FB04526472A5}" destId="{4B03019C-9E3A-4532-B499-2022606CAB54}" srcOrd="0" destOrd="0" presId="urn:microsoft.com/office/officeart/2005/8/layout/hierarchy1"/>
    <dgm:cxn modelId="{E7B13CBC-A046-4C67-AB1E-119881B23CBF}" type="presParOf" srcId="{4B03019C-9E3A-4532-B499-2022606CAB54}" destId="{6ACFDC47-7B78-47D2-AAF6-24F87B70A241}" srcOrd="0" destOrd="0" presId="urn:microsoft.com/office/officeart/2005/8/layout/hierarchy1"/>
    <dgm:cxn modelId="{6EF634EF-F2EC-400F-85C0-870DF5EBA56A}" type="presParOf" srcId="{4B03019C-9E3A-4532-B499-2022606CAB54}" destId="{60CC06EF-C3ED-40E4-9BDD-1AE50665A4B0}" srcOrd="1" destOrd="0" presId="urn:microsoft.com/office/officeart/2005/8/layout/hierarchy1"/>
    <dgm:cxn modelId="{BB3CBFF7-80B1-4589-9C24-FB6AA3EB8007}" type="presParOf" srcId="{095061E9-ED28-4190-B728-FB04526472A5}" destId="{C19EFA4E-05F6-4789-8048-4D7B4A9EAAC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927A1F8A-F193-401C-B127-5FD168B69C87}" type="doc">
      <dgm:prSet loTypeId="urn:microsoft.com/office/officeart/2005/8/layout/cycle5" loCatId="cycle" qsTypeId="urn:microsoft.com/office/officeart/2005/8/quickstyle/3d9" qsCatId="3D" csTypeId="urn:microsoft.com/office/officeart/2005/8/colors/colorful1" csCatId="colorful" phldr="1"/>
      <dgm:spPr/>
      <dgm:t>
        <a:bodyPr/>
        <a:lstStyle/>
        <a:p>
          <a:endParaRPr lang="en-US"/>
        </a:p>
      </dgm:t>
    </dgm:pt>
    <dgm:pt modelId="{1D809C53-256C-42D2-BBB9-BE48007DD7BE}">
      <dgm:prSet phldrT="[Text]"/>
      <dgm:spPr/>
      <dgm:t>
        <a:bodyPr/>
        <a:lstStyle/>
        <a:p>
          <a:r>
            <a:rPr lang="en-US" dirty="0"/>
            <a:t>Recovery-Oriented Principles (CONNECT)</a:t>
          </a:r>
        </a:p>
      </dgm:t>
    </dgm:pt>
    <dgm:pt modelId="{D1DEDCF9-40D3-439B-8860-C9F64F6C8464}" type="parTrans" cxnId="{F563DE43-BD1F-417B-A33F-DAB564947A89}">
      <dgm:prSet/>
      <dgm:spPr/>
      <dgm:t>
        <a:bodyPr/>
        <a:lstStyle/>
        <a:p>
          <a:endParaRPr lang="en-US"/>
        </a:p>
      </dgm:t>
    </dgm:pt>
    <dgm:pt modelId="{F755D210-C57E-49A0-8D00-C3D72495BB4B}" type="sibTrans" cxnId="{F563DE43-BD1F-417B-A33F-DAB564947A89}">
      <dgm:prSet/>
      <dgm:spPr/>
      <dgm:t>
        <a:bodyPr/>
        <a:lstStyle/>
        <a:p>
          <a:endParaRPr lang="en-US"/>
        </a:p>
      </dgm:t>
    </dgm:pt>
    <dgm:pt modelId="{1A20CFC2-9F6A-42D0-A7E3-A0A5D2CD1EE4}">
      <dgm:prSet phldrT="[Text]"/>
      <dgm:spPr/>
      <dgm:t>
        <a:bodyPr/>
        <a:lstStyle/>
        <a:p>
          <a:r>
            <a:rPr lang="en-US" dirty="0"/>
            <a:t>Practices (HOPE)</a:t>
          </a:r>
        </a:p>
      </dgm:t>
    </dgm:pt>
    <dgm:pt modelId="{B5E08B32-24B1-47CE-ACEC-C869B1C0CBCF}" type="parTrans" cxnId="{DDA9FB26-670A-42E3-8F72-A23A7668B8FE}">
      <dgm:prSet/>
      <dgm:spPr/>
      <dgm:t>
        <a:bodyPr/>
        <a:lstStyle/>
        <a:p>
          <a:endParaRPr lang="en-US"/>
        </a:p>
      </dgm:t>
    </dgm:pt>
    <dgm:pt modelId="{55FD3838-B518-4057-B61B-47C998EE23B1}" type="sibTrans" cxnId="{DDA9FB26-670A-42E3-8F72-A23A7668B8FE}">
      <dgm:prSet/>
      <dgm:spPr/>
      <dgm:t>
        <a:bodyPr/>
        <a:lstStyle/>
        <a:p>
          <a:endParaRPr lang="en-US"/>
        </a:p>
      </dgm:t>
    </dgm:pt>
    <dgm:pt modelId="{9355404E-9B62-4344-9C26-398C58AF4BDB}" type="pres">
      <dgm:prSet presAssocID="{927A1F8A-F193-401C-B127-5FD168B69C87}" presName="cycle" presStyleCnt="0">
        <dgm:presLayoutVars>
          <dgm:dir/>
          <dgm:resizeHandles val="exact"/>
        </dgm:presLayoutVars>
      </dgm:prSet>
      <dgm:spPr/>
    </dgm:pt>
    <dgm:pt modelId="{81F48D2B-DBF7-4AF3-BFE5-5817B6F597CA}" type="pres">
      <dgm:prSet presAssocID="{1D809C53-256C-42D2-BBB9-BE48007DD7BE}" presName="node" presStyleLbl="node1" presStyleIdx="0" presStyleCnt="2" custRadScaleRad="91925" custRadScaleInc="-4243">
        <dgm:presLayoutVars>
          <dgm:bulletEnabled val="1"/>
        </dgm:presLayoutVars>
      </dgm:prSet>
      <dgm:spPr/>
    </dgm:pt>
    <dgm:pt modelId="{72C91257-95EA-4CDF-88FC-D51F8E310374}" type="pres">
      <dgm:prSet presAssocID="{1D809C53-256C-42D2-BBB9-BE48007DD7BE}" presName="spNode" presStyleCnt="0"/>
      <dgm:spPr/>
    </dgm:pt>
    <dgm:pt modelId="{C082DE15-48F9-4042-821A-0E5F138766A7}" type="pres">
      <dgm:prSet presAssocID="{F755D210-C57E-49A0-8D00-C3D72495BB4B}" presName="sibTrans" presStyleLbl="sibTrans1D1" presStyleIdx="0" presStyleCnt="2"/>
      <dgm:spPr/>
    </dgm:pt>
    <dgm:pt modelId="{57234914-A8CF-4EBA-985E-EB65AACFCDEC}" type="pres">
      <dgm:prSet presAssocID="{1A20CFC2-9F6A-42D0-A7E3-A0A5D2CD1EE4}" presName="node" presStyleLbl="node1" presStyleIdx="1" presStyleCnt="2">
        <dgm:presLayoutVars>
          <dgm:bulletEnabled val="1"/>
        </dgm:presLayoutVars>
      </dgm:prSet>
      <dgm:spPr/>
    </dgm:pt>
    <dgm:pt modelId="{80928205-5B46-4545-9AAA-3096C90355CA}" type="pres">
      <dgm:prSet presAssocID="{1A20CFC2-9F6A-42D0-A7E3-A0A5D2CD1EE4}" presName="spNode" presStyleCnt="0"/>
      <dgm:spPr/>
    </dgm:pt>
    <dgm:pt modelId="{A0FEDE47-928E-40EA-A091-A5700EF5A1E1}" type="pres">
      <dgm:prSet presAssocID="{55FD3838-B518-4057-B61B-47C998EE23B1}" presName="sibTrans" presStyleLbl="sibTrans1D1" presStyleIdx="1" presStyleCnt="2"/>
      <dgm:spPr/>
    </dgm:pt>
  </dgm:ptLst>
  <dgm:cxnLst>
    <dgm:cxn modelId="{D548BA02-C1F2-43EC-AAB2-35E35DA0C9B9}" type="presOf" srcId="{F755D210-C57E-49A0-8D00-C3D72495BB4B}" destId="{C082DE15-48F9-4042-821A-0E5F138766A7}" srcOrd="0" destOrd="0" presId="urn:microsoft.com/office/officeart/2005/8/layout/cycle5"/>
    <dgm:cxn modelId="{F2FC9213-678F-4C9B-B635-B75B7FCA749B}" type="presOf" srcId="{927A1F8A-F193-401C-B127-5FD168B69C87}" destId="{9355404E-9B62-4344-9C26-398C58AF4BDB}" srcOrd="0" destOrd="0" presId="urn:microsoft.com/office/officeart/2005/8/layout/cycle5"/>
    <dgm:cxn modelId="{DDA9FB26-670A-42E3-8F72-A23A7668B8FE}" srcId="{927A1F8A-F193-401C-B127-5FD168B69C87}" destId="{1A20CFC2-9F6A-42D0-A7E3-A0A5D2CD1EE4}" srcOrd="1" destOrd="0" parTransId="{B5E08B32-24B1-47CE-ACEC-C869B1C0CBCF}" sibTransId="{55FD3838-B518-4057-B61B-47C998EE23B1}"/>
    <dgm:cxn modelId="{5F14B730-76EC-4177-8878-A6AC0943A151}" type="presOf" srcId="{1A20CFC2-9F6A-42D0-A7E3-A0A5D2CD1EE4}" destId="{57234914-A8CF-4EBA-985E-EB65AACFCDEC}" srcOrd="0" destOrd="0" presId="urn:microsoft.com/office/officeart/2005/8/layout/cycle5"/>
    <dgm:cxn modelId="{F563DE43-BD1F-417B-A33F-DAB564947A89}" srcId="{927A1F8A-F193-401C-B127-5FD168B69C87}" destId="{1D809C53-256C-42D2-BBB9-BE48007DD7BE}" srcOrd="0" destOrd="0" parTransId="{D1DEDCF9-40D3-439B-8860-C9F64F6C8464}" sibTransId="{F755D210-C57E-49A0-8D00-C3D72495BB4B}"/>
    <dgm:cxn modelId="{CB95266E-5E23-4CF8-AF69-CED56C064B3F}" type="presOf" srcId="{55FD3838-B518-4057-B61B-47C998EE23B1}" destId="{A0FEDE47-928E-40EA-A091-A5700EF5A1E1}" srcOrd="0" destOrd="0" presId="urn:microsoft.com/office/officeart/2005/8/layout/cycle5"/>
    <dgm:cxn modelId="{F80D619D-97E6-42FC-AB03-7E6882A31154}" type="presOf" srcId="{1D809C53-256C-42D2-BBB9-BE48007DD7BE}" destId="{81F48D2B-DBF7-4AF3-BFE5-5817B6F597CA}" srcOrd="0" destOrd="0" presId="urn:microsoft.com/office/officeart/2005/8/layout/cycle5"/>
    <dgm:cxn modelId="{3B361650-CABF-4448-AA4B-60A2F53A80F9}" type="presParOf" srcId="{9355404E-9B62-4344-9C26-398C58AF4BDB}" destId="{81F48D2B-DBF7-4AF3-BFE5-5817B6F597CA}" srcOrd="0" destOrd="0" presId="urn:microsoft.com/office/officeart/2005/8/layout/cycle5"/>
    <dgm:cxn modelId="{25E3A9D2-9814-403E-AA8F-0B9192B5BB43}" type="presParOf" srcId="{9355404E-9B62-4344-9C26-398C58AF4BDB}" destId="{72C91257-95EA-4CDF-88FC-D51F8E310374}" srcOrd="1" destOrd="0" presId="urn:microsoft.com/office/officeart/2005/8/layout/cycle5"/>
    <dgm:cxn modelId="{E8EDE8B9-A082-4F84-8473-DBFC1FEE9F4B}" type="presParOf" srcId="{9355404E-9B62-4344-9C26-398C58AF4BDB}" destId="{C082DE15-48F9-4042-821A-0E5F138766A7}" srcOrd="2" destOrd="0" presId="urn:microsoft.com/office/officeart/2005/8/layout/cycle5"/>
    <dgm:cxn modelId="{EE0091D9-AE37-4117-9C54-D8DB238D1611}" type="presParOf" srcId="{9355404E-9B62-4344-9C26-398C58AF4BDB}" destId="{57234914-A8CF-4EBA-985E-EB65AACFCDEC}" srcOrd="3" destOrd="0" presId="urn:microsoft.com/office/officeart/2005/8/layout/cycle5"/>
    <dgm:cxn modelId="{E5AB8EB0-80A6-457C-94A9-F98108AA844C}" type="presParOf" srcId="{9355404E-9B62-4344-9C26-398C58AF4BDB}" destId="{80928205-5B46-4545-9AAA-3096C90355CA}" srcOrd="4" destOrd="0" presId="urn:microsoft.com/office/officeart/2005/8/layout/cycle5"/>
    <dgm:cxn modelId="{2EE655DD-9ACB-463E-9FF1-B1EA21E0E08F}" type="presParOf" srcId="{9355404E-9B62-4344-9C26-398C58AF4BDB}" destId="{A0FEDE47-928E-40EA-A091-A5700EF5A1E1}" srcOrd="5"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27A1F8A-F193-401C-B127-5FD168B69C87}" type="doc">
      <dgm:prSet loTypeId="urn:microsoft.com/office/officeart/2005/8/layout/cycle5" loCatId="cycle" qsTypeId="urn:microsoft.com/office/officeart/2005/8/quickstyle/3d9" qsCatId="3D" csTypeId="urn:microsoft.com/office/officeart/2005/8/colors/colorful1" csCatId="colorful" phldr="1"/>
      <dgm:spPr/>
      <dgm:t>
        <a:bodyPr/>
        <a:lstStyle/>
        <a:p>
          <a:endParaRPr lang="en-US"/>
        </a:p>
      </dgm:t>
    </dgm:pt>
    <dgm:pt modelId="{1D809C53-256C-42D2-BBB9-BE48007DD7BE}">
      <dgm:prSet phldrT="[Text]"/>
      <dgm:spPr/>
      <dgm:t>
        <a:bodyPr/>
        <a:lstStyle/>
        <a:p>
          <a:r>
            <a:rPr lang="en-US" dirty="0"/>
            <a:t>Recovery-Oriented Principles (CONNECT)</a:t>
          </a:r>
        </a:p>
      </dgm:t>
    </dgm:pt>
    <dgm:pt modelId="{D1DEDCF9-40D3-439B-8860-C9F64F6C8464}" type="parTrans" cxnId="{F563DE43-BD1F-417B-A33F-DAB564947A89}">
      <dgm:prSet/>
      <dgm:spPr/>
      <dgm:t>
        <a:bodyPr/>
        <a:lstStyle/>
        <a:p>
          <a:endParaRPr lang="en-US"/>
        </a:p>
      </dgm:t>
    </dgm:pt>
    <dgm:pt modelId="{F755D210-C57E-49A0-8D00-C3D72495BB4B}" type="sibTrans" cxnId="{F563DE43-BD1F-417B-A33F-DAB564947A89}">
      <dgm:prSet/>
      <dgm:spPr/>
      <dgm:t>
        <a:bodyPr/>
        <a:lstStyle/>
        <a:p>
          <a:endParaRPr lang="en-US"/>
        </a:p>
      </dgm:t>
    </dgm:pt>
    <dgm:pt modelId="{1A20CFC2-9F6A-42D0-A7E3-A0A5D2CD1EE4}">
      <dgm:prSet phldrT="[Text]"/>
      <dgm:spPr/>
      <dgm:t>
        <a:bodyPr/>
        <a:lstStyle/>
        <a:p>
          <a:r>
            <a:rPr lang="en-US" dirty="0"/>
            <a:t>Practices (HOPE)</a:t>
          </a:r>
        </a:p>
      </dgm:t>
    </dgm:pt>
    <dgm:pt modelId="{B5E08B32-24B1-47CE-ACEC-C869B1C0CBCF}" type="parTrans" cxnId="{DDA9FB26-670A-42E3-8F72-A23A7668B8FE}">
      <dgm:prSet/>
      <dgm:spPr/>
      <dgm:t>
        <a:bodyPr/>
        <a:lstStyle/>
        <a:p>
          <a:endParaRPr lang="en-US"/>
        </a:p>
      </dgm:t>
    </dgm:pt>
    <dgm:pt modelId="{55FD3838-B518-4057-B61B-47C998EE23B1}" type="sibTrans" cxnId="{DDA9FB26-670A-42E3-8F72-A23A7668B8FE}">
      <dgm:prSet/>
      <dgm:spPr/>
      <dgm:t>
        <a:bodyPr/>
        <a:lstStyle/>
        <a:p>
          <a:endParaRPr lang="en-US"/>
        </a:p>
      </dgm:t>
    </dgm:pt>
    <dgm:pt modelId="{9355404E-9B62-4344-9C26-398C58AF4BDB}" type="pres">
      <dgm:prSet presAssocID="{927A1F8A-F193-401C-B127-5FD168B69C87}" presName="cycle" presStyleCnt="0">
        <dgm:presLayoutVars>
          <dgm:dir/>
          <dgm:resizeHandles val="exact"/>
        </dgm:presLayoutVars>
      </dgm:prSet>
      <dgm:spPr/>
    </dgm:pt>
    <dgm:pt modelId="{81F48D2B-DBF7-4AF3-BFE5-5817B6F597CA}" type="pres">
      <dgm:prSet presAssocID="{1D809C53-256C-42D2-BBB9-BE48007DD7BE}" presName="node" presStyleLbl="node1" presStyleIdx="0" presStyleCnt="2">
        <dgm:presLayoutVars>
          <dgm:bulletEnabled val="1"/>
        </dgm:presLayoutVars>
      </dgm:prSet>
      <dgm:spPr/>
    </dgm:pt>
    <dgm:pt modelId="{72C91257-95EA-4CDF-88FC-D51F8E310374}" type="pres">
      <dgm:prSet presAssocID="{1D809C53-256C-42D2-BBB9-BE48007DD7BE}" presName="spNode" presStyleCnt="0"/>
      <dgm:spPr/>
    </dgm:pt>
    <dgm:pt modelId="{C082DE15-48F9-4042-821A-0E5F138766A7}" type="pres">
      <dgm:prSet presAssocID="{F755D210-C57E-49A0-8D00-C3D72495BB4B}" presName="sibTrans" presStyleLbl="sibTrans1D1" presStyleIdx="0" presStyleCnt="2"/>
      <dgm:spPr/>
    </dgm:pt>
    <dgm:pt modelId="{57234914-A8CF-4EBA-985E-EB65AACFCDEC}" type="pres">
      <dgm:prSet presAssocID="{1A20CFC2-9F6A-42D0-A7E3-A0A5D2CD1EE4}" presName="node" presStyleLbl="node1" presStyleIdx="1" presStyleCnt="2">
        <dgm:presLayoutVars>
          <dgm:bulletEnabled val="1"/>
        </dgm:presLayoutVars>
      </dgm:prSet>
      <dgm:spPr/>
    </dgm:pt>
    <dgm:pt modelId="{80928205-5B46-4545-9AAA-3096C90355CA}" type="pres">
      <dgm:prSet presAssocID="{1A20CFC2-9F6A-42D0-A7E3-A0A5D2CD1EE4}" presName="spNode" presStyleCnt="0"/>
      <dgm:spPr/>
    </dgm:pt>
    <dgm:pt modelId="{A0FEDE47-928E-40EA-A091-A5700EF5A1E1}" type="pres">
      <dgm:prSet presAssocID="{55FD3838-B518-4057-B61B-47C998EE23B1}" presName="sibTrans" presStyleLbl="sibTrans1D1" presStyleIdx="1" presStyleCnt="2"/>
      <dgm:spPr/>
    </dgm:pt>
  </dgm:ptLst>
  <dgm:cxnLst>
    <dgm:cxn modelId="{D548BA02-C1F2-43EC-AAB2-35E35DA0C9B9}" type="presOf" srcId="{F755D210-C57E-49A0-8D00-C3D72495BB4B}" destId="{C082DE15-48F9-4042-821A-0E5F138766A7}" srcOrd="0" destOrd="0" presId="urn:microsoft.com/office/officeart/2005/8/layout/cycle5"/>
    <dgm:cxn modelId="{F2FC9213-678F-4C9B-B635-B75B7FCA749B}" type="presOf" srcId="{927A1F8A-F193-401C-B127-5FD168B69C87}" destId="{9355404E-9B62-4344-9C26-398C58AF4BDB}" srcOrd="0" destOrd="0" presId="urn:microsoft.com/office/officeart/2005/8/layout/cycle5"/>
    <dgm:cxn modelId="{DDA9FB26-670A-42E3-8F72-A23A7668B8FE}" srcId="{927A1F8A-F193-401C-B127-5FD168B69C87}" destId="{1A20CFC2-9F6A-42D0-A7E3-A0A5D2CD1EE4}" srcOrd="1" destOrd="0" parTransId="{B5E08B32-24B1-47CE-ACEC-C869B1C0CBCF}" sibTransId="{55FD3838-B518-4057-B61B-47C998EE23B1}"/>
    <dgm:cxn modelId="{5F14B730-76EC-4177-8878-A6AC0943A151}" type="presOf" srcId="{1A20CFC2-9F6A-42D0-A7E3-A0A5D2CD1EE4}" destId="{57234914-A8CF-4EBA-985E-EB65AACFCDEC}" srcOrd="0" destOrd="0" presId="urn:microsoft.com/office/officeart/2005/8/layout/cycle5"/>
    <dgm:cxn modelId="{F563DE43-BD1F-417B-A33F-DAB564947A89}" srcId="{927A1F8A-F193-401C-B127-5FD168B69C87}" destId="{1D809C53-256C-42D2-BBB9-BE48007DD7BE}" srcOrd="0" destOrd="0" parTransId="{D1DEDCF9-40D3-439B-8860-C9F64F6C8464}" sibTransId="{F755D210-C57E-49A0-8D00-C3D72495BB4B}"/>
    <dgm:cxn modelId="{CB95266E-5E23-4CF8-AF69-CED56C064B3F}" type="presOf" srcId="{55FD3838-B518-4057-B61B-47C998EE23B1}" destId="{A0FEDE47-928E-40EA-A091-A5700EF5A1E1}" srcOrd="0" destOrd="0" presId="urn:microsoft.com/office/officeart/2005/8/layout/cycle5"/>
    <dgm:cxn modelId="{F80D619D-97E6-42FC-AB03-7E6882A31154}" type="presOf" srcId="{1D809C53-256C-42D2-BBB9-BE48007DD7BE}" destId="{81F48D2B-DBF7-4AF3-BFE5-5817B6F597CA}" srcOrd="0" destOrd="0" presId="urn:microsoft.com/office/officeart/2005/8/layout/cycle5"/>
    <dgm:cxn modelId="{3B361650-CABF-4448-AA4B-60A2F53A80F9}" type="presParOf" srcId="{9355404E-9B62-4344-9C26-398C58AF4BDB}" destId="{81F48D2B-DBF7-4AF3-BFE5-5817B6F597CA}" srcOrd="0" destOrd="0" presId="urn:microsoft.com/office/officeart/2005/8/layout/cycle5"/>
    <dgm:cxn modelId="{25E3A9D2-9814-403E-AA8F-0B9192B5BB43}" type="presParOf" srcId="{9355404E-9B62-4344-9C26-398C58AF4BDB}" destId="{72C91257-95EA-4CDF-88FC-D51F8E310374}" srcOrd="1" destOrd="0" presId="urn:microsoft.com/office/officeart/2005/8/layout/cycle5"/>
    <dgm:cxn modelId="{E8EDE8B9-A082-4F84-8473-DBFC1FEE9F4B}" type="presParOf" srcId="{9355404E-9B62-4344-9C26-398C58AF4BDB}" destId="{C082DE15-48F9-4042-821A-0E5F138766A7}" srcOrd="2" destOrd="0" presId="urn:microsoft.com/office/officeart/2005/8/layout/cycle5"/>
    <dgm:cxn modelId="{EE0091D9-AE37-4117-9C54-D8DB238D1611}" type="presParOf" srcId="{9355404E-9B62-4344-9C26-398C58AF4BDB}" destId="{57234914-A8CF-4EBA-985E-EB65AACFCDEC}" srcOrd="3" destOrd="0" presId="urn:microsoft.com/office/officeart/2005/8/layout/cycle5"/>
    <dgm:cxn modelId="{E5AB8EB0-80A6-457C-94A9-F98108AA844C}" type="presParOf" srcId="{9355404E-9B62-4344-9C26-398C58AF4BDB}" destId="{80928205-5B46-4545-9AAA-3096C90355CA}" srcOrd="4" destOrd="0" presId="urn:microsoft.com/office/officeart/2005/8/layout/cycle5"/>
    <dgm:cxn modelId="{2EE655DD-9ACB-463E-9FF1-B1EA21E0E08F}" type="presParOf" srcId="{9355404E-9B62-4344-9C26-398C58AF4BDB}" destId="{A0FEDE47-928E-40EA-A091-A5700EF5A1E1}" srcOrd="5"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F5FFCC-F95E-4BBF-872A-C25CC242AC9B}">
      <dsp:nvSpPr>
        <dsp:cNvPr id="0" name=""/>
        <dsp:cNvSpPr/>
      </dsp:nvSpPr>
      <dsp:spPr>
        <a:xfrm>
          <a:off x="4938" y="3170677"/>
          <a:ext cx="2324469" cy="897245"/>
        </a:xfrm>
        <a:prstGeom prst="chevron">
          <a:avLst>
            <a:gd name="adj" fmla="val 40000"/>
          </a:avLst>
        </a:prstGeom>
        <a:solidFill>
          <a:schemeClr val="accent1"/>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1B62A5A-567B-4E80-84B0-E42206D940C4}">
      <dsp:nvSpPr>
        <dsp:cNvPr id="0" name=""/>
        <dsp:cNvSpPr/>
      </dsp:nvSpPr>
      <dsp:spPr>
        <a:xfrm>
          <a:off x="624797" y="3394989"/>
          <a:ext cx="1962885" cy="897245"/>
        </a:xfrm>
        <a:prstGeom prst="roundRect">
          <a:avLst>
            <a:gd name="adj" fmla="val 10000"/>
          </a:avLst>
        </a:prstGeom>
        <a:solidFill>
          <a:schemeClr val="lt1">
            <a:alpha val="90000"/>
            <a:hueOff val="0"/>
            <a:satOff val="0"/>
            <a:lumOff val="0"/>
            <a:alphaOff val="0"/>
          </a:schemeClr>
        </a:solidFill>
        <a:ln w="12700" cap="rnd" cmpd="sng" algn="ctr">
          <a:solidFill>
            <a:schemeClr val="accent1">
              <a:lumMod val="7500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1. Recovery and Recovery Management</a:t>
          </a:r>
        </a:p>
      </dsp:txBody>
      <dsp:txXfrm>
        <a:off x="651076" y="3421268"/>
        <a:ext cx="1910327" cy="844687"/>
      </dsp:txXfrm>
    </dsp:sp>
    <dsp:sp modelId="{AE6936F1-4115-4E2F-A5BE-B1F6FEC61CB0}">
      <dsp:nvSpPr>
        <dsp:cNvPr id="0" name=""/>
        <dsp:cNvSpPr/>
      </dsp:nvSpPr>
      <dsp:spPr>
        <a:xfrm>
          <a:off x="2659999" y="3170677"/>
          <a:ext cx="2324469" cy="897245"/>
        </a:xfrm>
        <a:prstGeom prst="chevron">
          <a:avLst>
            <a:gd name="adj" fmla="val 40000"/>
          </a:avLst>
        </a:prstGeom>
        <a:solidFill>
          <a:schemeClr val="accent5"/>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022DD040-1B57-4605-AD64-824693907EF4}">
      <dsp:nvSpPr>
        <dsp:cNvPr id="0" name=""/>
        <dsp:cNvSpPr/>
      </dsp:nvSpPr>
      <dsp:spPr>
        <a:xfrm>
          <a:off x="3279857" y="3394989"/>
          <a:ext cx="1962885" cy="897245"/>
        </a:xfrm>
        <a:prstGeom prst="roundRect">
          <a:avLst>
            <a:gd name="adj" fmla="val 10000"/>
          </a:avLst>
        </a:prstGeom>
        <a:solidFill>
          <a:schemeClr val="lt1">
            <a:alpha val="90000"/>
            <a:hueOff val="0"/>
            <a:satOff val="0"/>
            <a:lumOff val="0"/>
            <a:alphaOff val="0"/>
          </a:schemeClr>
        </a:solidFill>
        <a:ln w="12700" cap="rnd" cmpd="sng" algn="ctr">
          <a:solidFill>
            <a:schemeClr val="accent5"/>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2. Engagement</a:t>
          </a:r>
        </a:p>
      </dsp:txBody>
      <dsp:txXfrm>
        <a:off x="3306136" y="3421268"/>
        <a:ext cx="1910327" cy="844687"/>
      </dsp:txXfrm>
    </dsp:sp>
    <dsp:sp modelId="{F7FB79C5-7AF0-41B3-AB7A-651DD635B32C}">
      <dsp:nvSpPr>
        <dsp:cNvPr id="0" name=""/>
        <dsp:cNvSpPr/>
      </dsp:nvSpPr>
      <dsp:spPr>
        <a:xfrm>
          <a:off x="5315059" y="3170677"/>
          <a:ext cx="2324469" cy="897245"/>
        </a:xfrm>
        <a:prstGeom prst="chevron">
          <a:avLst>
            <a:gd name="adj" fmla="val 40000"/>
          </a:avLst>
        </a:prstGeom>
        <a:solidFill>
          <a:schemeClr val="accent6">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7766EABD-BF31-49EB-A258-AD6FABD5CFBB}">
      <dsp:nvSpPr>
        <dsp:cNvPr id="0" name=""/>
        <dsp:cNvSpPr/>
      </dsp:nvSpPr>
      <dsp:spPr>
        <a:xfrm>
          <a:off x="5934918" y="3394989"/>
          <a:ext cx="1962885" cy="897245"/>
        </a:xfrm>
        <a:prstGeom prst="roundRect">
          <a:avLst>
            <a:gd name="adj" fmla="val 10000"/>
          </a:avLst>
        </a:prstGeom>
        <a:solidFill>
          <a:schemeClr val="lt1">
            <a:alpha val="90000"/>
            <a:hueOff val="0"/>
            <a:satOff val="0"/>
            <a:lumOff val="0"/>
            <a:alphaOff val="0"/>
          </a:schemeClr>
        </a:solidFill>
        <a:ln w="12700" cap="rnd" cmpd="sng" algn="ctr">
          <a:solidFill>
            <a:schemeClr val="accent6">
              <a:lumMod val="7500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3. Affirming Autonomy and Self-Determination</a:t>
          </a:r>
        </a:p>
      </dsp:txBody>
      <dsp:txXfrm>
        <a:off x="5961197" y="3421268"/>
        <a:ext cx="1910327" cy="844687"/>
      </dsp:txXfrm>
    </dsp:sp>
    <dsp:sp modelId="{745072BC-889E-4B10-A955-5B1BA1B8B871}">
      <dsp:nvSpPr>
        <dsp:cNvPr id="0" name=""/>
        <dsp:cNvSpPr/>
      </dsp:nvSpPr>
      <dsp:spPr>
        <a:xfrm>
          <a:off x="7970120" y="3170677"/>
          <a:ext cx="2324469" cy="897245"/>
        </a:xfrm>
        <a:prstGeom prst="chevron">
          <a:avLst>
            <a:gd name="adj" fmla="val 40000"/>
          </a:avLst>
        </a:prstGeom>
        <a:solidFill>
          <a:schemeClr val="accent3">
            <a:hueOff val="-2136584"/>
            <a:satOff val="-100000"/>
            <a:lumOff val="313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25624F7-3758-400B-A203-BC266D457792}">
      <dsp:nvSpPr>
        <dsp:cNvPr id="0" name=""/>
        <dsp:cNvSpPr/>
      </dsp:nvSpPr>
      <dsp:spPr>
        <a:xfrm>
          <a:off x="8589979" y="3394989"/>
          <a:ext cx="1962885" cy="897245"/>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2136584"/>
              <a:satOff val="-100000"/>
              <a:lumOff val="3138"/>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4. Putting the Person First &amp; Respecting the Diversity of Needs</a:t>
          </a:r>
        </a:p>
      </dsp:txBody>
      <dsp:txXfrm>
        <a:off x="8616258" y="3421268"/>
        <a:ext cx="1910327" cy="8446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F5FFCC-F95E-4BBF-872A-C25CC242AC9B}">
      <dsp:nvSpPr>
        <dsp:cNvPr id="0" name=""/>
        <dsp:cNvSpPr/>
      </dsp:nvSpPr>
      <dsp:spPr>
        <a:xfrm>
          <a:off x="956" y="2017222"/>
          <a:ext cx="2402190" cy="927245"/>
        </a:xfrm>
        <a:prstGeom prst="chevron">
          <a:avLst>
            <a:gd name="adj" fmla="val 40000"/>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sp>
    <dsp:sp modelId="{21B62A5A-567B-4E80-84B0-E42206D940C4}">
      <dsp:nvSpPr>
        <dsp:cNvPr id="0" name=""/>
        <dsp:cNvSpPr/>
      </dsp:nvSpPr>
      <dsp:spPr>
        <a:xfrm>
          <a:off x="641540" y="2249033"/>
          <a:ext cx="2028516" cy="927245"/>
        </a:xfrm>
        <a:prstGeom prst="roundRect">
          <a:avLst>
            <a:gd name="adj" fmla="val 10000"/>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1">
          <a:scrgbClr r="0" g="0" b="0"/>
        </a:fillRef>
        <a:effectRef idx="2">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5. Comprehensive &amp; Holistic Service Array</a:t>
          </a:r>
        </a:p>
      </dsp:txBody>
      <dsp:txXfrm>
        <a:off x="668698" y="2276191"/>
        <a:ext cx="1974200" cy="872929"/>
      </dsp:txXfrm>
    </dsp:sp>
    <dsp:sp modelId="{AE6936F1-4115-4E2F-A5BE-B1F6FEC61CB0}">
      <dsp:nvSpPr>
        <dsp:cNvPr id="0" name=""/>
        <dsp:cNvSpPr/>
      </dsp:nvSpPr>
      <dsp:spPr>
        <a:xfrm>
          <a:off x="2744791" y="2017222"/>
          <a:ext cx="2402190" cy="927245"/>
        </a:xfrm>
        <a:prstGeom prst="chevron">
          <a:avLst>
            <a:gd name="adj" fmla="val 40000"/>
          </a:avLst>
        </a:prstGeom>
        <a:gradFill rotWithShape="0">
          <a:gsLst>
            <a:gs pos="0">
              <a:schemeClr val="accent2">
                <a:hueOff val="-1842327"/>
                <a:satOff val="28829"/>
                <a:lumOff val="2353"/>
                <a:alphaOff val="0"/>
                <a:tint val="98000"/>
                <a:lumMod val="110000"/>
              </a:schemeClr>
            </a:gs>
            <a:gs pos="84000">
              <a:schemeClr val="accent2">
                <a:hueOff val="-1842327"/>
                <a:satOff val="28829"/>
                <a:lumOff val="2353"/>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sp>
    <dsp:sp modelId="{022DD040-1B57-4605-AD64-824693907EF4}">
      <dsp:nvSpPr>
        <dsp:cNvPr id="0" name=""/>
        <dsp:cNvSpPr/>
      </dsp:nvSpPr>
      <dsp:spPr>
        <a:xfrm>
          <a:off x="3385375" y="2249033"/>
          <a:ext cx="2028516" cy="927245"/>
        </a:xfrm>
        <a:prstGeom prst="roundRect">
          <a:avLst>
            <a:gd name="adj" fmla="val 10000"/>
          </a:avLst>
        </a:prstGeom>
        <a:solidFill>
          <a:schemeClr val="lt1">
            <a:alpha val="90000"/>
            <a:hueOff val="0"/>
            <a:satOff val="0"/>
            <a:lumOff val="0"/>
            <a:alphaOff val="0"/>
          </a:schemeClr>
        </a:solidFill>
        <a:ln w="12700" cap="rnd" cmpd="sng" algn="ctr">
          <a:solidFill>
            <a:schemeClr val="accent2">
              <a:lumMod val="40000"/>
              <a:lumOff val="60000"/>
            </a:schemeClr>
          </a:solidFill>
          <a:prstDash val="solid"/>
        </a:ln>
        <a:effectLst>
          <a:outerShdw blurRad="38100" dist="25400" dir="5400000" rotWithShape="0">
            <a:srgbClr val="000000">
              <a:alpha val="55000"/>
            </a:srgbClr>
          </a:outerShdw>
        </a:effectLst>
      </dsp:spPr>
      <dsp:style>
        <a:lnRef idx="1">
          <a:scrgbClr r="0" g="0" b="0"/>
        </a:lnRef>
        <a:fillRef idx="1">
          <a:scrgbClr r="0" g="0" b="0"/>
        </a:fillRef>
        <a:effectRef idx="2">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6. Focus on Strengths &amp; Personal Responsibility</a:t>
          </a:r>
        </a:p>
      </dsp:txBody>
      <dsp:txXfrm>
        <a:off x="3412533" y="2276191"/>
        <a:ext cx="1974200" cy="872929"/>
      </dsp:txXfrm>
    </dsp:sp>
    <dsp:sp modelId="{F7FB79C5-7AF0-41B3-AB7A-651DD635B32C}">
      <dsp:nvSpPr>
        <dsp:cNvPr id="0" name=""/>
        <dsp:cNvSpPr/>
      </dsp:nvSpPr>
      <dsp:spPr>
        <a:xfrm>
          <a:off x="5488627" y="2017222"/>
          <a:ext cx="2402190" cy="927245"/>
        </a:xfrm>
        <a:prstGeom prst="chevron">
          <a:avLst>
            <a:gd name="adj" fmla="val 40000"/>
          </a:avLst>
        </a:prstGeom>
        <a:gradFill rotWithShape="0">
          <a:gsLst>
            <a:gs pos="0">
              <a:schemeClr val="accent2">
                <a:hueOff val="-3684654"/>
                <a:satOff val="57658"/>
                <a:lumOff val="4706"/>
                <a:alphaOff val="0"/>
                <a:tint val="98000"/>
                <a:lumMod val="110000"/>
              </a:schemeClr>
            </a:gs>
            <a:gs pos="84000">
              <a:schemeClr val="accent2">
                <a:hueOff val="-3684654"/>
                <a:satOff val="57658"/>
                <a:lumOff val="4706"/>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sp>
    <dsp:sp modelId="{7766EABD-BF31-49EB-A258-AD6FABD5CFBB}">
      <dsp:nvSpPr>
        <dsp:cNvPr id="0" name=""/>
        <dsp:cNvSpPr/>
      </dsp:nvSpPr>
      <dsp:spPr>
        <a:xfrm>
          <a:off x="6129211" y="2249033"/>
          <a:ext cx="2028516" cy="927245"/>
        </a:xfrm>
        <a:prstGeom prst="roundRect">
          <a:avLst>
            <a:gd name="adj" fmla="val 10000"/>
          </a:avLst>
        </a:prstGeom>
        <a:solidFill>
          <a:schemeClr val="lt1">
            <a:alpha val="90000"/>
            <a:hueOff val="0"/>
            <a:satOff val="0"/>
            <a:lumOff val="0"/>
            <a:alphaOff val="0"/>
          </a:schemeClr>
        </a:solidFill>
        <a:ln w="12700" cap="rnd" cmpd="sng" algn="ctr">
          <a:solidFill>
            <a:schemeClr val="accent2">
              <a:hueOff val="-3684654"/>
              <a:satOff val="57658"/>
              <a:lumOff val="4706"/>
              <a:alphaOff val="0"/>
            </a:schemeClr>
          </a:solidFill>
          <a:prstDash val="solid"/>
        </a:ln>
        <a:effectLst>
          <a:outerShdw blurRad="38100" dist="25400" dir="5400000" rotWithShape="0">
            <a:srgbClr val="000000">
              <a:alpha val="55000"/>
            </a:srgbClr>
          </a:outerShdw>
        </a:effectLst>
      </dsp:spPr>
      <dsp:style>
        <a:lnRef idx="1">
          <a:scrgbClr r="0" g="0" b="0"/>
        </a:lnRef>
        <a:fillRef idx="1">
          <a:scrgbClr r="0" g="0" b="0"/>
        </a:fillRef>
        <a:effectRef idx="2">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7. Supporting Social Inclusion &amp; Advocacy</a:t>
          </a:r>
        </a:p>
      </dsp:txBody>
      <dsp:txXfrm>
        <a:off x="6156369" y="2276191"/>
        <a:ext cx="1974200" cy="8729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47A689-FC4A-4FDF-BDDD-890A8474DEF9}">
      <dsp:nvSpPr>
        <dsp:cNvPr id="0" name=""/>
        <dsp:cNvSpPr/>
      </dsp:nvSpPr>
      <dsp:spPr>
        <a:xfrm>
          <a:off x="0" y="167434"/>
          <a:ext cx="2747992" cy="3622930"/>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8000" tIns="330200" rIns="201756" bIns="330200" numCol="1" spcCol="1270" anchor="t" anchorCtr="0">
          <a:noAutofit/>
        </a:bodyPr>
        <a:lstStyle/>
        <a:p>
          <a:pPr marL="0" lvl="0" indent="0" algn="l" defTabSz="844550">
            <a:lnSpc>
              <a:spcPct val="90000"/>
            </a:lnSpc>
            <a:spcBef>
              <a:spcPct val="0"/>
            </a:spcBef>
            <a:spcAft>
              <a:spcPct val="35000"/>
            </a:spcAft>
            <a:buNone/>
          </a:pPr>
          <a:r>
            <a:rPr lang="en-US" sz="1900" kern="1200" dirty="0">
              <a:solidFill>
                <a:schemeClr val="accent1">
                  <a:lumMod val="75000"/>
                </a:schemeClr>
              </a:solidFill>
              <a:latin typeface="Calibri" panose="020F0502020204030204" pitchFamily="34" charset="0"/>
              <a:cs typeface="Calibri" panose="020F0502020204030204" pitchFamily="34" charset="0"/>
            </a:rPr>
            <a:t>Learning Objective 1</a:t>
          </a:r>
          <a:br>
            <a:rPr lang="en-US" sz="1900" kern="1200" dirty="0">
              <a:solidFill>
                <a:schemeClr val="accent1">
                  <a:lumMod val="75000"/>
                </a:schemeClr>
              </a:solidFill>
              <a:latin typeface="Calibri" panose="020F0502020204030204" pitchFamily="34" charset="0"/>
              <a:cs typeface="Calibri" panose="020F0502020204030204" pitchFamily="34" charset="0"/>
            </a:rPr>
          </a:br>
          <a:br>
            <a:rPr lang="en-US" sz="1000" kern="1200" dirty="0">
              <a:solidFill>
                <a:schemeClr val="accent1">
                  <a:lumMod val="75000"/>
                </a:schemeClr>
              </a:solidFill>
              <a:latin typeface="Calibri" panose="020F0502020204030204" pitchFamily="34" charset="0"/>
              <a:cs typeface="Calibri" panose="020F0502020204030204" pitchFamily="34" charset="0"/>
            </a:rPr>
          </a:br>
          <a:r>
            <a:rPr lang="en-US" sz="1700" b="1" kern="1200" dirty="0">
              <a:latin typeface="Calibri" panose="020F0502020204030204" pitchFamily="34" charset="0"/>
              <a:cs typeface="Calibri" panose="020F0502020204030204" pitchFamily="34" charset="0"/>
            </a:rPr>
            <a:t>Review national and state movements in establishing a recovery-orientation for persons with mental health and substance use conditions</a:t>
          </a:r>
          <a:endParaRPr lang="en-US" sz="1700" kern="1200" dirty="0">
            <a:solidFill>
              <a:schemeClr val="accent1">
                <a:lumMod val="75000"/>
              </a:schemeClr>
            </a:solidFill>
            <a:latin typeface="Calibri" panose="020F0502020204030204" pitchFamily="34" charset="0"/>
            <a:cs typeface="Calibri" panose="020F0502020204030204" pitchFamily="34" charset="0"/>
          </a:endParaRPr>
        </a:p>
      </dsp:txBody>
      <dsp:txXfrm>
        <a:off x="0" y="1544148"/>
        <a:ext cx="2747992" cy="2173758"/>
      </dsp:txXfrm>
    </dsp:sp>
    <dsp:sp modelId="{94E9EF1A-1D07-4210-9402-6C559E90358A}">
      <dsp:nvSpPr>
        <dsp:cNvPr id="0" name=""/>
        <dsp:cNvSpPr/>
      </dsp:nvSpPr>
      <dsp:spPr>
        <a:xfrm>
          <a:off x="830799" y="531430"/>
          <a:ext cx="1086879" cy="1086879"/>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737" tIns="12700" rIns="84737"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endParaRPr lang="en-US" sz="4800" kern="1200" dirty="0"/>
        </a:p>
      </dsp:txBody>
      <dsp:txXfrm>
        <a:off x="830799" y="531430"/>
        <a:ext cx="1086879" cy="1086879"/>
      </dsp:txXfrm>
    </dsp:sp>
    <dsp:sp modelId="{B9E74D06-8974-46A7-BDE8-CAC0846523DB}">
      <dsp:nvSpPr>
        <dsp:cNvPr id="0" name=""/>
        <dsp:cNvSpPr/>
      </dsp:nvSpPr>
      <dsp:spPr>
        <a:xfrm>
          <a:off x="80335" y="3791995"/>
          <a:ext cx="2587807" cy="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3F367E-8502-4FE8-BAE7-DD0216BBE5F4}">
      <dsp:nvSpPr>
        <dsp:cNvPr id="0" name=""/>
        <dsp:cNvSpPr/>
      </dsp:nvSpPr>
      <dsp:spPr>
        <a:xfrm>
          <a:off x="3007016" y="169137"/>
          <a:ext cx="2587807" cy="3622930"/>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8000" tIns="330200" rIns="201756" bIns="330200" numCol="1" spcCol="1270" anchor="t" anchorCtr="0">
          <a:noAutofit/>
        </a:bodyPr>
        <a:lstStyle/>
        <a:p>
          <a:pPr marL="0" lvl="0" indent="0" algn="l" defTabSz="844550">
            <a:lnSpc>
              <a:spcPct val="90000"/>
            </a:lnSpc>
            <a:spcBef>
              <a:spcPct val="0"/>
            </a:spcBef>
            <a:spcAft>
              <a:spcPct val="35000"/>
            </a:spcAft>
            <a:buNone/>
          </a:pPr>
          <a:r>
            <a:rPr lang="en-US" sz="1900" kern="1200" dirty="0">
              <a:solidFill>
                <a:schemeClr val="accent1">
                  <a:lumMod val="75000"/>
                </a:schemeClr>
              </a:solidFill>
              <a:latin typeface="Calibri" panose="020F0502020204030204" pitchFamily="34" charset="0"/>
              <a:cs typeface="Calibri" panose="020F0502020204030204" pitchFamily="34" charset="0"/>
            </a:rPr>
            <a:t>Learning Objective 2</a:t>
          </a:r>
          <a:br>
            <a:rPr lang="en-US" sz="1900" kern="1200" dirty="0">
              <a:solidFill>
                <a:schemeClr val="accent1">
                  <a:lumMod val="75000"/>
                </a:schemeClr>
              </a:solidFill>
              <a:latin typeface="Calibri" panose="020F0502020204030204" pitchFamily="34" charset="0"/>
              <a:cs typeface="Calibri" panose="020F0502020204030204" pitchFamily="34" charset="0"/>
            </a:rPr>
          </a:br>
          <a:br>
            <a:rPr lang="en-US" sz="1000" kern="1200" dirty="0">
              <a:solidFill>
                <a:schemeClr val="accent1">
                  <a:lumMod val="75000"/>
                </a:schemeClr>
              </a:solidFill>
              <a:latin typeface="Calibri" panose="020F0502020204030204" pitchFamily="34" charset="0"/>
              <a:cs typeface="Calibri" panose="020F0502020204030204" pitchFamily="34" charset="0"/>
            </a:rPr>
          </a:br>
          <a:r>
            <a:rPr lang="en-US" sz="1700" b="1" kern="1200" dirty="0">
              <a:latin typeface="Calibri" panose="020F0502020204030204" pitchFamily="34" charset="0"/>
              <a:cs typeface="Calibri" panose="020F0502020204030204" pitchFamily="34" charset="0"/>
            </a:rPr>
            <a:t>Define recovery and explore recovery principles</a:t>
          </a:r>
          <a:endParaRPr lang="en-US" sz="1700" kern="1200" dirty="0">
            <a:solidFill>
              <a:schemeClr val="accent1">
                <a:lumMod val="75000"/>
              </a:schemeClr>
            </a:solidFill>
            <a:latin typeface="Calibri" panose="020F0502020204030204" pitchFamily="34" charset="0"/>
            <a:cs typeface="Calibri" panose="020F0502020204030204" pitchFamily="34" charset="0"/>
          </a:endParaRPr>
        </a:p>
      </dsp:txBody>
      <dsp:txXfrm>
        <a:off x="3007016" y="1545850"/>
        <a:ext cx="2587807" cy="2173758"/>
      </dsp:txXfrm>
    </dsp:sp>
    <dsp:sp modelId="{64DEC11D-BC31-4708-AD6D-FCD869F29A77}">
      <dsp:nvSpPr>
        <dsp:cNvPr id="0" name=""/>
        <dsp:cNvSpPr/>
      </dsp:nvSpPr>
      <dsp:spPr>
        <a:xfrm>
          <a:off x="3757480" y="531430"/>
          <a:ext cx="1086879" cy="1086879"/>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737" tIns="12700" rIns="84737"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endParaRPr lang="en-US" sz="4800" kern="1200" dirty="0"/>
        </a:p>
      </dsp:txBody>
      <dsp:txXfrm>
        <a:off x="3757480" y="531430"/>
        <a:ext cx="1086879" cy="1086879"/>
      </dsp:txXfrm>
    </dsp:sp>
    <dsp:sp modelId="{E2B2538A-D96F-4DCA-8CF3-F0FB434F3801}">
      <dsp:nvSpPr>
        <dsp:cNvPr id="0" name=""/>
        <dsp:cNvSpPr/>
      </dsp:nvSpPr>
      <dsp:spPr>
        <a:xfrm>
          <a:off x="3007016" y="3791995"/>
          <a:ext cx="2587807" cy="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253AE2-89B5-4ADC-817A-FEF4E0BC4B49}">
      <dsp:nvSpPr>
        <dsp:cNvPr id="0" name=""/>
        <dsp:cNvSpPr/>
      </dsp:nvSpPr>
      <dsp:spPr>
        <a:xfrm>
          <a:off x="5853604" y="169137"/>
          <a:ext cx="2587807" cy="3622930"/>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8000" tIns="330200" rIns="201756" bIns="330200" numCol="1" spcCol="1270" anchor="t" anchorCtr="0">
          <a:noAutofit/>
        </a:bodyPr>
        <a:lstStyle/>
        <a:p>
          <a:pPr marL="0" lvl="0" indent="0" algn="l" defTabSz="844550">
            <a:lnSpc>
              <a:spcPct val="90000"/>
            </a:lnSpc>
            <a:spcBef>
              <a:spcPct val="0"/>
            </a:spcBef>
            <a:spcAft>
              <a:spcPct val="35000"/>
            </a:spcAft>
            <a:buNone/>
          </a:pPr>
          <a:r>
            <a:rPr lang="en-US" sz="1900" kern="1200" dirty="0">
              <a:solidFill>
                <a:schemeClr val="accent1">
                  <a:lumMod val="75000"/>
                </a:schemeClr>
              </a:solidFill>
              <a:latin typeface="Calibri" panose="020F0502020204030204" pitchFamily="34" charset="0"/>
              <a:cs typeface="Calibri" panose="020F0502020204030204" pitchFamily="34" charset="0"/>
            </a:rPr>
            <a:t>Learning Objective 3</a:t>
          </a:r>
        </a:p>
        <a:p>
          <a:pPr marL="0" lvl="0" indent="0" algn="l" defTabSz="844550">
            <a:lnSpc>
              <a:spcPct val="90000"/>
            </a:lnSpc>
            <a:spcBef>
              <a:spcPct val="0"/>
            </a:spcBef>
            <a:spcAft>
              <a:spcPct val="35000"/>
            </a:spcAft>
            <a:buNone/>
          </a:pPr>
          <a:r>
            <a:rPr lang="en-US" sz="1700" b="1" kern="1200" dirty="0">
              <a:latin typeface="Calibri" panose="020F0502020204030204" pitchFamily="34" charset="0"/>
              <a:cs typeface="Calibri" panose="020F0502020204030204" pitchFamily="34" charset="0"/>
            </a:rPr>
            <a:t>Examine the values surrounding recovery-oriented practice and implications for service delivery</a:t>
          </a:r>
          <a:endParaRPr lang="en-US" sz="1700" kern="1200" dirty="0">
            <a:latin typeface="Calibri" panose="020F0502020204030204" pitchFamily="34" charset="0"/>
            <a:cs typeface="Calibri" panose="020F0502020204030204" pitchFamily="34" charset="0"/>
          </a:endParaRPr>
        </a:p>
      </dsp:txBody>
      <dsp:txXfrm>
        <a:off x="5853604" y="1545850"/>
        <a:ext cx="2587807" cy="2173758"/>
      </dsp:txXfrm>
    </dsp:sp>
    <dsp:sp modelId="{82EE2C17-F664-4616-8F76-97637F08E124}">
      <dsp:nvSpPr>
        <dsp:cNvPr id="0" name=""/>
        <dsp:cNvSpPr/>
      </dsp:nvSpPr>
      <dsp:spPr>
        <a:xfrm>
          <a:off x="6604068" y="531430"/>
          <a:ext cx="1086879" cy="1086879"/>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737" tIns="12700" rIns="84737"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endParaRPr lang="en-US" sz="4800" kern="1200" dirty="0"/>
        </a:p>
      </dsp:txBody>
      <dsp:txXfrm>
        <a:off x="6604068" y="531430"/>
        <a:ext cx="1086879" cy="1086879"/>
      </dsp:txXfrm>
    </dsp:sp>
    <dsp:sp modelId="{96383FDE-483E-4E6D-B151-4FC41C065094}">
      <dsp:nvSpPr>
        <dsp:cNvPr id="0" name=""/>
        <dsp:cNvSpPr/>
      </dsp:nvSpPr>
      <dsp:spPr>
        <a:xfrm>
          <a:off x="5853604" y="3791995"/>
          <a:ext cx="2587807" cy="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CBA089-E576-4FF4-865F-C3BBF7659A23}">
      <dsp:nvSpPr>
        <dsp:cNvPr id="0" name=""/>
        <dsp:cNvSpPr/>
      </dsp:nvSpPr>
      <dsp:spPr>
        <a:xfrm>
          <a:off x="8700192" y="169137"/>
          <a:ext cx="2587807" cy="3622930"/>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8000" tIns="330200" rIns="201756" bIns="330200" numCol="1" spcCol="1270" anchor="t" anchorCtr="0">
          <a:noAutofit/>
        </a:bodyPr>
        <a:lstStyle/>
        <a:p>
          <a:pPr marL="0" lvl="0" indent="0" algn="l" defTabSz="844550">
            <a:lnSpc>
              <a:spcPct val="90000"/>
            </a:lnSpc>
            <a:spcBef>
              <a:spcPct val="0"/>
            </a:spcBef>
            <a:spcAft>
              <a:spcPct val="35000"/>
            </a:spcAft>
            <a:buNone/>
          </a:pPr>
          <a:r>
            <a:rPr lang="en-US" sz="1900" kern="1200" dirty="0">
              <a:solidFill>
                <a:schemeClr val="accent1">
                  <a:lumMod val="75000"/>
                </a:schemeClr>
              </a:solidFill>
              <a:latin typeface="Calibri" panose="020F0502020204030204" pitchFamily="34" charset="0"/>
              <a:cs typeface="Calibri" panose="020F0502020204030204" pitchFamily="34" charset="0"/>
            </a:rPr>
            <a:t>Learning Objective 4</a:t>
          </a:r>
        </a:p>
        <a:p>
          <a:pPr marL="0" lvl="0" indent="0" algn="l" defTabSz="844550">
            <a:lnSpc>
              <a:spcPct val="90000"/>
            </a:lnSpc>
            <a:spcBef>
              <a:spcPct val="0"/>
            </a:spcBef>
            <a:spcAft>
              <a:spcPct val="35000"/>
            </a:spcAft>
            <a:buNone/>
          </a:pPr>
          <a:r>
            <a:rPr lang="en-US" sz="1700" b="1" kern="1200" dirty="0">
              <a:latin typeface="Calibri" panose="020F0502020204030204" pitchFamily="34" charset="0"/>
              <a:cs typeface="Calibri" panose="020F0502020204030204" pitchFamily="34" charset="0"/>
            </a:rPr>
            <a:t>Introduce recovery management concepts and delineate factors for successful implementation</a:t>
          </a:r>
          <a:endParaRPr lang="en-US" sz="1700" kern="1200" dirty="0">
            <a:latin typeface="Calibri" panose="020F0502020204030204" pitchFamily="34" charset="0"/>
            <a:cs typeface="Calibri" panose="020F0502020204030204" pitchFamily="34" charset="0"/>
          </a:endParaRPr>
        </a:p>
      </dsp:txBody>
      <dsp:txXfrm>
        <a:off x="8700192" y="1545850"/>
        <a:ext cx="2587807" cy="2173758"/>
      </dsp:txXfrm>
    </dsp:sp>
    <dsp:sp modelId="{3CBA3CC0-D70A-4B98-9329-64604EDF25F0}">
      <dsp:nvSpPr>
        <dsp:cNvPr id="0" name=""/>
        <dsp:cNvSpPr/>
      </dsp:nvSpPr>
      <dsp:spPr>
        <a:xfrm>
          <a:off x="9450657" y="531430"/>
          <a:ext cx="1086879" cy="1086879"/>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737" tIns="12700" rIns="84737"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endParaRPr lang="en-US" sz="4800" kern="1200" dirty="0"/>
        </a:p>
      </dsp:txBody>
      <dsp:txXfrm>
        <a:off x="9450657" y="531430"/>
        <a:ext cx="1086879" cy="1086879"/>
      </dsp:txXfrm>
    </dsp:sp>
    <dsp:sp modelId="{5BE72261-3EB3-4585-8739-2FFBAED12B80}">
      <dsp:nvSpPr>
        <dsp:cNvPr id="0" name=""/>
        <dsp:cNvSpPr/>
      </dsp:nvSpPr>
      <dsp:spPr>
        <a:xfrm>
          <a:off x="8700192" y="3791995"/>
          <a:ext cx="2587807" cy="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5C666A-ED13-4927-A1EE-A122441E8B50}">
      <dsp:nvSpPr>
        <dsp:cNvPr id="0" name=""/>
        <dsp:cNvSpPr/>
      </dsp:nvSpPr>
      <dsp:spPr>
        <a:xfrm>
          <a:off x="0" y="585522"/>
          <a:ext cx="11029950" cy="478800"/>
        </a:xfrm>
        <a:prstGeom prst="rect">
          <a:avLst/>
        </a:prstGeom>
        <a:solidFill>
          <a:schemeClr val="accent1">
            <a:alpha val="90000"/>
            <a:tint val="4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A33C4E-A616-40AE-BB46-2318BF971294}">
      <dsp:nvSpPr>
        <dsp:cNvPr id="0" name=""/>
        <dsp:cNvSpPr/>
      </dsp:nvSpPr>
      <dsp:spPr>
        <a:xfrm>
          <a:off x="527741" y="33712"/>
          <a:ext cx="10502042" cy="850187"/>
        </a:xfrm>
        <a:prstGeom prst="round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91834" tIns="0" rIns="291834" bIns="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Calibri" panose="020F0502020204030204" pitchFamily="34" charset="0"/>
              <a:cs typeface="Calibri" panose="020F0502020204030204" pitchFamily="34" charset="0"/>
            </a:rPr>
            <a:t>1990s: </a:t>
          </a:r>
          <a:r>
            <a:rPr lang="en-US" sz="1600" kern="1200" dirty="0">
              <a:latin typeface="Calibri" panose="020F0502020204030204" pitchFamily="34" charset="0"/>
              <a:cs typeface="Calibri" panose="020F0502020204030204" pitchFamily="34" charset="0"/>
            </a:rPr>
            <a:t>The recovery movement was principally advanced by people with lived experience with either mental health or substance use conditions, caregivers  and advocates who sought greater influence and control over their experiences in the service system. </a:t>
          </a:r>
        </a:p>
      </dsp:txBody>
      <dsp:txXfrm>
        <a:off x="569244" y="75215"/>
        <a:ext cx="10419036" cy="767181"/>
      </dsp:txXfrm>
    </dsp:sp>
    <dsp:sp modelId="{DE3D9EA9-146C-44ED-89FC-75F8B550BB3C}">
      <dsp:nvSpPr>
        <dsp:cNvPr id="0" name=""/>
        <dsp:cNvSpPr/>
      </dsp:nvSpPr>
      <dsp:spPr>
        <a:xfrm>
          <a:off x="0" y="1447362"/>
          <a:ext cx="11029950" cy="478800"/>
        </a:xfrm>
        <a:prstGeom prst="rect">
          <a:avLst/>
        </a:prstGeom>
        <a:solidFill>
          <a:schemeClr val="accent1">
            <a:alpha val="90000"/>
            <a:tint val="4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985363-4241-4384-A308-FCEDCCDBE23B}">
      <dsp:nvSpPr>
        <dsp:cNvPr id="0" name=""/>
        <dsp:cNvSpPr/>
      </dsp:nvSpPr>
      <dsp:spPr>
        <a:xfrm>
          <a:off x="535340" y="1166922"/>
          <a:ext cx="10487199" cy="560880"/>
        </a:xfrm>
        <a:prstGeom prst="round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91834" tIns="0" rIns="291834" bIns="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Calibri" panose="020F0502020204030204" pitchFamily="34" charset="0"/>
              <a:cs typeface="Calibri" panose="020F0502020204030204" pitchFamily="34" charset="0"/>
            </a:rPr>
            <a:t>2002: </a:t>
          </a:r>
          <a:r>
            <a:rPr lang="en-US" sz="1600" kern="1200" dirty="0">
              <a:latin typeface="Calibri" panose="020F0502020204030204" pitchFamily="34" charset="0"/>
              <a:cs typeface="Calibri" panose="020F0502020204030204" pitchFamily="34" charset="0"/>
            </a:rPr>
            <a:t>The New Freedom Commission on Mental Health created a transformational roadmap for excellence for caring for persons with mental health conditions.</a:t>
          </a:r>
        </a:p>
      </dsp:txBody>
      <dsp:txXfrm>
        <a:off x="562720" y="1194302"/>
        <a:ext cx="10432439" cy="506120"/>
      </dsp:txXfrm>
    </dsp:sp>
    <dsp:sp modelId="{5C6A7FE1-6F48-4B17-AA49-D68ABB91F02C}">
      <dsp:nvSpPr>
        <dsp:cNvPr id="0" name=""/>
        <dsp:cNvSpPr/>
      </dsp:nvSpPr>
      <dsp:spPr>
        <a:xfrm>
          <a:off x="0" y="2522393"/>
          <a:ext cx="11029950" cy="478800"/>
        </a:xfrm>
        <a:prstGeom prst="rect">
          <a:avLst/>
        </a:prstGeom>
        <a:solidFill>
          <a:schemeClr val="accent1">
            <a:alpha val="90000"/>
            <a:tint val="4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67D079-47B7-4B79-8CBD-9357E26E7FD4}">
      <dsp:nvSpPr>
        <dsp:cNvPr id="0" name=""/>
        <dsp:cNvSpPr/>
      </dsp:nvSpPr>
      <dsp:spPr>
        <a:xfrm>
          <a:off x="525107" y="2028762"/>
          <a:ext cx="10502139" cy="774070"/>
        </a:xfrm>
        <a:prstGeom prst="round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91834" tIns="0" rIns="291834" bIns="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Calibri" panose="020F0502020204030204" pitchFamily="34" charset="0"/>
              <a:cs typeface="Calibri" panose="020F0502020204030204" pitchFamily="34" charset="0"/>
            </a:rPr>
            <a:t>2010: </a:t>
          </a:r>
          <a:r>
            <a:rPr lang="en-US" sz="1600" b="0" kern="1200" dirty="0">
              <a:latin typeface="Calibri" panose="020F0502020204030204" pitchFamily="34" charset="0"/>
              <a:cs typeface="Calibri" panose="020F0502020204030204" pitchFamily="34" charset="0"/>
            </a:rPr>
            <a:t>The Substance Abuse and Mental Health Services Administration </a:t>
          </a:r>
          <a:r>
            <a:rPr lang="en-US" sz="1600" b="1" kern="1200" dirty="0">
              <a:latin typeface="Calibri" panose="020F0502020204030204" pitchFamily="34" charset="0"/>
              <a:cs typeface="Calibri" panose="020F0502020204030204" pitchFamily="34" charset="0"/>
            </a:rPr>
            <a:t>(</a:t>
          </a:r>
          <a:r>
            <a:rPr lang="en-US" sz="1600" b="0" kern="1200" dirty="0">
              <a:latin typeface="Calibri" panose="020F0502020204030204" pitchFamily="34" charset="0"/>
              <a:cs typeface="Calibri" panose="020F0502020204030204" pitchFamily="34" charset="0"/>
            </a:rPr>
            <a:t>SAMHSA) advances many activities to foster </a:t>
          </a:r>
          <a:r>
            <a:rPr lang="en-US" sz="1600" kern="1200" dirty="0">
              <a:latin typeface="Calibri" panose="020F0502020204030204" pitchFamily="34" charset="0"/>
              <a:cs typeface="Calibri" panose="020F0502020204030204" pitchFamily="34" charset="0"/>
            </a:rPr>
            <a:t>a better understanding of recovery, recovery‐oriented practices, and the roles of the various professions in promoting recovery.  </a:t>
          </a:r>
          <a:endParaRPr lang="en-US" sz="1600" b="0" kern="1200" dirty="0">
            <a:latin typeface="Calibri" panose="020F0502020204030204" pitchFamily="34" charset="0"/>
            <a:cs typeface="Calibri" panose="020F0502020204030204" pitchFamily="34" charset="0"/>
          </a:endParaRPr>
        </a:p>
      </dsp:txBody>
      <dsp:txXfrm>
        <a:off x="562894" y="2066549"/>
        <a:ext cx="10426565" cy="698496"/>
      </dsp:txXfrm>
    </dsp:sp>
    <dsp:sp modelId="{364C6252-AFBA-4A98-8ECF-18C32D06BD54}">
      <dsp:nvSpPr>
        <dsp:cNvPr id="0" name=""/>
        <dsp:cNvSpPr/>
      </dsp:nvSpPr>
      <dsp:spPr>
        <a:xfrm>
          <a:off x="0" y="3480524"/>
          <a:ext cx="11029950" cy="478800"/>
        </a:xfrm>
        <a:prstGeom prst="rect">
          <a:avLst/>
        </a:prstGeom>
        <a:solidFill>
          <a:schemeClr val="accent1">
            <a:alpha val="90000"/>
            <a:tint val="4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AA5656-3928-437E-8C82-BAD57A69B686}">
      <dsp:nvSpPr>
        <dsp:cNvPr id="0" name=""/>
        <dsp:cNvSpPr/>
      </dsp:nvSpPr>
      <dsp:spPr>
        <a:xfrm>
          <a:off x="525107" y="3103793"/>
          <a:ext cx="10502139" cy="657171"/>
        </a:xfrm>
        <a:prstGeom prst="round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91834" tIns="0" rIns="291834" bIns="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Calibri" panose="020F0502020204030204" pitchFamily="34" charset="0"/>
              <a:cs typeface="Calibri" panose="020F0502020204030204" pitchFamily="34" charset="0"/>
            </a:rPr>
            <a:t>2016: </a:t>
          </a:r>
          <a:r>
            <a:rPr lang="en-US" sz="1600" i="1" kern="1200" dirty="0">
              <a:latin typeface="Calibri" panose="020F0502020204030204" pitchFamily="34" charset="0"/>
              <a:cs typeface="Calibri" panose="020F0502020204030204" pitchFamily="34" charset="0"/>
            </a:rPr>
            <a:t>The Surgeon General’s Report on Alcohol, Drugs, and Health: Facing Addiction in America (2016) </a:t>
          </a:r>
          <a:r>
            <a:rPr lang="en-US" sz="1600" kern="1200" dirty="0">
              <a:latin typeface="Calibri" panose="020F0502020204030204" pitchFamily="34" charset="0"/>
              <a:cs typeface="Calibri" panose="020F0502020204030204" pitchFamily="34" charset="0"/>
            </a:rPr>
            <a:t>is the first report to address substance use disorders and bring a modern understanding of recovery.</a:t>
          </a:r>
        </a:p>
      </dsp:txBody>
      <dsp:txXfrm>
        <a:off x="557187" y="3135873"/>
        <a:ext cx="10437979" cy="5930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B4D762-B9EB-4B9D-A9E2-F144D5AB12C3}">
      <dsp:nvSpPr>
        <dsp:cNvPr id="0" name=""/>
        <dsp:cNvSpPr/>
      </dsp:nvSpPr>
      <dsp:spPr>
        <a:xfrm>
          <a:off x="0" y="179394"/>
          <a:ext cx="11029615" cy="1034280"/>
        </a:xfrm>
        <a:prstGeom prst="roundRect">
          <a:avLst/>
        </a:prstGeom>
        <a:gradFill rotWithShape="0">
          <a:gsLst>
            <a:gs pos="0">
              <a:schemeClr val="lt1">
                <a:hueOff val="0"/>
                <a:satOff val="0"/>
                <a:lumOff val="0"/>
                <a:alphaOff val="0"/>
                <a:tint val="98000"/>
                <a:lumMod val="110000"/>
              </a:schemeClr>
            </a:gs>
            <a:gs pos="84000">
              <a:schemeClr val="l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Calibri" panose="020F0502020204030204" pitchFamily="34" charset="0"/>
              <a:cs typeface="Calibri" panose="020F0502020204030204" pitchFamily="34" charset="0"/>
            </a:rPr>
            <a:t>The overarching goal for these recovery principles is to protect the process of recovery that is unique to each person.                       </a:t>
          </a:r>
        </a:p>
      </dsp:txBody>
      <dsp:txXfrm>
        <a:off x="50489" y="229883"/>
        <a:ext cx="10928637" cy="933302"/>
      </dsp:txXfrm>
    </dsp:sp>
    <dsp:sp modelId="{E7EDDCD0-1A45-4B54-8E43-AE4D55F39571}">
      <dsp:nvSpPr>
        <dsp:cNvPr id="0" name=""/>
        <dsp:cNvSpPr/>
      </dsp:nvSpPr>
      <dsp:spPr>
        <a:xfrm>
          <a:off x="0" y="1372299"/>
          <a:ext cx="11029615" cy="1034280"/>
        </a:xfrm>
        <a:prstGeom prst="roundRect">
          <a:avLst/>
        </a:prstGeom>
        <a:gradFill rotWithShape="0">
          <a:gsLst>
            <a:gs pos="0">
              <a:schemeClr val="lt1">
                <a:hueOff val="0"/>
                <a:satOff val="0"/>
                <a:lumOff val="0"/>
                <a:alphaOff val="0"/>
                <a:tint val="98000"/>
                <a:lumMod val="110000"/>
              </a:schemeClr>
            </a:gs>
            <a:gs pos="84000">
              <a:schemeClr val="l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Calibri" panose="020F0502020204030204" pitchFamily="34" charset="0"/>
              <a:cs typeface="Calibri" panose="020F0502020204030204" pitchFamily="34" charset="0"/>
            </a:rPr>
            <a:t>For many individuals with behavioral health conditions, the concept of recovery is about staying in control of their life and achieving a better quality of life. </a:t>
          </a:r>
        </a:p>
      </dsp:txBody>
      <dsp:txXfrm>
        <a:off x="50489" y="1422788"/>
        <a:ext cx="10928637" cy="933302"/>
      </dsp:txXfrm>
    </dsp:sp>
    <dsp:sp modelId="{1178F517-29CF-49D2-8475-42B1D276F017}">
      <dsp:nvSpPr>
        <dsp:cNvPr id="0" name=""/>
        <dsp:cNvSpPr/>
      </dsp:nvSpPr>
      <dsp:spPr>
        <a:xfrm>
          <a:off x="0" y="2547795"/>
          <a:ext cx="11029615" cy="1034280"/>
        </a:xfrm>
        <a:prstGeom prst="roundRect">
          <a:avLst/>
        </a:prstGeom>
        <a:gradFill rotWithShape="0">
          <a:gsLst>
            <a:gs pos="0">
              <a:schemeClr val="lt1">
                <a:hueOff val="0"/>
                <a:satOff val="0"/>
                <a:lumOff val="0"/>
                <a:alphaOff val="0"/>
                <a:tint val="98000"/>
                <a:lumMod val="110000"/>
              </a:schemeClr>
            </a:gs>
            <a:gs pos="84000">
              <a:schemeClr val="l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Calibri" panose="020F0502020204030204" pitchFamily="34" charset="0"/>
              <a:cs typeface="Calibri" panose="020F0502020204030204" pitchFamily="34" charset="0"/>
            </a:rPr>
            <a:t>The new recovery philosophy challenges not only how we view individuals with these disorders, but how we design and deliver services. </a:t>
          </a:r>
        </a:p>
      </dsp:txBody>
      <dsp:txXfrm>
        <a:off x="50489" y="2598284"/>
        <a:ext cx="10928637" cy="9333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9FC1E3-1C41-4437-BE21-8D33D44C1C9E}">
      <dsp:nvSpPr>
        <dsp:cNvPr id="0" name=""/>
        <dsp:cNvSpPr/>
      </dsp:nvSpPr>
      <dsp:spPr>
        <a:xfrm>
          <a:off x="0" y="401822"/>
          <a:ext cx="4430851" cy="655200"/>
        </a:xfrm>
        <a:prstGeom prst="rect">
          <a:avLst/>
        </a:prstGeom>
        <a:solidFill>
          <a:schemeClr val="lt1">
            <a:alpha val="90000"/>
            <a:hueOff val="0"/>
            <a:satOff val="0"/>
            <a:lumOff val="0"/>
            <a:alphaOff val="0"/>
          </a:schemeClr>
        </a:solidFill>
        <a:ln w="22225" cap="rnd" cmpd="sng" algn="ctr">
          <a:solidFill>
            <a:schemeClr val="tx2">
              <a:lumMod val="50000"/>
              <a:lumOff val="50000"/>
            </a:schemeClr>
          </a:solidFill>
          <a:prstDash val="solid"/>
        </a:ln>
        <a:effectLst/>
      </dsp:spPr>
      <dsp:style>
        <a:lnRef idx="2">
          <a:scrgbClr r="0" g="0" b="0"/>
        </a:lnRef>
        <a:fillRef idx="1">
          <a:scrgbClr r="0" g="0" b="0"/>
        </a:fillRef>
        <a:effectRef idx="0">
          <a:scrgbClr r="0" g="0" b="0"/>
        </a:effectRef>
        <a:fontRef idx="minor"/>
      </dsp:style>
    </dsp:sp>
    <dsp:sp modelId="{1A0AAFD3-A3A9-4B43-843A-7BA9D4FD5E56}">
      <dsp:nvSpPr>
        <dsp:cNvPr id="0" name=""/>
        <dsp:cNvSpPr/>
      </dsp:nvSpPr>
      <dsp:spPr>
        <a:xfrm>
          <a:off x="303626" y="101660"/>
          <a:ext cx="3844396" cy="767520"/>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233" tIns="0" rIns="117233" bIns="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way individuals in recovery </a:t>
          </a:r>
          <a:br>
            <a:rPr lang="en-US" sz="2000"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2000"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are viewed.</a:t>
          </a:r>
          <a:endParaRPr lang="ru-RU" sz="2000" kern="1200" dirty="0">
            <a:solidFill>
              <a:schemeClr val="bg1"/>
            </a:solidFill>
          </a:endParaRPr>
        </a:p>
      </dsp:txBody>
      <dsp:txXfrm>
        <a:off x="303626" y="101660"/>
        <a:ext cx="3844396" cy="767520"/>
      </dsp:txXfrm>
    </dsp:sp>
    <dsp:sp modelId="{92C0B756-05A6-4040-AC91-4730345F5191}">
      <dsp:nvSpPr>
        <dsp:cNvPr id="0" name=""/>
        <dsp:cNvSpPr/>
      </dsp:nvSpPr>
      <dsp:spPr>
        <a:xfrm>
          <a:off x="0" y="2070031"/>
          <a:ext cx="4430851" cy="655200"/>
        </a:xfrm>
        <a:prstGeom prst="rect">
          <a:avLst/>
        </a:prstGeom>
        <a:solidFill>
          <a:schemeClr val="lt1">
            <a:alpha val="90000"/>
            <a:hueOff val="0"/>
            <a:satOff val="0"/>
            <a:lumOff val="0"/>
            <a:alphaOff val="0"/>
          </a:schemeClr>
        </a:solidFill>
        <a:ln w="22225" cap="rnd" cmpd="sng" algn="ctr">
          <a:solidFill>
            <a:schemeClr val="tx2">
              <a:lumMod val="50000"/>
              <a:lumOff val="50000"/>
            </a:schemeClr>
          </a:solidFill>
          <a:prstDash val="solid"/>
        </a:ln>
        <a:effectLst/>
      </dsp:spPr>
      <dsp:style>
        <a:lnRef idx="2">
          <a:scrgbClr r="0" g="0" b="0"/>
        </a:lnRef>
        <a:fillRef idx="1">
          <a:scrgbClr r="0" g="0" b="0"/>
        </a:fillRef>
        <a:effectRef idx="0">
          <a:scrgbClr r="0" g="0" b="0"/>
        </a:effectRef>
        <a:fontRef idx="minor"/>
      </dsp:style>
    </dsp:sp>
    <dsp:sp modelId="{5BD5B296-A642-4DF8-B899-35ED169DA216}">
      <dsp:nvSpPr>
        <dsp:cNvPr id="0" name=""/>
        <dsp:cNvSpPr/>
      </dsp:nvSpPr>
      <dsp:spPr>
        <a:xfrm>
          <a:off x="306814" y="1374481"/>
          <a:ext cx="3820824" cy="1256368"/>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233" tIns="0" rIns="117233" bIns="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way s</a:t>
          </a:r>
          <a:r>
            <a:rPr lang="en-US" sz="2000"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ervices are designed to be comprehensive and holistic.</a:t>
          </a:r>
          <a:endParaRPr lang="ru-RU" sz="2000" kern="1200" dirty="0">
            <a:solidFill>
              <a:schemeClr val="bg1"/>
            </a:solidFill>
          </a:endParaRPr>
        </a:p>
      </dsp:txBody>
      <dsp:txXfrm>
        <a:off x="306814" y="1374481"/>
        <a:ext cx="3820824" cy="1256368"/>
      </dsp:txXfrm>
    </dsp:sp>
    <dsp:sp modelId="{A4E3526C-3B96-4B8B-87BA-01E1B7BEF7EF}">
      <dsp:nvSpPr>
        <dsp:cNvPr id="0" name=""/>
        <dsp:cNvSpPr/>
      </dsp:nvSpPr>
      <dsp:spPr>
        <a:xfrm>
          <a:off x="0" y="3807746"/>
          <a:ext cx="4430851" cy="655200"/>
        </a:xfrm>
        <a:prstGeom prst="rect">
          <a:avLst/>
        </a:prstGeom>
        <a:solidFill>
          <a:schemeClr val="lt1">
            <a:alpha val="90000"/>
            <a:hueOff val="0"/>
            <a:satOff val="0"/>
            <a:lumOff val="0"/>
            <a:alphaOff val="0"/>
          </a:schemeClr>
        </a:solidFill>
        <a:ln w="22225" cap="rnd" cmpd="sng" algn="ctr">
          <a:solidFill>
            <a:schemeClr val="tx2">
              <a:lumMod val="50000"/>
              <a:lumOff val="50000"/>
            </a:schemeClr>
          </a:solidFill>
          <a:prstDash val="solid"/>
        </a:ln>
        <a:effectLst/>
      </dsp:spPr>
      <dsp:style>
        <a:lnRef idx="2">
          <a:scrgbClr r="0" g="0" b="0"/>
        </a:lnRef>
        <a:fillRef idx="1">
          <a:scrgbClr r="0" g="0" b="0"/>
        </a:fillRef>
        <a:effectRef idx="0">
          <a:scrgbClr r="0" g="0" b="0"/>
        </a:effectRef>
        <a:fontRef idx="minor"/>
      </dsp:style>
    </dsp:sp>
    <dsp:sp modelId="{1AA0D2EF-743C-441B-B933-8CC3FD133511}">
      <dsp:nvSpPr>
        <dsp:cNvPr id="0" name=""/>
        <dsp:cNvSpPr/>
      </dsp:nvSpPr>
      <dsp:spPr>
        <a:xfrm>
          <a:off x="379484" y="2896984"/>
          <a:ext cx="3886299" cy="1325875"/>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233" tIns="0" rIns="117233" bIns="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way s</a:t>
          </a:r>
          <a:r>
            <a:rPr lang="en-US" sz="2000"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ervice delivery aligns more closely with the individual and the specific needs of that individual.</a:t>
          </a:r>
          <a:endParaRPr lang="ru-RU" sz="2000" kern="1200" dirty="0">
            <a:solidFill>
              <a:schemeClr val="bg1"/>
            </a:solidFill>
          </a:endParaRPr>
        </a:p>
      </dsp:txBody>
      <dsp:txXfrm>
        <a:off x="379484" y="2896984"/>
        <a:ext cx="3886299" cy="13258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F126C-4035-4832-9202-A045C75447C7}">
      <dsp:nvSpPr>
        <dsp:cNvPr id="0" name=""/>
        <dsp:cNvSpPr/>
      </dsp:nvSpPr>
      <dsp:spPr>
        <a:xfrm>
          <a:off x="1346" y="184705"/>
          <a:ext cx="4725823" cy="3107099"/>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0BC66E1E-6D50-4EB7-90EB-7FB87B82D7A7}">
      <dsp:nvSpPr>
        <dsp:cNvPr id="0" name=""/>
        <dsp:cNvSpPr/>
      </dsp:nvSpPr>
      <dsp:spPr>
        <a:xfrm>
          <a:off x="526437" y="683542"/>
          <a:ext cx="4725823" cy="3107099"/>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i="1" kern="1200" dirty="0">
              <a:latin typeface="Calibri" panose="020F0502020204030204" pitchFamily="34" charset="0"/>
              <a:cs typeface="Calibri" panose="020F0502020204030204" pitchFamily="34" charset="0"/>
            </a:rPr>
            <a:t>Recovery Management</a:t>
          </a:r>
          <a:r>
            <a:rPr lang="en-US" sz="2200" b="1" kern="1200" dirty="0">
              <a:latin typeface="Calibri" panose="020F0502020204030204" pitchFamily="34" charset="0"/>
              <a:cs typeface="Calibri" panose="020F0502020204030204" pitchFamily="34" charset="0"/>
            </a:rPr>
            <a:t> </a:t>
          </a:r>
          <a:r>
            <a:rPr lang="en-US" sz="2200" kern="1200" dirty="0">
              <a:latin typeface="Calibri" panose="020F0502020204030204" pitchFamily="34" charset="0"/>
              <a:cs typeface="Calibri" panose="020F0502020204030204" pitchFamily="34" charset="0"/>
            </a:rPr>
            <a:t>is an approach which includes a variety of activities that promote and strengthen internal and external resources to help individuals secure the services they need to stabilize behavioral health conditions and maintain healthy levels of functioning.</a:t>
          </a:r>
        </a:p>
      </dsp:txBody>
      <dsp:txXfrm>
        <a:off x="617441" y="774546"/>
        <a:ext cx="4543815" cy="2925091"/>
      </dsp:txXfrm>
    </dsp:sp>
    <dsp:sp modelId="{6ACFDC47-7B78-47D2-AAF6-24F87B70A241}">
      <dsp:nvSpPr>
        <dsp:cNvPr id="0" name=""/>
        <dsp:cNvSpPr/>
      </dsp:nvSpPr>
      <dsp:spPr>
        <a:xfrm>
          <a:off x="5777353" y="184705"/>
          <a:ext cx="4725823" cy="3000898"/>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60CC06EF-C3ED-40E4-9BDD-1AE50665A4B0}">
      <dsp:nvSpPr>
        <dsp:cNvPr id="0" name=""/>
        <dsp:cNvSpPr/>
      </dsp:nvSpPr>
      <dsp:spPr>
        <a:xfrm>
          <a:off x="6302444" y="683542"/>
          <a:ext cx="4725823" cy="3000898"/>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i="1" kern="1200" dirty="0">
              <a:latin typeface="Calibri" panose="020F0502020204030204" pitchFamily="34" charset="0"/>
              <a:cs typeface="Calibri" panose="020F0502020204030204" pitchFamily="34" charset="0"/>
            </a:rPr>
            <a:t>Recovery Management </a:t>
          </a:r>
          <a:r>
            <a:rPr lang="en-US" sz="2200" kern="1200" dirty="0">
              <a:latin typeface="Calibri" panose="020F0502020204030204" pitchFamily="34" charset="0"/>
              <a:cs typeface="Calibri" panose="020F0502020204030204" pitchFamily="34" charset="0"/>
            </a:rPr>
            <a:t>is based on the belief that recovery is seldom achieved from a single episode of intervention or treatment, and that practitioners, as well as individuals in recovery, families, and policymakers, should not be disappointed or discouraged by the fact that there may be no quick fixes</a:t>
          </a:r>
          <a:r>
            <a:rPr lang="en-US" sz="2100" kern="1200" dirty="0">
              <a:latin typeface="Calibri" panose="020F0502020204030204" pitchFamily="34" charset="0"/>
              <a:cs typeface="Calibri" panose="020F0502020204030204" pitchFamily="34" charset="0"/>
            </a:rPr>
            <a:t>.</a:t>
          </a:r>
        </a:p>
      </dsp:txBody>
      <dsp:txXfrm>
        <a:off x="6390337" y="771435"/>
        <a:ext cx="4550037" cy="28251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F48D2B-DBF7-4AF3-BFE5-5817B6F597CA}">
      <dsp:nvSpPr>
        <dsp:cNvPr id="0" name=""/>
        <dsp:cNvSpPr/>
      </dsp:nvSpPr>
      <dsp:spPr>
        <a:xfrm>
          <a:off x="505289" y="1137133"/>
          <a:ext cx="3071547" cy="1996506"/>
        </a:xfrm>
        <a:prstGeom prst="roundRect">
          <a:avLst/>
        </a:prstGeom>
        <a:solidFill>
          <a:schemeClr val="accent2">
            <a:hueOff val="0"/>
            <a:satOff val="0"/>
            <a:lumOff val="0"/>
            <a:alphaOff val="0"/>
          </a:schemeClr>
        </a:solidFill>
        <a:ln>
          <a:noFill/>
        </a:ln>
        <a:effectLst>
          <a:outerShdw blurRad="38100" dist="25400" dir="5400000" rotWithShape="0">
            <a:srgbClr val="000000">
              <a:alpha val="5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sp3d extrusionH="28000" prstMaterial="matte"/>
        </a:bodyPr>
        <a:lstStyle/>
        <a:p>
          <a:pPr marL="0" lvl="0" indent="0" algn="ctr" defTabSz="1289050">
            <a:lnSpc>
              <a:spcPct val="90000"/>
            </a:lnSpc>
            <a:spcBef>
              <a:spcPct val="0"/>
            </a:spcBef>
            <a:spcAft>
              <a:spcPct val="35000"/>
            </a:spcAft>
            <a:buNone/>
          </a:pPr>
          <a:r>
            <a:rPr lang="en-US" sz="2900" kern="1200" dirty="0"/>
            <a:t>Recovery-Oriented Principles (CONNECT)</a:t>
          </a:r>
        </a:p>
      </dsp:txBody>
      <dsp:txXfrm>
        <a:off x="602750" y="1234594"/>
        <a:ext cx="2876625" cy="1801584"/>
      </dsp:txXfrm>
    </dsp:sp>
    <dsp:sp modelId="{C082DE15-48F9-4042-821A-0E5F138766A7}">
      <dsp:nvSpPr>
        <dsp:cNvPr id="0" name=""/>
        <dsp:cNvSpPr/>
      </dsp:nvSpPr>
      <dsp:spPr>
        <a:xfrm>
          <a:off x="1990459" y="480723"/>
          <a:ext cx="3392279" cy="3392279"/>
        </a:xfrm>
        <a:custGeom>
          <a:avLst/>
          <a:gdLst/>
          <a:ahLst/>
          <a:cxnLst/>
          <a:rect l="0" t="0" r="0" b="0"/>
          <a:pathLst>
            <a:path>
              <a:moveTo>
                <a:pt x="736336" y="297687"/>
              </a:moveTo>
              <a:arcTo wR="1696139" hR="1696139" stAng="14132215" swAng="3954109"/>
            </a:path>
          </a:pathLst>
        </a:custGeom>
        <a:noFill/>
        <a:ln w="12700" cap="rnd" cmpd="sng" algn="ctr">
          <a:solidFill>
            <a:schemeClr val="accent2">
              <a:hueOff val="0"/>
              <a:satOff val="0"/>
              <a:lumOff val="0"/>
              <a:alphaOff val="0"/>
            </a:schemeClr>
          </a:solidFill>
          <a:prstDash val="solid"/>
          <a:tailEnd type="arrow"/>
        </a:ln>
        <a:effectLst/>
        <a:sp3d z="-227350" prstMaterial="matte"/>
      </dsp:spPr>
      <dsp:style>
        <a:lnRef idx="1">
          <a:scrgbClr r="0" g="0" b="0"/>
        </a:lnRef>
        <a:fillRef idx="0">
          <a:scrgbClr r="0" g="0" b="0"/>
        </a:fillRef>
        <a:effectRef idx="0">
          <a:scrgbClr r="0" g="0" b="0"/>
        </a:effectRef>
        <a:fontRef idx="minor"/>
      </dsp:style>
    </dsp:sp>
    <dsp:sp modelId="{57234914-A8CF-4EBA-985E-EB65AACFCDEC}">
      <dsp:nvSpPr>
        <dsp:cNvPr id="0" name=""/>
        <dsp:cNvSpPr/>
      </dsp:nvSpPr>
      <dsp:spPr>
        <a:xfrm>
          <a:off x="3759067" y="1067877"/>
          <a:ext cx="3071547" cy="1996506"/>
        </a:xfrm>
        <a:prstGeom prst="roundRect">
          <a:avLst/>
        </a:prstGeom>
        <a:solidFill>
          <a:schemeClr val="accent3">
            <a:hueOff val="0"/>
            <a:satOff val="0"/>
            <a:lumOff val="0"/>
            <a:alphaOff val="0"/>
          </a:schemeClr>
        </a:solidFill>
        <a:ln>
          <a:noFill/>
        </a:ln>
        <a:effectLst>
          <a:outerShdw blurRad="38100" dist="25400" dir="5400000" rotWithShape="0">
            <a:srgbClr val="000000">
              <a:alpha val="5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sp3d extrusionH="28000" prstMaterial="matte"/>
        </a:bodyPr>
        <a:lstStyle/>
        <a:p>
          <a:pPr marL="0" lvl="0" indent="0" algn="ctr" defTabSz="1289050">
            <a:lnSpc>
              <a:spcPct val="90000"/>
            </a:lnSpc>
            <a:spcBef>
              <a:spcPct val="0"/>
            </a:spcBef>
            <a:spcAft>
              <a:spcPct val="35000"/>
            </a:spcAft>
            <a:buNone/>
          </a:pPr>
          <a:r>
            <a:rPr lang="en-US" sz="2900" kern="1200" dirty="0"/>
            <a:t>Practices (HOPE)</a:t>
          </a:r>
        </a:p>
      </dsp:txBody>
      <dsp:txXfrm>
        <a:off x="3856528" y="1165338"/>
        <a:ext cx="2876625" cy="1801584"/>
      </dsp:txXfrm>
    </dsp:sp>
    <dsp:sp modelId="{A0FEDE47-928E-40EA-A091-A5700EF5A1E1}">
      <dsp:nvSpPr>
        <dsp:cNvPr id="0" name=""/>
        <dsp:cNvSpPr/>
      </dsp:nvSpPr>
      <dsp:spPr>
        <a:xfrm>
          <a:off x="1988465" y="261571"/>
          <a:ext cx="3392279" cy="3392279"/>
        </a:xfrm>
        <a:custGeom>
          <a:avLst/>
          <a:gdLst/>
          <a:ahLst/>
          <a:cxnLst/>
          <a:rect l="0" t="0" r="0" b="0"/>
          <a:pathLst>
            <a:path>
              <a:moveTo>
                <a:pt x="2603070" y="3129446"/>
              </a:moveTo>
              <a:arcTo wR="1696139" hR="1696139" stAng="3460574" swAng="3689018"/>
            </a:path>
          </a:pathLst>
        </a:custGeom>
        <a:noFill/>
        <a:ln w="12700" cap="rnd" cmpd="sng" algn="ctr">
          <a:solidFill>
            <a:schemeClr val="accent3">
              <a:hueOff val="0"/>
              <a:satOff val="0"/>
              <a:lumOff val="0"/>
              <a:alphaOff val="0"/>
            </a:schemeClr>
          </a:solidFill>
          <a:prstDash val="solid"/>
          <a:tailEnd type="arrow"/>
        </a:ln>
        <a:effectLst/>
        <a:sp3d z="-227350" prstMaterial="matte"/>
      </dsp:spPr>
      <dsp:style>
        <a:lnRef idx="1">
          <a:scrgbClr r="0" g="0" b="0"/>
        </a:lnRef>
        <a:fillRef idx="0">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F48D2B-DBF7-4AF3-BFE5-5817B6F597CA}">
      <dsp:nvSpPr>
        <dsp:cNvPr id="0" name=""/>
        <dsp:cNvSpPr/>
      </dsp:nvSpPr>
      <dsp:spPr>
        <a:xfrm>
          <a:off x="787" y="1062447"/>
          <a:ext cx="1664530" cy="1081944"/>
        </a:xfrm>
        <a:prstGeom prst="roundRect">
          <a:avLst/>
        </a:prstGeom>
        <a:solidFill>
          <a:schemeClr val="accent2">
            <a:hueOff val="0"/>
            <a:satOff val="0"/>
            <a:lumOff val="0"/>
            <a:alphaOff val="0"/>
          </a:schemeClr>
        </a:solidFill>
        <a:ln>
          <a:noFill/>
        </a:ln>
        <a:effectLst>
          <a:outerShdw blurRad="38100" dist="25400" dir="5400000" rotWithShape="0">
            <a:srgbClr val="000000">
              <a:alpha val="5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sp3d extrusionH="28000" prstMaterial="matte"/>
        </a:bodyPr>
        <a:lstStyle/>
        <a:p>
          <a:pPr marL="0" lvl="0" indent="0" algn="ctr" defTabSz="711200">
            <a:lnSpc>
              <a:spcPct val="90000"/>
            </a:lnSpc>
            <a:spcBef>
              <a:spcPct val="0"/>
            </a:spcBef>
            <a:spcAft>
              <a:spcPct val="35000"/>
            </a:spcAft>
            <a:buNone/>
          </a:pPr>
          <a:r>
            <a:rPr lang="en-US" sz="1600" kern="1200" dirty="0"/>
            <a:t>Recovery-Oriented Principles (CONNECT)</a:t>
          </a:r>
        </a:p>
      </dsp:txBody>
      <dsp:txXfrm>
        <a:off x="53603" y="1115263"/>
        <a:ext cx="1558898" cy="976312"/>
      </dsp:txXfrm>
    </dsp:sp>
    <dsp:sp modelId="{C082DE15-48F9-4042-821A-0E5F138766A7}">
      <dsp:nvSpPr>
        <dsp:cNvPr id="0" name=""/>
        <dsp:cNvSpPr/>
      </dsp:nvSpPr>
      <dsp:spPr>
        <a:xfrm>
          <a:off x="833052" y="684694"/>
          <a:ext cx="1837449" cy="1837449"/>
        </a:xfrm>
        <a:custGeom>
          <a:avLst/>
          <a:gdLst/>
          <a:ahLst/>
          <a:cxnLst/>
          <a:rect l="0" t="0" r="0" b="0"/>
          <a:pathLst>
            <a:path>
              <a:moveTo>
                <a:pt x="386497" y="169866"/>
              </a:moveTo>
              <a:arcTo wR="918724" hR="918724" stAng="14075874" swAng="4248252"/>
            </a:path>
          </a:pathLst>
        </a:custGeom>
        <a:noFill/>
        <a:ln w="12700" cap="rnd" cmpd="sng" algn="ctr">
          <a:solidFill>
            <a:schemeClr val="accent2">
              <a:hueOff val="0"/>
              <a:satOff val="0"/>
              <a:lumOff val="0"/>
              <a:alphaOff val="0"/>
            </a:schemeClr>
          </a:solidFill>
          <a:prstDash val="solid"/>
          <a:tailEnd type="arrow"/>
        </a:ln>
        <a:effectLst/>
        <a:sp3d z="-227350" prstMaterial="matte"/>
      </dsp:spPr>
      <dsp:style>
        <a:lnRef idx="1">
          <a:scrgbClr r="0" g="0" b="0"/>
        </a:lnRef>
        <a:fillRef idx="0">
          <a:scrgbClr r="0" g="0" b="0"/>
        </a:fillRef>
        <a:effectRef idx="0">
          <a:scrgbClr r="0" g="0" b="0"/>
        </a:effectRef>
        <a:fontRef idx="minor"/>
      </dsp:style>
    </dsp:sp>
    <dsp:sp modelId="{57234914-A8CF-4EBA-985E-EB65AACFCDEC}">
      <dsp:nvSpPr>
        <dsp:cNvPr id="0" name=""/>
        <dsp:cNvSpPr/>
      </dsp:nvSpPr>
      <dsp:spPr>
        <a:xfrm>
          <a:off x="1838236" y="1062447"/>
          <a:ext cx="1664530" cy="1081944"/>
        </a:xfrm>
        <a:prstGeom prst="roundRect">
          <a:avLst/>
        </a:prstGeom>
        <a:solidFill>
          <a:schemeClr val="accent3">
            <a:hueOff val="0"/>
            <a:satOff val="0"/>
            <a:lumOff val="0"/>
            <a:alphaOff val="0"/>
          </a:schemeClr>
        </a:solidFill>
        <a:ln>
          <a:noFill/>
        </a:ln>
        <a:effectLst>
          <a:outerShdw blurRad="38100" dist="25400" dir="5400000" rotWithShape="0">
            <a:srgbClr val="000000">
              <a:alpha val="5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sp3d extrusionH="28000" prstMaterial="matte"/>
        </a:bodyPr>
        <a:lstStyle/>
        <a:p>
          <a:pPr marL="0" lvl="0" indent="0" algn="ctr" defTabSz="711200">
            <a:lnSpc>
              <a:spcPct val="90000"/>
            </a:lnSpc>
            <a:spcBef>
              <a:spcPct val="0"/>
            </a:spcBef>
            <a:spcAft>
              <a:spcPct val="35000"/>
            </a:spcAft>
            <a:buNone/>
          </a:pPr>
          <a:r>
            <a:rPr lang="en-US" sz="1600" kern="1200" dirty="0"/>
            <a:t>Practices (HOPE)</a:t>
          </a:r>
        </a:p>
      </dsp:txBody>
      <dsp:txXfrm>
        <a:off x="1891052" y="1115263"/>
        <a:ext cx="1558898" cy="976312"/>
      </dsp:txXfrm>
    </dsp:sp>
    <dsp:sp modelId="{A0FEDE47-928E-40EA-A091-A5700EF5A1E1}">
      <dsp:nvSpPr>
        <dsp:cNvPr id="0" name=""/>
        <dsp:cNvSpPr/>
      </dsp:nvSpPr>
      <dsp:spPr>
        <a:xfrm>
          <a:off x="833052" y="684694"/>
          <a:ext cx="1837449" cy="1837449"/>
        </a:xfrm>
        <a:custGeom>
          <a:avLst/>
          <a:gdLst/>
          <a:ahLst/>
          <a:cxnLst/>
          <a:rect l="0" t="0" r="0" b="0"/>
          <a:pathLst>
            <a:path>
              <a:moveTo>
                <a:pt x="1450951" y="1667583"/>
              </a:moveTo>
              <a:arcTo wR="918724" hR="918724" stAng="3275874" swAng="4248252"/>
            </a:path>
          </a:pathLst>
        </a:custGeom>
        <a:noFill/>
        <a:ln w="12700" cap="rnd" cmpd="sng" algn="ctr">
          <a:solidFill>
            <a:schemeClr val="accent3">
              <a:hueOff val="0"/>
              <a:satOff val="0"/>
              <a:lumOff val="0"/>
              <a:alphaOff val="0"/>
            </a:schemeClr>
          </a:solidFill>
          <a:prstDash val="solid"/>
          <a:tailEnd type="arrow"/>
        </a:ln>
        <a:effectLst/>
        <a:sp3d z="-227350" prstMaterial="matte"/>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BasicLinearProcessNumbered#1">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151EFB99-1B56-4C3B-A920-C9F63568B3B5}">
          <dgm:prSet phldrT="1"/>
          <dgm:t>
            <a:bodyPr/>
            <a:lstStyle/>
            <a:p>
              <a:r>
                <a:t>1</a:t>
              </a:r>
            </a:p>
          </dgm:t>
        </dgm:pt>
        <dgm:pt modelId="201" type="sibTrans" cxnId="{86ABC99C-FE52-4C54-9A6D-3953E335B0E7}">
          <dgm:prSet phldrT="2"/>
          <dgm:t>
            <a:bodyPr/>
            <a:lstStyle/>
            <a:p>
              <a:r>
                <a:t>2</a:t>
              </a:r>
            </a:p>
          </dgm:t>
        </dgm:pt>
        <dgm:pt modelId="301" type="sibTrans" cxnId="{1BCC6BCE-EC6C-445D-BA79-A177C90174D5}">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6D37A0-F398-4276-AAF6-E62AA90BC97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D96B402-FD6E-4995-8160-C6DD76DAAC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A37F7A-782D-430C-B7DE-046B665BEF14}" type="datetimeFigureOut">
              <a:rPr lang="en-US" smtClean="0"/>
              <a:t>6/17/2025</a:t>
            </a:fld>
            <a:endParaRPr lang="en-US" dirty="0"/>
          </a:p>
        </p:txBody>
      </p:sp>
      <p:sp>
        <p:nvSpPr>
          <p:cNvPr id="4" name="Footer Placeholder 3">
            <a:extLst>
              <a:ext uri="{FF2B5EF4-FFF2-40B4-BE49-F238E27FC236}">
                <a16:creationId xmlns:a16="http://schemas.microsoft.com/office/drawing/2014/main" id="{67BA7967-B488-405D-84A2-64F6D9128F3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A65115A-3EB4-4B47-8F4B-4F42519BF90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0885D5-D443-4228-8B2C-B9DF9A30D578}" type="slidenum">
              <a:rPr lang="en-US" smtClean="0"/>
              <a:t>‹#›</a:t>
            </a:fld>
            <a:endParaRPr lang="en-US" dirty="0"/>
          </a:p>
        </p:txBody>
      </p:sp>
    </p:spTree>
    <p:extLst>
      <p:ext uri="{BB962C8B-B14F-4D97-AF65-F5344CB8AC3E}">
        <p14:creationId xmlns:p14="http://schemas.microsoft.com/office/powerpoint/2010/main" val="4147891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1CCEED-E5F4-4698-B012-83262916D7BD}" type="datetimeFigureOut">
              <a:rPr lang="en-US" noProof="0" smtClean="0"/>
              <a:t>6/17/2025</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D2F9AB-3C90-481E-8C34-4F549BF455D7}" type="slidenum">
              <a:rPr lang="en-US" noProof="0" smtClean="0"/>
              <a:t>‹#›</a:t>
            </a:fld>
            <a:endParaRPr lang="en-US" noProof="0" dirty="0"/>
          </a:p>
        </p:txBody>
      </p:sp>
    </p:spTree>
    <p:extLst>
      <p:ext uri="{BB962C8B-B14F-4D97-AF65-F5344CB8AC3E}">
        <p14:creationId xmlns:p14="http://schemas.microsoft.com/office/powerpoint/2010/main" val="3891717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addiction.surgeongeneral.gov/"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bhrm.org/media/pdf/pub/BHRM_Primer.pdf"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1</a:t>
            </a:fld>
            <a:endParaRPr lang="en-US" dirty="0"/>
          </a:p>
        </p:txBody>
      </p:sp>
    </p:spTree>
    <p:extLst>
      <p:ext uri="{BB962C8B-B14F-4D97-AF65-F5344CB8AC3E}">
        <p14:creationId xmlns:p14="http://schemas.microsoft.com/office/powerpoint/2010/main" val="616912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0000"/>
              </a:lnSpc>
              <a:spcBef>
                <a:spcPts val="0"/>
              </a:spcBef>
              <a:spcAft>
                <a:spcPts val="1000"/>
              </a:spcAft>
            </a:pPr>
            <a:r>
              <a:rPr lang="en-US" sz="1200" dirty="0">
                <a:effectLst/>
                <a:latin typeface="Calibri" panose="020F0502020204030204" pitchFamily="34" charset="0"/>
                <a:ea typeface="Calibri" panose="020F0502020204030204" pitchFamily="34" charset="0"/>
                <a:cs typeface="Calibri" panose="020F0502020204030204" pitchFamily="34" charset="0"/>
              </a:rPr>
              <a:t>Many advances have been made in the past several decades by persons in recovery and national initiatives to promote recovery concepts and practices. These initiatives have fostered a better understanding of recovery, recovery‐oriented practices, and the roles of the various professions in promoting recovery. </a:t>
            </a:r>
            <a:r>
              <a:rPr lang="en-US" sz="1200" dirty="0">
                <a:effectLst/>
                <a:latin typeface="Calibri" panose="020F0502020204030204" pitchFamily="34" charset="0"/>
                <a:ea typeface="Calibri" panose="020F0502020204030204" pitchFamily="34" charset="0"/>
                <a:cs typeface="Times New Roman" panose="02020603050405020304" pitchFamily="18" charset="0"/>
              </a:rPr>
              <a:t>The recovery movement evolved from the early work of disability rights advocates who argued for inclusion of individuals and their families in the planning and service delivery process and argued that people with disabilities should be considered full members of their community and the larger society.</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These efforts also paralleled those of the civil rights movement that was working for inclusion and full citizenship for people from all races and cultures. </a:t>
            </a:r>
          </a:p>
          <a:p>
            <a:pPr marL="0" marR="0">
              <a:lnSpc>
                <a:spcPct val="110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742950" marR="0" lvl="1" indent="-285750">
              <a:lnSpc>
                <a:spcPct val="110000"/>
              </a:lnSpc>
              <a:spcBef>
                <a:spcPts val="0"/>
              </a:spcBef>
              <a:spcAft>
                <a:spcPts val="1200"/>
              </a:spcAft>
              <a:buFont typeface="+mj-lt"/>
              <a:buAutoNum type="alphaLcPeriod"/>
            </a:pPr>
            <a:r>
              <a:rPr lang="en-US" sz="1200" dirty="0">
                <a:effectLst/>
                <a:latin typeface="Calibri" panose="020F0502020204030204" pitchFamily="34" charset="0"/>
                <a:ea typeface="Calibri" panose="020F0502020204030204" pitchFamily="34" charset="0"/>
                <a:cs typeface="Calibri" panose="020F0502020204030204" pitchFamily="34" charset="0"/>
              </a:rPr>
              <a:t>Recovery movements were principally advanced by people with lived experience with either mental health or substance use conditions, caregivers and advocates whose successful efforts culminated in the push for better research and development of service delivery systems that are respectful and include the persons served as decision makers.</a:t>
            </a:r>
          </a:p>
          <a:p>
            <a:pPr marL="742950" marR="0" lvl="1" indent="-285750">
              <a:lnSpc>
                <a:spcPct val="110000"/>
              </a:lnSpc>
              <a:spcBef>
                <a:spcPts val="0"/>
              </a:spcBef>
              <a:spcAft>
                <a:spcPts val="1200"/>
              </a:spcAft>
              <a:buFont typeface="+mj-lt"/>
              <a:buAutoNum type="alphaLcPeriod"/>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0000"/>
              </a:lnSpc>
              <a:spcBef>
                <a:spcPts val="0"/>
              </a:spcBef>
              <a:spcAft>
                <a:spcPts val="1200"/>
              </a:spcAft>
              <a:buFont typeface="+mj-lt"/>
              <a:buAutoNum type="alphaLcPeriod"/>
            </a:pPr>
            <a:r>
              <a:rPr lang="en-US" sz="1200" dirty="0">
                <a:effectLst/>
                <a:latin typeface="Calibri" panose="020F0502020204030204" pitchFamily="34" charset="0"/>
                <a:ea typeface="Calibri" panose="020F0502020204030204" pitchFamily="34" charset="0"/>
                <a:cs typeface="Calibri" panose="020F0502020204030204" pitchFamily="34" charset="0"/>
              </a:rPr>
              <a:t>Federal initiatives followed with: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10000"/>
              </a:lnSpc>
              <a:spcBef>
                <a:spcPts val="0"/>
              </a:spcBef>
              <a:spcAft>
                <a:spcPts val="1200"/>
              </a:spcAft>
              <a:buFont typeface="+mj-lt"/>
              <a:buAutoNum type="romanLcPeriod"/>
            </a:pPr>
            <a:r>
              <a:rPr lang="en-US" sz="1200" dirty="0">
                <a:effectLst/>
                <a:latin typeface="Calibri" panose="020F0502020204030204" pitchFamily="34" charset="0"/>
                <a:ea typeface="Calibri" panose="020F0502020204030204" pitchFamily="34" charset="0"/>
                <a:cs typeface="Calibri" panose="020F0502020204030204" pitchFamily="34" charset="0"/>
              </a:rPr>
              <a:t>the federal New Freedom Commission on Mental Health detailed a transformational roadmap to achieve the promise of excellence in mental health care in 2003;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10000"/>
              </a:lnSpc>
              <a:spcBef>
                <a:spcPts val="0"/>
              </a:spcBef>
              <a:spcAft>
                <a:spcPts val="1200"/>
              </a:spcAft>
              <a:buFont typeface="+mj-lt"/>
              <a:buAutoNum type="romanLcPeriod"/>
            </a:pPr>
            <a:r>
              <a:rPr lang="en-US" sz="1200" dirty="0">
                <a:effectLst/>
                <a:latin typeface="Calibri" panose="020F0502020204030204" pitchFamily="34" charset="0"/>
                <a:ea typeface="Calibri" panose="020F0502020204030204" pitchFamily="34" charset="0"/>
                <a:cs typeface="Calibri" panose="020F0502020204030204" pitchFamily="34" charset="0"/>
              </a:rPr>
              <a:t>The Substance Abuse and Mental Health Services Administration’s (SAMHSA) decade of work to develop recovery concepts and provide funding to support their efforts;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10000"/>
              </a:lnSpc>
              <a:spcBef>
                <a:spcPts val="0"/>
              </a:spcBef>
              <a:spcAft>
                <a:spcPts val="1200"/>
              </a:spcAft>
              <a:buFont typeface="+mj-lt"/>
              <a:buAutoNum type="romanLcPeriod"/>
            </a:pPr>
            <a:r>
              <a:rPr lang="en-US" sz="1200" i="0" dirty="0">
                <a:effectLst/>
                <a:latin typeface="Calibri" panose="020F0502020204030204" pitchFamily="34" charset="0"/>
                <a:ea typeface="Calibri" panose="020F0502020204030204" pitchFamily="34" charset="0"/>
                <a:cs typeface="Calibri" panose="020F0502020204030204" pitchFamily="34" charset="0"/>
              </a:rPr>
              <a:t>The Surgeon General’s Report on Alcohol, Drugs, and Health: </a:t>
            </a:r>
            <a:r>
              <a:rPr lang="en-US" sz="1200" i="1" dirty="0">
                <a:effectLst/>
                <a:latin typeface="Calibri" panose="020F0502020204030204" pitchFamily="34" charset="0"/>
                <a:ea typeface="Calibri" panose="020F0502020204030204" pitchFamily="34" charset="0"/>
                <a:cs typeface="Calibri" panose="020F0502020204030204" pitchFamily="34" charset="0"/>
              </a:rPr>
              <a:t>Facing Addiction in America (2016) </a:t>
            </a:r>
            <a:r>
              <a:rPr lang="en-US" sz="1200" dirty="0">
                <a:effectLst/>
                <a:latin typeface="Calibri" panose="020F0502020204030204" pitchFamily="34" charset="0"/>
                <a:ea typeface="Calibri" panose="020F0502020204030204" pitchFamily="34" charset="0"/>
                <a:cs typeface="Calibri" panose="020F0502020204030204" pitchFamily="34" charset="0"/>
              </a:rPr>
              <a:t>is the first report to address substance use disorders and the wider range of health problems </a:t>
            </a:r>
          </a:p>
          <a:p>
            <a:pPr marL="0" marR="0" lvl="0" indent="0">
              <a:lnSpc>
                <a:spcPct val="110000"/>
              </a:lnSpc>
              <a:spcBef>
                <a:spcPts val="0"/>
              </a:spcBef>
              <a:spcAft>
                <a:spcPts val="1200"/>
              </a:spcAft>
              <a:buFont typeface="+mj-lt"/>
              <a:buNone/>
            </a:pP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endParaRPr lang="en-US" sz="1100" baseline="30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effectLst/>
                <a:latin typeface="Calibri" panose="020F0502020204030204" pitchFamily="34" charset="0"/>
                <a:ea typeface="Times New Roman" panose="02020603050405020304" pitchFamily="18" charset="0"/>
              </a:rPr>
              <a:t>These changes are profound and are based on new understandings of the nature of substance use and mental health conditions and their management. </a:t>
            </a:r>
            <a:endParaRPr lang="en-US" sz="1200" baseline="30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200" baseline="30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200" baseline="30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New Freedom Commission on Mental Health (2003).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Achieving the Promise: Transforming Mental Health Care in America.</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Final Report</a:t>
            </a:r>
            <a:r>
              <a:rPr lang="en-US" sz="1200" dirty="0">
                <a:effectLst/>
                <a:latin typeface="Calibri" panose="020F0502020204030204" pitchFamily="34" charset="0"/>
                <a:ea typeface="Calibri" panose="020F0502020204030204" pitchFamily="34" charset="0"/>
                <a:cs typeface="Times New Roman" panose="02020603050405020304" pitchFamily="18" charset="0"/>
              </a:rPr>
              <a:t>. DHHS Pub. No. SMA-03-3832. Rockville, MD.</a:t>
            </a:r>
            <a:endParaRPr lang="en-US" sz="1200" baseline="30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200" baseline="30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U.S. Department of Health and Human Services, Office of the Surgeon General (Nov. 2016).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Facing Addiction in America: The Surgeon General’s Report on Alcohol, Drugs, and Health</a:t>
            </a:r>
            <a:r>
              <a:rPr lang="en-US" sz="1200" dirty="0">
                <a:effectLst/>
                <a:latin typeface="Calibri" panose="020F0502020204030204" pitchFamily="34" charset="0"/>
                <a:ea typeface="Calibri" panose="020F0502020204030204" pitchFamily="34" charset="0"/>
                <a:cs typeface="Times New Roman" panose="02020603050405020304" pitchFamily="18" charset="0"/>
              </a:rPr>
              <a:t>. Washington, DC: HHS. </a:t>
            </a: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https://addiction.surgeongeneral.gov/</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10</a:t>
            </a:fld>
            <a:endParaRPr lang="en-US" dirty="0"/>
          </a:p>
        </p:txBody>
      </p:sp>
    </p:spTree>
    <p:extLst>
      <p:ext uri="{BB962C8B-B14F-4D97-AF65-F5344CB8AC3E}">
        <p14:creationId xmlns:p14="http://schemas.microsoft.com/office/powerpoint/2010/main" val="2944921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There are many definitions of recovery. </a:t>
            </a:r>
            <a:r>
              <a:rPr lang="en-US" sz="1200" dirty="0">
                <a:solidFill>
                  <a:srgbClr val="000000"/>
                </a:solidFill>
                <a:effectLst/>
                <a:latin typeface="+mn-lt"/>
                <a:ea typeface="Calibri" panose="020F0502020204030204" pitchFamily="34" charset="0"/>
                <a:cs typeface="DFNOBN+TimesNewRoman"/>
              </a:rPr>
              <a:t>Most definitions of recovery found in the behavioral health literature involve some component of </a:t>
            </a:r>
            <a:r>
              <a:rPr lang="en-US" sz="1200" i="1" dirty="0">
                <a:solidFill>
                  <a:srgbClr val="000000"/>
                </a:solidFill>
                <a:effectLst/>
                <a:latin typeface="+mn-lt"/>
                <a:ea typeface="Calibri" panose="020F0502020204030204" pitchFamily="34" charset="0"/>
                <a:cs typeface="DFNOBN+TimesNewRoman"/>
              </a:rPr>
              <a:t>acceptance of illness, having a sense of hope about the future,</a:t>
            </a:r>
            <a:r>
              <a:rPr lang="en-US" sz="1200" dirty="0">
                <a:solidFill>
                  <a:srgbClr val="000000"/>
                </a:solidFill>
                <a:effectLst/>
                <a:latin typeface="+mn-lt"/>
                <a:ea typeface="Calibri" panose="020F0502020204030204" pitchFamily="34" charset="0"/>
                <a:cs typeface="DFNOBN+TimesNewRoman"/>
              </a:rPr>
              <a:t> and </a:t>
            </a:r>
            <a:r>
              <a:rPr lang="en-US" sz="1200" i="1" dirty="0">
                <a:solidFill>
                  <a:srgbClr val="000000"/>
                </a:solidFill>
                <a:effectLst/>
                <a:latin typeface="+mn-lt"/>
                <a:ea typeface="Calibri" panose="020F0502020204030204" pitchFamily="34" charset="0"/>
                <a:cs typeface="DFNOBN+TimesNewRoman"/>
              </a:rPr>
              <a:t>finding a renewed sense of self</a:t>
            </a:r>
            <a:r>
              <a:rPr lang="en-US" sz="1200" dirty="0">
                <a:solidFill>
                  <a:srgbClr val="000000"/>
                </a:solidFill>
                <a:effectLst/>
                <a:latin typeface="+mn-lt"/>
                <a:ea typeface="Calibri" panose="020F0502020204030204" pitchFamily="34" charset="0"/>
                <a:cs typeface="DFNOBN+TimesNewRoman"/>
              </a:rPr>
              <a:t>. </a:t>
            </a:r>
            <a:r>
              <a:rPr lang="en-US" sz="1200" dirty="0">
                <a:effectLst/>
                <a:latin typeface="+mn-lt"/>
                <a:ea typeface="Calibri" panose="020F0502020204030204" pitchFamily="34" charset="0"/>
                <a:cs typeface="Times New Roman" panose="02020603050405020304" pitchFamily="18" charset="0"/>
              </a:rPr>
              <a:t>In 2012, persons in recovery in the United States collaborated with the Substance Abuse and Mental Health Services Administration (SAMHSA) to create a modern definition of recovery for behavioral health conditions –</a:t>
            </a:r>
            <a:r>
              <a:rPr lang="en-US" sz="1200" i="1" dirty="0">
                <a:effectLst/>
                <a:latin typeface="+mn-lt"/>
                <a:ea typeface="Calibri" panose="020F0502020204030204" pitchFamily="34" charset="0"/>
                <a:cs typeface="Times New Roman" panose="02020603050405020304" pitchFamily="18" charset="0"/>
              </a:rPr>
              <a:t> </a:t>
            </a:r>
            <a:br>
              <a:rPr lang="en-US" sz="1200" i="1" dirty="0">
                <a:effectLst/>
                <a:latin typeface="+mn-lt"/>
                <a:ea typeface="Calibri" panose="020F0502020204030204" pitchFamily="34" charset="0"/>
                <a:cs typeface="Times New Roman" panose="02020603050405020304" pitchFamily="18" charset="0"/>
              </a:rPr>
            </a:br>
            <a:br>
              <a:rPr lang="en-US" sz="1200" i="1" dirty="0">
                <a:effectLst/>
                <a:latin typeface="+mn-lt"/>
                <a:ea typeface="Calibri" panose="020F0502020204030204" pitchFamily="34" charset="0"/>
                <a:cs typeface="Times New Roman" panose="02020603050405020304" pitchFamily="18" charset="0"/>
              </a:rPr>
            </a:br>
            <a:r>
              <a:rPr lang="en-US" sz="1200" i="1" dirty="0">
                <a:effectLst/>
                <a:latin typeface="+mn-lt"/>
                <a:ea typeface="Calibri" panose="020F0502020204030204" pitchFamily="34" charset="0"/>
                <a:cs typeface="Times New Roman" panose="02020603050405020304" pitchFamily="18" charset="0"/>
              </a:rPr>
              <a:t>“Recovery is a process of change whereby individuals improve their health and wellness, to live a self-directed life, and strive to reach their full potential” (</a:t>
            </a:r>
            <a:r>
              <a:rPr lang="en-US" sz="1200" dirty="0">
                <a:effectLst/>
                <a:latin typeface="+mn-lt"/>
                <a:ea typeface="Calibri" panose="020F0502020204030204" pitchFamily="34" charset="0"/>
                <a:cs typeface="Times New Roman" panose="02020603050405020304" pitchFamily="18" charset="0"/>
              </a:rPr>
              <a:t>SAMHSA, 2014).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Calibri" panose="020F0502020204030204" pitchFamily="34" charset="0"/>
              </a:rPr>
              <a:t>To avoid confusion and to bridge the differences between mental health and substance use perspectives, this training program strives wherever possible to use the term </a:t>
            </a:r>
            <a:r>
              <a:rPr lang="en-US" sz="1200" b="1" i="1" dirty="0">
                <a:effectLst/>
                <a:latin typeface="+mn-lt"/>
                <a:ea typeface="Calibri" panose="020F0502020204030204" pitchFamily="34" charset="0"/>
                <a:cs typeface="Calibri" panose="020F0502020204030204" pitchFamily="34" charset="0"/>
              </a:rPr>
              <a:t>recovery</a:t>
            </a:r>
            <a:r>
              <a:rPr lang="en-US" sz="1200" dirty="0">
                <a:effectLst/>
                <a:latin typeface="+mn-lt"/>
                <a:ea typeface="Calibri" panose="020F0502020204030204" pitchFamily="34" charset="0"/>
                <a:cs typeface="Calibri" panose="020F0502020204030204" pitchFamily="34" charset="0"/>
              </a:rPr>
              <a:t> broadly, that is, to focus on the whole person not just a disorder, condition, or related behaviors.</a:t>
            </a:r>
            <a:endParaRPr lang="en-US" sz="1200" dirty="0">
              <a:latin typeface="+mn-lt"/>
            </a:endParaRPr>
          </a:p>
          <a:p>
            <a:endParaRPr lang="en-US" sz="1200" dirty="0">
              <a:effectLst/>
              <a:latin typeface="+mn-lt"/>
              <a:ea typeface="Calibri" panose="020F0502020204030204" pitchFamily="34" charset="0"/>
              <a:cs typeface="Times New Roman" panose="02020603050405020304" pitchFamily="18" charset="0"/>
            </a:endParaRPr>
          </a:p>
          <a:p>
            <a:r>
              <a:rPr lang="en-US" sz="1200" dirty="0">
                <a:effectLst/>
                <a:latin typeface="+mn-lt"/>
                <a:ea typeface="Calibri" panose="020F0502020204030204" pitchFamily="34" charset="0"/>
                <a:cs typeface="Times New Roman" panose="02020603050405020304" pitchFamily="18" charset="0"/>
              </a:rPr>
              <a:t>Substance Abuse and Mental Health Services Administration (SAMHSA, 2014). Recovery and Recovery Support. https://www.samhsa.gov/find-help/recovery#:~:text=SAMHSA's%20working%20definition%20of%20recovery,to%20reach%20their%20full%20potential.</a:t>
            </a:r>
          </a:p>
          <a:p>
            <a:endParaRPr lang="en-US" sz="1200" dirty="0">
              <a:effectLst/>
              <a:latin typeface="+mn-lt"/>
              <a:ea typeface="Calibri" panose="020F0502020204030204" pitchFamily="34" charset="0"/>
              <a:cs typeface="Times New Roman" panose="02020603050405020304" pitchFamily="18" charset="0"/>
            </a:endParaRPr>
          </a:p>
          <a:p>
            <a:r>
              <a:rPr lang="en-US" sz="1200" dirty="0">
                <a:effectLst/>
                <a:latin typeface="+mn-lt"/>
                <a:ea typeface="Calibri" panose="020F0502020204030204" pitchFamily="34" charset="0"/>
                <a:cs typeface="Times New Roman" panose="02020603050405020304" pitchFamily="18" charset="0"/>
              </a:rPr>
              <a:t>Davidson, L., </a:t>
            </a:r>
            <a:r>
              <a:rPr lang="en-US" sz="1200" dirty="0" err="1">
                <a:effectLst/>
                <a:latin typeface="+mn-lt"/>
                <a:ea typeface="Calibri" panose="020F0502020204030204" pitchFamily="34" charset="0"/>
                <a:cs typeface="Times New Roman" panose="02020603050405020304" pitchFamily="18" charset="0"/>
              </a:rPr>
              <a:t>O’Connel</a:t>
            </a:r>
            <a:r>
              <a:rPr lang="en-US" sz="1200" dirty="0">
                <a:effectLst/>
                <a:latin typeface="+mn-lt"/>
                <a:ea typeface="Calibri" panose="020F0502020204030204" pitchFamily="34" charset="0"/>
                <a:cs typeface="Times New Roman" panose="02020603050405020304" pitchFamily="18" charset="0"/>
              </a:rPr>
              <a:t>, M.J., </a:t>
            </a:r>
            <a:r>
              <a:rPr lang="en-US" sz="1200" dirty="0" err="1">
                <a:effectLst/>
                <a:latin typeface="+mn-lt"/>
                <a:ea typeface="Calibri" panose="020F0502020204030204" pitchFamily="34" charset="0"/>
                <a:cs typeface="Times New Roman" panose="02020603050405020304" pitchFamily="18" charset="0"/>
              </a:rPr>
              <a:t>Staeheli</a:t>
            </a:r>
            <a:r>
              <a:rPr lang="en-US" sz="1200" dirty="0">
                <a:effectLst/>
                <a:latin typeface="+mn-lt"/>
                <a:ea typeface="Calibri" panose="020F0502020204030204" pitchFamily="34" charset="0"/>
                <a:cs typeface="Times New Roman" panose="02020603050405020304" pitchFamily="18" charset="0"/>
              </a:rPr>
              <a:t>, M., Weingarten, R. et al. (2001). Concepts of recovery in behavioral health: History, review of the evidence, and critique. </a:t>
            </a:r>
            <a:r>
              <a:rPr lang="en-US" sz="1200" i="1" dirty="0">
                <a:effectLst/>
                <a:latin typeface="+mn-lt"/>
                <a:ea typeface="Calibri" panose="020F0502020204030204" pitchFamily="34" charset="0"/>
                <a:cs typeface="Times New Roman" panose="02020603050405020304" pitchFamily="18" charset="0"/>
              </a:rPr>
              <a:t>Psychiatric Services, 52</a:t>
            </a:r>
            <a:r>
              <a:rPr lang="en-US" sz="1200" dirty="0">
                <a:effectLst/>
                <a:latin typeface="+mn-lt"/>
                <a:ea typeface="Calibri" panose="020F0502020204030204" pitchFamily="34" charset="0"/>
                <a:cs typeface="Times New Roman" panose="02020603050405020304" pitchFamily="18" charset="0"/>
              </a:rPr>
              <a:t>(4), 482-5. </a:t>
            </a:r>
            <a:endParaRPr lang="en-US" sz="1200" dirty="0">
              <a:latin typeface="+mn-lt"/>
            </a:endParaRPr>
          </a:p>
        </p:txBody>
      </p:sp>
      <p:sp>
        <p:nvSpPr>
          <p:cNvPr id="4" name="Slide Number Placeholder 3"/>
          <p:cNvSpPr>
            <a:spLocks noGrp="1"/>
          </p:cNvSpPr>
          <p:nvPr>
            <p:ph type="sldNum" sz="quarter" idx="5"/>
          </p:nvPr>
        </p:nvSpPr>
        <p:spPr/>
        <p:txBody>
          <a:bodyPr/>
          <a:lstStyle/>
          <a:p>
            <a:fld id="{69D2F9AB-3C90-481E-8C34-4F549BF455D7}" type="slidenum">
              <a:rPr lang="en-US" smtClean="0"/>
              <a:t>11</a:t>
            </a:fld>
            <a:endParaRPr lang="en-US" dirty="0"/>
          </a:p>
        </p:txBody>
      </p:sp>
    </p:spTree>
    <p:extLst>
      <p:ext uri="{BB962C8B-B14F-4D97-AF65-F5344CB8AC3E}">
        <p14:creationId xmlns:p14="http://schemas.microsoft.com/office/powerpoint/2010/main" val="3098280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Calibri" panose="020F0502020204030204" pitchFamily="34" charset="0"/>
              </a:rPr>
              <a:t>Distinctions have been made within the definition of recovery to differentiate between:</a:t>
            </a:r>
          </a:p>
          <a:p>
            <a:pPr marL="0" marR="0">
              <a:lnSpc>
                <a:spcPct val="115000"/>
              </a:lnSpc>
              <a:spcBef>
                <a:spcPts val="0"/>
              </a:spcBef>
              <a:spcAft>
                <a:spcPts val="1000"/>
              </a:spcAf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285750" marR="0" lvl="0" indent="-285750">
              <a:lnSpc>
                <a:spcPct val="105000"/>
              </a:lnSpc>
              <a:spcBef>
                <a:spcPts val="0"/>
              </a:spcBef>
              <a:spcAft>
                <a:spcPts val="600"/>
              </a:spcAft>
              <a:buFont typeface="Arial" panose="020B0604020202020204" pitchFamily="34" charset="0"/>
              <a:buChar char="•"/>
            </a:pPr>
            <a:r>
              <a:rPr lang="en-US" sz="1200" b="1" i="1" dirty="0">
                <a:effectLst/>
                <a:latin typeface="Calibri" panose="020F0502020204030204" pitchFamily="34" charset="0"/>
                <a:ea typeface="Times New Roman" panose="02020603050405020304" pitchFamily="18" charset="0"/>
                <a:cs typeface="Calibri" panose="020F0502020204030204" pitchFamily="34" charset="0"/>
              </a:rPr>
              <a:t>clinical recovery</a:t>
            </a:r>
            <a:r>
              <a:rPr lang="en-US" sz="1200" dirty="0">
                <a:effectLst/>
                <a:latin typeface="Calibri" panose="020F0502020204030204" pitchFamily="34" charset="0"/>
                <a:ea typeface="Times New Roman" panose="02020603050405020304" pitchFamily="18" charset="0"/>
                <a:cs typeface="Calibri" panose="020F0502020204030204" pitchFamily="34" charset="0"/>
              </a:rPr>
              <a:t> (symptom remission or abstinence)</a:t>
            </a:r>
          </a:p>
          <a:p>
            <a:pPr marL="285750" marR="0" lvl="0" indent="-285750">
              <a:lnSpc>
                <a:spcPct val="105000"/>
              </a:lnSpc>
              <a:spcBef>
                <a:spcPts val="0"/>
              </a:spcBef>
              <a:spcAft>
                <a:spcPts val="600"/>
              </a:spcAft>
              <a:buFont typeface="Arial" panose="020B0604020202020204" pitchFamily="34" charset="0"/>
              <a:buChar char="•"/>
            </a:pPr>
            <a:r>
              <a:rPr lang="en-US" sz="1200" b="1" i="1" dirty="0">
                <a:effectLst/>
                <a:latin typeface="Calibri" panose="020F0502020204030204" pitchFamily="34" charset="0"/>
                <a:ea typeface="Times New Roman" panose="02020603050405020304" pitchFamily="18" charset="0"/>
                <a:cs typeface="Calibri" panose="020F0502020204030204" pitchFamily="34" charset="0"/>
              </a:rPr>
              <a:t>functional recovery </a:t>
            </a:r>
            <a:r>
              <a:rPr lang="en-US" sz="1200" dirty="0">
                <a:effectLst/>
                <a:latin typeface="Calibri" panose="020F0502020204030204" pitchFamily="34" charset="0"/>
                <a:ea typeface="Times New Roman" panose="02020603050405020304" pitchFamily="18" charset="0"/>
                <a:cs typeface="Calibri" panose="020F0502020204030204" pitchFamily="34" charset="0"/>
              </a:rPr>
              <a:t>(getting a job and coping with daily life demands)</a:t>
            </a:r>
          </a:p>
          <a:p>
            <a:pPr marL="285750" marR="0" lvl="0" indent="-285750">
              <a:lnSpc>
                <a:spcPct val="105000"/>
              </a:lnSpc>
              <a:spcBef>
                <a:spcPts val="0"/>
              </a:spcBef>
              <a:spcAft>
                <a:spcPts val="600"/>
              </a:spcAft>
              <a:buFont typeface="Arial" panose="020B0604020202020204" pitchFamily="34" charset="0"/>
              <a:buChar char="•"/>
            </a:pPr>
            <a:r>
              <a:rPr lang="en-US" sz="1200" b="1" i="1" dirty="0">
                <a:effectLst/>
                <a:latin typeface="Calibri" panose="020F0502020204030204" pitchFamily="34" charset="0"/>
                <a:ea typeface="Times New Roman" panose="02020603050405020304" pitchFamily="18" charset="0"/>
                <a:cs typeface="Calibri" panose="020F0502020204030204" pitchFamily="34" charset="0"/>
              </a:rPr>
              <a:t>personal recovery</a:t>
            </a:r>
            <a:r>
              <a:rPr lang="en-US" sz="1200" dirty="0">
                <a:effectLst/>
                <a:latin typeface="Calibri" panose="020F0502020204030204" pitchFamily="34" charset="0"/>
                <a:ea typeface="Times New Roman" panose="02020603050405020304" pitchFamily="18" charset="0"/>
                <a:cs typeface="Calibri" panose="020F0502020204030204" pitchFamily="34" charset="0"/>
              </a:rPr>
              <a:t> (improvements in wellbeing and life satisfaction, regaining a positive sense of identity)</a:t>
            </a:r>
          </a:p>
          <a:p>
            <a:pPr marL="285750" marR="0" lvl="0" indent="-285750">
              <a:lnSpc>
                <a:spcPct val="105000"/>
              </a:lnSpc>
              <a:spcBef>
                <a:spcPts val="0"/>
              </a:spcBef>
              <a:spcAft>
                <a:spcPts val="600"/>
              </a:spcAft>
              <a:buFont typeface="Arial" panose="020B0604020202020204" pitchFamily="34" charset="0"/>
              <a:buChar char="•"/>
            </a:pPr>
            <a:r>
              <a:rPr lang="en-US" sz="1200" b="1" i="1" dirty="0">
                <a:effectLst/>
                <a:latin typeface="Calibri" panose="020F0502020204030204" pitchFamily="34" charset="0"/>
                <a:ea typeface="Times New Roman" panose="02020603050405020304" pitchFamily="18" charset="0"/>
                <a:cs typeface="Calibri" panose="020F0502020204030204" pitchFamily="34" charset="0"/>
              </a:rPr>
              <a:t>social recovery</a:t>
            </a:r>
            <a:r>
              <a:rPr lang="en-US" sz="1200" dirty="0">
                <a:effectLst/>
                <a:latin typeface="Calibri" panose="020F0502020204030204" pitchFamily="34" charset="0"/>
                <a:ea typeface="Times New Roman" panose="02020603050405020304" pitchFamily="18" charset="0"/>
                <a:cs typeface="Calibri" panose="020F0502020204030204" pitchFamily="34" charset="0"/>
              </a:rPr>
              <a:t> (developing strong and supportive social networks)</a:t>
            </a:r>
          </a:p>
          <a:p>
            <a:pPr marL="0" marR="0">
              <a:lnSpc>
                <a:spcPct val="115000"/>
              </a:lnSpc>
              <a:spcBef>
                <a:spcPts val="0"/>
              </a:spcBef>
              <a:spcAft>
                <a:spcPts val="1000"/>
              </a:spcAf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Calibri" panose="020F0502020204030204" pitchFamily="34" charset="0"/>
              </a:rPr>
              <a:t>This yields a recovery process unique to each person. For many people with mental health and substance</a:t>
            </a:r>
            <a:r>
              <a:rPr lang="en-US" sz="1200" baseline="0" dirty="0">
                <a:effectLst/>
                <a:latin typeface="Calibri" panose="020F0502020204030204" pitchFamily="34" charset="0"/>
                <a:ea typeface="Calibri" panose="020F0502020204030204" pitchFamily="34" charset="0"/>
                <a:cs typeface="Calibri" panose="020F0502020204030204" pitchFamily="34" charset="0"/>
              </a:rPr>
              <a:t> use </a:t>
            </a:r>
            <a:r>
              <a:rPr lang="en-US" sz="1200" dirty="0">
                <a:effectLst/>
                <a:latin typeface="Calibri" panose="020F0502020204030204" pitchFamily="34" charset="0"/>
                <a:ea typeface="Calibri" panose="020F0502020204030204" pitchFamily="34" charset="0"/>
                <a:cs typeface="Calibri" panose="020F0502020204030204" pitchFamily="34" charset="0"/>
              </a:rPr>
              <a:t>conditions, the concept of recovery is about staying in control of their life. Such an approach, which does not focus on full symptom resolution but emphasizes resilience and control over problems and life, has been called the recovery model.  Recovery does not mean a cure. It’s not about ceasing to need support – it’s about “recovering a life,” the right to participate in all facets of civic and economic life as an equal citizen.</a:t>
            </a:r>
          </a:p>
          <a:p>
            <a:pPr marL="0" marR="0">
              <a:lnSpc>
                <a:spcPct val="115000"/>
              </a:lnSpc>
              <a:spcBef>
                <a:spcPts val="0"/>
              </a:spcBef>
              <a:spcAft>
                <a:spcPts val="1000"/>
              </a:spcAf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15000"/>
              </a:lnSpc>
              <a:spcBef>
                <a:spcPts val="0"/>
              </a:spcBef>
              <a:spcAft>
                <a:spcPts val="1000"/>
              </a:spcAft>
            </a:pPr>
            <a:r>
              <a:rPr lang="en-US" sz="1200" b="0" i="0" dirty="0" err="1">
                <a:solidFill>
                  <a:srgbClr val="303030"/>
                </a:solidFill>
                <a:effectLst/>
                <a:latin typeface="Calibri" panose="020F0502020204030204" pitchFamily="34" charset="0"/>
                <a:cs typeface="Calibri" panose="020F0502020204030204" pitchFamily="34" charset="0"/>
              </a:rPr>
              <a:t>Roosenschoon</a:t>
            </a:r>
            <a:r>
              <a:rPr lang="en-US" sz="1200" b="0" i="0" dirty="0">
                <a:solidFill>
                  <a:srgbClr val="303030"/>
                </a:solidFill>
                <a:effectLst/>
                <a:latin typeface="Calibri" panose="020F0502020204030204" pitchFamily="34" charset="0"/>
                <a:cs typeface="Calibri" panose="020F0502020204030204" pitchFamily="34" charset="0"/>
              </a:rPr>
              <a:t>, B. J., </a:t>
            </a:r>
            <a:r>
              <a:rPr lang="en-US" sz="1200" b="0" i="0" dirty="0" err="1">
                <a:solidFill>
                  <a:srgbClr val="303030"/>
                </a:solidFill>
                <a:effectLst/>
                <a:latin typeface="Calibri" panose="020F0502020204030204" pitchFamily="34" charset="0"/>
                <a:cs typeface="Calibri" panose="020F0502020204030204" pitchFamily="34" charset="0"/>
              </a:rPr>
              <a:t>Kamperman</a:t>
            </a:r>
            <a:r>
              <a:rPr lang="en-US" sz="1200" b="0" i="0" dirty="0">
                <a:solidFill>
                  <a:srgbClr val="303030"/>
                </a:solidFill>
                <a:effectLst/>
                <a:latin typeface="Calibri" panose="020F0502020204030204" pitchFamily="34" charset="0"/>
                <a:cs typeface="Calibri" panose="020F0502020204030204" pitchFamily="34" charset="0"/>
              </a:rPr>
              <a:t>, A. M., </a:t>
            </a:r>
            <a:r>
              <a:rPr lang="en-US" sz="1200" b="0" i="0" dirty="0" err="1">
                <a:solidFill>
                  <a:srgbClr val="303030"/>
                </a:solidFill>
                <a:effectLst/>
                <a:latin typeface="Calibri" panose="020F0502020204030204" pitchFamily="34" charset="0"/>
                <a:cs typeface="Calibri" panose="020F0502020204030204" pitchFamily="34" charset="0"/>
              </a:rPr>
              <a:t>Deen</a:t>
            </a:r>
            <a:r>
              <a:rPr lang="en-US" sz="1200" b="0" i="0" dirty="0">
                <a:solidFill>
                  <a:srgbClr val="303030"/>
                </a:solidFill>
                <a:effectLst/>
                <a:latin typeface="Calibri" panose="020F0502020204030204" pitchFamily="34" charset="0"/>
                <a:cs typeface="Calibri" panose="020F0502020204030204" pitchFamily="34" charset="0"/>
              </a:rPr>
              <a:t>, M. L., </a:t>
            </a:r>
            <a:r>
              <a:rPr lang="en-US" sz="1200" b="0" i="0" dirty="0" err="1">
                <a:solidFill>
                  <a:srgbClr val="303030"/>
                </a:solidFill>
                <a:effectLst/>
                <a:latin typeface="Calibri" panose="020F0502020204030204" pitchFamily="34" charset="0"/>
                <a:cs typeface="Calibri" panose="020F0502020204030204" pitchFamily="34" charset="0"/>
              </a:rPr>
              <a:t>Weeghel</a:t>
            </a:r>
            <a:r>
              <a:rPr lang="en-US" sz="1200" b="0" i="0" dirty="0">
                <a:solidFill>
                  <a:srgbClr val="303030"/>
                </a:solidFill>
                <a:effectLst/>
                <a:latin typeface="Calibri" panose="020F0502020204030204" pitchFamily="34" charset="0"/>
                <a:cs typeface="Calibri" panose="020F0502020204030204" pitchFamily="34" charset="0"/>
              </a:rPr>
              <a:t>, J. V., &amp; Mulder, C. L. (2019). Determinants of clinical, functional and personal recovery for people with schizophrenia and other severe mental illnesses: A cross-sectional analysis. </a:t>
            </a:r>
            <a:r>
              <a:rPr lang="en-US" sz="1200" b="0" i="1" dirty="0" err="1">
                <a:solidFill>
                  <a:srgbClr val="303030"/>
                </a:solidFill>
                <a:effectLst/>
                <a:latin typeface="Calibri" panose="020F0502020204030204" pitchFamily="34" charset="0"/>
                <a:cs typeface="Calibri" panose="020F0502020204030204" pitchFamily="34" charset="0"/>
              </a:rPr>
              <a:t>PloS</a:t>
            </a:r>
            <a:r>
              <a:rPr lang="en-US" sz="1200" b="0" i="1" dirty="0">
                <a:solidFill>
                  <a:srgbClr val="303030"/>
                </a:solidFill>
                <a:effectLst/>
                <a:latin typeface="Calibri" panose="020F0502020204030204" pitchFamily="34" charset="0"/>
                <a:cs typeface="Calibri" panose="020F0502020204030204" pitchFamily="34" charset="0"/>
              </a:rPr>
              <a:t> one</a:t>
            </a:r>
            <a:r>
              <a:rPr lang="en-US" sz="1200" b="0" i="0" dirty="0">
                <a:solidFill>
                  <a:srgbClr val="303030"/>
                </a:solidFill>
                <a:effectLst/>
                <a:latin typeface="Calibri" panose="020F0502020204030204" pitchFamily="34" charset="0"/>
                <a:cs typeface="Calibri" panose="020F0502020204030204" pitchFamily="34" charset="0"/>
              </a:rPr>
              <a:t>, </a:t>
            </a:r>
            <a:r>
              <a:rPr lang="en-US" sz="1200" b="0" i="1" dirty="0">
                <a:solidFill>
                  <a:srgbClr val="303030"/>
                </a:solidFill>
                <a:effectLst/>
                <a:latin typeface="Calibri" panose="020F0502020204030204" pitchFamily="34" charset="0"/>
                <a:cs typeface="Calibri" panose="020F0502020204030204" pitchFamily="34" charset="0"/>
              </a:rPr>
              <a:t>14</a:t>
            </a:r>
            <a:r>
              <a:rPr lang="en-US" sz="1200" b="0" i="0" dirty="0">
                <a:solidFill>
                  <a:srgbClr val="303030"/>
                </a:solidFill>
                <a:effectLst/>
                <a:latin typeface="Calibri" panose="020F0502020204030204" pitchFamily="34" charset="0"/>
                <a:cs typeface="Calibri" panose="020F0502020204030204" pitchFamily="34" charset="0"/>
              </a:rPr>
              <a:t>(9), e0222378. https://doi.org/10.1371/journal.pone.0222378</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69D2F9AB-3C90-481E-8C34-4F549BF455D7}" type="slidenum">
              <a:rPr lang="en-US" noProof="0" smtClean="0"/>
              <a:t>12</a:t>
            </a:fld>
            <a:endParaRPr lang="en-US" noProof="0" dirty="0"/>
          </a:p>
        </p:txBody>
      </p:sp>
    </p:spTree>
    <p:extLst>
      <p:ext uri="{BB962C8B-B14F-4D97-AF65-F5344CB8AC3E}">
        <p14:creationId xmlns:p14="http://schemas.microsoft.com/office/powerpoint/2010/main" val="1211397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SAMHSA has delineated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four major dimensions</a:t>
            </a:r>
            <a:r>
              <a:rPr lang="en-US" sz="1200" dirty="0">
                <a:effectLst/>
                <a:latin typeface="Calibri" panose="020F0502020204030204" pitchFamily="34" charset="0"/>
                <a:ea typeface="Calibri" panose="020F0502020204030204" pitchFamily="34" charset="0"/>
                <a:cs typeface="Times New Roman" panose="02020603050405020304" pitchFamily="18" charset="0"/>
              </a:rPr>
              <a:t> that support a life in recovery:</a:t>
            </a:r>
          </a:p>
          <a:p>
            <a:pPr marL="0" marR="0">
              <a:lnSpc>
                <a:spcPct val="115000"/>
              </a:lnSpc>
              <a:spcBef>
                <a:spcPts val="0"/>
              </a:spcBef>
              <a:spcAft>
                <a:spcPts val="10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b="1" i="1" dirty="0">
                <a:effectLst/>
                <a:latin typeface="Calibri" panose="020F0502020204030204" pitchFamily="34" charset="0"/>
                <a:ea typeface="Calibri" panose="020F0502020204030204" pitchFamily="34" charset="0"/>
                <a:cs typeface="Times New Roman" panose="02020603050405020304" pitchFamily="18" charset="0"/>
              </a:rPr>
              <a:t>Health</a:t>
            </a:r>
            <a:r>
              <a:rPr lang="en-US" sz="1200" dirty="0">
                <a:effectLst/>
                <a:latin typeface="Calibri" panose="020F0502020204030204" pitchFamily="34" charset="0"/>
                <a:ea typeface="Calibri" panose="020F0502020204030204" pitchFamily="34" charset="0"/>
                <a:cs typeface="Times New Roman" panose="02020603050405020304" pitchFamily="18" charset="0"/>
              </a:rPr>
              <a:t>: overcoming or managing one’s disease(s) as well as living in a physically and emotionally healthy way</a:t>
            </a:r>
          </a:p>
          <a:p>
            <a:pPr marL="0" marR="0">
              <a:lnSpc>
                <a:spcPct val="115000"/>
              </a:lnSpc>
              <a:spcBef>
                <a:spcPts val="0"/>
              </a:spcBef>
              <a:spcAft>
                <a:spcPts val="10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b="1" i="1" dirty="0">
                <a:effectLst/>
                <a:latin typeface="Calibri" panose="020F0502020204030204" pitchFamily="34" charset="0"/>
                <a:ea typeface="Calibri" panose="020F0502020204030204" pitchFamily="34" charset="0"/>
                <a:cs typeface="Times New Roman" panose="02020603050405020304" pitchFamily="18" charset="0"/>
              </a:rPr>
              <a:t>Home:</a:t>
            </a:r>
            <a:r>
              <a:rPr lang="en-US" sz="1200" dirty="0">
                <a:effectLst/>
                <a:latin typeface="Calibri" panose="020F0502020204030204" pitchFamily="34" charset="0"/>
                <a:ea typeface="Calibri" panose="020F0502020204030204" pitchFamily="34" charset="0"/>
                <a:cs typeface="Times New Roman" panose="02020603050405020304" pitchFamily="18" charset="0"/>
              </a:rPr>
              <a:t> a stable and safe place to live</a:t>
            </a:r>
          </a:p>
          <a:p>
            <a:pPr marL="0" marR="0">
              <a:lnSpc>
                <a:spcPct val="115000"/>
              </a:lnSpc>
              <a:spcBef>
                <a:spcPts val="0"/>
              </a:spcBef>
              <a:spcAft>
                <a:spcPts val="10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b="1" i="1" dirty="0">
                <a:effectLst/>
                <a:latin typeface="Calibri" panose="020F0502020204030204" pitchFamily="34" charset="0"/>
                <a:ea typeface="Calibri" panose="020F0502020204030204" pitchFamily="34" charset="0"/>
                <a:cs typeface="Times New Roman" panose="02020603050405020304" pitchFamily="18" charset="0"/>
              </a:rPr>
              <a:t>Purpose:</a:t>
            </a:r>
            <a:r>
              <a:rPr lang="en-US" sz="1200" dirty="0">
                <a:effectLst/>
                <a:latin typeface="Calibri" panose="020F0502020204030204" pitchFamily="34" charset="0"/>
                <a:ea typeface="Calibri" panose="020F0502020204030204" pitchFamily="34" charset="0"/>
                <a:cs typeface="Times New Roman" panose="02020603050405020304" pitchFamily="18" charset="0"/>
              </a:rPr>
              <a:t> meaningful daily activities, such as a job, school, volunteerism, family caretaking, or creative endeavors, and the independence, income and resources to participate in society</a:t>
            </a:r>
          </a:p>
          <a:p>
            <a:pPr marL="0" marR="0">
              <a:lnSpc>
                <a:spcPct val="115000"/>
              </a:lnSpc>
              <a:spcBef>
                <a:spcPts val="0"/>
              </a:spcBef>
              <a:spcAft>
                <a:spcPts val="10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b="1" i="1" dirty="0">
                <a:effectLst/>
                <a:latin typeface="Calibri" panose="020F0502020204030204" pitchFamily="34" charset="0"/>
                <a:ea typeface="Calibri" panose="020F0502020204030204" pitchFamily="34" charset="0"/>
                <a:cs typeface="Times New Roman" panose="02020603050405020304" pitchFamily="18" charset="0"/>
              </a:rPr>
              <a:t>Community</a:t>
            </a:r>
            <a:r>
              <a:rPr lang="en-US" sz="1200" dirty="0">
                <a:effectLst/>
                <a:latin typeface="Calibri" panose="020F0502020204030204" pitchFamily="34" charset="0"/>
                <a:ea typeface="Calibri" panose="020F0502020204030204" pitchFamily="34" charset="0"/>
                <a:cs typeface="Times New Roman" panose="02020603050405020304" pitchFamily="18" charset="0"/>
              </a:rPr>
              <a:t>: relationships and social networks that provide support, friendship, love, and hope.</a:t>
            </a:r>
          </a:p>
          <a:p>
            <a:pPr marL="0" marR="0">
              <a:lnSpc>
                <a:spcPct val="115000"/>
              </a:lnSpc>
              <a:spcBef>
                <a:spcPts val="0"/>
              </a:spcBef>
              <a:spcAft>
                <a:spcPts val="10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Hyde, P. (2011).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Shaping the Future: Challenges and Opportunities </a:t>
            </a:r>
            <a:r>
              <a:rPr lang="en-US" sz="1200" dirty="0">
                <a:effectLst/>
                <a:latin typeface="Calibri" panose="020F0502020204030204" pitchFamily="34" charset="0"/>
                <a:ea typeface="Calibri" panose="020F0502020204030204" pitchFamily="34" charset="0"/>
                <a:cs typeface="Times New Roman" panose="02020603050405020304" pitchFamily="18" charset="0"/>
              </a:rPr>
              <a:t>(conference presentation). Washington, DC: SAMHSA.</a:t>
            </a:r>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13</a:t>
            </a:fld>
            <a:endParaRPr lang="en-US" noProof="0" dirty="0"/>
          </a:p>
        </p:txBody>
      </p:sp>
    </p:spTree>
    <p:extLst>
      <p:ext uri="{BB962C8B-B14F-4D97-AF65-F5344CB8AC3E}">
        <p14:creationId xmlns:p14="http://schemas.microsoft.com/office/powerpoint/2010/main" val="1563741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200" dirty="0">
                <a:effectLst/>
                <a:latin typeface="+mn-lt"/>
                <a:ea typeface="Calibri" panose="020F0502020204030204" pitchFamily="34" charset="0"/>
                <a:cs typeface="Times New Roman" panose="02020603050405020304" pitchFamily="18" charset="0"/>
              </a:rPr>
              <a:t>There are several principles upon which the concept of recovery is based. SAMHSA, in collaboration with persons in recovery, has also created a set of guiding values and principles that have come to be commonly accepted as the standards for effective delivery of recovery-focused care</a:t>
            </a:r>
            <a:r>
              <a:rPr lang="en-US" sz="1200" dirty="0">
                <a:effectLst/>
                <a:latin typeface="+mn-lt"/>
                <a:ea typeface="Times New Roman" panose="02020603050405020304" pitchFamily="18" charset="0"/>
                <a:cs typeface="Times New Roman" panose="02020603050405020304" pitchFamily="18" charset="0"/>
              </a:rPr>
              <a:t>. </a:t>
            </a:r>
          </a:p>
          <a:p>
            <a:pPr marL="0" marR="0">
              <a:lnSpc>
                <a:spcPct val="115000"/>
              </a:lnSpc>
              <a:spcBef>
                <a:spcPts val="0"/>
              </a:spcBef>
              <a:spcAft>
                <a:spcPts val="1000"/>
              </a:spcAft>
            </a:pPr>
            <a:endParaRPr lang="en-US" sz="1200" dirty="0">
              <a:effectLst/>
              <a:latin typeface="+mn-lt"/>
              <a:ea typeface="Calibri" panose="020F0502020204030204" pitchFamily="34" charset="0"/>
              <a:cs typeface="Times New Roman" panose="02020603050405020304" pitchFamily="18" charset="0"/>
            </a:endParaRPr>
          </a:p>
          <a:p>
            <a:pPr marL="0" marR="0">
              <a:spcBef>
                <a:spcPts val="800"/>
              </a:spcBef>
              <a:spcAft>
                <a:spcPts val="100"/>
              </a:spcAft>
            </a:pPr>
            <a:r>
              <a:rPr lang="en-US" sz="1200" b="1" dirty="0">
                <a:solidFill>
                  <a:srgbClr val="84171A"/>
                </a:solidFill>
                <a:effectLst/>
                <a:latin typeface="+mn-lt"/>
                <a:ea typeface="Calibri" panose="020F0502020204030204" pitchFamily="34" charset="0"/>
                <a:cs typeface="Trade Gothic LT Std"/>
              </a:rPr>
              <a:t>Recovery emerges from hope: </a:t>
            </a:r>
            <a:r>
              <a:rPr lang="en-US" sz="1200" dirty="0">
                <a:solidFill>
                  <a:srgbClr val="000000"/>
                </a:solidFill>
                <a:effectLst/>
                <a:latin typeface="+mn-lt"/>
                <a:ea typeface="Calibri" panose="020F0502020204030204" pitchFamily="34" charset="0"/>
                <a:cs typeface="Trade Gothic LT Std Light"/>
              </a:rPr>
              <a:t>The belief that recovery is real provides the essential and motivating message of a better future—that people can and do overcome the internal and external challenges, barriers, and obstacles that confront them. </a:t>
            </a:r>
            <a:endParaRPr lang="en-US" sz="1200" dirty="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br>
              <a:rPr lang="en-US" sz="1200" b="1" i="1" dirty="0">
                <a:effectLst/>
                <a:latin typeface="+mn-lt"/>
                <a:ea typeface="Calibri" panose="020F0502020204030204" pitchFamily="34" charset="0"/>
                <a:cs typeface="Times New Roman" panose="02020603050405020304" pitchFamily="18" charset="0"/>
              </a:rPr>
            </a:br>
            <a:r>
              <a:rPr lang="en-US" sz="1200" b="1" i="1" dirty="0">
                <a:effectLst/>
                <a:latin typeface="+mn-lt"/>
                <a:ea typeface="Calibri" panose="020F0502020204030204" pitchFamily="34" charset="0"/>
                <a:cs typeface="Times New Roman" panose="02020603050405020304" pitchFamily="18" charset="0"/>
              </a:rPr>
              <a:t>Recovery is person-centered: </a:t>
            </a:r>
            <a:r>
              <a:rPr lang="en-US" sz="1200" dirty="0">
                <a:effectLst/>
                <a:latin typeface="+mn-lt"/>
                <a:ea typeface="Calibri" panose="020F0502020204030204" pitchFamily="34" charset="0"/>
                <a:cs typeface="Times New Roman" panose="02020603050405020304" pitchFamily="18" charset="0"/>
              </a:rPr>
              <a:t>Self-determination and self-direction are the foundations for recovery as individuals define their own life goals and design their unique path(s) towards those goals. </a:t>
            </a:r>
            <a:br>
              <a:rPr lang="en-US" sz="1200" dirty="0">
                <a:effectLst/>
                <a:latin typeface="+mn-lt"/>
                <a:ea typeface="Calibri" panose="020F0502020204030204" pitchFamily="34" charset="0"/>
                <a:cs typeface="Times New Roman" panose="02020603050405020304" pitchFamily="18" charset="0"/>
              </a:rPr>
            </a:br>
            <a:endParaRPr lang="en-US" sz="1200" dirty="0">
              <a:effectLst/>
              <a:latin typeface="+mn-lt"/>
              <a:ea typeface="Calibri" panose="020F0502020204030204" pitchFamily="34" charset="0"/>
              <a:cs typeface="Times New Roman" panose="02020603050405020304" pitchFamily="18" charset="0"/>
            </a:endParaRPr>
          </a:p>
          <a:p>
            <a:pPr marL="0" marR="0">
              <a:lnSpc>
                <a:spcPct val="110000"/>
              </a:lnSpc>
              <a:spcBef>
                <a:spcPts val="0"/>
              </a:spcBef>
              <a:spcAft>
                <a:spcPts val="0"/>
              </a:spcAft>
            </a:pPr>
            <a:r>
              <a:rPr lang="en-US" sz="1200" b="1" i="1" dirty="0">
                <a:effectLst/>
                <a:latin typeface="+mn-lt"/>
                <a:ea typeface="Calibri" panose="020F0502020204030204" pitchFamily="34" charset="0"/>
                <a:cs typeface="Times New Roman" panose="02020603050405020304" pitchFamily="18" charset="0"/>
              </a:rPr>
              <a:t>Recovery occurs via many pathways: </a:t>
            </a:r>
            <a:r>
              <a:rPr lang="en-US" sz="1200" dirty="0">
                <a:effectLst/>
                <a:latin typeface="+mn-lt"/>
                <a:ea typeface="Calibri" panose="020F0502020204030204" pitchFamily="34" charset="0"/>
                <a:cs typeface="Times New Roman" panose="02020603050405020304" pitchFamily="18" charset="0"/>
              </a:rPr>
              <a:t>Recovery is built on the multiple capacities, strengths, talents, coping abilities, resources, and inherent value of each individual. Recovery pathways are highly personalized. Recovery is non-linear, characterized by </a:t>
            </a:r>
            <a:r>
              <a:rPr lang="en-US" sz="1200" dirty="0">
                <a:effectLst/>
                <a:latin typeface="Calibri" panose="020F0502020204030204" pitchFamily="34" charset="0"/>
                <a:ea typeface="Calibri" panose="020F0502020204030204" pitchFamily="34" charset="0"/>
                <a:cs typeface="Calibri" panose="020F0502020204030204" pitchFamily="34" charset="0"/>
              </a:rPr>
              <a:t>continual growth and improved functioning that may involve setbacks. </a:t>
            </a:r>
          </a:p>
          <a:p>
            <a:pPr marL="0" marR="0">
              <a:lnSpc>
                <a:spcPct val="110000"/>
              </a:lnSpc>
              <a:spcBef>
                <a:spcPts val="0"/>
              </a:spcBef>
              <a:spcAft>
                <a:spcPts val="0"/>
              </a:spcAft>
            </a:pPr>
            <a:endParaRPr lang="en-US" sz="1200" dirty="0">
              <a:effectLst/>
              <a:latin typeface="+mn-lt"/>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10000"/>
              </a:lnSpc>
              <a:spcBef>
                <a:spcPts val="0"/>
              </a:spcBef>
              <a:spcAft>
                <a:spcPts val="0"/>
              </a:spcAft>
              <a:buClrTx/>
              <a:buSzTx/>
              <a:buFontTx/>
              <a:buNone/>
              <a:tabLst/>
              <a:defRPr/>
            </a:pPr>
            <a:r>
              <a:rPr lang="en-US" sz="1200" b="1" i="1" dirty="0">
                <a:effectLst/>
                <a:latin typeface="+mn-lt"/>
                <a:ea typeface="Calibri" panose="020F0502020204030204" pitchFamily="34" charset="0"/>
                <a:cs typeface="Calibri" panose="020F0502020204030204" pitchFamily="34" charset="0"/>
              </a:rPr>
              <a:t>Recovery is holistic:</a:t>
            </a:r>
            <a:r>
              <a:rPr lang="en-US" sz="1200" dirty="0">
                <a:effectLst/>
                <a:latin typeface="+mn-lt"/>
                <a:ea typeface="Calibri" panose="020F0502020204030204" pitchFamily="34" charset="0"/>
                <a:cs typeface="Calibri" panose="020F0502020204030204" pitchFamily="34" charset="0"/>
              </a:rPr>
              <a:t> Recovery encompasses an individual’s whole life, including mind, body, spirit, and community. The array of services and supports available should be integrated and coordinated.</a:t>
            </a:r>
          </a:p>
          <a:p>
            <a:pPr marL="0" marR="0">
              <a:lnSpc>
                <a:spcPct val="115000"/>
              </a:lnSpc>
              <a:spcBef>
                <a:spcPts val="0"/>
              </a:spcBef>
              <a:spcAft>
                <a:spcPts val="1000"/>
              </a:spcAft>
            </a:pPr>
            <a:endParaRPr lang="en-US" sz="1200" dirty="0">
              <a:effectLst/>
              <a:latin typeface="+mn-lt"/>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Calibri" panose="020F0502020204030204" pitchFamily="34" charset="0"/>
              </a:rPr>
              <a:t>SAMHSA (2012). </a:t>
            </a:r>
            <a:r>
              <a:rPr lang="en-US" sz="1200" i="1" dirty="0">
                <a:effectLst/>
                <a:latin typeface="+mn-lt"/>
                <a:ea typeface="Calibri" panose="020F0502020204030204" pitchFamily="34" charset="0"/>
                <a:cs typeface="Calibri" panose="020F0502020204030204" pitchFamily="34" charset="0"/>
              </a:rPr>
              <a:t>SAMHSA’s working definition of recovery</a:t>
            </a:r>
            <a:r>
              <a:rPr lang="en-US" sz="1200" dirty="0">
                <a:effectLst/>
                <a:latin typeface="+mn-lt"/>
                <a:ea typeface="Calibri" panose="020F0502020204030204" pitchFamily="34" charset="0"/>
                <a:cs typeface="Calibri" panose="020F0502020204030204" pitchFamily="34" charset="0"/>
              </a:rPr>
              <a:t>.  Washington, DC: US Department of Health and Human Services, SAMHSA. </a:t>
            </a:r>
            <a:r>
              <a:rPr lang="en-US" sz="1200" dirty="0">
                <a:effectLst/>
                <a:latin typeface="+mn-lt"/>
                <a:ea typeface="Calibri" panose="020F0502020204030204" pitchFamily="34" charset="0"/>
                <a:cs typeface="Times New Roman" panose="02020603050405020304" pitchFamily="18" charset="0"/>
              </a:rPr>
              <a:t>https://store.samhsa.gov/product/SAMHSA-s-Working-Definition-of-Recovery/PEP12-RECDEF</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14</a:t>
            </a:fld>
            <a:endParaRPr lang="en-US" noProof="0" dirty="0"/>
          </a:p>
        </p:txBody>
      </p:sp>
    </p:spTree>
    <p:extLst>
      <p:ext uri="{BB962C8B-B14F-4D97-AF65-F5344CB8AC3E}">
        <p14:creationId xmlns:p14="http://schemas.microsoft.com/office/powerpoint/2010/main" val="4022552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0000"/>
              </a:lnSpc>
              <a:spcBef>
                <a:spcPts val="0"/>
              </a:spcBef>
              <a:spcAft>
                <a:spcPts val="0"/>
              </a:spcAft>
            </a:pPr>
            <a:r>
              <a:rPr lang="en-US" sz="1200" b="1" i="1" dirty="0">
                <a:effectLst/>
                <a:latin typeface="Calibri" panose="020F0502020204030204" pitchFamily="34" charset="0"/>
                <a:ea typeface="Calibri" panose="020F0502020204030204" pitchFamily="34" charset="0"/>
                <a:cs typeface="Times New Roman" panose="02020603050405020304" pitchFamily="18" charset="0"/>
              </a:rPr>
              <a:t>Recovery is supported by peers and allies:</a:t>
            </a:r>
            <a:r>
              <a:rPr lang="en-US" sz="1200" dirty="0">
                <a:effectLst/>
                <a:latin typeface="Calibri" panose="020F0502020204030204" pitchFamily="34" charset="0"/>
                <a:ea typeface="Calibri" panose="020F0502020204030204" pitchFamily="34" charset="0"/>
                <a:cs typeface="Times New Roman" panose="02020603050405020304" pitchFamily="18" charset="0"/>
              </a:rPr>
              <a:t> Mutual support and mutual aid groups play an invaluable role in recovery. Peers encourage and engage other peers and provide each other with a vital sense of belonging, supportive relationships, valued roles, and community. Professionals also play an important role in the recovery process by providing clinical treatment and other services that support individuals in their chosen recovery paths. </a:t>
            </a:r>
          </a:p>
          <a:p>
            <a:pPr marL="0" marR="0">
              <a:lnSpc>
                <a:spcPct val="110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0000"/>
              </a:lnSpc>
              <a:spcBef>
                <a:spcPts val="0"/>
              </a:spcBef>
              <a:spcAft>
                <a:spcPts val="0"/>
              </a:spcAft>
            </a:pPr>
            <a:r>
              <a:rPr lang="en-US" sz="1200" b="1" i="1" dirty="0">
                <a:effectLst/>
                <a:latin typeface="Calibri" panose="020F0502020204030204" pitchFamily="34" charset="0"/>
                <a:ea typeface="Calibri" panose="020F0502020204030204" pitchFamily="34" charset="0"/>
                <a:cs typeface="Times New Roman" panose="02020603050405020304" pitchFamily="18" charset="0"/>
              </a:rPr>
              <a:t>Recovery is supported through relationship and social networks:</a:t>
            </a:r>
            <a:r>
              <a:rPr lang="en-US" sz="1200" dirty="0">
                <a:effectLst/>
                <a:latin typeface="Calibri" panose="020F0502020204030204" pitchFamily="34" charset="0"/>
                <a:ea typeface="Calibri" panose="020F0502020204030204" pitchFamily="34" charset="0"/>
                <a:cs typeface="Times New Roman" panose="02020603050405020304" pitchFamily="18" charset="0"/>
              </a:rPr>
              <a:t> An important factor in the recovery process is the presence and involvement of people who believe in the person’s ability to recover; who offer hope, support, and encouragement; and who also suggest strategies and resources for change. Family members, peers, providers, faith groups, community members, and other allies form vital support networks. </a:t>
            </a:r>
          </a:p>
          <a:p>
            <a:pPr marL="0" marR="0">
              <a:lnSpc>
                <a:spcPct val="110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0000"/>
              </a:lnSpc>
              <a:spcBef>
                <a:spcPts val="0"/>
              </a:spcBef>
              <a:spcAft>
                <a:spcPts val="0"/>
              </a:spcAft>
            </a:pPr>
            <a:r>
              <a:rPr lang="en-US" sz="1200" b="1" i="1" dirty="0">
                <a:effectLst/>
                <a:latin typeface="Calibri" panose="020F0502020204030204" pitchFamily="34" charset="0"/>
                <a:ea typeface="Calibri" panose="020F0502020204030204" pitchFamily="34" charset="0"/>
                <a:cs typeface="Times New Roman" panose="02020603050405020304" pitchFamily="18" charset="0"/>
              </a:rPr>
              <a:t>Recovery is culturally-based and influenced</a:t>
            </a:r>
            <a:r>
              <a:rPr lang="en-US" sz="1200" dirty="0">
                <a:effectLst/>
                <a:latin typeface="Calibri" panose="020F0502020204030204" pitchFamily="34" charset="0"/>
                <a:ea typeface="Calibri" panose="020F0502020204030204" pitchFamily="34" charset="0"/>
                <a:cs typeface="Times New Roman" panose="02020603050405020304" pitchFamily="18" charset="0"/>
              </a:rPr>
              <a:t>: Culture and cultural background - including values, traditions, and beliefs - are keys in determining a person’s journey and unique pathway to recovery. Services should be culturally grounded, attuned, sensitive, congruent, and competent, as well as personalized to meet each individual’s unique needs.</a:t>
            </a:r>
          </a:p>
          <a:p>
            <a:pPr marL="0" marR="0">
              <a:lnSpc>
                <a:spcPct val="115000"/>
              </a:lnSpc>
              <a:spcBef>
                <a:spcPts val="0"/>
              </a:spcBef>
              <a:spcAft>
                <a:spcPts val="10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SAMHSA (2012).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SAMHSA’s working definition of recovery</a:t>
            </a:r>
            <a:r>
              <a:rPr lang="en-US" sz="1200" dirty="0">
                <a:effectLst/>
                <a:latin typeface="Calibri" panose="020F0502020204030204" pitchFamily="34" charset="0"/>
                <a:ea typeface="Calibri" panose="020F0502020204030204" pitchFamily="34" charset="0"/>
                <a:cs typeface="Times New Roman" panose="02020603050405020304" pitchFamily="18" charset="0"/>
              </a:rPr>
              <a:t>.  Washington, DC: US Department of Health and Human Services, SAMHSA. https://store.samhsa.gov/product/SAMHSA-s-Working-Definition-of-Recovery/PEP12-RECDEF</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15</a:t>
            </a:fld>
            <a:endParaRPr lang="en-US" noProof="0" dirty="0"/>
          </a:p>
        </p:txBody>
      </p:sp>
    </p:spTree>
    <p:extLst>
      <p:ext uri="{BB962C8B-B14F-4D97-AF65-F5344CB8AC3E}">
        <p14:creationId xmlns:p14="http://schemas.microsoft.com/office/powerpoint/2010/main" val="3188728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0000"/>
              </a:lnSpc>
              <a:spcBef>
                <a:spcPts val="0"/>
              </a:spcBef>
              <a:spcAft>
                <a:spcPts val="0"/>
              </a:spcAft>
            </a:pPr>
            <a:r>
              <a:rPr lang="en-US" sz="1200" b="1" i="1" dirty="0">
                <a:effectLst/>
                <a:latin typeface="Calibri" panose="020F0502020204030204" pitchFamily="34" charset="0"/>
                <a:ea typeface="Calibri" panose="020F0502020204030204" pitchFamily="34" charset="0"/>
                <a:cs typeface="Times New Roman" panose="02020603050405020304" pitchFamily="18" charset="0"/>
              </a:rPr>
              <a:t>Recovery is supported by addressing trauma</a:t>
            </a:r>
            <a:r>
              <a:rPr lang="en-US" sz="1200" dirty="0">
                <a:effectLst/>
                <a:latin typeface="Calibri" panose="020F0502020204030204" pitchFamily="34" charset="0"/>
                <a:ea typeface="Calibri" panose="020F0502020204030204" pitchFamily="34" charset="0"/>
                <a:cs typeface="Times New Roman" panose="02020603050405020304" pitchFamily="18" charset="0"/>
              </a:rPr>
              <a:t>: The experience of trauma (such as physical or sexual abuse, domestic violence, war, disaster, and others) is often a precursor to or associated with substance</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use, mental health problems, and related issues. Services and supports should be trauma-informed to foster safety (physical and emotional) and trust, as well as promote choice, empowerment, and collaboration.</a:t>
            </a:r>
          </a:p>
          <a:p>
            <a:pPr marL="0" marR="0">
              <a:lnSpc>
                <a:spcPct val="110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0000"/>
              </a:lnSpc>
              <a:spcBef>
                <a:spcPts val="0"/>
              </a:spcBef>
              <a:spcAft>
                <a:spcPts val="0"/>
              </a:spcAft>
            </a:pPr>
            <a:r>
              <a:rPr lang="en-US" sz="1200" b="1" i="1" dirty="0">
                <a:effectLst/>
                <a:latin typeface="Calibri" panose="020F0502020204030204" pitchFamily="34" charset="0"/>
                <a:ea typeface="Calibri" panose="020F0502020204030204" pitchFamily="34" charset="0"/>
                <a:cs typeface="Times New Roman" panose="02020603050405020304" pitchFamily="18" charset="0"/>
              </a:rPr>
              <a:t>Recovery involves individual, family, and community strengths and responsibility:</a:t>
            </a:r>
            <a:r>
              <a:rPr lang="en-US" sz="1200" dirty="0">
                <a:effectLst/>
                <a:latin typeface="Calibri" panose="020F0502020204030204" pitchFamily="34" charset="0"/>
                <a:ea typeface="Calibri" panose="020F0502020204030204" pitchFamily="34" charset="0"/>
                <a:cs typeface="Times New Roman" panose="02020603050405020304" pitchFamily="18" charset="0"/>
              </a:rPr>
              <a:t> Individuals, families, and communities have strengths and resources that serve as a foundation for recovery. Individuals have a personal responsibility for their own self-care and journeys of recovery. Families and significant others have responsibilities to support their loved ones, especially for children and youth in recovery. </a:t>
            </a:r>
          </a:p>
          <a:p>
            <a:pPr marL="0" marR="0">
              <a:lnSpc>
                <a:spcPct val="110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0000"/>
              </a:lnSpc>
              <a:spcBef>
                <a:spcPts val="0"/>
              </a:spcBef>
              <a:spcAft>
                <a:spcPts val="0"/>
              </a:spcAft>
            </a:pPr>
            <a:r>
              <a:rPr lang="en-US" sz="1200" b="1" i="1" dirty="0">
                <a:effectLst/>
                <a:latin typeface="Calibri" panose="020F0502020204030204" pitchFamily="34" charset="0"/>
                <a:ea typeface="Calibri" panose="020F0502020204030204" pitchFamily="34" charset="0"/>
                <a:cs typeface="Times New Roman" panose="02020603050405020304" pitchFamily="18" charset="0"/>
              </a:rPr>
              <a:t>Recovery is based on respect</a:t>
            </a:r>
            <a:r>
              <a:rPr lang="en-US" sz="1200" i="1" dirty="0">
                <a:effectLst/>
                <a:latin typeface="Calibri" panose="020F0502020204030204" pitchFamily="34" charset="0"/>
                <a:ea typeface="Calibri" panose="020F0502020204030204" pitchFamily="34" charset="0"/>
                <a:cs typeface="Times New Roman" panose="02020603050405020304" pitchFamily="18" charset="0"/>
              </a:rPr>
              <a:t>:</a:t>
            </a:r>
            <a:r>
              <a:rPr lang="en-US" sz="1200" dirty="0">
                <a:effectLst/>
                <a:latin typeface="Calibri" panose="020F0502020204030204" pitchFamily="34" charset="0"/>
                <a:ea typeface="Calibri" panose="020F0502020204030204" pitchFamily="34" charset="0"/>
                <a:cs typeface="Times New Roman" panose="02020603050405020304" pitchFamily="18" charset="0"/>
              </a:rPr>
              <a:t> Community, systems, and societal acceptance and appreciation for people affected by mental health and substance use disorders – including protecting their rights and eliminating discrimination – are crucial in achieving recovery. Self-acceptance, developing a positive and meaningful sense of identity, and regaining belief in one’s self are particularly important.</a:t>
            </a:r>
          </a:p>
          <a:p>
            <a:pPr marL="0" marR="0">
              <a:lnSpc>
                <a:spcPct val="110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SAMHSA (2012).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SAMHSA’s working definition of recovery</a:t>
            </a:r>
            <a:r>
              <a:rPr lang="en-US" sz="1200" dirty="0">
                <a:effectLst/>
                <a:latin typeface="Calibri" panose="020F0502020204030204" pitchFamily="34" charset="0"/>
                <a:ea typeface="Calibri" panose="020F0502020204030204" pitchFamily="34" charset="0"/>
                <a:cs typeface="Times New Roman" panose="02020603050405020304" pitchFamily="18" charset="0"/>
              </a:rPr>
              <a:t>.  Washington, DC: US Department of Health and Human Services, SAMHSA. https://store.samhsa.gov/product/SAMHSA-s-Working-Definition-of-Recovery/PEP12-RECDEF</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16</a:t>
            </a:fld>
            <a:endParaRPr lang="en-US" noProof="0" dirty="0"/>
          </a:p>
        </p:txBody>
      </p:sp>
    </p:spTree>
    <p:extLst>
      <p:ext uri="{BB962C8B-B14F-4D97-AF65-F5344CB8AC3E}">
        <p14:creationId xmlns:p14="http://schemas.microsoft.com/office/powerpoint/2010/main" val="26003825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17</a:t>
            </a:fld>
            <a:endParaRPr lang="en-US" noProof="0" dirty="0"/>
          </a:p>
        </p:txBody>
      </p:sp>
    </p:spTree>
    <p:extLst>
      <p:ext uri="{BB962C8B-B14F-4D97-AF65-F5344CB8AC3E}">
        <p14:creationId xmlns:p14="http://schemas.microsoft.com/office/powerpoint/2010/main" val="13330916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18</a:t>
            </a:fld>
            <a:endParaRPr lang="en-US" noProof="0" dirty="0"/>
          </a:p>
        </p:txBody>
      </p:sp>
    </p:spTree>
    <p:extLst>
      <p:ext uri="{BB962C8B-B14F-4D97-AF65-F5344CB8AC3E}">
        <p14:creationId xmlns:p14="http://schemas.microsoft.com/office/powerpoint/2010/main" val="2372268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19</a:t>
            </a:fld>
            <a:endParaRPr lang="en-US" noProof="0" dirty="0"/>
          </a:p>
        </p:txBody>
      </p:sp>
    </p:spTree>
    <p:extLst>
      <p:ext uri="{BB962C8B-B14F-4D97-AF65-F5344CB8AC3E}">
        <p14:creationId xmlns:p14="http://schemas.microsoft.com/office/powerpoint/2010/main" val="1469386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latin typeface="+mn-lt"/>
              </a:rPr>
              <a:t>Experiencing serious mental health and/or substance use problems are a catastrophic and life-changing experiences. There is no way back to how things were before the problems started, but there is a way forward. Many people with mental health and substance use conditions have demonstrated that it is possible to rebuild a meaningful, valued, and satisfying life. Recovery is possible.</a:t>
            </a:r>
          </a:p>
          <a:p>
            <a:pPr algn="l"/>
            <a:endParaRPr lang="en-US" sz="1200" b="0" i="0" u="none" strike="noStrike" baseline="0" dirty="0">
              <a:latin typeface="+mn-lt"/>
            </a:endParaRPr>
          </a:p>
          <a:p>
            <a:pPr algn="l"/>
            <a:r>
              <a:rPr lang="en-US" sz="1200" b="0" i="0" u="none" strike="noStrike" baseline="0" dirty="0">
                <a:latin typeface="+mn-lt"/>
              </a:rPr>
              <a:t>We know that people with mental health and substance use conditions benefit from a wide range of support and treatment, and it is critical that these are available to people of all ages and to those who may experience additional discrimination and disadvantage because of physical impairments, substance use problems, forensic history, learning disabilities, or their ethnicity, sexuality, or religion.  A central question for any organization is whether this support and treatment helps the person to pursue their ambitions and make the most of their life. Therefore, the philosophy and principles guiding our work as behavioral health practitioners and the services provided are particularly important.</a:t>
            </a:r>
          </a:p>
          <a:p>
            <a:pPr algn="l"/>
            <a:endParaRPr lang="en-US" sz="1800" b="0" i="0" u="none" strike="noStrike" baseline="0" dirty="0">
              <a:latin typeface="+mn-lt"/>
            </a:endParaRPr>
          </a:p>
        </p:txBody>
      </p:sp>
      <p:sp>
        <p:nvSpPr>
          <p:cNvPr id="4" name="Slide Number Placeholder 3"/>
          <p:cNvSpPr>
            <a:spLocks noGrp="1"/>
          </p:cNvSpPr>
          <p:nvPr>
            <p:ph type="sldNum" sz="quarter" idx="5"/>
          </p:nvPr>
        </p:nvSpPr>
        <p:spPr/>
        <p:txBody>
          <a:bodyPr/>
          <a:lstStyle/>
          <a:p>
            <a:fld id="{69D2F9AB-3C90-481E-8C34-4F549BF455D7}" type="slidenum">
              <a:rPr lang="en-US" noProof="0" smtClean="0"/>
              <a:t>2</a:t>
            </a:fld>
            <a:endParaRPr lang="en-US" noProof="0" dirty="0"/>
          </a:p>
        </p:txBody>
      </p:sp>
    </p:spTree>
    <p:extLst>
      <p:ext uri="{BB962C8B-B14F-4D97-AF65-F5344CB8AC3E}">
        <p14:creationId xmlns:p14="http://schemas.microsoft.com/office/powerpoint/2010/main" val="35848681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mn-lt"/>
              </a:rPr>
              <a:t>While many common elements exist throughout the mental health and substance use disorder systems, there are significant differences in ideologies, practices, and procedures that may present barriers to supporting the SAMHSA-identified principles of</a:t>
            </a:r>
            <a:r>
              <a:rPr lang="en-US" sz="1200" baseline="0" dirty="0">
                <a:effectLst/>
                <a:latin typeface="+mn-lt"/>
              </a:rPr>
              <a:t> </a:t>
            </a:r>
            <a:r>
              <a:rPr lang="en-US" sz="1200" dirty="0">
                <a:effectLst/>
                <a:latin typeface="+mn-lt"/>
              </a:rPr>
              <a:t>recovery.  </a:t>
            </a:r>
          </a:p>
          <a:p>
            <a:endParaRPr lang="en-US" sz="1200" dirty="0">
              <a:effectLst/>
              <a:latin typeface="+mn-lt"/>
            </a:endParaRPr>
          </a:p>
          <a:p>
            <a:r>
              <a:rPr lang="en-US" sz="1200" dirty="0">
                <a:effectLst/>
                <a:latin typeface="+mn-lt"/>
              </a:rPr>
              <a:t>A barrier to implementing recovery-oriented systems that integrate mental health and substance use disorder systems is different understandings of the meanings of language used to describe recovery, recovery-oriented systems of care, and recovery</a:t>
            </a:r>
            <a:r>
              <a:rPr lang="en-US" sz="1200" baseline="0" dirty="0">
                <a:effectLst/>
                <a:latin typeface="+mn-lt"/>
              </a:rPr>
              <a:t> </a:t>
            </a:r>
            <a:r>
              <a:rPr lang="en-US" sz="1200" dirty="0">
                <a:effectLst/>
                <a:latin typeface="+mn-lt"/>
              </a:rPr>
              <a:t>support systems. Between mental health and substance use disorder systems, these terms are commonly used; however, the words have different meanings within each of these systems. </a:t>
            </a:r>
          </a:p>
          <a:p>
            <a:endParaRPr lang="en-US" sz="1200" dirty="0">
              <a:effectLst/>
              <a:latin typeface="+mn-lt"/>
            </a:endParaRPr>
          </a:p>
          <a:p>
            <a:r>
              <a:rPr lang="en-US" sz="1200" dirty="0">
                <a:effectLst/>
                <a:latin typeface="+mn-lt"/>
              </a:rPr>
              <a:t>It is important to determine whether the differences reside in the words or with personal values. Either way, common ground must be sought and nurtured in order to successfully integrate services and systems and develop viable recovery-oriented systems. </a:t>
            </a:r>
          </a:p>
          <a:p>
            <a:endParaRPr lang="en-US" sz="1200" dirty="0">
              <a:latin typeface="+mn-lt"/>
            </a:endParaRPr>
          </a:p>
          <a:p>
            <a:r>
              <a:rPr lang="en-US" sz="1200" dirty="0">
                <a:latin typeface="+mn-lt"/>
              </a:rPr>
              <a:t>Note to trainer: Pose these questions to the learners from the perspective of the organization and as an individual.  Foster a discussion about values and attitudes that surround these statements. As a counterpoint - Ask what attitudes may be opposed to these values.</a:t>
            </a:r>
          </a:p>
        </p:txBody>
      </p:sp>
      <p:sp>
        <p:nvSpPr>
          <p:cNvPr id="4" name="Slide Number Placeholder 3"/>
          <p:cNvSpPr>
            <a:spLocks noGrp="1"/>
          </p:cNvSpPr>
          <p:nvPr>
            <p:ph type="sldNum" sz="quarter" idx="5"/>
          </p:nvPr>
        </p:nvSpPr>
        <p:spPr/>
        <p:txBody>
          <a:bodyPr/>
          <a:lstStyle/>
          <a:p>
            <a:fld id="{69D2F9AB-3C90-481E-8C34-4F549BF455D7}" type="slidenum">
              <a:rPr lang="en-US" noProof="0" smtClean="0"/>
              <a:t>20</a:t>
            </a:fld>
            <a:endParaRPr lang="en-US" noProof="0" dirty="0"/>
          </a:p>
        </p:txBody>
      </p:sp>
    </p:spTree>
    <p:extLst>
      <p:ext uri="{BB962C8B-B14F-4D97-AF65-F5344CB8AC3E}">
        <p14:creationId xmlns:p14="http://schemas.microsoft.com/office/powerpoint/2010/main" val="18308308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Look at these statements from the perspective of the organization and as an individual.  Foster a discussion about where these values and practices can be found within the organization.  Don’t ask what needs to be done at this time; this question will be posed at the end of the module.</a:t>
            </a:r>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21</a:t>
            </a:fld>
            <a:endParaRPr lang="en-US" noProof="0" dirty="0"/>
          </a:p>
        </p:txBody>
      </p:sp>
    </p:spTree>
    <p:extLst>
      <p:ext uri="{BB962C8B-B14F-4D97-AF65-F5344CB8AC3E}">
        <p14:creationId xmlns:p14="http://schemas.microsoft.com/office/powerpoint/2010/main" val="6124519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D2F9AB-3C90-481E-8C34-4F549BF455D7}" type="slidenum">
              <a:rPr lang="en-US" noProof="0" smtClean="0"/>
              <a:t>22</a:t>
            </a:fld>
            <a:endParaRPr lang="en-US" noProof="0" dirty="0"/>
          </a:p>
        </p:txBody>
      </p:sp>
    </p:spTree>
    <p:extLst>
      <p:ext uri="{BB962C8B-B14F-4D97-AF65-F5344CB8AC3E}">
        <p14:creationId xmlns:p14="http://schemas.microsoft.com/office/powerpoint/2010/main" val="6434785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 ROSC encompasses a menu of individualized, person-centered, and strength-based services within a self-defined network. By design, a ROSC provides individuals and families with more options with which to make informed decisions regarding their care. Services are designed to be accessible, welcoming, and easy to navigate. A fundamental value of a ROSC is the involvement of people in recovery, their families, and the community to continually improve access to and quality of services.</a:t>
            </a:r>
          </a:p>
          <a:p>
            <a:endParaRPr lang="en-US" sz="1200" dirty="0"/>
          </a:p>
          <a:p>
            <a:r>
              <a:rPr lang="en-US" sz="1200" dirty="0"/>
              <a:t>SAMHSA (2010). Recovery-Oriented Services Guide. </a:t>
            </a:r>
            <a:r>
              <a:rPr lang="en-US" sz="1200" i="1" dirty="0"/>
              <a:t>https://www.samhsa.gov/sites/default/files/rosc_resource_guide_book.pdf </a:t>
            </a:r>
          </a:p>
        </p:txBody>
      </p:sp>
      <p:sp>
        <p:nvSpPr>
          <p:cNvPr id="4" name="Slide Number Placeholder 3"/>
          <p:cNvSpPr>
            <a:spLocks noGrp="1"/>
          </p:cNvSpPr>
          <p:nvPr>
            <p:ph type="sldNum" sz="quarter" idx="5"/>
          </p:nvPr>
        </p:nvSpPr>
        <p:spPr/>
        <p:txBody>
          <a:bodyPr/>
          <a:lstStyle/>
          <a:p>
            <a:fld id="{69D2F9AB-3C90-481E-8C34-4F549BF455D7}" type="slidenum">
              <a:rPr lang="en-US" noProof="0" smtClean="0"/>
              <a:t>23</a:t>
            </a:fld>
            <a:endParaRPr lang="en-US" noProof="0" dirty="0"/>
          </a:p>
        </p:txBody>
      </p:sp>
    </p:spTree>
    <p:extLst>
      <p:ext uri="{BB962C8B-B14F-4D97-AF65-F5344CB8AC3E}">
        <p14:creationId xmlns:p14="http://schemas.microsoft.com/office/powerpoint/2010/main" val="9587295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24</a:t>
            </a:fld>
            <a:endParaRPr lang="en-US" dirty="0"/>
          </a:p>
        </p:txBody>
      </p:sp>
    </p:spTree>
    <p:extLst>
      <p:ext uri="{BB962C8B-B14F-4D97-AF65-F5344CB8AC3E}">
        <p14:creationId xmlns:p14="http://schemas.microsoft.com/office/powerpoint/2010/main" val="40943850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Calibri" panose="020F0502020204030204" pitchFamily="34" charset="0"/>
              </a:rPr>
              <a:t>In 2016, Florida law was augmented to specify that Florida’s behavioral health services are to be based on </a:t>
            </a:r>
            <a:r>
              <a:rPr lang="en-US" sz="1200" i="1" dirty="0">
                <a:effectLst/>
                <a:latin typeface="+mn-lt"/>
                <a:ea typeface="Calibri" panose="020F0502020204030204" pitchFamily="34" charset="0"/>
                <a:cs typeface="Calibri" panose="020F0502020204030204" pitchFamily="34" charset="0"/>
              </a:rPr>
              <a:t>recovery-oriented principles</a:t>
            </a:r>
            <a:r>
              <a:rPr lang="en-US" sz="1200" dirty="0">
                <a:effectLst/>
                <a:latin typeface="+mn-lt"/>
                <a:ea typeface="Calibri" panose="020F0502020204030204" pitchFamily="34" charset="0"/>
                <a:cs typeface="Calibri" panose="020F0502020204030204" pitchFamily="34" charset="0"/>
              </a:rPr>
              <a:t> (Ch. 2016-241, Laws of Florida). This legislation provided statutory support for the values and principles that underpin a recovery orientation as well as the implementation of recovery-oriented practices throughout the State.  Importantly, it fosters State priorities and regional differences while ensuring that communities and systems deliver high-quality care and services based on a recovery-orientation.</a:t>
            </a:r>
          </a:p>
          <a:p>
            <a:endParaRPr lang="en-US" sz="1200" dirty="0">
              <a:effectLst/>
              <a:latin typeface="+mn-lt"/>
              <a:cs typeface="Calibri" panose="020F0502020204030204" pitchFamily="34" charset="0"/>
            </a:endParaRPr>
          </a:p>
          <a:p>
            <a:r>
              <a:rPr lang="en-US" sz="1200" dirty="0">
                <a:effectLst/>
                <a:latin typeface="+mn-lt"/>
                <a:cs typeface="Calibri" panose="020F0502020204030204" pitchFamily="34" charset="0"/>
              </a:rPr>
              <a:t>At the state and local levels, Florida has been working in establishing </a:t>
            </a:r>
            <a:r>
              <a:rPr lang="en-US" sz="1200" dirty="0">
                <a:latin typeface="+mn-lt"/>
              </a:rPr>
              <a:t>a network of clinical and nonclinical services and supports to sustain long-term, community-based recovery. As local entities, ROSCs are implementing the guiding principles of recovery orientation while reflecting the unique variations in each community’s vision, institutions, resources, and priorities. Behavioral health systems and communities form ROSCs to:</a:t>
            </a:r>
            <a:br>
              <a:rPr lang="en-US" sz="1200" dirty="0">
                <a:latin typeface="+mn-lt"/>
              </a:rPr>
            </a:br>
            <a:endParaRPr lang="en-US" sz="1200" dirty="0">
              <a:latin typeface="+mn-lt"/>
            </a:endParaRPr>
          </a:p>
          <a:p>
            <a:pPr>
              <a:buFont typeface="Arial" panose="020B0604020202020204" pitchFamily="34" charset="0"/>
              <a:buChar char="•"/>
            </a:pPr>
            <a:r>
              <a:rPr lang="en-US" sz="1200" dirty="0">
                <a:latin typeface="+mn-lt"/>
              </a:rPr>
              <a:t> Promote good quality of life, community health, and wellness for all.</a:t>
            </a:r>
          </a:p>
          <a:p>
            <a:pPr>
              <a:buFont typeface="Arial" panose="020B0604020202020204" pitchFamily="34" charset="0"/>
              <a:buChar char="•"/>
            </a:pPr>
            <a:r>
              <a:rPr lang="en-US" sz="1200" dirty="0">
                <a:latin typeface="+mn-lt"/>
              </a:rPr>
              <a:t> Prevent the development of behavioral health conditions.</a:t>
            </a:r>
          </a:p>
          <a:p>
            <a:pPr>
              <a:buFont typeface="Arial" panose="020B0604020202020204" pitchFamily="34" charset="0"/>
              <a:buChar char="•"/>
            </a:pPr>
            <a:r>
              <a:rPr lang="en-US" sz="1200" dirty="0">
                <a:latin typeface="+mn-lt"/>
              </a:rPr>
              <a:t> Intervene earlier in the progression of illnesses.</a:t>
            </a:r>
          </a:p>
          <a:p>
            <a:pPr>
              <a:buFont typeface="Arial" panose="020B0604020202020204" pitchFamily="34" charset="0"/>
              <a:buChar char="•"/>
            </a:pPr>
            <a:r>
              <a:rPr lang="en-US" sz="1200" dirty="0">
                <a:latin typeface="+mn-lt"/>
              </a:rPr>
              <a:t> Reduce the harm caused by substance use disorders and mental health conditions on individuals, families, and communities; and</a:t>
            </a:r>
          </a:p>
          <a:p>
            <a:pPr>
              <a:buFont typeface="Arial" panose="020B0604020202020204" pitchFamily="34" charset="0"/>
              <a:buChar char="•"/>
            </a:pPr>
            <a:r>
              <a:rPr lang="en-US" sz="1200" dirty="0">
                <a:latin typeface="+mn-lt"/>
              </a:rPr>
              <a:t> Provide the resources to assist people with behavioral health conditions to achieve and sustain their wellness and build meaningful lives for themselves in their communities.</a:t>
            </a:r>
          </a:p>
          <a:p>
            <a:pPr>
              <a:buFont typeface="Arial" panose="020B0604020202020204" pitchFamily="34" charset="0"/>
              <a:buNone/>
            </a:pPr>
            <a:endParaRPr lang="en-US" sz="1200" dirty="0">
              <a:latin typeface="+mn-lt"/>
            </a:endParaRPr>
          </a:p>
          <a:p>
            <a:pPr>
              <a:buFont typeface="Arial" panose="020B0604020202020204" pitchFamily="34" charset="0"/>
              <a:buNone/>
            </a:pPr>
            <a:r>
              <a:rPr lang="en-US" sz="1200" dirty="0">
                <a:latin typeface="+mn-lt"/>
              </a:rPr>
              <a:t>Florida Department of Children and Families. </a:t>
            </a:r>
            <a:r>
              <a:rPr lang="en-US" sz="1200" dirty="0">
                <a:effectLst/>
                <a:latin typeface="+mn-lt"/>
                <a:ea typeface="Calibri" panose="020F0502020204030204" pitchFamily="34" charset="0"/>
                <a:cs typeface="Times New Roman" panose="02020603050405020304" pitchFamily="18" charset="0"/>
              </a:rPr>
              <a:t>Recovery-Oriented System of Care. </a:t>
            </a:r>
            <a:r>
              <a:rPr lang="en-US" sz="1200" dirty="0">
                <a:latin typeface="+mn-lt"/>
              </a:rPr>
              <a:t> https://www.myflfamilies.com/service-programs/samh/rosc/index.shtml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25</a:t>
            </a:fld>
            <a:endParaRPr lang="en-US" dirty="0"/>
          </a:p>
        </p:txBody>
      </p:sp>
    </p:spTree>
    <p:extLst>
      <p:ext uri="{BB962C8B-B14F-4D97-AF65-F5344CB8AC3E}">
        <p14:creationId xmlns:p14="http://schemas.microsoft.com/office/powerpoint/2010/main" val="30982801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Discuss these overarching objectives, but add any specific objectives or examples from within your organization.</a:t>
            </a:r>
          </a:p>
        </p:txBody>
      </p:sp>
      <p:sp>
        <p:nvSpPr>
          <p:cNvPr id="4" name="Slide Number Placeholder 3"/>
          <p:cNvSpPr>
            <a:spLocks noGrp="1"/>
          </p:cNvSpPr>
          <p:nvPr>
            <p:ph type="sldNum" sz="quarter" idx="5"/>
          </p:nvPr>
        </p:nvSpPr>
        <p:spPr/>
        <p:txBody>
          <a:bodyPr/>
          <a:lstStyle/>
          <a:p>
            <a:fld id="{69D2F9AB-3C90-481E-8C34-4F549BF455D7}" type="slidenum">
              <a:rPr lang="en-US" noProof="0" smtClean="0"/>
              <a:t>26</a:t>
            </a:fld>
            <a:endParaRPr lang="en-US" noProof="0" dirty="0"/>
          </a:p>
        </p:txBody>
      </p:sp>
    </p:spTree>
    <p:extLst>
      <p:ext uri="{BB962C8B-B14F-4D97-AF65-F5344CB8AC3E}">
        <p14:creationId xmlns:p14="http://schemas.microsoft.com/office/powerpoint/2010/main" val="15926346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effectLst/>
                <a:latin typeface="+mn-lt"/>
                <a:ea typeface="Calibri" panose="020F0502020204030204" pitchFamily="34" charset="0"/>
                <a:cs typeface="Times New Roman" panose="02020603050405020304" pitchFamily="18" charset="0"/>
              </a:rPr>
              <a:t>Recovery management</a:t>
            </a:r>
            <a:r>
              <a:rPr lang="en-US" sz="1200" b="1" dirty="0">
                <a:effectLst/>
                <a:latin typeface="+mn-lt"/>
                <a:ea typeface="Calibri" panose="020F0502020204030204" pitchFamily="34" charset="0"/>
                <a:cs typeface="Times New Roman" panose="02020603050405020304" pitchFamily="18" charset="0"/>
              </a:rPr>
              <a:t> </a:t>
            </a:r>
            <a:r>
              <a:rPr lang="en-US" sz="1200" dirty="0">
                <a:effectLst/>
                <a:latin typeface="+mn-lt"/>
                <a:ea typeface="Calibri" panose="020F0502020204030204" pitchFamily="34" charset="0"/>
                <a:cs typeface="Times New Roman" panose="02020603050405020304" pitchFamily="18" charset="0"/>
              </a:rPr>
              <a:t>is basically the stewardship of personal, family and community resources to achieve the highest level of health and functioning of individuals and families impacted by behavioral health conditions.</a:t>
            </a:r>
            <a:r>
              <a:rPr lang="en-US" sz="1200" baseline="0" dirty="0">
                <a:effectLst/>
                <a:latin typeface="+mn-lt"/>
                <a:ea typeface="Calibri" panose="020F0502020204030204" pitchFamily="34" charset="0"/>
                <a:cs typeface="Times New Roman" panose="02020603050405020304" pitchFamily="18" charset="0"/>
              </a:rPr>
              <a:t> </a:t>
            </a:r>
            <a:r>
              <a:rPr lang="en-US" sz="1200" dirty="0">
                <a:effectLst/>
                <a:latin typeface="+mn-lt"/>
                <a:ea typeface="Calibri" panose="020F0502020204030204" pitchFamily="34" charset="0"/>
                <a:cs typeface="Times New Roman" panose="02020603050405020304" pitchFamily="18" charset="0"/>
              </a:rPr>
              <a:t>It is a time-sustained, recovery focused collaboration between service users and traditional and non-traditional service providers toward the goal of stabilizing, and then actively managing the ebb and flow of substance use and mental health conditions until remission and recovery has been achieved, or until conditions can be effectively self-managed by the individual and their family. </a:t>
            </a:r>
            <a:br>
              <a:rPr lang="en-US" sz="1200" dirty="0">
                <a:effectLst/>
                <a:latin typeface="+mn-lt"/>
                <a:ea typeface="Calibri" panose="020F0502020204030204" pitchFamily="34" charset="0"/>
                <a:cs typeface="Times New Roman" panose="02020603050405020304" pitchFamily="18" charset="0"/>
              </a:rPr>
            </a:b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Recovery management is based on the belief that full recovery is seldom achieved from a single episode of intervention or treatment, and that practitioners, as well as people in recovery, families, and policy makers, should not be disappointed or discouraged by the fact that there are no quick fixes. Reoccurrence(s) in substance use or of mental health symptoms are viewed as evidence of the severity of the person’s condition rather than as causes for discharge.  The recovery management model acknowledges this vulnerability but suggests that such reoccurrences are not inevitable if the ongoing recovery process is actively managed.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rPr>
              <a:t>The public health community has long practiced recovery management when treating chronic diseases such as diabetes, asthma, and hypertension. While public health care providers may use different terminology, recovery management is a tool embedded in their approach to practice. Public health principles address health promotion through comprehensive prevention strategies, screening, early intervention, treatment, and reinforcement of healthy lifestyles.</a:t>
            </a: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White, W. L., Boyle, M. G., Loveland, D. L. &amp; Corrington, P. W. (n.d.). </a:t>
            </a:r>
            <a:r>
              <a:rPr lang="en-US" sz="1200" i="1" dirty="0">
                <a:effectLst/>
                <a:latin typeface="+mn-lt"/>
                <a:ea typeface="Calibri" panose="020F0502020204030204" pitchFamily="34" charset="0"/>
                <a:cs typeface="Times New Roman" panose="02020603050405020304" pitchFamily="18" charset="0"/>
              </a:rPr>
              <a:t>What is behavioral health recovery management? A brief primer.</a:t>
            </a:r>
            <a:r>
              <a:rPr lang="en-US" sz="1200" dirty="0">
                <a:effectLst/>
                <a:latin typeface="+mn-lt"/>
                <a:ea typeface="Calibri" panose="020F0502020204030204" pitchFamily="34" charset="0"/>
                <a:cs typeface="Times New Roman" panose="02020603050405020304" pitchFamily="18" charset="0"/>
              </a:rPr>
              <a:t>  Fayette Companies, Chestnut Health Systems and The University of Chicago Center for Psychiatric Rehabilitation. </a:t>
            </a:r>
            <a:r>
              <a:rPr lang="en-US" sz="1200" u="sng" dirty="0">
                <a:solidFill>
                  <a:srgbClr val="0000FF"/>
                </a:solidFill>
                <a:effectLst/>
                <a:latin typeface="+mn-lt"/>
                <a:ea typeface="Calibri" panose="020F0502020204030204" pitchFamily="34" charset="0"/>
                <a:cs typeface="Times New Roman" panose="02020603050405020304" pitchFamily="18" charset="0"/>
                <a:hlinkClick r:id="rId3"/>
              </a:rPr>
              <a:t>http://www.bhrm.org/media/pdf/pub/BHRM_Primer.pdf</a:t>
            </a:r>
            <a:r>
              <a:rPr lang="en-US" sz="1200" dirty="0">
                <a:effectLst/>
                <a:latin typeface="+mn-lt"/>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mn-lt"/>
              <a:ea typeface="Calibri" panose="020F0502020204030204" pitchFamily="34" charset="0"/>
              <a:cs typeface="Times New Roman" panose="02020603050405020304" pitchFamily="18" charset="0"/>
            </a:endParaRPr>
          </a:p>
          <a:p>
            <a:endParaRPr lang="en-US" sz="1800" dirty="0">
              <a:latin typeface="+mn-lt"/>
            </a:endParaRPr>
          </a:p>
        </p:txBody>
      </p:sp>
      <p:sp>
        <p:nvSpPr>
          <p:cNvPr id="4" name="Slide Number Placeholder 3"/>
          <p:cNvSpPr>
            <a:spLocks noGrp="1"/>
          </p:cNvSpPr>
          <p:nvPr>
            <p:ph type="sldNum" sz="quarter" idx="5"/>
          </p:nvPr>
        </p:nvSpPr>
        <p:spPr/>
        <p:txBody>
          <a:bodyPr/>
          <a:lstStyle/>
          <a:p>
            <a:fld id="{69D2F9AB-3C90-481E-8C34-4F549BF455D7}" type="slidenum">
              <a:rPr lang="en-US" noProof="0" smtClean="0"/>
              <a:t>27</a:t>
            </a:fld>
            <a:endParaRPr lang="en-US" noProof="0" dirty="0"/>
          </a:p>
        </p:txBody>
      </p:sp>
    </p:spTree>
    <p:extLst>
      <p:ext uri="{BB962C8B-B14F-4D97-AF65-F5344CB8AC3E}">
        <p14:creationId xmlns:p14="http://schemas.microsoft.com/office/powerpoint/2010/main" val="21046731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cs typeface="Calibri" panose="020F0502020204030204" pitchFamily="34" charset="0"/>
              </a:rPr>
              <a:t>Traditionally, recovery-oriented services have been viewed as long-term recovery related activities that occur after a formal substance use treatment episode. However, recovery-oriented activities and approaches are also part of the full continuum of care available to persons within a ROSC.</a:t>
            </a:r>
            <a:r>
              <a:rPr lang="en-US" sz="1200" baseline="0" dirty="0">
                <a:effectLst/>
                <a:latin typeface="Calibri" panose="020F0502020204030204" pitchFamily="34" charset="0"/>
                <a:cs typeface="Calibri" panose="020F0502020204030204" pitchFamily="34" charset="0"/>
              </a:rPr>
              <a:t> </a:t>
            </a:r>
            <a:r>
              <a:rPr lang="en-US" sz="1200" dirty="0">
                <a:effectLst/>
                <a:latin typeface="Calibri" panose="020F0502020204030204" pitchFamily="34" charset="0"/>
                <a:cs typeface="Calibri" panose="020F0502020204030204" pitchFamily="34" charset="0"/>
              </a:rPr>
              <a:t>A ROSC provides a network of services and supports to address the full spectrum of substance use problems, from harmful use to chronic conditions.</a:t>
            </a:r>
            <a:endParaRPr lang="en-US" sz="1200" dirty="0">
              <a:latin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SAMHSA (2010). </a:t>
            </a:r>
            <a:r>
              <a:rPr lang="en-US" sz="1200" i="1" dirty="0">
                <a:latin typeface="Calibri" panose="020F0502020204030204" pitchFamily="34" charset="0"/>
                <a:cs typeface="Calibri" panose="020F0502020204030204" pitchFamily="34" charset="0"/>
              </a:rPr>
              <a:t>Recovery-Oriented Services Guide</a:t>
            </a:r>
            <a:r>
              <a:rPr lang="en-US" sz="1200" dirty="0">
                <a:latin typeface="Calibri" panose="020F0502020204030204" pitchFamily="34" charset="0"/>
                <a:cs typeface="Calibri" panose="020F0502020204030204" pitchFamily="34" charset="0"/>
              </a:rPr>
              <a:t>. </a:t>
            </a:r>
            <a:r>
              <a:rPr lang="en-US" sz="1200" i="1" dirty="0">
                <a:latin typeface="Calibri" panose="020F0502020204030204" pitchFamily="34" charset="0"/>
                <a:cs typeface="Calibri" panose="020F0502020204030204" pitchFamily="34" charset="0"/>
              </a:rPr>
              <a:t>https://www.samhsa.gov/sites/default/files/rosc_resource_guide_book.pdf </a:t>
            </a:r>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28</a:t>
            </a:fld>
            <a:endParaRPr lang="en-US" noProof="0" dirty="0"/>
          </a:p>
        </p:txBody>
      </p:sp>
    </p:spTree>
    <p:extLst>
      <p:ext uri="{BB962C8B-B14F-4D97-AF65-F5344CB8AC3E}">
        <p14:creationId xmlns:p14="http://schemas.microsoft.com/office/powerpoint/2010/main" val="9032848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200" dirty="0">
                <a:effectLst/>
                <a:latin typeface="+mn-lt"/>
                <a:ea typeface="Calibri" panose="020F0502020204030204" pitchFamily="34" charset="0"/>
                <a:cs typeface="Times New Roman" panose="02020603050405020304" pitchFamily="18" charset="0"/>
              </a:rPr>
              <a:t>Recovery management spans three phases in the recovery process: </a:t>
            </a:r>
            <a:br>
              <a:rPr lang="en-US" sz="1200" dirty="0">
                <a:effectLst/>
                <a:latin typeface="+mn-lt"/>
                <a:ea typeface="Calibri" panose="020F0502020204030204" pitchFamily="34" charset="0"/>
                <a:cs typeface="Times New Roman" panose="02020603050405020304" pitchFamily="18" charset="0"/>
              </a:rPr>
            </a:br>
            <a:endParaRPr lang="en-US" sz="1200" dirty="0">
              <a:effectLst/>
              <a:latin typeface="+mn-lt"/>
              <a:ea typeface="Calibri" panose="020F0502020204030204" pitchFamily="34" charset="0"/>
              <a:cs typeface="Times New Roman" panose="02020603050405020304" pitchFamily="18" charset="0"/>
            </a:endParaRPr>
          </a:p>
          <a:p>
            <a:pPr marL="342900" marR="0" lvl="0" indent="-342900">
              <a:lnSpc>
                <a:spcPct val="105000"/>
              </a:lnSpc>
              <a:spcBef>
                <a:spcPts val="0"/>
              </a:spcBef>
              <a:spcAft>
                <a:spcPts val="400"/>
              </a:spcAft>
              <a:buFont typeface="+mj-lt"/>
              <a:buAutoNum type="arabicPeriod"/>
            </a:pPr>
            <a:r>
              <a:rPr lang="en-US" sz="1200" dirty="0">
                <a:effectLst/>
                <a:uFill>
                  <a:solidFill>
                    <a:srgbClr val="FF0000"/>
                  </a:solidFill>
                </a:uFill>
                <a:latin typeface="+mn-lt"/>
                <a:ea typeface="Times New Roman" panose="02020603050405020304" pitchFamily="18" charset="0"/>
                <a:cs typeface="Times New Roman" panose="02020603050405020304" pitchFamily="18" charset="0"/>
              </a:rPr>
              <a:t>pre-service identification and engagement,</a:t>
            </a:r>
          </a:p>
          <a:p>
            <a:pPr marL="342900" marR="0" lvl="0" indent="-342900">
              <a:lnSpc>
                <a:spcPct val="105000"/>
              </a:lnSpc>
              <a:spcBef>
                <a:spcPts val="0"/>
              </a:spcBef>
              <a:spcAft>
                <a:spcPts val="400"/>
              </a:spcAft>
              <a:buFont typeface="+mj-lt"/>
              <a:buAutoNum type="arabicPeriod"/>
            </a:pPr>
            <a:r>
              <a:rPr lang="en-US" sz="1200" dirty="0">
                <a:effectLst/>
                <a:uFill>
                  <a:solidFill>
                    <a:srgbClr val="FF0000"/>
                  </a:solidFill>
                </a:uFill>
                <a:latin typeface="+mn-lt"/>
                <a:ea typeface="Times New Roman" panose="02020603050405020304" pitchFamily="18" charset="0"/>
                <a:cs typeface="Times New Roman" panose="02020603050405020304" pitchFamily="18" charset="0"/>
              </a:rPr>
              <a:t>recovery initiation and stabilization (recovery activities/treatment), and, </a:t>
            </a:r>
          </a:p>
          <a:p>
            <a:pPr marL="342900" marR="0" lvl="0" indent="-342900">
              <a:lnSpc>
                <a:spcPct val="105000"/>
              </a:lnSpc>
              <a:spcBef>
                <a:spcPts val="0"/>
              </a:spcBef>
              <a:spcAft>
                <a:spcPts val="400"/>
              </a:spcAft>
              <a:buFont typeface="+mj-lt"/>
              <a:buAutoNum type="arabicPeriod"/>
            </a:pPr>
            <a:r>
              <a:rPr lang="en-US" sz="1200" dirty="0">
                <a:effectLst/>
                <a:uFill>
                  <a:solidFill>
                    <a:srgbClr val="FF0000"/>
                  </a:solidFill>
                </a:uFill>
                <a:latin typeface="+mn-lt"/>
                <a:ea typeface="Times New Roman" panose="02020603050405020304" pitchFamily="18" charset="0"/>
                <a:cs typeface="Times New Roman" panose="02020603050405020304" pitchFamily="18" charset="0"/>
              </a:rPr>
              <a:t>recovery maintenance (post-treatment recovery support services).</a:t>
            </a:r>
          </a:p>
          <a:p>
            <a:pPr marL="342900" marR="0" lvl="0" indent="-342900">
              <a:lnSpc>
                <a:spcPct val="105000"/>
              </a:lnSpc>
              <a:spcBef>
                <a:spcPts val="0"/>
              </a:spcBef>
              <a:spcAft>
                <a:spcPts val="400"/>
              </a:spcAft>
              <a:buFont typeface="+mj-lt"/>
              <a:buAutoNum type="arabicPeriod"/>
            </a:pPr>
            <a:endParaRPr lang="en-US" sz="1200" dirty="0">
              <a:effectLst/>
              <a:uFill>
                <a:solidFill>
                  <a:srgbClr val="FF0000"/>
                </a:solidFill>
              </a:uFill>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5000"/>
              </a:lnSpc>
              <a:spcBef>
                <a:spcPts val="0"/>
              </a:spcBef>
              <a:spcAft>
                <a:spcPts val="400"/>
              </a:spcAft>
              <a:buClrTx/>
              <a:buSzTx/>
              <a:buFont typeface="+mj-lt"/>
              <a:buNone/>
              <a:tabLst/>
              <a:defRPr/>
            </a:pPr>
            <a:r>
              <a:rPr lang="en-US" sz="1200" dirty="0">
                <a:effectLst/>
                <a:latin typeface="+mn-lt"/>
              </a:rPr>
              <a:t>A ROSC supports the premise that there are many pathways to recovery. Recovery-oriented activities include providing a menu of traditional treatment services and alternative therapies, including peer recovery coaching, acupuncture, meditation, and music and art therapy. Recovery support services, including employment assistance, childcare, care management and housing support, may enhance the engagement of individuals and their families in achieving and sustaining recovery.</a:t>
            </a:r>
            <a:endParaRPr lang="en-US" sz="1200" dirty="0">
              <a:latin typeface="+mn-lt"/>
            </a:endParaRPr>
          </a:p>
          <a:p>
            <a:pPr marL="0" marR="0" lvl="0" indent="0">
              <a:lnSpc>
                <a:spcPct val="105000"/>
              </a:lnSpc>
              <a:spcBef>
                <a:spcPts val="0"/>
              </a:spcBef>
              <a:spcAft>
                <a:spcPts val="400"/>
              </a:spcAft>
              <a:buFont typeface="+mj-lt"/>
              <a:buNone/>
            </a:pPr>
            <a:endParaRPr lang="en-US" sz="1200" dirty="0">
              <a:effectLst/>
              <a:uFill>
                <a:solidFill>
                  <a:srgbClr val="FF0000"/>
                </a:solidFill>
              </a:uFill>
              <a:latin typeface="+mn-lt"/>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29</a:t>
            </a:fld>
            <a:endParaRPr lang="en-US" noProof="0" dirty="0"/>
          </a:p>
        </p:txBody>
      </p:sp>
    </p:spTree>
    <p:extLst>
      <p:ext uri="{BB962C8B-B14F-4D97-AF65-F5344CB8AC3E}">
        <p14:creationId xmlns:p14="http://schemas.microsoft.com/office/powerpoint/2010/main" val="1177861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effectLst/>
                <a:latin typeface="+mn-lt"/>
                <a:ea typeface="Times New Roman" panose="02020603050405020304" pitchFamily="18" charset="0"/>
              </a:rPr>
              <a:t>There are many new understandings of the nature of substance use and mental health conditions, their management, and what contributes to recovery outcomes. </a:t>
            </a:r>
            <a:r>
              <a:rPr lang="en-US" sz="1200" b="0" i="0" u="none" strike="noStrike" baseline="0" dirty="0">
                <a:latin typeface="+mn-lt"/>
              </a:rPr>
              <a:t>At its most basic, research suggests that recovery comprises four key components, necessitating attention to each:</a:t>
            </a:r>
            <a:br>
              <a:rPr lang="en-US" sz="1200" b="0" i="0" u="none" strike="noStrike" baseline="0" dirty="0">
                <a:latin typeface="+mn-lt"/>
              </a:rPr>
            </a:br>
            <a:endParaRPr lang="en-US" sz="1200" b="0" i="0" u="none" strike="noStrike" baseline="0" dirty="0">
              <a:latin typeface="+mn-lt"/>
            </a:endParaRPr>
          </a:p>
          <a:p>
            <a:pPr marL="342900" indent="-342900" algn="l">
              <a:buFont typeface="+mj-lt"/>
              <a:buAutoNum type="arabicPeriod"/>
            </a:pPr>
            <a:r>
              <a:rPr lang="en-US" sz="1200" b="0" i="0" u="none" strike="noStrike" baseline="0" dirty="0">
                <a:latin typeface="+mn-lt"/>
              </a:rPr>
              <a:t>Finding and maintaining hope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u="none" strike="noStrike" baseline="0" dirty="0">
                <a:latin typeface="+mn-lt"/>
              </a:rPr>
              <a:t>Addressing the personal aspects of recovery (</a:t>
            </a:r>
            <a:r>
              <a:rPr lang="en-US" sz="1200" spc="0" baseline="0" dirty="0">
                <a:solidFill>
                  <a:srgbClr val="4C4D4F"/>
                </a:solidFill>
                <a:effectLst/>
                <a:latin typeface="+mn-lt"/>
                <a:ea typeface="Calibri" panose="020F0502020204030204" pitchFamily="34" charset="0"/>
                <a:cs typeface="Calibri" panose="020F0502020204030204" pitchFamily="34" charset="0"/>
              </a:rPr>
              <a:t>a person’s life situation is to be viewed holistically, with practitioners partnering with them to build on their strengths and foster autonomy)</a:t>
            </a:r>
            <a:endParaRPr lang="en-US" sz="1200" b="0" i="0" u="none" strike="noStrike" baseline="0" dirty="0">
              <a:latin typeface="+mn-lt"/>
            </a:endParaRPr>
          </a:p>
          <a:p>
            <a:pPr marL="342900" indent="-342900" algn="l">
              <a:buFont typeface="+mj-lt"/>
              <a:buAutoNum type="arabicPeriod"/>
            </a:pPr>
            <a:r>
              <a:rPr lang="en-US" sz="1200" b="0" i="0" u="none" strike="noStrike" baseline="0" dirty="0">
                <a:latin typeface="+mn-lt"/>
              </a:rPr>
              <a:t>Building a meaningful life (recovery occurs within the context of and alignment with the person’s life; family, friends, work, communities, etc.)</a:t>
            </a:r>
          </a:p>
          <a:p>
            <a:pPr marL="342900" indent="-342900" algn="l">
              <a:buFont typeface="+mj-lt"/>
              <a:buAutoNum type="arabicPeriod"/>
            </a:pPr>
            <a:r>
              <a:rPr lang="en-US" sz="1200" b="0" i="0" u="none" strike="noStrike" baseline="0" dirty="0">
                <a:latin typeface="+mn-lt"/>
              </a:rPr>
              <a:t>Affirming autonomy and personal responsibility to take control of one’s life</a:t>
            </a:r>
          </a:p>
          <a:p>
            <a:pPr algn="l"/>
            <a:br>
              <a:rPr lang="en-US" sz="1200" b="0" i="0" u="none" strike="noStrike" spc="0" baseline="0" dirty="0">
                <a:solidFill>
                  <a:schemeClr val="tx1"/>
                </a:solidFill>
                <a:effectLst/>
                <a:latin typeface="+mn-lt"/>
                <a:ea typeface="+mn-ea"/>
                <a:cs typeface="+mn-cs"/>
              </a:rPr>
            </a:br>
            <a:r>
              <a:rPr lang="en-US" sz="1200" b="0" i="0" u="none" strike="noStrike" baseline="0" dirty="0">
                <a:solidFill>
                  <a:srgbClr val="00AEF0"/>
                </a:solidFill>
                <a:latin typeface="+mn-lt"/>
              </a:rPr>
              <a:t>This is a training program for staff who provide a variety of services and support for persons with behavioral health conditions. Ultimately, it aims to support the development of a focus on recovery within our services. It provides different ideas for working with service users in a recovery-oriented fashion. </a:t>
            </a:r>
            <a:br>
              <a:rPr lang="en-US" sz="1200" dirty="0">
                <a:solidFill>
                  <a:srgbClr val="4C4D4F"/>
                </a:solidFill>
                <a:effectLst/>
                <a:latin typeface="+mn-lt"/>
                <a:ea typeface="Calibri" panose="020F0502020204030204" pitchFamily="34" charset="0"/>
                <a:cs typeface="Calibri" panose="020F0502020204030204" pitchFamily="34" charset="0"/>
              </a:rPr>
            </a:br>
            <a:endParaRPr lang="en-US" sz="1200" spc="0" baseline="0" dirty="0">
              <a:effectLst/>
              <a:latin typeface="+mn-lt"/>
              <a:ea typeface="Calibri" panose="020F0502020204030204" pitchFamily="34" charset="0"/>
              <a:cs typeface="Times New Roman" panose="02020603050405020304" pitchFamily="18" charset="0"/>
            </a:endParaRPr>
          </a:p>
          <a:p>
            <a:pPr marL="63500" marR="139700" indent="0">
              <a:lnSpc>
                <a:spcPts val="1300"/>
              </a:lnSpc>
              <a:spcBef>
                <a:spcPts val="310"/>
              </a:spcBef>
              <a:spcAft>
                <a:spcPts val="0"/>
              </a:spcAft>
              <a:buFont typeface="Arial" panose="020B0604020202020204" pitchFamily="34" charset="0"/>
              <a:buNone/>
            </a:pPr>
            <a:r>
              <a:rPr lang="en-US" sz="1200" dirty="0">
                <a:solidFill>
                  <a:srgbClr val="4C4D4F"/>
                </a:solidFill>
                <a:effectLst/>
                <a:latin typeface="+mn-lt"/>
                <a:ea typeface="Calibri" panose="020F0502020204030204" pitchFamily="34" charset="0"/>
              </a:rPr>
              <a:t>Jaiswal. A., Carmichael, K., Gupta, S., Siemens, T., et al (2020). Essential elements that contribute to the recovery of persons with severe mental illness: A systematic scoping study. </a:t>
            </a:r>
            <a:r>
              <a:rPr lang="en-US" sz="1200" i="1" dirty="0">
                <a:solidFill>
                  <a:srgbClr val="4C4D4F"/>
                </a:solidFill>
                <a:effectLst/>
                <a:latin typeface="+mn-lt"/>
                <a:ea typeface="Calibri" panose="020F0502020204030204" pitchFamily="34" charset="0"/>
              </a:rPr>
              <a:t>Frontiers in Psychiatry (11). </a:t>
            </a:r>
            <a:r>
              <a:rPr lang="en-US" sz="1200" i="0" dirty="0">
                <a:solidFill>
                  <a:srgbClr val="4C4D4F"/>
                </a:solidFill>
                <a:effectLst/>
                <a:latin typeface="+mn-lt"/>
                <a:ea typeface="Calibri" panose="020F0502020204030204" pitchFamily="34" charset="0"/>
              </a:rPr>
              <a:t>Retrieved from h</a:t>
            </a:r>
            <a:r>
              <a:rPr lang="en-US" sz="1200" dirty="0">
                <a:solidFill>
                  <a:srgbClr val="4C4D4F"/>
                </a:solidFill>
                <a:effectLst/>
                <a:latin typeface="+mn-lt"/>
                <a:ea typeface="Calibri" panose="020F0502020204030204" pitchFamily="34" charset="0"/>
              </a:rPr>
              <a:t>ttps://www.frontiersin.org/article/10.3389/fpsyt.2020.586230 </a:t>
            </a:r>
          </a:p>
          <a:p>
            <a:pPr algn="l"/>
            <a:endParaRPr lang="en-US" sz="1800" b="0" i="0" u="none" strike="noStrike" baseline="0" dirty="0">
              <a:latin typeface="+mn-lt"/>
            </a:endParaRPr>
          </a:p>
        </p:txBody>
      </p:sp>
      <p:sp>
        <p:nvSpPr>
          <p:cNvPr id="4" name="Slide Number Placeholder 3"/>
          <p:cNvSpPr>
            <a:spLocks noGrp="1"/>
          </p:cNvSpPr>
          <p:nvPr>
            <p:ph type="sldNum" sz="quarter" idx="5"/>
          </p:nvPr>
        </p:nvSpPr>
        <p:spPr/>
        <p:txBody>
          <a:bodyPr/>
          <a:lstStyle/>
          <a:p>
            <a:fld id="{69D2F9AB-3C90-481E-8C34-4F549BF455D7}" type="slidenum">
              <a:rPr lang="en-US" noProof="0" smtClean="0"/>
              <a:t>3</a:t>
            </a:fld>
            <a:endParaRPr lang="en-US" noProof="0" dirty="0"/>
          </a:p>
        </p:txBody>
      </p:sp>
    </p:spTree>
    <p:extLst>
      <p:ext uri="{BB962C8B-B14F-4D97-AF65-F5344CB8AC3E}">
        <p14:creationId xmlns:p14="http://schemas.microsoft.com/office/powerpoint/2010/main" val="6523229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D2F9AB-3C90-481E-8C34-4F549BF455D7}" type="slidenum">
              <a:rPr lang="en-US" noProof="0" smtClean="0"/>
              <a:t>30</a:t>
            </a:fld>
            <a:endParaRPr lang="en-US" noProof="0" dirty="0"/>
          </a:p>
        </p:txBody>
      </p:sp>
    </p:spTree>
    <p:extLst>
      <p:ext uri="{BB962C8B-B14F-4D97-AF65-F5344CB8AC3E}">
        <p14:creationId xmlns:p14="http://schemas.microsoft.com/office/powerpoint/2010/main" val="38606811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31</a:t>
            </a:fld>
            <a:endParaRPr lang="en-US" noProof="0" dirty="0"/>
          </a:p>
        </p:txBody>
      </p:sp>
    </p:spTree>
    <p:extLst>
      <p:ext uri="{BB962C8B-B14F-4D97-AF65-F5344CB8AC3E}">
        <p14:creationId xmlns:p14="http://schemas.microsoft.com/office/powerpoint/2010/main" val="41060895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alibri" panose="020F0502020204030204" pitchFamily="34" charset="0"/>
                <a:cs typeface="Calibri" panose="020F0502020204030204" pitchFamily="34" charset="0"/>
              </a:rPr>
              <a:t>Throughout this course, the principles of recovery and ROSC will be repeated, examined and reinforced.  Much of this information and way of thinking is new to service providers.  We are introducing here a helpful mnemonic device which is </a:t>
            </a:r>
            <a:r>
              <a:rPr lang="en-US" sz="1200" b="1" i="1" dirty="0">
                <a:latin typeface="Calibri" panose="020F0502020204030204" pitchFamily="34" charset="0"/>
                <a:cs typeface="Calibri" panose="020F0502020204030204" pitchFamily="34" charset="0"/>
              </a:rPr>
              <a:t>a memory technique that can help increase your ability to recall and retain information</a:t>
            </a:r>
            <a:r>
              <a:rPr lang="en-US" sz="1200" i="1" dirty="0">
                <a:latin typeface="Calibri" panose="020F0502020204030204" pitchFamily="34" charset="0"/>
                <a:cs typeface="Calibri" panose="020F0502020204030204" pitchFamily="34" charset="0"/>
              </a:rPr>
              <a:t>. </a:t>
            </a:r>
          </a:p>
          <a:p>
            <a:endParaRPr lang="en-US"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cs typeface="Calibri" panose="020F0502020204030204" pitchFamily="34" charset="0"/>
              </a:rPr>
              <a:t>CONNECT: </a:t>
            </a:r>
            <a:r>
              <a:rPr lang="en-US" sz="1200" dirty="0">
                <a:effectLst/>
                <a:latin typeface="Calibri" panose="020F0502020204030204" pitchFamily="34" charset="0"/>
                <a:ea typeface="Calibri" panose="020F0502020204030204" pitchFamily="34" charset="0"/>
                <a:cs typeface="Calibri" panose="020F0502020204030204" pitchFamily="34" charset="0"/>
              </a:rPr>
              <a:t>Since most of a person’s recovery journey occurs outside the behavioral health service system, fostering recovery necessitates understanding people within the context of their lives. Family, friends, neighbors, local community, schools, workplaces, spiritual, and cultural communities all influence recovery outcomes and well-being. Recovery-oriented practice works with people in learning how to navigate their own path through the  web of family, community and  society. </a:t>
            </a:r>
          </a:p>
          <a:p>
            <a:endPar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HOPE: </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Ho</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p</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7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3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s</a:t>
            </a:r>
            <a:r>
              <a:rPr lang="en-US" sz="1200" spc="8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he </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f</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u</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n</a:t>
            </a:r>
            <a:r>
              <a:rPr lang="en-US" sz="12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d</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a:t>
            </a:r>
            <a:r>
              <a:rPr lang="en-US" sz="12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1200" spc="-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on</a:t>
            </a:r>
            <a:r>
              <a:rPr lang="en-US" sz="1200" spc="7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on </a:t>
            </a:r>
            <a:r>
              <a:rPr lang="en-US" sz="12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w</a:t>
            </a:r>
            <a:r>
              <a:rPr lang="en-US" sz="1200" spc="-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hi</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c</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h</a:t>
            </a:r>
            <a:r>
              <a:rPr lang="en-US" sz="1200" spc="6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a:t>
            </a:r>
            <a:r>
              <a:rPr lang="en-US" sz="1200" spc="18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j</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u</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rn</a:t>
            </a:r>
            <a:r>
              <a:rPr lang="en-US" sz="12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y</a:t>
            </a:r>
            <a:r>
              <a:rPr lang="en-US" sz="1200" spc="5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f </a:t>
            </a:r>
            <a:r>
              <a:rPr lang="en-US" sz="1200" spc="-1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r</a:t>
            </a:r>
            <a:r>
              <a:rPr lang="en-US" sz="1200" spc="1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c</a:t>
            </a:r>
            <a:r>
              <a:rPr lang="en-US" sz="12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ov</a:t>
            </a:r>
            <a:r>
              <a:rPr lang="en-US" sz="1200" spc="-1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3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r</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y</a:t>
            </a:r>
            <a:r>
              <a:rPr lang="en-US" sz="1200" spc="-5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3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s</a:t>
            </a:r>
            <a:r>
              <a:rPr lang="en-US" sz="1200" spc="5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b</a:t>
            </a:r>
            <a:r>
              <a:rPr lang="en-US" sz="12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u</a:t>
            </a:r>
            <a:r>
              <a:rPr lang="en-US" sz="1200" spc="-3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l</a:t>
            </a:r>
            <a:r>
              <a:rPr lang="en-US" sz="1200" spc="1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t>
            </a:r>
            <a:r>
              <a:rPr lang="en-US" sz="1200" spc="9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Hope is not an abstract concept, nor is it an unreasonable expectation. At its core, being hopeful means holding an expectation for positive development. Hope helps provide the motivation and sustain the strength required.</a:t>
            </a:r>
          </a:p>
          <a:p>
            <a:endPar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endParaRPr>
          </a:p>
          <a:p>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a:t>
            </a:r>
            <a:r>
              <a:rPr lang="en-US" sz="1200" spc="2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r</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c</a:t>
            </a:r>
            <a:r>
              <a:rPr lang="en-US" sz="12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ov</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3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r</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y</a:t>
            </a:r>
            <a:r>
              <a:rPr lang="en-US" sz="1200" spc="17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pp</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r</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c</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h</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f</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c</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u</a:t>
            </a:r>
            <a:r>
              <a:rPr lang="en-US" sz="1200" spc="-1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s</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s on </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he</a:t>
            </a:r>
            <a:r>
              <a:rPr lang="en-US" sz="1200" spc="9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v</a:t>
            </a:r>
            <a:r>
              <a:rPr lang="en-US" sz="1200" spc="-1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al</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u</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es</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t>
            </a:r>
            <a:r>
              <a:rPr lang="en-US" sz="1200" spc="9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h</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p</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s</a:t>
            </a:r>
            <a:r>
              <a:rPr lang="en-US" sz="1200" spc="8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n</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d </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dre</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am</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s</a:t>
            </a:r>
            <a:r>
              <a:rPr lang="en-US" sz="1200" spc="3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f</a:t>
            </a:r>
            <a:r>
              <a:rPr lang="en-US" sz="1200" spc="7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c</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h </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p</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r</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s</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n</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t>
            </a:r>
            <a:r>
              <a:rPr lang="en-US" sz="1200" spc="9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w</a:t>
            </a:r>
            <a:r>
              <a:rPr lang="en-US" sz="1200" spc="-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h</a:t>
            </a:r>
            <a:r>
              <a:rPr lang="en-US" sz="1200" spc="-4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l</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6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n</a:t>
            </a:r>
            <a:r>
              <a:rPr lang="en-US" sz="12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ev</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r</a:t>
            </a:r>
            <a:r>
              <a:rPr lang="en-US" sz="1200" spc="7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l</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1200" spc="-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s</a:t>
            </a:r>
            <a:r>
              <a:rPr lang="en-US" sz="1200" spc="-3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n</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g</a:t>
            </a:r>
            <a:r>
              <a:rPr lang="en-US" sz="1200" spc="6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si</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g</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h</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1200" spc="6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f</a:t>
            </a:r>
            <a:r>
              <a:rPr lang="en-US" sz="1200" spc="5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he </a:t>
            </a:r>
            <a:r>
              <a:rPr lang="en-US" sz="1200" spc="-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m</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pa</a:t>
            </a:r>
            <a:r>
              <a:rPr lang="en-US" sz="12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c</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 </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f</a:t>
            </a:r>
            <a:r>
              <a:rPr lang="en-US" sz="1200" spc="5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he </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so</a:t>
            </a:r>
            <a:r>
              <a:rPr lang="en-US" sz="1200" spc="-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c</a:t>
            </a:r>
            <a:r>
              <a:rPr lang="en-US" sz="1200" spc="-3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a:t>
            </a:r>
            <a:r>
              <a:rPr lang="en-US" sz="12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l</a:t>
            </a:r>
            <a:r>
              <a:rPr lang="en-US" sz="1200" spc="1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c</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nt</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x</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1200" spc="4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on </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pe</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ple</a:t>
            </a:r>
            <a:r>
              <a:rPr lang="en-US" sz="1200" spc="-3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s</a:t>
            </a:r>
            <a:r>
              <a:rPr lang="en-US" sz="1200" spc="9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3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l</a:t>
            </a:r>
            <a:r>
              <a:rPr lang="en-US" sz="1200" spc="-1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iv</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s</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t>
            </a:r>
            <a:r>
              <a:rPr lang="en-US" sz="1200" spc="9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F</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3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l</a:t>
            </a:r>
            <a:r>
              <a:rPr lang="en-US" sz="1200" spc="-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n</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g </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p</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1200" spc="-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s</a:t>
            </a:r>
            <a:r>
              <a:rPr lang="en-US" sz="12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itiv</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19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b</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ou</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he</a:t>
            </a:r>
            <a:r>
              <a:rPr lang="en-US" sz="1200" spc="9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fut</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u</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r</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6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c</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n</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12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r</a:t>
            </a:r>
            <a:r>
              <a:rPr lang="en-US" sz="1200" spc="-3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b</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u</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s</a:t>
            </a:r>
            <a:r>
              <a:rPr lang="en-US" sz="1200" spc="8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1200" spc="2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1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v</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r</a:t>
            </a:r>
            <a:r>
              <a:rPr lang="en-US" sz="1200" spc="-1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y</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on</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3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s</a:t>
            </a:r>
            <a:r>
              <a:rPr lang="en-US" sz="1200" spc="9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m</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en</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1200" spc="-1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l</a:t>
            </a:r>
            <a:r>
              <a:rPr lang="en-US" sz="1200" spc="5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h</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1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l</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h</a:t>
            </a:r>
            <a:r>
              <a:rPr lang="en-US" sz="1200" spc="9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n</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d </a:t>
            </a:r>
            <a:r>
              <a:rPr lang="en-US" sz="12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w</a:t>
            </a:r>
            <a:r>
              <a:rPr lang="en-US" sz="1200" spc="-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4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l</a:t>
            </a:r>
            <a:r>
              <a:rPr lang="en-US" sz="12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l</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b</a:t>
            </a:r>
            <a:r>
              <a:rPr lang="en-US" sz="1200" spc="-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3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n</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g.  A </a:t>
            </a:r>
            <a:r>
              <a:rPr lang="en-US" sz="1200" spc="-3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l</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c</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k</a:t>
            </a:r>
            <a:r>
              <a:rPr lang="en-US" sz="1200" spc="8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f</a:t>
            </a:r>
            <a:r>
              <a:rPr lang="en-US" sz="1200" spc="6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hope can </a:t>
            </a:r>
            <a:r>
              <a:rPr lang="en-US" sz="1200" spc="-4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l</a:t>
            </a:r>
            <a:r>
              <a:rPr lang="en-US" sz="1200" spc="-3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a:t>
            </a:r>
            <a:r>
              <a:rPr lang="en-US" sz="1200" spc="-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m</a:t>
            </a:r>
            <a:r>
              <a:rPr lang="en-US" sz="12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1200" spc="9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 </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p</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r</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s</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12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n</a:t>
            </a:r>
            <a:r>
              <a:rPr lang="en-US" sz="1200" spc="-3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s</a:t>
            </a:r>
            <a:r>
              <a:rPr lang="en-US" sz="1200" spc="-8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a:t>
            </a:r>
            <a:r>
              <a:rPr lang="en-US" sz="12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b</a:t>
            </a:r>
            <a:r>
              <a:rPr lang="en-US" sz="1200" spc="-4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il</a:t>
            </a:r>
            <a:r>
              <a:rPr lang="en-US" sz="12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a:t>
            </a:r>
            <a:r>
              <a:rPr lang="en-US" sz="1200" spc="3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y</a:t>
            </a:r>
            <a:r>
              <a:rPr lang="en-US" sz="1200" spc="18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1200" spc="2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r</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c</a:t>
            </a:r>
            <a:r>
              <a:rPr lang="en-US" sz="1200" spc="-1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ov</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9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r</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p>
          <a:p>
            <a:endPar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M</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en</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t</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l</a:t>
            </a:r>
            <a:r>
              <a:rPr lang="en-US" sz="1200" spc="3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 </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H</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e</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l</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t</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h</a:t>
            </a:r>
            <a:r>
              <a:rPr lang="en-US" sz="1200" spc="12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 </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Co</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m</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m</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i</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s</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si</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o</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n</a:t>
            </a:r>
            <a:r>
              <a:rPr lang="en-US" sz="1200" spc="17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of</a:t>
            </a:r>
            <a:r>
              <a:rPr lang="en-US" sz="1200" spc="9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 </a:t>
            </a:r>
            <a:r>
              <a:rPr lang="en-US" sz="1200" spc="1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C</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an</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d</a:t>
            </a:r>
            <a:r>
              <a:rPr lang="en-US" sz="1200" spc="1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t>
            </a:r>
            <a:r>
              <a:rPr lang="en-US" sz="1200" spc="5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 </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(2</a:t>
            </a:r>
            <a:r>
              <a:rPr lang="en-US" sz="1200" spc="-2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0</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1</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5</a:t>
            </a:r>
            <a:r>
              <a:rPr lang="en-US" sz="1200" spc="-1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t>
            </a:r>
            <a:r>
              <a:rPr lang="en-US" sz="1200" spc="7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 </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R</a:t>
            </a:r>
            <a:r>
              <a:rPr lang="en-US" sz="1200" spc="2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e</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c</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ov</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e</a:t>
            </a:r>
            <a:r>
              <a:rPr lang="en-US" sz="1200" spc="3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r</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y</a:t>
            </a:r>
            <a:r>
              <a:rPr lang="en-US" sz="1200" spc="11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 </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G</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u</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i</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d</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e</a:t>
            </a:r>
            <a:r>
              <a:rPr lang="en-US" sz="1200" spc="-2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l</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i</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ne</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s</a:t>
            </a:r>
            <a:r>
              <a:rPr lang="en-US" sz="1200" spc="-1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 </a:t>
            </a:r>
            <a:r>
              <a:rPr lang="en-US" sz="1200" spc="2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O</a:t>
            </a:r>
            <a:r>
              <a:rPr lang="en-US" sz="1200" spc="3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t</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t</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w</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t>
            </a:r>
            <a:r>
              <a:rPr lang="en-US" sz="1200" spc="6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 </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O</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N: </a:t>
            </a:r>
            <a:r>
              <a:rPr lang="en-US" sz="1200" spc="2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 </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u</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t</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ho</a:t>
            </a:r>
            <a:r>
              <a:rPr lang="en-US" sz="1200" spc="-6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r</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 https://www.mentalhealthcommission.ca/wp-content/uploads/drupal/MHCC_RecoveryGuidelines_ENG_0.pdf</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endParaRPr lang="en-US" sz="1800" dirty="0">
              <a:solidFill>
                <a:srgbClr val="4C4D4F"/>
              </a:solidFill>
              <a:effectLst/>
              <a:latin typeface="Calibri" panose="020F0502020204030204" pitchFamily="34" charset="0"/>
              <a:ea typeface="Calibri" panose="020F0502020204030204" pitchFamily="34" charset="0"/>
              <a:cs typeface="Calibri" panose="020F0502020204030204" pitchFamily="34" charset="0"/>
            </a:endParaRPr>
          </a:p>
          <a:p>
            <a:endParaRPr lang="en-US" sz="1800" dirty="0">
              <a:solidFill>
                <a:srgbClr val="4C4D4F"/>
              </a:solidFill>
              <a:effectLst/>
              <a:latin typeface="Calibri" panose="020F0502020204030204" pitchFamily="34" charset="0"/>
              <a:ea typeface="Calibri" panose="020F0502020204030204" pitchFamily="34" charset="0"/>
              <a:cs typeface="Calibri" panose="020F0502020204030204" pitchFamily="34" charset="0"/>
            </a:endParaRPr>
          </a:p>
          <a:p>
            <a:pPr marL="76200" marR="0">
              <a:lnSpc>
                <a:spcPct val="114000"/>
              </a:lnSpc>
              <a:spcBef>
                <a:spcPts val="125"/>
              </a:spcBef>
              <a:spcAft>
                <a:spcPts val="0"/>
              </a:spcAft>
            </a:pPr>
            <a:endParaRPr lang="en-US" sz="1800" dirty="0">
              <a:solidFill>
                <a:srgbClr val="4C4D4F"/>
              </a:solidFill>
              <a:effectLst/>
              <a:latin typeface="Calibri" panose="020F0502020204030204" pitchFamily="34" charset="0"/>
              <a:ea typeface="Calibri" panose="020F0502020204030204" pitchFamily="34" charset="0"/>
              <a:cs typeface="Calibri" panose="020F0502020204030204" pitchFamily="34" charset="0"/>
            </a:endParaRPr>
          </a:p>
          <a:p>
            <a:pPr marL="76200" marR="0">
              <a:lnSpc>
                <a:spcPct val="114000"/>
              </a:lnSpc>
              <a:spcBef>
                <a:spcPts val="125"/>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32</a:t>
            </a:fld>
            <a:endParaRPr lang="en-US" dirty="0"/>
          </a:p>
        </p:txBody>
      </p:sp>
    </p:spTree>
    <p:extLst>
      <p:ext uri="{BB962C8B-B14F-4D97-AF65-F5344CB8AC3E}">
        <p14:creationId xmlns:p14="http://schemas.microsoft.com/office/powerpoint/2010/main" val="22585317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000" indent="-216000">
              <a:lnSpc>
                <a:spcPct val="90000"/>
              </a:lnSpc>
            </a:pPr>
            <a:r>
              <a:rPr lang="en-US" sz="1200" dirty="0"/>
              <a:t>Ideas for change and action plans for change can be constructed using the </a:t>
            </a:r>
            <a:r>
              <a:rPr lang="en-US" sz="1200" b="1" dirty="0">
                <a:solidFill>
                  <a:schemeClr val="accent2"/>
                </a:solidFill>
              </a:rPr>
              <a:t>CONNECT </a:t>
            </a:r>
            <a:r>
              <a:rPr lang="en-US" sz="1200" dirty="0"/>
              <a:t>(principles) to </a:t>
            </a:r>
            <a:r>
              <a:rPr lang="en-US" sz="1200" b="1" dirty="0">
                <a:solidFill>
                  <a:schemeClr val="accent3">
                    <a:lumMod val="75000"/>
                  </a:schemeClr>
                </a:solidFill>
              </a:rPr>
              <a:t>HOPE </a:t>
            </a:r>
            <a:r>
              <a:rPr lang="en-US" sz="1200" dirty="0"/>
              <a:t>(practice) framework.</a:t>
            </a:r>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33</a:t>
            </a:fld>
            <a:endParaRPr lang="en-US" dirty="0"/>
          </a:p>
        </p:txBody>
      </p:sp>
    </p:spTree>
    <p:extLst>
      <p:ext uri="{BB962C8B-B14F-4D97-AF65-F5344CB8AC3E}">
        <p14:creationId xmlns:p14="http://schemas.microsoft.com/office/powerpoint/2010/main" val="6076248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34</a:t>
            </a:fld>
            <a:endParaRPr lang="en-US" dirty="0"/>
          </a:p>
        </p:txBody>
      </p:sp>
    </p:spTree>
    <p:extLst>
      <p:ext uri="{BB962C8B-B14F-4D97-AF65-F5344CB8AC3E}">
        <p14:creationId xmlns:p14="http://schemas.microsoft.com/office/powerpoint/2010/main" val="32721484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D2F9AB-3C90-481E-8C34-4F549BF455D7}" type="slidenum">
              <a:rPr lang="en-US" noProof="0" smtClean="0"/>
              <a:t>35</a:t>
            </a:fld>
            <a:endParaRPr lang="en-US" noProof="0" dirty="0"/>
          </a:p>
        </p:txBody>
      </p:sp>
    </p:spTree>
    <p:extLst>
      <p:ext uri="{BB962C8B-B14F-4D97-AF65-F5344CB8AC3E}">
        <p14:creationId xmlns:p14="http://schemas.microsoft.com/office/powerpoint/2010/main" val="38510848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36</a:t>
            </a:fld>
            <a:endParaRPr lang="en-US" dirty="0"/>
          </a:p>
        </p:txBody>
      </p:sp>
    </p:spTree>
    <p:extLst>
      <p:ext uri="{BB962C8B-B14F-4D97-AF65-F5344CB8AC3E}">
        <p14:creationId xmlns:p14="http://schemas.microsoft.com/office/powerpoint/2010/main" val="9497477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38</a:t>
            </a:fld>
            <a:endParaRPr lang="en-US" noProof="0" dirty="0"/>
          </a:p>
        </p:txBody>
      </p:sp>
    </p:spTree>
    <p:extLst>
      <p:ext uri="{BB962C8B-B14F-4D97-AF65-F5344CB8AC3E}">
        <p14:creationId xmlns:p14="http://schemas.microsoft.com/office/powerpoint/2010/main" val="2215263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39</a:t>
            </a:fld>
            <a:endParaRPr lang="en-US" dirty="0"/>
          </a:p>
        </p:txBody>
      </p:sp>
    </p:spTree>
    <p:extLst>
      <p:ext uri="{BB962C8B-B14F-4D97-AF65-F5344CB8AC3E}">
        <p14:creationId xmlns:p14="http://schemas.microsoft.com/office/powerpoint/2010/main" val="4250445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spc="-5" dirty="0">
                <a:solidFill>
                  <a:srgbClr val="4C4D4F"/>
                </a:solidFill>
                <a:effectLst/>
                <a:latin typeface="+mn-lt"/>
                <a:ea typeface="Calibri" panose="020F0502020204030204" pitchFamily="34" charset="0"/>
                <a:cs typeface="Calibri" panose="020F0502020204030204" pitchFamily="34" charset="0"/>
              </a:rPr>
              <a:t>F</a:t>
            </a:r>
            <a:r>
              <a:rPr lang="en-US" sz="1200" dirty="0">
                <a:solidFill>
                  <a:srgbClr val="4C4D4F"/>
                </a:solidFill>
                <a:effectLst/>
                <a:latin typeface="+mn-lt"/>
                <a:ea typeface="Calibri" panose="020F0502020204030204" pitchFamily="34" charset="0"/>
                <a:cs typeface="Calibri" panose="020F0502020204030204" pitchFamily="34" charset="0"/>
              </a:rPr>
              <a:t>or</a:t>
            </a:r>
            <a:r>
              <a:rPr lang="en-US" sz="1200" spc="85" dirty="0">
                <a:solidFill>
                  <a:srgbClr val="4C4D4F"/>
                </a:solidFill>
                <a:effectLst/>
                <a:latin typeface="+mn-lt"/>
                <a:ea typeface="Calibri" panose="020F0502020204030204" pitchFamily="34" charset="0"/>
                <a:cs typeface="Calibri" panose="020F0502020204030204" pitchFamily="34" charset="0"/>
              </a:rPr>
              <a:t> </a:t>
            </a:r>
            <a:r>
              <a:rPr lang="en-US" sz="1200" spc="-5" dirty="0">
                <a:solidFill>
                  <a:srgbClr val="4C4D4F"/>
                </a:solidFill>
                <a:effectLst/>
                <a:latin typeface="+mn-lt"/>
                <a:ea typeface="Calibri" panose="020F0502020204030204" pitchFamily="34" charset="0"/>
                <a:cs typeface="Calibri" panose="020F0502020204030204" pitchFamily="34" charset="0"/>
              </a:rPr>
              <a:t>a recovery-orientation</a:t>
            </a:r>
            <a:r>
              <a:rPr lang="en-US" sz="1200" spc="10" dirty="0">
                <a:solidFill>
                  <a:srgbClr val="4C4D4F"/>
                </a:solidFill>
                <a:effectLst/>
                <a:latin typeface="+mn-lt"/>
                <a:ea typeface="Calibri" panose="020F0502020204030204" pitchFamily="34" charset="0"/>
                <a:cs typeface="Calibri" panose="020F0502020204030204" pitchFamily="34" charset="0"/>
              </a:rPr>
              <a:t> </a:t>
            </a:r>
            <a:r>
              <a:rPr lang="en-US" sz="1200" spc="-10" dirty="0">
                <a:solidFill>
                  <a:srgbClr val="4C4D4F"/>
                </a:solidFill>
                <a:effectLst/>
                <a:latin typeface="+mn-lt"/>
                <a:ea typeface="Calibri" panose="020F0502020204030204" pitchFamily="34" charset="0"/>
                <a:cs typeface="Calibri" panose="020F0502020204030204" pitchFamily="34" charset="0"/>
              </a:rPr>
              <a:t>t</a:t>
            </a:r>
            <a:r>
              <a:rPr lang="en-US" sz="1200" dirty="0">
                <a:solidFill>
                  <a:srgbClr val="4C4D4F"/>
                </a:solidFill>
                <a:effectLst/>
                <a:latin typeface="+mn-lt"/>
                <a:ea typeface="Calibri" panose="020F0502020204030204" pitchFamily="34" charset="0"/>
                <a:cs typeface="Calibri" panose="020F0502020204030204" pitchFamily="34" charset="0"/>
              </a:rPr>
              <a:t>o</a:t>
            </a:r>
            <a:r>
              <a:rPr lang="en-US" sz="1200" spc="225" dirty="0">
                <a:solidFill>
                  <a:srgbClr val="4C4D4F"/>
                </a:solidFill>
                <a:effectLst/>
                <a:latin typeface="+mn-lt"/>
                <a:ea typeface="Calibri" panose="020F0502020204030204" pitchFamily="34" charset="0"/>
                <a:cs typeface="Calibri" panose="020F0502020204030204" pitchFamily="34" charset="0"/>
              </a:rPr>
              <a:t> </a:t>
            </a:r>
            <a:r>
              <a:rPr lang="en-US" sz="1200" spc="10" dirty="0">
                <a:solidFill>
                  <a:srgbClr val="4C4D4F"/>
                </a:solidFill>
                <a:effectLst/>
                <a:latin typeface="+mn-lt"/>
                <a:ea typeface="Calibri" panose="020F0502020204030204" pitchFamily="34" charset="0"/>
                <a:cs typeface="Calibri" panose="020F0502020204030204" pitchFamily="34" charset="0"/>
              </a:rPr>
              <a:t>be</a:t>
            </a:r>
            <a:r>
              <a:rPr lang="en-US" sz="1200" spc="-5" dirty="0">
                <a:solidFill>
                  <a:srgbClr val="4C4D4F"/>
                </a:solidFill>
                <a:effectLst/>
                <a:latin typeface="+mn-lt"/>
                <a:ea typeface="Calibri" panose="020F0502020204030204" pitchFamily="34" charset="0"/>
                <a:cs typeface="Calibri" panose="020F0502020204030204" pitchFamily="34" charset="0"/>
              </a:rPr>
              <a:t>c</a:t>
            </a:r>
            <a:r>
              <a:rPr lang="en-US" sz="1200" dirty="0">
                <a:solidFill>
                  <a:srgbClr val="4C4D4F"/>
                </a:solidFill>
                <a:effectLst/>
                <a:latin typeface="+mn-lt"/>
                <a:ea typeface="Calibri" panose="020F0502020204030204" pitchFamily="34" charset="0"/>
                <a:cs typeface="Calibri" panose="020F0502020204030204" pitchFamily="34" charset="0"/>
              </a:rPr>
              <a:t>o</a:t>
            </a:r>
            <a:r>
              <a:rPr lang="en-US" sz="1200" spc="5" dirty="0">
                <a:solidFill>
                  <a:srgbClr val="4C4D4F"/>
                </a:solidFill>
                <a:effectLst/>
                <a:latin typeface="+mn-lt"/>
                <a:ea typeface="Calibri" panose="020F0502020204030204" pitchFamily="34" charset="0"/>
                <a:cs typeface="Calibri" panose="020F0502020204030204" pitchFamily="34" charset="0"/>
              </a:rPr>
              <a:t>m</a:t>
            </a:r>
            <a:r>
              <a:rPr lang="en-US" sz="1200" dirty="0">
                <a:solidFill>
                  <a:srgbClr val="4C4D4F"/>
                </a:solidFill>
                <a:effectLst/>
                <a:latin typeface="+mn-lt"/>
                <a:ea typeface="Calibri" panose="020F0502020204030204" pitchFamily="34" charset="0"/>
                <a:cs typeface="Calibri" panose="020F0502020204030204" pitchFamily="34" charset="0"/>
              </a:rPr>
              <a:t>e</a:t>
            </a:r>
            <a:r>
              <a:rPr lang="en-US" sz="1200" spc="80" dirty="0">
                <a:solidFill>
                  <a:srgbClr val="4C4D4F"/>
                </a:solidFill>
                <a:effectLst/>
                <a:latin typeface="+mn-lt"/>
                <a:ea typeface="Calibri" panose="020F0502020204030204" pitchFamily="34" charset="0"/>
                <a:cs typeface="Calibri" panose="020F0502020204030204" pitchFamily="34" charset="0"/>
              </a:rPr>
              <a:t> </a:t>
            </a:r>
            <a:r>
              <a:rPr lang="en-US" sz="1200" spc="-5" dirty="0">
                <a:solidFill>
                  <a:srgbClr val="4C4D4F"/>
                </a:solidFill>
                <a:effectLst/>
                <a:latin typeface="+mn-lt"/>
                <a:ea typeface="Calibri" panose="020F0502020204030204" pitchFamily="34" charset="0"/>
                <a:cs typeface="Calibri" panose="020F0502020204030204" pitchFamily="34" charset="0"/>
              </a:rPr>
              <a:t>a</a:t>
            </a:r>
            <a:r>
              <a:rPr lang="en-US" sz="1200" dirty="0">
                <a:solidFill>
                  <a:srgbClr val="4C4D4F"/>
                </a:solidFill>
                <a:effectLst/>
                <a:latin typeface="+mn-lt"/>
                <a:ea typeface="Calibri" panose="020F0502020204030204" pitchFamily="34" charset="0"/>
                <a:cs typeface="Calibri" panose="020F0502020204030204" pitchFamily="34" charset="0"/>
              </a:rPr>
              <a:t>n</a:t>
            </a:r>
            <a:r>
              <a:rPr lang="en-US" sz="1200" spc="45" dirty="0">
                <a:solidFill>
                  <a:srgbClr val="4C4D4F"/>
                </a:solidFill>
                <a:effectLst/>
                <a:latin typeface="+mn-lt"/>
                <a:ea typeface="Calibri" panose="020F0502020204030204" pitchFamily="34" charset="0"/>
                <a:cs typeface="Calibri" panose="020F0502020204030204" pitchFamily="34" charset="0"/>
              </a:rPr>
              <a:t> </a:t>
            </a:r>
            <a:r>
              <a:rPr lang="en-US" sz="1200" spc="-25" dirty="0">
                <a:solidFill>
                  <a:srgbClr val="4C4D4F"/>
                </a:solidFill>
                <a:effectLst/>
                <a:latin typeface="+mn-lt"/>
                <a:ea typeface="Calibri" panose="020F0502020204030204" pitchFamily="34" charset="0"/>
                <a:cs typeface="Calibri" panose="020F0502020204030204" pitchFamily="34" charset="0"/>
              </a:rPr>
              <a:t>i</a:t>
            </a:r>
            <a:r>
              <a:rPr lang="en-US" sz="1200" spc="-10" dirty="0">
                <a:solidFill>
                  <a:srgbClr val="4C4D4F"/>
                </a:solidFill>
                <a:effectLst/>
                <a:latin typeface="+mn-lt"/>
                <a:ea typeface="Calibri" panose="020F0502020204030204" pitchFamily="34" charset="0"/>
                <a:cs typeface="Calibri" panose="020F0502020204030204" pitchFamily="34" charset="0"/>
              </a:rPr>
              <a:t>nt</a:t>
            </a:r>
            <a:r>
              <a:rPr lang="en-US" sz="1200" spc="10" dirty="0">
                <a:solidFill>
                  <a:srgbClr val="4C4D4F"/>
                </a:solidFill>
                <a:effectLst/>
                <a:latin typeface="+mn-lt"/>
                <a:ea typeface="Calibri" panose="020F0502020204030204" pitchFamily="34" charset="0"/>
                <a:cs typeface="Calibri" panose="020F0502020204030204" pitchFamily="34" charset="0"/>
              </a:rPr>
              <a:t>e</a:t>
            </a:r>
            <a:r>
              <a:rPr lang="en-US" sz="1200" spc="5" dirty="0">
                <a:solidFill>
                  <a:srgbClr val="4C4D4F"/>
                </a:solidFill>
                <a:effectLst/>
                <a:latin typeface="+mn-lt"/>
                <a:ea typeface="Calibri" panose="020F0502020204030204" pitchFamily="34" charset="0"/>
                <a:cs typeface="Calibri" panose="020F0502020204030204" pitchFamily="34" charset="0"/>
              </a:rPr>
              <a:t>g</a:t>
            </a:r>
            <a:r>
              <a:rPr lang="en-US" sz="1200" spc="-5" dirty="0">
                <a:solidFill>
                  <a:srgbClr val="4C4D4F"/>
                </a:solidFill>
                <a:effectLst/>
                <a:latin typeface="+mn-lt"/>
                <a:ea typeface="Calibri" panose="020F0502020204030204" pitchFamily="34" charset="0"/>
                <a:cs typeface="Calibri" panose="020F0502020204030204" pitchFamily="34" charset="0"/>
              </a:rPr>
              <a:t>r</a:t>
            </a:r>
            <a:r>
              <a:rPr lang="en-US" sz="1200" spc="-20" dirty="0">
                <a:solidFill>
                  <a:srgbClr val="4C4D4F"/>
                </a:solidFill>
                <a:effectLst/>
                <a:latin typeface="+mn-lt"/>
                <a:ea typeface="Calibri" panose="020F0502020204030204" pitchFamily="34" charset="0"/>
                <a:cs typeface="Calibri" panose="020F0502020204030204" pitchFamily="34" charset="0"/>
              </a:rPr>
              <a:t>a</a:t>
            </a:r>
            <a:r>
              <a:rPr lang="en-US" sz="1200" dirty="0">
                <a:solidFill>
                  <a:srgbClr val="4C4D4F"/>
                </a:solidFill>
                <a:effectLst/>
                <a:latin typeface="+mn-lt"/>
                <a:ea typeface="Calibri" panose="020F0502020204030204" pitchFamily="34" charset="0"/>
                <a:cs typeface="Calibri" panose="020F0502020204030204" pitchFamily="34" charset="0"/>
              </a:rPr>
              <a:t>l</a:t>
            </a:r>
            <a:r>
              <a:rPr lang="en-US" sz="1200" spc="75" dirty="0">
                <a:solidFill>
                  <a:srgbClr val="4C4D4F"/>
                </a:solidFill>
                <a:effectLst/>
                <a:latin typeface="+mn-lt"/>
                <a:ea typeface="Calibri" panose="020F0502020204030204" pitchFamily="34" charset="0"/>
                <a:cs typeface="Calibri" panose="020F0502020204030204" pitchFamily="34" charset="0"/>
              </a:rPr>
              <a:t> </a:t>
            </a:r>
            <a:r>
              <a:rPr lang="en-US" sz="1200" spc="5" dirty="0">
                <a:solidFill>
                  <a:srgbClr val="4C4D4F"/>
                </a:solidFill>
                <a:effectLst/>
                <a:latin typeface="+mn-lt"/>
                <a:ea typeface="Calibri" panose="020F0502020204030204" pitchFamily="34" charset="0"/>
                <a:cs typeface="Calibri" panose="020F0502020204030204" pitchFamily="34" charset="0"/>
              </a:rPr>
              <a:t>p</a:t>
            </a:r>
            <a:r>
              <a:rPr lang="en-US" sz="1200" spc="-5" dirty="0">
                <a:solidFill>
                  <a:srgbClr val="4C4D4F"/>
                </a:solidFill>
                <a:effectLst/>
                <a:latin typeface="+mn-lt"/>
                <a:ea typeface="Calibri" panose="020F0502020204030204" pitchFamily="34" charset="0"/>
                <a:cs typeface="Calibri" panose="020F0502020204030204" pitchFamily="34" charset="0"/>
              </a:rPr>
              <a:t>a</a:t>
            </a:r>
            <a:r>
              <a:rPr lang="en-US" sz="1200" spc="30" dirty="0">
                <a:solidFill>
                  <a:srgbClr val="4C4D4F"/>
                </a:solidFill>
                <a:effectLst/>
                <a:latin typeface="+mn-lt"/>
                <a:ea typeface="Calibri" panose="020F0502020204030204" pitchFamily="34" charset="0"/>
                <a:cs typeface="Calibri" panose="020F0502020204030204" pitchFamily="34" charset="0"/>
              </a:rPr>
              <a:t>r</a:t>
            </a:r>
            <a:r>
              <a:rPr lang="en-US" sz="1200" dirty="0">
                <a:solidFill>
                  <a:srgbClr val="4C4D4F"/>
                </a:solidFill>
                <a:effectLst/>
                <a:latin typeface="+mn-lt"/>
                <a:ea typeface="Calibri" panose="020F0502020204030204" pitchFamily="34" charset="0"/>
                <a:cs typeface="Calibri" panose="020F0502020204030204" pitchFamily="34" charset="0"/>
              </a:rPr>
              <a:t>t</a:t>
            </a:r>
            <a:r>
              <a:rPr lang="en-US" sz="1200" spc="25" dirty="0">
                <a:solidFill>
                  <a:srgbClr val="4C4D4F"/>
                </a:solidFill>
                <a:effectLst/>
                <a:latin typeface="+mn-lt"/>
                <a:ea typeface="Calibri" panose="020F0502020204030204" pitchFamily="34" charset="0"/>
                <a:cs typeface="Calibri" panose="020F0502020204030204" pitchFamily="34" charset="0"/>
              </a:rPr>
              <a:t> </a:t>
            </a:r>
            <a:r>
              <a:rPr lang="en-US" sz="1200" spc="-10" dirty="0">
                <a:solidFill>
                  <a:srgbClr val="4C4D4F"/>
                </a:solidFill>
                <a:effectLst/>
                <a:latin typeface="+mn-lt"/>
                <a:ea typeface="Calibri" panose="020F0502020204030204" pitchFamily="34" charset="0"/>
                <a:cs typeface="Calibri" panose="020F0502020204030204" pitchFamily="34" charset="0"/>
              </a:rPr>
              <a:t>o</a:t>
            </a:r>
            <a:r>
              <a:rPr lang="en-US" sz="1200" dirty="0">
                <a:solidFill>
                  <a:srgbClr val="4C4D4F"/>
                </a:solidFill>
                <a:effectLst/>
                <a:latin typeface="+mn-lt"/>
                <a:ea typeface="Calibri" panose="020F0502020204030204" pitchFamily="34" charset="0"/>
                <a:cs typeface="Calibri" panose="020F0502020204030204" pitchFamily="34" charset="0"/>
              </a:rPr>
              <a:t>f</a:t>
            </a:r>
            <a:r>
              <a:rPr lang="en-US" sz="1200" spc="60" dirty="0">
                <a:solidFill>
                  <a:srgbClr val="4C4D4F"/>
                </a:solidFill>
                <a:effectLst/>
                <a:latin typeface="+mn-lt"/>
                <a:ea typeface="Calibri" panose="020F0502020204030204" pitchFamily="34" charset="0"/>
                <a:cs typeface="Calibri" panose="020F0502020204030204" pitchFamily="34" charset="0"/>
              </a:rPr>
              <a:t> this </a:t>
            </a:r>
            <a:r>
              <a:rPr lang="en-US" sz="1200" spc="5" dirty="0">
                <a:solidFill>
                  <a:srgbClr val="4C4D4F"/>
                </a:solidFill>
                <a:effectLst/>
                <a:latin typeface="+mn-lt"/>
                <a:ea typeface="Calibri" panose="020F0502020204030204" pitchFamily="34" charset="0"/>
                <a:cs typeface="Calibri" panose="020F0502020204030204" pitchFamily="34" charset="0"/>
              </a:rPr>
              <a:t>organization, we must value, </a:t>
            </a:r>
            <a:r>
              <a:rPr lang="en-US" sz="1200" spc="-10" dirty="0">
                <a:solidFill>
                  <a:srgbClr val="4C4D4F"/>
                </a:solidFill>
                <a:effectLst/>
                <a:latin typeface="+mn-lt"/>
                <a:ea typeface="Calibri" panose="020F0502020204030204" pitchFamily="34" charset="0"/>
              </a:rPr>
              <a:t>e</a:t>
            </a:r>
            <a:r>
              <a:rPr lang="en-US" sz="1200" spc="-5" dirty="0">
                <a:solidFill>
                  <a:srgbClr val="4C4D4F"/>
                </a:solidFill>
                <a:effectLst/>
                <a:latin typeface="+mn-lt"/>
                <a:ea typeface="Calibri" panose="020F0502020204030204" pitchFamily="34" charset="0"/>
              </a:rPr>
              <a:t>m</a:t>
            </a:r>
            <a:r>
              <a:rPr lang="en-US" sz="1200" dirty="0">
                <a:solidFill>
                  <a:srgbClr val="4C4D4F"/>
                </a:solidFill>
                <a:effectLst/>
                <a:latin typeface="+mn-lt"/>
                <a:ea typeface="Calibri" panose="020F0502020204030204" pitchFamily="34" charset="0"/>
              </a:rPr>
              <a:t>b</a:t>
            </a:r>
            <a:r>
              <a:rPr lang="en-US" sz="1200" spc="-5" dirty="0">
                <a:solidFill>
                  <a:srgbClr val="4C4D4F"/>
                </a:solidFill>
                <a:effectLst/>
                <a:latin typeface="+mn-lt"/>
                <a:ea typeface="Calibri" panose="020F0502020204030204" pitchFamily="34" charset="0"/>
              </a:rPr>
              <a:t>r</a:t>
            </a:r>
            <a:r>
              <a:rPr lang="en-US" sz="1200" spc="5" dirty="0">
                <a:solidFill>
                  <a:srgbClr val="4C4D4F"/>
                </a:solidFill>
                <a:effectLst/>
                <a:latin typeface="+mn-lt"/>
                <a:ea typeface="Calibri" panose="020F0502020204030204" pitchFamily="34" charset="0"/>
              </a:rPr>
              <a:t>a</a:t>
            </a:r>
            <a:r>
              <a:rPr lang="en-US" sz="1200" spc="-10" dirty="0">
                <a:solidFill>
                  <a:srgbClr val="4C4D4F"/>
                </a:solidFill>
                <a:effectLst/>
                <a:latin typeface="+mn-lt"/>
                <a:ea typeface="Calibri" panose="020F0502020204030204" pitchFamily="34" charset="0"/>
              </a:rPr>
              <a:t>c</a:t>
            </a:r>
            <a:r>
              <a:rPr lang="en-US" sz="1200" dirty="0">
                <a:solidFill>
                  <a:srgbClr val="4C4D4F"/>
                </a:solidFill>
                <a:effectLst/>
                <a:latin typeface="+mn-lt"/>
                <a:ea typeface="Calibri" panose="020F0502020204030204" pitchFamily="34" charset="0"/>
              </a:rPr>
              <a:t>e</a:t>
            </a:r>
            <a:r>
              <a:rPr lang="en-US" sz="1200" spc="60" dirty="0">
                <a:solidFill>
                  <a:srgbClr val="4C4D4F"/>
                </a:solidFill>
                <a:effectLst/>
                <a:latin typeface="+mn-lt"/>
                <a:ea typeface="Calibri" panose="020F0502020204030204" pitchFamily="34" charset="0"/>
              </a:rPr>
              <a:t> </a:t>
            </a:r>
            <a:r>
              <a:rPr lang="en-US" sz="1200" spc="-5" dirty="0">
                <a:solidFill>
                  <a:srgbClr val="4C4D4F"/>
                </a:solidFill>
                <a:effectLst/>
                <a:latin typeface="+mn-lt"/>
                <a:ea typeface="Calibri" panose="020F0502020204030204" pitchFamily="34" charset="0"/>
              </a:rPr>
              <a:t>a</a:t>
            </a:r>
            <a:r>
              <a:rPr lang="en-US" sz="1200" spc="5" dirty="0">
                <a:solidFill>
                  <a:srgbClr val="4C4D4F"/>
                </a:solidFill>
                <a:effectLst/>
                <a:latin typeface="+mn-lt"/>
                <a:ea typeface="Calibri" panose="020F0502020204030204" pitchFamily="34" charset="0"/>
              </a:rPr>
              <a:t>n</a:t>
            </a:r>
            <a:r>
              <a:rPr lang="en-US" sz="1200" dirty="0">
                <a:solidFill>
                  <a:srgbClr val="4C4D4F"/>
                </a:solidFill>
                <a:effectLst/>
                <a:latin typeface="+mn-lt"/>
                <a:ea typeface="Calibri" panose="020F0502020204030204" pitchFamily="34" charset="0"/>
              </a:rPr>
              <a:t>d </a:t>
            </a:r>
            <a:r>
              <a:rPr lang="en-US" sz="1200" spc="-30" dirty="0">
                <a:solidFill>
                  <a:srgbClr val="4C4D4F"/>
                </a:solidFill>
                <a:effectLst/>
                <a:latin typeface="+mn-lt"/>
                <a:ea typeface="Calibri" panose="020F0502020204030204" pitchFamily="34" charset="0"/>
              </a:rPr>
              <a:t>i</a:t>
            </a:r>
            <a:r>
              <a:rPr lang="en-US" sz="1200" spc="-5" dirty="0">
                <a:solidFill>
                  <a:srgbClr val="4C4D4F"/>
                </a:solidFill>
                <a:effectLst/>
                <a:latin typeface="+mn-lt"/>
                <a:ea typeface="Calibri" panose="020F0502020204030204" pitchFamily="34" charset="0"/>
              </a:rPr>
              <a:t>m</a:t>
            </a:r>
            <a:r>
              <a:rPr lang="en-US" sz="1200" spc="-10" dirty="0">
                <a:solidFill>
                  <a:srgbClr val="4C4D4F"/>
                </a:solidFill>
                <a:effectLst/>
                <a:latin typeface="+mn-lt"/>
                <a:ea typeface="Calibri" panose="020F0502020204030204" pitchFamily="34" charset="0"/>
              </a:rPr>
              <a:t>ple</a:t>
            </a:r>
            <a:r>
              <a:rPr lang="en-US" sz="1200" spc="5" dirty="0">
                <a:solidFill>
                  <a:srgbClr val="4C4D4F"/>
                </a:solidFill>
                <a:effectLst/>
                <a:latin typeface="+mn-lt"/>
                <a:ea typeface="Calibri" panose="020F0502020204030204" pitchFamily="34" charset="0"/>
              </a:rPr>
              <a:t>m</a:t>
            </a:r>
            <a:r>
              <a:rPr lang="en-US" sz="1200" spc="-10" dirty="0">
                <a:solidFill>
                  <a:srgbClr val="4C4D4F"/>
                </a:solidFill>
                <a:effectLst/>
                <a:latin typeface="+mn-lt"/>
                <a:ea typeface="Calibri" panose="020F0502020204030204" pitchFamily="34" charset="0"/>
              </a:rPr>
              <a:t>en</a:t>
            </a:r>
            <a:r>
              <a:rPr lang="en-US" sz="1200" dirty="0">
                <a:solidFill>
                  <a:srgbClr val="4C4D4F"/>
                </a:solidFill>
                <a:effectLst/>
                <a:latin typeface="+mn-lt"/>
                <a:ea typeface="Calibri" panose="020F0502020204030204" pitchFamily="34" charset="0"/>
              </a:rPr>
              <a:t>t</a:t>
            </a:r>
            <a:r>
              <a:rPr lang="en-US" sz="1200" spc="65" dirty="0">
                <a:solidFill>
                  <a:srgbClr val="4C4D4F"/>
                </a:solidFill>
                <a:effectLst/>
                <a:latin typeface="+mn-lt"/>
                <a:ea typeface="Calibri" panose="020F0502020204030204" pitchFamily="34" charset="0"/>
              </a:rPr>
              <a:t> </a:t>
            </a:r>
            <a:r>
              <a:rPr lang="en-US" sz="1200" dirty="0">
                <a:solidFill>
                  <a:srgbClr val="4C4D4F"/>
                </a:solidFill>
                <a:effectLst/>
                <a:latin typeface="+mn-lt"/>
                <a:ea typeface="Calibri" panose="020F0502020204030204" pitchFamily="34" charset="0"/>
              </a:rPr>
              <a:t>a</a:t>
            </a:r>
            <a:r>
              <a:rPr lang="en-US" sz="1200" spc="180" dirty="0">
                <a:solidFill>
                  <a:srgbClr val="4C4D4F"/>
                </a:solidFill>
                <a:effectLst/>
                <a:latin typeface="+mn-lt"/>
                <a:ea typeface="Calibri" panose="020F0502020204030204" pitchFamily="34" charset="0"/>
              </a:rPr>
              <a:t> </a:t>
            </a:r>
            <a:r>
              <a:rPr lang="en-US" sz="1200" spc="-15" dirty="0">
                <a:solidFill>
                  <a:srgbClr val="4C4D4F"/>
                </a:solidFill>
                <a:effectLst/>
                <a:latin typeface="+mn-lt"/>
                <a:ea typeface="Calibri" panose="020F0502020204030204" pitchFamily="34" charset="0"/>
              </a:rPr>
              <a:t>“</a:t>
            </a:r>
            <a:r>
              <a:rPr lang="en-US" sz="1200" spc="-10" dirty="0">
                <a:solidFill>
                  <a:srgbClr val="4C4D4F"/>
                </a:solidFill>
                <a:effectLst/>
                <a:latin typeface="+mn-lt"/>
                <a:ea typeface="Calibri" panose="020F0502020204030204" pitchFamily="34" charset="0"/>
              </a:rPr>
              <a:t>r</a:t>
            </a:r>
            <a:r>
              <a:rPr lang="en-US" sz="1200" spc="10" dirty="0">
                <a:solidFill>
                  <a:srgbClr val="4C4D4F"/>
                </a:solidFill>
                <a:effectLst/>
                <a:latin typeface="+mn-lt"/>
                <a:ea typeface="Calibri" panose="020F0502020204030204" pitchFamily="34" charset="0"/>
              </a:rPr>
              <a:t>e</a:t>
            </a:r>
            <a:r>
              <a:rPr lang="en-US" sz="1200" spc="-5" dirty="0">
                <a:solidFill>
                  <a:srgbClr val="4C4D4F"/>
                </a:solidFill>
                <a:effectLst/>
                <a:latin typeface="+mn-lt"/>
                <a:ea typeface="Calibri" panose="020F0502020204030204" pitchFamily="34" charset="0"/>
              </a:rPr>
              <a:t>c</a:t>
            </a:r>
            <a:r>
              <a:rPr lang="en-US" sz="1200" spc="-15" dirty="0">
                <a:solidFill>
                  <a:srgbClr val="4C4D4F"/>
                </a:solidFill>
                <a:effectLst/>
                <a:latin typeface="+mn-lt"/>
                <a:ea typeface="Calibri" panose="020F0502020204030204" pitchFamily="34" charset="0"/>
              </a:rPr>
              <a:t>ov</a:t>
            </a:r>
            <a:r>
              <a:rPr lang="en-US" sz="1200" spc="-10" dirty="0">
                <a:solidFill>
                  <a:srgbClr val="4C4D4F"/>
                </a:solidFill>
                <a:effectLst/>
                <a:latin typeface="+mn-lt"/>
                <a:ea typeface="Calibri" panose="020F0502020204030204" pitchFamily="34" charset="0"/>
              </a:rPr>
              <a:t>e</a:t>
            </a:r>
            <a:r>
              <a:rPr lang="en-US" sz="1200" spc="25" dirty="0">
                <a:solidFill>
                  <a:srgbClr val="4C4D4F"/>
                </a:solidFill>
                <a:effectLst/>
                <a:latin typeface="+mn-lt"/>
                <a:ea typeface="Calibri" panose="020F0502020204030204" pitchFamily="34" charset="0"/>
              </a:rPr>
              <a:t>r</a:t>
            </a:r>
            <a:r>
              <a:rPr lang="en-US" sz="1200" dirty="0">
                <a:solidFill>
                  <a:srgbClr val="4C4D4F"/>
                </a:solidFill>
                <a:effectLst/>
                <a:latin typeface="+mn-lt"/>
                <a:ea typeface="Calibri" panose="020F0502020204030204" pitchFamily="34" charset="0"/>
              </a:rPr>
              <a:t>y</a:t>
            </a:r>
            <a:r>
              <a:rPr lang="en-US" sz="1200" spc="95" dirty="0">
                <a:solidFill>
                  <a:srgbClr val="4C4D4F"/>
                </a:solidFill>
                <a:effectLst/>
                <a:latin typeface="+mn-lt"/>
                <a:ea typeface="Calibri" panose="020F0502020204030204" pitchFamily="34" charset="0"/>
              </a:rPr>
              <a:t> </a:t>
            </a:r>
            <a:r>
              <a:rPr lang="en-US" sz="1200" dirty="0">
                <a:solidFill>
                  <a:srgbClr val="4C4D4F"/>
                </a:solidFill>
                <a:effectLst/>
                <a:latin typeface="+mn-lt"/>
                <a:ea typeface="Calibri" panose="020F0502020204030204" pitchFamily="34" charset="0"/>
              </a:rPr>
              <a:t>o</a:t>
            </a:r>
            <a:r>
              <a:rPr lang="en-US" sz="1200" spc="-15" dirty="0">
                <a:solidFill>
                  <a:srgbClr val="4C4D4F"/>
                </a:solidFill>
                <a:effectLst/>
                <a:latin typeface="+mn-lt"/>
                <a:ea typeface="Calibri" panose="020F0502020204030204" pitchFamily="34" charset="0"/>
              </a:rPr>
              <a:t>r</a:t>
            </a:r>
            <a:r>
              <a:rPr lang="en-US" sz="1200" spc="-20" dirty="0">
                <a:solidFill>
                  <a:srgbClr val="4C4D4F"/>
                </a:solidFill>
                <a:effectLst/>
                <a:latin typeface="+mn-lt"/>
                <a:ea typeface="Calibri" panose="020F0502020204030204" pitchFamily="34" charset="0"/>
              </a:rPr>
              <a:t>i</a:t>
            </a:r>
            <a:r>
              <a:rPr lang="en-US" sz="1200" spc="-10" dirty="0">
                <a:solidFill>
                  <a:srgbClr val="4C4D4F"/>
                </a:solidFill>
                <a:effectLst/>
                <a:latin typeface="+mn-lt"/>
                <a:ea typeface="Calibri" panose="020F0502020204030204" pitchFamily="34" charset="0"/>
              </a:rPr>
              <a:t>en</a:t>
            </a:r>
            <a:r>
              <a:rPr lang="en-US" sz="1200" dirty="0">
                <a:solidFill>
                  <a:srgbClr val="4C4D4F"/>
                </a:solidFill>
                <a:effectLst/>
                <a:latin typeface="+mn-lt"/>
                <a:ea typeface="Calibri" panose="020F0502020204030204" pitchFamily="34" charset="0"/>
              </a:rPr>
              <a:t>t</a:t>
            </a:r>
            <a:r>
              <a:rPr lang="en-US" sz="1200" spc="-5" dirty="0">
                <a:solidFill>
                  <a:srgbClr val="4C4D4F"/>
                </a:solidFill>
                <a:effectLst/>
                <a:latin typeface="+mn-lt"/>
                <a:ea typeface="Calibri" panose="020F0502020204030204" pitchFamily="34" charset="0"/>
              </a:rPr>
              <a:t>a</a:t>
            </a:r>
            <a:r>
              <a:rPr lang="en-US" sz="1200" spc="-15" dirty="0">
                <a:solidFill>
                  <a:srgbClr val="4C4D4F"/>
                </a:solidFill>
                <a:effectLst/>
                <a:latin typeface="+mn-lt"/>
                <a:ea typeface="Calibri" panose="020F0502020204030204" pitchFamily="34" charset="0"/>
              </a:rPr>
              <a:t>t</a:t>
            </a:r>
            <a:r>
              <a:rPr lang="en-US" sz="1200" spc="-20" dirty="0">
                <a:solidFill>
                  <a:srgbClr val="4C4D4F"/>
                </a:solidFill>
                <a:effectLst/>
                <a:latin typeface="+mn-lt"/>
                <a:ea typeface="Calibri" panose="020F0502020204030204" pitchFamily="34" charset="0"/>
              </a:rPr>
              <a:t>i</a:t>
            </a:r>
            <a:r>
              <a:rPr lang="en-US" sz="1200" dirty="0">
                <a:solidFill>
                  <a:srgbClr val="4C4D4F"/>
                </a:solidFill>
                <a:effectLst/>
                <a:latin typeface="+mn-lt"/>
                <a:ea typeface="Calibri" panose="020F0502020204030204" pitchFamily="34" charset="0"/>
              </a:rPr>
              <a:t>o</a:t>
            </a:r>
            <a:r>
              <a:rPr lang="en-US" sz="1200" spc="5" dirty="0">
                <a:solidFill>
                  <a:srgbClr val="4C4D4F"/>
                </a:solidFill>
                <a:effectLst/>
                <a:latin typeface="+mn-lt"/>
                <a:ea typeface="Calibri" panose="020F0502020204030204" pitchFamily="34" charset="0"/>
              </a:rPr>
              <a:t>n</a:t>
            </a:r>
            <a:r>
              <a:rPr lang="en-US" sz="1200" spc="-55" dirty="0">
                <a:solidFill>
                  <a:srgbClr val="4C4D4F"/>
                </a:solidFill>
                <a:effectLst/>
                <a:latin typeface="+mn-lt"/>
                <a:ea typeface="Calibri" panose="020F0502020204030204" pitchFamily="34" charset="0"/>
              </a:rPr>
              <a:t>,</a:t>
            </a:r>
            <a:r>
              <a:rPr lang="en-US" sz="1200" dirty="0">
                <a:solidFill>
                  <a:srgbClr val="4C4D4F"/>
                </a:solidFill>
                <a:effectLst/>
                <a:latin typeface="+mn-lt"/>
                <a:ea typeface="Calibri" panose="020F0502020204030204" pitchFamily="34" charset="0"/>
              </a:rPr>
              <a:t>”</a:t>
            </a:r>
            <a:r>
              <a:rPr lang="en-US" sz="1200" spc="95" dirty="0">
                <a:solidFill>
                  <a:srgbClr val="4C4D4F"/>
                </a:solidFill>
                <a:effectLst/>
                <a:latin typeface="+mn-lt"/>
                <a:ea typeface="Calibri" panose="020F0502020204030204" pitchFamily="34" charset="0"/>
              </a:rPr>
              <a:t> </a:t>
            </a:r>
            <a:r>
              <a:rPr lang="en-US" sz="1200" spc="10" dirty="0">
                <a:solidFill>
                  <a:srgbClr val="4C4D4F"/>
                </a:solidFill>
                <a:effectLst/>
                <a:latin typeface="+mn-lt"/>
                <a:ea typeface="Calibri" panose="020F0502020204030204" pitchFamily="34" charset="0"/>
              </a:rPr>
              <a:t>b</a:t>
            </a:r>
            <a:r>
              <a:rPr lang="en-US" sz="1200" spc="-10" dirty="0">
                <a:solidFill>
                  <a:srgbClr val="4C4D4F"/>
                </a:solidFill>
                <a:effectLst/>
                <a:latin typeface="+mn-lt"/>
                <a:ea typeface="Calibri" panose="020F0502020204030204" pitchFamily="34" charset="0"/>
              </a:rPr>
              <a:t>o</a:t>
            </a:r>
            <a:r>
              <a:rPr lang="en-US" sz="1200" spc="-5" dirty="0">
                <a:solidFill>
                  <a:srgbClr val="4C4D4F"/>
                </a:solidFill>
                <a:effectLst/>
                <a:latin typeface="+mn-lt"/>
                <a:ea typeface="Calibri" panose="020F0502020204030204" pitchFamily="34" charset="0"/>
              </a:rPr>
              <a:t>t</a:t>
            </a:r>
            <a:r>
              <a:rPr lang="en-US" sz="1200" dirty="0">
                <a:solidFill>
                  <a:srgbClr val="4C4D4F"/>
                </a:solidFill>
                <a:effectLst/>
                <a:latin typeface="+mn-lt"/>
                <a:ea typeface="Calibri" panose="020F0502020204030204" pitchFamily="34" charset="0"/>
              </a:rPr>
              <a:t>h</a:t>
            </a:r>
            <a:r>
              <a:rPr lang="en-US" sz="1200" spc="15" dirty="0">
                <a:solidFill>
                  <a:srgbClr val="4C4D4F"/>
                </a:solidFill>
                <a:effectLst/>
                <a:latin typeface="+mn-lt"/>
                <a:ea typeface="Calibri" panose="020F0502020204030204" pitchFamily="34" charset="0"/>
              </a:rPr>
              <a:t> </a:t>
            </a:r>
            <a:r>
              <a:rPr lang="en-US" sz="1200" spc="-30" dirty="0">
                <a:solidFill>
                  <a:srgbClr val="4C4D4F"/>
                </a:solidFill>
                <a:effectLst/>
                <a:latin typeface="+mn-lt"/>
                <a:ea typeface="Calibri" panose="020F0502020204030204" pitchFamily="34" charset="0"/>
              </a:rPr>
              <a:t>i</a:t>
            </a:r>
            <a:r>
              <a:rPr lang="en-US" sz="1200" dirty="0">
                <a:solidFill>
                  <a:srgbClr val="4C4D4F"/>
                </a:solidFill>
                <a:effectLst/>
                <a:latin typeface="+mn-lt"/>
                <a:ea typeface="Calibri" panose="020F0502020204030204" pitchFamily="34" charset="0"/>
              </a:rPr>
              <a:t>n</a:t>
            </a:r>
            <a:r>
              <a:rPr lang="en-US" sz="1200" spc="80" dirty="0">
                <a:solidFill>
                  <a:srgbClr val="4C4D4F"/>
                </a:solidFill>
                <a:effectLst/>
                <a:latin typeface="+mn-lt"/>
                <a:ea typeface="Calibri" panose="020F0502020204030204" pitchFamily="34" charset="0"/>
              </a:rPr>
              <a:t> </a:t>
            </a:r>
            <a:r>
              <a:rPr lang="en-US" sz="1200" spc="10" dirty="0">
                <a:solidFill>
                  <a:srgbClr val="4C4D4F"/>
                </a:solidFill>
                <a:effectLst/>
                <a:latin typeface="+mn-lt"/>
                <a:ea typeface="Calibri" panose="020F0502020204030204" pitchFamily="34" charset="0"/>
              </a:rPr>
              <a:t>p</a:t>
            </a:r>
            <a:r>
              <a:rPr lang="en-US" sz="1200" spc="-10" dirty="0">
                <a:solidFill>
                  <a:srgbClr val="4C4D4F"/>
                </a:solidFill>
                <a:effectLst/>
                <a:latin typeface="+mn-lt"/>
                <a:ea typeface="Calibri" panose="020F0502020204030204" pitchFamily="34" charset="0"/>
              </a:rPr>
              <a:t>o</a:t>
            </a:r>
            <a:r>
              <a:rPr lang="en-US" sz="1200" spc="-15" dirty="0">
                <a:solidFill>
                  <a:srgbClr val="4C4D4F"/>
                </a:solidFill>
                <a:effectLst/>
                <a:latin typeface="+mn-lt"/>
                <a:ea typeface="Calibri" panose="020F0502020204030204" pitchFamily="34" charset="0"/>
              </a:rPr>
              <a:t>li</a:t>
            </a:r>
            <a:r>
              <a:rPr lang="en-US" sz="1200" spc="20" dirty="0">
                <a:solidFill>
                  <a:srgbClr val="4C4D4F"/>
                </a:solidFill>
                <a:effectLst/>
                <a:latin typeface="+mn-lt"/>
                <a:ea typeface="Calibri" panose="020F0502020204030204" pitchFamily="34" charset="0"/>
              </a:rPr>
              <a:t>c</a:t>
            </a:r>
            <a:r>
              <a:rPr lang="en-US" sz="1200" dirty="0">
                <a:solidFill>
                  <a:srgbClr val="4C4D4F"/>
                </a:solidFill>
                <a:effectLst/>
                <a:latin typeface="+mn-lt"/>
                <a:ea typeface="Calibri" panose="020F0502020204030204" pitchFamily="34" charset="0"/>
              </a:rPr>
              <a:t>y</a:t>
            </a:r>
            <a:r>
              <a:rPr lang="en-US" sz="1200" spc="40" dirty="0">
                <a:solidFill>
                  <a:srgbClr val="4C4D4F"/>
                </a:solidFill>
                <a:effectLst/>
                <a:latin typeface="+mn-lt"/>
                <a:ea typeface="Calibri" panose="020F0502020204030204" pitchFamily="34" charset="0"/>
              </a:rPr>
              <a:t> </a:t>
            </a:r>
            <a:r>
              <a:rPr lang="en-US" sz="1200" spc="-5" dirty="0">
                <a:solidFill>
                  <a:srgbClr val="4C4D4F"/>
                </a:solidFill>
                <a:effectLst/>
                <a:latin typeface="+mn-lt"/>
                <a:ea typeface="Calibri" panose="020F0502020204030204" pitchFamily="34" charset="0"/>
              </a:rPr>
              <a:t>a</a:t>
            </a:r>
            <a:r>
              <a:rPr lang="en-US" sz="1200" spc="5" dirty="0">
                <a:solidFill>
                  <a:srgbClr val="4C4D4F"/>
                </a:solidFill>
                <a:effectLst/>
                <a:latin typeface="+mn-lt"/>
                <a:ea typeface="Calibri" panose="020F0502020204030204" pitchFamily="34" charset="0"/>
              </a:rPr>
              <a:t>n</a:t>
            </a:r>
            <a:r>
              <a:rPr lang="en-US" sz="1200" dirty="0">
                <a:solidFill>
                  <a:srgbClr val="4C4D4F"/>
                </a:solidFill>
                <a:effectLst/>
                <a:latin typeface="+mn-lt"/>
                <a:ea typeface="Calibri" panose="020F0502020204030204" pitchFamily="34" charset="0"/>
              </a:rPr>
              <a:t>d </a:t>
            </a:r>
            <a:r>
              <a:rPr lang="en-US" sz="1200" spc="-30" dirty="0">
                <a:solidFill>
                  <a:srgbClr val="4C4D4F"/>
                </a:solidFill>
                <a:effectLst/>
                <a:latin typeface="+mn-lt"/>
                <a:ea typeface="Calibri" panose="020F0502020204030204" pitchFamily="34" charset="0"/>
              </a:rPr>
              <a:t>i</a:t>
            </a:r>
            <a:r>
              <a:rPr lang="en-US" sz="1200" dirty="0">
                <a:solidFill>
                  <a:srgbClr val="4C4D4F"/>
                </a:solidFill>
                <a:effectLst/>
                <a:latin typeface="+mn-lt"/>
                <a:ea typeface="Calibri" panose="020F0502020204030204" pitchFamily="34" charset="0"/>
              </a:rPr>
              <a:t>n</a:t>
            </a:r>
            <a:r>
              <a:rPr lang="en-US" sz="1200" spc="50" dirty="0">
                <a:solidFill>
                  <a:srgbClr val="4C4D4F"/>
                </a:solidFill>
                <a:effectLst/>
                <a:latin typeface="+mn-lt"/>
                <a:ea typeface="Calibri" panose="020F0502020204030204" pitchFamily="34" charset="0"/>
              </a:rPr>
              <a:t> </a:t>
            </a:r>
            <a:r>
              <a:rPr lang="en-US" sz="1200" dirty="0">
                <a:solidFill>
                  <a:srgbClr val="4C4D4F"/>
                </a:solidFill>
                <a:effectLst/>
                <a:latin typeface="+mn-lt"/>
                <a:ea typeface="Calibri" panose="020F0502020204030204" pitchFamily="34" charset="0"/>
              </a:rPr>
              <a:t>p</a:t>
            </a:r>
            <a:r>
              <a:rPr lang="en-US" sz="1200" spc="-5" dirty="0">
                <a:solidFill>
                  <a:srgbClr val="4C4D4F"/>
                </a:solidFill>
                <a:effectLst/>
                <a:latin typeface="+mn-lt"/>
                <a:ea typeface="Calibri" panose="020F0502020204030204" pitchFamily="34" charset="0"/>
              </a:rPr>
              <a:t>r</a:t>
            </a:r>
            <a:r>
              <a:rPr lang="en-US" sz="1200" spc="5" dirty="0">
                <a:solidFill>
                  <a:srgbClr val="4C4D4F"/>
                </a:solidFill>
                <a:effectLst/>
                <a:latin typeface="+mn-lt"/>
                <a:ea typeface="Calibri" panose="020F0502020204030204" pitchFamily="34" charset="0"/>
              </a:rPr>
              <a:t>a</a:t>
            </a:r>
            <a:r>
              <a:rPr lang="en-US" sz="1200" spc="20" dirty="0">
                <a:solidFill>
                  <a:srgbClr val="4C4D4F"/>
                </a:solidFill>
                <a:effectLst/>
                <a:latin typeface="+mn-lt"/>
                <a:ea typeface="Calibri" panose="020F0502020204030204" pitchFamily="34" charset="0"/>
              </a:rPr>
              <a:t>c</a:t>
            </a:r>
            <a:r>
              <a:rPr lang="en-US" sz="1200" spc="-15" dirty="0">
                <a:solidFill>
                  <a:srgbClr val="4C4D4F"/>
                </a:solidFill>
                <a:effectLst/>
                <a:latin typeface="+mn-lt"/>
                <a:ea typeface="Calibri" panose="020F0502020204030204" pitchFamily="34" charset="0"/>
              </a:rPr>
              <a:t>t</a:t>
            </a:r>
            <a:r>
              <a:rPr lang="en-US" sz="1200" spc="-20" dirty="0">
                <a:solidFill>
                  <a:srgbClr val="4C4D4F"/>
                </a:solidFill>
                <a:effectLst/>
                <a:latin typeface="+mn-lt"/>
                <a:ea typeface="Calibri" panose="020F0502020204030204" pitchFamily="34" charset="0"/>
              </a:rPr>
              <a:t>i</a:t>
            </a:r>
            <a:r>
              <a:rPr lang="en-US" sz="1200" spc="-10" dirty="0">
                <a:solidFill>
                  <a:srgbClr val="4C4D4F"/>
                </a:solidFill>
                <a:effectLst/>
                <a:latin typeface="+mn-lt"/>
                <a:ea typeface="Calibri" panose="020F0502020204030204" pitchFamily="34" charset="0"/>
              </a:rPr>
              <a:t>c</a:t>
            </a:r>
            <a:r>
              <a:rPr lang="en-US" sz="1200" dirty="0">
                <a:solidFill>
                  <a:srgbClr val="4C4D4F"/>
                </a:solidFill>
                <a:effectLst/>
                <a:latin typeface="+mn-lt"/>
                <a:ea typeface="Calibri" panose="020F0502020204030204" pitchFamily="34" charset="0"/>
              </a:rPr>
              <a:t>e.  This set of training modules and experiences is designed to help our staff </a:t>
            </a:r>
            <a:r>
              <a:rPr lang="en-US" sz="1200" spc="-5" dirty="0">
                <a:solidFill>
                  <a:srgbClr val="4C4D4F"/>
                </a:solidFill>
                <a:effectLst/>
                <a:latin typeface="+mn-lt"/>
                <a:ea typeface="Calibri" panose="020F0502020204030204" pitchFamily="34" charset="0"/>
                <a:cs typeface="Calibri" panose="020F0502020204030204" pitchFamily="34" charset="0"/>
              </a:rPr>
              <a:t>u</a:t>
            </a:r>
            <a:r>
              <a:rPr lang="en-US" sz="1200" spc="5" dirty="0">
                <a:solidFill>
                  <a:srgbClr val="4C4D4F"/>
                </a:solidFill>
                <a:effectLst/>
                <a:latin typeface="+mn-lt"/>
                <a:ea typeface="Calibri" panose="020F0502020204030204" pitchFamily="34" charset="0"/>
                <a:cs typeface="Calibri" panose="020F0502020204030204" pitchFamily="34" charset="0"/>
              </a:rPr>
              <a:t>n</a:t>
            </a:r>
            <a:r>
              <a:rPr lang="en-US" sz="1200" dirty="0">
                <a:solidFill>
                  <a:srgbClr val="4C4D4F"/>
                </a:solidFill>
                <a:effectLst/>
                <a:latin typeface="+mn-lt"/>
                <a:ea typeface="Calibri" panose="020F0502020204030204" pitchFamily="34" charset="0"/>
                <a:cs typeface="Calibri" panose="020F0502020204030204" pitchFamily="34" charset="0"/>
              </a:rPr>
              <a:t>d</a:t>
            </a:r>
            <a:r>
              <a:rPr lang="en-US" sz="1200" spc="-10" dirty="0">
                <a:solidFill>
                  <a:srgbClr val="4C4D4F"/>
                </a:solidFill>
                <a:effectLst/>
                <a:latin typeface="+mn-lt"/>
                <a:ea typeface="Calibri" panose="020F0502020204030204" pitchFamily="34" charset="0"/>
                <a:cs typeface="Calibri" panose="020F0502020204030204" pitchFamily="34" charset="0"/>
              </a:rPr>
              <a:t>e</a:t>
            </a:r>
            <a:r>
              <a:rPr lang="en-US" sz="1200" spc="5" dirty="0">
                <a:solidFill>
                  <a:srgbClr val="4C4D4F"/>
                </a:solidFill>
                <a:effectLst/>
                <a:latin typeface="+mn-lt"/>
                <a:ea typeface="Calibri" panose="020F0502020204030204" pitchFamily="34" charset="0"/>
                <a:cs typeface="Calibri" panose="020F0502020204030204" pitchFamily="34" charset="0"/>
              </a:rPr>
              <a:t>r</a:t>
            </a:r>
            <a:r>
              <a:rPr lang="en-US" sz="1200" spc="10" dirty="0">
                <a:solidFill>
                  <a:srgbClr val="4C4D4F"/>
                </a:solidFill>
                <a:effectLst/>
                <a:latin typeface="+mn-lt"/>
                <a:ea typeface="Calibri" panose="020F0502020204030204" pitchFamily="34" charset="0"/>
                <a:cs typeface="Calibri" panose="020F0502020204030204" pitchFamily="34" charset="0"/>
              </a:rPr>
              <a:t>s</a:t>
            </a:r>
            <a:r>
              <a:rPr lang="en-US" sz="1200" dirty="0">
                <a:solidFill>
                  <a:srgbClr val="4C4D4F"/>
                </a:solidFill>
                <a:effectLst/>
                <a:latin typeface="+mn-lt"/>
                <a:ea typeface="Calibri" panose="020F0502020204030204" pitchFamily="34" charset="0"/>
                <a:cs typeface="Calibri" panose="020F0502020204030204" pitchFamily="34" charset="0"/>
              </a:rPr>
              <a:t>t</a:t>
            </a:r>
            <a:r>
              <a:rPr lang="en-US" sz="1200" spc="-5" dirty="0">
                <a:solidFill>
                  <a:srgbClr val="4C4D4F"/>
                </a:solidFill>
                <a:effectLst/>
                <a:latin typeface="+mn-lt"/>
                <a:ea typeface="Calibri" panose="020F0502020204030204" pitchFamily="34" charset="0"/>
                <a:cs typeface="Calibri" panose="020F0502020204030204" pitchFamily="34" charset="0"/>
              </a:rPr>
              <a:t>a</a:t>
            </a:r>
            <a:r>
              <a:rPr lang="en-US" sz="1200" spc="5" dirty="0">
                <a:solidFill>
                  <a:srgbClr val="4C4D4F"/>
                </a:solidFill>
                <a:effectLst/>
                <a:latin typeface="+mn-lt"/>
                <a:ea typeface="Calibri" panose="020F0502020204030204" pitchFamily="34" charset="0"/>
                <a:cs typeface="Calibri" panose="020F0502020204030204" pitchFamily="34" charset="0"/>
              </a:rPr>
              <a:t>n</a:t>
            </a:r>
            <a:r>
              <a:rPr lang="en-US" sz="1200" spc="-30" dirty="0">
                <a:solidFill>
                  <a:srgbClr val="4C4D4F"/>
                </a:solidFill>
                <a:effectLst/>
                <a:latin typeface="+mn-lt"/>
                <a:ea typeface="Calibri" panose="020F0502020204030204" pitchFamily="34" charset="0"/>
                <a:cs typeface="Calibri" panose="020F0502020204030204" pitchFamily="34" charset="0"/>
              </a:rPr>
              <a:t>d</a:t>
            </a:r>
            <a:r>
              <a:rPr lang="en-US" sz="1200" spc="-80" dirty="0">
                <a:solidFill>
                  <a:srgbClr val="4C4D4F"/>
                </a:solidFill>
                <a:effectLst/>
                <a:latin typeface="+mn-lt"/>
                <a:ea typeface="Calibri" panose="020F0502020204030204" pitchFamily="34" charset="0"/>
                <a:cs typeface="Calibri" panose="020F0502020204030204" pitchFamily="34" charset="0"/>
              </a:rPr>
              <a:t> </a:t>
            </a:r>
            <a:r>
              <a:rPr lang="en-US" sz="1200" spc="-10" dirty="0">
                <a:solidFill>
                  <a:srgbClr val="4C4D4F"/>
                </a:solidFill>
                <a:effectLst/>
                <a:latin typeface="+mn-lt"/>
                <a:ea typeface="Calibri" panose="020F0502020204030204" pitchFamily="34" charset="0"/>
                <a:cs typeface="Calibri" panose="020F0502020204030204" pitchFamily="34" charset="0"/>
              </a:rPr>
              <a:t>r</a:t>
            </a:r>
            <a:r>
              <a:rPr lang="en-US" sz="1200" spc="10" dirty="0">
                <a:solidFill>
                  <a:srgbClr val="4C4D4F"/>
                </a:solidFill>
                <a:effectLst/>
                <a:latin typeface="+mn-lt"/>
                <a:ea typeface="Calibri" panose="020F0502020204030204" pitchFamily="34" charset="0"/>
                <a:cs typeface="Calibri" panose="020F0502020204030204" pitchFamily="34" charset="0"/>
              </a:rPr>
              <a:t>e</a:t>
            </a:r>
            <a:r>
              <a:rPr lang="en-US" sz="1200" spc="-5" dirty="0">
                <a:solidFill>
                  <a:srgbClr val="4C4D4F"/>
                </a:solidFill>
                <a:effectLst/>
                <a:latin typeface="+mn-lt"/>
                <a:ea typeface="Calibri" panose="020F0502020204030204" pitchFamily="34" charset="0"/>
                <a:cs typeface="Calibri" panose="020F0502020204030204" pitchFamily="34" charset="0"/>
              </a:rPr>
              <a:t>c</a:t>
            </a:r>
            <a:r>
              <a:rPr lang="en-US" sz="1200" spc="-20" dirty="0">
                <a:solidFill>
                  <a:srgbClr val="4C4D4F"/>
                </a:solidFill>
                <a:effectLst/>
                <a:latin typeface="+mn-lt"/>
                <a:ea typeface="Calibri" panose="020F0502020204030204" pitchFamily="34" charset="0"/>
                <a:cs typeface="Calibri" panose="020F0502020204030204" pitchFamily="34" charset="0"/>
              </a:rPr>
              <a:t>ov</a:t>
            </a:r>
            <a:r>
              <a:rPr lang="en-US" sz="1200" spc="-10" dirty="0">
                <a:solidFill>
                  <a:srgbClr val="4C4D4F"/>
                </a:solidFill>
                <a:effectLst/>
                <a:latin typeface="+mn-lt"/>
                <a:ea typeface="Calibri" panose="020F0502020204030204" pitchFamily="34" charset="0"/>
                <a:cs typeface="Calibri" panose="020F0502020204030204" pitchFamily="34" charset="0"/>
              </a:rPr>
              <a:t>e</a:t>
            </a:r>
            <a:r>
              <a:rPr lang="en-US" sz="1200" spc="30" dirty="0">
                <a:solidFill>
                  <a:srgbClr val="4C4D4F"/>
                </a:solidFill>
                <a:effectLst/>
                <a:latin typeface="+mn-lt"/>
                <a:ea typeface="Calibri" panose="020F0502020204030204" pitchFamily="34" charset="0"/>
                <a:cs typeface="Calibri" panose="020F0502020204030204" pitchFamily="34" charset="0"/>
              </a:rPr>
              <a:t>r</a:t>
            </a:r>
            <a:r>
              <a:rPr lang="en-US" sz="1200" dirty="0">
                <a:solidFill>
                  <a:srgbClr val="4C4D4F"/>
                </a:solidFill>
                <a:effectLst/>
                <a:latin typeface="+mn-lt"/>
                <a:ea typeface="Calibri" panose="020F0502020204030204" pitchFamily="34" charset="0"/>
                <a:cs typeface="Calibri" panose="020F0502020204030204" pitchFamily="34" charset="0"/>
              </a:rPr>
              <a:t>y</a:t>
            </a:r>
            <a:r>
              <a:rPr lang="en-US" sz="1200" spc="140" dirty="0">
                <a:solidFill>
                  <a:srgbClr val="4C4D4F"/>
                </a:solidFill>
                <a:effectLst/>
                <a:latin typeface="+mn-lt"/>
                <a:ea typeface="Calibri" panose="020F0502020204030204" pitchFamily="34" charset="0"/>
                <a:cs typeface="Calibri" panose="020F0502020204030204" pitchFamily="34" charset="0"/>
              </a:rPr>
              <a:t> </a:t>
            </a:r>
            <a:r>
              <a:rPr lang="en-US" sz="1200" spc="0" baseline="0" dirty="0">
                <a:solidFill>
                  <a:srgbClr val="4C4D4F"/>
                </a:solidFill>
                <a:effectLst/>
                <a:latin typeface="+mn-lt"/>
                <a:ea typeface="Calibri" panose="020F0502020204030204" pitchFamily="34" charset="0"/>
                <a:cs typeface="Calibri" panose="020F0502020204030204" pitchFamily="34" charset="0"/>
              </a:rPr>
              <a:t>and to facilitate a consistent application of recovery principles </a:t>
            </a:r>
            <a:r>
              <a:rPr lang="en-US" sz="1200" spc="-10" dirty="0">
                <a:solidFill>
                  <a:srgbClr val="4C4D4F"/>
                </a:solidFill>
                <a:effectLst/>
                <a:latin typeface="+mn-lt"/>
                <a:ea typeface="Calibri" panose="020F0502020204030204" pitchFamily="34" charset="0"/>
                <a:cs typeface="Calibri" panose="020F0502020204030204" pitchFamily="34" charset="0"/>
              </a:rPr>
              <a:t>t</a:t>
            </a:r>
            <a:r>
              <a:rPr lang="en-US" sz="1200" spc="-5" dirty="0">
                <a:solidFill>
                  <a:srgbClr val="4C4D4F"/>
                </a:solidFill>
                <a:effectLst/>
                <a:latin typeface="+mn-lt"/>
                <a:ea typeface="Calibri" panose="020F0502020204030204" pitchFamily="34" charset="0"/>
                <a:cs typeface="Calibri" panose="020F0502020204030204" pitchFamily="34" charset="0"/>
              </a:rPr>
              <a:t>o</a:t>
            </a:r>
            <a:r>
              <a:rPr lang="en-US" sz="1200" dirty="0">
                <a:solidFill>
                  <a:srgbClr val="4C4D4F"/>
                </a:solidFill>
                <a:effectLst/>
                <a:latin typeface="+mn-lt"/>
                <a:ea typeface="Calibri" panose="020F0502020204030204" pitchFamily="34" charset="0"/>
                <a:cs typeface="Calibri" panose="020F0502020204030204" pitchFamily="34" charset="0"/>
              </a:rPr>
              <a:t>:</a:t>
            </a:r>
            <a:br>
              <a:rPr lang="en-US" sz="1200" dirty="0">
                <a:solidFill>
                  <a:srgbClr val="4C4D4F"/>
                </a:solidFill>
                <a:effectLst/>
                <a:latin typeface="+mn-lt"/>
                <a:ea typeface="Calibri" panose="020F0502020204030204" pitchFamily="34" charset="0"/>
                <a:cs typeface="Calibri" panose="020F0502020204030204" pitchFamily="34" charset="0"/>
              </a:rPr>
            </a:br>
            <a:endParaRPr lang="en-US" sz="1200" dirty="0">
              <a:effectLst/>
              <a:latin typeface="+mn-lt"/>
              <a:ea typeface="Calibri" panose="020F0502020204030204" pitchFamily="34" charset="0"/>
              <a:cs typeface="Times New Roman" panose="02020603050405020304" pitchFamily="18" charset="0"/>
            </a:endParaRPr>
          </a:p>
          <a:p>
            <a:pPr marL="349250" marR="0" indent="-285750">
              <a:lnSpc>
                <a:spcPct val="115000"/>
              </a:lnSpc>
              <a:spcBef>
                <a:spcPts val="0"/>
              </a:spcBef>
              <a:spcAft>
                <a:spcPts val="600"/>
              </a:spcAft>
              <a:buFont typeface="Arial" panose="020B0604020202020204" pitchFamily="34" charset="0"/>
              <a:buChar char="•"/>
            </a:pPr>
            <a:r>
              <a:rPr lang="en-US" sz="1200" b="0" spc="0" baseline="0" dirty="0">
                <a:solidFill>
                  <a:srgbClr val="4C4D4F"/>
                </a:solidFill>
                <a:effectLst/>
                <a:latin typeface="+mn-lt"/>
                <a:ea typeface="Arial" panose="020B0604020202020204" pitchFamily="34" charset="0"/>
                <a:cs typeface="Calibri" panose="020F0502020204030204" pitchFamily="34" charset="0"/>
              </a:rPr>
              <a:t>Develop a shared </a:t>
            </a:r>
            <a:r>
              <a:rPr lang="en-US" sz="1200" spc="0" baseline="0" dirty="0">
                <a:solidFill>
                  <a:srgbClr val="4C4D4F"/>
                </a:solidFill>
                <a:effectLst/>
                <a:latin typeface="+mn-lt"/>
                <a:ea typeface="Calibri" panose="020F0502020204030204" pitchFamily="34" charset="0"/>
                <a:cs typeface="Calibri" panose="020F0502020204030204" pitchFamily="34" charset="0"/>
              </a:rPr>
              <a:t>conceptual framework and language to transform our organization’s culture and practices.</a:t>
            </a:r>
            <a:endParaRPr lang="en-US" sz="1200" spc="0" baseline="0" dirty="0">
              <a:solidFill>
                <a:schemeClr val="tx1"/>
              </a:solidFill>
              <a:effectLst/>
              <a:latin typeface="+mn-lt"/>
              <a:ea typeface="Calibri" panose="020F0502020204030204" pitchFamily="34" charset="0"/>
              <a:cs typeface="Times New Roman" panose="02020603050405020304" pitchFamily="18" charset="0"/>
            </a:endParaRPr>
          </a:p>
          <a:p>
            <a:pPr marL="349250" marR="0" indent="-285750">
              <a:lnSpc>
                <a:spcPct val="115000"/>
              </a:lnSpc>
              <a:spcBef>
                <a:spcPts val="0"/>
              </a:spcBef>
              <a:spcAft>
                <a:spcPts val="600"/>
              </a:spcAft>
              <a:buFont typeface="Arial" panose="020B0604020202020204" pitchFamily="34" charset="0"/>
              <a:buChar char="•"/>
            </a:pPr>
            <a:r>
              <a:rPr lang="en-US" sz="1200" spc="-10" dirty="0">
                <a:solidFill>
                  <a:srgbClr val="4C4D4F"/>
                </a:solidFill>
                <a:effectLst/>
                <a:latin typeface="+mn-lt"/>
                <a:ea typeface="Calibri" panose="020F0502020204030204" pitchFamily="34" charset="0"/>
              </a:rPr>
              <a:t>Embrace the</a:t>
            </a:r>
            <a:r>
              <a:rPr lang="en-US" sz="1200" spc="55" dirty="0">
                <a:solidFill>
                  <a:srgbClr val="4C4D4F"/>
                </a:solidFill>
                <a:effectLst/>
                <a:latin typeface="+mn-lt"/>
                <a:ea typeface="Calibri" panose="020F0502020204030204" pitchFamily="34" charset="0"/>
              </a:rPr>
              <a:t> </a:t>
            </a:r>
            <a:r>
              <a:rPr lang="en-US" sz="1200" dirty="0">
                <a:solidFill>
                  <a:srgbClr val="4C4D4F"/>
                </a:solidFill>
                <a:effectLst/>
                <a:latin typeface="+mn-lt"/>
                <a:ea typeface="Calibri" panose="020F0502020204030204" pitchFamily="34" charset="0"/>
              </a:rPr>
              <a:t>p</a:t>
            </a:r>
            <a:r>
              <a:rPr lang="en-US" sz="1200" spc="-15" dirty="0">
                <a:solidFill>
                  <a:srgbClr val="4C4D4F"/>
                </a:solidFill>
                <a:effectLst/>
                <a:latin typeface="+mn-lt"/>
                <a:ea typeface="Calibri" panose="020F0502020204030204" pitchFamily="34" charset="0"/>
              </a:rPr>
              <a:t>r</a:t>
            </a:r>
            <a:r>
              <a:rPr lang="en-US" sz="1200" spc="-25" dirty="0">
                <a:solidFill>
                  <a:srgbClr val="4C4D4F"/>
                </a:solidFill>
                <a:effectLst/>
                <a:latin typeface="+mn-lt"/>
                <a:ea typeface="Calibri" panose="020F0502020204030204" pitchFamily="34" charset="0"/>
              </a:rPr>
              <a:t>i</a:t>
            </a:r>
            <a:r>
              <a:rPr lang="en-US" sz="1200" spc="5" dirty="0">
                <a:solidFill>
                  <a:srgbClr val="4C4D4F"/>
                </a:solidFill>
                <a:effectLst/>
                <a:latin typeface="+mn-lt"/>
                <a:ea typeface="Calibri" panose="020F0502020204030204" pitchFamily="34" charset="0"/>
              </a:rPr>
              <a:t>n</a:t>
            </a:r>
            <a:r>
              <a:rPr lang="en-US" sz="1200" spc="-20" dirty="0">
                <a:solidFill>
                  <a:srgbClr val="4C4D4F"/>
                </a:solidFill>
                <a:effectLst/>
                <a:latin typeface="+mn-lt"/>
                <a:ea typeface="Calibri" panose="020F0502020204030204" pitchFamily="34" charset="0"/>
              </a:rPr>
              <a:t>c</a:t>
            </a:r>
            <a:r>
              <a:rPr lang="en-US" sz="1200" spc="-25" dirty="0">
                <a:solidFill>
                  <a:srgbClr val="4C4D4F"/>
                </a:solidFill>
                <a:effectLst/>
                <a:latin typeface="+mn-lt"/>
                <a:ea typeface="Calibri" panose="020F0502020204030204" pitchFamily="34" charset="0"/>
              </a:rPr>
              <a:t>i</a:t>
            </a:r>
            <a:r>
              <a:rPr lang="en-US" sz="1200" spc="-10" dirty="0">
                <a:solidFill>
                  <a:srgbClr val="4C4D4F"/>
                </a:solidFill>
                <a:effectLst/>
                <a:latin typeface="+mn-lt"/>
                <a:ea typeface="Calibri" panose="020F0502020204030204" pitchFamily="34" charset="0"/>
              </a:rPr>
              <a:t>pl</a:t>
            </a:r>
            <a:r>
              <a:rPr lang="en-US" sz="1200" spc="5" dirty="0">
                <a:solidFill>
                  <a:srgbClr val="4C4D4F"/>
                </a:solidFill>
                <a:effectLst/>
                <a:latin typeface="+mn-lt"/>
                <a:ea typeface="Calibri" panose="020F0502020204030204" pitchFamily="34" charset="0"/>
              </a:rPr>
              <a:t>es</a:t>
            </a:r>
            <a:r>
              <a:rPr lang="en-US" sz="1200" dirty="0">
                <a:solidFill>
                  <a:srgbClr val="4C4D4F"/>
                </a:solidFill>
                <a:effectLst/>
                <a:latin typeface="+mn-lt"/>
                <a:ea typeface="Calibri" panose="020F0502020204030204" pitchFamily="34" charset="0"/>
              </a:rPr>
              <a:t>,</a:t>
            </a:r>
            <a:r>
              <a:rPr lang="en-US" sz="1200" spc="95" dirty="0">
                <a:solidFill>
                  <a:srgbClr val="4C4D4F"/>
                </a:solidFill>
                <a:effectLst/>
                <a:latin typeface="+mn-lt"/>
                <a:ea typeface="Calibri" panose="020F0502020204030204" pitchFamily="34" charset="0"/>
              </a:rPr>
              <a:t> </a:t>
            </a:r>
            <a:r>
              <a:rPr lang="en-US" sz="1200" spc="-5" dirty="0">
                <a:solidFill>
                  <a:srgbClr val="4C4D4F"/>
                </a:solidFill>
                <a:effectLst/>
                <a:latin typeface="+mn-lt"/>
                <a:ea typeface="Calibri" panose="020F0502020204030204" pitchFamily="34" charset="0"/>
              </a:rPr>
              <a:t>v</a:t>
            </a:r>
            <a:r>
              <a:rPr lang="en-US" sz="1200" spc="-15" dirty="0">
                <a:solidFill>
                  <a:srgbClr val="4C4D4F"/>
                </a:solidFill>
                <a:effectLst/>
                <a:latin typeface="+mn-lt"/>
                <a:ea typeface="Calibri" panose="020F0502020204030204" pitchFamily="34" charset="0"/>
              </a:rPr>
              <a:t>al</a:t>
            </a:r>
            <a:r>
              <a:rPr lang="en-US" sz="1200" dirty="0">
                <a:solidFill>
                  <a:srgbClr val="4C4D4F"/>
                </a:solidFill>
                <a:effectLst/>
                <a:latin typeface="+mn-lt"/>
                <a:ea typeface="Calibri" panose="020F0502020204030204" pitchFamily="34" charset="0"/>
              </a:rPr>
              <a:t>u</a:t>
            </a:r>
            <a:r>
              <a:rPr lang="en-US" sz="1200" spc="5" dirty="0">
                <a:solidFill>
                  <a:srgbClr val="4C4D4F"/>
                </a:solidFill>
                <a:effectLst/>
                <a:latin typeface="+mn-lt"/>
                <a:ea typeface="Calibri" panose="020F0502020204030204" pitchFamily="34" charset="0"/>
              </a:rPr>
              <a:t>es</a:t>
            </a:r>
            <a:r>
              <a:rPr lang="en-US" sz="1200" dirty="0">
                <a:solidFill>
                  <a:srgbClr val="4C4D4F"/>
                </a:solidFill>
                <a:effectLst/>
                <a:latin typeface="+mn-lt"/>
                <a:ea typeface="Calibri" panose="020F0502020204030204" pitchFamily="34" charset="0"/>
              </a:rPr>
              <a:t>,</a:t>
            </a:r>
            <a:r>
              <a:rPr lang="en-US" sz="1200" spc="95" dirty="0">
                <a:solidFill>
                  <a:srgbClr val="4C4D4F"/>
                </a:solidFill>
                <a:effectLst/>
                <a:latin typeface="+mn-lt"/>
                <a:ea typeface="Calibri" panose="020F0502020204030204" pitchFamily="34" charset="0"/>
              </a:rPr>
              <a:t> </a:t>
            </a:r>
            <a:r>
              <a:rPr lang="en-US" sz="1200" spc="10" dirty="0">
                <a:solidFill>
                  <a:srgbClr val="4C4D4F"/>
                </a:solidFill>
                <a:effectLst/>
                <a:latin typeface="+mn-lt"/>
                <a:ea typeface="Calibri" panose="020F0502020204030204" pitchFamily="34" charset="0"/>
              </a:rPr>
              <a:t>k</a:t>
            </a:r>
            <a:r>
              <a:rPr lang="en-US" sz="1200" spc="5" dirty="0">
                <a:solidFill>
                  <a:srgbClr val="4C4D4F"/>
                </a:solidFill>
                <a:effectLst/>
                <a:latin typeface="+mn-lt"/>
                <a:ea typeface="Calibri" panose="020F0502020204030204" pitchFamily="34" charset="0"/>
              </a:rPr>
              <a:t>n</a:t>
            </a:r>
            <a:r>
              <a:rPr lang="en-US" sz="1200" spc="-15" dirty="0">
                <a:solidFill>
                  <a:srgbClr val="4C4D4F"/>
                </a:solidFill>
                <a:effectLst/>
                <a:latin typeface="+mn-lt"/>
                <a:ea typeface="Calibri" panose="020F0502020204030204" pitchFamily="34" charset="0"/>
              </a:rPr>
              <a:t>o</a:t>
            </a:r>
            <a:r>
              <a:rPr lang="en-US" sz="1200" spc="-20" dirty="0">
                <a:solidFill>
                  <a:srgbClr val="4C4D4F"/>
                </a:solidFill>
                <a:effectLst/>
                <a:latin typeface="+mn-lt"/>
                <a:ea typeface="Calibri" panose="020F0502020204030204" pitchFamily="34" charset="0"/>
              </a:rPr>
              <a:t>w</a:t>
            </a:r>
            <a:r>
              <a:rPr lang="en-US" sz="1200" spc="-10" dirty="0">
                <a:solidFill>
                  <a:srgbClr val="4C4D4F"/>
                </a:solidFill>
                <a:effectLst/>
                <a:latin typeface="+mn-lt"/>
                <a:ea typeface="Calibri" panose="020F0502020204030204" pitchFamily="34" charset="0"/>
              </a:rPr>
              <a:t>l</a:t>
            </a:r>
            <a:r>
              <a:rPr lang="en-US" sz="1200" spc="10" dirty="0">
                <a:solidFill>
                  <a:srgbClr val="4C4D4F"/>
                </a:solidFill>
                <a:effectLst/>
                <a:latin typeface="+mn-lt"/>
                <a:ea typeface="Calibri" panose="020F0502020204030204" pitchFamily="34" charset="0"/>
              </a:rPr>
              <a:t>e</a:t>
            </a:r>
            <a:r>
              <a:rPr lang="en-US" sz="1200" spc="-10" dirty="0">
                <a:solidFill>
                  <a:srgbClr val="4C4D4F"/>
                </a:solidFill>
                <a:effectLst/>
                <a:latin typeface="+mn-lt"/>
                <a:ea typeface="Calibri" panose="020F0502020204030204" pitchFamily="34" charset="0"/>
              </a:rPr>
              <a:t>d</a:t>
            </a:r>
            <a:r>
              <a:rPr lang="en-US" sz="1200" spc="-5" dirty="0">
                <a:solidFill>
                  <a:srgbClr val="4C4D4F"/>
                </a:solidFill>
                <a:effectLst/>
                <a:latin typeface="+mn-lt"/>
                <a:ea typeface="Calibri" panose="020F0502020204030204" pitchFamily="34" charset="0"/>
              </a:rPr>
              <a:t>g</a:t>
            </a:r>
            <a:r>
              <a:rPr lang="en-US" sz="1200" dirty="0">
                <a:solidFill>
                  <a:srgbClr val="4C4D4F"/>
                </a:solidFill>
                <a:effectLst/>
                <a:latin typeface="+mn-lt"/>
                <a:ea typeface="Calibri" panose="020F0502020204030204" pitchFamily="34" charset="0"/>
              </a:rPr>
              <a:t>e,</a:t>
            </a:r>
            <a:r>
              <a:rPr lang="en-US" sz="1200" spc="95" dirty="0">
                <a:solidFill>
                  <a:srgbClr val="4C4D4F"/>
                </a:solidFill>
                <a:effectLst/>
                <a:latin typeface="+mn-lt"/>
                <a:ea typeface="Calibri" panose="020F0502020204030204" pitchFamily="34" charset="0"/>
              </a:rPr>
              <a:t> </a:t>
            </a:r>
            <a:r>
              <a:rPr lang="en-US" sz="1200" spc="-15" dirty="0">
                <a:solidFill>
                  <a:srgbClr val="4C4D4F"/>
                </a:solidFill>
                <a:effectLst/>
                <a:latin typeface="+mn-lt"/>
                <a:ea typeface="Calibri" panose="020F0502020204030204" pitchFamily="34" charset="0"/>
              </a:rPr>
              <a:t>s</a:t>
            </a:r>
            <a:r>
              <a:rPr lang="en-US" sz="1200" spc="-5" dirty="0">
                <a:solidFill>
                  <a:srgbClr val="4C4D4F"/>
                </a:solidFill>
                <a:effectLst/>
                <a:latin typeface="+mn-lt"/>
                <a:ea typeface="Calibri" panose="020F0502020204030204" pitchFamily="34" charset="0"/>
              </a:rPr>
              <a:t>k</a:t>
            </a:r>
            <a:r>
              <a:rPr lang="en-US" sz="1200" spc="-45" dirty="0">
                <a:solidFill>
                  <a:srgbClr val="4C4D4F"/>
                </a:solidFill>
                <a:effectLst/>
                <a:latin typeface="+mn-lt"/>
                <a:ea typeface="Calibri" panose="020F0502020204030204" pitchFamily="34" charset="0"/>
              </a:rPr>
              <a:t>il</a:t>
            </a:r>
            <a:r>
              <a:rPr lang="en-US" sz="1200" spc="-30" dirty="0">
                <a:solidFill>
                  <a:srgbClr val="4C4D4F"/>
                </a:solidFill>
                <a:effectLst/>
                <a:latin typeface="+mn-lt"/>
                <a:ea typeface="Calibri" panose="020F0502020204030204" pitchFamily="34" charset="0"/>
              </a:rPr>
              <a:t>l</a:t>
            </a:r>
            <a:r>
              <a:rPr lang="en-US" sz="1200" dirty="0">
                <a:solidFill>
                  <a:srgbClr val="4C4D4F"/>
                </a:solidFill>
                <a:effectLst/>
                <a:latin typeface="+mn-lt"/>
                <a:ea typeface="Calibri" panose="020F0502020204030204" pitchFamily="34" charset="0"/>
              </a:rPr>
              <a:t>s</a:t>
            </a:r>
            <a:r>
              <a:rPr lang="en-US" sz="1200" spc="45" dirty="0">
                <a:solidFill>
                  <a:srgbClr val="4C4D4F"/>
                </a:solidFill>
                <a:effectLst/>
                <a:latin typeface="+mn-lt"/>
                <a:ea typeface="Calibri" panose="020F0502020204030204" pitchFamily="34" charset="0"/>
              </a:rPr>
              <a:t> </a:t>
            </a:r>
            <a:r>
              <a:rPr lang="en-US" sz="1200" spc="-5" dirty="0">
                <a:solidFill>
                  <a:srgbClr val="4C4D4F"/>
                </a:solidFill>
                <a:effectLst/>
                <a:latin typeface="+mn-lt"/>
                <a:ea typeface="Calibri" panose="020F0502020204030204" pitchFamily="34" charset="0"/>
              </a:rPr>
              <a:t>a</a:t>
            </a:r>
            <a:r>
              <a:rPr lang="en-US" sz="1200" spc="5" dirty="0">
                <a:solidFill>
                  <a:srgbClr val="4C4D4F"/>
                </a:solidFill>
                <a:effectLst/>
                <a:latin typeface="+mn-lt"/>
                <a:ea typeface="Calibri" panose="020F0502020204030204" pitchFamily="34" charset="0"/>
              </a:rPr>
              <a:t>n</a:t>
            </a:r>
            <a:r>
              <a:rPr lang="en-US" sz="1200" dirty="0">
                <a:solidFill>
                  <a:srgbClr val="4C4D4F"/>
                </a:solidFill>
                <a:effectLst/>
                <a:latin typeface="+mn-lt"/>
                <a:ea typeface="Calibri" panose="020F0502020204030204" pitchFamily="34" charset="0"/>
              </a:rPr>
              <a:t>d </a:t>
            </a:r>
            <a:r>
              <a:rPr lang="en-US" sz="1200" spc="10" dirty="0">
                <a:solidFill>
                  <a:srgbClr val="4C4D4F"/>
                </a:solidFill>
                <a:effectLst/>
                <a:latin typeface="+mn-lt"/>
                <a:ea typeface="Calibri" panose="020F0502020204030204" pitchFamily="34" charset="0"/>
              </a:rPr>
              <a:t>b</a:t>
            </a:r>
            <a:r>
              <a:rPr lang="en-US" sz="1200" spc="-10" dirty="0">
                <a:solidFill>
                  <a:srgbClr val="4C4D4F"/>
                </a:solidFill>
                <a:effectLst/>
                <a:latin typeface="+mn-lt"/>
                <a:ea typeface="Calibri" panose="020F0502020204030204" pitchFamily="34" charset="0"/>
              </a:rPr>
              <a:t>e</a:t>
            </a:r>
            <a:r>
              <a:rPr lang="en-US" sz="1200" spc="-5" dirty="0">
                <a:solidFill>
                  <a:srgbClr val="4C4D4F"/>
                </a:solidFill>
                <a:effectLst/>
                <a:latin typeface="+mn-lt"/>
                <a:ea typeface="Calibri" panose="020F0502020204030204" pitchFamily="34" charset="0"/>
              </a:rPr>
              <a:t>h</a:t>
            </a:r>
            <a:r>
              <a:rPr lang="en-US" sz="1200" spc="-20" dirty="0">
                <a:solidFill>
                  <a:srgbClr val="4C4D4F"/>
                </a:solidFill>
                <a:effectLst/>
                <a:latin typeface="+mn-lt"/>
                <a:ea typeface="Calibri" panose="020F0502020204030204" pitchFamily="34" charset="0"/>
              </a:rPr>
              <a:t>av</a:t>
            </a:r>
            <a:r>
              <a:rPr lang="en-US" sz="1200" spc="-25" dirty="0">
                <a:solidFill>
                  <a:srgbClr val="4C4D4F"/>
                </a:solidFill>
                <a:effectLst/>
                <a:latin typeface="+mn-lt"/>
                <a:ea typeface="Calibri" panose="020F0502020204030204" pitchFamily="34" charset="0"/>
              </a:rPr>
              <a:t>i</a:t>
            </a:r>
            <a:r>
              <a:rPr lang="en-US" sz="1200" spc="5" dirty="0">
                <a:solidFill>
                  <a:srgbClr val="4C4D4F"/>
                </a:solidFill>
                <a:effectLst/>
                <a:latin typeface="+mn-lt"/>
                <a:ea typeface="Calibri" panose="020F0502020204030204" pitchFamily="34" charset="0"/>
              </a:rPr>
              <a:t>o</a:t>
            </a:r>
            <a:r>
              <a:rPr lang="en-US" sz="1200" dirty="0">
                <a:solidFill>
                  <a:srgbClr val="4C4D4F"/>
                </a:solidFill>
                <a:effectLst/>
                <a:latin typeface="+mn-lt"/>
                <a:ea typeface="Calibri" panose="020F0502020204030204" pitchFamily="34" charset="0"/>
              </a:rPr>
              <a:t>rs</a:t>
            </a:r>
            <a:r>
              <a:rPr lang="en-US" sz="1200" spc="135" dirty="0">
                <a:solidFill>
                  <a:srgbClr val="4C4D4F"/>
                </a:solidFill>
                <a:effectLst/>
                <a:latin typeface="+mn-lt"/>
                <a:ea typeface="Calibri" panose="020F0502020204030204" pitchFamily="34" charset="0"/>
              </a:rPr>
              <a:t> </a:t>
            </a:r>
            <a:r>
              <a:rPr lang="en-US" sz="1200" spc="-5" dirty="0">
                <a:solidFill>
                  <a:srgbClr val="4C4D4F"/>
                </a:solidFill>
                <a:effectLst/>
                <a:latin typeface="+mn-lt"/>
                <a:ea typeface="Calibri" panose="020F0502020204030204" pitchFamily="34" charset="0"/>
              </a:rPr>
              <a:t>tha</a:t>
            </a:r>
            <a:r>
              <a:rPr lang="en-US" sz="1200" dirty="0">
                <a:solidFill>
                  <a:srgbClr val="4C4D4F"/>
                </a:solidFill>
                <a:effectLst/>
                <a:latin typeface="+mn-lt"/>
                <a:ea typeface="Calibri" panose="020F0502020204030204" pitchFamily="34" charset="0"/>
              </a:rPr>
              <a:t>t</a:t>
            </a:r>
            <a:r>
              <a:rPr lang="en-US" sz="1200" spc="20" dirty="0">
                <a:solidFill>
                  <a:srgbClr val="4C4D4F"/>
                </a:solidFill>
                <a:effectLst/>
                <a:latin typeface="+mn-lt"/>
                <a:ea typeface="Calibri" panose="020F0502020204030204" pitchFamily="34" charset="0"/>
              </a:rPr>
              <a:t> </a:t>
            </a:r>
            <a:r>
              <a:rPr lang="en-US" sz="1200" spc="-5" dirty="0">
                <a:solidFill>
                  <a:srgbClr val="4C4D4F"/>
                </a:solidFill>
                <a:effectLst/>
                <a:latin typeface="+mn-lt"/>
                <a:ea typeface="Calibri" panose="020F0502020204030204" pitchFamily="34" charset="0"/>
              </a:rPr>
              <a:t>u</a:t>
            </a:r>
            <a:r>
              <a:rPr lang="en-US" sz="1200" spc="5" dirty="0">
                <a:solidFill>
                  <a:srgbClr val="4C4D4F"/>
                </a:solidFill>
                <a:effectLst/>
                <a:latin typeface="+mn-lt"/>
                <a:ea typeface="Calibri" panose="020F0502020204030204" pitchFamily="34" charset="0"/>
              </a:rPr>
              <a:t>n</a:t>
            </a:r>
            <a:r>
              <a:rPr lang="en-US" sz="1200" dirty="0">
                <a:solidFill>
                  <a:srgbClr val="4C4D4F"/>
                </a:solidFill>
                <a:effectLst/>
                <a:latin typeface="+mn-lt"/>
                <a:ea typeface="Calibri" panose="020F0502020204030204" pitchFamily="34" charset="0"/>
              </a:rPr>
              <a:t>d</a:t>
            </a:r>
            <a:r>
              <a:rPr lang="en-US" sz="1200" spc="-10" dirty="0">
                <a:solidFill>
                  <a:srgbClr val="4C4D4F"/>
                </a:solidFill>
                <a:effectLst/>
                <a:latin typeface="+mn-lt"/>
                <a:ea typeface="Calibri" panose="020F0502020204030204" pitchFamily="34" charset="0"/>
              </a:rPr>
              <a:t>er</a:t>
            </a:r>
            <a:r>
              <a:rPr lang="en-US" sz="1200" spc="-40" dirty="0">
                <a:solidFill>
                  <a:srgbClr val="4C4D4F"/>
                </a:solidFill>
                <a:effectLst/>
                <a:latin typeface="+mn-lt"/>
                <a:ea typeface="Calibri" panose="020F0502020204030204" pitchFamily="34" charset="0"/>
              </a:rPr>
              <a:t>l</a:t>
            </a:r>
            <a:r>
              <a:rPr lang="en-US" sz="1200" spc="-25" dirty="0">
                <a:solidFill>
                  <a:srgbClr val="4C4D4F"/>
                </a:solidFill>
                <a:effectLst/>
                <a:latin typeface="+mn-lt"/>
                <a:ea typeface="Calibri" panose="020F0502020204030204" pitchFamily="34" charset="0"/>
              </a:rPr>
              <a:t>i</a:t>
            </a:r>
            <a:r>
              <a:rPr lang="en-US" sz="1200" dirty="0">
                <a:solidFill>
                  <a:srgbClr val="4C4D4F"/>
                </a:solidFill>
                <a:effectLst/>
                <a:latin typeface="+mn-lt"/>
                <a:ea typeface="Calibri" panose="020F0502020204030204" pitchFamily="34" charset="0"/>
              </a:rPr>
              <a:t>e</a:t>
            </a:r>
            <a:r>
              <a:rPr lang="en-US" sz="1200" spc="65" dirty="0">
                <a:solidFill>
                  <a:srgbClr val="4C4D4F"/>
                </a:solidFill>
                <a:effectLst/>
                <a:latin typeface="+mn-lt"/>
                <a:ea typeface="Calibri" panose="020F0502020204030204" pitchFamily="34" charset="0"/>
              </a:rPr>
              <a:t> </a:t>
            </a:r>
            <a:r>
              <a:rPr lang="en-US" sz="1200" spc="-10" dirty="0">
                <a:solidFill>
                  <a:srgbClr val="4C4D4F"/>
                </a:solidFill>
                <a:effectLst/>
                <a:latin typeface="+mn-lt"/>
                <a:ea typeface="Calibri" panose="020F0502020204030204" pitchFamily="34" charset="0"/>
              </a:rPr>
              <a:t>r</a:t>
            </a:r>
            <a:r>
              <a:rPr lang="en-US" sz="1200" spc="10" dirty="0">
                <a:solidFill>
                  <a:srgbClr val="4C4D4F"/>
                </a:solidFill>
                <a:effectLst/>
                <a:latin typeface="+mn-lt"/>
                <a:ea typeface="Calibri" panose="020F0502020204030204" pitchFamily="34" charset="0"/>
              </a:rPr>
              <a:t>e</a:t>
            </a:r>
            <a:r>
              <a:rPr lang="en-US" sz="1200" spc="-5" dirty="0">
                <a:solidFill>
                  <a:srgbClr val="4C4D4F"/>
                </a:solidFill>
                <a:effectLst/>
                <a:latin typeface="+mn-lt"/>
                <a:ea typeface="Calibri" panose="020F0502020204030204" pitchFamily="34" charset="0"/>
              </a:rPr>
              <a:t>c</a:t>
            </a:r>
            <a:r>
              <a:rPr lang="en-US" sz="1200" spc="-20" dirty="0">
                <a:solidFill>
                  <a:srgbClr val="4C4D4F"/>
                </a:solidFill>
                <a:effectLst/>
                <a:latin typeface="+mn-lt"/>
                <a:ea typeface="Calibri" panose="020F0502020204030204" pitchFamily="34" charset="0"/>
              </a:rPr>
              <a:t>ov</a:t>
            </a:r>
            <a:r>
              <a:rPr lang="en-US" sz="1200" spc="-10" dirty="0">
                <a:solidFill>
                  <a:srgbClr val="4C4D4F"/>
                </a:solidFill>
                <a:effectLst/>
                <a:latin typeface="+mn-lt"/>
                <a:ea typeface="Calibri" panose="020F0502020204030204" pitchFamily="34" charset="0"/>
              </a:rPr>
              <a:t>e</a:t>
            </a:r>
            <a:r>
              <a:rPr lang="en-US" sz="1200" spc="30" dirty="0">
                <a:solidFill>
                  <a:srgbClr val="4C4D4F"/>
                </a:solidFill>
                <a:effectLst/>
                <a:latin typeface="+mn-lt"/>
                <a:ea typeface="Calibri" panose="020F0502020204030204" pitchFamily="34" charset="0"/>
              </a:rPr>
              <a:t>r</a:t>
            </a:r>
            <a:r>
              <a:rPr lang="en-US" sz="1200" spc="-25" dirty="0">
                <a:solidFill>
                  <a:srgbClr val="4C4D4F"/>
                </a:solidFill>
                <a:effectLst/>
                <a:latin typeface="+mn-lt"/>
                <a:ea typeface="Calibri" panose="020F0502020204030204" pitchFamily="34" charset="0"/>
              </a:rPr>
              <a:t>y</a:t>
            </a:r>
            <a:r>
              <a:rPr lang="en-US" sz="1200" spc="10" dirty="0">
                <a:solidFill>
                  <a:srgbClr val="4C4D4F"/>
                </a:solidFill>
                <a:effectLst/>
                <a:latin typeface="+mn-lt"/>
                <a:ea typeface="Calibri" panose="020F0502020204030204" pitchFamily="34" charset="0"/>
              </a:rPr>
              <a:t>-</a:t>
            </a:r>
            <a:r>
              <a:rPr lang="en-US" sz="1200" dirty="0">
                <a:solidFill>
                  <a:srgbClr val="4C4D4F"/>
                </a:solidFill>
                <a:effectLst/>
                <a:latin typeface="+mn-lt"/>
                <a:ea typeface="Calibri" panose="020F0502020204030204" pitchFamily="34" charset="0"/>
              </a:rPr>
              <a:t>o</a:t>
            </a:r>
            <a:r>
              <a:rPr lang="en-US" sz="1200" spc="-20" dirty="0">
                <a:solidFill>
                  <a:srgbClr val="4C4D4F"/>
                </a:solidFill>
                <a:effectLst/>
                <a:latin typeface="+mn-lt"/>
                <a:ea typeface="Calibri" panose="020F0502020204030204" pitchFamily="34" charset="0"/>
              </a:rPr>
              <a:t>r</a:t>
            </a:r>
            <a:r>
              <a:rPr lang="en-US" sz="1200" spc="-25" dirty="0">
                <a:solidFill>
                  <a:srgbClr val="4C4D4F"/>
                </a:solidFill>
                <a:effectLst/>
                <a:latin typeface="+mn-lt"/>
                <a:ea typeface="Calibri" panose="020F0502020204030204" pitchFamily="34" charset="0"/>
              </a:rPr>
              <a:t>i</a:t>
            </a:r>
            <a:r>
              <a:rPr lang="en-US" sz="1200" spc="-10" dirty="0">
                <a:solidFill>
                  <a:srgbClr val="4C4D4F"/>
                </a:solidFill>
                <a:effectLst/>
                <a:latin typeface="+mn-lt"/>
                <a:ea typeface="Calibri" panose="020F0502020204030204" pitchFamily="34" charset="0"/>
              </a:rPr>
              <a:t>ent</a:t>
            </a:r>
            <a:r>
              <a:rPr lang="en-US" sz="1200" spc="10" dirty="0">
                <a:solidFill>
                  <a:srgbClr val="4C4D4F"/>
                </a:solidFill>
                <a:effectLst/>
                <a:latin typeface="+mn-lt"/>
                <a:ea typeface="Calibri" panose="020F0502020204030204" pitchFamily="34" charset="0"/>
              </a:rPr>
              <a:t>e</a:t>
            </a:r>
            <a:r>
              <a:rPr lang="en-US" sz="1200" dirty="0">
                <a:solidFill>
                  <a:srgbClr val="4C4D4F"/>
                </a:solidFill>
                <a:effectLst/>
                <a:latin typeface="+mn-lt"/>
                <a:ea typeface="Calibri" panose="020F0502020204030204" pitchFamily="34" charset="0"/>
              </a:rPr>
              <a:t>d</a:t>
            </a:r>
            <a:r>
              <a:rPr lang="en-US" sz="1200" spc="240" dirty="0">
                <a:solidFill>
                  <a:srgbClr val="4C4D4F"/>
                </a:solidFill>
                <a:effectLst/>
                <a:latin typeface="+mn-lt"/>
                <a:ea typeface="Calibri" panose="020F0502020204030204" pitchFamily="34" charset="0"/>
              </a:rPr>
              <a:t> </a:t>
            </a:r>
            <a:r>
              <a:rPr lang="en-US" sz="1200" spc="10" dirty="0">
                <a:solidFill>
                  <a:srgbClr val="4C4D4F"/>
                </a:solidFill>
                <a:effectLst/>
                <a:latin typeface="+mn-lt"/>
                <a:ea typeface="Calibri" panose="020F0502020204030204" pitchFamily="34" charset="0"/>
              </a:rPr>
              <a:t>s</a:t>
            </a:r>
            <a:r>
              <a:rPr lang="en-US" sz="1200" spc="-10" dirty="0">
                <a:solidFill>
                  <a:srgbClr val="4C4D4F"/>
                </a:solidFill>
                <a:effectLst/>
                <a:latin typeface="+mn-lt"/>
                <a:ea typeface="Calibri" panose="020F0502020204030204" pitchFamily="34" charset="0"/>
              </a:rPr>
              <a:t>e</a:t>
            </a:r>
            <a:r>
              <a:rPr lang="en-US" sz="1200" spc="-80" dirty="0">
                <a:solidFill>
                  <a:srgbClr val="4C4D4F"/>
                </a:solidFill>
                <a:effectLst/>
                <a:latin typeface="+mn-lt"/>
                <a:ea typeface="Calibri" panose="020F0502020204030204" pitchFamily="34" charset="0"/>
              </a:rPr>
              <a:t>r</a:t>
            </a:r>
            <a:r>
              <a:rPr lang="en-US" sz="1200" spc="-20" dirty="0">
                <a:solidFill>
                  <a:srgbClr val="4C4D4F"/>
                </a:solidFill>
                <a:effectLst/>
                <a:latin typeface="+mn-lt"/>
                <a:ea typeface="Calibri" panose="020F0502020204030204" pitchFamily="34" charset="0"/>
              </a:rPr>
              <a:t>vi</a:t>
            </a:r>
            <a:r>
              <a:rPr lang="en-US" sz="1200" spc="-10" dirty="0">
                <a:solidFill>
                  <a:srgbClr val="4C4D4F"/>
                </a:solidFill>
                <a:effectLst/>
                <a:latin typeface="+mn-lt"/>
                <a:ea typeface="Calibri" panose="020F0502020204030204" pitchFamily="34" charset="0"/>
              </a:rPr>
              <a:t>c</a:t>
            </a:r>
            <a:r>
              <a:rPr lang="en-US" sz="1200" spc="5" dirty="0">
                <a:solidFill>
                  <a:srgbClr val="4C4D4F"/>
                </a:solidFill>
                <a:effectLst/>
                <a:latin typeface="+mn-lt"/>
                <a:ea typeface="Calibri" panose="020F0502020204030204" pitchFamily="34" charset="0"/>
              </a:rPr>
              <a:t>e</a:t>
            </a:r>
            <a:r>
              <a:rPr lang="en-US" sz="1200" dirty="0">
                <a:solidFill>
                  <a:srgbClr val="4C4D4F"/>
                </a:solidFill>
                <a:effectLst/>
                <a:latin typeface="+mn-lt"/>
                <a:ea typeface="Calibri" panose="020F0502020204030204" pitchFamily="34" charset="0"/>
              </a:rPr>
              <a:t>s</a:t>
            </a:r>
            <a:r>
              <a:rPr lang="en-US" sz="1200" spc="50" dirty="0">
                <a:solidFill>
                  <a:srgbClr val="4C4D4F"/>
                </a:solidFill>
                <a:effectLst/>
                <a:latin typeface="+mn-lt"/>
                <a:ea typeface="Calibri" panose="020F0502020204030204" pitchFamily="34" charset="0"/>
              </a:rPr>
              <a:t> </a:t>
            </a:r>
            <a:r>
              <a:rPr lang="en-US" sz="1200" spc="-5" dirty="0">
                <a:solidFill>
                  <a:srgbClr val="4C4D4F"/>
                </a:solidFill>
                <a:effectLst/>
                <a:latin typeface="+mn-lt"/>
                <a:ea typeface="Calibri" panose="020F0502020204030204" pitchFamily="34" charset="0"/>
              </a:rPr>
              <a:t>a</a:t>
            </a:r>
            <a:r>
              <a:rPr lang="en-US" sz="1200" spc="5" dirty="0">
                <a:solidFill>
                  <a:srgbClr val="4C4D4F"/>
                </a:solidFill>
                <a:effectLst/>
                <a:latin typeface="+mn-lt"/>
                <a:ea typeface="Calibri" panose="020F0502020204030204" pitchFamily="34" charset="0"/>
              </a:rPr>
              <a:t>n</a:t>
            </a:r>
            <a:r>
              <a:rPr lang="en-US" sz="1200" dirty="0">
                <a:solidFill>
                  <a:srgbClr val="4C4D4F"/>
                </a:solidFill>
                <a:effectLst/>
                <a:latin typeface="+mn-lt"/>
                <a:ea typeface="Calibri" panose="020F0502020204030204" pitchFamily="34" charset="0"/>
              </a:rPr>
              <a:t>d</a:t>
            </a:r>
            <a:r>
              <a:rPr lang="en-US" sz="1200" spc="140" dirty="0">
                <a:solidFill>
                  <a:srgbClr val="4C4D4F"/>
                </a:solidFill>
                <a:effectLst/>
                <a:latin typeface="+mn-lt"/>
                <a:ea typeface="Calibri" panose="020F0502020204030204" pitchFamily="34" charset="0"/>
              </a:rPr>
              <a:t> </a:t>
            </a:r>
            <a:r>
              <a:rPr lang="en-US" sz="1200" dirty="0">
                <a:solidFill>
                  <a:srgbClr val="4C4D4F"/>
                </a:solidFill>
                <a:effectLst/>
                <a:latin typeface="+mn-lt"/>
                <a:ea typeface="Calibri" panose="020F0502020204030204" pitchFamily="34" charset="0"/>
              </a:rPr>
              <a:t>s</a:t>
            </a:r>
            <a:r>
              <a:rPr lang="en-US" sz="1200" spc="-5" dirty="0">
                <a:solidFill>
                  <a:srgbClr val="4C4D4F"/>
                </a:solidFill>
                <a:effectLst/>
                <a:latin typeface="+mn-lt"/>
                <a:ea typeface="Calibri" panose="020F0502020204030204" pitchFamily="34" charset="0"/>
              </a:rPr>
              <a:t>u</a:t>
            </a:r>
            <a:r>
              <a:rPr lang="en-US" sz="1200" dirty="0">
                <a:solidFill>
                  <a:srgbClr val="4C4D4F"/>
                </a:solidFill>
                <a:effectLst/>
                <a:latin typeface="+mn-lt"/>
                <a:ea typeface="Calibri" panose="020F0502020204030204" pitchFamily="34" charset="0"/>
              </a:rPr>
              <a:t>p</a:t>
            </a:r>
            <a:r>
              <a:rPr lang="en-US" sz="1200" spc="10" dirty="0">
                <a:solidFill>
                  <a:srgbClr val="4C4D4F"/>
                </a:solidFill>
                <a:effectLst/>
                <a:latin typeface="+mn-lt"/>
                <a:ea typeface="Calibri" panose="020F0502020204030204" pitchFamily="34" charset="0"/>
              </a:rPr>
              <a:t>p</a:t>
            </a:r>
            <a:r>
              <a:rPr lang="en-US" sz="1200" dirty="0">
                <a:solidFill>
                  <a:srgbClr val="4C4D4F"/>
                </a:solidFill>
                <a:effectLst/>
                <a:latin typeface="+mn-lt"/>
                <a:ea typeface="Calibri" panose="020F0502020204030204" pitchFamily="34" charset="0"/>
              </a:rPr>
              <a:t>o</a:t>
            </a:r>
            <a:r>
              <a:rPr lang="en-US" sz="1200" spc="25" dirty="0">
                <a:solidFill>
                  <a:srgbClr val="4C4D4F"/>
                </a:solidFill>
                <a:effectLst/>
                <a:latin typeface="+mn-lt"/>
                <a:ea typeface="Calibri" panose="020F0502020204030204" pitchFamily="34" charset="0"/>
              </a:rPr>
              <a:t>r</a:t>
            </a:r>
            <a:r>
              <a:rPr lang="en-US" sz="1200" spc="10" dirty="0">
                <a:solidFill>
                  <a:srgbClr val="4C4D4F"/>
                </a:solidFill>
                <a:effectLst/>
                <a:latin typeface="+mn-lt"/>
                <a:ea typeface="Calibri" panose="020F0502020204030204" pitchFamily="34" charset="0"/>
              </a:rPr>
              <a:t>ts</a:t>
            </a:r>
            <a:r>
              <a:rPr lang="en-US" sz="1200" dirty="0">
                <a:solidFill>
                  <a:srgbClr val="4C4D4F"/>
                </a:solidFill>
                <a:effectLst/>
                <a:latin typeface="+mn-lt"/>
                <a:ea typeface="Calibri" panose="020F0502020204030204" pitchFamily="34" charset="0"/>
              </a:rPr>
              <a:t>.</a:t>
            </a:r>
          </a:p>
          <a:p>
            <a:pPr marL="349250" marR="139700" indent="-285750">
              <a:lnSpc>
                <a:spcPts val="1300"/>
              </a:lnSpc>
              <a:spcBef>
                <a:spcPts val="0"/>
              </a:spcBef>
              <a:spcAft>
                <a:spcPts val="600"/>
              </a:spcAft>
              <a:buFont typeface="Arial" panose="020B0604020202020204" pitchFamily="34" charset="0"/>
              <a:buChar char="•"/>
            </a:pPr>
            <a:r>
              <a:rPr lang="en-US" sz="1200" dirty="0">
                <a:solidFill>
                  <a:srgbClr val="4C4D4F"/>
                </a:solidFill>
                <a:effectLst/>
                <a:latin typeface="+mn-lt"/>
                <a:ea typeface="Calibri" panose="020F0502020204030204" pitchFamily="34" charset="0"/>
              </a:rPr>
              <a:t>Explore a </a:t>
            </a:r>
            <a:r>
              <a:rPr lang="en-US" sz="1200" spc="-10" dirty="0">
                <a:solidFill>
                  <a:srgbClr val="4C4D4F"/>
                </a:solidFill>
                <a:effectLst/>
                <a:latin typeface="+mn-lt"/>
                <a:ea typeface="Calibri" panose="020F0502020204030204" pitchFamily="34" charset="0"/>
                <a:cs typeface="Calibri" panose="020F0502020204030204" pitchFamily="34" charset="0"/>
              </a:rPr>
              <a:t>f</a:t>
            </a:r>
            <a:r>
              <a:rPr lang="en-US" sz="1200" spc="5" dirty="0">
                <a:solidFill>
                  <a:srgbClr val="4C4D4F"/>
                </a:solidFill>
                <a:effectLst/>
                <a:latin typeface="+mn-lt"/>
                <a:ea typeface="Calibri" panose="020F0502020204030204" pitchFamily="34" charset="0"/>
                <a:cs typeface="Calibri" panose="020F0502020204030204" pitchFamily="34" charset="0"/>
              </a:rPr>
              <a:t>o</a:t>
            </a:r>
            <a:r>
              <a:rPr lang="en-US" sz="1200" spc="-5" dirty="0">
                <a:solidFill>
                  <a:srgbClr val="4C4D4F"/>
                </a:solidFill>
                <a:effectLst/>
                <a:latin typeface="+mn-lt"/>
                <a:ea typeface="Calibri" panose="020F0502020204030204" pitchFamily="34" charset="0"/>
                <a:cs typeface="Calibri" panose="020F0502020204030204" pitchFamily="34" charset="0"/>
              </a:rPr>
              <a:t>u</a:t>
            </a:r>
            <a:r>
              <a:rPr lang="en-US" sz="1200" spc="5" dirty="0">
                <a:solidFill>
                  <a:srgbClr val="4C4D4F"/>
                </a:solidFill>
                <a:effectLst/>
                <a:latin typeface="+mn-lt"/>
                <a:ea typeface="Calibri" panose="020F0502020204030204" pitchFamily="34" charset="0"/>
                <a:cs typeface="Calibri" panose="020F0502020204030204" pitchFamily="34" charset="0"/>
              </a:rPr>
              <a:t>n</a:t>
            </a:r>
            <a:r>
              <a:rPr lang="en-US" sz="1200" spc="-20" dirty="0">
                <a:solidFill>
                  <a:srgbClr val="4C4D4F"/>
                </a:solidFill>
                <a:effectLst/>
                <a:latin typeface="+mn-lt"/>
                <a:ea typeface="Calibri" panose="020F0502020204030204" pitchFamily="34" charset="0"/>
                <a:cs typeface="Calibri" panose="020F0502020204030204" pitchFamily="34" charset="0"/>
              </a:rPr>
              <a:t>d</a:t>
            </a:r>
            <a:r>
              <a:rPr lang="en-US" sz="1200" spc="-5" dirty="0">
                <a:solidFill>
                  <a:srgbClr val="4C4D4F"/>
                </a:solidFill>
                <a:effectLst/>
                <a:latin typeface="+mn-lt"/>
                <a:ea typeface="Calibri" panose="020F0502020204030204" pitchFamily="34" charset="0"/>
                <a:cs typeface="Calibri" panose="020F0502020204030204" pitchFamily="34" charset="0"/>
              </a:rPr>
              <a:t>a</a:t>
            </a:r>
            <a:r>
              <a:rPr lang="en-US" sz="1200" spc="-20" dirty="0">
                <a:solidFill>
                  <a:srgbClr val="4C4D4F"/>
                </a:solidFill>
                <a:effectLst/>
                <a:latin typeface="+mn-lt"/>
                <a:ea typeface="Calibri" panose="020F0502020204030204" pitchFamily="34" charset="0"/>
                <a:cs typeface="Calibri" panose="020F0502020204030204" pitchFamily="34" charset="0"/>
              </a:rPr>
              <a:t>t</a:t>
            </a:r>
            <a:r>
              <a:rPr lang="en-US" sz="1200" spc="-25" dirty="0">
                <a:solidFill>
                  <a:srgbClr val="4C4D4F"/>
                </a:solidFill>
                <a:effectLst/>
                <a:latin typeface="+mn-lt"/>
                <a:ea typeface="Calibri" panose="020F0502020204030204" pitchFamily="34" charset="0"/>
                <a:cs typeface="Calibri" panose="020F0502020204030204" pitchFamily="34" charset="0"/>
              </a:rPr>
              <a:t>i</a:t>
            </a:r>
            <a:r>
              <a:rPr lang="en-US" sz="1200" dirty="0">
                <a:solidFill>
                  <a:srgbClr val="4C4D4F"/>
                </a:solidFill>
                <a:effectLst/>
                <a:latin typeface="+mn-lt"/>
                <a:ea typeface="Calibri" panose="020F0502020204030204" pitchFamily="34" charset="0"/>
                <a:cs typeface="Calibri" panose="020F0502020204030204" pitchFamily="34" charset="0"/>
              </a:rPr>
              <a:t>o</a:t>
            </a:r>
            <a:r>
              <a:rPr lang="en-US" sz="1200" spc="-5" dirty="0">
                <a:solidFill>
                  <a:srgbClr val="4C4D4F"/>
                </a:solidFill>
                <a:effectLst/>
                <a:latin typeface="+mn-lt"/>
                <a:ea typeface="Calibri" panose="020F0502020204030204" pitchFamily="34" charset="0"/>
                <a:cs typeface="Calibri" panose="020F0502020204030204" pitchFamily="34" charset="0"/>
              </a:rPr>
              <a:t>n</a:t>
            </a:r>
            <a:r>
              <a:rPr lang="en-US" sz="1200" spc="-20" dirty="0">
                <a:solidFill>
                  <a:srgbClr val="4C4D4F"/>
                </a:solidFill>
                <a:effectLst/>
                <a:latin typeface="+mn-lt"/>
                <a:ea typeface="Calibri" panose="020F0502020204030204" pitchFamily="34" charset="0"/>
                <a:cs typeface="Calibri" panose="020F0502020204030204" pitchFamily="34" charset="0"/>
              </a:rPr>
              <a:t>a</a:t>
            </a:r>
            <a:r>
              <a:rPr lang="en-US" sz="1200" dirty="0">
                <a:solidFill>
                  <a:srgbClr val="4C4D4F"/>
                </a:solidFill>
                <a:effectLst/>
                <a:latin typeface="+mn-lt"/>
                <a:ea typeface="Calibri" panose="020F0502020204030204" pitchFamily="34" charset="0"/>
                <a:cs typeface="Calibri" panose="020F0502020204030204" pitchFamily="34" charset="0"/>
              </a:rPr>
              <a:t>l</a:t>
            </a:r>
            <a:r>
              <a:rPr lang="en-US" sz="1200" spc="50" dirty="0">
                <a:solidFill>
                  <a:srgbClr val="4C4D4F"/>
                </a:solidFill>
                <a:effectLst/>
                <a:latin typeface="+mn-lt"/>
                <a:ea typeface="Calibri" panose="020F0502020204030204" pitchFamily="34" charset="0"/>
                <a:cs typeface="Calibri" panose="020F0502020204030204" pitchFamily="34" charset="0"/>
              </a:rPr>
              <a:t> </a:t>
            </a:r>
            <a:r>
              <a:rPr lang="en-US" sz="1200" spc="-5" dirty="0">
                <a:solidFill>
                  <a:srgbClr val="4C4D4F"/>
                </a:solidFill>
                <a:effectLst/>
                <a:latin typeface="+mn-lt"/>
                <a:ea typeface="Calibri" panose="020F0502020204030204" pitchFamily="34" charset="0"/>
                <a:cs typeface="Calibri" panose="020F0502020204030204" pitchFamily="34" charset="0"/>
              </a:rPr>
              <a:t>a</a:t>
            </a:r>
            <a:r>
              <a:rPr lang="en-US" sz="1200" dirty="0">
                <a:solidFill>
                  <a:srgbClr val="4C4D4F"/>
                </a:solidFill>
                <a:effectLst/>
                <a:latin typeface="+mn-lt"/>
                <a:ea typeface="Calibri" panose="020F0502020204030204" pitchFamily="34" charset="0"/>
                <a:cs typeface="Calibri" panose="020F0502020204030204" pitchFamily="34" charset="0"/>
              </a:rPr>
              <a:t>pp</a:t>
            </a:r>
            <a:r>
              <a:rPr lang="en-US" sz="1200" spc="-10" dirty="0">
                <a:solidFill>
                  <a:srgbClr val="4C4D4F"/>
                </a:solidFill>
                <a:effectLst/>
                <a:latin typeface="+mn-lt"/>
                <a:ea typeface="Calibri" panose="020F0502020204030204" pitchFamily="34" charset="0"/>
                <a:cs typeface="Calibri" panose="020F0502020204030204" pitchFamily="34" charset="0"/>
              </a:rPr>
              <a:t>r</a:t>
            </a:r>
            <a:r>
              <a:rPr lang="en-US" sz="1200" spc="5" dirty="0">
                <a:solidFill>
                  <a:srgbClr val="4C4D4F"/>
                </a:solidFill>
                <a:effectLst/>
                <a:latin typeface="+mn-lt"/>
                <a:ea typeface="Calibri" panose="020F0502020204030204" pitchFamily="34" charset="0"/>
                <a:cs typeface="Calibri" panose="020F0502020204030204" pitchFamily="34" charset="0"/>
              </a:rPr>
              <a:t>oa</a:t>
            </a:r>
            <a:r>
              <a:rPr lang="en-US" sz="1200" spc="-10" dirty="0">
                <a:solidFill>
                  <a:srgbClr val="4C4D4F"/>
                </a:solidFill>
                <a:effectLst/>
                <a:latin typeface="+mn-lt"/>
                <a:ea typeface="Calibri" panose="020F0502020204030204" pitchFamily="34" charset="0"/>
                <a:cs typeface="Calibri" panose="020F0502020204030204" pitchFamily="34" charset="0"/>
              </a:rPr>
              <a:t>c</a:t>
            </a:r>
            <a:r>
              <a:rPr lang="en-US" sz="1200" dirty="0">
                <a:solidFill>
                  <a:srgbClr val="4C4D4F"/>
                </a:solidFill>
                <a:effectLst/>
                <a:latin typeface="+mn-lt"/>
                <a:ea typeface="Calibri" panose="020F0502020204030204" pitchFamily="34" charset="0"/>
                <a:cs typeface="Calibri" panose="020F0502020204030204" pitchFamily="34" charset="0"/>
              </a:rPr>
              <a:t>h</a:t>
            </a:r>
            <a:r>
              <a:rPr lang="en-US" sz="1200" spc="30" dirty="0">
                <a:solidFill>
                  <a:srgbClr val="4C4D4F"/>
                </a:solidFill>
                <a:effectLst/>
                <a:latin typeface="+mn-lt"/>
                <a:ea typeface="Calibri" panose="020F0502020204030204" pitchFamily="34" charset="0"/>
                <a:cs typeface="Calibri" panose="020F0502020204030204" pitchFamily="34" charset="0"/>
              </a:rPr>
              <a:t> </a:t>
            </a:r>
            <a:r>
              <a:rPr lang="en-US" sz="1200" spc="-5" dirty="0">
                <a:solidFill>
                  <a:srgbClr val="4C4D4F"/>
                </a:solidFill>
                <a:effectLst/>
                <a:latin typeface="+mn-lt"/>
                <a:ea typeface="Calibri" panose="020F0502020204030204" pitchFamily="34" charset="0"/>
                <a:cs typeface="Calibri" panose="020F0502020204030204" pitchFamily="34" charset="0"/>
              </a:rPr>
              <a:t>to recovery-oriented care that can be </a:t>
            </a:r>
            <a:r>
              <a:rPr lang="en-US" sz="1200" spc="5" dirty="0">
                <a:solidFill>
                  <a:srgbClr val="4C4D4F"/>
                </a:solidFill>
                <a:effectLst/>
                <a:latin typeface="+mn-lt"/>
                <a:ea typeface="Calibri" panose="020F0502020204030204" pitchFamily="34" charset="0"/>
                <a:cs typeface="Calibri" panose="020F0502020204030204" pitchFamily="34" charset="0"/>
              </a:rPr>
              <a:t>a</a:t>
            </a:r>
            <a:r>
              <a:rPr lang="en-US" sz="1200" spc="-15" dirty="0">
                <a:solidFill>
                  <a:srgbClr val="4C4D4F"/>
                </a:solidFill>
                <a:effectLst/>
                <a:latin typeface="+mn-lt"/>
                <a:ea typeface="Calibri" panose="020F0502020204030204" pitchFamily="34" charset="0"/>
                <a:cs typeface="Calibri" panose="020F0502020204030204" pitchFamily="34" charset="0"/>
              </a:rPr>
              <a:t>d</a:t>
            </a:r>
            <a:r>
              <a:rPr lang="en-US" sz="1200" spc="-5" dirty="0">
                <a:solidFill>
                  <a:srgbClr val="4C4D4F"/>
                </a:solidFill>
                <a:effectLst/>
                <a:latin typeface="+mn-lt"/>
                <a:ea typeface="Calibri" panose="020F0502020204030204" pitchFamily="34" charset="0"/>
                <a:cs typeface="Calibri" panose="020F0502020204030204" pitchFamily="34" charset="0"/>
              </a:rPr>
              <a:t>ap</a:t>
            </a:r>
            <a:r>
              <a:rPr lang="en-US" sz="1200" spc="-10" dirty="0">
                <a:solidFill>
                  <a:srgbClr val="4C4D4F"/>
                </a:solidFill>
                <a:effectLst/>
                <a:latin typeface="+mn-lt"/>
                <a:ea typeface="Calibri" panose="020F0502020204030204" pitchFamily="34" charset="0"/>
                <a:cs typeface="Calibri" panose="020F0502020204030204" pitchFamily="34" charset="0"/>
              </a:rPr>
              <a:t>t</a:t>
            </a:r>
            <a:r>
              <a:rPr lang="en-US" sz="1200" spc="10" dirty="0">
                <a:solidFill>
                  <a:srgbClr val="4C4D4F"/>
                </a:solidFill>
                <a:effectLst/>
                <a:latin typeface="+mn-lt"/>
                <a:ea typeface="Calibri" panose="020F0502020204030204" pitchFamily="34" charset="0"/>
                <a:cs typeface="Calibri" panose="020F0502020204030204" pitchFamily="34" charset="0"/>
              </a:rPr>
              <a:t>e</a:t>
            </a:r>
            <a:r>
              <a:rPr lang="en-US" sz="1200" dirty="0">
                <a:solidFill>
                  <a:srgbClr val="4C4D4F"/>
                </a:solidFill>
                <a:effectLst/>
                <a:latin typeface="+mn-lt"/>
                <a:ea typeface="Calibri" panose="020F0502020204030204" pitchFamily="34" charset="0"/>
                <a:cs typeface="Calibri" panose="020F0502020204030204" pitchFamily="34" charset="0"/>
              </a:rPr>
              <a:t>d</a:t>
            </a:r>
            <a:r>
              <a:rPr lang="en-US" sz="1200" spc="70" dirty="0">
                <a:solidFill>
                  <a:srgbClr val="4C4D4F"/>
                </a:solidFill>
                <a:effectLst/>
                <a:latin typeface="+mn-lt"/>
                <a:ea typeface="Calibri" panose="020F0502020204030204" pitchFamily="34" charset="0"/>
                <a:cs typeface="Calibri" panose="020F0502020204030204" pitchFamily="34" charset="0"/>
              </a:rPr>
              <a:t> </a:t>
            </a:r>
            <a:r>
              <a:rPr lang="en-US" sz="1200" spc="0" baseline="0" dirty="0">
                <a:solidFill>
                  <a:srgbClr val="4C4D4F"/>
                </a:solidFill>
                <a:effectLst/>
                <a:latin typeface="+mn-lt"/>
                <a:ea typeface="Calibri" panose="020F0502020204030204" pitchFamily="34" charset="0"/>
                <a:cs typeface="Calibri" panose="020F0502020204030204" pitchFamily="34" charset="0"/>
              </a:rPr>
              <a:t>to the wide variety of services and supports provided by our organization.</a:t>
            </a:r>
          </a:p>
          <a:p>
            <a:pPr marL="349250" marR="139700" indent="-285750">
              <a:lnSpc>
                <a:spcPts val="1300"/>
              </a:lnSpc>
              <a:spcBef>
                <a:spcPts val="0"/>
              </a:spcBef>
              <a:spcAft>
                <a:spcPts val="600"/>
              </a:spcAft>
              <a:buFont typeface="Arial" panose="020B0604020202020204" pitchFamily="34" charset="0"/>
              <a:buChar char="•"/>
            </a:pPr>
            <a:endParaRPr lang="en-US" sz="1200" spc="0" baseline="0" dirty="0">
              <a:solidFill>
                <a:srgbClr val="4C4D4F"/>
              </a:solidFill>
              <a:effectLst/>
              <a:latin typeface="+mn-lt"/>
              <a:ea typeface="Calibri" panose="020F0502020204030204" pitchFamily="34" charset="0"/>
              <a:cs typeface="Calibri" panose="020F0502020204030204" pitchFamily="34" charset="0"/>
            </a:endParaRPr>
          </a:p>
          <a:p>
            <a:pPr marL="63500" marR="139700" lvl="0" indent="0" algn="l" defTabSz="914400" rtl="0" eaLnBrk="1" fontAlgn="auto" latinLnBrk="0" hangingPunct="1">
              <a:lnSpc>
                <a:spcPts val="1300"/>
              </a:lnSpc>
              <a:spcBef>
                <a:spcPts val="0"/>
              </a:spcBef>
              <a:spcAft>
                <a:spcPts val="600"/>
              </a:spcAft>
              <a:buClrTx/>
              <a:buSzTx/>
              <a:buFont typeface="Arial" panose="020B0604020202020204" pitchFamily="34" charset="0"/>
              <a:buNone/>
              <a:tabLst/>
              <a:defRPr/>
            </a:pPr>
            <a:r>
              <a:rPr lang="en-US" sz="1200" spc="0" baseline="0" dirty="0">
                <a:solidFill>
                  <a:srgbClr val="4C4D4F"/>
                </a:solidFill>
                <a:effectLst/>
                <a:latin typeface="+mn-lt"/>
                <a:ea typeface="Calibri" panose="020F0502020204030204" pitchFamily="34" charset="0"/>
                <a:cs typeface="Calibri" panose="020F0502020204030204" pitchFamily="34" charset="0"/>
              </a:rPr>
              <a:t>In this training program, there may be elements in the language of “recovery” that do not immediately resonate with everyone. We expect, however, that in taking a foundational approach in looking at adapting to people’s needs, respecting people’s strengths and experiences, and adopting a holistic approach constitutes a solid basis for mutual understanding and learning from one another throughout this Recovery Management series. There will be many opportunities to</a:t>
            </a:r>
            <a:r>
              <a:rPr lang="en-US" sz="1200" spc="95" dirty="0">
                <a:solidFill>
                  <a:srgbClr val="4C4D4F"/>
                </a:solidFill>
                <a:effectLst/>
                <a:latin typeface="+mn-lt"/>
                <a:ea typeface="Calibri" panose="020F0502020204030204" pitchFamily="34" charset="0"/>
              </a:rPr>
              <a:t> </a:t>
            </a:r>
            <a:r>
              <a:rPr lang="en-US" sz="1200" spc="-10" dirty="0">
                <a:solidFill>
                  <a:srgbClr val="4C4D4F"/>
                </a:solidFill>
                <a:effectLst/>
                <a:latin typeface="+mn-lt"/>
                <a:ea typeface="Calibri" panose="020F0502020204030204" pitchFamily="34" charset="0"/>
              </a:rPr>
              <a:t>r</a:t>
            </a:r>
            <a:r>
              <a:rPr lang="en-US" sz="1200" dirty="0">
                <a:solidFill>
                  <a:srgbClr val="4C4D4F"/>
                </a:solidFill>
                <a:effectLst/>
                <a:latin typeface="+mn-lt"/>
                <a:ea typeface="Calibri" panose="020F0502020204030204" pitchFamily="34" charset="0"/>
              </a:rPr>
              <a:t>ef</a:t>
            </a:r>
            <a:r>
              <a:rPr lang="en-US" sz="1200" spc="-5" dirty="0">
                <a:solidFill>
                  <a:srgbClr val="4C4D4F"/>
                </a:solidFill>
                <a:effectLst/>
                <a:latin typeface="+mn-lt"/>
                <a:ea typeface="Calibri" panose="020F0502020204030204" pitchFamily="34" charset="0"/>
              </a:rPr>
              <a:t>l</a:t>
            </a:r>
            <a:r>
              <a:rPr lang="en-US" sz="1200" spc="10" dirty="0">
                <a:solidFill>
                  <a:srgbClr val="4C4D4F"/>
                </a:solidFill>
                <a:effectLst/>
                <a:latin typeface="+mn-lt"/>
                <a:ea typeface="Calibri" panose="020F0502020204030204" pitchFamily="34" charset="0"/>
              </a:rPr>
              <a:t>e</a:t>
            </a:r>
            <a:r>
              <a:rPr lang="en-US" sz="1200" spc="25" dirty="0">
                <a:solidFill>
                  <a:srgbClr val="4C4D4F"/>
                </a:solidFill>
                <a:effectLst/>
                <a:latin typeface="+mn-lt"/>
                <a:ea typeface="Calibri" panose="020F0502020204030204" pitchFamily="34" charset="0"/>
              </a:rPr>
              <a:t>c</a:t>
            </a:r>
            <a:r>
              <a:rPr lang="en-US" sz="1200" spc="-20" dirty="0">
                <a:solidFill>
                  <a:srgbClr val="4C4D4F"/>
                </a:solidFill>
                <a:effectLst/>
                <a:latin typeface="+mn-lt"/>
                <a:ea typeface="Calibri" panose="020F0502020204030204" pitchFamily="34" charset="0"/>
              </a:rPr>
              <a:t>t</a:t>
            </a:r>
            <a:r>
              <a:rPr lang="en-US" sz="1200" spc="-25" dirty="0">
                <a:solidFill>
                  <a:srgbClr val="4C4D4F"/>
                </a:solidFill>
                <a:effectLst/>
                <a:latin typeface="+mn-lt"/>
                <a:ea typeface="Calibri" panose="020F0502020204030204" pitchFamily="34" charset="0"/>
              </a:rPr>
              <a:t> about the material presented and </a:t>
            </a:r>
            <a:r>
              <a:rPr lang="en-US" sz="1200" spc="45" dirty="0">
                <a:solidFill>
                  <a:srgbClr val="4C4D4F"/>
                </a:solidFill>
                <a:effectLst/>
                <a:latin typeface="+mn-lt"/>
                <a:ea typeface="Calibri" panose="020F0502020204030204" pitchFamily="34" charset="0"/>
              </a:rPr>
              <a:t> </a:t>
            </a:r>
            <a:r>
              <a:rPr lang="en-US" sz="1200" spc="0" dirty="0">
                <a:solidFill>
                  <a:srgbClr val="4C4D4F"/>
                </a:solidFill>
                <a:effectLst/>
                <a:latin typeface="+mn-lt"/>
                <a:ea typeface="Calibri" panose="020F0502020204030204" pitchFamily="34" charset="0"/>
              </a:rPr>
              <a:t>about how to align practices to best embody a recovery-oriented approach.</a:t>
            </a:r>
            <a:endParaRPr lang="en-US" sz="1200" spc="0" baseline="0" dirty="0">
              <a:effectLst/>
              <a:latin typeface="+mn-lt"/>
              <a:ea typeface="Calibri" panose="020F0502020204030204" pitchFamily="34" charset="0"/>
              <a:cs typeface="Times New Roman" panose="02020603050405020304" pitchFamily="18" charset="0"/>
            </a:endParaRPr>
          </a:p>
          <a:p>
            <a:pPr marL="63500" marR="139700" indent="0">
              <a:lnSpc>
                <a:spcPts val="1300"/>
              </a:lnSpc>
              <a:spcBef>
                <a:spcPts val="0"/>
              </a:spcBef>
              <a:spcAft>
                <a:spcPts val="600"/>
              </a:spcAft>
              <a:buFont typeface="Arial" panose="020B0604020202020204" pitchFamily="34" charset="0"/>
              <a:buNone/>
            </a:pPr>
            <a:endParaRPr lang="en-US" sz="1800" spc="0" baseline="0" dirty="0">
              <a:effectLst/>
              <a:latin typeface="Calibri" panose="020F0502020204030204" pitchFamily="34" charset="0"/>
              <a:ea typeface="Calibri" panose="020F0502020204030204" pitchFamily="34" charset="0"/>
              <a:cs typeface="Times New Roman" panose="02020603050405020304" pitchFamily="18" charset="0"/>
            </a:endParaRPr>
          </a:p>
          <a:p>
            <a:pPr marL="63500" marR="139700" indent="0">
              <a:lnSpc>
                <a:spcPts val="1300"/>
              </a:lnSpc>
              <a:spcBef>
                <a:spcPts val="310"/>
              </a:spcBef>
              <a:spcAft>
                <a:spcPts val="0"/>
              </a:spcAft>
              <a:buFont typeface="Arial" panose="020B0604020202020204" pitchFamily="34" charset="0"/>
              <a:buNone/>
            </a:pPr>
            <a:endParaRPr lang="en-US" sz="1800" dirty="0">
              <a:solidFill>
                <a:srgbClr val="4C4D4F"/>
              </a:solidFill>
              <a:effectLst/>
              <a:latin typeface="Calibri" panose="020F0502020204030204" pitchFamily="34" charset="0"/>
              <a:ea typeface="Calibri" panose="020F0502020204030204" pitchFamily="34" charset="0"/>
            </a:endParaRPr>
          </a:p>
          <a:p>
            <a:pPr marL="234950" marR="139700" indent="-171450">
              <a:lnSpc>
                <a:spcPts val="1300"/>
              </a:lnSpc>
              <a:spcBef>
                <a:spcPts val="310"/>
              </a:spcBef>
              <a:spcAft>
                <a:spcPts val="0"/>
              </a:spcAft>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4</a:t>
            </a:fld>
            <a:endParaRPr lang="en-US" noProof="0" dirty="0"/>
          </a:p>
        </p:txBody>
      </p:sp>
    </p:spTree>
    <p:extLst>
      <p:ext uri="{BB962C8B-B14F-4D97-AF65-F5344CB8AC3E}">
        <p14:creationId xmlns:p14="http://schemas.microsoft.com/office/powerpoint/2010/main" val="1749979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5</a:t>
            </a:fld>
            <a:endParaRPr lang="en-US" noProof="0" dirty="0"/>
          </a:p>
        </p:txBody>
      </p:sp>
    </p:spTree>
    <p:extLst>
      <p:ext uri="{BB962C8B-B14F-4D97-AF65-F5344CB8AC3E}">
        <p14:creationId xmlns:p14="http://schemas.microsoft.com/office/powerpoint/2010/main" val="1025052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sz="1200" kern="0" spc="0" baseline="0" dirty="0">
                <a:solidFill>
                  <a:srgbClr val="4C4D4F"/>
                </a:solidFill>
                <a:effectLst/>
                <a:latin typeface="Calibri" panose="020F0502020204030204" pitchFamily="34" charset="0"/>
                <a:ea typeface="Calibri" panose="020F0502020204030204" pitchFamily="34" charset="0"/>
              </a:rPr>
              <a:t>Implementing recovery-oriented services involves learning about how to change practices, as well as reflecting about values, beliefs and ways of working together. </a:t>
            </a:r>
            <a:br>
              <a:rPr lang="en-US" sz="1200" spc="95" dirty="0">
                <a:solidFill>
                  <a:srgbClr val="4C4D4F"/>
                </a:solidFill>
                <a:effectLst/>
                <a:latin typeface="Calibri" panose="020F0502020204030204" pitchFamily="34" charset="0"/>
                <a:ea typeface="Calibri" panose="020F0502020204030204" pitchFamily="34" charset="0"/>
              </a:rPr>
            </a:br>
            <a:endParaRPr lang="en-US" sz="1200" b="1"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lang="en-US" sz="1200" b="1" dirty="0">
                <a:latin typeface="Calibri" panose="020F0502020204030204" pitchFamily="34" charset="0"/>
                <a:cs typeface="Calibri" panose="020F0502020204030204" pitchFamily="34" charset="0"/>
              </a:rPr>
              <a:t>Core Principle </a:t>
            </a:r>
            <a:r>
              <a:rPr lang="en-US" sz="1200" dirty="0">
                <a:latin typeface="Calibri" panose="020F0502020204030204" pitchFamily="34" charset="0"/>
                <a:cs typeface="Calibri" panose="020F0502020204030204" pitchFamily="34" charset="0"/>
              </a:rPr>
              <a:t>– </a:t>
            </a:r>
            <a:r>
              <a:rPr lang="en-US" sz="1200" b="0" i="0" dirty="0">
                <a:solidFill>
                  <a:schemeClr val="tx1"/>
                </a:solidFill>
                <a:latin typeface="Calibri" panose="020F0502020204030204" pitchFamily="34" charset="0"/>
                <a:cs typeface="Calibri" panose="020F0502020204030204" pitchFamily="34" charset="0"/>
              </a:rPr>
              <a:t>identifies a particular principle that is foundational to recovery-oriented practice.  </a:t>
            </a:r>
            <a:r>
              <a:rPr lang="en-US" sz="1200" b="0" i="0" spc="0" baseline="0" dirty="0">
                <a:solidFill>
                  <a:schemeClr val="tx1"/>
                </a:solidFill>
                <a:latin typeface="Calibri" panose="020F0502020204030204" pitchFamily="34" charset="0"/>
                <a:cs typeface="Calibri" panose="020F0502020204030204" pitchFamily="34" charset="0"/>
              </a:rPr>
              <a:t>It </a:t>
            </a:r>
            <a:r>
              <a:rPr lang="en-US" sz="1200" b="0" i="0" spc="0" baseline="0" dirty="0">
                <a:solidFill>
                  <a:srgbClr val="4C4D4F"/>
                </a:solidFill>
                <a:effectLst/>
                <a:latin typeface="Calibri" panose="020F0502020204030204" pitchFamily="34" charset="0"/>
                <a:cs typeface="Calibri" panose="020F0502020204030204" pitchFamily="34" charset="0"/>
              </a:rPr>
              <a:t>frames the</a:t>
            </a:r>
            <a:r>
              <a:rPr lang="en-US" sz="1200" spc="0" baseline="0" dirty="0">
                <a:solidFill>
                  <a:srgbClr val="4C4D4F"/>
                </a:solidFill>
                <a:effectLst/>
                <a:latin typeface="Calibri" panose="020F0502020204030204" pitchFamily="34" charset="0"/>
                <a:ea typeface="Calibri" panose="020F0502020204030204" pitchFamily="34" charset="0"/>
              </a:rPr>
              <a:t> set of values, knowledge, skills, behavior and practice and are relevant to each module topic.</a:t>
            </a:r>
            <a:endParaRPr lang="en-US" sz="1200" b="0" i="0" spc="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endParaRPr lang="en-US" sz="1200" spc="90" dirty="0">
              <a:solidFill>
                <a:schemeClr val="tx1"/>
              </a:solidFill>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lang="en-US" sz="1200" b="1" dirty="0">
                <a:solidFill>
                  <a:schemeClr val="tx1"/>
                </a:solidFill>
                <a:latin typeface="Calibri" panose="020F0502020204030204" pitchFamily="34" charset="0"/>
                <a:cs typeface="Calibri" panose="020F0502020204030204" pitchFamily="34" charset="0"/>
              </a:rPr>
              <a:t>Values and Attitudes </a:t>
            </a:r>
            <a:r>
              <a:rPr lang="en-US" sz="1200" dirty="0">
                <a:solidFill>
                  <a:schemeClr val="tx1"/>
                </a:solidFill>
                <a:latin typeface="Calibri" panose="020F0502020204030204" pitchFamily="34" charset="0"/>
                <a:cs typeface="Calibri" panose="020F0502020204030204" pitchFamily="34" charset="0"/>
              </a:rPr>
              <a:t>- </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those values, beliefs and attitudes held by individuals and organizations that shape or influence behavior</a:t>
            </a:r>
          </a:p>
          <a:p>
            <a:pPr marL="0" marR="0" lvl="0" indent="0" algn="l" defTabSz="914400" rtl="0" eaLnBrk="1" fontAlgn="auto" latinLnBrk="0" hangingPunct="1">
              <a:lnSpc>
                <a:spcPct val="100000"/>
              </a:lnSpc>
              <a:spcBef>
                <a:spcPts val="0"/>
              </a:spcBef>
              <a:spcAft>
                <a:spcPts val="1200"/>
              </a:spcAft>
              <a:buClrTx/>
              <a:buSzTx/>
              <a:buFontTx/>
              <a:buNone/>
              <a:tabLst/>
              <a:defRPr/>
            </a:pPr>
            <a:endParaRPr lang="en-US" sz="1200" dirty="0">
              <a:solidFill>
                <a:schemeClr val="tx1"/>
              </a:solidFill>
              <a:latin typeface="Calibri" panose="020F0502020204030204" pitchFamily="34" charset="0"/>
              <a:cs typeface="Calibri" panose="020F0502020204030204" pitchFamily="34" charset="0"/>
            </a:endParaRPr>
          </a:p>
          <a:p>
            <a:pPr>
              <a:spcAft>
                <a:spcPts val="1200"/>
              </a:spcAft>
            </a:pPr>
            <a:r>
              <a:rPr lang="en-US" sz="1200" b="1" dirty="0">
                <a:solidFill>
                  <a:schemeClr val="tx1"/>
                </a:solidFill>
                <a:latin typeface="Calibri" panose="020F0502020204030204" pitchFamily="34" charset="0"/>
                <a:cs typeface="Calibri" panose="020F0502020204030204" pitchFamily="34" charset="0"/>
              </a:rPr>
              <a:t>What We Know</a:t>
            </a:r>
            <a:r>
              <a:rPr lang="en-US" sz="1200" b="1" baseline="0" dirty="0">
                <a:solidFill>
                  <a:schemeClr val="tx1"/>
                </a:solidFill>
                <a:latin typeface="Calibri" panose="020F0502020204030204" pitchFamily="34" charset="0"/>
                <a:cs typeface="Calibri" panose="020F0502020204030204" pitchFamily="34" charset="0"/>
              </a:rPr>
              <a:t> From Research </a:t>
            </a:r>
            <a:r>
              <a:rPr lang="en-US" sz="1200" dirty="0">
                <a:solidFill>
                  <a:schemeClr val="tx1"/>
                </a:solidFill>
                <a:latin typeface="Calibri" panose="020F0502020204030204" pitchFamily="34" charset="0"/>
                <a:cs typeface="Calibri" panose="020F0502020204030204" pitchFamily="34" charset="0"/>
              </a:rPr>
              <a:t>– looks at current research and understanding of a particular principle and its relationship to recovery outcomes</a:t>
            </a:r>
          </a:p>
          <a:p>
            <a:pPr>
              <a:spcAft>
                <a:spcPts val="1200"/>
              </a:spcAft>
            </a:pPr>
            <a:endParaRPr lang="en-US" sz="1200" dirty="0">
              <a:solidFill>
                <a:schemeClr val="tx1"/>
              </a:solidFill>
              <a:latin typeface="Calibri" panose="020F0502020204030204" pitchFamily="34" charset="0"/>
              <a:cs typeface="Calibri" panose="020F0502020204030204" pitchFamily="34" charset="0"/>
            </a:endParaRPr>
          </a:p>
          <a:p>
            <a:pPr>
              <a:spcAft>
                <a:spcPts val="1200"/>
              </a:spcAft>
            </a:pPr>
            <a:r>
              <a:rPr lang="en-US" sz="1200" b="1" dirty="0">
                <a:solidFill>
                  <a:schemeClr val="tx1"/>
                </a:solidFill>
                <a:latin typeface="Calibri" panose="020F0502020204030204" pitchFamily="34" charset="0"/>
                <a:cs typeface="Calibri" panose="020F0502020204030204" pitchFamily="34" charset="0"/>
              </a:rPr>
              <a:t>Application of the Principle – </a:t>
            </a:r>
            <a:r>
              <a:rPr lang="en-US" sz="1200" b="0" dirty="0">
                <a:solidFill>
                  <a:schemeClr val="tx1"/>
                </a:solidFill>
                <a:latin typeface="Calibri" panose="020F0502020204030204" pitchFamily="34" charset="0"/>
                <a:cs typeface="Calibri" panose="020F0502020204030204" pitchFamily="34" charset="0"/>
              </a:rPr>
              <a:t>expands on the knowledge area to advise how the principle and learnings are best applied within the organization and throughout the delivery of services</a:t>
            </a:r>
            <a:endParaRPr lang="en-US" sz="1200" b="1" dirty="0">
              <a:solidFill>
                <a:schemeClr val="tx1"/>
              </a:solidFill>
              <a:latin typeface="Calibri" panose="020F0502020204030204" pitchFamily="34" charset="0"/>
              <a:cs typeface="Calibri" panose="020F0502020204030204" pitchFamily="34" charset="0"/>
            </a:endParaRPr>
          </a:p>
          <a:p>
            <a:pPr>
              <a:spcAft>
                <a:spcPts val="1200"/>
              </a:spcAft>
            </a:pPr>
            <a:endParaRPr lang="en-US" sz="1200" dirty="0">
              <a:solidFill>
                <a:schemeClr val="tx1"/>
              </a:solidFill>
              <a:latin typeface="Calibri" panose="020F0502020204030204" pitchFamily="34" charset="0"/>
              <a:cs typeface="Calibri" panose="020F0502020204030204" pitchFamily="34" charset="0"/>
            </a:endParaRPr>
          </a:p>
          <a:p>
            <a:pPr>
              <a:spcAft>
                <a:spcPts val="1200"/>
              </a:spcAft>
            </a:pPr>
            <a:r>
              <a:rPr lang="en-US" sz="1200" b="1" dirty="0">
                <a:solidFill>
                  <a:schemeClr val="tx1"/>
                </a:solidFill>
                <a:latin typeface="Calibri" panose="020F0502020204030204" pitchFamily="34" charset="0"/>
                <a:cs typeface="Calibri" panose="020F0502020204030204" pitchFamily="34" charset="0"/>
              </a:rPr>
              <a:t>Activities &amp; Opportunities for Reflection –  </a:t>
            </a:r>
            <a:r>
              <a:rPr lang="en-US" sz="1200" b="0" dirty="0">
                <a:solidFill>
                  <a:schemeClr val="tx1"/>
                </a:solidFill>
                <a:latin typeface="Calibri" panose="020F0502020204030204" pitchFamily="34" charset="0"/>
                <a:cs typeface="Calibri" panose="020F0502020204030204" pitchFamily="34" charset="0"/>
              </a:rPr>
              <a:t>These are </a:t>
            </a:r>
            <a:r>
              <a:rPr lang="en-US" sz="1200" dirty="0">
                <a:effectLst/>
                <a:latin typeface="Calibri" panose="020F0502020204030204" pitchFamily="34" charset="0"/>
                <a:ea typeface="Calibri" panose="020F0502020204030204" pitchFamily="34" charset="0"/>
                <a:cs typeface="Calibri" panose="020F0502020204030204" pitchFamily="34" charset="0"/>
              </a:rPr>
              <a:t>intended to support individual practitioners’ efforts to translate recovery principles into their daily practice.</a:t>
            </a:r>
          </a:p>
          <a:p>
            <a:pPr>
              <a:spcAft>
                <a:spcPts val="1200"/>
              </a:spcAft>
            </a:pPr>
            <a:endParaRPr lang="en-US" sz="1200" b="1" dirty="0">
              <a:solidFill>
                <a:schemeClr val="tx1"/>
              </a:solidFill>
              <a:latin typeface="Calibri" panose="020F0502020204030204" pitchFamily="34" charset="0"/>
              <a:cs typeface="Calibri" panose="020F0502020204030204" pitchFamily="34" charset="0"/>
            </a:endParaRP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Calibri" panose="020F0502020204030204" pitchFamily="34" charset="0"/>
              </a:rPr>
              <a:t>Throughout this course we emphasize how our organization and staff can embrace a recovery orientation and incorporate the types of recovery-focused services and supports that have been proven effective for persons with mental health and substance use conditions. </a:t>
            </a:r>
            <a:endParaRPr lang="en-US" sz="1200" spc="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63500" marR="0">
              <a:lnSpc>
                <a:spcPct val="115000"/>
              </a:lnSpc>
              <a:spcBef>
                <a:spcPts val="470"/>
              </a:spcBef>
              <a:spcAft>
                <a:spcPts val="0"/>
              </a:spcAft>
            </a:pPr>
            <a:endPar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endParaRPr>
          </a:p>
          <a:p>
            <a:pPr marL="63500" marR="0">
              <a:lnSpc>
                <a:spcPct val="115000"/>
              </a:lnSpc>
              <a:spcBef>
                <a:spcPts val="470"/>
              </a:spcBef>
              <a:spcAft>
                <a:spcPts val="0"/>
              </a:spcAft>
            </a:pP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M</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en</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t</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l</a:t>
            </a:r>
            <a:r>
              <a:rPr lang="en-US" sz="1200" spc="3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 </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H</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e</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l</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t</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h</a:t>
            </a:r>
            <a:r>
              <a:rPr lang="en-US" sz="1200" spc="12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 </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Co</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m</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m</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i</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s</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si</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o</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n</a:t>
            </a:r>
            <a:r>
              <a:rPr lang="en-US" sz="1200" spc="17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of</a:t>
            </a:r>
            <a:r>
              <a:rPr lang="en-US" sz="1200" spc="9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 </a:t>
            </a:r>
            <a:r>
              <a:rPr lang="en-US" sz="1200" spc="1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C</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an</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d</a:t>
            </a:r>
            <a:r>
              <a:rPr lang="en-US" sz="1200" spc="1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t>
            </a:r>
            <a:r>
              <a:rPr lang="en-US" sz="1200" spc="5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 </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(2</a:t>
            </a:r>
            <a:r>
              <a:rPr lang="en-US" sz="1200" spc="-2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0</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1</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5</a:t>
            </a:r>
            <a:r>
              <a:rPr lang="en-US" sz="1200" spc="-1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t>
            </a:r>
            <a:r>
              <a:rPr lang="en-US" sz="1200" spc="7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 </a:t>
            </a:r>
            <a:r>
              <a:rPr lang="en-US" sz="1200" i="1"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R</a:t>
            </a:r>
            <a:r>
              <a:rPr lang="en-US" sz="1200" i="1" spc="2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e</a:t>
            </a:r>
            <a:r>
              <a:rPr lang="en-US" sz="1200" i="1"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c</a:t>
            </a:r>
            <a:r>
              <a:rPr lang="en-US" sz="1200" i="1"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ov</a:t>
            </a:r>
            <a:r>
              <a:rPr lang="en-US" sz="1200" i="1"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e</a:t>
            </a:r>
            <a:r>
              <a:rPr lang="en-US" sz="1200" i="1" spc="3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r</a:t>
            </a:r>
            <a:r>
              <a:rPr lang="en-US" sz="1200" i="1"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y</a:t>
            </a:r>
            <a:r>
              <a:rPr lang="en-US" sz="1200" i="1" spc="11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 </a:t>
            </a:r>
            <a:r>
              <a:rPr lang="en-US" sz="1200" i="1"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G</a:t>
            </a:r>
            <a:r>
              <a:rPr lang="en-US" sz="1200" i="1"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u</a:t>
            </a:r>
            <a:r>
              <a:rPr lang="en-US" sz="1200" i="1"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i</a:t>
            </a:r>
            <a:r>
              <a:rPr lang="en-US" sz="1200" i="1"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d</a:t>
            </a:r>
            <a:r>
              <a:rPr lang="en-US" sz="1200" i="1"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e</a:t>
            </a:r>
            <a:r>
              <a:rPr lang="en-US" sz="1200" i="1" spc="-2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l</a:t>
            </a:r>
            <a:r>
              <a:rPr lang="en-US" sz="1200" i="1"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i</a:t>
            </a:r>
            <a:r>
              <a:rPr lang="en-US" sz="1200" i="1"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ne</a:t>
            </a:r>
            <a:r>
              <a:rPr lang="en-US" sz="1200" i="1"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s</a:t>
            </a:r>
            <a:r>
              <a:rPr lang="en-US" sz="1200" spc="-1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 </a:t>
            </a:r>
            <a:r>
              <a:rPr lang="en-US" sz="1200" spc="2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O</a:t>
            </a:r>
            <a:r>
              <a:rPr lang="en-US" sz="1200" spc="3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t</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t</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w</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t>
            </a:r>
            <a:r>
              <a:rPr lang="en-US" sz="1200" spc="6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 </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O</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N: </a:t>
            </a:r>
            <a:r>
              <a:rPr lang="en-US" sz="1200" spc="2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 </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u</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t</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ho</a:t>
            </a:r>
            <a:r>
              <a:rPr lang="en-US" sz="1200" spc="-6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r</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69D2F9AB-3C90-481E-8C34-4F549BF455D7}" type="slidenum">
              <a:rPr lang="en-US" noProof="0" smtClean="0"/>
              <a:t>6</a:t>
            </a:fld>
            <a:endParaRPr lang="en-US" noProof="0" dirty="0"/>
          </a:p>
        </p:txBody>
      </p:sp>
    </p:spTree>
    <p:extLst>
      <p:ext uri="{BB962C8B-B14F-4D97-AF65-F5344CB8AC3E}">
        <p14:creationId xmlns:p14="http://schemas.microsoft.com/office/powerpoint/2010/main" val="4110844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7</a:t>
            </a:fld>
            <a:endParaRPr lang="en-US" dirty="0"/>
          </a:p>
        </p:txBody>
      </p:sp>
    </p:spTree>
    <p:extLst>
      <p:ext uri="{BB962C8B-B14F-4D97-AF65-F5344CB8AC3E}">
        <p14:creationId xmlns:p14="http://schemas.microsoft.com/office/powerpoint/2010/main" val="3053198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200" dirty="0">
                <a:solidFill>
                  <a:srgbClr val="221E1F"/>
                </a:solidFill>
                <a:effectLst/>
                <a:latin typeface="+mn-lt"/>
                <a:ea typeface="Calibri" panose="020F0502020204030204" pitchFamily="34" charset="0"/>
              </a:rPr>
              <a:t>This course identifies many knowledge needs, values, skills, services, and supports that are tied to recovery-oriented systems of care. </a:t>
            </a:r>
            <a:r>
              <a:rPr lang="en-US" sz="1200" dirty="0">
                <a:effectLst/>
                <a:latin typeface="+mn-lt"/>
                <a:ea typeface="Calibri" panose="020F0502020204030204" pitchFamily="34" charset="0"/>
                <a:cs typeface="Calibri" panose="020F0502020204030204" pitchFamily="34" charset="0"/>
              </a:rPr>
              <a:t>Discuss the learning objectives for this module:</a:t>
            </a:r>
          </a:p>
          <a:p>
            <a:pPr marL="0" marR="0">
              <a:lnSpc>
                <a:spcPct val="115000"/>
              </a:lnSpc>
              <a:spcBef>
                <a:spcPts val="0"/>
              </a:spcBef>
              <a:spcAft>
                <a:spcPts val="1000"/>
              </a:spcAft>
            </a:pPr>
            <a:endParaRPr lang="en-US" sz="1200" dirty="0">
              <a:effectLst/>
              <a:latin typeface="+mn-lt"/>
              <a:ea typeface="Calibri" panose="020F0502020204030204" pitchFamily="34" charset="0"/>
              <a:cs typeface="Calibri" panose="020F0502020204030204" pitchFamily="34" charset="0"/>
            </a:endParaRPr>
          </a:p>
          <a:p>
            <a:pPr marL="0" marR="0">
              <a:lnSpc>
                <a:spcPct val="115000"/>
              </a:lnSpc>
              <a:spcBef>
                <a:spcPts val="0"/>
              </a:spcBef>
              <a:spcAft>
                <a:spcPts val="1000"/>
              </a:spcAft>
            </a:pPr>
            <a:r>
              <a:rPr lang="en-US" sz="1200" dirty="0">
                <a:effectLst/>
                <a:latin typeface="+mn-lt"/>
                <a:ea typeface="Calibri" panose="020F0502020204030204" pitchFamily="34" charset="0"/>
                <a:cs typeface="Calibri" panose="020F0502020204030204" pitchFamily="34" charset="0"/>
              </a:rPr>
              <a:t>This module emphasizes that </a:t>
            </a:r>
            <a:r>
              <a:rPr lang="en-US" sz="1200" dirty="0">
                <a:effectLst/>
                <a:latin typeface="+mn-lt"/>
                <a:ea typeface="Calibri" panose="020F0502020204030204" pitchFamily="34" charset="0"/>
                <a:cs typeface="Times New Roman" panose="02020603050405020304" pitchFamily="18" charset="0"/>
              </a:rPr>
              <a:t>recovery is real. It is fueled by hope, facilitated by engagement, and guided by a set of principles. </a:t>
            </a:r>
          </a:p>
          <a:p>
            <a:pPr marL="0" marR="0">
              <a:lnSpc>
                <a:spcPct val="115000"/>
              </a:lnSpc>
              <a:spcBef>
                <a:spcPts val="0"/>
              </a:spcBef>
              <a:spcAft>
                <a:spcPts val="100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a:effectLst/>
                <a:latin typeface="+mn-lt"/>
                <a:ea typeface="Calibri" panose="020F0502020204030204" pitchFamily="34" charset="0"/>
                <a:cs typeface="Times New Roman" panose="02020603050405020304" pitchFamily="18" charset="0"/>
              </a:rPr>
              <a:t>In the course of this training, we will </a:t>
            </a:r>
            <a:r>
              <a:rPr lang="en-US" sz="1200" dirty="0">
                <a:effectLst/>
                <a:latin typeface="+mn-lt"/>
                <a:ea typeface="Calibri" panose="020F0502020204030204" pitchFamily="34" charset="0"/>
                <a:cs typeface="Calibri" panose="020F0502020204030204" pitchFamily="34" charset="0"/>
              </a:rPr>
              <a:t>also offer practical examples of how behavioral health professionals and organizations can incorporate the types of recovery-focused services and supports that have been proven effective for persons with mental health and substance use conditions. </a:t>
            </a:r>
          </a:p>
          <a:p>
            <a:pPr marL="0" marR="0">
              <a:lnSpc>
                <a:spcPct val="115000"/>
              </a:lnSpc>
              <a:spcBef>
                <a:spcPts val="0"/>
              </a:spcBef>
              <a:spcAft>
                <a:spcPts val="1000"/>
              </a:spcAft>
            </a:pPr>
            <a:endParaRPr lang="en-US" sz="1200" spc="-5" dirty="0">
              <a:solidFill>
                <a:srgbClr val="0081C6"/>
              </a:solidFill>
              <a:effectLst/>
              <a:latin typeface="+mn-lt"/>
              <a:ea typeface="Arial" panose="020B0604020202020204" pitchFamily="34" charset="0"/>
              <a:cs typeface="Calibri" panose="020F0502020204030204" pitchFamily="34" charset="0"/>
            </a:endParaRPr>
          </a:p>
          <a:p>
            <a:pPr marL="0" marR="0">
              <a:lnSpc>
                <a:spcPct val="115000"/>
              </a:lnSpc>
              <a:spcBef>
                <a:spcPts val="0"/>
              </a:spcBef>
              <a:spcAft>
                <a:spcPts val="1000"/>
              </a:spcAft>
            </a:pPr>
            <a:r>
              <a:rPr lang="en-US" sz="1200" spc="-5" dirty="0">
                <a:solidFill>
                  <a:srgbClr val="0081C6"/>
                </a:solidFill>
                <a:effectLst/>
                <a:latin typeface="+mn-lt"/>
                <a:ea typeface="Arial" panose="020B0604020202020204" pitchFamily="34" charset="0"/>
                <a:cs typeface="Calibri" panose="020F0502020204030204" pitchFamily="34" charset="0"/>
              </a:rPr>
              <a:t>The </a:t>
            </a:r>
            <a:r>
              <a:rPr lang="en-US" sz="1200" spc="-5" dirty="0">
                <a:solidFill>
                  <a:srgbClr val="0081C6"/>
                </a:solidFill>
                <a:effectLst/>
                <a:latin typeface="+mn-lt"/>
                <a:ea typeface="Arial" panose="020B0604020202020204" pitchFamily="34" charset="0"/>
              </a:rPr>
              <a:t>cu</a:t>
            </a:r>
            <a:r>
              <a:rPr lang="en-US" sz="1200" spc="-10" dirty="0">
                <a:solidFill>
                  <a:srgbClr val="0081C6"/>
                </a:solidFill>
                <a:effectLst/>
                <a:latin typeface="+mn-lt"/>
                <a:ea typeface="Arial" panose="020B0604020202020204" pitchFamily="34" charset="0"/>
              </a:rPr>
              <a:t>l</a:t>
            </a:r>
            <a:r>
              <a:rPr lang="en-US" sz="1200" spc="5" dirty="0">
                <a:solidFill>
                  <a:srgbClr val="0081C6"/>
                </a:solidFill>
                <a:effectLst/>
                <a:latin typeface="+mn-lt"/>
                <a:ea typeface="Arial" panose="020B0604020202020204" pitchFamily="34" charset="0"/>
              </a:rPr>
              <a:t>t</a:t>
            </a:r>
            <a:r>
              <a:rPr lang="en-US" sz="1200" dirty="0">
                <a:solidFill>
                  <a:srgbClr val="0081C6"/>
                </a:solidFill>
                <a:effectLst/>
                <a:latin typeface="+mn-lt"/>
                <a:ea typeface="Arial" panose="020B0604020202020204" pitchFamily="34" charset="0"/>
              </a:rPr>
              <a:t>ure</a:t>
            </a:r>
            <a:r>
              <a:rPr lang="en-US" sz="1200" spc="-35" dirty="0">
                <a:solidFill>
                  <a:srgbClr val="0081C6"/>
                </a:solidFill>
                <a:effectLst/>
                <a:latin typeface="+mn-lt"/>
                <a:ea typeface="Arial" panose="020B0604020202020204" pitchFamily="34" charset="0"/>
              </a:rPr>
              <a:t> </a:t>
            </a:r>
            <a:r>
              <a:rPr lang="en-US" sz="1200" dirty="0">
                <a:solidFill>
                  <a:srgbClr val="0081C6"/>
                </a:solidFill>
                <a:effectLst/>
                <a:latin typeface="+mn-lt"/>
                <a:ea typeface="Arial" panose="020B0604020202020204" pitchFamily="34" charset="0"/>
              </a:rPr>
              <a:t>a</a:t>
            </a:r>
            <a:r>
              <a:rPr lang="en-US" sz="1200" spc="5" dirty="0">
                <a:solidFill>
                  <a:srgbClr val="0081C6"/>
                </a:solidFill>
                <a:effectLst/>
                <a:latin typeface="+mn-lt"/>
                <a:ea typeface="Arial" panose="020B0604020202020204" pitchFamily="34" charset="0"/>
              </a:rPr>
              <a:t>n</a:t>
            </a:r>
            <a:r>
              <a:rPr lang="en-US" sz="1200" dirty="0">
                <a:solidFill>
                  <a:srgbClr val="0081C6"/>
                </a:solidFill>
                <a:effectLst/>
                <a:latin typeface="+mn-lt"/>
                <a:ea typeface="Arial" panose="020B0604020202020204" pitchFamily="34" charset="0"/>
              </a:rPr>
              <a:t>d</a:t>
            </a:r>
            <a:r>
              <a:rPr lang="en-US" sz="1200" spc="160" dirty="0">
                <a:solidFill>
                  <a:srgbClr val="0081C6"/>
                </a:solidFill>
                <a:effectLst/>
                <a:latin typeface="+mn-lt"/>
                <a:ea typeface="Arial" panose="020B0604020202020204" pitchFamily="34" charset="0"/>
              </a:rPr>
              <a:t> </a:t>
            </a:r>
            <a:r>
              <a:rPr lang="en-US" sz="1200" spc="-15" dirty="0">
                <a:solidFill>
                  <a:srgbClr val="0081C6"/>
                </a:solidFill>
                <a:effectLst/>
                <a:latin typeface="+mn-lt"/>
                <a:ea typeface="Arial" panose="020B0604020202020204" pitchFamily="34" charset="0"/>
              </a:rPr>
              <a:t>l</a:t>
            </a:r>
            <a:r>
              <a:rPr lang="en-US" sz="1200" dirty="0">
                <a:solidFill>
                  <a:srgbClr val="0081C6"/>
                </a:solidFill>
                <a:effectLst/>
                <a:latin typeface="+mn-lt"/>
                <a:ea typeface="Arial" panose="020B0604020202020204" pitchFamily="34" charset="0"/>
              </a:rPr>
              <a:t>an</a:t>
            </a:r>
            <a:r>
              <a:rPr lang="en-US" sz="1200" spc="5" dirty="0">
                <a:solidFill>
                  <a:srgbClr val="0081C6"/>
                </a:solidFill>
                <a:effectLst/>
                <a:latin typeface="+mn-lt"/>
                <a:ea typeface="Arial" panose="020B0604020202020204" pitchFamily="34" charset="0"/>
              </a:rPr>
              <a:t>g</a:t>
            </a:r>
            <a:r>
              <a:rPr lang="en-US" sz="1200" spc="-5" dirty="0">
                <a:solidFill>
                  <a:srgbClr val="0081C6"/>
                </a:solidFill>
                <a:effectLst/>
                <a:latin typeface="+mn-lt"/>
                <a:ea typeface="Arial" panose="020B0604020202020204" pitchFamily="34" charset="0"/>
              </a:rPr>
              <a:t>u</a:t>
            </a:r>
            <a:r>
              <a:rPr lang="en-US" sz="1200" dirty="0">
                <a:solidFill>
                  <a:srgbClr val="0081C6"/>
                </a:solidFill>
                <a:effectLst/>
                <a:latin typeface="+mn-lt"/>
                <a:ea typeface="Arial" panose="020B0604020202020204" pitchFamily="34" charset="0"/>
              </a:rPr>
              <a:t>a</a:t>
            </a:r>
            <a:r>
              <a:rPr lang="en-US" sz="1200" spc="-5" dirty="0">
                <a:solidFill>
                  <a:srgbClr val="0081C6"/>
                </a:solidFill>
                <a:effectLst/>
                <a:latin typeface="+mn-lt"/>
                <a:ea typeface="Arial" panose="020B0604020202020204" pitchFamily="34" charset="0"/>
              </a:rPr>
              <a:t>g</a:t>
            </a:r>
            <a:r>
              <a:rPr lang="en-US" sz="1200" dirty="0">
                <a:solidFill>
                  <a:srgbClr val="0081C6"/>
                </a:solidFill>
                <a:effectLst/>
                <a:latin typeface="+mn-lt"/>
                <a:ea typeface="Arial" panose="020B0604020202020204" pitchFamily="34" charset="0"/>
              </a:rPr>
              <a:t>e</a:t>
            </a:r>
            <a:r>
              <a:rPr lang="en-US" sz="1200" spc="5" dirty="0">
                <a:solidFill>
                  <a:srgbClr val="0081C6"/>
                </a:solidFill>
                <a:effectLst/>
                <a:latin typeface="+mn-lt"/>
                <a:ea typeface="Arial" panose="020B0604020202020204" pitchFamily="34" charset="0"/>
              </a:rPr>
              <a:t> </a:t>
            </a:r>
            <a:r>
              <a:rPr lang="en-US" sz="1200" dirty="0">
                <a:solidFill>
                  <a:srgbClr val="0081C6"/>
                </a:solidFill>
                <a:effectLst/>
                <a:latin typeface="+mn-lt"/>
                <a:ea typeface="Arial" panose="020B0604020202020204" pitchFamily="34" charset="0"/>
              </a:rPr>
              <a:t>of</a:t>
            </a:r>
            <a:r>
              <a:rPr lang="en-US" sz="1200" spc="190" dirty="0">
                <a:solidFill>
                  <a:srgbClr val="0081C6"/>
                </a:solidFill>
                <a:effectLst/>
                <a:latin typeface="+mn-lt"/>
                <a:ea typeface="Arial" panose="020B0604020202020204" pitchFamily="34" charset="0"/>
              </a:rPr>
              <a:t> </a:t>
            </a:r>
            <a:r>
              <a:rPr lang="en-US" sz="1200" dirty="0">
                <a:solidFill>
                  <a:srgbClr val="0081C6"/>
                </a:solidFill>
                <a:effectLst/>
                <a:latin typeface="+mn-lt"/>
                <a:ea typeface="Arial" panose="020B0604020202020204" pitchFamily="34" charset="0"/>
              </a:rPr>
              <a:t>r</a:t>
            </a:r>
            <a:r>
              <a:rPr lang="en-US" sz="1200" spc="10" dirty="0">
                <a:solidFill>
                  <a:srgbClr val="0081C6"/>
                </a:solidFill>
                <a:effectLst/>
                <a:latin typeface="+mn-lt"/>
                <a:ea typeface="Arial" panose="020B0604020202020204" pitchFamily="34" charset="0"/>
              </a:rPr>
              <a:t>e</a:t>
            </a:r>
            <a:r>
              <a:rPr lang="en-US" sz="1200" spc="-5" dirty="0">
                <a:solidFill>
                  <a:srgbClr val="0081C6"/>
                </a:solidFill>
                <a:effectLst/>
                <a:latin typeface="+mn-lt"/>
                <a:ea typeface="Arial" panose="020B0604020202020204" pitchFamily="34" charset="0"/>
              </a:rPr>
              <a:t>c</a:t>
            </a:r>
            <a:r>
              <a:rPr lang="en-US" sz="1200" spc="-15" dirty="0">
                <a:solidFill>
                  <a:srgbClr val="0081C6"/>
                </a:solidFill>
                <a:effectLst/>
                <a:latin typeface="+mn-lt"/>
                <a:ea typeface="Arial" panose="020B0604020202020204" pitchFamily="34" charset="0"/>
              </a:rPr>
              <a:t>ov</a:t>
            </a:r>
            <a:r>
              <a:rPr lang="en-US" sz="1200" dirty="0">
                <a:solidFill>
                  <a:srgbClr val="0081C6"/>
                </a:solidFill>
                <a:effectLst/>
                <a:latin typeface="+mn-lt"/>
                <a:ea typeface="Arial" panose="020B0604020202020204" pitchFamily="34" charset="0"/>
              </a:rPr>
              <a:t>e</a:t>
            </a:r>
            <a:r>
              <a:rPr lang="en-US" sz="1200" spc="30" dirty="0">
                <a:solidFill>
                  <a:srgbClr val="0081C6"/>
                </a:solidFill>
                <a:effectLst/>
                <a:latin typeface="+mn-lt"/>
                <a:ea typeface="Arial" panose="020B0604020202020204" pitchFamily="34" charset="0"/>
              </a:rPr>
              <a:t>r</a:t>
            </a:r>
            <a:r>
              <a:rPr lang="en-US" sz="1200" spc="-25" dirty="0">
                <a:solidFill>
                  <a:srgbClr val="0081C6"/>
                </a:solidFill>
                <a:effectLst/>
                <a:latin typeface="+mn-lt"/>
                <a:ea typeface="Arial" panose="020B0604020202020204" pitchFamily="34" charset="0"/>
              </a:rPr>
              <a:t>y</a:t>
            </a:r>
            <a:r>
              <a:rPr lang="en-US" sz="1200" spc="15" dirty="0">
                <a:solidFill>
                  <a:srgbClr val="0081C6"/>
                </a:solidFill>
                <a:effectLst/>
                <a:latin typeface="+mn-lt"/>
                <a:ea typeface="Arial" panose="020B0604020202020204" pitchFamily="34" charset="0"/>
              </a:rPr>
              <a:t>-</a:t>
            </a:r>
            <a:r>
              <a:rPr lang="en-US" sz="1200" spc="5" dirty="0">
                <a:solidFill>
                  <a:srgbClr val="0081C6"/>
                </a:solidFill>
                <a:effectLst/>
                <a:latin typeface="+mn-lt"/>
                <a:ea typeface="Arial" panose="020B0604020202020204" pitchFamily="34" charset="0"/>
              </a:rPr>
              <a:t>o</a:t>
            </a:r>
            <a:r>
              <a:rPr lang="en-US" sz="1200" spc="-10" dirty="0">
                <a:solidFill>
                  <a:srgbClr val="0081C6"/>
                </a:solidFill>
                <a:effectLst/>
                <a:latin typeface="+mn-lt"/>
                <a:ea typeface="Arial" panose="020B0604020202020204" pitchFamily="34" charset="0"/>
              </a:rPr>
              <a:t>ri</a:t>
            </a:r>
            <a:r>
              <a:rPr lang="en-US" sz="1200" dirty="0">
                <a:solidFill>
                  <a:srgbClr val="0081C6"/>
                </a:solidFill>
                <a:effectLst/>
                <a:latin typeface="+mn-lt"/>
                <a:ea typeface="Arial" panose="020B0604020202020204" pitchFamily="34" charset="0"/>
              </a:rPr>
              <a:t>e</a:t>
            </a:r>
            <a:r>
              <a:rPr lang="en-US" sz="1200" spc="-5" dirty="0">
                <a:solidFill>
                  <a:srgbClr val="0081C6"/>
                </a:solidFill>
                <a:effectLst/>
                <a:latin typeface="+mn-lt"/>
                <a:ea typeface="Arial" panose="020B0604020202020204" pitchFamily="34" charset="0"/>
              </a:rPr>
              <a:t>n</a:t>
            </a:r>
            <a:r>
              <a:rPr lang="en-US" sz="1200" dirty="0">
                <a:solidFill>
                  <a:srgbClr val="0081C6"/>
                </a:solidFill>
                <a:effectLst/>
                <a:latin typeface="+mn-lt"/>
                <a:ea typeface="Arial" panose="020B0604020202020204" pitchFamily="34" charset="0"/>
              </a:rPr>
              <a:t>t</a:t>
            </a:r>
            <a:r>
              <a:rPr lang="en-US" sz="1200" spc="10" dirty="0">
                <a:solidFill>
                  <a:srgbClr val="0081C6"/>
                </a:solidFill>
                <a:effectLst/>
                <a:latin typeface="+mn-lt"/>
                <a:ea typeface="Arial" panose="020B0604020202020204" pitchFamily="34" charset="0"/>
              </a:rPr>
              <a:t>e</a:t>
            </a:r>
            <a:r>
              <a:rPr lang="en-US" sz="1200" dirty="0">
                <a:solidFill>
                  <a:srgbClr val="0081C6"/>
                </a:solidFill>
                <a:effectLst/>
                <a:latin typeface="+mn-lt"/>
                <a:ea typeface="Arial" panose="020B0604020202020204" pitchFamily="34" charset="0"/>
              </a:rPr>
              <a:t>d</a:t>
            </a:r>
            <a:r>
              <a:rPr lang="en-US" sz="1200" spc="-20" dirty="0">
                <a:solidFill>
                  <a:srgbClr val="0081C6"/>
                </a:solidFill>
                <a:effectLst/>
                <a:latin typeface="+mn-lt"/>
                <a:ea typeface="Arial" panose="020B0604020202020204" pitchFamily="34" charset="0"/>
              </a:rPr>
              <a:t> </a:t>
            </a:r>
            <a:r>
              <a:rPr lang="en-US" sz="1200" spc="5" dirty="0">
                <a:solidFill>
                  <a:srgbClr val="0081C6"/>
                </a:solidFill>
                <a:effectLst/>
                <a:latin typeface="+mn-lt"/>
                <a:ea typeface="Arial" panose="020B0604020202020204" pitchFamily="34" charset="0"/>
              </a:rPr>
              <a:t>p</a:t>
            </a:r>
            <a:r>
              <a:rPr lang="en-US" sz="1200" spc="-5" dirty="0">
                <a:solidFill>
                  <a:srgbClr val="0081C6"/>
                </a:solidFill>
                <a:effectLst/>
                <a:latin typeface="+mn-lt"/>
                <a:ea typeface="Arial" panose="020B0604020202020204" pitchFamily="34" charset="0"/>
              </a:rPr>
              <a:t>r</a:t>
            </a:r>
            <a:r>
              <a:rPr lang="en-US" sz="1200" spc="5" dirty="0">
                <a:solidFill>
                  <a:srgbClr val="0081C6"/>
                </a:solidFill>
                <a:effectLst/>
                <a:latin typeface="+mn-lt"/>
                <a:ea typeface="Arial" panose="020B0604020202020204" pitchFamily="34" charset="0"/>
              </a:rPr>
              <a:t>a</a:t>
            </a:r>
            <a:r>
              <a:rPr lang="en-US" sz="1200" spc="15" dirty="0">
                <a:solidFill>
                  <a:srgbClr val="0081C6"/>
                </a:solidFill>
                <a:effectLst/>
                <a:latin typeface="+mn-lt"/>
                <a:ea typeface="Arial" panose="020B0604020202020204" pitchFamily="34" charset="0"/>
              </a:rPr>
              <a:t>c</a:t>
            </a:r>
            <a:r>
              <a:rPr lang="en-US" sz="1200" spc="-10" dirty="0">
                <a:solidFill>
                  <a:srgbClr val="0081C6"/>
                </a:solidFill>
                <a:effectLst/>
                <a:latin typeface="+mn-lt"/>
                <a:ea typeface="Arial" panose="020B0604020202020204" pitchFamily="34" charset="0"/>
              </a:rPr>
              <a:t>ti</a:t>
            </a:r>
            <a:r>
              <a:rPr lang="en-US" sz="1200" spc="-5" dirty="0">
                <a:solidFill>
                  <a:srgbClr val="0081C6"/>
                </a:solidFill>
                <a:effectLst/>
                <a:latin typeface="+mn-lt"/>
                <a:ea typeface="Arial" panose="020B0604020202020204" pitchFamily="34" charset="0"/>
              </a:rPr>
              <a:t>c</a:t>
            </a:r>
            <a:r>
              <a:rPr lang="en-US" sz="1200" dirty="0">
                <a:solidFill>
                  <a:srgbClr val="0081C6"/>
                </a:solidFill>
                <a:effectLst/>
                <a:latin typeface="+mn-lt"/>
                <a:ea typeface="Arial" panose="020B0604020202020204" pitchFamily="34" charset="0"/>
              </a:rPr>
              <a:t>e</a:t>
            </a:r>
            <a:r>
              <a:rPr lang="en-US" sz="1200" spc="5" dirty="0">
                <a:solidFill>
                  <a:srgbClr val="0081C6"/>
                </a:solidFill>
                <a:effectLst/>
                <a:latin typeface="+mn-lt"/>
                <a:ea typeface="Arial" panose="020B0604020202020204" pitchFamily="34" charset="0"/>
              </a:rPr>
              <a:t> </a:t>
            </a:r>
            <a:r>
              <a:rPr lang="en-US" sz="1200" spc="-5" dirty="0">
                <a:solidFill>
                  <a:srgbClr val="0081C6"/>
                </a:solidFill>
                <a:effectLst/>
                <a:latin typeface="+mn-lt"/>
                <a:ea typeface="Arial" panose="020B0604020202020204" pitchFamily="34" charset="0"/>
              </a:rPr>
              <a:t>c</a:t>
            </a:r>
            <a:r>
              <a:rPr lang="en-US" sz="1200" spc="5" dirty="0">
                <a:solidFill>
                  <a:srgbClr val="0081C6"/>
                </a:solidFill>
                <a:effectLst/>
                <a:latin typeface="+mn-lt"/>
                <a:ea typeface="Arial" panose="020B0604020202020204" pitchFamily="34" charset="0"/>
              </a:rPr>
              <a:t>o</a:t>
            </a:r>
            <a:r>
              <a:rPr lang="en-US" sz="1200" dirty="0">
                <a:solidFill>
                  <a:srgbClr val="0081C6"/>
                </a:solidFill>
                <a:effectLst/>
                <a:latin typeface="+mn-lt"/>
                <a:ea typeface="Arial" panose="020B0604020202020204" pitchFamily="34" charset="0"/>
              </a:rPr>
              <a:t>mmu</a:t>
            </a:r>
            <a:r>
              <a:rPr lang="en-US" sz="1200" spc="-10" dirty="0">
                <a:solidFill>
                  <a:srgbClr val="0081C6"/>
                </a:solidFill>
                <a:effectLst/>
                <a:latin typeface="+mn-lt"/>
                <a:ea typeface="Arial" panose="020B0604020202020204" pitchFamily="34" charset="0"/>
              </a:rPr>
              <a:t>n</a:t>
            </a:r>
            <a:r>
              <a:rPr lang="en-US" sz="1200" spc="-15" dirty="0">
                <a:solidFill>
                  <a:srgbClr val="0081C6"/>
                </a:solidFill>
                <a:effectLst/>
                <a:latin typeface="+mn-lt"/>
                <a:ea typeface="Arial" panose="020B0604020202020204" pitchFamily="34" charset="0"/>
              </a:rPr>
              <a:t>i</a:t>
            </a:r>
            <a:r>
              <a:rPr lang="en-US" sz="1200" spc="5" dirty="0">
                <a:solidFill>
                  <a:srgbClr val="0081C6"/>
                </a:solidFill>
                <a:effectLst/>
                <a:latin typeface="+mn-lt"/>
                <a:ea typeface="Arial" panose="020B0604020202020204" pitchFamily="34" charset="0"/>
              </a:rPr>
              <a:t>c</a:t>
            </a:r>
            <a:r>
              <a:rPr lang="en-US" sz="1200" dirty="0">
                <a:solidFill>
                  <a:srgbClr val="0081C6"/>
                </a:solidFill>
                <a:effectLst/>
                <a:latin typeface="+mn-lt"/>
                <a:ea typeface="Arial" panose="020B0604020202020204" pitchFamily="34" charset="0"/>
              </a:rPr>
              <a:t>at</a:t>
            </a:r>
            <a:r>
              <a:rPr lang="en-US" sz="1200" spc="5" dirty="0">
                <a:solidFill>
                  <a:srgbClr val="0081C6"/>
                </a:solidFill>
                <a:effectLst/>
                <a:latin typeface="+mn-lt"/>
                <a:ea typeface="Arial" panose="020B0604020202020204" pitchFamily="34" charset="0"/>
              </a:rPr>
              <a:t>e</a:t>
            </a:r>
            <a:r>
              <a:rPr lang="en-US" sz="1200" dirty="0">
                <a:solidFill>
                  <a:srgbClr val="0081C6"/>
                </a:solidFill>
                <a:effectLst/>
                <a:latin typeface="+mn-lt"/>
                <a:ea typeface="Arial" panose="020B0604020202020204" pitchFamily="34" charset="0"/>
              </a:rPr>
              <a:t>s</a:t>
            </a:r>
            <a:r>
              <a:rPr lang="en-US" sz="1200" spc="5" dirty="0">
                <a:solidFill>
                  <a:srgbClr val="0081C6"/>
                </a:solidFill>
                <a:effectLst/>
                <a:latin typeface="+mn-lt"/>
                <a:ea typeface="Arial" panose="020B0604020202020204" pitchFamily="34" charset="0"/>
              </a:rPr>
              <a:t> </a:t>
            </a:r>
            <a:r>
              <a:rPr lang="en-US" sz="1200" spc="10" dirty="0">
                <a:solidFill>
                  <a:srgbClr val="0081C6"/>
                </a:solidFill>
                <a:effectLst/>
                <a:latin typeface="+mn-lt"/>
                <a:ea typeface="Arial" panose="020B0604020202020204" pitchFamily="34" charset="0"/>
              </a:rPr>
              <a:t>p</a:t>
            </a:r>
            <a:r>
              <a:rPr lang="en-US" sz="1200" dirty="0">
                <a:solidFill>
                  <a:srgbClr val="0081C6"/>
                </a:solidFill>
                <a:effectLst/>
                <a:latin typeface="+mn-lt"/>
                <a:ea typeface="Arial" panose="020B0604020202020204" pitchFamily="34" charset="0"/>
              </a:rPr>
              <a:t>o</a:t>
            </a:r>
            <a:r>
              <a:rPr lang="en-US" sz="1200" spc="-10" dirty="0">
                <a:solidFill>
                  <a:srgbClr val="0081C6"/>
                </a:solidFill>
                <a:effectLst/>
                <a:latin typeface="+mn-lt"/>
                <a:ea typeface="Arial" panose="020B0604020202020204" pitchFamily="34" charset="0"/>
              </a:rPr>
              <a:t>siti</a:t>
            </a:r>
            <a:r>
              <a:rPr lang="en-US" sz="1200" spc="-15" dirty="0">
                <a:solidFill>
                  <a:srgbClr val="0081C6"/>
                </a:solidFill>
                <a:effectLst/>
                <a:latin typeface="+mn-lt"/>
                <a:ea typeface="Arial" panose="020B0604020202020204" pitchFamily="34" charset="0"/>
              </a:rPr>
              <a:t>v</a:t>
            </a:r>
            <a:r>
              <a:rPr lang="en-US" sz="1200" dirty="0">
                <a:solidFill>
                  <a:srgbClr val="0081C6"/>
                </a:solidFill>
                <a:effectLst/>
                <a:latin typeface="+mn-lt"/>
                <a:ea typeface="Arial" panose="020B0604020202020204" pitchFamily="34" charset="0"/>
              </a:rPr>
              <a:t>e</a:t>
            </a:r>
            <a:r>
              <a:rPr lang="en-US" sz="1200" spc="-15" dirty="0">
                <a:solidFill>
                  <a:srgbClr val="0081C6"/>
                </a:solidFill>
                <a:effectLst/>
                <a:latin typeface="+mn-lt"/>
                <a:ea typeface="Arial" panose="020B0604020202020204" pitchFamily="34" charset="0"/>
              </a:rPr>
              <a:t> </a:t>
            </a:r>
            <a:r>
              <a:rPr lang="en-US" sz="1200" dirty="0">
                <a:solidFill>
                  <a:srgbClr val="0081C6"/>
                </a:solidFill>
                <a:effectLst/>
                <a:latin typeface="+mn-lt"/>
                <a:ea typeface="Arial" panose="020B0604020202020204" pitchFamily="34" charset="0"/>
              </a:rPr>
              <a:t>ex</a:t>
            </a:r>
            <a:r>
              <a:rPr lang="en-US" sz="1200" spc="10" dirty="0">
                <a:solidFill>
                  <a:srgbClr val="0081C6"/>
                </a:solidFill>
                <a:effectLst/>
                <a:latin typeface="+mn-lt"/>
                <a:ea typeface="Arial" panose="020B0604020202020204" pitchFamily="34" charset="0"/>
              </a:rPr>
              <a:t>pe</a:t>
            </a:r>
            <a:r>
              <a:rPr lang="en-US" sz="1200" spc="15" dirty="0">
                <a:solidFill>
                  <a:srgbClr val="0081C6"/>
                </a:solidFill>
                <a:effectLst/>
                <a:latin typeface="+mn-lt"/>
                <a:ea typeface="Arial" panose="020B0604020202020204" pitchFamily="34" charset="0"/>
              </a:rPr>
              <a:t>c</a:t>
            </a:r>
            <a:r>
              <a:rPr lang="en-US" sz="1200" dirty="0">
                <a:solidFill>
                  <a:srgbClr val="0081C6"/>
                </a:solidFill>
                <a:effectLst/>
                <a:latin typeface="+mn-lt"/>
                <a:ea typeface="Arial" panose="020B0604020202020204" pitchFamily="34" charset="0"/>
              </a:rPr>
              <a:t>ta</a:t>
            </a:r>
            <a:r>
              <a:rPr lang="en-US" sz="1200" spc="-10" dirty="0">
                <a:solidFill>
                  <a:srgbClr val="0081C6"/>
                </a:solidFill>
                <a:effectLst/>
                <a:latin typeface="+mn-lt"/>
                <a:ea typeface="Arial" panose="020B0604020202020204" pitchFamily="34" charset="0"/>
              </a:rPr>
              <a:t>ti</a:t>
            </a:r>
            <a:r>
              <a:rPr lang="en-US" sz="1200" spc="5" dirty="0">
                <a:solidFill>
                  <a:srgbClr val="0081C6"/>
                </a:solidFill>
                <a:effectLst/>
                <a:latin typeface="+mn-lt"/>
                <a:ea typeface="Arial" panose="020B0604020202020204" pitchFamily="34" charset="0"/>
              </a:rPr>
              <a:t>o</a:t>
            </a:r>
            <a:r>
              <a:rPr lang="en-US" sz="1200" dirty="0">
                <a:solidFill>
                  <a:srgbClr val="0081C6"/>
                </a:solidFill>
                <a:effectLst/>
                <a:latin typeface="+mn-lt"/>
                <a:ea typeface="Arial" panose="020B0604020202020204" pitchFamily="34" charset="0"/>
              </a:rPr>
              <a:t>ns</a:t>
            </a:r>
            <a:r>
              <a:rPr lang="en-US" sz="1200" spc="5" dirty="0">
                <a:solidFill>
                  <a:srgbClr val="0081C6"/>
                </a:solidFill>
                <a:effectLst/>
                <a:latin typeface="+mn-lt"/>
                <a:ea typeface="Arial" panose="020B0604020202020204" pitchFamily="34" charset="0"/>
              </a:rPr>
              <a:t> </a:t>
            </a:r>
            <a:r>
              <a:rPr lang="en-US" sz="1200" dirty="0">
                <a:solidFill>
                  <a:srgbClr val="0081C6"/>
                </a:solidFill>
                <a:effectLst/>
                <a:latin typeface="+mn-lt"/>
                <a:ea typeface="Arial" panose="020B0604020202020204" pitchFamily="34" charset="0"/>
              </a:rPr>
              <a:t>a</a:t>
            </a:r>
            <a:r>
              <a:rPr lang="en-US" sz="1200" spc="5" dirty="0">
                <a:solidFill>
                  <a:srgbClr val="0081C6"/>
                </a:solidFill>
                <a:effectLst/>
                <a:latin typeface="+mn-lt"/>
                <a:ea typeface="Arial" panose="020B0604020202020204" pitchFamily="34" charset="0"/>
              </a:rPr>
              <a:t>n</a:t>
            </a:r>
            <a:r>
              <a:rPr lang="en-US" sz="1200" dirty="0">
                <a:solidFill>
                  <a:srgbClr val="0081C6"/>
                </a:solidFill>
                <a:effectLst/>
                <a:latin typeface="+mn-lt"/>
                <a:ea typeface="Arial" panose="020B0604020202020204" pitchFamily="34" charset="0"/>
              </a:rPr>
              <a:t>d </a:t>
            </a:r>
            <a:r>
              <a:rPr lang="en-US" sz="1200" spc="5" dirty="0">
                <a:solidFill>
                  <a:srgbClr val="0081C6"/>
                </a:solidFill>
                <a:effectLst/>
                <a:latin typeface="+mn-lt"/>
                <a:ea typeface="Arial" panose="020B0604020202020204" pitchFamily="34" charset="0"/>
              </a:rPr>
              <a:t>p</a:t>
            </a:r>
            <a:r>
              <a:rPr lang="en-US" sz="1200" dirty="0">
                <a:solidFill>
                  <a:srgbClr val="0081C6"/>
                </a:solidFill>
                <a:effectLst/>
                <a:latin typeface="+mn-lt"/>
                <a:ea typeface="Arial" panose="020B0604020202020204" pitchFamily="34" charset="0"/>
              </a:rPr>
              <a:t>r</a:t>
            </a:r>
            <a:r>
              <a:rPr lang="en-US" sz="1200" spc="5" dirty="0">
                <a:solidFill>
                  <a:srgbClr val="0081C6"/>
                </a:solidFill>
                <a:effectLst/>
                <a:latin typeface="+mn-lt"/>
                <a:ea typeface="Arial" panose="020B0604020202020204" pitchFamily="34" charset="0"/>
              </a:rPr>
              <a:t>om</a:t>
            </a:r>
            <a:r>
              <a:rPr lang="en-US" sz="1200" dirty="0">
                <a:solidFill>
                  <a:srgbClr val="0081C6"/>
                </a:solidFill>
                <a:effectLst/>
                <a:latin typeface="+mn-lt"/>
                <a:ea typeface="Arial" panose="020B0604020202020204" pitchFamily="34" charset="0"/>
              </a:rPr>
              <a:t>ot</a:t>
            </a:r>
            <a:r>
              <a:rPr lang="en-US" sz="1200" spc="5" dirty="0">
                <a:solidFill>
                  <a:srgbClr val="0081C6"/>
                </a:solidFill>
                <a:effectLst/>
                <a:latin typeface="+mn-lt"/>
                <a:ea typeface="Arial" panose="020B0604020202020204" pitchFamily="34" charset="0"/>
              </a:rPr>
              <a:t>e</a:t>
            </a:r>
            <a:r>
              <a:rPr lang="en-US" sz="1200" dirty="0">
                <a:solidFill>
                  <a:srgbClr val="0081C6"/>
                </a:solidFill>
                <a:effectLst/>
                <a:latin typeface="+mn-lt"/>
                <a:ea typeface="Arial" panose="020B0604020202020204" pitchFamily="34" charset="0"/>
              </a:rPr>
              <a:t>s</a:t>
            </a:r>
            <a:r>
              <a:rPr lang="en-US" sz="1200" spc="-30" dirty="0">
                <a:solidFill>
                  <a:srgbClr val="0081C6"/>
                </a:solidFill>
                <a:effectLst/>
                <a:latin typeface="+mn-lt"/>
                <a:ea typeface="Arial" panose="020B0604020202020204" pitchFamily="34" charset="0"/>
              </a:rPr>
              <a:t> </a:t>
            </a:r>
            <a:r>
              <a:rPr lang="en-US" sz="1200" spc="5" dirty="0">
                <a:solidFill>
                  <a:srgbClr val="0081C6"/>
                </a:solidFill>
                <a:effectLst/>
                <a:latin typeface="+mn-lt"/>
                <a:ea typeface="Arial" panose="020B0604020202020204" pitchFamily="34" charset="0"/>
              </a:rPr>
              <a:t>ho</a:t>
            </a:r>
            <a:r>
              <a:rPr lang="en-US" sz="1200" spc="10" dirty="0">
                <a:solidFill>
                  <a:srgbClr val="0081C6"/>
                </a:solidFill>
                <a:effectLst/>
                <a:latin typeface="+mn-lt"/>
                <a:ea typeface="Arial" panose="020B0604020202020204" pitchFamily="34" charset="0"/>
              </a:rPr>
              <a:t>p</a:t>
            </a:r>
            <a:r>
              <a:rPr lang="en-US" sz="1200" spc="0" dirty="0">
                <a:solidFill>
                  <a:srgbClr val="0081C6"/>
                </a:solidFill>
                <a:effectLst/>
                <a:latin typeface="+mn-lt"/>
                <a:ea typeface="Arial" panose="020B0604020202020204" pitchFamily="34" charset="0"/>
              </a:rPr>
              <a:t>e</a:t>
            </a:r>
            <a:r>
              <a:rPr lang="en-US" sz="1200" spc="0" baseline="0" dirty="0">
                <a:solidFill>
                  <a:srgbClr val="0081C6"/>
                </a:solidFill>
                <a:effectLst/>
                <a:latin typeface="+mn-lt"/>
                <a:ea typeface="Arial" panose="020B0604020202020204" pitchFamily="34" charset="0"/>
              </a:rPr>
              <a:t> for individuals we serve.</a:t>
            </a:r>
            <a:endParaRPr lang="en-US" sz="1200" dirty="0">
              <a:effectLst/>
              <a:latin typeface="+mn-lt"/>
              <a:ea typeface="Calibri" panose="020F0502020204030204" pitchFamily="34" charset="0"/>
              <a:cs typeface="Times New Roman" panose="02020603050405020304" pitchFamily="18" charset="0"/>
            </a:endParaRPr>
          </a:p>
          <a:p>
            <a:endParaRPr lang="en-US" sz="1800" dirty="0">
              <a:latin typeface="+mn-lt"/>
            </a:endParaRPr>
          </a:p>
        </p:txBody>
      </p:sp>
      <p:sp>
        <p:nvSpPr>
          <p:cNvPr id="4" name="Slide Number Placeholder 3"/>
          <p:cNvSpPr>
            <a:spLocks noGrp="1"/>
          </p:cNvSpPr>
          <p:nvPr>
            <p:ph type="sldNum" sz="quarter" idx="5"/>
          </p:nvPr>
        </p:nvSpPr>
        <p:spPr/>
        <p:txBody>
          <a:bodyPr/>
          <a:lstStyle/>
          <a:p>
            <a:fld id="{69D2F9AB-3C90-481E-8C34-4F549BF455D7}" type="slidenum">
              <a:rPr lang="en-US" noProof="0" smtClean="0"/>
              <a:t>8</a:t>
            </a:fld>
            <a:endParaRPr lang="en-US" noProof="0" dirty="0"/>
          </a:p>
        </p:txBody>
      </p:sp>
    </p:spTree>
    <p:extLst>
      <p:ext uri="{BB962C8B-B14F-4D97-AF65-F5344CB8AC3E}">
        <p14:creationId xmlns:p14="http://schemas.microsoft.com/office/powerpoint/2010/main" val="2409168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Let’s look at the current understanding of recovery for persons with behavioral health conditions and the principles that underpin a modern approach to recovery practices.</a:t>
            </a:r>
          </a:p>
        </p:txBody>
      </p:sp>
      <p:sp>
        <p:nvSpPr>
          <p:cNvPr id="4" name="Slide Number Placeholder 3"/>
          <p:cNvSpPr>
            <a:spLocks noGrp="1"/>
          </p:cNvSpPr>
          <p:nvPr>
            <p:ph type="sldNum" sz="quarter" idx="5"/>
          </p:nvPr>
        </p:nvSpPr>
        <p:spPr/>
        <p:txBody>
          <a:bodyPr/>
          <a:lstStyle/>
          <a:p>
            <a:fld id="{69D2F9AB-3C90-481E-8C34-4F549BF455D7}" type="slidenum">
              <a:rPr lang="en-US" noProof="0" smtClean="0"/>
              <a:t>9</a:t>
            </a:fld>
            <a:endParaRPr lang="en-US" noProof="0" dirty="0"/>
          </a:p>
        </p:txBody>
      </p:sp>
    </p:spTree>
    <p:extLst>
      <p:ext uri="{BB962C8B-B14F-4D97-AF65-F5344CB8AC3E}">
        <p14:creationId xmlns:p14="http://schemas.microsoft.com/office/powerpoint/2010/main" val="704836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
        <p:nvSpPr>
          <p:cNvPr id="7" name="Footer Placeholder 5">
            <a:extLst>
              <a:ext uri="{FF2B5EF4-FFF2-40B4-BE49-F238E27FC236}">
                <a16:creationId xmlns:a16="http://schemas.microsoft.com/office/drawing/2014/main" id="{D5D91A8B-765C-4E59-8109-94DA4EA55B37}"/>
              </a:ext>
            </a:extLst>
          </p:cNvPr>
          <p:cNvSpPr>
            <a:spLocks noGrp="1"/>
          </p:cNvSpPr>
          <p:nvPr>
            <p:ph type="ftr" sz="quarter" idx="11"/>
          </p:nvPr>
        </p:nvSpPr>
        <p:spPr>
          <a:xfrm>
            <a:off x="440286" y="6371614"/>
            <a:ext cx="6818262" cy="365125"/>
          </a:xfrm>
        </p:spPr>
        <p:txBody>
          <a:bodyPr/>
          <a:lstStyle>
            <a:lvl1pPr>
              <a:defRPr/>
            </a:lvl1pPr>
          </a:lstStyle>
          <a:p>
            <a:r>
              <a:rPr lang="en-US" dirty="0"/>
              <a:t>Recovery management</a:t>
            </a:r>
          </a:p>
        </p:txBody>
      </p:sp>
      <p:sp>
        <p:nvSpPr>
          <p:cNvPr id="9" name="Rectangle 8">
            <a:extLst>
              <a:ext uri="{FF2B5EF4-FFF2-40B4-BE49-F238E27FC236}">
                <a16:creationId xmlns:a16="http://schemas.microsoft.com/office/drawing/2014/main" id="{0F0F318B-B2C4-4893-95F3-E1AB652A1F17}"/>
              </a:ext>
            </a:extLst>
          </p:cNvPr>
          <p:cNvSpPr>
            <a:spLocks noChangeAspect="1"/>
          </p:cNvSpPr>
          <p:nvPr userDrawn="1"/>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Title 1">
            <a:extLst>
              <a:ext uri="{FF2B5EF4-FFF2-40B4-BE49-F238E27FC236}">
                <a16:creationId xmlns:a16="http://schemas.microsoft.com/office/drawing/2014/main" id="{34FB09F2-FC78-4161-B5F8-C064B938BE73}"/>
              </a:ext>
            </a:extLst>
          </p:cNvPr>
          <p:cNvSpPr>
            <a:spLocks noGrp="1"/>
          </p:cNvSpPr>
          <p:nvPr>
            <p:ph type="title"/>
          </p:nvPr>
        </p:nvSpPr>
        <p:spPr>
          <a:xfrm>
            <a:off x="581192" y="702156"/>
            <a:ext cx="11029616" cy="1013800"/>
          </a:xfrm>
        </p:spPr>
        <p:txBody>
          <a:bodyPr/>
          <a:lstStyle>
            <a:lvl1pPr>
              <a:defRPr>
                <a:solidFill>
                  <a:schemeClr val="bg1"/>
                </a:solidFill>
              </a:defRPr>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08CB40EA-D0BA-41DA-91DE-15B4C161DD28}"/>
              </a:ext>
            </a:extLst>
          </p:cNvPr>
          <p:cNvSpPr>
            <a:spLocks noGrp="1"/>
          </p:cNvSpPr>
          <p:nvPr>
            <p:ph idx="1"/>
          </p:nvPr>
        </p:nvSpPr>
        <p:spPr>
          <a:xfrm>
            <a:off x="581192" y="2180496"/>
            <a:ext cx="11029615" cy="39753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18494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8" name="Footer Placeholder 5">
            <a:extLst>
              <a:ext uri="{FF2B5EF4-FFF2-40B4-BE49-F238E27FC236}">
                <a16:creationId xmlns:a16="http://schemas.microsoft.com/office/drawing/2014/main" id="{D740D193-BF72-46A1-AFE9-DA960BABE465}"/>
              </a:ext>
            </a:extLst>
          </p:cNvPr>
          <p:cNvSpPr>
            <a:spLocks noGrp="1"/>
          </p:cNvSpPr>
          <p:nvPr>
            <p:ph type="ftr" sz="quarter" idx="11"/>
          </p:nvPr>
        </p:nvSpPr>
        <p:spPr>
          <a:xfrm>
            <a:off x="355101" y="6423914"/>
            <a:ext cx="6818262" cy="365125"/>
          </a:xfrm>
        </p:spPr>
        <p:txBody>
          <a:bodyPr/>
          <a:lstStyle>
            <a:lvl1pPr>
              <a:defRPr/>
            </a:lvl1pPr>
          </a:lstStyle>
          <a:p>
            <a:r>
              <a:rPr lang="en-US" dirty="0"/>
              <a:t>Recovery management</a:t>
            </a:r>
          </a:p>
        </p:txBody>
      </p:sp>
      <p:sp>
        <p:nvSpPr>
          <p:cNvPr id="9" name="Title 1">
            <a:extLst>
              <a:ext uri="{FF2B5EF4-FFF2-40B4-BE49-F238E27FC236}">
                <a16:creationId xmlns:a16="http://schemas.microsoft.com/office/drawing/2014/main" id="{F47352EA-4890-4FE1-97BD-8CCB09F58794}"/>
              </a:ext>
            </a:extLst>
          </p:cNvPr>
          <p:cNvSpPr>
            <a:spLocks noGrp="1"/>
          </p:cNvSpPr>
          <p:nvPr>
            <p:ph type="title"/>
          </p:nvPr>
        </p:nvSpPr>
        <p:spPr>
          <a:xfrm>
            <a:off x="581193" y="4693389"/>
            <a:ext cx="11029616" cy="566738"/>
          </a:xfrm>
        </p:spPr>
        <p:txBody>
          <a:bodyPr anchor="b">
            <a:normAutofit/>
          </a:bodyPr>
          <a:lstStyle>
            <a:lvl1pPr algn="l">
              <a:defRPr sz="2400" b="0">
                <a:solidFill>
                  <a:schemeClr val="accent1"/>
                </a:solidFill>
                <a:latin typeface="Calibri" panose="020F0502020204030204" pitchFamily="34" charset="0"/>
                <a:cs typeface="Calibri" panose="020F0502020204030204" pitchFamily="34" charset="0"/>
              </a:defRPr>
            </a:lvl1pPr>
          </a:lstStyle>
          <a:p>
            <a:r>
              <a:rPr lang="en-US" noProof="0" dirty="0"/>
              <a:t>Click to edit Master title style</a:t>
            </a:r>
          </a:p>
        </p:txBody>
      </p:sp>
      <p:sp>
        <p:nvSpPr>
          <p:cNvPr id="10" name="Picture Placeholder 2">
            <a:extLst>
              <a:ext uri="{FF2B5EF4-FFF2-40B4-BE49-F238E27FC236}">
                <a16:creationId xmlns:a16="http://schemas.microsoft.com/office/drawing/2014/main" id="{EEBAE269-6AC1-4BFB-8694-696AFD04DC84}"/>
              </a:ext>
            </a:extLst>
          </p:cNvPr>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endParaRPr lang="en-US" noProof="0" dirty="0"/>
          </a:p>
        </p:txBody>
      </p:sp>
      <p:sp>
        <p:nvSpPr>
          <p:cNvPr id="11" name="Text Placeholder 3">
            <a:extLst>
              <a:ext uri="{FF2B5EF4-FFF2-40B4-BE49-F238E27FC236}">
                <a16:creationId xmlns:a16="http://schemas.microsoft.com/office/drawing/2014/main" id="{F67E35A4-831E-477F-9962-C62C2A6492CD}"/>
              </a:ext>
            </a:extLst>
          </p:cNvPr>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Tree>
    <p:extLst>
      <p:ext uri="{BB962C8B-B14F-4D97-AF65-F5344CB8AC3E}">
        <p14:creationId xmlns:p14="http://schemas.microsoft.com/office/powerpoint/2010/main" val="3008106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242275"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8047164"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358529" y="457200"/>
            <a:ext cx="3790884" cy="1600200"/>
          </a:xfrm>
        </p:spPr>
        <p:txBody>
          <a:bodyPr anchor="b">
            <a:normAutofit/>
          </a:bodyPr>
          <a:lstStyle>
            <a:lvl1pPr>
              <a:defRPr sz="2800">
                <a:solidFill>
                  <a:schemeClr val="accent1">
                    <a:lumMod val="75000"/>
                  </a:schemeClr>
                </a:solidFill>
                <a:latin typeface="Calibri" panose="020F0502020204030204" pitchFamily="34" charset="0"/>
                <a:cs typeface="Calibri" panose="020F0502020204030204" pitchFamily="34" charset="0"/>
              </a:defRPr>
            </a:lvl1pPr>
          </a:lstStyle>
          <a:p>
            <a:r>
              <a:rPr lang="en-US" noProof="0" dirty="0"/>
              <a:t>Click to edit Master title style</a:t>
            </a:r>
          </a:p>
        </p:txBody>
      </p:sp>
      <p:sp>
        <p:nvSpPr>
          <p:cNvPr id="4" name="Text Placeholder 3">
            <a:extLst>
              <a:ext uri="{FF2B5EF4-FFF2-40B4-BE49-F238E27FC236}">
                <a16:creationId xmlns:a16="http://schemas.microsoft.com/office/drawing/2014/main" id="{9AC935A1-3DFF-457D-8C70-E337C3D84F5A}"/>
              </a:ext>
            </a:extLst>
          </p:cNvPr>
          <p:cNvSpPr>
            <a:spLocks noGrp="1"/>
          </p:cNvSpPr>
          <p:nvPr>
            <p:ph type="body" sz="half" idx="2"/>
          </p:nvPr>
        </p:nvSpPr>
        <p:spPr>
          <a:xfrm>
            <a:off x="358529" y="2057400"/>
            <a:ext cx="3790884" cy="3811588"/>
          </a:xfrm>
        </p:spPr>
        <p:txBody>
          <a:bodyPr/>
          <a:lstStyle>
            <a:lvl1pPr marL="216000" indent="-216000">
              <a:lnSpc>
                <a:spcPct val="90000"/>
              </a:lnSpc>
              <a:buFont typeface="Wingdings" panose="05000000000000000000" pitchFamily="2" charset="2"/>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dirty="0"/>
              <a:t>Click to edit Master text styles</a:t>
            </a:r>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1" name="Footer Placeholder 5">
            <a:extLst>
              <a:ext uri="{FF2B5EF4-FFF2-40B4-BE49-F238E27FC236}">
                <a16:creationId xmlns:a16="http://schemas.microsoft.com/office/drawing/2014/main" id="{A620A17C-5577-4021-9044-146DC609ECC5}"/>
              </a:ext>
            </a:extLst>
          </p:cNvPr>
          <p:cNvSpPr>
            <a:spLocks noGrp="1"/>
          </p:cNvSpPr>
          <p:nvPr>
            <p:ph type="ftr" sz="quarter" idx="11"/>
          </p:nvPr>
        </p:nvSpPr>
        <p:spPr>
          <a:xfrm>
            <a:off x="355101" y="6423914"/>
            <a:ext cx="6818262" cy="365125"/>
          </a:xfrm>
        </p:spPr>
        <p:txBody>
          <a:bodyPr/>
          <a:lstStyle>
            <a:lvl1pPr>
              <a:defRPr/>
            </a:lvl1pPr>
          </a:lstStyle>
          <a:p>
            <a:r>
              <a:rPr lang="en-US" dirty="0"/>
              <a:t>Recovery management</a:t>
            </a:r>
          </a:p>
        </p:txBody>
      </p:sp>
    </p:spTree>
    <p:extLst>
      <p:ext uri="{BB962C8B-B14F-4D97-AF65-F5344CB8AC3E}">
        <p14:creationId xmlns:p14="http://schemas.microsoft.com/office/powerpoint/2010/main" val="2686224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Picture with Caption_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41959"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8047164"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4144457" y="457200"/>
            <a:ext cx="379088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1" name="Content Placeholder 8">
            <a:extLst>
              <a:ext uri="{FF2B5EF4-FFF2-40B4-BE49-F238E27FC236}">
                <a16:creationId xmlns:a16="http://schemas.microsoft.com/office/drawing/2014/main" id="{8C645043-BE6A-4D32-ACA9-AB593DA6BC9F}"/>
              </a:ext>
            </a:extLst>
          </p:cNvPr>
          <p:cNvSpPr>
            <a:spLocks noGrp="1"/>
          </p:cNvSpPr>
          <p:nvPr>
            <p:ph sz="quarter" idx="14"/>
          </p:nvPr>
        </p:nvSpPr>
        <p:spPr>
          <a:xfrm>
            <a:off x="4144457" y="2057400"/>
            <a:ext cx="3791456" cy="38623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Footer Placeholder 5">
            <a:extLst>
              <a:ext uri="{FF2B5EF4-FFF2-40B4-BE49-F238E27FC236}">
                <a16:creationId xmlns:a16="http://schemas.microsoft.com/office/drawing/2014/main" id="{3D444C08-6A3A-4BFB-9494-43F3DE33E919}"/>
              </a:ext>
            </a:extLst>
          </p:cNvPr>
          <p:cNvSpPr>
            <a:spLocks noGrp="1"/>
          </p:cNvSpPr>
          <p:nvPr>
            <p:ph type="ftr" sz="quarter" idx="11"/>
          </p:nvPr>
        </p:nvSpPr>
        <p:spPr>
          <a:xfrm>
            <a:off x="355101" y="6423914"/>
            <a:ext cx="6818262" cy="365125"/>
          </a:xfrm>
        </p:spPr>
        <p:txBody>
          <a:bodyPr/>
          <a:lstStyle/>
          <a:p>
            <a:pPr algn="l"/>
            <a:r>
              <a:rPr lang="en-US" dirty="0"/>
              <a:t>Recovery management</a:t>
            </a:r>
            <a:endParaRPr lang="en-US" noProof="0" dirty="0"/>
          </a:p>
        </p:txBody>
      </p:sp>
    </p:spTree>
    <p:extLst>
      <p:ext uri="{BB962C8B-B14F-4D97-AF65-F5344CB8AC3E}">
        <p14:creationId xmlns:p14="http://schemas.microsoft.com/office/powerpoint/2010/main" val="1445521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Picture with Caption_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41959"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4244562"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8355530" y="457200"/>
            <a:ext cx="357739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1" name="Content Placeholder 8">
            <a:extLst>
              <a:ext uri="{FF2B5EF4-FFF2-40B4-BE49-F238E27FC236}">
                <a16:creationId xmlns:a16="http://schemas.microsoft.com/office/drawing/2014/main" id="{8C645043-BE6A-4D32-ACA9-AB593DA6BC9F}"/>
              </a:ext>
            </a:extLst>
          </p:cNvPr>
          <p:cNvSpPr>
            <a:spLocks noGrp="1"/>
          </p:cNvSpPr>
          <p:nvPr>
            <p:ph sz="quarter" idx="14"/>
          </p:nvPr>
        </p:nvSpPr>
        <p:spPr>
          <a:xfrm>
            <a:off x="8355530" y="2057400"/>
            <a:ext cx="3577934" cy="4333162"/>
          </a:xfrm>
        </p:spPr>
        <p:txBody>
          <a:bodyPr/>
          <a:lstStyle>
            <a:lvl1pPr marL="0" indent="0">
              <a:lnSpc>
                <a:spcPct val="90000"/>
              </a:lnSpc>
              <a:buNone/>
              <a:defRPr lang="ru-RU" sz="1600" kern="1200" dirty="0">
                <a:solidFill>
                  <a:schemeClr val="tx1">
                    <a:lumMod val="75000"/>
                    <a:lumOff val="25000"/>
                  </a:schemeClr>
                </a:solidFill>
                <a:latin typeface="+mn-lt"/>
                <a:ea typeface="+mn-ea"/>
                <a:cs typeface="+mn-cs"/>
              </a:defRPr>
            </a:lvl1pPr>
            <a:lvl2pPr marL="306000" indent="-306000">
              <a:defRPr/>
            </a:lvl2pPr>
            <a:lvl3pPr marL="306000" indent="-306000">
              <a:defRPr/>
            </a:lvl3pPr>
            <a:lvl4pPr marL="306000" indent="-306000">
              <a:defRPr/>
            </a:lvl4pPr>
            <a:lvl5pPr marL="306000" indent="-306000">
              <a:defRPr/>
            </a:lvl5pPr>
          </a:lstStyle>
          <a:p>
            <a:pPr marL="216000" lvl="0" indent="-216000" algn="l" defTabSz="457200" rtl="0" eaLnBrk="1" latinLnBrk="0" hangingPunct="1">
              <a:spcBef>
                <a:spcPct val="20000"/>
              </a:spcBef>
              <a:spcAft>
                <a:spcPts val="600"/>
              </a:spcAft>
              <a:buClr>
                <a:schemeClr val="accent1"/>
              </a:buClr>
              <a:buSzPct val="92000"/>
              <a:buFont typeface="Wingdings" panose="05000000000000000000" pitchFamily="2" charset="2"/>
              <a:buChar char="§"/>
            </a:pPr>
            <a:r>
              <a:rPr lang="en-US" noProof="0"/>
              <a:t>Click to edit Master text styles</a:t>
            </a:r>
          </a:p>
          <a:p>
            <a:pPr marL="216000" lvl="1" indent="-216000" algn="l" defTabSz="457200" rtl="0" eaLnBrk="1" latinLnBrk="0" hangingPunct="1">
              <a:spcBef>
                <a:spcPct val="20000"/>
              </a:spcBef>
              <a:spcAft>
                <a:spcPts val="600"/>
              </a:spcAft>
              <a:buClr>
                <a:schemeClr val="accent1"/>
              </a:buClr>
              <a:buSzPct val="92000"/>
              <a:buFont typeface="Wingdings" panose="05000000000000000000" pitchFamily="2" charset="2"/>
              <a:buChar char="§"/>
            </a:pPr>
            <a:r>
              <a:rPr lang="en-US" noProof="0"/>
              <a:t>Second level</a:t>
            </a:r>
          </a:p>
        </p:txBody>
      </p:sp>
      <p:sp>
        <p:nvSpPr>
          <p:cNvPr id="9" name="Footer Placeholder 5">
            <a:extLst>
              <a:ext uri="{FF2B5EF4-FFF2-40B4-BE49-F238E27FC236}">
                <a16:creationId xmlns:a16="http://schemas.microsoft.com/office/drawing/2014/main" id="{FE695AAC-8311-4518-A219-DE58BF92AEA9}"/>
              </a:ext>
            </a:extLst>
          </p:cNvPr>
          <p:cNvSpPr>
            <a:spLocks noGrp="1"/>
          </p:cNvSpPr>
          <p:nvPr>
            <p:ph type="ftr" sz="quarter" idx="11"/>
          </p:nvPr>
        </p:nvSpPr>
        <p:spPr>
          <a:xfrm>
            <a:off x="355101" y="6423914"/>
            <a:ext cx="6818262" cy="365125"/>
          </a:xfrm>
        </p:spPr>
        <p:txBody>
          <a:bodyPr/>
          <a:lstStyle/>
          <a:p>
            <a:pPr algn="l"/>
            <a:r>
              <a:rPr lang="en-US" dirty="0"/>
              <a:t>Recovery management</a:t>
            </a:r>
            <a:endParaRPr lang="en-US" noProof="0" dirty="0"/>
          </a:p>
        </p:txBody>
      </p:sp>
    </p:spTree>
    <p:extLst>
      <p:ext uri="{BB962C8B-B14F-4D97-AF65-F5344CB8AC3E}">
        <p14:creationId xmlns:p14="http://schemas.microsoft.com/office/powerpoint/2010/main" val="917956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Left 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F262E62-E8FA-42DE-BC7E-BA73A13FCBFF}"/>
              </a:ext>
            </a:extLst>
          </p:cNvPr>
          <p:cNvSpPr>
            <a:spLocks noGrp="1"/>
          </p:cNvSpPr>
          <p:nvPr>
            <p:ph type="pic" sz="quarter" idx="15"/>
          </p:nvPr>
        </p:nvSpPr>
        <p:spPr>
          <a:xfrm>
            <a:off x="0" y="0"/>
            <a:ext cx="7537685" cy="6858000"/>
          </a:xfrm>
        </p:spPr>
        <p:txBody>
          <a:bodyPr anchor="ctr" anchorCtr="0"/>
          <a:lstStyle>
            <a:lvl1pPr algn="ctr">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93696899-6846-4B29-AD05-49215C31489C}"/>
              </a:ext>
            </a:extLst>
          </p:cNvPr>
          <p:cNvSpPr>
            <a:spLocks noGrp="1"/>
          </p:cNvSpPr>
          <p:nvPr>
            <p:ph type="title"/>
          </p:nvPr>
        </p:nvSpPr>
        <p:spPr>
          <a:xfrm>
            <a:off x="7955459" y="197123"/>
            <a:ext cx="3614688" cy="1675219"/>
          </a:xfrm>
        </p:spPr>
        <p:txBody>
          <a:bodyPr/>
          <a:lstStyle>
            <a:lvl1pPr>
              <a:defRPr>
                <a:solidFill>
                  <a:schemeClr val="accent1">
                    <a:lumMod val="75000"/>
                  </a:schemeClr>
                </a:solidFill>
              </a:defRPr>
            </a:lvl1pPr>
          </a:lstStyle>
          <a:p>
            <a:r>
              <a:rPr lang="en-US" noProof="0"/>
              <a:t>Click to edit Master title style</a:t>
            </a:r>
          </a:p>
        </p:txBody>
      </p:sp>
      <p:sp>
        <p:nvSpPr>
          <p:cNvPr id="19" name="Content Placeholder 8">
            <a:extLst>
              <a:ext uri="{FF2B5EF4-FFF2-40B4-BE49-F238E27FC236}">
                <a16:creationId xmlns:a16="http://schemas.microsoft.com/office/drawing/2014/main" id="{2939FABB-D58D-4DAF-878D-EB51A2AA620A}"/>
              </a:ext>
            </a:extLst>
          </p:cNvPr>
          <p:cNvSpPr>
            <a:spLocks noGrp="1"/>
          </p:cNvSpPr>
          <p:nvPr>
            <p:ph sz="quarter" idx="14"/>
          </p:nvPr>
        </p:nvSpPr>
        <p:spPr>
          <a:xfrm>
            <a:off x="7955459" y="2057399"/>
            <a:ext cx="3614688" cy="4239705"/>
          </a:xfrm>
        </p:spPr>
        <p:txBody>
          <a:bodyPr/>
          <a:lstStyle>
            <a:lvl1pPr marL="0" indent="0">
              <a:lnSpc>
                <a:spcPct val="90000"/>
              </a:lnSpc>
              <a:buNone/>
              <a:defRPr lang="ru-RU" sz="1600" kern="1200" dirty="0">
                <a:solidFill>
                  <a:schemeClr val="tx1">
                    <a:lumMod val="75000"/>
                    <a:lumOff val="25000"/>
                  </a:schemeClr>
                </a:solidFill>
                <a:latin typeface="+mn-lt"/>
                <a:ea typeface="+mn-ea"/>
                <a:cs typeface="+mn-cs"/>
              </a:defRPr>
            </a:lvl1pPr>
            <a:lvl2pPr marL="306000" indent="-306000">
              <a:defRPr/>
            </a:lvl2pPr>
            <a:lvl3pPr marL="306000" indent="-306000">
              <a:defRPr/>
            </a:lvl3pPr>
            <a:lvl4pPr marL="306000" indent="-306000">
              <a:defRPr/>
            </a:lvl4pPr>
            <a:lvl5pPr marL="306000" indent="-306000">
              <a:defRPr/>
            </a:lvl5pPr>
          </a:lstStyle>
          <a:p>
            <a:pPr marL="216000" lvl="0" indent="-216000" algn="l" defTabSz="457200" rtl="0" eaLnBrk="1" latinLnBrk="0" hangingPunct="1">
              <a:spcBef>
                <a:spcPct val="20000"/>
              </a:spcBef>
              <a:spcAft>
                <a:spcPts val="600"/>
              </a:spcAft>
              <a:buClr>
                <a:schemeClr val="accent1"/>
              </a:buClr>
              <a:buSzPct val="92000"/>
              <a:buFont typeface="Wingdings" panose="05000000000000000000" pitchFamily="2" charset="2"/>
              <a:buChar char="§"/>
            </a:pPr>
            <a:r>
              <a:rPr lang="en-US" noProof="0"/>
              <a:t>Click to edit Master text styles</a:t>
            </a:r>
          </a:p>
          <a:p>
            <a:pPr marL="216000" lvl="1" indent="-216000" algn="l" defTabSz="457200" rtl="0" eaLnBrk="1" latinLnBrk="0" hangingPunct="1">
              <a:spcBef>
                <a:spcPct val="20000"/>
              </a:spcBef>
              <a:spcAft>
                <a:spcPts val="600"/>
              </a:spcAft>
              <a:buClr>
                <a:schemeClr val="accent1"/>
              </a:buClr>
              <a:buSzPct val="92000"/>
              <a:buFont typeface="Wingdings" panose="05000000000000000000" pitchFamily="2" charset="2"/>
              <a:buChar char="§"/>
            </a:pPr>
            <a:r>
              <a:rPr lang="en-US" noProof="0"/>
              <a:t>Second level</a:t>
            </a:r>
          </a:p>
        </p:txBody>
      </p:sp>
      <p:sp>
        <p:nvSpPr>
          <p:cNvPr id="20" name="Rectangle 19">
            <a:extLst>
              <a:ext uri="{FF2B5EF4-FFF2-40B4-BE49-F238E27FC236}">
                <a16:creationId xmlns:a16="http://schemas.microsoft.com/office/drawing/2014/main" id="{82AD5814-D5B6-4BF5-BF94-2F284D0079F8}"/>
              </a:ext>
            </a:extLst>
          </p:cNvPr>
          <p:cNvSpPr/>
          <p:nvPr userDrawn="1"/>
        </p:nvSpPr>
        <p:spPr>
          <a:xfrm>
            <a:off x="8042147" y="453643"/>
            <a:ext cx="3528000" cy="985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3" name="Slide Number Placeholder 6">
            <a:extLst>
              <a:ext uri="{FF2B5EF4-FFF2-40B4-BE49-F238E27FC236}">
                <a16:creationId xmlns:a16="http://schemas.microsoft.com/office/drawing/2014/main" id="{D5311807-ED2F-406C-B107-B5D885AD840F}"/>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24" name="Footer Placeholder 5">
            <a:extLst>
              <a:ext uri="{FF2B5EF4-FFF2-40B4-BE49-F238E27FC236}">
                <a16:creationId xmlns:a16="http://schemas.microsoft.com/office/drawing/2014/main" id="{643FEB5F-C4B2-43B5-B019-DC467A62FAC1}"/>
              </a:ext>
            </a:extLst>
          </p:cNvPr>
          <p:cNvSpPr>
            <a:spLocks noGrp="1"/>
          </p:cNvSpPr>
          <p:nvPr>
            <p:ph type="ftr" sz="quarter" idx="11"/>
          </p:nvPr>
        </p:nvSpPr>
        <p:spPr>
          <a:xfrm>
            <a:off x="355101" y="6423914"/>
            <a:ext cx="6818262" cy="365125"/>
          </a:xfrm>
        </p:spPr>
        <p:txBody>
          <a:bodyPr/>
          <a:lstStyle>
            <a:lvl1pPr>
              <a:defRPr/>
            </a:lvl1pPr>
          </a:lstStyle>
          <a:p>
            <a:r>
              <a:rPr lang="en-US" dirty="0"/>
              <a:t>Recovery management</a:t>
            </a:r>
          </a:p>
        </p:txBody>
      </p:sp>
    </p:spTree>
    <p:extLst>
      <p:ext uri="{BB962C8B-B14F-4D97-AF65-F5344CB8AC3E}">
        <p14:creationId xmlns:p14="http://schemas.microsoft.com/office/powerpoint/2010/main" val="1715664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_1">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119868" y="5356067"/>
            <a:ext cx="3625595" cy="1000782"/>
          </a:xfrm>
          <a:solidFill>
            <a:srgbClr val="465359"/>
          </a:solidFill>
        </p:spPr>
        <p:txBody>
          <a:bodyPr lIns="91440" tIns="0" rIns="91440" bIns="0">
            <a:normAutofit/>
          </a:bodyPr>
          <a:lstStyle>
            <a:lvl1pPr marL="0" indent="0" algn="ctr">
              <a:spcBef>
                <a:spcPts val="0"/>
              </a:spcBef>
              <a:spcAft>
                <a:spcPts val="600"/>
              </a:spcAft>
              <a:buNone/>
              <a:defRPr sz="1800">
                <a:solidFill>
                  <a:srgbClr val="FFFFFF"/>
                </a:solidFill>
                <a:latin typeface="Calibri" panose="020F0502020204030204" pitchFamily="34" charset="0"/>
                <a:cs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2" name="Title 1"/>
          <p:cNvSpPr>
            <a:spLocks noGrp="1"/>
          </p:cNvSpPr>
          <p:nvPr>
            <p:ph type="title"/>
          </p:nvPr>
        </p:nvSpPr>
        <p:spPr>
          <a:xfrm>
            <a:off x="8119869" y="453642"/>
            <a:ext cx="3625595" cy="4826023"/>
          </a:xfrm>
          <a:solidFill>
            <a:schemeClr val="accent1"/>
          </a:solidFill>
        </p:spPr>
        <p:txBody>
          <a:bodyPr tIns="0" bIns="0" anchor="ctr" anchorCtr="0">
            <a:noAutofit/>
          </a:bodyPr>
          <a:lstStyle>
            <a:lvl1pPr algn="ctr">
              <a:defRPr sz="2800" b="0">
                <a:solidFill>
                  <a:srgbClr val="FFFFFF"/>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noChangeAspect="1"/>
          </p:cNvSpPr>
          <p:nvPr>
            <p:ph type="pic" idx="1"/>
          </p:nvPr>
        </p:nvSpPr>
        <p:spPr>
          <a:xfrm>
            <a:off x="439766" y="453642"/>
            <a:ext cx="7602421" cy="5903207"/>
          </a:xfrm>
          <a:solidFill>
            <a:schemeClr val="bg1">
              <a:lumMod val="85000"/>
            </a:schemeClr>
          </a:solidFill>
        </p:spPr>
        <p:txBody>
          <a:bodyPr lIns="457200" tIns="457200"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Footer Placeholder 5"/>
          <p:cNvSpPr>
            <a:spLocks noGrp="1"/>
          </p:cNvSpPr>
          <p:nvPr>
            <p:ph type="ftr" sz="quarter" idx="11"/>
          </p:nvPr>
        </p:nvSpPr>
        <p:spPr>
          <a:xfrm>
            <a:off x="355101" y="6423914"/>
            <a:ext cx="6818262" cy="365125"/>
          </a:xfrm>
        </p:spPr>
        <p:txBody>
          <a:bodyPr/>
          <a:lstStyle/>
          <a:p>
            <a:pPr algn="l"/>
            <a:r>
              <a:rPr lang="en-US" dirty="0"/>
              <a:t>Recovery management</a:t>
            </a:r>
          </a:p>
        </p:txBody>
      </p:sp>
      <p:sp>
        <p:nvSpPr>
          <p:cNvPr id="7" name="Slide Number Placeholder 6"/>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17903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_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1F13A5-61B9-419A-9B13-8BD37BE2841E}"/>
              </a:ext>
            </a:extLst>
          </p:cNvPr>
          <p:cNvSpPr/>
          <p:nvPr userDrawn="1"/>
        </p:nvSpPr>
        <p:spPr>
          <a:xfrm>
            <a:off x="446532" y="4199467"/>
            <a:ext cx="11296732" cy="2191098"/>
          </a:xfrm>
          <a:prstGeom prst="rect">
            <a:avLst/>
          </a:prstGeom>
          <a:solidFill>
            <a:srgbClr val="465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Title 1">
            <a:extLst>
              <a:ext uri="{FF2B5EF4-FFF2-40B4-BE49-F238E27FC236}">
                <a16:creationId xmlns:a16="http://schemas.microsoft.com/office/drawing/2014/main" id="{12206A44-565D-4C18-8891-86387B90115A}"/>
              </a:ext>
            </a:extLst>
          </p:cNvPr>
          <p:cNvSpPr>
            <a:spLocks noGrp="1"/>
          </p:cNvSpPr>
          <p:nvPr>
            <p:ph type="title"/>
          </p:nvPr>
        </p:nvSpPr>
        <p:spPr>
          <a:xfrm>
            <a:off x="1059226" y="4262316"/>
            <a:ext cx="9391524" cy="988332"/>
          </a:xfrm>
        </p:spPr>
        <p:txBody>
          <a:bodyPr>
            <a:normAutofit/>
          </a:bodyPr>
          <a:lstStyle>
            <a:lvl1pPr>
              <a:defRPr sz="3600">
                <a:solidFill>
                  <a:schemeClr val="bg1"/>
                </a:solidFill>
              </a:defRPr>
            </a:lvl1pPr>
          </a:lstStyle>
          <a:p>
            <a:r>
              <a:rPr lang="en-US" noProof="0"/>
              <a:t>Click to edit Master title style</a:t>
            </a:r>
          </a:p>
        </p:txBody>
      </p:sp>
      <p:sp>
        <p:nvSpPr>
          <p:cNvPr id="4" name="Picture Placeholder 3">
            <a:extLst>
              <a:ext uri="{FF2B5EF4-FFF2-40B4-BE49-F238E27FC236}">
                <a16:creationId xmlns:a16="http://schemas.microsoft.com/office/drawing/2014/main" id="{5B084B74-38B3-42C8-B8E4-A0D13B059E92}"/>
              </a:ext>
            </a:extLst>
          </p:cNvPr>
          <p:cNvSpPr>
            <a:spLocks noGrp="1"/>
          </p:cNvSpPr>
          <p:nvPr>
            <p:ph type="pic" sz="quarter" idx="13"/>
          </p:nvPr>
        </p:nvSpPr>
        <p:spPr>
          <a:xfrm>
            <a:off x="441325" y="606425"/>
            <a:ext cx="11304588" cy="3536950"/>
          </a:xfrm>
        </p:spPr>
        <p:txBody>
          <a:bodyPr/>
          <a:lstStyle>
            <a:lvl1pPr marL="0" indent="0" algn="ctr">
              <a:buNone/>
              <a:defRPr/>
            </a:lvl1pPr>
          </a:lstStyle>
          <a:p>
            <a:r>
              <a:rPr lang="en-US" noProof="0"/>
              <a:t>Click icon to add picture</a:t>
            </a:r>
            <a:endParaRPr lang="en-US" noProof="0" dirty="0"/>
          </a:p>
        </p:txBody>
      </p:sp>
      <p:sp>
        <p:nvSpPr>
          <p:cNvPr id="5" name="Slide Number Placeholder 4">
            <a:extLst>
              <a:ext uri="{FF2B5EF4-FFF2-40B4-BE49-F238E27FC236}">
                <a16:creationId xmlns:a16="http://schemas.microsoft.com/office/drawing/2014/main" id="{8B9B8C25-AF44-4D9D-A667-69D9A92B1C59}"/>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6" name="Footer Placeholder 5">
            <a:extLst>
              <a:ext uri="{FF2B5EF4-FFF2-40B4-BE49-F238E27FC236}">
                <a16:creationId xmlns:a16="http://schemas.microsoft.com/office/drawing/2014/main" id="{EFF54790-C8AC-4CF8-8E89-80C5C90F3A17}"/>
              </a:ext>
            </a:extLst>
          </p:cNvPr>
          <p:cNvSpPr>
            <a:spLocks noGrp="1"/>
          </p:cNvSpPr>
          <p:nvPr>
            <p:ph type="ftr" sz="quarter" idx="11"/>
          </p:nvPr>
        </p:nvSpPr>
        <p:spPr>
          <a:xfrm>
            <a:off x="355101" y="6423914"/>
            <a:ext cx="6818262" cy="365125"/>
          </a:xfrm>
        </p:spPr>
        <p:txBody>
          <a:bodyPr/>
          <a:lstStyle>
            <a:lvl1pPr>
              <a:defRPr/>
            </a:lvl1pPr>
          </a:lstStyle>
          <a:p>
            <a:r>
              <a:rPr lang="en-US" dirty="0"/>
              <a:t>Recovery management</a:t>
            </a:r>
          </a:p>
        </p:txBody>
      </p:sp>
      <p:sp>
        <p:nvSpPr>
          <p:cNvPr id="7" name="Text Placeholder 6">
            <a:extLst>
              <a:ext uri="{FF2B5EF4-FFF2-40B4-BE49-F238E27FC236}">
                <a16:creationId xmlns:a16="http://schemas.microsoft.com/office/drawing/2014/main" id="{85EB5327-3B98-4D40-987B-863866194FFC}"/>
              </a:ext>
            </a:extLst>
          </p:cNvPr>
          <p:cNvSpPr>
            <a:spLocks noGrp="1"/>
          </p:cNvSpPr>
          <p:nvPr>
            <p:ph type="body" sz="quarter" idx="14"/>
          </p:nvPr>
        </p:nvSpPr>
        <p:spPr>
          <a:xfrm>
            <a:off x="1058863" y="5303610"/>
            <a:ext cx="9391888" cy="614363"/>
          </a:xfrm>
        </p:spPr>
        <p:txBody>
          <a:bodyPr>
            <a:normAutofit/>
          </a:bodyPr>
          <a:lstStyle>
            <a:lvl1pPr marL="0" indent="0">
              <a:buNone/>
              <a:defRPr sz="1600">
                <a:solidFill>
                  <a:schemeClr val="bg2">
                    <a:lumMod val="75000"/>
                  </a:schemeClr>
                </a:solidFill>
              </a:defRPr>
            </a:lvl1pPr>
            <a:lvl2pPr marL="324000" indent="0">
              <a:buNone/>
              <a:defRPr/>
            </a:lvl2pPr>
          </a:lstStyle>
          <a:p>
            <a:pPr lvl="0"/>
            <a:r>
              <a:rPr lang="en-US" noProof="0"/>
              <a:t>Click to edit Master text styles</a:t>
            </a:r>
          </a:p>
        </p:txBody>
      </p:sp>
    </p:spTree>
    <p:extLst>
      <p:ext uri="{BB962C8B-B14F-4D97-AF65-F5344CB8AC3E}">
        <p14:creationId xmlns:p14="http://schemas.microsoft.com/office/powerpoint/2010/main" val="2130529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
        <p:nvSpPr>
          <p:cNvPr id="11" name="Footer Placeholder 5">
            <a:extLst>
              <a:ext uri="{FF2B5EF4-FFF2-40B4-BE49-F238E27FC236}">
                <a16:creationId xmlns:a16="http://schemas.microsoft.com/office/drawing/2014/main" id="{3FB45199-F13E-4CB5-AF62-71432CD4898C}"/>
              </a:ext>
            </a:extLst>
          </p:cNvPr>
          <p:cNvSpPr>
            <a:spLocks noGrp="1"/>
          </p:cNvSpPr>
          <p:nvPr>
            <p:ph type="ftr" sz="quarter" idx="11"/>
          </p:nvPr>
        </p:nvSpPr>
        <p:spPr>
          <a:xfrm>
            <a:off x="355101" y="6423914"/>
            <a:ext cx="6818262" cy="365125"/>
          </a:xfrm>
        </p:spPr>
        <p:txBody>
          <a:bodyPr/>
          <a:lstStyle/>
          <a:p>
            <a:pPr algn="l"/>
            <a:r>
              <a:rPr lang="en-US" dirty="0"/>
              <a:t>Recovery management</a:t>
            </a:r>
          </a:p>
        </p:txBody>
      </p:sp>
    </p:spTree>
    <p:extLst>
      <p:ext uri="{BB962C8B-B14F-4D97-AF65-F5344CB8AC3E}">
        <p14:creationId xmlns:p14="http://schemas.microsoft.com/office/powerpoint/2010/main" val="3800925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
        <p:nvSpPr>
          <p:cNvPr id="7" name="Footer Placeholder 5">
            <a:extLst>
              <a:ext uri="{FF2B5EF4-FFF2-40B4-BE49-F238E27FC236}">
                <a16:creationId xmlns:a16="http://schemas.microsoft.com/office/drawing/2014/main" id="{D5D91A8B-765C-4E59-8109-94DA4EA55B37}"/>
              </a:ext>
            </a:extLst>
          </p:cNvPr>
          <p:cNvSpPr>
            <a:spLocks noGrp="1"/>
          </p:cNvSpPr>
          <p:nvPr>
            <p:ph type="ftr" sz="quarter" idx="11"/>
          </p:nvPr>
        </p:nvSpPr>
        <p:spPr>
          <a:xfrm>
            <a:off x="440286" y="6371614"/>
            <a:ext cx="6818262" cy="365125"/>
          </a:xfrm>
        </p:spPr>
        <p:txBody>
          <a:bodyPr/>
          <a:lstStyle>
            <a:lvl1pPr>
              <a:defRPr/>
            </a:lvl1pPr>
          </a:lstStyle>
          <a:p>
            <a:r>
              <a:rPr lang="en-US" dirty="0"/>
              <a:t>Recovery management</a:t>
            </a:r>
          </a:p>
        </p:txBody>
      </p:sp>
      <p:sp>
        <p:nvSpPr>
          <p:cNvPr id="9" name="Rectangle 8">
            <a:extLst>
              <a:ext uri="{FF2B5EF4-FFF2-40B4-BE49-F238E27FC236}">
                <a16:creationId xmlns:a16="http://schemas.microsoft.com/office/drawing/2014/main" id="{0F0F318B-B2C4-4893-95F3-E1AB652A1F17}"/>
              </a:ext>
            </a:extLst>
          </p:cNvPr>
          <p:cNvSpPr>
            <a:spLocks noChangeAspect="1"/>
          </p:cNvSpPr>
          <p:nvPr userDrawn="1"/>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Title 1">
            <a:extLst>
              <a:ext uri="{FF2B5EF4-FFF2-40B4-BE49-F238E27FC236}">
                <a16:creationId xmlns:a16="http://schemas.microsoft.com/office/drawing/2014/main" id="{34FB09F2-FC78-4161-B5F8-C064B938BE73}"/>
              </a:ext>
            </a:extLst>
          </p:cNvPr>
          <p:cNvSpPr>
            <a:spLocks noGrp="1"/>
          </p:cNvSpPr>
          <p:nvPr>
            <p:ph type="title"/>
          </p:nvPr>
        </p:nvSpPr>
        <p:spPr>
          <a:xfrm>
            <a:off x="581192" y="702156"/>
            <a:ext cx="11029616" cy="1013800"/>
          </a:xfrm>
        </p:spPr>
        <p:txBody>
          <a:bodyPr anchor="ctr"/>
          <a:lstStyle>
            <a:lvl1pPr>
              <a:defRPr>
                <a:solidFill>
                  <a:schemeClr val="bg1"/>
                </a:solidFill>
              </a:defRPr>
            </a:lvl1pPr>
          </a:lstStyle>
          <a:p>
            <a:r>
              <a:rPr lang="en-US" dirty="0"/>
              <a:t>Click to edit Master title style</a:t>
            </a:r>
          </a:p>
        </p:txBody>
      </p:sp>
      <p:sp>
        <p:nvSpPr>
          <p:cNvPr id="11" name="Content Placeholder 2">
            <a:extLst>
              <a:ext uri="{FF2B5EF4-FFF2-40B4-BE49-F238E27FC236}">
                <a16:creationId xmlns:a16="http://schemas.microsoft.com/office/drawing/2014/main" id="{08CB40EA-D0BA-41DA-91DE-15B4C161DD28}"/>
              </a:ext>
            </a:extLst>
          </p:cNvPr>
          <p:cNvSpPr>
            <a:spLocks noGrp="1"/>
          </p:cNvSpPr>
          <p:nvPr>
            <p:ph idx="1"/>
          </p:nvPr>
        </p:nvSpPr>
        <p:spPr>
          <a:xfrm>
            <a:off x="581192" y="2180496"/>
            <a:ext cx="11029615" cy="39753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18494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noProof="0"/>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dirty="0"/>
              <a:t>Click to edit Master text styles</a:t>
            </a: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n-US" dirty="0"/>
              <a:t>Recovery management</a:t>
            </a: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159F479D-7533-4EEF-A06F-7CD2FE3DB90D}" type="slidenum">
              <a:rPr lang="en-US" noProof="0" smtClean="0"/>
              <a:t>‹#›</a:t>
            </a:fld>
            <a:endParaRPr lang="en-US" noProof="0" dirty="0"/>
          </a:p>
        </p:txBody>
      </p:sp>
    </p:spTree>
    <p:extLst>
      <p:ext uri="{BB962C8B-B14F-4D97-AF65-F5344CB8AC3E}">
        <p14:creationId xmlns:p14="http://schemas.microsoft.com/office/powerpoint/2010/main" val="3707033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
        <p:nvSpPr>
          <p:cNvPr id="11" name="Footer Placeholder 5">
            <a:extLst>
              <a:ext uri="{FF2B5EF4-FFF2-40B4-BE49-F238E27FC236}">
                <a16:creationId xmlns:a16="http://schemas.microsoft.com/office/drawing/2014/main" id="{CAD31966-421C-41DC-9B46-21B1CD73A77E}"/>
              </a:ext>
            </a:extLst>
          </p:cNvPr>
          <p:cNvSpPr>
            <a:spLocks noGrp="1"/>
          </p:cNvSpPr>
          <p:nvPr>
            <p:ph type="ftr" sz="quarter" idx="11"/>
          </p:nvPr>
        </p:nvSpPr>
        <p:spPr>
          <a:xfrm>
            <a:off x="355101" y="6423914"/>
            <a:ext cx="6818262" cy="365125"/>
          </a:xfrm>
        </p:spPr>
        <p:txBody>
          <a:bodyPr/>
          <a:lstStyle/>
          <a:p>
            <a:pPr algn="l"/>
            <a:r>
              <a:rPr lang="en-US" dirty="0"/>
              <a:t>Recovery management</a:t>
            </a:r>
          </a:p>
        </p:txBody>
      </p:sp>
      <p:sp>
        <p:nvSpPr>
          <p:cNvPr id="12" name="Rectangle 11">
            <a:extLst>
              <a:ext uri="{FF2B5EF4-FFF2-40B4-BE49-F238E27FC236}">
                <a16:creationId xmlns:a16="http://schemas.microsoft.com/office/drawing/2014/main" id="{AF9102ED-C049-4F62-A2D8-58981A0621E3}"/>
              </a:ext>
            </a:extLst>
          </p:cNvPr>
          <p:cNvSpPr>
            <a:spLocks noChangeAspect="1"/>
          </p:cNvSpPr>
          <p:nvPr userDrawn="1"/>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Title 1">
            <a:extLst>
              <a:ext uri="{FF2B5EF4-FFF2-40B4-BE49-F238E27FC236}">
                <a16:creationId xmlns:a16="http://schemas.microsoft.com/office/drawing/2014/main" id="{CF5F73D5-EFB4-4DAE-8CBA-1128F10DF1B2}"/>
              </a:ext>
            </a:extLst>
          </p:cNvPr>
          <p:cNvSpPr>
            <a:spLocks noGrp="1"/>
          </p:cNvSpPr>
          <p:nvPr>
            <p:ph type="title"/>
          </p:nvPr>
        </p:nvSpPr>
        <p:spPr>
          <a:xfrm>
            <a:off x="581193" y="729658"/>
            <a:ext cx="11029616" cy="988332"/>
          </a:xfrm>
        </p:spPr>
        <p:txBody>
          <a:bodyPr anchor="ctr"/>
          <a:lstStyle>
            <a:lvl1pPr algn="l">
              <a:defRPr>
                <a:solidFill>
                  <a:schemeClr val="bg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14" name="Content Placeholder 2">
            <a:extLst>
              <a:ext uri="{FF2B5EF4-FFF2-40B4-BE49-F238E27FC236}">
                <a16:creationId xmlns:a16="http://schemas.microsoft.com/office/drawing/2014/main" id="{2B92446D-E0AD-4899-86E1-DFBB50D92144}"/>
              </a:ext>
            </a:extLst>
          </p:cNvPr>
          <p:cNvSpPr>
            <a:spLocks noGrp="1"/>
          </p:cNvSpPr>
          <p:nvPr>
            <p:ph sz="half" idx="1"/>
          </p:nvPr>
        </p:nvSpPr>
        <p:spPr>
          <a:xfrm>
            <a:off x="581193" y="2228003"/>
            <a:ext cx="5422390" cy="4023443"/>
          </a:xfrm>
        </p:spPr>
        <p:txBody>
          <a:bodyPr>
            <a:normAutofit/>
          </a:bodyPr>
          <a:lstStyle>
            <a:lvl1pPr>
              <a:defRPr>
                <a:latin typeface="Calibri" panose="020F0502020204030204" pitchFamily="34" charset="0"/>
                <a:cs typeface="Calibri" panose="020F0502020204030204" pitchFamily="34"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3">
            <a:extLst>
              <a:ext uri="{FF2B5EF4-FFF2-40B4-BE49-F238E27FC236}">
                <a16:creationId xmlns:a16="http://schemas.microsoft.com/office/drawing/2014/main" id="{9BF0768A-BCD3-4064-8FE0-C439326F00DD}"/>
              </a:ext>
            </a:extLst>
          </p:cNvPr>
          <p:cNvSpPr>
            <a:spLocks noGrp="1"/>
          </p:cNvSpPr>
          <p:nvPr>
            <p:ph sz="half" idx="2"/>
          </p:nvPr>
        </p:nvSpPr>
        <p:spPr>
          <a:xfrm>
            <a:off x="6188417" y="2228003"/>
            <a:ext cx="5422392" cy="4023443"/>
          </a:xfrm>
        </p:spPr>
        <p:txBody>
          <a:bodyPr>
            <a:normAutofit/>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35230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52AC1173-613F-48B1-B860-00397875FEEA}"/>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0" name="Footer Placeholder 5">
            <a:extLst>
              <a:ext uri="{FF2B5EF4-FFF2-40B4-BE49-F238E27FC236}">
                <a16:creationId xmlns:a16="http://schemas.microsoft.com/office/drawing/2014/main" id="{94036C93-814B-4155-A748-7731CA60AC88}"/>
              </a:ext>
            </a:extLst>
          </p:cNvPr>
          <p:cNvSpPr>
            <a:spLocks noGrp="1"/>
          </p:cNvSpPr>
          <p:nvPr>
            <p:ph type="ftr" sz="quarter" idx="11"/>
          </p:nvPr>
        </p:nvSpPr>
        <p:spPr>
          <a:xfrm>
            <a:off x="355101" y="6423914"/>
            <a:ext cx="6818262" cy="365125"/>
          </a:xfrm>
        </p:spPr>
        <p:txBody>
          <a:bodyPr/>
          <a:lstStyle/>
          <a:p>
            <a:pPr algn="l"/>
            <a:r>
              <a:rPr lang="en-US" dirty="0"/>
              <a:t>Recovery management</a:t>
            </a:r>
            <a:endParaRPr lang="en-US" noProof="0" dirty="0"/>
          </a:p>
        </p:txBody>
      </p:sp>
      <p:sp>
        <p:nvSpPr>
          <p:cNvPr id="11" name="Rectangle 10">
            <a:extLst>
              <a:ext uri="{FF2B5EF4-FFF2-40B4-BE49-F238E27FC236}">
                <a16:creationId xmlns:a16="http://schemas.microsoft.com/office/drawing/2014/main" id="{DA4EE69F-D906-40FA-8109-46DF1B1A16FA}"/>
              </a:ext>
            </a:extLst>
          </p:cNvPr>
          <p:cNvSpPr>
            <a:spLocks noChangeAspect="1"/>
          </p:cNvSpPr>
          <p:nvPr userDrawn="1"/>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a:extLst>
              <a:ext uri="{FF2B5EF4-FFF2-40B4-BE49-F238E27FC236}">
                <a16:creationId xmlns:a16="http://schemas.microsoft.com/office/drawing/2014/main" id="{7DC41C5E-3615-4EA8-B8E6-E2B196256B1C}"/>
              </a:ext>
            </a:extLst>
          </p:cNvPr>
          <p:cNvSpPr>
            <a:spLocks noGrp="1"/>
          </p:cNvSpPr>
          <p:nvPr>
            <p:ph type="title"/>
          </p:nvPr>
        </p:nvSpPr>
        <p:spPr>
          <a:xfrm>
            <a:off x="581193" y="729658"/>
            <a:ext cx="11029616" cy="988332"/>
          </a:xfrm>
        </p:spPr>
        <p:txBody>
          <a:bodyPr anchor="ctr"/>
          <a:lstStyle>
            <a:lvl1pPr>
              <a:defRPr>
                <a:solidFill>
                  <a:schemeClr val="bg1"/>
                </a:solidFill>
              </a:defRPr>
            </a:lvl1pPr>
          </a:lstStyle>
          <a:p>
            <a:r>
              <a:rPr lang="en-US" noProof="0" dirty="0"/>
              <a:t>Click to edit Master title style</a:t>
            </a:r>
          </a:p>
        </p:txBody>
      </p:sp>
      <p:sp>
        <p:nvSpPr>
          <p:cNvPr id="13" name="Text Placeholder 2">
            <a:extLst>
              <a:ext uri="{FF2B5EF4-FFF2-40B4-BE49-F238E27FC236}">
                <a16:creationId xmlns:a16="http://schemas.microsoft.com/office/drawing/2014/main" id="{9555D9C2-1EA2-4557-9496-E7AEA7A128B8}"/>
              </a:ext>
            </a:extLst>
          </p:cNvPr>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Click to edit Master text styles</a:t>
            </a:r>
          </a:p>
        </p:txBody>
      </p:sp>
      <p:sp>
        <p:nvSpPr>
          <p:cNvPr id="14" name="Content Placeholder 3">
            <a:extLst>
              <a:ext uri="{FF2B5EF4-FFF2-40B4-BE49-F238E27FC236}">
                <a16:creationId xmlns:a16="http://schemas.microsoft.com/office/drawing/2014/main" id="{A464C6A4-3497-4DA5-945D-7A771E383ACF}"/>
              </a:ext>
            </a:extLst>
          </p:cNvPr>
          <p:cNvSpPr>
            <a:spLocks noGrp="1"/>
          </p:cNvSpPr>
          <p:nvPr>
            <p:ph sz="half" idx="2"/>
          </p:nvPr>
        </p:nvSpPr>
        <p:spPr>
          <a:xfrm>
            <a:off x="581194" y="2926052"/>
            <a:ext cx="5393100" cy="3325394"/>
          </a:xfrm>
        </p:spPr>
        <p:txBody>
          <a:bodyPr anchor="t">
            <a:normAutofit/>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5" name="Text Placeholder 4">
            <a:extLst>
              <a:ext uri="{FF2B5EF4-FFF2-40B4-BE49-F238E27FC236}">
                <a16:creationId xmlns:a16="http://schemas.microsoft.com/office/drawing/2014/main" id="{91C3F39A-C070-4EEB-9285-4EFBEE5FB54A}"/>
              </a:ext>
            </a:extLst>
          </p:cNvPr>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6" name="Content Placeholder 5">
            <a:extLst>
              <a:ext uri="{FF2B5EF4-FFF2-40B4-BE49-F238E27FC236}">
                <a16:creationId xmlns:a16="http://schemas.microsoft.com/office/drawing/2014/main" id="{07E4AC67-32FA-4B42-9340-5E57C82F7437}"/>
              </a:ext>
            </a:extLst>
          </p:cNvPr>
          <p:cNvSpPr>
            <a:spLocks noGrp="1"/>
          </p:cNvSpPr>
          <p:nvPr>
            <p:ph sz="quarter" idx="4"/>
          </p:nvPr>
        </p:nvSpPr>
        <p:spPr>
          <a:xfrm>
            <a:off x="6217709" y="2926052"/>
            <a:ext cx="5393100" cy="3350471"/>
          </a:xfrm>
        </p:spPr>
        <p:txBody>
          <a:bodyPr anchor="t">
            <a:normAutofit/>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193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B9B8C25-AF44-4D9D-A667-69D9A92B1C59}"/>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6" name="Footer Placeholder 5">
            <a:extLst>
              <a:ext uri="{FF2B5EF4-FFF2-40B4-BE49-F238E27FC236}">
                <a16:creationId xmlns:a16="http://schemas.microsoft.com/office/drawing/2014/main" id="{EFF54790-C8AC-4CF8-8E89-80C5C90F3A17}"/>
              </a:ext>
            </a:extLst>
          </p:cNvPr>
          <p:cNvSpPr>
            <a:spLocks noGrp="1"/>
          </p:cNvSpPr>
          <p:nvPr>
            <p:ph type="ftr" sz="quarter" idx="11"/>
          </p:nvPr>
        </p:nvSpPr>
        <p:spPr>
          <a:xfrm>
            <a:off x="355101" y="6423914"/>
            <a:ext cx="6818262" cy="365125"/>
          </a:xfrm>
        </p:spPr>
        <p:txBody>
          <a:bodyPr/>
          <a:lstStyle>
            <a:lvl1pPr>
              <a:defRPr/>
            </a:lvl1pPr>
          </a:lstStyle>
          <a:p>
            <a:r>
              <a:rPr lang="en-US" dirty="0"/>
              <a:t>Recovery management</a:t>
            </a:r>
          </a:p>
        </p:txBody>
      </p:sp>
      <p:sp>
        <p:nvSpPr>
          <p:cNvPr id="7" name="Rectangle 6">
            <a:extLst>
              <a:ext uri="{FF2B5EF4-FFF2-40B4-BE49-F238E27FC236}">
                <a16:creationId xmlns:a16="http://schemas.microsoft.com/office/drawing/2014/main" id="{0020220C-6241-4A3B-9017-445FC82876DD}"/>
              </a:ext>
            </a:extLst>
          </p:cNvPr>
          <p:cNvSpPr>
            <a:spLocks noChangeAspect="1"/>
          </p:cNvSpPr>
          <p:nvPr userDrawn="1"/>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a:extLst>
              <a:ext uri="{FF2B5EF4-FFF2-40B4-BE49-F238E27FC236}">
                <a16:creationId xmlns:a16="http://schemas.microsoft.com/office/drawing/2014/main" id="{12206A44-565D-4C18-8891-86387B90115A}"/>
              </a:ext>
            </a:extLst>
          </p:cNvPr>
          <p:cNvSpPr>
            <a:spLocks noGrp="1"/>
          </p:cNvSpPr>
          <p:nvPr>
            <p:ph type="title"/>
          </p:nvPr>
        </p:nvSpPr>
        <p:spPr>
          <a:xfrm>
            <a:off x="575894" y="729658"/>
            <a:ext cx="11029616" cy="988332"/>
          </a:xfrm>
        </p:spPr>
        <p:txBody>
          <a:bodyPr anchor="ctr"/>
          <a:lstStyle>
            <a:lvl1pPr>
              <a:defRPr>
                <a:solidFill>
                  <a:schemeClr val="bg1"/>
                </a:solidFill>
                <a:latin typeface="Calibri" panose="020F0502020204030204" pitchFamily="34" charset="0"/>
                <a:cs typeface="Calibri" panose="020F0502020204030204" pitchFamily="34" charset="0"/>
              </a:defRPr>
            </a:lvl1pPr>
          </a:lstStyle>
          <a:p>
            <a:r>
              <a:rPr lang="en-US" noProof="0" dirty="0"/>
              <a:t>Click to edit Master title style</a:t>
            </a:r>
          </a:p>
        </p:txBody>
      </p:sp>
    </p:spTree>
    <p:extLst>
      <p:ext uri="{BB962C8B-B14F-4D97-AF65-F5344CB8AC3E}">
        <p14:creationId xmlns:p14="http://schemas.microsoft.com/office/powerpoint/2010/main" val="2300412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E56474-3A38-4097-8649-FAF662D8CFF7}"/>
              </a:ext>
            </a:extLst>
          </p:cNvPr>
          <p:cNvSpPr>
            <a:spLocks noGrp="1"/>
          </p:cNvSpPr>
          <p:nvPr>
            <p:ph type="sldNum" sz="quarter" idx="12"/>
          </p:nvPr>
        </p:nvSpPr>
        <p:spPr>
          <a:xfrm>
            <a:off x="10795363" y="6435376"/>
            <a:ext cx="1052510" cy="365125"/>
          </a:xfrm>
        </p:spPr>
        <p:txBody>
          <a:bodyPr/>
          <a:lstStyle/>
          <a:p>
            <a:fld id="{F603CDE5-C1D8-4EDD-870F-A498BAFA520F}" type="slidenum">
              <a:rPr lang="en-US" noProof="0" smtClean="0"/>
              <a:t>‹#›</a:t>
            </a:fld>
            <a:endParaRPr lang="en-US" noProof="0" dirty="0"/>
          </a:p>
        </p:txBody>
      </p:sp>
      <p:sp>
        <p:nvSpPr>
          <p:cNvPr id="5" name="Footer Placeholder 5">
            <a:extLst>
              <a:ext uri="{FF2B5EF4-FFF2-40B4-BE49-F238E27FC236}">
                <a16:creationId xmlns:a16="http://schemas.microsoft.com/office/drawing/2014/main" id="{FF907DD0-6A5F-4994-AB77-82E297226896}"/>
              </a:ext>
            </a:extLst>
          </p:cNvPr>
          <p:cNvSpPr>
            <a:spLocks noGrp="1"/>
          </p:cNvSpPr>
          <p:nvPr>
            <p:ph type="ftr" sz="quarter" idx="11"/>
          </p:nvPr>
        </p:nvSpPr>
        <p:spPr>
          <a:xfrm>
            <a:off x="355101" y="6435376"/>
            <a:ext cx="6818262" cy="365125"/>
          </a:xfrm>
        </p:spPr>
        <p:txBody>
          <a:bodyPr/>
          <a:lstStyle/>
          <a:p>
            <a:pPr algn="l"/>
            <a:r>
              <a:rPr lang="en-US" dirty="0"/>
              <a:t>Recovery management</a:t>
            </a:r>
            <a:endParaRPr lang="en-US" noProof="0" dirty="0"/>
          </a:p>
        </p:txBody>
      </p:sp>
    </p:spTree>
    <p:extLst>
      <p:ext uri="{BB962C8B-B14F-4D97-AF65-F5344CB8AC3E}">
        <p14:creationId xmlns:p14="http://schemas.microsoft.com/office/powerpoint/2010/main" val="2902114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1444EA1-5452-4A23-B72D-9B65C311F2FC}"/>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8" name="Footer Placeholder 5">
            <a:extLst>
              <a:ext uri="{FF2B5EF4-FFF2-40B4-BE49-F238E27FC236}">
                <a16:creationId xmlns:a16="http://schemas.microsoft.com/office/drawing/2014/main" id="{3A5BB48A-749C-4DBB-8723-91ACE9CEA73E}"/>
              </a:ext>
            </a:extLst>
          </p:cNvPr>
          <p:cNvSpPr>
            <a:spLocks noGrp="1"/>
          </p:cNvSpPr>
          <p:nvPr>
            <p:ph type="ftr" sz="quarter" idx="11"/>
          </p:nvPr>
        </p:nvSpPr>
        <p:spPr>
          <a:xfrm>
            <a:off x="355101" y="6423914"/>
            <a:ext cx="6818262" cy="365125"/>
          </a:xfrm>
        </p:spPr>
        <p:txBody>
          <a:bodyPr/>
          <a:lstStyle/>
          <a:p>
            <a:pPr algn="l"/>
            <a:r>
              <a:rPr lang="en-US" dirty="0"/>
              <a:t>Recovery management</a:t>
            </a:r>
            <a:endParaRPr lang="en-US" noProof="0" dirty="0"/>
          </a:p>
        </p:txBody>
      </p:sp>
      <p:sp>
        <p:nvSpPr>
          <p:cNvPr id="9" name="Rectangle 8">
            <a:extLst>
              <a:ext uri="{FF2B5EF4-FFF2-40B4-BE49-F238E27FC236}">
                <a16:creationId xmlns:a16="http://schemas.microsoft.com/office/drawing/2014/main" id="{24F70AE1-0373-4B8E-9C6F-A87681145315}"/>
              </a:ext>
            </a:extLst>
          </p:cNvPr>
          <p:cNvSpPr>
            <a:spLocks noChangeAspect="1"/>
          </p:cNvSpPr>
          <p:nvPr userDrawn="1"/>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Title 1">
            <a:extLst>
              <a:ext uri="{FF2B5EF4-FFF2-40B4-BE49-F238E27FC236}">
                <a16:creationId xmlns:a16="http://schemas.microsoft.com/office/drawing/2014/main" id="{A4CFD6FA-0DEF-4E30-82DA-0BAB26B41E5B}"/>
              </a:ext>
            </a:extLst>
          </p:cNvPr>
          <p:cNvSpPr>
            <a:spLocks noGrp="1"/>
          </p:cNvSpPr>
          <p:nvPr>
            <p:ph type="title"/>
          </p:nvPr>
        </p:nvSpPr>
        <p:spPr>
          <a:xfrm>
            <a:off x="581192" y="5262296"/>
            <a:ext cx="4909445" cy="689514"/>
          </a:xfrm>
        </p:spPr>
        <p:txBody>
          <a:bodyPr anchor="ctr"/>
          <a:lstStyle>
            <a:lvl1pPr algn="l">
              <a:defRPr sz="2000" b="0">
                <a:solidFill>
                  <a:schemeClr val="bg1"/>
                </a:solidFill>
                <a:latin typeface="Calibri" panose="020F0502020204030204" pitchFamily="34" charset="0"/>
                <a:cs typeface="Calibri" panose="020F0502020204030204" pitchFamily="34" charset="0"/>
              </a:defRPr>
            </a:lvl1pPr>
          </a:lstStyle>
          <a:p>
            <a:r>
              <a:rPr lang="en-US" noProof="0" dirty="0"/>
              <a:t>Click to edit Master title style</a:t>
            </a:r>
          </a:p>
        </p:txBody>
      </p:sp>
      <p:sp>
        <p:nvSpPr>
          <p:cNvPr id="11" name="Content Placeholder 2">
            <a:extLst>
              <a:ext uri="{FF2B5EF4-FFF2-40B4-BE49-F238E27FC236}">
                <a16:creationId xmlns:a16="http://schemas.microsoft.com/office/drawing/2014/main" id="{C01EE411-05BB-43B4-BF85-4222430030F4}"/>
              </a:ext>
            </a:extLst>
          </p:cNvPr>
          <p:cNvSpPr>
            <a:spLocks noGrp="1"/>
          </p:cNvSpPr>
          <p:nvPr>
            <p:ph idx="1"/>
          </p:nvPr>
        </p:nvSpPr>
        <p:spPr>
          <a:xfrm>
            <a:off x="447816" y="601199"/>
            <a:ext cx="11292840" cy="4291311"/>
          </a:xfrm>
        </p:spPr>
        <p:txBody>
          <a:bodyPr anchor="ctr">
            <a:normAutofit/>
          </a:bodyPr>
          <a:lstStyle>
            <a:lvl1pPr>
              <a:defRPr sz="2800">
                <a:solidFill>
                  <a:schemeClr val="tx2"/>
                </a:solidFill>
                <a:latin typeface="Calibri" panose="020F0502020204030204" pitchFamily="34" charset="0"/>
                <a:cs typeface="Calibri" panose="020F0502020204030204" pitchFamily="34" charset="0"/>
              </a:defRPr>
            </a:lvl1pPr>
            <a:lvl2pPr>
              <a:defRPr sz="2400">
                <a:solidFill>
                  <a:schemeClr val="tx2"/>
                </a:solidFill>
                <a:latin typeface="Calibri" panose="020F0502020204030204" pitchFamily="34" charset="0"/>
                <a:cs typeface="Calibri" panose="020F0502020204030204" pitchFamily="34" charset="0"/>
              </a:defRPr>
            </a:lvl2pPr>
            <a:lvl3pPr>
              <a:defRPr sz="2000">
                <a:solidFill>
                  <a:schemeClr val="tx2"/>
                </a:solidFill>
                <a:latin typeface="Calibri" panose="020F0502020204030204" pitchFamily="34" charset="0"/>
                <a:cs typeface="Calibri" panose="020F0502020204030204" pitchFamily="34" charset="0"/>
              </a:defRPr>
            </a:lvl3pPr>
            <a:lvl4pPr>
              <a:defRPr sz="1400">
                <a:solidFill>
                  <a:schemeClr val="tx2"/>
                </a:solidFill>
                <a:latin typeface="Calibri" panose="020F0502020204030204" pitchFamily="34" charset="0"/>
                <a:cs typeface="Calibri" panose="020F0502020204030204" pitchFamily="34" charset="0"/>
              </a:defRPr>
            </a:lvl4pPr>
            <a:lvl5pPr>
              <a:defRPr sz="1400">
                <a:solidFill>
                  <a:schemeClr val="tx2"/>
                </a:solidFill>
                <a:latin typeface="Calibri" panose="020F0502020204030204" pitchFamily="34" charset="0"/>
                <a:cs typeface="Calibri" panose="020F0502020204030204" pitchFamily="34" charset="0"/>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 name="Text Placeholder 3">
            <a:extLst>
              <a:ext uri="{FF2B5EF4-FFF2-40B4-BE49-F238E27FC236}">
                <a16:creationId xmlns:a16="http://schemas.microsoft.com/office/drawing/2014/main" id="{7C2A48C1-57D3-4A3D-B843-6ACC41EEE8E6}"/>
              </a:ext>
            </a:extLst>
          </p:cNvPr>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dirty="0"/>
              <a:t>Click to edit Master text styles</a:t>
            </a:r>
          </a:p>
        </p:txBody>
      </p:sp>
    </p:spTree>
    <p:extLst>
      <p:ext uri="{BB962C8B-B14F-4D97-AF65-F5344CB8AC3E}">
        <p14:creationId xmlns:p14="http://schemas.microsoft.com/office/powerpoint/2010/main" val="1402279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484940" y="6423914"/>
            <a:ext cx="6917210" cy="365125"/>
          </a:xfrm>
          <a:prstGeom prst="rect">
            <a:avLst/>
          </a:prstGeom>
        </p:spPr>
        <p:txBody>
          <a:bodyPr vert="horz" lIns="91440" tIns="45720" rIns="91440" bIns="45720" rtlCol="0" anchor="ctr"/>
          <a:lstStyle>
            <a:lvl1pPr algn="l">
              <a:defRPr sz="900" cap="all">
                <a:solidFill>
                  <a:schemeClr val="accent1"/>
                </a:solidFill>
              </a:defRPr>
            </a:lvl1pPr>
          </a:lstStyle>
          <a:p>
            <a:r>
              <a:rPr lang="en-US" dirty="0"/>
              <a:t>Recovery management</a:t>
            </a:r>
          </a:p>
        </p:txBody>
      </p:sp>
      <p:sp>
        <p:nvSpPr>
          <p:cNvPr id="6" name="Slide Number Placeholder 5"/>
          <p:cNvSpPr>
            <a:spLocks noGrp="1"/>
          </p:cNvSpPr>
          <p:nvPr>
            <p:ph type="sldNum" sz="quarter" idx="4"/>
          </p:nvPr>
        </p:nvSpPr>
        <p:spPr>
          <a:xfrm>
            <a:off x="10795363" y="6423914"/>
            <a:ext cx="1052510" cy="365125"/>
          </a:xfrm>
          <a:prstGeom prst="rect">
            <a:avLst/>
          </a:prstGeom>
        </p:spPr>
        <p:txBody>
          <a:bodyPr vert="horz" lIns="91440" tIns="45720" rIns="91440" bIns="45720" rtlCol="0" anchor="ctr"/>
          <a:lstStyle>
            <a:lvl1pPr algn="r">
              <a:defRPr sz="900">
                <a:solidFill>
                  <a:schemeClr val="accent1"/>
                </a:solidFill>
              </a:defRPr>
            </a:lvl1pPr>
          </a:lstStyle>
          <a:p>
            <a:fld id="{3A98EE3D-8CD1-4C3F-BD1C-C98C9596463C}" type="slidenum">
              <a:rPr lang="en-US" smtClean="0"/>
              <a:pPr/>
              <a:t>‹#›</a:t>
            </a:fld>
            <a:endParaRPr lang="en-US" dirty="0"/>
          </a:p>
        </p:txBody>
      </p:sp>
      <p:sp>
        <p:nvSpPr>
          <p:cNvPr id="9" name="Rectangle 8"/>
          <p:cNvSpPr/>
          <p:nvPr/>
        </p:nvSpPr>
        <p:spPr>
          <a:xfrm>
            <a:off x="446534" y="455422"/>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6120"/>
            <a:ext cx="3703320" cy="936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6120"/>
            <a:ext cx="3703320" cy="93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93872371"/>
      </p:ext>
    </p:extLst>
  </p:cSld>
  <p:clrMap bg1="lt1" tx1="dk1" bg2="lt2" tx2="dk2" accent1="accent1" accent2="accent2" accent3="accent3" accent4="accent4" accent5="accent5" accent6="accent6" hlink="hlink" folHlink="folHlink"/>
  <p:sldLayoutIdLst>
    <p:sldLayoutId id="2147483745" r:id="rId1"/>
    <p:sldLayoutId id="2147483714" r:id="rId2"/>
    <p:sldLayoutId id="2147483728" r:id="rId3"/>
    <p:sldLayoutId id="2147483743" r:id="rId4"/>
    <p:sldLayoutId id="2147483726" r:id="rId5"/>
    <p:sldLayoutId id="2147483734" r:id="rId6"/>
    <p:sldLayoutId id="2147483735" r:id="rId7"/>
    <p:sldLayoutId id="2147483736" r:id="rId8"/>
    <p:sldLayoutId id="2147483737" r:id="rId9"/>
    <p:sldLayoutId id="2147483738" r:id="rId10"/>
    <p:sldLayoutId id="2147483740" r:id="rId11"/>
    <p:sldLayoutId id="2147483741" r:id="rId12"/>
    <p:sldLayoutId id="2147483742" r:id="rId13"/>
    <p:sldLayoutId id="2147483730" r:id="rId14"/>
    <p:sldLayoutId id="2147483739" r:id="rId15"/>
    <p:sldLayoutId id="2147483744" r:id="rId16"/>
  </p:sldLayoutIdLst>
  <p:hf hdr="0" dt="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2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rgbClr val="3C7A5A"/>
        </a:buClr>
        <a:buSzPct val="110000"/>
        <a:buFont typeface="Arial" panose="020B0604020202020204" pitchFamily="34" charset="0"/>
        <a:buChar char="•"/>
        <a:defRPr sz="2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rgbClr val="1D82DD"/>
        </a:buClr>
        <a:buSzPct val="92000"/>
        <a:buFont typeface="Courier New" panose="02070309020205020404" pitchFamily="49" charset="0"/>
        <a:buChar char="o"/>
        <a:defRPr sz="20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8.gi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4.jpg"/><Relationship Id="rId7" Type="http://schemas.openxmlformats.org/officeDocument/2006/relationships/diagramColors" Target="../diagrams/colors6.xml"/><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hyperlink" Target="https://www.frontiersin.org/article/10.3389/fpsyt.2020.586230" TargetMode="External"/><Relationship Id="rId2" Type="http://schemas.openxmlformats.org/officeDocument/2006/relationships/hyperlink" Target="https://www.myflfamilies.com/service-programs/samh/rosc/index.shtml" TargetMode="External"/><Relationship Id="rId1" Type="http://schemas.openxmlformats.org/officeDocument/2006/relationships/slideLayout" Target="../slideLayouts/slideLayout3.xml"/><Relationship Id="rId4" Type="http://schemas.openxmlformats.org/officeDocument/2006/relationships/hyperlink" Target="https://www.mentalhealthcommission.ca/wp-content/uploads/drupal/MHCC_RecoveryGuidelines_ENG_0.pdf"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www.bhrm.org/media/pdf/pub/BHRM_Primer.pdf" TargetMode="External"/><Relationship Id="rId3" Type="http://schemas.openxmlformats.org/officeDocument/2006/relationships/hyperlink" Target="https://www.samhsa.gov/find-help/recovery#:~:text=SAMHSA's%20working%20definition%20of%20recovery,to%20reach%20their%20full%20potential" TargetMode="External"/><Relationship Id="rId7" Type="http://schemas.openxmlformats.org/officeDocument/2006/relationships/hyperlink" Target="https://addiction.surgeongeneral.gov/"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hyperlink" Target="https://www.samhsa.gov/sites/default/files/rosc_resource_guide_book.pdf" TargetMode="External"/><Relationship Id="rId5" Type="http://schemas.openxmlformats.org/officeDocument/2006/relationships/hyperlink" Target="https://store.samhsa.gov/product/SAMHSA-s-Working-Definition-of-Recovery/PEP12-RECDEF" TargetMode="External"/><Relationship Id="rId4" Type="http://schemas.openxmlformats.org/officeDocument/2006/relationships/hyperlink" Target="https://doi.org/10.1371/journal.pone.0222378"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2D4960A-896E-4F6B-BF65-B4662AC9D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panose="020B0502020104020203"/>
              <a:ea typeface="+mn-ea"/>
              <a:cs typeface="+mn-cs"/>
            </a:endParaRPr>
          </a:p>
        </p:txBody>
      </p:sp>
      <p:sp>
        <p:nvSpPr>
          <p:cNvPr id="20" name="Rectangle 19">
            <a:extLst>
              <a:ext uri="{FF2B5EF4-FFF2-40B4-BE49-F238E27FC236}">
                <a16:creationId xmlns:a16="http://schemas.microsoft.com/office/drawing/2014/main" id="{5684944A-8803-462C-84C5-4576C56A77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457199"/>
            <a:ext cx="3618827" cy="48224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E07F3B49-8C20-42F5-831D-59306D05F6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5367338"/>
            <a:ext cx="3618828" cy="989513"/>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3AA242D-B507-4381-A8CB-EFA346570379}"/>
              </a:ext>
            </a:extLst>
          </p:cNvPr>
          <p:cNvSpPr>
            <a:spLocks noGrp="1"/>
          </p:cNvSpPr>
          <p:nvPr>
            <p:ph type="ctrTitle"/>
          </p:nvPr>
        </p:nvSpPr>
        <p:spPr>
          <a:xfrm>
            <a:off x="8239124" y="850791"/>
            <a:ext cx="3377619" cy="4198288"/>
          </a:xfrm>
        </p:spPr>
        <p:txBody>
          <a:bodyPr anchor="ctr">
            <a:normAutofit/>
          </a:bodyPr>
          <a:lstStyle/>
          <a:p>
            <a:pPr algn="ctr"/>
            <a:r>
              <a:rPr lang="en-US" sz="2800" dirty="0">
                <a:solidFill>
                  <a:srgbClr val="FFFFFF"/>
                </a:solidFill>
                <a:latin typeface="Calibri" panose="020F0502020204030204" pitchFamily="34" charset="0"/>
                <a:cs typeface="Calibri" panose="020F0502020204030204" pitchFamily="34" charset="0"/>
              </a:rPr>
              <a:t>Building an organizational Recovery-Oriented system of Care</a:t>
            </a:r>
          </a:p>
        </p:txBody>
      </p:sp>
      <p:sp>
        <p:nvSpPr>
          <p:cNvPr id="3" name="Subtitle 2">
            <a:extLst>
              <a:ext uri="{FF2B5EF4-FFF2-40B4-BE49-F238E27FC236}">
                <a16:creationId xmlns:a16="http://schemas.microsoft.com/office/drawing/2014/main" id="{A4F4068D-37AE-4B7D-BC75-216B123A6C44}"/>
              </a:ext>
            </a:extLst>
          </p:cNvPr>
          <p:cNvSpPr>
            <a:spLocks noGrp="1"/>
          </p:cNvSpPr>
          <p:nvPr>
            <p:ph type="subTitle" idx="1"/>
          </p:nvPr>
        </p:nvSpPr>
        <p:spPr>
          <a:xfrm>
            <a:off x="8326925" y="5442671"/>
            <a:ext cx="3202016" cy="649222"/>
          </a:xfrm>
          <a:noFill/>
        </p:spPr>
        <p:txBody>
          <a:bodyPr anchor="ctr">
            <a:normAutofit/>
          </a:bodyPr>
          <a:lstStyle/>
          <a:p>
            <a:pPr algn="ctr"/>
            <a:r>
              <a:rPr lang="en-US" sz="2400" dirty="0">
                <a:solidFill>
                  <a:schemeClr val="tx2">
                    <a:lumMod val="20000"/>
                    <a:lumOff val="80000"/>
                    <a:alpha val="75000"/>
                  </a:schemeClr>
                </a:solidFill>
                <a:latin typeface="Calibri" panose="020F0502020204030204" pitchFamily="34" charset="0"/>
                <a:cs typeface="Calibri" panose="020F0502020204030204" pitchFamily="34" charset="0"/>
              </a:rPr>
              <a:t>A Seven-part series</a:t>
            </a:r>
          </a:p>
        </p:txBody>
      </p:sp>
      <p:sp>
        <p:nvSpPr>
          <p:cNvPr id="6" name="Rectangle 5">
            <a:extLst>
              <a:ext uri="{FF2B5EF4-FFF2-40B4-BE49-F238E27FC236}">
                <a16:creationId xmlns:a16="http://schemas.microsoft.com/office/drawing/2014/main" id="{1DAAEB4C-7992-4AEA-86A3-A5A63D5B077A}"/>
              </a:ext>
            </a:extLst>
          </p:cNvPr>
          <p:cNvSpPr/>
          <p:nvPr/>
        </p:nvSpPr>
        <p:spPr>
          <a:xfrm>
            <a:off x="325121" y="457199"/>
            <a:ext cx="7750046" cy="5899652"/>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9711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56A56D1-9BF1-4F99-93F1-B4EF92D8D45A}"/>
              </a:ext>
            </a:extLst>
          </p:cNvPr>
          <p:cNvSpPr>
            <a:spLocks noGrp="1"/>
          </p:cNvSpPr>
          <p:nvPr>
            <p:ph type="sldNum" sz="quarter" idx="12"/>
          </p:nvPr>
        </p:nvSpPr>
        <p:spPr/>
        <p:txBody>
          <a:bodyPr vert="horz" lIns="91440" tIns="45720" rIns="91440" bIns="45720" rtlCol="0" anchor="ctr">
            <a:normAutofit/>
          </a:bodyPr>
          <a:lstStyle/>
          <a:p>
            <a:pPr defTabSz="457200">
              <a:spcAft>
                <a:spcPts val="600"/>
              </a:spcAft>
            </a:pPr>
            <a:fld id="{3A98EE3D-8CD1-4C3F-BD1C-C98C9596463C}" type="slidenum">
              <a:rPr lang="en-US">
                <a:solidFill>
                  <a:srgbClr val="FFFFFF"/>
                </a:solidFill>
              </a:rPr>
              <a:pPr defTabSz="457200">
                <a:spcAft>
                  <a:spcPts val="600"/>
                </a:spcAft>
              </a:pPr>
              <a:t>10</a:t>
            </a:fld>
            <a:endParaRPr lang="en-US" dirty="0">
              <a:solidFill>
                <a:srgbClr val="FFFFFF"/>
              </a:solidFill>
            </a:endParaRPr>
          </a:p>
        </p:txBody>
      </p:sp>
      <p:sp>
        <p:nvSpPr>
          <p:cNvPr id="4" name="Footer Placeholder 3">
            <a:extLst>
              <a:ext uri="{FF2B5EF4-FFF2-40B4-BE49-F238E27FC236}">
                <a16:creationId xmlns:a16="http://schemas.microsoft.com/office/drawing/2014/main" id="{94E186FA-5C4C-4ED3-90C4-8DB38BD9C85F}"/>
              </a:ext>
            </a:extLst>
          </p:cNvPr>
          <p:cNvSpPr>
            <a:spLocks noGrp="1"/>
          </p:cNvSpPr>
          <p:nvPr>
            <p:ph type="ftr" sz="quarter" idx="11"/>
          </p:nvPr>
        </p:nvSpPr>
        <p:spPr/>
        <p:txBody>
          <a:bodyPr vert="horz" lIns="91440" tIns="45720" rIns="91440" bIns="45720" rtlCol="0" anchor="ctr">
            <a:normAutofit/>
          </a:bodyPr>
          <a:lstStyle/>
          <a:p>
            <a:pPr>
              <a:spcAft>
                <a:spcPts val="600"/>
              </a:spcAft>
            </a:pPr>
            <a:r>
              <a:rPr lang="en-US" dirty="0"/>
              <a:t>Recovery management</a:t>
            </a:r>
          </a:p>
        </p:txBody>
      </p:sp>
      <p:graphicFrame>
        <p:nvGraphicFramePr>
          <p:cNvPr id="14" name="Content Placeholder 13">
            <a:extLst>
              <a:ext uri="{FF2B5EF4-FFF2-40B4-BE49-F238E27FC236}">
                <a16:creationId xmlns:a16="http://schemas.microsoft.com/office/drawing/2014/main" id="{E74FC9C1-6456-431A-AC08-DC45A2600121}"/>
              </a:ext>
            </a:extLst>
          </p:cNvPr>
          <p:cNvGraphicFramePr>
            <a:graphicFrameLocks noGrp="1"/>
          </p:cNvGraphicFramePr>
          <p:nvPr>
            <p:ph idx="1"/>
            <p:extLst>
              <p:ext uri="{D42A27DB-BD31-4B8C-83A1-F6EECF244321}">
                <p14:modId xmlns:p14="http://schemas.microsoft.com/office/powerpoint/2010/main" val="58123917"/>
              </p:ext>
            </p:extLst>
          </p:nvPr>
        </p:nvGraphicFramePr>
        <p:xfrm>
          <a:off x="581025" y="2181225"/>
          <a:ext cx="11029950" cy="3975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3">
            <a:extLst>
              <a:ext uri="{FF2B5EF4-FFF2-40B4-BE49-F238E27FC236}">
                <a16:creationId xmlns:a16="http://schemas.microsoft.com/office/drawing/2014/main" id="{A5DCEFE2-C20F-4DCE-A4D0-B8EE51060099}"/>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Timeline of the recovery Movement</a:t>
            </a:r>
          </a:p>
        </p:txBody>
      </p:sp>
    </p:spTree>
    <p:extLst>
      <p:ext uri="{BB962C8B-B14F-4D97-AF65-F5344CB8AC3E}">
        <p14:creationId xmlns:p14="http://schemas.microsoft.com/office/powerpoint/2010/main" val="1789873386"/>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5A4A71-BF4C-4D5C-BFC7-87532A78DCB1}"/>
              </a:ext>
            </a:extLst>
          </p:cNvPr>
          <p:cNvSpPr>
            <a:spLocks noGrp="1"/>
          </p:cNvSpPr>
          <p:nvPr>
            <p:ph type="title"/>
          </p:nvPr>
        </p:nvSpPr>
        <p:spPr>
          <a:xfrm>
            <a:off x="453677" y="1194688"/>
            <a:ext cx="3790884" cy="1600200"/>
          </a:xfrm>
        </p:spPr>
        <p:txBody>
          <a:bodyPr>
            <a:normAutofit/>
          </a:bodyPr>
          <a:lstStyle/>
          <a:p>
            <a:r>
              <a:rPr lang="en-US" dirty="0"/>
              <a:t> </a:t>
            </a:r>
            <a:r>
              <a:rPr lang="en-US" dirty="0">
                <a:latin typeface="Calibri" panose="020F0502020204030204" pitchFamily="34" charset="0"/>
                <a:cs typeface="Calibri" panose="020F0502020204030204" pitchFamily="34" charset="0"/>
              </a:rPr>
              <a:t>Recovery</a:t>
            </a:r>
          </a:p>
        </p:txBody>
      </p:sp>
      <p:sp>
        <p:nvSpPr>
          <p:cNvPr id="5" name="Text Placeholder 4">
            <a:extLst>
              <a:ext uri="{FF2B5EF4-FFF2-40B4-BE49-F238E27FC236}">
                <a16:creationId xmlns:a16="http://schemas.microsoft.com/office/drawing/2014/main" id="{192DC2B5-5E26-4712-A72B-C467FF94253F}"/>
              </a:ext>
            </a:extLst>
          </p:cNvPr>
          <p:cNvSpPr>
            <a:spLocks noGrp="1"/>
          </p:cNvSpPr>
          <p:nvPr>
            <p:ph type="body" sz="half" idx="2"/>
          </p:nvPr>
        </p:nvSpPr>
        <p:spPr>
          <a:xfrm>
            <a:off x="566017" y="3083318"/>
            <a:ext cx="5286144" cy="3052165"/>
          </a:xfrm>
        </p:spPr>
        <p:txBody>
          <a:bodyPr>
            <a:normAutofit/>
          </a:bodyPr>
          <a:lstStyle/>
          <a:p>
            <a:pPr marL="0" indent="0">
              <a:lnSpc>
                <a:spcPct val="107000"/>
              </a:lnSpc>
              <a:spcBef>
                <a:spcPts val="0"/>
              </a:spcBef>
              <a:spcAft>
                <a:spcPts val="1200"/>
              </a:spcAft>
              <a:buNone/>
            </a:pPr>
            <a:r>
              <a:rPr lang="en-US" sz="2800" i="1" dirty="0">
                <a:effectLst/>
                <a:latin typeface="Calibri" panose="020F0502020204030204" pitchFamily="34" charset="0"/>
                <a:ea typeface="Calibri" panose="020F0502020204030204" pitchFamily="34" charset="0"/>
                <a:cs typeface="Calibri" panose="020F0502020204030204" pitchFamily="34" charset="0"/>
              </a:rPr>
              <a:t>“Recovery is a process of change whereby individuals improve their health and wellness, to live a self-directed life, and strive to reach their full potential.” </a:t>
            </a:r>
            <a:r>
              <a:rPr lang="en-US" dirty="0">
                <a:latin typeface="Calibri" panose="020F0502020204030204" pitchFamily="34" charset="0"/>
                <a:ea typeface="Calibri" panose="020F0502020204030204" pitchFamily="34" charset="0"/>
                <a:cs typeface="Calibri" panose="020F0502020204030204" pitchFamily="34" charset="0"/>
              </a:rPr>
              <a:t>Substance Abuse and Mental Health Services Administration (</a:t>
            </a:r>
            <a:r>
              <a:rPr lang="en-US" dirty="0">
                <a:effectLst/>
                <a:latin typeface="Calibri" panose="020F0502020204030204" pitchFamily="34" charset="0"/>
                <a:ea typeface="Calibri" panose="020F0502020204030204" pitchFamily="34" charset="0"/>
                <a:cs typeface="Calibri" panose="020F0502020204030204" pitchFamily="34" charset="0"/>
              </a:rPr>
              <a:t>2014).  </a:t>
            </a:r>
          </a:p>
          <a:p>
            <a:pPr marL="0" marR="0" indent="0">
              <a:lnSpc>
                <a:spcPct val="107000"/>
              </a:lnSpc>
              <a:spcBef>
                <a:spcPts val="0"/>
              </a:spcBef>
              <a:spcAft>
                <a:spcPts val="1200"/>
              </a:spcAft>
              <a:buNone/>
            </a:pPr>
            <a:endParaRPr lang="en-US" dirty="0"/>
          </a:p>
        </p:txBody>
      </p:sp>
      <p:sp>
        <p:nvSpPr>
          <p:cNvPr id="7" name="Footer Placeholder 6">
            <a:extLst>
              <a:ext uri="{FF2B5EF4-FFF2-40B4-BE49-F238E27FC236}">
                <a16:creationId xmlns:a16="http://schemas.microsoft.com/office/drawing/2014/main" id="{F5A9782B-C5C4-48DA-AA51-2AF88DEF26B7}"/>
              </a:ext>
            </a:extLst>
          </p:cNvPr>
          <p:cNvSpPr>
            <a:spLocks noGrp="1"/>
          </p:cNvSpPr>
          <p:nvPr>
            <p:ph type="ftr" sz="quarter" idx="11"/>
          </p:nvPr>
        </p:nvSpPr>
        <p:spPr/>
        <p:txBody>
          <a:bodyPr/>
          <a:lstStyle/>
          <a:p>
            <a:pPr>
              <a:spcAft>
                <a:spcPts val="600"/>
              </a:spcAft>
            </a:pPr>
            <a:r>
              <a:rPr lang="en-US" dirty="0"/>
              <a:t>Recovery management</a:t>
            </a:r>
          </a:p>
        </p:txBody>
      </p:sp>
      <p:sp>
        <p:nvSpPr>
          <p:cNvPr id="6" name="Slide Number Placeholder 5">
            <a:extLst>
              <a:ext uri="{FF2B5EF4-FFF2-40B4-BE49-F238E27FC236}">
                <a16:creationId xmlns:a16="http://schemas.microsoft.com/office/drawing/2014/main" id="{FA73604A-7E08-4A9B-A7E1-F008615923E8}"/>
              </a:ext>
            </a:extLst>
          </p:cNvPr>
          <p:cNvSpPr>
            <a:spLocks noGrp="1"/>
          </p:cNvSpPr>
          <p:nvPr>
            <p:ph type="sldNum" sz="quarter" idx="12"/>
          </p:nvPr>
        </p:nvSpPr>
        <p:spPr/>
        <p:txBody>
          <a:bodyPr/>
          <a:lstStyle/>
          <a:p>
            <a:fld id="{F603CDE5-C1D8-4EDD-870F-A498BAFA520F}" type="slidenum">
              <a:rPr lang="en-US" smtClean="0"/>
              <a:t>11</a:t>
            </a:fld>
            <a:endParaRPr lang="en-US" dirty="0"/>
          </a:p>
        </p:txBody>
      </p:sp>
      <p:pic>
        <p:nvPicPr>
          <p:cNvPr id="8" name="Picture 7">
            <a:extLst>
              <a:ext uri="{FF2B5EF4-FFF2-40B4-BE49-F238E27FC236}">
                <a16:creationId xmlns:a16="http://schemas.microsoft.com/office/drawing/2014/main" id="{E69BA018-06E2-4E3B-85CB-D6E6A0352E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677" y="851351"/>
            <a:ext cx="3071107" cy="1248754"/>
          </a:xfrm>
          <a:prstGeom prst="rect">
            <a:avLst/>
          </a:prstGeom>
        </p:spPr>
      </p:pic>
      <p:sp>
        <p:nvSpPr>
          <p:cNvPr id="23" name="Rectangle 22">
            <a:extLst>
              <a:ext uri="{FF2B5EF4-FFF2-40B4-BE49-F238E27FC236}">
                <a16:creationId xmlns:a16="http://schemas.microsoft.com/office/drawing/2014/main" id="{853A78E0-7E35-4B51-B723-07719C38F0D8}"/>
              </a:ext>
            </a:extLst>
          </p:cNvPr>
          <p:cNvSpPr/>
          <p:nvPr/>
        </p:nvSpPr>
        <p:spPr>
          <a:xfrm>
            <a:off x="6529131" y="1541543"/>
            <a:ext cx="4792487" cy="4738156"/>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5652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A98EE3D-8CD1-4C3F-BD1C-C98C9596463C}" type="slidenum">
              <a:rPr lang="en-US" smtClean="0"/>
              <a:t>12</a:t>
            </a:fld>
            <a:endParaRPr lang="en-US" dirty="0"/>
          </a:p>
        </p:txBody>
      </p:sp>
      <p:sp>
        <p:nvSpPr>
          <p:cNvPr id="3" name="Footer Placeholder 2"/>
          <p:cNvSpPr>
            <a:spLocks noGrp="1"/>
          </p:cNvSpPr>
          <p:nvPr>
            <p:ph type="ftr" sz="quarter" idx="11"/>
          </p:nvPr>
        </p:nvSpPr>
        <p:spPr/>
        <p:txBody>
          <a:bodyPr/>
          <a:lstStyle/>
          <a:p>
            <a:r>
              <a:rPr lang="en-US"/>
              <a:t>Recovery management</a:t>
            </a:r>
            <a:endParaRPr lang="en-US" dirty="0"/>
          </a:p>
        </p:txBody>
      </p:sp>
      <p:sp>
        <p:nvSpPr>
          <p:cNvPr id="4" name="Title 3"/>
          <p:cNvSpPr>
            <a:spLocks noGrp="1"/>
          </p:cNvSpPr>
          <p:nvPr>
            <p:ph type="title"/>
          </p:nvPr>
        </p:nvSpPr>
        <p:spPr/>
        <p:txBody>
          <a:bodyPr/>
          <a:lstStyle/>
          <a:p>
            <a:r>
              <a:rPr lang="en-US" dirty="0">
                <a:latin typeface="Calibri" panose="020F0502020204030204" pitchFamily="34" charset="0"/>
                <a:cs typeface="Calibri" panose="020F0502020204030204" pitchFamily="34" charset="0"/>
              </a:rPr>
              <a:t>Distinctions in recovery definition</a:t>
            </a:r>
          </a:p>
        </p:txBody>
      </p:sp>
      <p:sp>
        <p:nvSpPr>
          <p:cNvPr id="9" name="Content Placeholder 8">
            <a:extLst>
              <a:ext uri="{FF2B5EF4-FFF2-40B4-BE49-F238E27FC236}">
                <a16:creationId xmlns:a16="http://schemas.microsoft.com/office/drawing/2014/main" id="{0590CAD7-B82A-489C-AFA7-1BC5D072F20A}"/>
              </a:ext>
            </a:extLst>
          </p:cNvPr>
          <p:cNvSpPr>
            <a:spLocks noGrp="1"/>
          </p:cNvSpPr>
          <p:nvPr>
            <p:ph idx="1"/>
          </p:nvPr>
        </p:nvSpPr>
        <p:spPr>
          <a:xfrm>
            <a:off x="494473" y="2233161"/>
            <a:ext cx="11029615" cy="3975348"/>
          </a:xfrm>
        </p:spPr>
        <p:txBody>
          <a:bodyPr>
            <a:normAutofit/>
          </a:bodyPr>
          <a:lstStyle/>
          <a:p>
            <a:r>
              <a:rPr lang="en-US" dirty="0">
                <a:latin typeface="Calibri" panose="020F0502020204030204" pitchFamily="34" charset="0"/>
                <a:cs typeface="Calibri" panose="020F0502020204030204" pitchFamily="34" charset="0"/>
              </a:rPr>
              <a:t>Distinctions have been made within the definition of recovery</a:t>
            </a:r>
          </a:p>
          <a:p>
            <a:r>
              <a:rPr lang="en-US" dirty="0">
                <a:latin typeface="Calibri" panose="020F0502020204030204" pitchFamily="34" charset="0"/>
                <a:cs typeface="Calibri" panose="020F0502020204030204" pitchFamily="34" charset="0"/>
              </a:rPr>
              <a:t>The distinctions include:</a:t>
            </a:r>
          </a:p>
          <a:p>
            <a:pPr marL="781200" lvl="1">
              <a:lnSpc>
                <a:spcPct val="107000"/>
              </a:lnSpc>
              <a:spcBef>
                <a:spcPts val="0"/>
              </a:spcBef>
              <a:spcAft>
                <a:spcPts val="1200"/>
              </a:spcAft>
            </a:pPr>
            <a:r>
              <a:rPr lang="en-US" b="1" dirty="0">
                <a:effectLst/>
                <a:latin typeface="Calibri" panose="020F0502020204030204" pitchFamily="34" charset="0"/>
                <a:ea typeface="Calibri" panose="020F0502020204030204" pitchFamily="34" charset="0"/>
                <a:cs typeface="Calibri" panose="020F0502020204030204" pitchFamily="34" charset="0"/>
              </a:rPr>
              <a:t>Clinical recovery</a:t>
            </a:r>
            <a:r>
              <a:rPr lang="en-US" dirty="0">
                <a:effectLst/>
                <a:latin typeface="Calibri" panose="020F0502020204030204" pitchFamily="34" charset="0"/>
                <a:ea typeface="Calibri" panose="020F0502020204030204" pitchFamily="34" charset="0"/>
                <a:cs typeface="Calibri" panose="020F0502020204030204" pitchFamily="34" charset="0"/>
              </a:rPr>
              <a:t> (symptom remission or abstinence) </a:t>
            </a:r>
          </a:p>
          <a:p>
            <a:pPr marL="781200" lvl="1">
              <a:lnSpc>
                <a:spcPct val="107000"/>
              </a:lnSpc>
              <a:spcBef>
                <a:spcPts val="0"/>
              </a:spcBef>
              <a:spcAft>
                <a:spcPts val="1200"/>
              </a:spcAft>
            </a:pPr>
            <a:r>
              <a:rPr lang="en-US" b="1" dirty="0">
                <a:effectLst/>
                <a:latin typeface="Calibri" panose="020F0502020204030204" pitchFamily="34" charset="0"/>
                <a:ea typeface="Calibri" panose="020F0502020204030204" pitchFamily="34" charset="0"/>
                <a:cs typeface="Calibri" panose="020F0502020204030204" pitchFamily="34" charset="0"/>
              </a:rPr>
              <a:t>Functional recovery</a:t>
            </a:r>
            <a:r>
              <a:rPr lang="en-US" dirty="0">
                <a:effectLst/>
                <a:latin typeface="Calibri" panose="020F0502020204030204" pitchFamily="34" charset="0"/>
                <a:ea typeface="Calibri" panose="020F0502020204030204" pitchFamily="34" charset="0"/>
                <a:cs typeface="Calibri" panose="020F0502020204030204" pitchFamily="34" charset="0"/>
              </a:rPr>
              <a:t> (getting a job and coping with daily life demands) </a:t>
            </a:r>
          </a:p>
          <a:p>
            <a:pPr marL="781200" lvl="1">
              <a:lnSpc>
                <a:spcPct val="107000"/>
              </a:lnSpc>
              <a:spcBef>
                <a:spcPts val="0"/>
              </a:spcBef>
              <a:spcAft>
                <a:spcPts val="1200"/>
              </a:spcAft>
            </a:pPr>
            <a:r>
              <a:rPr lang="en-US" b="1" dirty="0">
                <a:effectLst/>
                <a:latin typeface="Calibri" panose="020F0502020204030204" pitchFamily="34" charset="0"/>
                <a:ea typeface="Calibri" panose="020F0502020204030204" pitchFamily="34" charset="0"/>
                <a:cs typeface="Calibri" panose="020F0502020204030204" pitchFamily="34" charset="0"/>
              </a:rPr>
              <a:t>Personal recovery</a:t>
            </a:r>
            <a:r>
              <a:rPr lang="en-US" dirty="0">
                <a:effectLst/>
                <a:latin typeface="Calibri" panose="020F0502020204030204" pitchFamily="34" charset="0"/>
                <a:ea typeface="Calibri" panose="020F0502020204030204" pitchFamily="34" charset="0"/>
                <a:cs typeface="Calibri" panose="020F0502020204030204" pitchFamily="34" charset="0"/>
              </a:rPr>
              <a:t> (improvements in wellbeing and life satisfaction, regaining a positive sense of identity)</a:t>
            </a:r>
          </a:p>
          <a:p>
            <a:pPr marL="781200" lvl="1">
              <a:lnSpc>
                <a:spcPct val="107000"/>
              </a:lnSpc>
              <a:spcBef>
                <a:spcPts val="0"/>
              </a:spcBef>
              <a:spcAft>
                <a:spcPts val="1200"/>
              </a:spcAft>
            </a:pPr>
            <a:r>
              <a:rPr lang="en-US" b="1" dirty="0">
                <a:effectLst/>
                <a:latin typeface="Calibri" panose="020F0502020204030204" pitchFamily="34" charset="0"/>
                <a:ea typeface="Calibri" panose="020F0502020204030204" pitchFamily="34" charset="0"/>
                <a:cs typeface="Calibri" panose="020F0502020204030204" pitchFamily="34" charset="0"/>
              </a:rPr>
              <a:t>Social recovery</a:t>
            </a:r>
            <a:r>
              <a:rPr lang="en-US" dirty="0">
                <a:effectLst/>
                <a:latin typeface="Calibri" panose="020F0502020204030204" pitchFamily="34" charset="0"/>
                <a:ea typeface="Calibri" panose="020F0502020204030204" pitchFamily="34" charset="0"/>
                <a:cs typeface="Calibri" panose="020F0502020204030204" pitchFamily="34" charset="0"/>
              </a:rPr>
              <a:t> (developing strong and supportive social networks)</a:t>
            </a:r>
          </a:p>
          <a:p>
            <a:endParaRPr lang="en-US" dirty="0"/>
          </a:p>
          <a:p>
            <a:endParaRPr lang="en-US" dirty="0"/>
          </a:p>
        </p:txBody>
      </p:sp>
    </p:spTree>
    <p:extLst>
      <p:ext uri="{BB962C8B-B14F-4D97-AF65-F5344CB8AC3E}">
        <p14:creationId xmlns:p14="http://schemas.microsoft.com/office/powerpoint/2010/main" val="502410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F5FAB20-AA0C-4B72-B78B-BDC02111BFD6}"/>
              </a:ext>
            </a:extLst>
          </p:cNvPr>
          <p:cNvSpPr>
            <a:spLocks noGrp="1"/>
          </p:cNvSpPr>
          <p:nvPr>
            <p:ph type="body" sz="half" idx="2"/>
          </p:nvPr>
        </p:nvSpPr>
        <p:spPr>
          <a:xfrm>
            <a:off x="8119868" y="5356067"/>
            <a:ext cx="3625595" cy="1000782"/>
          </a:xfrm>
        </p:spPr>
        <p:txBody>
          <a:bodyPr anchor="ctr">
            <a:noAutofit/>
          </a:bodyPr>
          <a:lstStyle/>
          <a:p>
            <a:r>
              <a:rPr lang="en-US" sz="2600" dirty="0"/>
              <a:t>RECOVERY DIMENSIONS</a:t>
            </a:r>
          </a:p>
        </p:txBody>
      </p:sp>
      <p:sp>
        <p:nvSpPr>
          <p:cNvPr id="4" name="Title 3">
            <a:extLst>
              <a:ext uri="{FF2B5EF4-FFF2-40B4-BE49-F238E27FC236}">
                <a16:creationId xmlns:a16="http://schemas.microsoft.com/office/drawing/2014/main" id="{73A8B118-F7CC-4381-A255-811D2A86A7B6}"/>
              </a:ext>
            </a:extLst>
          </p:cNvPr>
          <p:cNvSpPr>
            <a:spLocks noGrp="1"/>
          </p:cNvSpPr>
          <p:nvPr>
            <p:ph type="title"/>
          </p:nvPr>
        </p:nvSpPr>
        <p:spPr>
          <a:xfrm>
            <a:off x="8119867" y="496511"/>
            <a:ext cx="3625595" cy="4826023"/>
          </a:xfrm>
        </p:spPr>
        <p:txBody>
          <a:bodyPr anchor="ctr">
            <a:normAutofit/>
          </a:bodyPr>
          <a:lstStyle/>
          <a:p>
            <a:pPr>
              <a:lnSpc>
                <a:spcPct val="110000"/>
              </a:lnSpc>
            </a:pPr>
            <a:r>
              <a:rPr lang="en-US" sz="2400" dirty="0">
                <a:effectLst/>
              </a:rPr>
              <a:t>SAMHSA has distinguished four areas that support a life in recovery.</a:t>
            </a:r>
            <a:endParaRPr lang="en-US" sz="2400" dirty="0"/>
          </a:p>
        </p:txBody>
      </p:sp>
      <p:sp>
        <p:nvSpPr>
          <p:cNvPr id="3" name="Footer Placeholder 2">
            <a:extLst>
              <a:ext uri="{FF2B5EF4-FFF2-40B4-BE49-F238E27FC236}">
                <a16:creationId xmlns:a16="http://schemas.microsoft.com/office/drawing/2014/main" id="{BCEF031C-CE0A-409C-B676-E60DDC73F5F6}"/>
              </a:ext>
            </a:extLst>
          </p:cNvPr>
          <p:cNvSpPr>
            <a:spLocks noGrp="1"/>
          </p:cNvSpPr>
          <p:nvPr>
            <p:ph type="ftr" sz="quarter" idx="11"/>
          </p:nvPr>
        </p:nvSpPr>
        <p:spPr>
          <a:xfrm>
            <a:off x="355101" y="6423914"/>
            <a:ext cx="6818262" cy="365125"/>
          </a:xfrm>
        </p:spPr>
        <p:txBody>
          <a:bodyPr anchor="ctr">
            <a:normAutofit/>
          </a:bodyPr>
          <a:lstStyle/>
          <a:p>
            <a:pPr>
              <a:spcAft>
                <a:spcPts val="600"/>
              </a:spcAft>
            </a:pPr>
            <a:r>
              <a:rPr lang="en-US"/>
              <a:t>Recovery management</a:t>
            </a:r>
          </a:p>
        </p:txBody>
      </p:sp>
      <p:sp>
        <p:nvSpPr>
          <p:cNvPr id="2" name="Slide Number Placeholder 1">
            <a:extLst>
              <a:ext uri="{FF2B5EF4-FFF2-40B4-BE49-F238E27FC236}">
                <a16:creationId xmlns:a16="http://schemas.microsoft.com/office/drawing/2014/main" id="{F7C0B336-9FDA-4BF0-B464-E5AEC9A5CDE9}"/>
              </a:ext>
            </a:extLst>
          </p:cNvPr>
          <p:cNvSpPr>
            <a:spLocks noGrp="1"/>
          </p:cNvSpPr>
          <p:nvPr>
            <p:ph type="sldNum" sz="quarter" idx="12"/>
          </p:nvPr>
        </p:nvSpPr>
        <p:spPr>
          <a:xfrm>
            <a:off x="10795363" y="6423914"/>
            <a:ext cx="1052510" cy="365125"/>
          </a:xfrm>
        </p:spPr>
        <p:txBody>
          <a:bodyPr anchor="ctr">
            <a:normAutofit/>
          </a:bodyPr>
          <a:lstStyle/>
          <a:p>
            <a:pPr>
              <a:spcAft>
                <a:spcPts val="600"/>
              </a:spcAft>
            </a:pPr>
            <a:fld id="{3A98EE3D-8CD1-4C3F-BD1C-C98C9596463C}" type="slidenum">
              <a:rPr lang="en-US" smtClean="0"/>
              <a:pPr>
                <a:spcAft>
                  <a:spcPts val="600"/>
                </a:spcAft>
              </a:pPr>
              <a:t>13</a:t>
            </a:fld>
            <a:endParaRPr lang="en-US"/>
          </a:p>
        </p:txBody>
      </p:sp>
      <p:pic>
        <p:nvPicPr>
          <p:cNvPr id="8" name="Picture 7">
            <a:extLst>
              <a:ext uri="{FF2B5EF4-FFF2-40B4-BE49-F238E27FC236}">
                <a16:creationId xmlns:a16="http://schemas.microsoft.com/office/drawing/2014/main" id="{D4A8A7F3-7E9F-E39D-264A-C67D719B82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537" y="714074"/>
            <a:ext cx="6816765" cy="5307932"/>
          </a:xfrm>
          <a:prstGeom prst="rect">
            <a:avLst/>
          </a:prstGeom>
        </p:spPr>
      </p:pic>
    </p:spTree>
    <p:extLst>
      <p:ext uri="{BB962C8B-B14F-4D97-AF65-F5344CB8AC3E}">
        <p14:creationId xmlns:p14="http://schemas.microsoft.com/office/powerpoint/2010/main" val="3418484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6B0126-08F5-4297-92F1-6C19FD4F57EE}"/>
              </a:ext>
            </a:extLst>
          </p:cNvPr>
          <p:cNvSpPr>
            <a:spLocks noGrp="1"/>
          </p:cNvSpPr>
          <p:nvPr>
            <p:ph type="sldNum" sz="quarter" idx="12"/>
          </p:nvPr>
        </p:nvSpPr>
        <p:spPr/>
        <p:txBody>
          <a:bodyPr/>
          <a:lstStyle/>
          <a:p>
            <a:fld id="{3A98EE3D-8CD1-4C3F-BD1C-C98C9596463C}" type="slidenum">
              <a:rPr lang="en-US" smtClean="0"/>
              <a:t>14</a:t>
            </a:fld>
            <a:endParaRPr lang="en-US" dirty="0"/>
          </a:p>
        </p:txBody>
      </p:sp>
      <p:sp>
        <p:nvSpPr>
          <p:cNvPr id="3" name="Footer Placeholder 2">
            <a:extLst>
              <a:ext uri="{FF2B5EF4-FFF2-40B4-BE49-F238E27FC236}">
                <a16:creationId xmlns:a16="http://schemas.microsoft.com/office/drawing/2014/main" id="{0F64B207-41E7-42E4-8A5A-873D2EEC5CFE}"/>
              </a:ext>
            </a:extLst>
          </p:cNvPr>
          <p:cNvSpPr>
            <a:spLocks noGrp="1"/>
          </p:cNvSpPr>
          <p:nvPr>
            <p:ph type="ftr" sz="quarter" idx="11"/>
          </p:nvPr>
        </p:nvSpPr>
        <p:spPr/>
        <p:txBody>
          <a:bodyPr/>
          <a:lstStyle/>
          <a:p>
            <a:r>
              <a:rPr lang="en-US"/>
              <a:t>Recovery management</a:t>
            </a:r>
            <a:endParaRPr lang="en-US" dirty="0"/>
          </a:p>
        </p:txBody>
      </p:sp>
      <p:sp>
        <p:nvSpPr>
          <p:cNvPr id="4" name="Title 3">
            <a:extLst>
              <a:ext uri="{FF2B5EF4-FFF2-40B4-BE49-F238E27FC236}">
                <a16:creationId xmlns:a16="http://schemas.microsoft.com/office/drawing/2014/main" id="{9BB0E240-6EC4-4017-9035-54E78933923C}"/>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10 Recovery principles</a:t>
            </a:r>
          </a:p>
        </p:txBody>
      </p:sp>
      <p:sp>
        <p:nvSpPr>
          <p:cNvPr id="5" name="Content Placeholder 4">
            <a:extLst>
              <a:ext uri="{FF2B5EF4-FFF2-40B4-BE49-F238E27FC236}">
                <a16:creationId xmlns:a16="http://schemas.microsoft.com/office/drawing/2014/main" id="{1A3AC2F4-7B2A-4097-BAF1-8178B5C46CA6}"/>
              </a:ext>
            </a:extLst>
          </p:cNvPr>
          <p:cNvSpPr>
            <a:spLocks noGrp="1"/>
          </p:cNvSpPr>
          <p:nvPr>
            <p:ph idx="1"/>
          </p:nvPr>
        </p:nvSpPr>
        <p:spPr>
          <a:xfrm>
            <a:off x="581192" y="2180496"/>
            <a:ext cx="11029615" cy="4243418"/>
          </a:xfrm>
        </p:spPr>
        <p:txBody>
          <a:bodyPr>
            <a:normAutofit fontScale="92500" lnSpcReduction="10000"/>
          </a:bodyPr>
          <a:lstStyle/>
          <a:p>
            <a:pPr marL="457200" marR="0" indent="-457200">
              <a:spcBef>
                <a:spcPts val="800"/>
              </a:spcBef>
              <a:spcAft>
                <a:spcPts val="100"/>
              </a:spcAft>
              <a:buFont typeface="+mj-lt"/>
              <a:buAutoNum type="arabicPeriod"/>
            </a:pPr>
            <a:r>
              <a:rPr lang="en-US" sz="2400" b="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Recovery emerges from hope: </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belief that recovery is real provides </a:t>
            </a:r>
            <a:b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essential and motivating message of a better future.</a:t>
            </a:r>
          </a:p>
          <a:p>
            <a:pPr marL="151200" marR="0" indent="-457200">
              <a:spcBef>
                <a:spcPts val="800"/>
              </a:spcBef>
              <a:spcAft>
                <a:spcPts val="100"/>
              </a:spcAft>
              <a:buFont typeface="+mj-lt"/>
              <a:buAutoNum type="arabicPeriod"/>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457200" marR="0" indent="-457200">
              <a:spcBef>
                <a:spcPts val="800"/>
              </a:spcBef>
              <a:spcAft>
                <a:spcPts val="100"/>
              </a:spcAft>
              <a:buFont typeface="+mj-lt"/>
              <a:buAutoNum type="arabicPeriod"/>
            </a:pPr>
            <a:r>
              <a:rPr lang="en-US" sz="2400" b="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Recovery is person-centered: </a:t>
            </a:r>
            <a:r>
              <a:rPr lang="en-US" sz="2400" dirty="0">
                <a:effectLst/>
                <a:latin typeface="Calibri" panose="020F0502020204030204" pitchFamily="34" charset="0"/>
                <a:ea typeface="Calibri" panose="020F0502020204030204" pitchFamily="34" charset="0"/>
                <a:cs typeface="Calibri" panose="020F0502020204030204" pitchFamily="34" charset="0"/>
              </a:rPr>
              <a:t>Self-determination and self-direction are the foundations for recovery as individuals define their own life goals and design their unique path(s) towards those goals. </a:t>
            </a:r>
          </a:p>
          <a:p>
            <a:pPr marL="151200" marR="0" indent="-457200">
              <a:spcBef>
                <a:spcPts val="800"/>
              </a:spcBef>
              <a:spcAft>
                <a:spcPts val="100"/>
              </a:spcAft>
              <a:buFont typeface="+mj-lt"/>
              <a:buAutoNum type="arabicPeriod"/>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457200" marR="0" indent="-457200">
              <a:spcBef>
                <a:spcPts val="800"/>
              </a:spcBef>
              <a:spcAft>
                <a:spcPts val="100"/>
              </a:spcAft>
              <a:buFont typeface="+mj-lt"/>
              <a:buAutoNum type="arabicPeriod"/>
            </a:pPr>
            <a:r>
              <a:rPr lang="en-US" sz="2400" b="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Recovery occurs via many pathways: </a:t>
            </a:r>
            <a:r>
              <a:rPr lang="en-US" sz="2400" dirty="0">
                <a:effectLst/>
                <a:latin typeface="Calibri" panose="020F0502020204030204" pitchFamily="34" charset="0"/>
                <a:ea typeface="Calibri" panose="020F0502020204030204" pitchFamily="34" charset="0"/>
                <a:cs typeface="Calibri" panose="020F0502020204030204" pitchFamily="34" charset="0"/>
              </a:rPr>
              <a:t>Recovery pathways are highly personalized. Recovery is non-linear, characterized by continual growth and improved functioning that may involve setbacks. </a:t>
            </a:r>
          </a:p>
          <a:p>
            <a:pPr marL="457200" indent="-457200">
              <a:spcBef>
                <a:spcPts val="800"/>
              </a:spcBef>
              <a:spcAft>
                <a:spcPts val="100"/>
              </a:spcAft>
              <a:buFont typeface="+mj-lt"/>
              <a:buAutoNum type="arabicPeriod"/>
            </a:pPr>
            <a:r>
              <a:rPr lang="en-US" sz="2400" b="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Recovery is holistic:</a:t>
            </a:r>
            <a:r>
              <a:rPr lang="en-US" sz="2400"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a:effectLst/>
                <a:latin typeface="Calibri" panose="020F0502020204030204" pitchFamily="34" charset="0"/>
                <a:ea typeface="Calibri" panose="020F0502020204030204" pitchFamily="34" charset="0"/>
                <a:cs typeface="Calibri" panose="020F0502020204030204" pitchFamily="34" charset="0"/>
              </a:rPr>
              <a:t>Recovery encompasses an individual’s whole life, including                mind, body, spirit, and community. </a:t>
            </a:r>
          </a:p>
        </p:txBody>
      </p:sp>
      <p:pic>
        <p:nvPicPr>
          <p:cNvPr id="6" name="Picture 5">
            <a:extLst>
              <a:ext uri="{FF2B5EF4-FFF2-40B4-BE49-F238E27FC236}">
                <a16:creationId xmlns:a16="http://schemas.microsoft.com/office/drawing/2014/main" id="{E36B2301-5B79-4A27-8A44-40A9A0912835}"/>
              </a:ext>
            </a:extLst>
          </p:cNvPr>
          <p:cNvPicPr>
            <a:picLocks noChangeAspect="1"/>
          </p:cNvPicPr>
          <p:nvPr/>
        </p:nvPicPr>
        <p:blipFill>
          <a:blip r:embed="rId3"/>
          <a:stretch>
            <a:fillRect/>
          </a:stretch>
        </p:blipFill>
        <p:spPr>
          <a:xfrm>
            <a:off x="9902606" y="702156"/>
            <a:ext cx="1785513" cy="1755979"/>
          </a:xfrm>
          <a:prstGeom prst="rect">
            <a:avLst/>
          </a:prstGeom>
        </p:spPr>
      </p:pic>
    </p:spTree>
    <p:extLst>
      <p:ext uri="{BB962C8B-B14F-4D97-AF65-F5344CB8AC3E}">
        <p14:creationId xmlns:p14="http://schemas.microsoft.com/office/powerpoint/2010/main" val="3288148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6B0126-08F5-4297-92F1-6C19FD4F57EE}"/>
              </a:ext>
            </a:extLst>
          </p:cNvPr>
          <p:cNvSpPr>
            <a:spLocks noGrp="1"/>
          </p:cNvSpPr>
          <p:nvPr>
            <p:ph type="sldNum" sz="quarter" idx="12"/>
          </p:nvPr>
        </p:nvSpPr>
        <p:spPr/>
        <p:txBody>
          <a:bodyPr/>
          <a:lstStyle/>
          <a:p>
            <a:fld id="{3A98EE3D-8CD1-4C3F-BD1C-C98C9596463C}" type="slidenum">
              <a:rPr lang="en-US" smtClean="0"/>
              <a:t>15</a:t>
            </a:fld>
            <a:endParaRPr lang="en-US" dirty="0"/>
          </a:p>
        </p:txBody>
      </p:sp>
      <p:sp>
        <p:nvSpPr>
          <p:cNvPr id="3" name="Footer Placeholder 2">
            <a:extLst>
              <a:ext uri="{FF2B5EF4-FFF2-40B4-BE49-F238E27FC236}">
                <a16:creationId xmlns:a16="http://schemas.microsoft.com/office/drawing/2014/main" id="{0F64B207-41E7-42E4-8A5A-873D2EEC5CFE}"/>
              </a:ext>
            </a:extLst>
          </p:cNvPr>
          <p:cNvSpPr>
            <a:spLocks noGrp="1"/>
          </p:cNvSpPr>
          <p:nvPr>
            <p:ph type="ftr" sz="quarter" idx="11"/>
          </p:nvPr>
        </p:nvSpPr>
        <p:spPr/>
        <p:txBody>
          <a:bodyPr/>
          <a:lstStyle/>
          <a:p>
            <a:r>
              <a:rPr lang="en-US"/>
              <a:t>Recovery management</a:t>
            </a:r>
            <a:endParaRPr lang="en-US" dirty="0"/>
          </a:p>
        </p:txBody>
      </p:sp>
      <p:sp>
        <p:nvSpPr>
          <p:cNvPr id="4" name="Title 3">
            <a:extLst>
              <a:ext uri="{FF2B5EF4-FFF2-40B4-BE49-F238E27FC236}">
                <a16:creationId xmlns:a16="http://schemas.microsoft.com/office/drawing/2014/main" id="{9BB0E240-6EC4-4017-9035-54E78933923C}"/>
              </a:ext>
            </a:extLst>
          </p:cNvPr>
          <p:cNvSpPr>
            <a:spLocks noGrp="1"/>
          </p:cNvSpPr>
          <p:nvPr>
            <p:ph type="title"/>
          </p:nvPr>
        </p:nvSpPr>
        <p:spPr>
          <a:xfrm>
            <a:off x="604942" y="702155"/>
            <a:ext cx="11029616" cy="1013800"/>
          </a:xfrm>
        </p:spPr>
        <p:txBody>
          <a:bodyPr/>
          <a:lstStyle/>
          <a:p>
            <a:r>
              <a:rPr lang="en-US" dirty="0">
                <a:latin typeface="Calibri" panose="020F0502020204030204" pitchFamily="34" charset="0"/>
                <a:cs typeface="Calibri" panose="020F0502020204030204" pitchFamily="34" charset="0"/>
              </a:rPr>
              <a:t>10 Recovery principles</a:t>
            </a:r>
          </a:p>
        </p:txBody>
      </p:sp>
      <p:sp>
        <p:nvSpPr>
          <p:cNvPr id="5" name="Content Placeholder 4">
            <a:extLst>
              <a:ext uri="{FF2B5EF4-FFF2-40B4-BE49-F238E27FC236}">
                <a16:creationId xmlns:a16="http://schemas.microsoft.com/office/drawing/2014/main" id="{1A3AC2F4-7B2A-4097-BAF1-8178B5C46CA6}"/>
              </a:ext>
            </a:extLst>
          </p:cNvPr>
          <p:cNvSpPr>
            <a:spLocks noGrp="1"/>
          </p:cNvSpPr>
          <p:nvPr>
            <p:ph idx="1"/>
          </p:nvPr>
        </p:nvSpPr>
        <p:spPr>
          <a:xfrm>
            <a:off x="494939" y="1936910"/>
            <a:ext cx="11029615" cy="4799829"/>
          </a:xfrm>
        </p:spPr>
        <p:txBody>
          <a:bodyPr>
            <a:noAutofit/>
          </a:bodyPr>
          <a:lstStyle/>
          <a:p>
            <a:pPr marL="151200" marR="0" indent="-457200">
              <a:spcBef>
                <a:spcPts val="0"/>
              </a:spcBef>
              <a:spcAft>
                <a:spcPts val="0"/>
              </a:spcAft>
              <a:buFont typeface="+mj-lt"/>
              <a:buAutoNum type="arabicPeriod" startAt="4"/>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457200" marR="0" indent="-457200">
              <a:spcBef>
                <a:spcPts val="0"/>
              </a:spcBef>
              <a:spcAft>
                <a:spcPts val="0"/>
              </a:spcAft>
              <a:buFont typeface="+mj-lt"/>
              <a:buAutoNum type="arabicPeriod" startAt="5"/>
            </a:pPr>
            <a:r>
              <a:rPr lang="en-US" sz="2200" b="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Recovery is supported by peers and allies:</a:t>
            </a:r>
            <a:r>
              <a:rPr lang="en-US" sz="2200"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 </a:t>
            </a:r>
            <a:r>
              <a:rPr lang="en-US" sz="2200" dirty="0">
                <a:effectLst/>
                <a:latin typeface="Calibri" panose="020F0502020204030204" pitchFamily="34" charset="0"/>
                <a:ea typeface="Calibri" panose="020F0502020204030204" pitchFamily="34" charset="0"/>
                <a:cs typeface="Calibri" panose="020F0502020204030204" pitchFamily="34" charset="0"/>
              </a:rPr>
              <a:t>Mutual support and mutual aid groups </a:t>
            </a:r>
            <a:br>
              <a:rPr lang="en-US" sz="2200" dirty="0">
                <a:effectLst/>
                <a:latin typeface="Calibri" panose="020F0502020204030204" pitchFamily="34" charset="0"/>
                <a:ea typeface="Calibri" panose="020F0502020204030204" pitchFamily="34" charset="0"/>
                <a:cs typeface="Calibri" panose="020F0502020204030204" pitchFamily="34" charset="0"/>
              </a:rPr>
            </a:br>
            <a:r>
              <a:rPr lang="en-US" sz="2200" dirty="0">
                <a:effectLst/>
                <a:latin typeface="Calibri" panose="020F0502020204030204" pitchFamily="34" charset="0"/>
                <a:ea typeface="Calibri" panose="020F0502020204030204" pitchFamily="34" charset="0"/>
                <a:cs typeface="Calibri" panose="020F0502020204030204" pitchFamily="34" charset="0"/>
              </a:rPr>
              <a:t>play an invaluable role in recovery. Peers encourage and engage other peers and provide each other with a vital sense of belonging, supportive relationships, valued roles, and community. </a:t>
            </a:r>
          </a:p>
          <a:p>
            <a:pPr marL="151200" marR="0" indent="-457200">
              <a:spcBef>
                <a:spcPts val="0"/>
              </a:spcBef>
              <a:spcAft>
                <a:spcPts val="0"/>
              </a:spcAft>
              <a:buFont typeface="+mj-lt"/>
              <a:buAutoNum type="arabicPeriod" startAt="5"/>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457200" marR="0" indent="-457200">
              <a:spcBef>
                <a:spcPts val="0"/>
              </a:spcBef>
              <a:spcAft>
                <a:spcPts val="0"/>
              </a:spcAft>
              <a:buFont typeface="+mj-lt"/>
              <a:buAutoNum type="arabicPeriod" startAt="5"/>
            </a:pPr>
            <a:r>
              <a:rPr lang="en-US" sz="2200" b="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Recovery is supported through relationship and social networks:</a:t>
            </a:r>
            <a:r>
              <a:rPr lang="en-US" sz="2200"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 </a:t>
            </a:r>
            <a:r>
              <a:rPr lang="en-US" sz="2200" dirty="0">
                <a:effectLst/>
                <a:latin typeface="Calibri" panose="020F0502020204030204" pitchFamily="34" charset="0"/>
                <a:ea typeface="Calibri" panose="020F0502020204030204" pitchFamily="34" charset="0"/>
                <a:cs typeface="Calibri" panose="020F0502020204030204" pitchFamily="34" charset="0"/>
              </a:rPr>
              <a:t>An important factor is the presence and involvement of people who believe in the person’s ability to recover. Family members, peers, providers, faith groups, community members, and other allies form vital support networks.  </a:t>
            </a:r>
          </a:p>
          <a:p>
            <a:pPr marL="151200" marR="0" indent="-457200">
              <a:spcBef>
                <a:spcPts val="0"/>
              </a:spcBef>
              <a:spcAft>
                <a:spcPts val="0"/>
              </a:spcAft>
              <a:buFont typeface="+mj-lt"/>
              <a:buAutoNum type="arabicPeriod" startAt="5"/>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457200" marR="0" indent="-457200">
              <a:spcBef>
                <a:spcPts val="0"/>
              </a:spcBef>
              <a:spcAft>
                <a:spcPts val="0"/>
              </a:spcAft>
              <a:buFont typeface="+mj-lt"/>
              <a:buAutoNum type="arabicPeriod" startAt="5"/>
            </a:pPr>
            <a:r>
              <a:rPr lang="en-US" sz="2200" b="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Recovery is culturally-based and influenced</a:t>
            </a:r>
            <a:r>
              <a:rPr lang="en-US" sz="2200"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 </a:t>
            </a:r>
            <a:r>
              <a:rPr lang="en-US" sz="2200" dirty="0">
                <a:effectLst/>
                <a:latin typeface="Calibri" panose="020F0502020204030204" pitchFamily="34" charset="0"/>
                <a:ea typeface="Calibri" panose="020F0502020204030204" pitchFamily="34" charset="0"/>
                <a:cs typeface="Calibri" panose="020F0502020204030204" pitchFamily="34" charset="0"/>
              </a:rPr>
              <a:t>Culture and cultural background - including values, traditions, and beliefs - are keys in determining a person’s journey and unique pathway to recovery. </a:t>
            </a:r>
          </a:p>
        </p:txBody>
      </p:sp>
      <p:pic>
        <p:nvPicPr>
          <p:cNvPr id="6" name="Picture 5">
            <a:extLst>
              <a:ext uri="{FF2B5EF4-FFF2-40B4-BE49-F238E27FC236}">
                <a16:creationId xmlns:a16="http://schemas.microsoft.com/office/drawing/2014/main" id="{E36B2301-5B79-4A27-8A44-40A9A0912835}"/>
              </a:ext>
            </a:extLst>
          </p:cNvPr>
          <p:cNvPicPr>
            <a:picLocks noChangeAspect="1"/>
          </p:cNvPicPr>
          <p:nvPr/>
        </p:nvPicPr>
        <p:blipFill>
          <a:blip r:embed="rId3"/>
          <a:stretch>
            <a:fillRect/>
          </a:stretch>
        </p:blipFill>
        <p:spPr>
          <a:xfrm>
            <a:off x="9971228" y="702155"/>
            <a:ext cx="1725833" cy="1697286"/>
          </a:xfrm>
          <a:prstGeom prst="rect">
            <a:avLst/>
          </a:prstGeom>
        </p:spPr>
      </p:pic>
    </p:spTree>
    <p:extLst>
      <p:ext uri="{BB962C8B-B14F-4D97-AF65-F5344CB8AC3E}">
        <p14:creationId xmlns:p14="http://schemas.microsoft.com/office/powerpoint/2010/main" val="4089497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6B0126-08F5-4297-92F1-6C19FD4F57EE}"/>
              </a:ext>
            </a:extLst>
          </p:cNvPr>
          <p:cNvSpPr>
            <a:spLocks noGrp="1"/>
          </p:cNvSpPr>
          <p:nvPr>
            <p:ph type="sldNum" sz="quarter" idx="12"/>
          </p:nvPr>
        </p:nvSpPr>
        <p:spPr/>
        <p:txBody>
          <a:bodyPr/>
          <a:lstStyle/>
          <a:p>
            <a:fld id="{3A98EE3D-8CD1-4C3F-BD1C-C98C9596463C}" type="slidenum">
              <a:rPr lang="en-US" smtClean="0"/>
              <a:t>16</a:t>
            </a:fld>
            <a:endParaRPr lang="en-US" dirty="0"/>
          </a:p>
        </p:txBody>
      </p:sp>
      <p:sp>
        <p:nvSpPr>
          <p:cNvPr id="3" name="Footer Placeholder 2">
            <a:extLst>
              <a:ext uri="{FF2B5EF4-FFF2-40B4-BE49-F238E27FC236}">
                <a16:creationId xmlns:a16="http://schemas.microsoft.com/office/drawing/2014/main" id="{0F64B207-41E7-42E4-8A5A-873D2EEC5CFE}"/>
              </a:ext>
            </a:extLst>
          </p:cNvPr>
          <p:cNvSpPr>
            <a:spLocks noGrp="1"/>
          </p:cNvSpPr>
          <p:nvPr>
            <p:ph type="ftr" sz="quarter" idx="11"/>
          </p:nvPr>
        </p:nvSpPr>
        <p:spPr/>
        <p:txBody>
          <a:bodyPr/>
          <a:lstStyle/>
          <a:p>
            <a:r>
              <a:rPr lang="en-US"/>
              <a:t>Recovery management</a:t>
            </a:r>
            <a:endParaRPr lang="en-US" dirty="0"/>
          </a:p>
        </p:txBody>
      </p:sp>
      <p:sp>
        <p:nvSpPr>
          <p:cNvPr id="4" name="Title 3">
            <a:extLst>
              <a:ext uri="{FF2B5EF4-FFF2-40B4-BE49-F238E27FC236}">
                <a16:creationId xmlns:a16="http://schemas.microsoft.com/office/drawing/2014/main" id="{9BB0E240-6EC4-4017-9035-54E78933923C}"/>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10 Recovery principles</a:t>
            </a:r>
          </a:p>
        </p:txBody>
      </p:sp>
      <p:sp>
        <p:nvSpPr>
          <p:cNvPr id="5" name="Content Placeholder 4">
            <a:extLst>
              <a:ext uri="{FF2B5EF4-FFF2-40B4-BE49-F238E27FC236}">
                <a16:creationId xmlns:a16="http://schemas.microsoft.com/office/drawing/2014/main" id="{1A3AC2F4-7B2A-4097-BAF1-8178B5C46CA6}"/>
              </a:ext>
            </a:extLst>
          </p:cNvPr>
          <p:cNvSpPr>
            <a:spLocks noGrp="1"/>
          </p:cNvSpPr>
          <p:nvPr>
            <p:ph idx="1"/>
          </p:nvPr>
        </p:nvSpPr>
        <p:spPr>
          <a:xfrm>
            <a:off x="581192" y="2180496"/>
            <a:ext cx="11029615" cy="4243418"/>
          </a:xfrm>
        </p:spPr>
        <p:txBody>
          <a:bodyPr>
            <a:normAutofit/>
          </a:bodyPr>
          <a:lstStyle/>
          <a:p>
            <a:pPr marL="457200" marR="0" indent="-457200">
              <a:spcBef>
                <a:spcPts val="0"/>
              </a:spcBef>
              <a:spcAft>
                <a:spcPts val="0"/>
              </a:spcAft>
              <a:buFont typeface="+mj-lt"/>
              <a:buAutoNum type="arabicPeriod" startAt="8"/>
            </a:pPr>
            <a:r>
              <a:rPr lang="en-US" sz="2200" b="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Recovery is supported by addressing trauma</a:t>
            </a:r>
            <a:r>
              <a:rPr lang="en-US" sz="2200"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 </a:t>
            </a:r>
            <a:r>
              <a:rPr lang="en-US" sz="2200" dirty="0">
                <a:effectLst/>
                <a:latin typeface="Calibri" panose="020F0502020204030204" pitchFamily="34" charset="0"/>
                <a:ea typeface="Calibri" panose="020F0502020204030204" pitchFamily="34" charset="0"/>
                <a:cs typeface="Calibri" panose="020F0502020204030204" pitchFamily="34" charset="0"/>
              </a:rPr>
              <a:t>Services and supports should be </a:t>
            </a:r>
            <a:br>
              <a:rPr lang="en-US" sz="2200" dirty="0">
                <a:effectLst/>
                <a:latin typeface="Calibri" panose="020F0502020204030204" pitchFamily="34" charset="0"/>
                <a:ea typeface="Calibri" panose="020F0502020204030204" pitchFamily="34" charset="0"/>
                <a:cs typeface="Calibri" panose="020F0502020204030204" pitchFamily="34" charset="0"/>
              </a:rPr>
            </a:br>
            <a:r>
              <a:rPr lang="en-US" sz="2200" dirty="0">
                <a:effectLst/>
                <a:latin typeface="Calibri" panose="020F0502020204030204" pitchFamily="34" charset="0"/>
                <a:ea typeface="Calibri" panose="020F0502020204030204" pitchFamily="34" charset="0"/>
                <a:cs typeface="Calibri" panose="020F0502020204030204" pitchFamily="34" charset="0"/>
              </a:rPr>
              <a:t>trauma-informed to foster safety (physical and emotional) and trust, as well as promote choice, empowerment, and collaboration.</a:t>
            </a:r>
          </a:p>
          <a:p>
            <a:pPr marL="228600" marR="0" indent="-228600">
              <a:spcBef>
                <a:spcPts val="0"/>
              </a:spcBef>
              <a:spcAft>
                <a:spcPts val="0"/>
              </a:spcAft>
              <a:buFont typeface="+mj-lt"/>
              <a:buAutoNum type="arabicPeriod" startAt="8"/>
            </a:pPr>
            <a:endParaRPr lang="en-US" sz="1200" i="1" dirty="0">
              <a:latin typeface="Calibri" panose="020F0502020204030204" pitchFamily="34" charset="0"/>
              <a:ea typeface="Calibri" panose="020F0502020204030204" pitchFamily="34" charset="0"/>
              <a:cs typeface="Calibri" panose="020F0502020204030204" pitchFamily="34" charset="0"/>
            </a:endParaRPr>
          </a:p>
          <a:p>
            <a:pPr marL="457200" marR="0" indent="-457200">
              <a:spcBef>
                <a:spcPts val="0"/>
              </a:spcBef>
              <a:spcAft>
                <a:spcPts val="0"/>
              </a:spcAft>
              <a:buFont typeface="+mj-lt"/>
              <a:buAutoNum type="arabicPeriod" startAt="8"/>
            </a:pPr>
            <a:r>
              <a:rPr lang="en-US" sz="2200" b="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Recovery involves individual, family, and community strengths and responsibility:</a:t>
            </a:r>
            <a:r>
              <a:rPr lang="en-US" sz="2200"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 </a:t>
            </a:r>
            <a:r>
              <a:rPr lang="en-US" sz="2200" dirty="0">
                <a:effectLst/>
                <a:latin typeface="Calibri" panose="020F0502020204030204" pitchFamily="34" charset="0"/>
                <a:ea typeface="Calibri" panose="020F0502020204030204" pitchFamily="34" charset="0"/>
                <a:cs typeface="Calibri" panose="020F0502020204030204" pitchFamily="34" charset="0"/>
              </a:rPr>
              <a:t>Individuals have a personal responsibility for their own self-care and journeys of recovery. Families and significant others have responsibilities to support their loved ones, especially for children and youth in recovery. </a:t>
            </a:r>
          </a:p>
          <a:p>
            <a:pPr marL="228600" marR="0" indent="-228600">
              <a:spcBef>
                <a:spcPts val="0"/>
              </a:spcBef>
              <a:spcAft>
                <a:spcPts val="0"/>
              </a:spcAft>
              <a:buFont typeface="+mj-lt"/>
              <a:buAutoNum type="arabicPeriod" startAt="8"/>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457200" marR="0" indent="-457200">
              <a:spcBef>
                <a:spcPts val="0"/>
              </a:spcBef>
              <a:spcAft>
                <a:spcPts val="0"/>
              </a:spcAft>
              <a:buFont typeface="+mj-lt"/>
              <a:buAutoNum type="arabicPeriod" startAt="8"/>
            </a:pPr>
            <a:r>
              <a:rPr lang="en-US" sz="2200" b="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Recovery is based on respect</a:t>
            </a:r>
            <a:r>
              <a:rPr lang="en-US" sz="2200"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 </a:t>
            </a:r>
            <a:r>
              <a:rPr lang="en-US" sz="2200" dirty="0">
                <a:effectLst/>
                <a:latin typeface="Calibri" panose="020F0502020204030204" pitchFamily="34" charset="0"/>
                <a:ea typeface="Calibri" panose="020F0502020204030204" pitchFamily="34" charset="0"/>
                <a:cs typeface="Calibri" panose="020F0502020204030204" pitchFamily="34" charset="0"/>
              </a:rPr>
              <a:t>Community, systems, and societal acceptance and appreciation for people affected by mental health and substance use disorders are crucial in achieving recovery. Self-acceptance, developing a positive and meaningful sense of identity, and regaining belief in oneself are particularly important.</a:t>
            </a:r>
          </a:p>
          <a:p>
            <a:endParaRPr lang="en-US" dirty="0"/>
          </a:p>
        </p:txBody>
      </p:sp>
      <p:pic>
        <p:nvPicPr>
          <p:cNvPr id="6" name="Picture 5">
            <a:extLst>
              <a:ext uri="{FF2B5EF4-FFF2-40B4-BE49-F238E27FC236}">
                <a16:creationId xmlns:a16="http://schemas.microsoft.com/office/drawing/2014/main" id="{E36B2301-5B79-4A27-8A44-40A9A0912835}"/>
              </a:ext>
            </a:extLst>
          </p:cNvPr>
          <p:cNvPicPr>
            <a:picLocks noChangeAspect="1"/>
          </p:cNvPicPr>
          <p:nvPr/>
        </p:nvPicPr>
        <p:blipFill>
          <a:blip r:embed="rId3"/>
          <a:stretch>
            <a:fillRect/>
          </a:stretch>
        </p:blipFill>
        <p:spPr>
          <a:xfrm>
            <a:off x="9938643" y="679917"/>
            <a:ext cx="1813070" cy="1783080"/>
          </a:xfrm>
          <a:prstGeom prst="rect">
            <a:avLst/>
          </a:prstGeom>
        </p:spPr>
      </p:pic>
    </p:spTree>
    <p:extLst>
      <p:ext uri="{BB962C8B-B14F-4D97-AF65-F5344CB8AC3E}">
        <p14:creationId xmlns:p14="http://schemas.microsoft.com/office/powerpoint/2010/main" val="1209003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948D7B-465F-4E1D-BBFE-37729A9EFE81}"/>
              </a:ext>
            </a:extLst>
          </p:cNvPr>
          <p:cNvSpPr>
            <a:spLocks noGrp="1"/>
          </p:cNvSpPr>
          <p:nvPr>
            <p:ph type="sldNum" sz="quarter" idx="12"/>
          </p:nvPr>
        </p:nvSpPr>
        <p:spPr>
          <a:xfrm>
            <a:off x="10795363" y="6423914"/>
            <a:ext cx="1052510" cy="365125"/>
          </a:xfrm>
        </p:spPr>
        <p:txBody>
          <a:bodyPr vert="horz" lIns="91440" tIns="45720" rIns="91440" bIns="45720" rtlCol="0" anchor="ctr">
            <a:normAutofit/>
          </a:bodyPr>
          <a:lstStyle/>
          <a:p>
            <a:pPr>
              <a:spcAft>
                <a:spcPts val="600"/>
              </a:spcAft>
            </a:pPr>
            <a:fld id="{F603CDE5-C1D8-4EDD-870F-A498BAFA520F}" type="slidenum">
              <a:rPr lang="en-US" noProof="0" smtClean="0"/>
              <a:pPr>
                <a:spcAft>
                  <a:spcPts val="600"/>
                </a:spcAft>
              </a:pPr>
              <a:t>17</a:t>
            </a:fld>
            <a:endParaRPr lang="en-US" noProof="0"/>
          </a:p>
        </p:txBody>
      </p:sp>
      <p:sp>
        <p:nvSpPr>
          <p:cNvPr id="3" name="Footer Placeholder 2">
            <a:extLst>
              <a:ext uri="{FF2B5EF4-FFF2-40B4-BE49-F238E27FC236}">
                <a16:creationId xmlns:a16="http://schemas.microsoft.com/office/drawing/2014/main" id="{6AC21A28-44E2-4858-868D-632BE4E6C509}"/>
              </a:ext>
            </a:extLst>
          </p:cNvPr>
          <p:cNvSpPr>
            <a:spLocks noGrp="1"/>
          </p:cNvSpPr>
          <p:nvPr>
            <p:ph type="ftr" sz="quarter" idx="11"/>
          </p:nvPr>
        </p:nvSpPr>
        <p:spPr>
          <a:xfrm>
            <a:off x="440286" y="6371614"/>
            <a:ext cx="6818262" cy="365125"/>
          </a:xfrm>
        </p:spPr>
        <p:txBody>
          <a:bodyPr vert="horz" lIns="91440" tIns="45720" rIns="91440" bIns="45720" rtlCol="0" anchor="ctr">
            <a:normAutofit/>
          </a:bodyPr>
          <a:lstStyle/>
          <a:p>
            <a:pPr>
              <a:spcAft>
                <a:spcPts val="600"/>
              </a:spcAft>
            </a:pPr>
            <a:r>
              <a:rPr lang="en-US" kern="1200" cap="all"/>
              <a:t>Recovery management</a:t>
            </a:r>
            <a:endParaRPr lang="en-US" kern="1200" cap="all" noProof="0"/>
          </a:p>
        </p:txBody>
      </p:sp>
      <p:graphicFrame>
        <p:nvGraphicFramePr>
          <p:cNvPr id="7" name="TextBox 4">
            <a:extLst>
              <a:ext uri="{FF2B5EF4-FFF2-40B4-BE49-F238E27FC236}">
                <a16:creationId xmlns:a16="http://schemas.microsoft.com/office/drawing/2014/main" id="{45D82C32-F34F-4D75-9CA1-2B8330FF872E}"/>
              </a:ext>
            </a:extLst>
          </p:cNvPr>
          <p:cNvGraphicFramePr/>
          <p:nvPr>
            <p:extLst>
              <p:ext uri="{D42A27DB-BD31-4B8C-83A1-F6EECF244321}">
                <p14:modId xmlns:p14="http://schemas.microsoft.com/office/powerpoint/2010/main" val="1717330621"/>
              </p:ext>
            </p:extLst>
          </p:nvPr>
        </p:nvGraphicFramePr>
        <p:xfrm>
          <a:off x="581192" y="2180496"/>
          <a:ext cx="11029615" cy="39753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3">
            <a:extLst>
              <a:ext uri="{FF2B5EF4-FFF2-40B4-BE49-F238E27FC236}">
                <a16:creationId xmlns:a16="http://schemas.microsoft.com/office/drawing/2014/main" id="{9BB0E240-6EC4-4017-9035-54E78933923C}"/>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Recovery principles and change</a:t>
            </a:r>
          </a:p>
        </p:txBody>
      </p:sp>
    </p:spTree>
    <p:extLst>
      <p:ext uri="{BB962C8B-B14F-4D97-AF65-F5344CB8AC3E}">
        <p14:creationId xmlns:p14="http://schemas.microsoft.com/office/powerpoint/2010/main" val="103229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3DB450B9-8185-4616-AC3B-DDF381C94C69}"/>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a:stretch/>
        </p:blipFill>
        <p:spPr>
          <a:xfrm>
            <a:off x="481770" y="988907"/>
            <a:ext cx="6564923" cy="5120639"/>
          </a:xfrm>
          <a:prstGeom prst="rect">
            <a:avLst/>
          </a:prstGeom>
        </p:spPr>
      </p:pic>
      <p:sp>
        <p:nvSpPr>
          <p:cNvPr id="6" name="Title 5">
            <a:extLst>
              <a:ext uri="{FF2B5EF4-FFF2-40B4-BE49-F238E27FC236}">
                <a16:creationId xmlns:a16="http://schemas.microsoft.com/office/drawing/2014/main" id="{A868BC5A-BF9C-4810-B47A-1F7E3EED0C1C}"/>
              </a:ext>
            </a:extLst>
          </p:cNvPr>
          <p:cNvSpPr>
            <a:spLocks noGrp="1"/>
          </p:cNvSpPr>
          <p:nvPr>
            <p:ph type="title"/>
          </p:nvPr>
        </p:nvSpPr>
        <p:spPr>
          <a:xfrm>
            <a:off x="7959268" y="836994"/>
            <a:ext cx="3790884" cy="1203960"/>
          </a:xfrm>
        </p:spPr>
        <p:txBody>
          <a:bodyPr/>
          <a:lstStyle/>
          <a:p>
            <a:r>
              <a:rPr lang="en-US" dirty="0">
                <a:latin typeface="Calibri" panose="020F0502020204030204" pitchFamily="34" charset="0"/>
                <a:cs typeface="Calibri" panose="020F0502020204030204" pitchFamily="34" charset="0"/>
              </a:rPr>
              <a:t>QuestionS?</a:t>
            </a:r>
          </a:p>
        </p:txBody>
      </p:sp>
      <p:sp>
        <p:nvSpPr>
          <p:cNvPr id="2" name="Slide Number Placeholder 1">
            <a:extLst>
              <a:ext uri="{FF2B5EF4-FFF2-40B4-BE49-F238E27FC236}">
                <a16:creationId xmlns:a16="http://schemas.microsoft.com/office/drawing/2014/main" id="{272A0813-4988-4C6B-A8E9-CDD3DAEB9104}"/>
              </a:ext>
            </a:extLst>
          </p:cNvPr>
          <p:cNvSpPr>
            <a:spLocks noGrp="1"/>
          </p:cNvSpPr>
          <p:nvPr>
            <p:ph type="sldNum" sz="quarter" idx="12"/>
          </p:nvPr>
        </p:nvSpPr>
        <p:spPr/>
        <p:txBody>
          <a:bodyPr/>
          <a:lstStyle/>
          <a:p>
            <a:fld id="{3A98EE3D-8CD1-4C3F-BD1C-C98C9596463C}" type="slidenum">
              <a:rPr lang="en-US" smtClean="0"/>
              <a:pPr/>
              <a:t>18</a:t>
            </a:fld>
            <a:endParaRPr lang="en-US" dirty="0"/>
          </a:p>
        </p:txBody>
      </p:sp>
      <p:sp>
        <p:nvSpPr>
          <p:cNvPr id="9" name="Content Placeholder 8">
            <a:extLst>
              <a:ext uri="{FF2B5EF4-FFF2-40B4-BE49-F238E27FC236}">
                <a16:creationId xmlns:a16="http://schemas.microsoft.com/office/drawing/2014/main" id="{A85CD94D-F3A9-4AA2-9D4E-AD6A6376A795}"/>
              </a:ext>
            </a:extLst>
          </p:cNvPr>
          <p:cNvSpPr>
            <a:spLocks noGrp="1"/>
          </p:cNvSpPr>
          <p:nvPr>
            <p:ph sz="quarter" idx="14"/>
          </p:nvPr>
        </p:nvSpPr>
        <p:spPr>
          <a:xfrm>
            <a:off x="7342292" y="2355322"/>
            <a:ext cx="4407859" cy="3808306"/>
          </a:xfrm>
        </p:spPr>
        <p:txBody>
          <a:bodyPr/>
          <a:lstStyle/>
          <a:p>
            <a:r>
              <a:rPr lang="en-US" dirty="0">
                <a:latin typeface="Calibri" panose="020F0502020204030204" pitchFamily="34" charset="0"/>
                <a:cs typeface="Calibri" panose="020F0502020204030204" pitchFamily="34" charset="0"/>
              </a:rPr>
              <a:t>Which of the recovery principles and values resonate most with you?</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Why are these important?</a:t>
            </a:r>
          </a:p>
          <a:p>
            <a:endParaRPr lang="en-US" dirty="0"/>
          </a:p>
        </p:txBody>
      </p:sp>
      <p:sp>
        <p:nvSpPr>
          <p:cNvPr id="3" name="Footer Placeholder 2">
            <a:extLst>
              <a:ext uri="{FF2B5EF4-FFF2-40B4-BE49-F238E27FC236}">
                <a16:creationId xmlns:a16="http://schemas.microsoft.com/office/drawing/2014/main" id="{370D05E2-A1DF-4A8F-AC77-7517826288FF}"/>
              </a:ext>
            </a:extLst>
          </p:cNvPr>
          <p:cNvSpPr>
            <a:spLocks noGrp="1"/>
          </p:cNvSpPr>
          <p:nvPr>
            <p:ph type="ftr" sz="quarter" idx="11"/>
          </p:nvPr>
        </p:nvSpPr>
        <p:spPr/>
        <p:txBody>
          <a:bodyPr/>
          <a:lstStyle/>
          <a:p>
            <a:r>
              <a:rPr lang="en-US"/>
              <a:t>Recovery management</a:t>
            </a:r>
            <a:endParaRPr lang="en-US" dirty="0"/>
          </a:p>
        </p:txBody>
      </p:sp>
    </p:spTree>
    <p:extLst>
      <p:ext uri="{BB962C8B-B14F-4D97-AF65-F5344CB8AC3E}">
        <p14:creationId xmlns:p14="http://schemas.microsoft.com/office/powerpoint/2010/main" val="2556783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8A2689FD-C62B-4BD1-84A6-8BCDC5AE2D8F}"/>
              </a:ext>
            </a:extLst>
          </p:cNvPr>
          <p:cNvPicPr>
            <a:picLocks noChangeAspect="1"/>
          </p:cNvPicPr>
          <p:nvPr/>
        </p:nvPicPr>
        <p:blipFill>
          <a:blip r:embed="rId3">
            <a:alphaModFix amt="70000"/>
          </a:blip>
          <a:stretch>
            <a:fillRect/>
          </a:stretch>
        </p:blipFill>
        <p:spPr>
          <a:xfrm>
            <a:off x="457199" y="530071"/>
            <a:ext cx="11504507" cy="5277052"/>
          </a:xfrm>
          <a:prstGeom prst="rect">
            <a:avLst/>
          </a:prstGeom>
        </p:spPr>
      </p:pic>
      <p:sp>
        <p:nvSpPr>
          <p:cNvPr id="7" name="Title 6">
            <a:extLst>
              <a:ext uri="{FF2B5EF4-FFF2-40B4-BE49-F238E27FC236}">
                <a16:creationId xmlns:a16="http://schemas.microsoft.com/office/drawing/2014/main" id="{C71A289E-67C7-45E6-9DCC-710651BE8EB3}"/>
              </a:ext>
            </a:extLst>
          </p:cNvPr>
          <p:cNvSpPr>
            <a:spLocks noGrp="1"/>
          </p:cNvSpPr>
          <p:nvPr>
            <p:ph type="title"/>
          </p:nvPr>
        </p:nvSpPr>
        <p:spPr>
          <a:xfrm>
            <a:off x="605182" y="2996240"/>
            <a:ext cx="11058498" cy="1497507"/>
          </a:xfrm>
        </p:spPr>
        <p:txBody>
          <a:bodyPr/>
          <a:lstStyle/>
          <a:p>
            <a:r>
              <a:rPr lang="en-US" sz="4000" dirty="0">
                <a:latin typeface="Calibri" panose="020F0502020204030204" pitchFamily="34" charset="0"/>
                <a:cs typeface="Calibri" panose="020F0502020204030204" pitchFamily="34" charset="0"/>
              </a:rPr>
              <a:t>Values &amp; attitudes</a:t>
            </a:r>
            <a:endParaRPr lang="en-US" dirty="0">
              <a:latin typeface="Calibri" panose="020F0502020204030204" pitchFamily="34" charset="0"/>
              <a:cs typeface="Calibri" panose="020F0502020204030204" pitchFamily="34" charset="0"/>
            </a:endParaRPr>
          </a:p>
        </p:txBody>
      </p:sp>
      <p:sp>
        <p:nvSpPr>
          <p:cNvPr id="8" name="Text Placeholder 7">
            <a:extLst>
              <a:ext uri="{FF2B5EF4-FFF2-40B4-BE49-F238E27FC236}">
                <a16:creationId xmlns:a16="http://schemas.microsoft.com/office/drawing/2014/main" id="{1D5DEDC3-7441-4B69-9FFD-25B0D3605A2B}"/>
              </a:ext>
            </a:extLst>
          </p:cNvPr>
          <p:cNvSpPr>
            <a:spLocks noGrp="1"/>
          </p:cNvSpPr>
          <p:nvPr>
            <p:ph type="body" idx="1"/>
          </p:nvPr>
        </p:nvSpPr>
        <p:spPr>
          <a:xfrm>
            <a:off x="629174" y="4493747"/>
            <a:ext cx="10981633" cy="600556"/>
          </a:xfrm>
        </p:spPr>
        <p:txBody>
          <a:bodyPr>
            <a:normAutofit/>
          </a:bodyPr>
          <a:lstStyle/>
          <a:p>
            <a:r>
              <a:rPr lang="en-US" sz="3200" b="1" dirty="0">
                <a:solidFill>
                  <a:schemeClr val="tx1">
                    <a:lumMod val="75000"/>
                    <a:lumOff val="25000"/>
                  </a:schemeClr>
                </a:solidFill>
                <a:latin typeface="Calibri" panose="020F0502020204030204" pitchFamily="34" charset="0"/>
                <a:ea typeface="Open Sans Semibold" panose="020B0706030804020204" pitchFamily="34" charset="0"/>
                <a:cs typeface="Calibri" panose="020F0502020204030204" pitchFamily="34" charset="0"/>
              </a:rPr>
              <a:t>Recovery orientation</a:t>
            </a:r>
          </a:p>
        </p:txBody>
      </p:sp>
      <p:sp>
        <p:nvSpPr>
          <p:cNvPr id="3" name="Footer Placeholder 2">
            <a:extLst>
              <a:ext uri="{FF2B5EF4-FFF2-40B4-BE49-F238E27FC236}">
                <a16:creationId xmlns:a16="http://schemas.microsoft.com/office/drawing/2014/main" id="{1EE7168F-DF42-4F8F-A19C-08C2884BF073}"/>
              </a:ext>
            </a:extLst>
          </p:cNvPr>
          <p:cNvSpPr>
            <a:spLocks noGrp="1"/>
          </p:cNvSpPr>
          <p:nvPr>
            <p:ph type="ftr" sz="quarter" idx="11"/>
          </p:nvPr>
        </p:nvSpPr>
        <p:spPr/>
        <p:txBody>
          <a:bodyPr/>
          <a:lstStyle/>
          <a:p>
            <a:pPr algn="l"/>
            <a:r>
              <a:rPr lang="en-US"/>
              <a:t>Recovery management</a:t>
            </a:r>
            <a:endParaRPr lang="en-US" noProof="0" dirty="0"/>
          </a:p>
        </p:txBody>
      </p:sp>
      <p:sp>
        <p:nvSpPr>
          <p:cNvPr id="2" name="Slide Number Placeholder 1">
            <a:extLst>
              <a:ext uri="{FF2B5EF4-FFF2-40B4-BE49-F238E27FC236}">
                <a16:creationId xmlns:a16="http://schemas.microsoft.com/office/drawing/2014/main" id="{F8162335-C196-46F0-93FA-188A34887628}"/>
              </a:ext>
            </a:extLst>
          </p:cNvPr>
          <p:cNvSpPr>
            <a:spLocks noGrp="1"/>
          </p:cNvSpPr>
          <p:nvPr>
            <p:ph type="sldNum" sz="quarter" idx="12"/>
          </p:nvPr>
        </p:nvSpPr>
        <p:spPr/>
        <p:txBody>
          <a:bodyPr/>
          <a:lstStyle/>
          <a:p>
            <a:fld id="{F603CDE5-C1D8-4EDD-870F-A498BAFA520F}" type="slidenum">
              <a:rPr lang="en-US" noProof="0" smtClean="0"/>
              <a:t>19</a:t>
            </a:fld>
            <a:endParaRPr lang="en-US" noProof="0" dirty="0"/>
          </a:p>
        </p:txBody>
      </p:sp>
    </p:spTree>
    <p:extLst>
      <p:ext uri="{BB962C8B-B14F-4D97-AF65-F5344CB8AC3E}">
        <p14:creationId xmlns:p14="http://schemas.microsoft.com/office/powerpoint/2010/main" val="3527492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11300F-28EE-4BD3-B919-4C7042028DB5}"/>
              </a:ext>
            </a:extLst>
          </p:cNvPr>
          <p:cNvSpPr>
            <a:spLocks noGrp="1"/>
          </p:cNvSpPr>
          <p:nvPr>
            <p:ph type="sldNum" sz="quarter" idx="12"/>
          </p:nvPr>
        </p:nvSpPr>
        <p:spPr>
          <a:xfrm>
            <a:off x="10795363" y="6423914"/>
            <a:ext cx="1052510" cy="365125"/>
          </a:xfrm>
        </p:spPr>
        <p:txBody>
          <a:bodyPr anchor="ctr">
            <a:normAutofit/>
          </a:bodyPr>
          <a:lstStyle/>
          <a:p>
            <a:pPr>
              <a:spcAft>
                <a:spcPts val="600"/>
              </a:spcAft>
            </a:pPr>
            <a:fld id="{3A98EE3D-8CD1-4C3F-BD1C-C98C9596463C}" type="slidenum">
              <a:rPr lang="en-US" smtClean="0"/>
              <a:pPr>
                <a:spcAft>
                  <a:spcPts val="600"/>
                </a:spcAft>
              </a:pPr>
              <a:t>2</a:t>
            </a:fld>
            <a:endParaRPr lang="en-US"/>
          </a:p>
        </p:txBody>
      </p:sp>
      <p:sp>
        <p:nvSpPr>
          <p:cNvPr id="5" name="Footer Placeholder 4">
            <a:extLst>
              <a:ext uri="{FF2B5EF4-FFF2-40B4-BE49-F238E27FC236}">
                <a16:creationId xmlns:a16="http://schemas.microsoft.com/office/drawing/2014/main" id="{107E5418-88FB-425B-A75B-55E3141B6F2E}"/>
              </a:ext>
            </a:extLst>
          </p:cNvPr>
          <p:cNvSpPr>
            <a:spLocks noGrp="1"/>
          </p:cNvSpPr>
          <p:nvPr>
            <p:ph type="ftr" sz="quarter" idx="11"/>
          </p:nvPr>
        </p:nvSpPr>
        <p:spPr>
          <a:xfrm>
            <a:off x="355101" y="6423914"/>
            <a:ext cx="6818262" cy="365125"/>
          </a:xfrm>
        </p:spPr>
        <p:txBody>
          <a:bodyPr anchor="ctr">
            <a:normAutofit/>
          </a:bodyPr>
          <a:lstStyle/>
          <a:p>
            <a:pPr>
              <a:spcAft>
                <a:spcPts val="600"/>
              </a:spcAft>
            </a:pPr>
            <a:r>
              <a:rPr lang="en-US"/>
              <a:t>Recovery management</a:t>
            </a:r>
          </a:p>
        </p:txBody>
      </p:sp>
      <p:sp>
        <p:nvSpPr>
          <p:cNvPr id="6" name="Title 5">
            <a:extLst>
              <a:ext uri="{FF2B5EF4-FFF2-40B4-BE49-F238E27FC236}">
                <a16:creationId xmlns:a16="http://schemas.microsoft.com/office/drawing/2014/main" id="{59D6EDAD-C4FC-43DA-AC32-D45308B202CC}"/>
              </a:ext>
            </a:extLst>
          </p:cNvPr>
          <p:cNvSpPr>
            <a:spLocks noGrp="1"/>
          </p:cNvSpPr>
          <p:nvPr>
            <p:ph type="title"/>
          </p:nvPr>
        </p:nvSpPr>
        <p:spPr>
          <a:xfrm>
            <a:off x="581193" y="729658"/>
            <a:ext cx="11029616" cy="988332"/>
          </a:xfrm>
        </p:spPr>
        <p:txBody>
          <a:bodyPr anchor="ctr">
            <a:normAutofit/>
          </a:bodyPr>
          <a:lstStyle/>
          <a:p>
            <a:r>
              <a:rPr lang="en-US" dirty="0">
                <a:latin typeface="Calibri" panose="020F0502020204030204" pitchFamily="34" charset="0"/>
                <a:cs typeface="Calibri" panose="020F0502020204030204" pitchFamily="34" charset="0"/>
              </a:rPr>
              <a:t>training overview:  Why are we here?</a:t>
            </a:r>
          </a:p>
        </p:txBody>
      </p:sp>
      <p:sp>
        <p:nvSpPr>
          <p:cNvPr id="2" name="Content Placeholder 1">
            <a:extLst>
              <a:ext uri="{FF2B5EF4-FFF2-40B4-BE49-F238E27FC236}">
                <a16:creationId xmlns:a16="http://schemas.microsoft.com/office/drawing/2014/main" id="{4E05C88A-F3E9-4FAE-8107-7138393576D0}"/>
              </a:ext>
            </a:extLst>
          </p:cNvPr>
          <p:cNvSpPr>
            <a:spLocks noGrp="1"/>
          </p:cNvSpPr>
          <p:nvPr>
            <p:ph sz="half" idx="1"/>
          </p:nvPr>
        </p:nvSpPr>
        <p:spPr>
          <a:xfrm>
            <a:off x="504093" y="2191291"/>
            <a:ext cx="5422390" cy="4232623"/>
          </a:xfrm>
        </p:spPr>
        <p:txBody>
          <a:bodyPr anchor="t">
            <a:normAutofit/>
          </a:bodyPr>
          <a:lstStyle/>
          <a:p>
            <a:r>
              <a:rPr lang="en-US" sz="2600" dirty="0">
                <a:latin typeface="Calibri" panose="020F0502020204030204" pitchFamily="34" charset="0"/>
                <a:cs typeface="Calibri" panose="020F0502020204030204" pitchFamily="34" charset="0"/>
              </a:rPr>
              <a:t>To recognize that, despite many difficult and life-changing experiences, recovery is possible for people with mental health and/or substance use conditions.</a:t>
            </a:r>
          </a:p>
          <a:p>
            <a:r>
              <a:rPr lang="en-US" sz="2600" dirty="0">
                <a:latin typeface="Calibri" panose="020F0502020204030204" pitchFamily="34" charset="0"/>
                <a:cs typeface="Calibri" panose="020F0502020204030204" pitchFamily="34" charset="0"/>
              </a:rPr>
              <a:t>To identify beliefs, principles and practices that are critical in guiding our work to help those we serve  rebuild meaningful, valued and satisfying lives.</a:t>
            </a:r>
          </a:p>
        </p:txBody>
      </p:sp>
      <p:pic>
        <p:nvPicPr>
          <p:cNvPr id="15" name="Content Placeholder 14" descr="A person looking at the camera&#10;&#10;Description automatically generated with medium confidence">
            <a:extLst>
              <a:ext uri="{FF2B5EF4-FFF2-40B4-BE49-F238E27FC236}">
                <a16:creationId xmlns:a16="http://schemas.microsoft.com/office/drawing/2014/main" id="{95844F48-1FB5-49E3-BFC2-BAFEA9D98B9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65518" y="2428284"/>
            <a:ext cx="5268199" cy="3509937"/>
          </a:xfrm>
          <a:prstGeom prst="snip2DiagRect">
            <a:avLst>
              <a:gd name="adj1" fmla="val 0"/>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40188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0B2F49-5952-4151-B287-067C8B264F0E}"/>
              </a:ext>
            </a:extLst>
          </p:cNvPr>
          <p:cNvSpPr>
            <a:spLocks noGrp="1"/>
          </p:cNvSpPr>
          <p:nvPr>
            <p:ph type="sldNum" sz="quarter" idx="12"/>
          </p:nvPr>
        </p:nvSpPr>
        <p:spPr/>
        <p:txBody>
          <a:bodyPr/>
          <a:lstStyle/>
          <a:p>
            <a:fld id="{3A98EE3D-8CD1-4C3F-BD1C-C98C9596463C}" type="slidenum">
              <a:rPr lang="en-US" smtClean="0"/>
              <a:t>20</a:t>
            </a:fld>
            <a:endParaRPr lang="en-US" dirty="0"/>
          </a:p>
        </p:txBody>
      </p:sp>
      <p:sp>
        <p:nvSpPr>
          <p:cNvPr id="3" name="Footer Placeholder 2">
            <a:extLst>
              <a:ext uri="{FF2B5EF4-FFF2-40B4-BE49-F238E27FC236}">
                <a16:creationId xmlns:a16="http://schemas.microsoft.com/office/drawing/2014/main" id="{E6FFC77F-37E2-4364-BCD8-D39C8E9AF72B}"/>
              </a:ext>
            </a:extLst>
          </p:cNvPr>
          <p:cNvSpPr>
            <a:spLocks noGrp="1"/>
          </p:cNvSpPr>
          <p:nvPr>
            <p:ph type="ftr" sz="quarter" idx="11"/>
          </p:nvPr>
        </p:nvSpPr>
        <p:spPr/>
        <p:txBody>
          <a:bodyPr/>
          <a:lstStyle/>
          <a:p>
            <a:r>
              <a:rPr lang="en-US"/>
              <a:t>Recovery management</a:t>
            </a:r>
            <a:endParaRPr lang="en-US" dirty="0"/>
          </a:p>
        </p:txBody>
      </p:sp>
      <p:sp>
        <p:nvSpPr>
          <p:cNvPr id="4" name="Title 3">
            <a:extLst>
              <a:ext uri="{FF2B5EF4-FFF2-40B4-BE49-F238E27FC236}">
                <a16:creationId xmlns:a16="http://schemas.microsoft.com/office/drawing/2014/main" id="{25AFD144-28FF-43E2-94ED-E27528A1161E}"/>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Do we?…Do You?…</a:t>
            </a:r>
          </a:p>
        </p:txBody>
      </p:sp>
      <p:sp>
        <p:nvSpPr>
          <p:cNvPr id="5" name="Content Placeholder 4">
            <a:extLst>
              <a:ext uri="{FF2B5EF4-FFF2-40B4-BE49-F238E27FC236}">
                <a16:creationId xmlns:a16="http://schemas.microsoft.com/office/drawing/2014/main" id="{EC3FF90A-D371-457F-828A-9419E135FA00}"/>
              </a:ext>
            </a:extLst>
          </p:cNvPr>
          <p:cNvSpPr>
            <a:spLocks noGrp="1"/>
          </p:cNvSpPr>
          <p:nvPr>
            <p:ph idx="1"/>
          </p:nvPr>
        </p:nvSpPr>
        <p:spPr/>
        <p:txBody>
          <a:bodyPr>
            <a:normAutofit/>
          </a:bodyPr>
          <a:lstStyle/>
          <a:p>
            <a:pPr>
              <a:lnSpc>
                <a:spcPct val="115000"/>
              </a:lnSpc>
              <a:spcBef>
                <a:spcPts val="0"/>
              </a:spcBef>
              <a:spcAft>
                <a:spcPts val="1000"/>
              </a:spcAft>
              <a:buSzPct val="100000"/>
            </a:pPr>
            <a:r>
              <a:rPr lang="en-US" sz="24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Believe that ho</a:t>
            </a:r>
            <a:r>
              <a:rPr lang="en-US" sz="24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p</a:t>
            </a:r>
            <a:r>
              <a:rPr lang="en-US" sz="24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2400" spc="-7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2400" spc="-3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a:t>
            </a:r>
            <a:r>
              <a:rPr lang="en-US" sz="24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s</a:t>
            </a:r>
            <a:r>
              <a:rPr lang="en-US" sz="2400" spc="8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24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24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he </a:t>
            </a:r>
            <a:r>
              <a:rPr lang="en-US" sz="24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f</a:t>
            </a:r>
            <a:r>
              <a:rPr lang="en-US" sz="24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24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u</a:t>
            </a:r>
            <a:r>
              <a:rPr lang="en-US" sz="24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n</a:t>
            </a:r>
            <a:r>
              <a:rPr lang="en-US" sz="24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d</a:t>
            </a:r>
            <a:r>
              <a:rPr lang="en-US" sz="24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a:t>
            </a:r>
            <a:r>
              <a:rPr lang="en-US" sz="24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2400" spc="-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a:t>
            </a:r>
            <a:r>
              <a:rPr lang="en-US" sz="24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on</a:t>
            </a:r>
            <a:r>
              <a:rPr lang="en-US" sz="2400" spc="7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on </a:t>
            </a:r>
            <a:r>
              <a:rPr lang="en-US" sz="24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w</a:t>
            </a:r>
            <a:r>
              <a:rPr lang="en-US" sz="2400" spc="-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hi</a:t>
            </a:r>
            <a:r>
              <a:rPr lang="en-US" sz="24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c</a:t>
            </a:r>
            <a:r>
              <a:rPr lang="en-US" sz="24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h</a:t>
            </a:r>
            <a:r>
              <a:rPr lang="en-US" sz="2400" spc="6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a:t>
            </a:r>
            <a:r>
              <a:rPr lang="en-US" sz="2400" spc="18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2400" spc="-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j</a:t>
            </a:r>
            <a:r>
              <a:rPr lang="en-US" sz="24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24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u</a:t>
            </a:r>
            <a:r>
              <a:rPr lang="en-US" sz="24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rn</a:t>
            </a:r>
            <a:r>
              <a:rPr lang="en-US" sz="24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24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y</a:t>
            </a:r>
            <a:r>
              <a:rPr lang="en-US" sz="2400" spc="5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24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24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f </a:t>
            </a:r>
            <a:r>
              <a:rPr lang="en-US" sz="2400" spc="-1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r</a:t>
            </a:r>
            <a:r>
              <a:rPr lang="en-US" sz="2400" spc="1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24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c</a:t>
            </a:r>
            <a:r>
              <a:rPr lang="en-US" sz="24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ov</a:t>
            </a:r>
            <a:r>
              <a:rPr lang="en-US" sz="2400" spc="-1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2400" spc="3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r</a:t>
            </a:r>
            <a:r>
              <a:rPr lang="en-US" sz="24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y</a:t>
            </a:r>
            <a:r>
              <a:rPr lang="en-US" sz="2400" spc="-5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2400" spc="-3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a:t>
            </a:r>
            <a:r>
              <a:rPr lang="en-US" sz="24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s</a:t>
            </a:r>
            <a:r>
              <a:rPr lang="en-US" sz="2400" spc="5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b</a:t>
            </a:r>
            <a:r>
              <a:rPr lang="en-US" sz="24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u</a:t>
            </a:r>
            <a:r>
              <a:rPr lang="en-US" sz="2400" spc="-3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a:t>
            </a:r>
            <a:r>
              <a:rPr lang="en-US" sz="24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l</a:t>
            </a:r>
            <a:r>
              <a:rPr lang="en-US" sz="2400" spc="1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2400" spc="9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Bef>
                <a:spcPts val="0"/>
              </a:spcBef>
              <a:spcAft>
                <a:spcPts val="1000"/>
              </a:spcAft>
            </a:pPr>
            <a:r>
              <a:rPr lang="en-US" sz="2400" dirty="0">
                <a:effectLst/>
                <a:latin typeface="Calibri" panose="020F0502020204030204" pitchFamily="34" charset="0"/>
                <a:ea typeface="Calibri" panose="020F0502020204030204" pitchFamily="34" charset="0"/>
                <a:cs typeface="Calibri" panose="020F0502020204030204" pitchFamily="34" charset="0"/>
              </a:rPr>
              <a:t>Respect and value a person’s inherent worth and importance?</a:t>
            </a:r>
          </a:p>
          <a:p>
            <a:pPr>
              <a:lnSpc>
                <a:spcPct val="115000"/>
              </a:lnSpc>
              <a:spcBef>
                <a:spcPts val="0"/>
              </a:spcBef>
              <a:spcAft>
                <a:spcPts val="1000"/>
              </a:spcAft>
            </a:pPr>
            <a:r>
              <a:rPr lang="en-US" sz="2400" dirty="0">
                <a:latin typeface="Calibri" panose="020F0502020204030204" pitchFamily="34" charset="0"/>
                <a:ea typeface="Calibri" panose="020F0502020204030204" pitchFamily="34" charset="0"/>
                <a:cs typeface="Calibri" panose="020F0502020204030204" pitchFamily="34" charset="0"/>
              </a:rPr>
              <a:t>B</a:t>
            </a:r>
            <a:r>
              <a:rPr lang="en-US" sz="2400" dirty="0">
                <a:effectLst/>
                <a:latin typeface="Calibri" panose="020F0502020204030204" pitchFamily="34" charset="0"/>
                <a:ea typeface="Calibri" panose="020F0502020204030204" pitchFamily="34" charset="0"/>
                <a:cs typeface="Calibri" panose="020F0502020204030204" pitchFamily="34" charset="0"/>
              </a:rPr>
              <a:t>elieve in a person’s capacity to recover, thrive and lead a meaningful and contributing life?</a:t>
            </a:r>
          </a:p>
          <a:p>
            <a:pPr>
              <a:lnSpc>
                <a:spcPct val="115000"/>
              </a:lnSpc>
              <a:spcBef>
                <a:spcPts val="0"/>
              </a:spcBef>
              <a:spcAft>
                <a:spcPts val="1000"/>
              </a:spcAft>
            </a:pPr>
            <a:r>
              <a:rPr lang="en-US" sz="2400" dirty="0">
                <a:latin typeface="Calibri" panose="020F0502020204030204" pitchFamily="34" charset="0"/>
                <a:ea typeface="Calibri" panose="020F0502020204030204" pitchFamily="34" charset="0"/>
                <a:cs typeface="Calibri" panose="020F0502020204030204" pitchFamily="34" charset="0"/>
              </a:rPr>
              <a:t>Agree to c</a:t>
            </a:r>
            <a:r>
              <a:rPr lang="en-US" sz="2400" dirty="0">
                <a:effectLst/>
                <a:latin typeface="Calibri" panose="020F0502020204030204" pitchFamily="34" charset="0"/>
                <a:ea typeface="Calibri" panose="020F0502020204030204" pitchFamily="34" charset="0"/>
                <a:cs typeface="Calibri" panose="020F0502020204030204" pitchFamily="34" charset="0"/>
              </a:rPr>
              <a:t>elebrate each person’s effort and achievements?</a:t>
            </a:r>
          </a:p>
          <a:p>
            <a:pPr>
              <a:lnSpc>
                <a:spcPct val="115000"/>
              </a:lnSpc>
              <a:spcBef>
                <a:spcPts val="0"/>
              </a:spcBef>
              <a:spcAft>
                <a:spcPts val="1000"/>
              </a:spcAft>
            </a:pPr>
            <a:r>
              <a:rPr lang="en-US" sz="2400" dirty="0">
                <a:effectLst/>
                <a:latin typeface="Calibri" panose="020F0502020204030204" pitchFamily="34" charset="0"/>
                <a:ea typeface="Calibri" panose="020F0502020204030204" pitchFamily="34" charset="0"/>
                <a:cs typeface="Calibri" panose="020F0502020204030204" pitchFamily="34" charset="0"/>
              </a:rPr>
              <a:t>Commit to embedding optimism and the expectation of positive outcomes in language, relationships and service delivery?</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531048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0B2F49-5952-4151-B287-067C8B264F0E}"/>
              </a:ext>
            </a:extLst>
          </p:cNvPr>
          <p:cNvSpPr>
            <a:spLocks noGrp="1"/>
          </p:cNvSpPr>
          <p:nvPr>
            <p:ph type="sldNum" sz="quarter" idx="12"/>
          </p:nvPr>
        </p:nvSpPr>
        <p:spPr/>
        <p:txBody>
          <a:bodyPr/>
          <a:lstStyle/>
          <a:p>
            <a:fld id="{3A98EE3D-8CD1-4C3F-BD1C-C98C9596463C}" type="slidenum">
              <a:rPr lang="en-US" smtClean="0"/>
              <a:t>21</a:t>
            </a:fld>
            <a:endParaRPr lang="en-US" dirty="0"/>
          </a:p>
        </p:txBody>
      </p:sp>
      <p:sp>
        <p:nvSpPr>
          <p:cNvPr id="3" name="Footer Placeholder 2">
            <a:extLst>
              <a:ext uri="{FF2B5EF4-FFF2-40B4-BE49-F238E27FC236}">
                <a16:creationId xmlns:a16="http://schemas.microsoft.com/office/drawing/2014/main" id="{E6FFC77F-37E2-4364-BCD8-D39C8E9AF72B}"/>
              </a:ext>
            </a:extLst>
          </p:cNvPr>
          <p:cNvSpPr>
            <a:spLocks noGrp="1"/>
          </p:cNvSpPr>
          <p:nvPr>
            <p:ph type="ftr" sz="quarter" idx="11"/>
          </p:nvPr>
        </p:nvSpPr>
        <p:spPr/>
        <p:txBody>
          <a:bodyPr/>
          <a:lstStyle/>
          <a:p>
            <a:r>
              <a:rPr lang="en-US" dirty="0"/>
              <a:t>Recovery management</a:t>
            </a:r>
          </a:p>
        </p:txBody>
      </p:sp>
      <p:sp>
        <p:nvSpPr>
          <p:cNvPr id="4" name="Title 3">
            <a:extLst>
              <a:ext uri="{FF2B5EF4-FFF2-40B4-BE49-F238E27FC236}">
                <a16:creationId xmlns:a16="http://schemas.microsoft.com/office/drawing/2014/main" id="{25AFD144-28FF-43E2-94ED-E27528A1161E}"/>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How Do we?…How Do You?…</a:t>
            </a:r>
          </a:p>
        </p:txBody>
      </p:sp>
      <p:sp>
        <p:nvSpPr>
          <p:cNvPr id="5" name="Content Placeholder 4">
            <a:extLst>
              <a:ext uri="{FF2B5EF4-FFF2-40B4-BE49-F238E27FC236}">
                <a16:creationId xmlns:a16="http://schemas.microsoft.com/office/drawing/2014/main" id="{EC3FF90A-D371-457F-828A-9419E135FA00}"/>
              </a:ext>
            </a:extLst>
          </p:cNvPr>
          <p:cNvSpPr>
            <a:spLocks noGrp="1"/>
          </p:cNvSpPr>
          <p:nvPr>
            <p:ph idx="1"/>
          </p:nvPr>
        </p:nvSpPr>
        <p:spPr>
          <a:xfrm>
            <a:off x="3086101" y="2436598"/>
            <a:ext cx="8524707" cy="3975348"/>
          </a:xfrm>
        </p:spPr>
        <p:txBody>
          <a:bodyPr>
            <a:normAutofit/>
          </a:bodyPr>
          <a:lstStyle/>
          <a:p>
            <a:pPr>
              <a:lnSpc>
                <a:spcPct val="115000"/>
              </a:lnSpc>
              <a:spcBef>
                <a:spcPts val="0"/>
              </a:spcBef>
              <a:spcAft>
                <a:spcPts val="1000"/>
              </a:spcAft>
            </a:pPr>
            <a:r>
              <a:rPr lang="en-US" sz="26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Foster ho</a:t>
            </a:r>
            <a:r>
              <a:rPr lang="en-US" sz="26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p</a:t>
            </a:r>
            <a:r>
              <a:rPr lang="en-US" sz="26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2600" spc="-7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2600" spc="-30" dirty="0">
                <a:solidFill>
                  <a:srgbClr val="4C4D4F"/>
                </a:solidFill>
                <a:latin typeface="Calibri" panose="020F0502020204030204" pitchFamily="34" charset="0"/>
                <a:ea typeface="Calibri" panose="020F0502020204030204" pitchFamily="34" charset="0"/>
                <a:cs typeface="Calibri" panose="020F0502020204030204" pitchFamily="34" charset="0"/>
              </a:rPr>
              <a:t>a</a:t>
            </a:r>
            <a:r>
              <a:rPr lang="en-US" sz="26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s</a:t>
            </a:r>
            <a:r>
              <a:rPr lang="en-US" sz="2600" spc="8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26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26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he </a:t>
            </a:r>
            <a:r>
              <a:rPr lang="en-US" sz="26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f</a:t>
            </a:r>
            <a:r>
              <a:rPr lang="en-US" sz="26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26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u</a:t>
            </a:r>
            <a:r>
              <a:rPr lang="en-US" sz="26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n</a:t>
            </a:r>
            <a:r>
              <a:rPr lang="en-US" sz="26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d</a:t>
            </a:r>
            <a:r>
              <a:rPr lang="en-US" sz="26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a:t>
            </a:r>
            <a:r>
              <a:rPr lang="en-US" sz="26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2600" spc="-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a:t>
            </a:r>
            <a:r>
              <a:rPr lang="en-US" sz="26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on</a:t>
            </a:r>
            <a:r>
              <a:rPr lang="en-US" sz="2600" spc="7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26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on </a:t>
            </a:r>
            <a:r>
              <a:rPr lang="en-US" sz="26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w</a:t>
            </a:r>
            <a:r>
              <a:rPr lang="en-US" sz="2600" spc="-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hi</a:t>
            </a:r>
            <a:r>
              <a:rPr lang="en-US" sz="26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c</a:t>
            </a:r>
            <a:r>
              <a:rPr lang="en-US" sz="26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h</a:t>
            </a:r>
            <a:r>
              <a:rPr lang="en-US" sz="2600" spc="6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26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a:t>
            </a:r>
            <a:r>
              <a:rPr lang="en-US" sz="2600" spc="18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2600" spc="-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j</a:t>
            </a:r>
            <a:r>
              <a:rPr lang="en-US" sz="26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26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u</a:t>
            </a:r>
            <a:r>
              <a:rPr lang="en-US" sz="26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rn</a:t>
            </a:r>
            <a:r>
              <a:rPr lang="en-US" sz="26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26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y</a:t>
            </a:r>
            <a:r>
              <a:rPr lang="en-US" sz="2600" spc="5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26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26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f </a:t>
            </a:r>
            <a:r>
              <a:rPr lang="en-US" sz="2600" spc="-1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r</a:t>
            </a:r>
            <a:r>
              <a:rPr lang="en-US" sz="2600" spc="1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26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c</a:t>
            </a:r>
            <a:r>
              <a:rPr lang="en-US" sz="26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ov</a:t>
            </a:r>
            <a:r>
              <a:rPr lang="en-US" sz="2600" spc="-1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2600" spc="3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r</a:t>
            </a:r>
            <a:r>
              <a:rPr lang="en-US" sz="26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y</a:t>
            </a:r>
            <a:r>
              <a:rPr lang="en-US" sz="2600" spc="-5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2600" spc="-3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a:t>
            </a:r>
            <a:r>
              <a:rPr lang="en-US" sz="26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s</a:t>
            </a:r>
            <a:r>
              <a:rPr lang="en-US" sz="2600" spc="5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26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b</a:t>
            </a:r>
            <a:r>
              <a:rPr lang="en-US" sz="26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u</a:t>
            </a:r>
            <a:r>
              <a:rPr lang="en-US" sz="2600" spc="-3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a:t>
            </a:r>
            <a:r>
              <a:rPr lang="en-US" sz="26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l</a:t>
            </a:r>
            <a:r>
              <a:rPr lang="en-US" sz="2600" spc="1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endParaRPr lang="en-US" sz="2600" dirty="0">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Bef>
                <a:spcPts val="0"/>
              </a:spcBef>
              <a:spcAft>
                <a:spcPts val="1000"/>
              </a:spcAft>
            </a:pPr>
            <a:r>
              <a:rPr lang="en-US" sz="2600" dirty="0">
                <a:effectLst/>
                <a:latin typeface="Calibri" panose="020F0502020204030204" pitchFamily="34" charset="0"/>
                <a:ea typeface="Calibri" panose="020F0502020204030204" pitchFamily="34" charset="0"/>
                <a:cs typeface="Calibri" panose="020F0502020204030204" pitchFamily="34" charset="0"/>
              </a:rPr>
              <a:t>Show respect and value each person?</a:t>
            </a:r>
          </a:p>
          <a:p>
            <a:pPr>
              <a:lnSpc>
                <a:spcPct val="115000"/>
              </a:lnSpc>
              <a:spcBef>
                <a:spcPts val="0"/>
              </a:spcBef>
              <a:spcAft>
                <a:spcPts val="1000"/>
              </a:spcAft>
            </a:pPr>
            <a:r>
              <a:rPr lang="en-US" sz="2600" dirty="0">
                <a:latin typeface="Calibri" panose="020F0502020204030204" pitchFamily="34" charset="0"/>
                <a:ea typeface="Calibri" panose="020F0502020204030204" pitchFamily="34" charset="0"/>
                <a:cs typeface="Calibri" panose="020F0502020204030204" pitchFamily="34" charset="0"/>
              </a:rPr>
              <a:t>B</a:t>
            </a:r>
            <a:r>
              <a:rPr lang="en-US" sz="2600" dirty="0">
                <a:effectLst/>
                <a:latin typeface="Calibri" panose="020F0502020204030204" pitchFamily="34" charset="0"/>
                <a:ea typeface="Calibri" panose="020F0502020204030204" pitchFamily="34" charset="0"/>
                <a:cs typeface="Calibri" panose="020F0502020204030204" pitchFamily="34" charset="0"/>
              </a:rPr>
              <a:t>elieve in a person’s capacity to recover, thrive and lead a meaningful and contributing life?</a:t>
            </a:r>
          </a:p>
          <a:p>
            <a:pPr>
              <a:lnSpc>
                <a:spcPct val="115000"/>
              </a:lnSpc>
              <a:spcBef>
                <a:spcPts val="0"/>
              </a:spcBef>
              <a:spcAft>
                <a:spcPts val="1000"/>
              </a:spcAft>
            </a:pPr>
            <a:r>
              <a:rPr lang="en-US" sz="2600" dirty="0">
                <a:latin typeface="Calibri" panose="020F0502020204030204" pitchFamily="34" charset="0"/>
                <a:ea typeface="Calibri" panose="020F0502020204030204" pitchFamily="34" charset="0"/>
                <a:cs typeface="Calibri" panose="020F0502020204030204" pitchFamily="34" charset="0"/>
              </a:rPr>
              <a:t>Demonstrate a recovery orientation built upon </a:t>
            </a:r>
            <a:r>
              <a:rPr lang="en-US" sz="2600" dirty="0">
                <a:effectLst/>
                <a:latin typeface="Calibri" panose="020F0502020204030204" pitchFamily="34" charset="0"/>
                <a:ea typeface="Calibri" panose="020F0502020204030204" pitchFamily="34" charset="0"/>
                <a:cs typeface="Calibri" panose="020F0502020204030204" pitchFamily="34" charset="0"/>
              </a:rPr>
              <a:t>optimism and the expectation of positive outcomes?</a:t>
            </a:r>
          </a:p>
          <a:p>
            <a:endParaRPr lang="en-US" dirty="0"/>
          </a:p>
        </p:txBody>
      </p:sp>
      <p:sp>
        <p:nvSpPr>
          <p:cNvPr id="6" name="TextBox 5">
            <a:extLst>
              <a:ext uri="{FF2B5EF4-FFF2-40B4-BE49-F238E27FC236}">
                <a16:creationId xmlns:a16="http://schemas.microsoft.com/office/drawing/2014/main" id="{59BC1C7A-18CB-459E-AFC8-28030909A1B7}"/>
              </a:ext>
            </a:extLst>
          </p:cNvPr>
          <p:cNvSpPr txBox="1"/>
          <p:nvPr/>
        </p:nvSpPr>
        <p:spPr>
          <a:xfrm>
            <a:off x="440286" y="2253895"/>
            <a:ext cx="2484120" cy="3600986"/>
          </a:xfrm>
          <a:prstGeom prst="rect">
            <a:avLst/>
          </a:prstGeom>
          <a:solidFill>
            <a:schemeClr val="accent5">
              <a:lumMod val="60000"/>
              <a:lumOff val="40000"/>
            </a:schemeClr>
          </a:solidFill>
        </p:spPr>
        <p:txBody>
          <a:bodyPr wrap="square" rtlCol="0">
            <a:spAutoFit/>
          </a:bodyPr>
          <a:lstStyle/>
          <a:p>
            <a:pPr algn="ctr"/>
            <a:endParaRPr lang="en-US" sz="3200" dirty="0"/>
          </a:p>
          <a:p>
            <a:pPr algn="ctr"/>
            <a:r>
              <a:rPr lang="en-US" sz="2800" dirty="0">
                <a:latin typeface="Calibri" panose="020F0502020204030204" pitchFamily="34" charset="0"/>
                <a:cs typeface="Calibri" panose="020F0502020204030204" pitchFamily="34" charset="0"/>
              </a:rPr>
              <a:t>WHERE’S THE EVIDENCE?</a:t>
            </a:r>
          </a:p>
          <a:p>
            <a:pPr algn="ctr"/>
            <a:endParaRPr lang="en-US" sz="2800" dirty="0">
              <a:latin typeface="Calibri" panose="020F0502020204030204" pitchFamily="34" charset="0"/>
              <a:cs typeface="Calibri" panose="020F0502020204030204" pitchFamily="34" charset="0"/>
            </a:endParaRPr>
          </a:p>
          <a:p>
            <a:pPr algn="ctr"/>
            <a:endParaRPr lang="en-US" sz="2800" dirty="0">
              <a:latin typeface="Calibri" panose="020F0502020204030204" pitchFamily="34" charset="0"/>
              <a:cs typeface="Calibri" panose="020F0502020204030204" pitchFamily="34" charset="0"/>
            </a:endParaRPr>
          </a:p>
          <a:p>
            <a:pPr algn="ctr"/>
            <a:endParaRPr lang="en-US" sz="2800" dirty="0">
              <a:latin typeface="Calibri" panose="020F0502020204030204" pitchFamily="34" charset="0"/>
              <a:cs typeface="Calibri" panose="020F0502020204030204" pitchFamily="34" charset="0"/>
            </a:endParaRPr>
          </a:p>
          <a:p>
            <a:pPr algn="ctr"/>
            <a:endParaRPr lang="en-US" sz="2800" dirty="0">
              <a:latin typeface="Calibri" panose="020F0502020204030204" pitchFamily="34" charset="0"/>
              <a:cs typeface="Calibri" panose="020F0502020204030204" pitchFamily="34" charset="0"/>
            </a:endParaRPr>
          </a:p>
          <a:p>
            <a:pPr algn="ctr"/>
            <a:endParaRPr lang="en-US" sz="2800" dirty="0">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C1AA26FE-28F4-4DD8-821B-9EA7133C3F6A}"/>
              </a:ext>
            </a:extLst>
          </p:cNvPr>
          <p:cNvPicPr>
            <a:picLocks noChangeAspect="1"/>
          </p:cNvPicPr>
          <p:nvPr/>
        </p:nvPicPr>
        <p:blipFill>
          <a:blip r:embed="rId3"/>
          <a:stretch>
            <a:fillRect/>
          </a:stretch>
        </p:blipFill>
        <p:spPr>
          <a:xfrm>
            <a:off x="706986" y="4405626"/>
            <a:ext cx="1783080" cy="1273629"/>
          </a:xfrm>
          <a:prstGeom prst="rect">
            <a:avLst/>
          </a:prstGeom>
        </p:spPr>
      </p:pic>
    </p:spTree>
    <p:extLst>
      <p:ext uri="{BB962C8B-B14F-4D97-AF65-F5344CB8AC3E}">
        <p14:creationId xmlns:p14="http://schemas.microsoft.com/office/powerpoint/2010/main" val="1882551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8A2689FD-C62B-4BD1-84A6-8BCDC5AE2D8F}"/>
              </a:ext>
            </a:extLst>
          </p:cNvPr>
          <p:cNvPicPr>
            <a:picLocks noChangeAspect="1"/>
          </p:cNvPicPr>
          <p:nvPr/>
        </p:nvPicPr>
        <p:blipFill>
          <a:blip r:embed="rId3">
            <a:alphaModFix amt="70000"/>
          </a:blip>
          <a:stretch>
            <a:fillRect/>
          </a:stretch>
        </p:blipFill>
        <p:spPr>
          <a:xfrm>
            <a:off x="457200" y="530071"/>
            <a:ext cx="11633200" cy="5277052"/>
          </a:xfrm>
          <a:prstGeom prst="rect">
            <a:avLst/>
          </a:prstGeom>
        </p:spPr>
      </p:pic>
      <p:sp>
        <p:nvSpPr>
          <p:cNvPr id="7" name="Title 6">
            <a:extLst>
              <a:ext uri="{FF2B5EF4-FFF2-40B4-BE49-F238E27FC236}">
                <a16:creationId xmlns:a16="http://schemas.microsoft.com/office/drawing/2014/main" id="{C71A289E-67C7-45E6-9DCC-710651BE8EB3}"/>
              </a:ext>
            </a:extLst>
          </p:cNvPr>
          <p:cNvSpPr>
            <a:spLocks noGrp="1"/>
          </p:cNvSpPr>
          <p:nvPr>
            <p:ph type="title"/>
          </p:nvPr>
        </p:nvSpPr>
        <p:spPr>
          <a:xfrm>
            <a:off x="605182" y="2996240"/>
            <a:ext cx="11029615" cy="1497507"/>
          </a:xfrm>
        </p:spPr>
        <p:txBody>
          <a:bodyPr>
            <a:normAutofit/>
          </a:bodyPr>
          <a:lstStyle/>
          <a:p>
            <a:r>
              <a:rPr lang="en-US" sz="4000" dirty="0">
                <a:latin typeface="Calibri" panose="020F0502020204030204" pitchFamily="34" charset="0"/>
                <a:cs typeface="Calibri" panose="020F0502020204030204" pitchFamily="34" charset="0"/>
              </a:rPr>
              <a:t>What we know </a:t>
            </a:r>
            <a:br>
              <a:rPr lang="en-US" sz="4000" dirty="0">
                <a:latin typeface="Calibri" panose="020F0502020204030204" pitchFamily="34" charset="0"/>
                <a:cs typeface="Calibri" panose="020F0502020204030204" pitchFamily="34" charset="0"/>
              </a:rPr>
            </a:br>
            <a:r>
              <a:rPr lang="en-US" sz="4000" dirty="0">
                <a:latin typeface="Calibri" panose="020F0502020204030204" pitchFamily="34" charset="0"/>
                <a:cs typeface="Calibri" panose="020F0502020204030204" pitchFamily="34" charset="0"/>
              </a:rPr>
              <a:t>From research</a:t>
            </a:r>
          </a:p>
        </p:txBody>
      </p:sp>
      <p:sp>
        <p:nvSpPr>
          <p:cNvPr id="8" name="Text Placeholder 7">
            <a:extLst>
              <a:ext uri="{FF2B5EF4-FFF2-40B4-BE49-F238E27FC236}">
                <a16:creationId xmlns:a16="http://schemas.microsoft.com/office/drawing/2014/main" id="{1D5DEDC3-7441-4B69-9FFD-25B0D3605A2B}"/>
              </a:ext>
            </a:extLst>
          </p:cNvPr>
          <p:cNvSpPr>
            <a:spLocks noGrp="1"/>
          </p:cNvSpPr>
          <p:nvPr>
            <p:ph type="body" idx="1"/>
          </p:nvPr>
        </p:nvSpPr>
        <p:spPr>
          <a:xfrm>
            <a:off x="629174" y="4493747"/>
            <a:ext cx="10981633" cy="600556"/>
          </a:xfrm>
        </p:spPr>
        <p:txBody>
          <a:bodyPr>
            <a:normAutofit/>
          </a:bodyPr>
          <a:lstStyle/>
          <a:p>
            <a:r>
              <a:rPr lang="en-US" sz="3200" b="1" dirty="0">
                <a:solidFill>
                  <a:schemeClr val="tx1">
                    <a:lumMod val="75000"/>
                    <a:lumOff val="25000"/>
                  </a:schemeClr>
                </a:solidFill>
                <a:latin typeface="Calibri" panose="020F0502020204030204" pitchFamily="34" charset="0"/>
                <a:ea typeface="Open Sans Semibold" panose="020B0706030804020204" pitchFamily="34" charset="0"/>
                <a:cs typeface="Calibri" panose="020F0502020204030204" pitchFamily="34" charset="0"/>
              </a:rPr>
              <a:t>Recovery orientation</a:t>
            </a:r>
          </a:p>
        </p:txBody>
      </p:sp>
      <p:sp>
        <p:nvSpPr>
          <p:cNvPr id="3" name="Footer Placeholder 2">
            <a:extLst>
              <a:ext uri="{FF2B5EF4-FFF2-40B4-BE49-F238E27FC236}">
                <a16:creationId xmlns:a16="http://schemas.microsoft.com/office/drawing/2014/main" id="{1EE7168F-DF42-4F8F-A19C-08C2884BF073}"/>
              </a:ext>
            </a:extLst>
          </p:cNvPr>
          <p:cNvSpPr>
            <a:spLocks noGrp="1"/>
          </p:cNvSpPr>
          <p:nvPr>
            <p:ph type="ftr" sz="quarter" idx="11"/>
          </p:nvPr>
        </p:nvSpPr>
        <p:spPr/>
        <p:txBody>
          <a:bodyPr/>
          <a:lstStyle/>
          <a:p>
            <a:pPr algn="l"/>
            <a:r>
              <a:rPr lang="en-US"/>
              <a:t>Recovery management</a:t>
            </a:r>
            <a:endParaRPr lang="en-US" noProof="0" dirty="0"/>
          </a:p>
        </p:txBody>
      </p:sp>
      <p:sp>
        <p:nvSpPr>
          <p:cNvPr id="2" name="Slide Number Placeholder 1">
            <a:extLst>
              <a:ext uri="{FF2B5EF4-FFF2-40B4-BE49-F238E27FC236}">
                <a16:creationId xmlns:a16="http://schemas.microsoft.com/office/drawing/2014/main" id="{F8162335-C196-46F0-93FA-188A34887628}"/>
              </a:ext>
            </a:extLst>
          </p:cNvPr>
          <p:cNvSpPr>
            <a:spLocks noGrp="1"/>
          </p:cNvSpPr>
          <p:nvPr>
            <p:ph type="sldNum" sz="quarter" idx="12"/>
          </p:nvPr>
        </p:nvSpPr>
        <p:spPr/>
        <p:txBody>
          <a:bodyPr/>
          <a:lstStyle/>
          <a:p>
            <a:fld id="{F603CDE5-C1D8-4EDD-870F-A498BAFA520F}" type="slidenum">
              <a:rPr lang="en-US" noProof="0" smtClean="0"/>
              <a:t>22</a:t>
            </a:fld>
            <a:endParaRPr lang="en-US" noProof="0" dirty="0"/>
          </a:p>
        </p:txBody>
      </p:sp>
    </p:spTree>
    <p:extLst>
      <p:ext uri="{BB962C8B-B14F-4D97-AF65-F5344CB8AC3E}">
        <p14:creationId xmlns:p14="http://schemas.microsoft.com/office/powerpoint/2010/main" val="1143747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B70FFE-9DD2-478D-8AB9-B56EA035966C}"/>
              </a:ext>
            </a:extLst>
          </p:cNvPr>
          <p:cNvSpPr>
            <a:spLocks noGrp="1"/>
          </p:cNvSpPr>
          <p:nvPr>
            <p:ph type="sldNum" sz="quarter" idx="12"/>
          </p:nvPr>
        </p:nvSpPr>
        <p:spPr/>
        <p:txBody>
          <a:bodyPr/>
          <a:lstStyle/>
          <a:p>
            <a:fld id="{3A98EE3D-8CD1-4C3F-BD1C-C98C9596463C}" type="slidenum">
              <a:rPr lang="en-US" smtClean="0"/>
              <a:t>23</a:t>
            </a:fld>
            <a:endParaRPr lang="en-US" dirty="0"/>
          </a:p>
        </p:txBody>
      </p:sp>
      <p:sp>
        <p:nvSpPr>
          <p:cNvPr id="3" name="Footer Placeholder 2">
            <a:extLst>
              <a:ext uri="{FF2B5EF4-FFF2-40B4-BE49-F238E27FC236}">
                <a16:creationId xmlns:a16="http://schemas.microsoft.com/office/drawing/2014/main" id="{F4913CC3-4203-477D-8B3C-842AD7C438C2}"/>
              </a:ext>
            </a:extLst>
          </p:cNvPr>
          <p:cNvSpPr>
            <a:spLocks noGrp="1"/>
          </p:cNvSpPr>
          <p:nvPr>
            <p:ph type="ftr" sz="quarter" idx="11"/>
          </p:nvPr>
        </p:nvSpPr>
        <p:spPr/>
        <p:txBody>
          <a:bodyPr/>
          <a:lstStyle/>
          <a:p>
            <a:r>
              <a:rPr lang="en-US"/>
              <a:t>Recovery management</a:t>
            </a:r>
            <a:endParaRPr lang="en-US" dirty="0"/>
          </a:p>
        </p:txBody>
      </p:sp>
      <p:sp>
        <p:nvSpPr>
          <p:cNvPr id="5" name="Content Placeholder 4">
            <a:extLst>
              <a:ext uri="{FF2B5EF4-FFF2-40B4-BE49-F238E27FC236}">
                <a16:creationId xmlns:a16="http://schemas.microsoft.com/office/drawing/2014/main" id="{9F493945-7ABB-41DE-9C8C-1711EA7F90CE}"/>
              </a:ext>
            </a:extLst>
          </p:cNvPr>
          <p:cNvSpPr>
            <a:spLocks noGrp="1"/>
          </p:cNvSpPr>
          <p:nvPr>
            <p:ph sz="half" idx="1"/>
          </p:nvPr>
        </p:nvSpPr>
        <p:spPr>
          <a:xfrm>
            <a:off x="6529493" y="2583033"/>
            <a:ext cx="5318380" cy="4023443"/>
          </a:xfrm>
        </p:spPr>
        <p:txBody>
          <a:bodyPr>
            <a:normAutofit/>
          </a:bodyPr>
          <a:lstStyle/>
          <a:p>
            <a:pPr marL="0" indent="0">
              <a:buNone/>
            </a:pPr>
            <a:r>
              <a:rPr lang="en-US" b="1" i="1" dirty="0">
                <a:solidFill>
                  <a:schemeClr val="accent1"/>
                </a:solidFill>
                <a:cs typeface="Calibri" panose="020F0502020204030204" pitchFamily="34" charset="0"/>
              </a:rPr>
              <a:t>A Recovery-Oriented System of Care </a:t>
            </a:r>
            <a:r>
              <a:rPr lang="en-US" dirty="0">
                <a:cs typeface="Calibri" panose="020F0502020204030204" pitchFamily="34" charset="0"/>
              </a:rPr>
              <a:t>(ROSC) </a:t>
            </a:r>
            <a:r>
              <a:rPr lang="en-US" i="1" dirty="0">
                <a:cs typeface="Calibri" panose="020F0502020204030204" pitchFamily="34" charset="0"/>
              </a:rPr>
              <a:t>is person-centered and wellness-focused</a:t>
            </a:r>
            <a:r>
              <a:rPr lang="en-US" i="1" dirty="0"/>
              <a:t>,</a:t>
            </a:r>
            <a:r>
              <a:rPr lang="en-US" i="1" dirty="0">
                <a:cs typeface="Calibri" panose="020F0502020204030204" pitchFamily="34" charset="0"/>
              </a:rPr>
              <a:t> and builds on the strengths and resources of the individual, his/her/their family and community to promote overall improvements in functioning. </a:t>
            </a:r>
            <a:endParaRPr lang="en-US" sz="1900" i="1" dirty="0">
              <a:cs typeface="Calibri" panose="020F0502020204030204" pitchFamily="34" charset="0"/>
            </a:endParaRPr>
          </a:p>
          <a:p>
            <a:pPr marL="0" indent="0">
              <a:buNone/>
            </a:pPr>
            <a:endParaRPr lang="en-US" dirty="0"/>
          </a:p>
        </p:txBody>
      </p:sp>
      <p:pic>
        <p:nvPicPr>
          <p:cNvPr id="8" name="Content Placeholder 7" descr="A group of people posing for a photo&#10;&#10;Description automatically generated">
            <a:extLst>
              <a:ext uri="{FF2B5EF4-FFF2-40B4-BE49-F238E27FC236}">
                <a16:creationId xmlns:a16="http://schemas.microsoft.com/office/drawing/2014/main" id="{6184BA19-A1B6-4771-867A-BECD5DC7A57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4413" y="2214880"/>
            <a:ext cx="5818582" cy="3860800"/>
          </a:xfrm>
        </p:spPr>
      </p:pic>
      <p:sp>
        <p:nvSpPr>
          <p:cNvPr id="9" name="Title 3">
            <a:extLst>
              <a:ext uri="{FF2B5EF4-FFF2-40B4-BE49-F238E27FC236}">
                <a16:creationId xmlns:a16="http://schemas.microsoft.com/office/drawing/2014/main" id="{25AFD144-28FF-43E2-94ED-E27528A1161E}"/>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RECOVERY-ORIENTED SYSTEM OF CARE</a:t>
            </a:r>
          </a:p>
        </p:txBody>
      </p:sp>
    </p:spTree>
    <p:extLst>
      <p:ext uri="{BB962C8B-B14F-4D97-AF65-F5344CB8AC3E}">
        <p14:creationId xmlns:p14="http://schemas.microsoft.com/office/powerpoint/2010/main" val="2502203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56E48818-5DE3-4475-9694-384D487722F4}"/>
              </a:ext>
            </a:extLst>
          </p:cNvPr>
          <p:cNvSpPr/>
          <p:nvPr/>
        </p:nvSpPr>
        <p:spPr>
          <a:xfrm>
            <a:off x="859167" y="1139921"/>
            <a:ext cx="2332028" cy="5601568"/>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DA019A2A-640A-4285-BA5E-7A47E95D04EC}"/>
              </a:ext>
            </a:extLst>
          </p:cNvPr>
          <p:cNvSpPr>
            <a:spLocks noGrp="1"/>
          </p:cNvSpPr>
          <p:nvPr>
            <p:ph type="title"/>
          </p:nvPr>
        </p:nvSpPr>
        <p:spPr>
          <a:xfrm>
            <a:off x="3731242" y="702061"/>
            <a:ext cx="4430851" cy="1600200"/>
          </a:xfrm>
        </p:spPr>
        <p:txBody>
          <a:bodyPr anchor="t">
            <a:normAutofit/>
          </a:bodyPr>
          <a:lstStyle/>
          <a:p>
            <a:pPr algn="ctr"/>
            <a:r>
              <a:rPr lang="en-US" sz="2600" dirty="0">
                <a:latin typeface="Calibri" panose="020F0502020204030204" pitchFamily="34" charset="0"/>
                <a:cs typeface="Calibri" panose="020F0502020204030204" pitchFamily="34" charset="0"/>
              </a:rPr>
              <a:t>a Recovery- oriented focus </a:t>
            </a:r>
            <a:r>
              <a:rPr lang="en-US" sz="2600" dirty="0" err="1">
                <a:latin typeface="Calibri" panose="020F0502020204030204" pitchFamily="34" charset="0"/>
                <a:cs typeface="Calibri" panose="020F0502020204030204" pitchFamily="34" charset="0"/>
              </a:rPr>
              <a:t>ShiftS</a:t>
            </a:r>
            <a:r>
              <a:rPr lang="en-US" sz="2600" dirty="0">
                <a:latin typeface="Calibri" panose="020F0502020204030204" pitchFamily="34" charset="0"/>
                <a:cs typeface="Calibri" panose="020F0502020204030204" pitchFamily="34" charset="0"/>
              </a:rPr>
              <a:t> practice in three ways…</a:t>
            </a:r>
          </a:p>
        </p:txBody>
      </p:sp>
      <p:graphicFrame>
        <p:nvGraphicFramePr>
          <p:cNvPr id="15" name="Content Placeholder 14" descr="SmartArt object">
            <a:extLst>
              <a:ext uri="{FF2B5EF4-FFF2-40B4-BE49-F238E27FC236}">
                <a16:creationId xmlns:a16="http://schemas.microsoft.com/office/drawing/2014/main" id="{E48394F2-4497-4281-8861-03B845B20BE2}"/>
              </a:ext>
            </a:extLst>
          </p:cNvPr>
          <p:cNvGraphicFramePr>
            <a:graphicFrameLocks noGrp="1"/>
          </p:cNvGraphicFramePr>
          <p:nvPr>
            <p:ph sz="quarter" idx="14"/>
            <p:extLst>
              <p:ext uri="{D42A27DB-BD31-4B8C-83A1-F6EECF244321}">
                <p14:modId xmlns:p14="http://schemas.microsoft.com/office/powerpoint/2010/main" val="2032308702"/>
              </p:ext>
            </p:extLst>
          </p:nvPr>
        </p:nvGraphicFramePr>
        <p:xfrm>
          <a:off x="3731242" y="1969948"/>
          <a:ext cx="4430851" cy="44810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Footer Placeholder 4">
            <a:extLst>
              <a:ext uri="{FF2B5EF4-FFF2-40B4-BE49-F238E27FC236}">
                <a16:creationId xmlns:a16="http://schemas.microsoft.com/office/drawing/2014/main" id="{8DD3FEC5-159E-43A5-9588-54A48A0C2BCE}"/>
              </a:ext>
            </a:extLst>
          </p:cNvPr>
          <p:cNvSpPr>
            <a:spLocks noGrp="1"/>
          </p:cNvSpPr>
          <p:nvPr>
            <p:ph type="ftr" sz="quarter" idx="11"/>
          </p:nvPr>
        </p:nvSpPr>
        <p:spPr>
          <a:xfrm>
            <a:off x="366407" y="6423914"/>
            <a:ext cx="6917210" cy="365125"/>
          </a:xfrm>
        </p:spPr>
        <p:txBody>
          <a:bodyPr/>
          <a:lstStyle/>
          <a:p>
            <a:pPr>
              <a:spcAft>
                <a:spcPts val="600"/>
              </a:spcAft>
            </a:pPr>
            <a:r>
              <a:rPr lang="en-US" dirty="0"/>
              <a:t>Recovery management</a:t>
            </a:r>
          </a:p>
        </p:txBody>
      </p:sp>
      <p:sp>
        <p:nvSpPr>
          <p:cNvPr id="6" name="Slide Number Placeholder 5">
            <a:extLst>
              <a:ext uri="{FF2B5EF4-FFF2-40B4-BE49-F238E27FC236}">
                <a16:creationId xmlns:a16="http://schemas.microsoft.com/office/drawing/2014/main" id="{F2CF6BB9-EEA3-41F4-8032-BEDB0257613C}"/>
              </a:ext>
            </a:extLst>
          </p:cNvPr>
          <p:cNvSpPr>
            <a:spLocks noGrp="1"/>
          </p:cNvSpPr>
          <p:nvPr>
            <p:ph type="sldNum" sz="quarter" idx="12"/>
          </p:nvPr>
        </p:nvSpPr>
        <p:spPr>
          <a:xfrm>
            <a:off x="10795363" y="6423914"/>
            <a:ext cx="1052510" cy="365125"/>
          </a:xfrm>
        </p:spPr>
        <p:txBody>
          <a:bodyPr/>
          <a:lstStyle/>
          <a:p>
            <a:fld id="{3A98EE3D-8CD1-4C3F-BD1C-C98C9596463C}" type="slidenum">
              <a:rPr lang="en-US" smtClean="0"/>
              <a:pPr/>
              <a:t>24</a:t>
            </a:fld>
            <a:endParaRPr lang="en-US" dirty="0"/>
          </a:p>
        </p:txBody>
      </p:sp>
      <p:pic>
        <p:nvPicPr>
          <p:cNvPr id="31" name="Picture Placeholder 30" descr="A picture containing person, person, standing&#10;&#10;Description automatically generated">
            <a:extLst>
              <a:ext uri="{FF2B5EF4-FFF2-40B4-BE49-F238E27FC236}">
                <a16:creationId xmlns:a16="http://schemas.microsoft.com/office/drawing/2014/main" id="{55611E0D-69B2-4F2F-B44C-85851F868D5B}"/>
              </a:ext>
            </a:extLst>
          </p:cNvPr>
          <p:cNvPicPr>
            <a:picLocks noGrp="1" noChangeAspect="1"/>
          </p:cNvPicPr>
          <p:nvPr>
            <p:ph type="pic" idx="13"/>
          </p:nvPr>
        </p:nvPicPr>
        <p:blipFill>
          <a:blip r:embed="rId9" cstate="print">
            <a:extLst>
              <a:ext uri="{28A0092B-C50C-407E-A947-70E740481C1C}">
                <a14:useLocalDpi xmlns:a14="http://schemas.microsoft.com/office/drawing/2010/main" val="0"/>
              </a:ext>
            </a:extLst>
          </a:blip>
          <a:srcRect/>
          <a:stretch>
            <a:fillRect/>
          </a:stretch>
        </p:blipFill>
        <p:spPr>
          <a:xfrm>
            <a:off x="8210464" y="641101"/>
            <a:ext cx="3702877" cy="5749461"/>
          </a:xfrm>
        </p:spPr>
      </p:pic>
    </p:spTree>
    <p:extLst>
      <p:ext uri="{BB962C8B-B14F-4D97-AF65-F5344CB8AC3E}">
        <p14:creationId xmlns:p14="http://schemas.microsoft.com/office/powerpoint/2010/main" val="502411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A73604A-7E08-4A9B-A7E1-F008615923E8}"/>
              </a:ext>
            </a:extLst>
          </p:cNvPr>
          <p:cNvSpPr>
            <a:spLocks noGrp="1"/>
          </p:cNvSpPr>
          <p:nvPr>
            <p:ph type="sldNum" sz="quarter" idx="12"/>
          </p:nvPr>
        </p:nvSpPr>
        <p:spPr/>
        <p:txBody>
          <a:bodyPr vert="horz" lIns="91440" tIns="45720" rIns="91440" bIns="45720" rtlCol="0" anchor="ctr">
            <a:normAutofit/>
          </a:bodyPr>
          <a:lstStyle/>
          <a:p>
            <a:pPr>
              <a:spcAft>
                <a:spcPts val="600"/>
              </a:spcAft>
            </a:pPr>
            <a:fld id="{F603CDE5-C1D8-4EDD-870F-A498BAFA520F}" type="slidenum">
              <a:rPr lang="en-US" smtClean="0"/>
              <a:pPr>
                <a:spcAft>
                  <a:spcPts val="600"/>
                </a:spcAft>
              </a:pPr>
              <a:t>25</a:t>
            </a:fld>
            <a:endParaRPr lang="en-US"/>
          </a:p>
        </p:txBody>
      </p:sp>
      <p:sp>
        <p:nvSpPr>
          <p:cNvPr id="7" name="Footer Placeholder 6">
            <a:extLst>
              <a:ext uri="{FF2B5EF4-FFF2-40B4-BE49-F238E27FC236}">
                <a16:creationId xmlns:a16="http://schemas.microsoft.com/office/drawing/2014/main" id="{F5A9782B-C5C4-48DA-AA51-2AF88DEF26B7}"/>
              </a:ext>
            </a:extLst>
          </p:cNvPr>
          <p:cNvSpPr>
            <a:spLocks noGrp="1"/>
          </p:cNvSpPr>
          <p:nvPr>
            <p:ph type="ftr" sz="quarter" idx="11"/>
          </p:nvPr>
        </p:nvSpPr>
        <p:spPr/>
        <p:txBody>
          <a:bodyPr vert="horz" lIns="91440" tIns="45720" rIns="91440" bIns="45720" rtlCol="0" anchor="ctr">
            <a:normAutofit/>
          </a:bodyPr>
          <a:lstStyle/>
          <a:p>
            <a:pPr>
              <a:spcAft>
                <a:spcPts val="600"/>
              </a:spcAft>
            </a:pPr>
            <a:r>
              <a:rPr lang="en-US" kern="1200" cap="all">
                <a:latin typeface="+mn-lt"/>
                <a:ea typeface="+mn-ea"/>
                <a:cs typeface="+mn-cs"/>
              </a:rPr>
              <a:t>Recovery Management</a:t>
            </a:r>
          </a:p>
        </p:txBody>
      </p:sp>
      <p:sp>
        <p:nvSpPr>
          <p:cNvPr id="5" name="Text Placeholder 4">
            <a:extLst>
              <a:ext uri="{FF2B5EF4-FFF2-40B4-BE49-F238E27FC236}">
                <a16:creationId xmlns:a16="http://schemas.microsoft.com/office/drawing/2014/main" id="{192DC2B5-5E26-4712-A72B-C467FF94253F}"/>
              </a:ext>
            </a:extLst>
          </p:cNvPr>
          <p:cNvSpPr>
            <a:spLocks noGrp="1"/>
          </p:cNvSpPr>
          <p:nvPr>
            <p:ph sz="half" idx="1"/>
          </p:nvPr>
        </p:nvSpPr>
        <p:spPr>
          <a:xfrm>
            <a:off x="581192" y="2228003"/>
            <a:ext cx="2305227" cy="4023443"/>
          </a:xfrm>
          <a:solidFill>
            <a:schemeClr val="accent1">
              <a:lumMod val="20000"/>
              <a:lumOff val="80000"/>
            </a:schemeClr>
          </a:solidFill>
        </p:spPr>
        <p:txBody>
          <a:bodyPr vert="horz" wrap="square" lIns="91440" tIns="45720" rIns="91440" bIns="45720" rtlCol="0" anchor="ctr">
            <a:normAutofit/>
          </a:bodyPr>
          <a:lstStyle/>
          <a:p>
            <a:pPr marL="0" indent="0">
              <a:buNone/>
            </a:pPr>
            <a:r>
              <a:rPr lang="en-US" sz="2400" dirty="0"/>
              <a:t>Chapter 2016-241, Laws of Florida, provides that Florida’s behavioral health services are based on </a:t>
            </a:r>
            <a:r>
              <a:rPr lang="en-US" sz="2400" i="1" dirty="0"/>
              <a:t>recovery-oriented principles</a:t>
            </a:r>
            <a:r>
              <a:rPr lang="en-US" sz="2400" dirty="0"/>
              <a:t>.</a:t>
            </a:r>
            <a:endParaRPr lang="en-US" sz="1800" dirty="0">
              <a:latin typeface="Calibri" panose="020F0502020204030204" pitchFamily="34" charset="0"/>
              <a:cs typeface="Calibri" panose="020F0502020204030204" pitchFamily="34" charset="0"/>
            </a:endParaRPr>
          </a:p>
        </p:txBody>
      </p:sp>
      <p:sp>
        <p:nvSpPr>
          <p:cNvPr id="2" name="Content Placeholder 1">
            <a:extLst>
              <a:ext uri="{FF2B5EF4-FFF2-40B4-BE49-F238E27FC236}">
                <a16:creationId xmlns:a16="http://schemas.microsoft.com/office/drawing/2014/main" id="{8D86DB90-C4D8-4D84-BC79-D079CCC3FB54}"/>
              </a:ext>
            </a:extLst>
          </p:cNvPr>
          <p:cNvSpPr>
            <a:spLocks noGrp="1"/>
          </p:cNvSpPr>
          <p:nvPr>
            <p:ph sz="half" idx="2"/>
          </p:nvPr>
        </p:nvSpPr>
        <p:spPr>
          <a:xfrm>
            <a:off x="3415229" y="2064957"/>
            <a:ext cx="8432644" cy="4724082"/>
          </a:xfrm>
        </p:spPr>
        <p:txBody>
          <a:bodyPr>
            <a:normAutofit fontScale="85000" lnSpcReduction="10000"/>
          </a:bodyPr>
          <a:lstStyle/>
          <a:p>
            <a:pPr marL="0" indent="0">
              <a:lnSpc>
                <a:spcPct val="120000"/>
              </a:lnSpc>
              <a:spcBef>
                <a:spcPts val="0"/>
              </a:spcBef>
              <a:spcAft>
                <a:spcPts val="0"/>
              </a:spcAft>
              <a:buNone/>
            </a:pPr>
            <a:r>
              <a:rPr lang="en-US" dirty="0"/>
              <a:t>Established state goals include:</a:t>
            </a:r>
          </a:p>
          <a:p>
            <a:pPr>
              <a:lnSpc>
                <a:spcPct val="120000"/>
              </a:lnSpc>
              <a:spcBef>
                <a:spcPts val="0"/>
              </a:spcBef>
              <a:spcAft>
                <a:spcPts val="0"/>
              </a:spcAft>
              <a:buFont typeface="Arial" panose="020B0604020202020204" pitchFamily="34" charset="0"/>
              <a:buChar char="•"/>
            </a:pPr>
            <a:r>
              <a:rPr lang="en-US" dirty="0"/>
              <a:t>Promote good quality of life, community health, and wellness for all.</a:t>
            </a:r>
          </a:p>
          <a:p>
            <a:pPr>
              <a:lnSpc>
                <a:spcPct val="120000"/>
              </a:lnSpc>
              <a:spcBef>
                <a:spcPts val="0"/>
              </a:spcBef>
              <a:spcAft>
                <a:spcPts val="0"/>
              </a:spcAft>
              <a:buFont typeface="Arial" panose="020B0604020202020204" pitchFamily="34" charset="0"/>
              <a:buChar char="•"/>
            </a:pPr>
            <a:r>
              <a:rPr lang="en-US" dirty="0"/>
              <a:t>Prevent the development of behavioral health conditions.</a:t>
            </a:r>
          </a:p>
          <a:p>
            <a:pPr>
              <a:lnSpc>
                <a:spcPct val="120000"/>
              </a:lnSpc>
              <a:spcBef>
                <a:spcPts val="0"/>
              </a:spcBef>
              <a:spcAft>
                <a:spcPts val="0"/>
              </a:spcAft>
              <a:buFont typeface="Arial" panose="020B0604020202020204" pitchFamily="34" charset="0"/>
              <a:buChar char="•"/>
            </a:pPr>
            <a:r>
              <a:rPr lang="en-US" dirty="0"/>
              <a:t>Intervene earlier in the progression of illnesses.</a:t>
            </a:r>
          </a:p>
          <a:p>
            <a:pPr>
              <a:lnSpc>
                <a:spcPct val="120000"/>
              </a:lnSpc>
              <a:spcBef>
                <a:spcPts val="0"/>
              </a:spcBef>
              <a:spcAft>
                <a:spcPts val="0"/>
              </a:spcAft>
              <a:buFont typeface="Arial" panose="020B0604020202020204" pitchFamily="34" charset="0"/>
              <a:buChar char="•"/>
            </a:pPr>
            <a:r>
              <a:rPr lang="en-US" dirty="0"/>
              <a:t>Reduce the harm caused by substance use disorders and mental health conditions on individuals, families, and communities.</a:t>
            </a:r>
          </a:p>
          <a:p>
            <a:pPr>
              <a:lnSpc>
                <a:spcPct val="120000"/>
              </a:lnSpc>
              <a:spcBef>
                <a:spcPts val="0"/>
              </a:spcBef>
              <a:spcAft>
                <a:spcPts val="0"/>
              </a:spcAft>
              <a:buFont typeface="Arial" panose="020B0604020202020204" pitchFamily="34" charset="0"/>
              <a:buChar char="•"/>
            </a:pPr>
            <a:r>
              <a:rPr lang="en-US" dirty="0"/>
              <a:t>Provide the resources to assist people with behavioral </a:t>
            </a:r>
            <a:br>
              <a:rPr lang="en-US" dirty="0"/>
            </a:br>
            <a:r>
              <a:rPr lang="en-US" dirty="0"/>
              <a:t>health conditions to achieve and sustain their                   wellness and build meaningful lives for                           themselves in their communities.</a:t>
            </a:r>
          </a:p>
        </p:txBody>
      </p:sp>
      <p:pic>
        <p:nvPicPr>
          <p:cNvPr id="9" name="Picture 8" descr="Logo&#10;&#10;Description automatically generated">
            <a:extLst>
              <a:ext uri="{FF2B5EF4-FFF2-40B4-BE49-F238E27FC236}">
                <a16:creationId xmlns:a16="http://schemas.microsoft.com/office/drawing/2014/main" id="{34008E94-6146-49AE-B24E-1CD3EEF6FB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2635" y="5294958"/>
            <a:ext cx="1345455" cy="1494081"/>
          </a:xfrm>
          <a:prstGeom prst="rect">
            <a:avLst/>
          </a:prstGeom>
        </p:spPr>
      </p:pic>
      <p:sp>
        <p:nvSpPr>
          <p:cNvPr id="10" name="Title 3">
            <a:extLst>
              <a:ext uri="{FF2B5EF4-FFF2-40B4-BE49-F238E27FC236}">
                <a16:creationId xmlns:a16="http://schemas.microsoft.com/office/drawing/2014/main" id="{25AFD144-28FF-43E2-94ED-E27528A1161E}"/>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FLORIDA ROSC INITIATIVES</a:t>
            </a:r>
          </a:p>
        </p:txBody>
      </p:sp>
    </p:spTree>
    <p:extLst>
      <p:ext uri="{BB962C8B-B14F-4D97-AF65-F5344CB8AC3E}">
        <p14:creationId xmlns:p14="http://schemas.microsoft.com/office/powerpoint/2010/main" val="10089089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A98EE3D-8CD1-4C3F-BD1C-C98C9596463C}" type="slidenum">
              <a:rPr lang="en-US" smtClean="0"/>
              <a:t>26</a:t>
            </a:fld>
            <a:endParaRPr lang="en-US" dirty="0"/>
          </a:p>
        </p:txBody>
      </p:sp>
      <p:sp>
        <p:nvSpPr>
          <p:cNvPr id="3" name="Footer Placeholder 2"/>
          <p:cNvSpPr>
            <a:spLocks noGrp="1"/>
          </p:cNvSpPr>
          <p:nvPr>
            <p:ph type="ftr" sz="quarter" idx="11"/>
          </p:nvPr>
        </p:nvSpPr>
        <p:spPr/>
        <p:txBody>
          <a:bodyPr/>
          <a:lstStyle/>
          <a:p>
            <a:r>
              <a:rPr lang="en-US"/>
              <a:t>Recovery management</a:t>
            </a:r>
            <a:endParaRPr lang="en-US" dirty="0"/>
          </a:p>
        </p:txBody>
      </p:sp>
      <p:sp>
        <p:nvSpPr>
          <p:cNvPr id="7" name="Content Placeholder 6">
            <a:extLst>
              <a:ext uri="{FF2B5EF4-FFF2-40B4-BE49-F238E27FC236}">
                <a16:creationId xmlns:a16="http://schemas.microsoft.com/office/drawing/2014/main" id="{BF81B023-F1CD-4A97-B098-E33B9B404282}"/>
              </a:ext>
            </a:extLst>
          </p:cNvPr>
          <p:cNvSpPr>
            <a:spLocks noGrp="1"/>
          </p:cNvSpPr>
          <p:nvPr>
            <p:ph idx="1"/>
          </p:nvPr>
        </p:nvSpPr>
        <p:spPr>
          <a:xfrm>
            <a:off x="581193" y="2269422"/>
            <a:ext cx="11029615" cy="4102192"/>
          </a:xfrm>
        </p:spPr>
        <p:txBody>
          <a:bodyPr>
            <a:normAutofit/>
          </a:bodyPr>
          <a:lstStyle/>
          <a:p>
            <a:r>
              <a:rPr lang="en-US" dirty="0">
                <a:latin typeface="Calibri" panose="020F0502020204030204" pitchFamily="34" charset="0"/>
                <a:cs typeface="Calibri" panose="020F0502020204030204" pitchFamily="34" charset="0"/>
              </a:rPr>
              <a:t>Secure the best alignment with state mandates and ROSC principles.</a:t>
            </a:r>
          </a:p>
          <a:p>
            <a:r>
              <a:rPr lang="en-US" sz="2800" dirty="0">
                <a:effectLst/>
                <a:latin typeface="Calibri" panose="020F0502020204030204" pitchFamily="34" charset="0"/>
                <a:ea typeface="Calibri" panose="020F0502020204030204" pitchFamily="34" charset="0"/>
                <a:cs typeface="Calibri" panose="020F0502020204030204" pitchFamily="34" charset="0"/>
              </a:rPr>
              <a:t>Ensure that service funding and community resources are used to reach the highest level of health and functioning of the individuals and families we serve.</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R</a:t>
            </a:r>
            <a:r>
              <a:rPr lang="en-US" sz="2800" dirty="0">
                <a:effectLst/>
                <a:latin typeface="Calibri" panose="020F0502020204030204" pitchFamily="34" charset="0"/>
                <a:ea typeface="Calibri" panose="020F0502020204030204" pitchFamily="34" charset="0"/>
                <a:cs typeface="Calibri" panose="020F0502020204030204" pitchFamily="34" charset="0"/>
              </a:rPr>
              <a:t>eview the structure and delivery of services and support for people we serve to meet</a:t>
            </a:r>
            <a:r>
              <a:rPr lang="en-US" dirty="0">
                <a:effectLst/>
                <a:latin typeface="Calibri" panose="020F0502020204030204" pitchFamily="34" charset="0"/>
                <a:ea typeface="Calibri" panose="020F0502020204030204" pitchFamily="34" charset="0"/>
                <a:cs typeface="Calibri" panose="020F0502020204030204" pitchFamily="34" charset="0"/>
              </a:rPr>
              <a:t> individuals’ expectations, recovery goals, and unique needs.</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r>
              <a:rPr lang="en-US" sz="2800" dirty="0">
                <a:effectLst/>
                <a:latin typeface="Calibri" panose="020F0502020204030204" pitchFamily="34" charset="0"/>
                <a:ea typeface="Calibri" panose="020F0502020204030204" pitchFamily="34" charset="0"/>
                <a:cs typeface="Calibri" panose="020F0502020204030204" pitchFamily="34" charset="0"/>
              </a:rPr>
              <a:t>Prepare staff to deliver services in accordance with these objectives.</a:t>
            </a:r>
          </a:p>
          <a:p>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0" indent="0">
              <a:buNone/>
            </a:pPr>
            <a:endParaRPr lang="en-US" dirty="0"/>
          </a:p>
          <a:p>
            <a:endParaRPr lang="en-US" dirty="0"/>
          </a:p>
        </p:txBody>
      </p:sp>
      <p:sp>
        <p:nvSpPr>
          <p:cNvPr id="5" name="Title 4"/>
          <p:cNvSpPr>
            <a:spLocks noGrp="1"/>
          </p:cNvSpPr>
          <p:nvPr>
            <p:ph type="title"/>
          </p:nvPr>
        </p:nvSpPr>
        <p:spPr/>
        <p:txBody>
          <a:bodyPr/>
          <a:lstStyle/>
          <a:p>
            <a:r>
              <a:rPr lang="en-US" dirty="0">
                <a:latin typeface="Calibri" panose="020F0502020204030204" pitchFamily="34" charset="0"/>
                <a:cs typeface="Calibri" panose="020F0502020204030204" pitchFamily="34" charset="0"/>
              </a:rPr>
              <a:t>What does this mean for our organization?</a:t>
            </a:r>
          </a:p>
        </p:txBody>
      </p:sp>
    </p:spTree>
    <p:extLst>
      <p:ext uri="{BB962C8B-B14F-4D97-AF65-F5344CB8AC3E}">
        <p14:creationId xmlns:p14="http://schemas.microsoft.com/office/powerpoint/2010/main" val="34729563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2502C7-D913-4FF7-8C34-9D6359140592}"/>
              </a:ext>
            </a:extLst>
          </p:cNvPr>
          <p:cNvSpPr>
            <a:spLocks noGrp="1"/>
          </p:cNvSpPr>
          <p:nvPr>
            <p:ph type="sldNum" sz="quarter" idx="12"/>
          </p:nvPr>
        </p:nvSpPr>
        <p:spPr>
          <a:xfrm>
            <a:off x="10795363" y="6423914"/>
            <a:ext cx="1052510" cy="365125"/>
          </a:xfrm>
        </p:spPr>
        <p:txBody>
          <a:bodyPr anchor="ctr">
            <a:normAutofit/>
          </a:bodyPr>
          <a:lstStyle/>
          <a:p>
            <a:pPr>
              <a:spcAft>
                <a:spcPts val="600"/>
              </a:spcAft>
            </a:pPr>
            <a:fld id="{3A98EE3D-8CD1-4C3F-BD1C-C98C9596463C}" type="slidenum">
              <a:rPr lang="en-US" smtClean="0"/>
              <a:pPr>
                <a:spcAft>
                  <a:spcPts val="600"/>
                </a:spcAft>
              </a:pPr>
              <a:t>27</a:t>
            </a:fld>
            <a:endParaRPr lang="en-US"/>
          </a:p>
        </p:txBody>
      </p:sp>
      <p:sp>
        <p:nvSpPr>
          <p:cNvPr id="3" name="Footer Placeholder 2">
            <a:extLst>
              <a:ext uri="{FF2B5EF4-FFF2-40B4-BE49-F238E27FC236}">
                <a16:creationId xmlns:a16="http://schemas.microsoft.com/office/drawing/2014/main" id="{3CE18003-6C54-4C0D-AB06-7EA8A67AB218}"/>
              </a:ext>
            </a:extLst>
          </p:cNvPr>
          <p:cNvSpPr>
            <a:spLocks noGrp="1"/>
          </p:cNvSpPr>
          <p:nvPr>
            <p:ph type="ftr" sz="quarter" idx="11"/>
          </p:nvPr>
        </p:nvSpPr>
        <p:spPr>
          <a:xfrm>
            <a:off x="440286" y="6371614"/>
            <a:ext cx="6818262" cy="365125"/>
          </a:xfrm>
        </p:spPr>
        <p:txBody>
          <a:bodyPr anchor="ctr">
            <a:normAutofit/>
          </a:bodyPr>
          <a:lstStyle/>
          <a:p>
            <a:pPr>
              <a:spcAft>
                <a:spcPts val="600"/>
              </a:spcAft>
            </a:pPr>
            <a:r>
              <a:rPr lang="en-US"/>
              <a:t>Recovery management</a:t>
            </a:r>
          </a:p>
        </p:txBody>
      </p:sp>
      <p:sp>
        <p:nvSpPr>
          <p:cNvPr id="4" name="Title 3">
            <a:extLst>
              <a:ext uri="{FF2B5EF4-FFF2-40B4-BE49-F238E27FC236}">
                <a16:creationId xmlns:a16="http://schemas.microsoft.com/office/drawing/2014/main" id="{459EEC3B-F490-4B0E-A2CA-7C78577059FF}"/>
              </a:ext>
            </a:extLst>
          </p:cNvPr>
          <p:cNvSpPr>
            <a:spLocks noGrp="1"/>
          </p:cNvSpPr>
          <p:nvPr>
            <p:ph type="title"/>
          </p:nvPr>
        </p:nvSpPr>
        <p:spPr>
          <a:xfrm>
            <a:off x="581192" y="702156"/>
            <a:ext cx="11029616" cy="1013800"/>
          </a:xfrm>
        </p:spPr>
        <p:txBody>
          <a:bodyPr anchor="ctr">
            <a:normAutofit/>
          </a:bodyPr>
          <a:lstStyle/>
          <a:p>
            <a:r>
              <a:rPr lang="en-US" dirty="0">
                <a:latin typeface="Calibri" panose="020F0502020204030204" pitchFamily="34" charset="0"/>
                <a:cs typeface="Calibri" panose="020F0502020204030204" pitchFamily="34" charset="0"/>
              </a:rPr>
              <a:t>Adopting a “recovery management” stance</a:t>
            </a:r>
          </a:p>
        </p:txBody>
      </p:sp>
      <p:graphicFrame>
        <p:nvGraphicFramePr>
          <p:cNvPr id="7" name="Content Placeholder 4">
            <a:extLst>
              <a:ext uri="{FF2B5EF4-FFF2-40B4-BE49-F238E27FC236}">
                <a16:creationId xmlns:a16="http://schemas.microsoft.com/office/drawing/2014/main" id="{B525B894-CCA1-788E-7235-E1796842208A}"/>
              </a:ext>
            </a:extLst>
          </p:cNvPr>
          <p:cNvGraphicFramePr>
            <a:graphicFrameLocks noGrp="1"/>
          </p:cNvGraphicFramePr>
          <p:nvPr>
            <p:ph idx="1"/>
            <p:extLst>
              <p:ext uri="{D42A27DB-BD31-4B8C-83A1-F6EECF244321}">
                <p14:modId xmlns:p14="http://schemas.microsoft.com/office/powerpoint/2010/main" val="3145227902"/>
              </p:ext>
            </p:extLst>
          </p:nvPr>
        </p:nvGraphicFramePr>
        <p:xfrm>
          <a:off x="581192" y="2180496"/>
          <a:ext cx="11029615" cy="39753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67919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EEC188-8076-4A17-AAEA-DF2C30D96390}"/>
              </a:ext>
            </a:extLst>
          </p:cNvPr>
          <p:cNvSpPr>
            <a:spLocks noGrp="1"/>
          </p:cNvSpPr>
          <p:nvPr>
            <p:ph type="sldNum" sz="quarter" idx="12"/>
          </p:nvPr>
        </p:nvSpPr>
        <p:spPr>
          <a:xfrm>
            <a:off x="10795363" y="6423914"/>
            <a:ext cx="1052510" cy="365125"/>
          </a:xfrm>
        </p:spPr>
        <p:txBody>
          <a:bodyPr vert="horz" lIns="91440" tIns="45720" rIns="91440" bIns="45720" rtlCol="0" anchor="ctr">
            <a:normAutofit/>
          </a:bodyPr>
          <a:lstStyle/>
          <a:p>
            <a:pPr>
              <a:spcAft>
                <a:spcPts val="600"/>
              </a:spcAft>
            </a:pPr>
            <a:fld id="{F603CDE5-C1D8-4EDD-870F-A498BAFA520F}" type="slidenum">
              <a:rPr lang="en-US" noProof="0" smtClean="0"/>
              <a:pPr>
                <a:spcAft>
                  <a:spcPts val="600"/>
                </a:spcAft>
              </a:pPr>
              <a:t>28</a:t>
            </a:fld>
            <a:endParaRPr lang="en-US" noProof="0"/>
          </a:p>
        </p:txBody>
      </p:sp>
      <p:sp>
        <p:nvSpPr>
          <p:cNvPr id="3" name="Footer Placeholder 2">
            <a:extLst>
              <a:ext uri="{FF2B5EF4-FFF2-40B4-BE49-F238E27FC236}">
                <a16:creationId xmlns:a16="http://schemas.microsoft.com/office/drawing/2014/main" id="{9307E409-82CA-4356-A31C-3A3D6896349F}"/>
              </a:ext>
            </a:extLst>
          </p:cNvPr>
          <p:cNvSpPr>
            <a:spLocks noGrp="1"/>
          </p:cNvSpPr>
          <p:nvPr>
            <p:ph type="ftr" sz="quarter" idx="11"/>
          </p:nvPr>
        </p:nvSpPr>
        <p:spPr>
          <a:xfrm>
            <a:off x="355101" y="6423914"/>
            <a:ext cx="6818262" cy="365125"/>
          </a:xfrm>
        </p:spPr>
        <p:txBody>
          <a:bodyPr vert="horz" lIns="91440" tIns="45720" rIns="91440" bIns="45720" rtlCol="0" anchor="ctr">
            <a:normAutofit/>
          </a:bodyPr>
          <a:lstStyle/>
          <a:p>
            <a:pPr>
              <a:spcAft>
                <a:spcPts val="600"/>
              </a:spcAft>
            </a:pPr>
            <a:r>
              <a:rPr lang="en-US" kern="1200" cap="all">
                <a:latin typeface="+mn-lt"/>
                <a:ea typeface="+mn-ea"/>
                <a:cs typeface="+mn-cs"/>
              </a:rPr>
              <a:t>Recovery management</a:t>
            </a:r>
            <a:endParaRPr lang="en-US" kern="1200" cap="all" noProof="0">
              <a:latin typeface="+mn-lt"/>
              <a:ea typeface="+mn-ea"/>
              <a:cs typeface="+mn-cs"/>
            </a:endParaRPr>
          </a:p>
        </p:txBody>
      </p:sp>
      <p:sp>
        <p:nvSpPr>
          <p:cNvPr id="5" name="TextBox 4">
            <a:extLst>
              <a:ext uri="{FF2B5EF4-FFF2-40B4-BE49-F238E27FC236}">
                <a16:creationId xmlns:a16="http://schemas.microsoft.com/office/drawing/2014/main" id="{B8CCDB97-73FF-4E3A-B4B8-6154F001DCA9}"/>
              </a:ext>
            </a:extLst>
          </p:cNvPr>
          <p:cNvSpPr txBox="1"/>
          <p:nvPr/>
        </p:nvSpPr>
        <p:spPr>
          <a:xfrm>
            <a:off x="581193" y="2228003"/>
            <a:ext cx="5422390" cy="4023443"/>
          </a:xfrm>
          <a:prstGeom prst="rect">
            <a:avLst/>
          </a:prstGeom>
        </p:spPr>
        <p:txBody>
          <a:bodyPr vert="horz" lIns="91440" tIns="45720" rIns="91440" bIns="45720" rtlCol="0" anchor="t">
            <a:normAutofit/>
          </a:bodyPr>
          <a:lstStyle/>
          <a:p>
            <a:pPr defTabSz="457200">
              <a:lnSpc>
                <a:spcPct val="90000"/>
              </a:lnSpc>
              <a:spcBef>
                <a:spcPct val="20000"/>
              </a:spcBef>
              <a:spcAft>
                <a:spcPts val="600"/>
              </a:spcAft>
            </a:pPr>
            <a:endParaRPr lang="en-US" sz="1100" dirty="0">
              <a:solidFill>
                <a:schemeClr val="tx1">
                  <a:lumMod val="75000"/>
                  <a:lumOff val="25000"/>
                </a:schemeClr>
              </a:solidFill>
            </a:endParaRPr>
          </a:p>
        </p:txBody>
      </p:sp>
      <p:sp>
        <p:nvSpPr>
          <p:cNvPr id="11" name="Content Placeholder 5">
            <a:extLst>
              <a:ext uri="{FF2B5EF4-FFF2-40B4-BE49-F238E27FC236}">
                <a16:creationId xmlns:a16="http://schemas.microsoft.com/office/drawing/2014/main" id="{F012E561-21B6-4A8C-A39F-8AAE8CE26140}"/>
              </a:ext>
            </a:extLst>
          </p:cNvPr>
          <p:cNvSpPr>
            <a:spLocks noGrp="1"/>
          </p:cNvSpPr>
          <p:nvPr>
            <p:ph sz="half" idx="2"/>
          </p:nvPr>
        </p:nvSpPr>
        <p:spPr>
          <a:xfrm>
            <a:off x="493295" y="2228003"/>
            <a:ext cx="11244892" cy="4023443"/>
          </a:xfrm>
        </p:spPr>
        <p:txBody>
          <a:bodyPr>
            <a:normAutofit/>
          </a:bodyPr>
          <a:lstStyle/>
          <a:p>
            <a:pPr defTabSz="457200">
              <a:spcBef>
                <a:spcPct val="20000"/>
              </a:spcBef>
              <a:spcAft>
                <a:spcPts val="1200"/>
              </a:spcAft>
            </a:pPr>
            <a:r>
              <a:rPr lang="en-US" sz="2600" dirty="0"/>
              <a:t>S</a:t>
            </a:r>
            <a:r>
              <a:rPr lang="en-US" sz="2600" dirty="0">
                <a:solidFill>
                  <a:schemeClr val="tx1">
                    <a:lumMod val="75000"/>
                    <a:lumOff val="25000"/>
                  </a:schemeClr>
                </a:solidFill>
                <a:effectLst/>
                <a:cs typeface="Calibri" panose="020F0502020204030204" pitchFamily="34" charset="0"/>
              </a:rPr>
              <a:t>hifts the service orientation from an intensive short-term mode</a:t>
            </a:r>
            <a:r>
              <a:rPr lang="en-US" sz="2600" dirty="0">
                <a:cs typeface="Calibri" panose="020F0502020204030204" pitchFamily="34" charset="0"/>
              </a:rPr>
              <a:t> to </a:t>
            </a:r>
            <a:r>
              <a:rPr lang="en-US" sz="2600" dirty="0">
                <a:solidFill>
                  <a:schemeClr val="tx1">
                    <a:lumMod val="75000"/>
                    <a:lumOff val="25000"/>
                  </a:schemeClr>
                </a:solidFill>
                <a:effectLst/>
                <a:cs typeface="Calibri" panose="020F0502020204030204" pitchFamily="34" charset="0"/>
              </a:rPr>
              <a:t>a service commitment </a:t>
            </a:r>
            <a:r>
              <a:rPr lang="en-US" sz="2600" dirty="0"/>
              <a:t>of</a:t>
            </a:r>
            <a:r>
              <a:rPr lang="en-US" sz="2600" dirty="0">
                <a:solidFill>
                  <a:schemeClr val="tx1">
                    <a:lumMod val="75000"/>
                    <a:lumOff val="25000"/>
                  </a:schemeClr>
                </a:solidFill>
                <a:effectLst/>
                <a:cs typeface="Calibri" panose="020F0502020204030204" pitchFamily="34" charset="0"/>
              </a:rPr>
              <a:t> long-term supports and wellness</a:t>
            </a:r>
          </a:p>
          <a:p>
            <a:pPr defTabSz="457200">
              <a:spcBef>
                <a:spcPct val="20000"/>
              </a:spcBef>
              <a:spcAft>
                <a:spcPts val="1200"/>
              </a:spcAft>
            </a:pPr>
            <a:r>
              <a:rPr lang="en-US" sz="2600" dirty="0">
                <a:cs typeface="Calibri" panose="020F0502020204030204" pitchFamily="34" charset="0"/>
              </a:rPr>
              <a:t>F</a:t>
            </a:r>
            <a:r>
              <a:rPr lang="en-US" sz="2600" dirty="0">
                <a:solidFill>
                  <a:schemeClr val="tx1">
                    <a:lumMod val="75000"/>
                    <a:lumOff val="25000"/>
                  </a:schemeClr>
                </a:solidFill>
                <a:effectLst/>
                <a:cs typeface="Calibri" panose="020F0502020204030204" pitchFamily="34" charset="0"/>
              </a:rPr>
              <a:t>ocuses on providing a </a:t>
            </a:r>
            <a:r>
              <a:rPr lang="en-US" sz="2600" dirty="0">
                <a:solidFill>
                  <a:schemeClr val="tx1">
                    <a:lumMod val="75000"/>
                    <a:lumOff val="25000"/>
                  </a:schemeClr>
                </a:solidFill>
                <a:cs typeface="Calibri" panose="020F0502020204030204" pitchFamily="34" charset="0"/>
              </a:rPr>
              <a:t>full spectrum of care</a:t>
            </a:r>
          </a:p>
          <a:p>
            <a:pPr defTabSz="457200">
              <a:spcBef>
                <a:spcPct val="20000"/>
              </a:spcBef>
              <a:spcAft>
                <a:spcPts val="1200"/>
              </a:spcAft>
            </a:pPr>
            <a:r>
              <a:rPr lang="en-US" sz="2600" dirty="0">
                <a:solidFill>
                  <a:schemeClr val="tx1">
                    <a:lumMod val="75000"/>
                    <a:lumOff val="25000"/>
                  </a:schemeClr>
                </a:solidFill>
                <a:cs typeface="Calibri" panose="020F0502020204030204" pitchFamily="34" charset="0"/>
              </a:rPr>
              <a:t>Coordinates access to resources </a:t>
            </a:r>
          </a:p>
          <a:p>
            <a:pPr defTabSz="457200">
              <a:spcBef>
                <a:spcPct val="20000"/>
              </a:spcBef>
              <a:spcAft>
                <a:spcPts val="1200"/>
              </a:spcAft>
            </a:pPr>
            <a:r>
              <a:rPr lang="en-US" sz="2600" dirty="0">
                <a:cs typeface="Calibri" panose="020F0502020204030204" pitchFamily="34" charset="0"/>
              </a:rPr>
              <a:t>C</a:t>
            </a:r>
            <a:r>
              <a:rPr lang="en-US" sz="2600" dirty="0">
                <a:solidFill>
                  <a:schemeClr val="tx1">
                    <a:lumMod val="75000"/>
                    <a:lumOff val="25000"/>
                  </a:schemeClr>
                </a:solidFill>
                <a:cs typeface="Calibri" panose="020F0502020204030204" pitchFamily="34" charset="0"/>
              </a:rPr>
              <a:t>hanges within multiple layers of the organization</a:t>
            </a:r>
          </a:p>
          <a:p>
            <a:pPr defTabSz="457200">
              <a:spcBef>
                <a:spcPct val="20000"/>
              </a:spcBef>
              <a:spcAft>
                <a:spcPts val="1200"/>
              </a:spcAft>
            </a:pPr>
            <a:r>
              <a:rPr lang="en-US" sz="2600" dirty="0">
                <a:solidFill>
                  <a:schemeClr val="tx1">
                    <a:lumMod val="75000"/>
                    <a:lumOff val="25000"/>
                  </a:schemeClr>
                </a:solidFill>
                <a:cs typeface="Calibri" panose="020F0502020204030204" pitchFamily="34" charset="0"/>
              </a:rPr>
              <a:t>Affects each layer within the organization to address challenges and barriers to policy and procedure implementation </a:t>
            </a:r>
            <a:r>
              <a:rPr lang="en-US" sz="1800" dirty="0">
                <a:solidFill>
                  <a:schemeClr val="tx1">
                    <a:lumMod val="75000"/>
                    <a:lumOff val="25000"/>
                  </a:schemeClr>
                </a:solidFill>
                <a:latin typeface="Calibri" panose="020F0502020204030204" pitchFamily="34" charset="0"/>
                <a:cs typeface="Calibri" panose="020F0502020204030204" pitchFamily="34" charset="0"/>
              </a:rPr>
              <a:t>(ROSC Guidelines, 2010)</a:t>
            </a:r>
          </a:p>
          <a:p>
            <a:endParaRPr lang="en-US" dirty="0"/>
          </a:p>
        </p:txBody>
      </p:sp>
      <p:sp>
        <p:nvSpPr>
          <p:cNvPr id="7" name="Title 3">
            <a:extLst>
              <a:ext uri="{FF2B5EF4-FFF2-40B4-BE49-F238E27FC236}">
                <a16:creationId xmlns:a16="http://schemas.microsoft.com/office/drawing/2014/main" id="{459EEC3B-F490-4B0E-A2CA-7C78577059FF}"/>
              </a:ext>
            </a:extLst>
          </p:cNvPr>
          <p:cNvSpPr>
            <a:spLocks noGrp="1"/>
          </p:cNvSpPr>
          <p:nvPr>
            <p:ph type="title"/>
          </p:nvPr>
        </p:nvSpPr>
        <p:spPr>
          <a:xfrm>
            <a:off x="581192" y="702156"/>
            <a:ext cx="11029616" cy="1013800"/>
          </a:xfrm>
        </p:spPr>
        <p:txBody>
          <a:bodyPr anchor="ctr">
            <a:normAutofit/>
          </a:bodyPr>
          <a:lstStyle/>
          <a:p>
            <a:r>
              <a:rPr lang="en-US" dirty="0" err="1">
                <a:latin typeface="Calibri" panose="020F0502020204030204" pitchFamily="34" charset="0"/>
                <a:cs typeface="Calibri" panose="020F0502020204030204" pitchFamily="34" charset="0"/>
              </a:rPr>
              <a:t>Rosc</a:t>
            </a:r>
            <a:r>
              <a:rPr lang="en-US" dirty="0">
                <a:latin typeface="Calibri" panose="020F0502020204030204" pitchFamily="34" charset="0"/>
                <a:cs typeface="Calibri" panose="020F0502020204030204" pitchFamily="34" charset="0"/>
              </a:rPr>
              <a:t> recovery management system</a:t>
            </a:r>
          </a:p>
        </p:txBody>
      </p:sp>
    </p:spTree>
    <p:extLst>
      <p:ext uri="{BB962C8B-B14F-4D97-AF65-F5344CB8AC3E}">
        <p14:creationId xmlns:p14="http://schemas.microsoft.com/office/powerpoint/2010/main" val="1864977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750A0BA4-D67C-1A95-D36B-CBF52B402430}"/>
              </a:ext>
            </a:extLst>
          </p:cNvPr>
          <p:cNvSpPr>
            <a:spLocks noGrp="1"/>
          </p:cNvSpPr>
          <p:nvPr>
            <p:ph type="sldNum" sz="quarter" idx="12"/>
          </p:nvPr>
        </p:nvSpPr>
        <p:spPr>
          <a:xfrm>
            <a:off x="10795363" y="6423914"/>
            <a:ext cx="1052510" cy="365125"/>
          </a:xfrm>
        </p:spPr>
        <p:txBody>
          <a:bodyPr/>
          <a:lstStyle/>
          <a:p>
            <a:pPr>
              <a:spcAft>
                <a:spcPts val="600"/>
              </a:spcAft>
            </a:pPr>
            <a:fld id="{3A98EE3D-8CD1-4C3F-BD1C-C98C9596463C}" type="slidenum">
              <a:rPr lang="en-US" smtClean="0"/>
              <a:pPr>
                <a:spcAft>
                  <a:spcPts val="600"/>
                </a:spcAft>
              </a:pPr>
              <a:t>29</a:t>
            </a:fld>
            <a:endParaRPr lang="en-US"/>
          </a:p>
        </p:txBody>
      </p:sp>
      <p:sp>
        <p:nvSpPr>
          <p:cNvPr id="19" name="Footer Placeholder 2">
            <a:extLst>
              <a:ext uri="{FF2B5EF4-FFF2-40B4-BE49-F238E27FC236}">
                <a16:creationId xmlns:a16="http://schemas.microsoft.com/office/drawing/2014/main" id="{1F39804E-9C08-77E3-846D-B2D2D946E6BF}"/>
              </a:ext>
            </a:extLst>
          </p:cNvPr>
          <p:cNvSpPr>
            <a:spLocks noGrp="1"/>
          </p:cNvSpPr>
          <p:nvPr>
            <p:ph type="ftr" sz="quarter" idx="11"/>
          </p:nvPr>
        </p:nvSpPr>
        <p:spPr>
          <a:xfrm>
            <a:off x="355101" y="6423914"/>
            <a:ext cx="6818262" cy="365125"/>
          </a:xfrm>
        </p:spPr>
        <p:txBody>
          <a:bodyPr/>
          <a:lstStyle/>
          <a:p>
            <a:pPr algn="l">
              <a:spcAft>
                <a:spcPts val="600"/>
              </a:spcAft>
            </a:pPr>
            <a:r>
              <a:rPr lang="en-US"/>
              <a:t>Recovery management</a:t>
            </a:r>
          </a:p>
        </p:txBody>
      </p:sp>
      <p:sp>
        <p:nvSpPr>
          <p:cNvPr id="10" name="Slide Number Placeholder 1">
            <a:extLst>
              <a:ext uri="{FF2B5EF4-FFF2-40B4-BE49-F238E27FC236}">
                <a16:creationId xmlns:a16="http://schemas.microsoft.com/office/drawing/2014/main" id="{05C95B06-E640-21FB-C03D-52656EDE94A5}"/>
              </a:ext>
            </a:extLst>
          </p:cNvPr>
          <p:cNvSpPr>
            <a:spLocks noGrp="1"/>
          </p:cNvSpPr>
          <p:nvPr>
            <p:ph type="sldNum" sz="quarter" idx="12"/>
          </p:nvPr>
        </p:nvSpPr>
        <p:spPr>
          <a:xfrm>
            <a:off x="10795363" y="6423914"/>
            <a:ext cx="1052510" cy="365125"/>
          </a:xfrm>
        </p:spPr>
        <p:txBody>
          <a:bodyPr/>
          <a:lstStyle/>
          <a:p>
            <a:pPr>
              <a:spcAft>
                <a:spcPts val="600"/>
              </a:spcAft>
            </a:pPr>
            <a:fld id="{F603CDE5-C1D8-4EDD-870F-A498BAFA520F}" type="slidenum">
              <a:rPr lang="en-US" noProof="0" smtClean="0"/>
              <a:pPr>
                <a:spcAft>
                  <a:spcPts val="600"/>
                </a:spcAft>
              </a:pPr>
              <a:t>29</a:t>
            </a:fld>
            <a:endParaRPr lang="en-US" noProof="0"/>
          </a:p>
        </p:txBody>
      </p:sp>
      <p:sp>
        <p:nvSpPr>
          <p:cNvPr id="12" name="Footer Placeholder 2">
            <a:extLst>
              <a:ext uri="{FF2B5EF4-FFF2-40B4-BE49-F238E27FC236}">
                <a16:creationId xmlns:a16="http://schemas.microsoft.com/office/drawing/2014/main" id="{772EB487-627B-2AE0-B05F-BEA7D744A331}"/>
              </a:ext>
            </a:extLst>
          </p:cNvPr>
          <p:cNvSpPr>
            <a:spLocks noGrp="1"/>
          </p:cNvSpPr>
          <p:nvPr>
            <p:ph type="ftr" sz="quarter" idx="11"/>
          </p:nvPr>
        </p:nvSpPr>
        <p:spPr>
          <a:xfrm>
            <a:off x="355101" y="6423914"/>
            <a:ext cx="6818262" cy="365125"/>
          </a:xfrm>
        </p:spPr>
        <p:txBody>
          <a:bodyPr/>
          <a:lstStyle/>
          <a:p>
            <a:pPr algn="l">
              <a:spcAft>
                <a:spcPts val="600"/>
              </a:spcAft>
            </a:pPr>
            <a:r>
              <a:rPr lang="en-US"/>
              <a:t>Recovery management</a:t>
            </a:r>
            <a:endParaRPr lang="en-US" noProof="0"/>
          </a:p>
        </p:txBody>
      </p:sp>
      <p:sp>
        <p:nvSpPr>
          <p:cNvPr id="2" name="Title 1">
            <a:extLst>
              <a:ext uri="{FF2B5EF4-FFF2-40B4-BE49-F238E27FC236}">
                <a16:creationId xmlns:a16="http://schemas.microsoft.com/office/drawing/2014/main" id="{FCEBD202-DBE2-4C70-BF19-12A639F5C9D1}"/>
              </a:ext>
            </a:extLst>
          </p:cNvPr>
          <p:cNvSpPr>
            <a:spLocks noGrp="1"/>
          </p:cNvSpPr>
          <p:nvPr>
            <p:ph type="title"/>
          </p:nvPr>
        </p:nvSpPr>
        <p:spPr>
          <a:xfrm>
            <a:off x="581193" y="729658"/>
            <a:ext cx="11029616" cy="988332"/>
          </a:xfrm>
        </p:spPr>
        <p:txBody>
          <a:bodyPr anchor="ctr">
            <a:normAutofit/>
          </a:bodyPr>
          <a:lstStyle/>
          <a:p>
            <a:r>
              <a:rPr lang="en-US" dirty="0"/>
              <a:t>Recovery management - full spectrum of services </a:t>
            </a:r>
          </a:p>
        </p:txBody>
      </p:sp>
      <p:pic>
        <p:nvPicPr>
          <p:cNvPr id="5" name="Picture 4" descr="Two people having a discussion&#10;&#10;Description automatically generated with medium confidence">
            <a:extLst>
              <a:ext uri="{FF2B5EF4-FFF2-40B4-BE49-F238E27FC236}">
                <a16:creationId xmlns:a16="http://schemas.microsoft.com/office/drawing/2014/main" id="{99D2A6F9-4EA2-4941-81BC-8A390B1B3D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193" y="2430002"/>
            <a:ext cx="5422390" cy="3619445"/>
          </a:xfrm>
          <a:prstGeom prst="rect">
            <a:avLst/>
          </a:prstGeom>
          <a:noFill/>
        </p:spPr>
      </p:pic>
      <p:sp>
        <p:nvSpPr>
          <p:cNvPr id="3" name="Content Placeholder 2">
            <a:extLst>
              <a:ext uri="{FF2B5EF4-FFF2-40B4-BE49-F238E27FC236}">
                <a16:creationId xmlns:a16="http://schemas.microsoft.com/office/drawing/2014/main" id="{61CC139D-260D-41A4-97A5-6B8E8C529B83}"/>
              </a:ext>
            </a:extLst>
          </p:cNvPr>
          <p:cNvSpPr>
            <a:spLocks noGrp="1"/>
          </p:cNvSpPr>
          <p:nvPr>
            <p:ph sz="half" idx="2"/>
          </p:nvPr>
        </p:nvSpPr>
        <p:spPr>
          <a:xfrm>
            <a:off x="6188417" y="2519680"/>
            <a:ext cx="5422392" cy="3731766"/>
          </a:xfrm>
        </p:spPr>
        <p:txBody>
          <a:bodyPr anchor="t">
            <a:normAutofit/>
          </a:bodyPr>
          <a:lstStyle/>
          <a:p>
            <a:pPr marL="342900" marR="0" lvl="0" indent="-342900">
              <a:spcBef>
                <a:spcPts val="0"/>
              </a:spcBef>
              <a:spcAft>
                <a:spcPts val="1400"/>
              </a:spcAft>
              <a:buFont typeface="+mj-lt"/>
              <a:buAutoNum type="arabicPeriod"/>
            </a:pPr>
            <a:r>
              <a:rPr lang="en-US" sz="2600" dirty="0">
                <a:uFill>
                  <a:solidFill>
                    <a:srgbClr val="FF0000"/>
                  </a:solidFill>
                </a:uFill>
              </a:rPr>
              <a:t>P</a:t>
            </a:r>
            <a:r>
              <a:rPr lang="en-US" sz="2600" dirty="0">
                <a:effectLst/>
                <a:uFill>
                  <a:solidFill>
                    <a:srgbClr val="FF0000"/>
                  </a:solidFill>
                </a:uFill>
              </a:rPr>
              <a:t>re-service identification and engagement</a:t>
            </a:r>
          </a:p>
          <a:p>
            <a:pPr marL="342900" marR="0" lvl="0" indent="-342900">
              <a:spcBef>
                <a:spcPts val="0"/>
              </a:spcBef>
              <a:spcAft>
                <a:spcPts val="1400"/>
              </a:spcAft>
              <a:buFont typeface="+mj-lt"/>
              <a:buAutoNum type="arabicPeriod"/>
            </a:pPr>
            <a:r>
              <a:rPr lang="en-US" sz="2600" dirty="0">
                <a:uFill>
                  <a:solidFill>
                    <a:srgbClr val="FF0000"/>
                  </a:solidFill>
                </a:uFill>
              </a:rPr>
              <a:t>R</a:t>
            </a:r>
            <a:r>
              <a:rPr lang="en-US" sz="2600" dirty="0">
                <a:effectLst/>
                <a:uFill>
                  <a:solidFill>
                    <a:srgbClr val="FF0000"/>
                  </a:solidFill>
                </a:uFill>
              </a:rPr>
              <a:t>ecovery initiation and stabilization (recovery activities/treatment)</a:t>
            </a:r>
          </a:p>
          <a:p>
            <a:pPr marL="342900" marR="0" lvl="0" indent="-342900">
              <a:spcBef>
                <a:spcPts val="0"/>
              </a:spcBef>
              <a:spcAft>
                <a:spcPts val="1400"/>
              </a:spcAft>
              <a:buFont typeface="+mj-lt"/>
              <a:buAutoNum type="arabicPeriod"/>
            </a:pPr>
            <a:r>
              <a:rPr lang="en-US" sz="2600" dirty="0">
                <a:uFill>
                  <a:solidFill>
                    <a:srgbClr val="FF0000"/>
                  </a:solidFill>
                </a:uFill>
              </a:rPr>
              <a:t>R</a:t>
            </a:r>
            <a:r>
              <a:rPr lang="en-US" sz="2600" dirty="0">
                <a:effectLst/>
                <a:uFill>
                  <a:solidFill>
                    <a:srgbClr val="FF0000"/>
                  </a:solidFill>
                </a:uFill>
              </a:rPr>
              <a:t>ecovery maintenance (post-treatment recovery support services)</a:t>
            </a:r>
          </a:p>
          <a:p>
            <a:pPr marL="0" indent="0">
              <a:buNone/>
            </a:pPr>
            <a:endParaRPr lang="en-US" sz="2600" dirty="0"/>
          </a:p>
        </p:txBody>
      </p:sp>
    </p:spTree>
    <p:extLst>
      <p:ext uri="{BB962C8B-B14F-4D97-AF65-F5344CB8AC3E}">
        <p14:creationId xmlns:p14="http://schemas.microsoft.com/office/powerpoint/2010/main" val="2900263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11300F-28EE-4BD3-B919-4C7042028DB5}"/>
              </a:ext>
            </a:extLst>
          </p:cNvPr>
          <p:cNvSpPr>
            <a:spLocks noGrp="1"/>
          </p:cNvSpPr>
          <p:nvPr>
            <p:ph type="sldNum" sz="quarter" idx="12"/>
          </p:nvPr>
        </p:nvSpPr>
        <p:spPr>
          <a:xfrm>
            <a:off x="10795363" y="6423914"/>
            <a:ext cx="1052510" cy="365125"/>
          </a:xfrm>
        </p:spPr>
        <p:txBody>
          <a:bodyPr anchor="ctr">
            <a:normAutofit/>
          </a:bodyPr>
          <a:lstStyle/>
          <a:p>
            <a:pPr>
              <a:spcAft>
                <a:spcPts val="600"/>
              </a:spcAft>
            </a:pPr>
            <a:fld id="{3A98EE3D-8CD1-4C3F-BD1C-C98C9596463C}" type="slidenum">
              <a:rPr lang="en-US" smtClean="0"/>
              <a:pPr>
                <a:spcAft>
                  <a:spcPts val="600"/>
                </a:spcAft>
              </a:pPr>
              <a:t>3</a:t>
            </a:fld>
            <a:endParaRPr lang="en-US"/>
          </a:p>
        </p:txBody>
      </p:sp>
      <p:sp>
        <p:nvSpPr>
          <p:cNvPr id="5" name="Footer Placeholder 4">
            <a:extLst>
              <a:ext uri="{FF2B5EF4-FFF2-40B4-BE49-F238E27FC236}">
                <a16:creationId xmlns:a16="http://schemas.microsoft.com/office/drawing/2014/main" id="{107E5418-88FB-425B-A75B-55E3141B6F2E}"/>
              </a:ext>
            </a:extLst>
          </p:cNvPr>
          <p:cNvSpPr>
            <a:spLocks noGrp="1"/>
          </p:cNvSpPr>
          <p:nvPr>
            <p:ph type="ftr" sz="quarter" idx="11"/>
          </p:nvPr>
        </p:nvSpPr>
        <p:spPr>
          <a:xfrm>
            <a:off x="355101" y="6423914"/>
            <a:ext cx="6818262" cy="365125"/>
          </a:xfrm>
        </p:spPr>
        <p:txBody>
          <a:bodyPr anchor="ctr">
            <a:normAutofit/>
          </a:bodyPr>
          <a:lstStyle/>
          <a:p>
            <a:pPr>
              <a:spcAft>
                <a:spcPts val="600"/>
              </a:spcAft>
            </a:pPr>
            <a:r>
              <a:rPr lang="en-US"/>
              <a:t>Recovery management</a:t>
            </a:r>
          </a:p>
        </p:txBody>
      </p:sp>
      <p:sp>
        <p:nvSpPr>
          <p:cNvPr id="6" name="Title 5">
            <a:extLst>
              <a:ext uri="{FF2B5EF4-FFF2-40B4-BE49-F238E27FC236}">
                <a16:creationId xmlns:a16="http://schemas.microsoft.com/office/drawing/2014/main" id="{59D6EDAD-C4FC-43DA-AC32-D45308B202CC}"/>
              </a:ext>
            </a:extLst>
          </p:cNvPr>
          <p:cNvSpPr>
            <a:spLocks noGrp="1"/>
          </p:cNvSpPr>
          <p:nvPr>
            <p:ph type="title"/>
          </p:nvPr>
        </p:nvSpPr>
        <p:spPr>
          <a:xfrm>
            <a:off x="581193" y="729658"/>
            <a:ext cx="11029616" cy="988332"/>
          </a:xfrm>
        </p:spPr>
        <p:txBody>
          <a:bodyPr anchor="ctr">
            <a:normAutofit/>
          </a:bodyPr>
          <a:lstStyle/>
          <a:p>
            <a:r>
              <a:rPr lang="en-US" dirty="0">
                <a:latin typeface="Calibri" panose="020F0502020204030204" pitchFamily="34" charset="0"/>
                <a:cs typeface="Calibri" panose="020F0502020204030204" pitchFamily="34" charset="0"/>
              </a:rPr>
              <a:t>training overview:  Why are we here?</a:t>
            </a:r>
          </a:p>
        </p:txBody>
      </p:sp>
      <p:sp>
        <p:nvSpPr>
          <p:cNvPr id="2" name="Content Placeholder 1">
            <a:extLst>
              <a:ext uri="{FF2B5EF4-FFF2-40B4-BE49-F238E27FC236}">
                <a16:creationId xmlns:a16="http://schemas.microsoft.com/office/drawing/2014/main" id="{4E05C88A-F3E9-4FAE-8107-7138393576D0}"/>
              </a:ext>
            </a:extLst>
          </p:cNvPr>
          <p:cNvSpPr>
            <a:spLocks noGrp="1"/>
          </p:cNvSpPr>
          <p:nvPr>
            <p:ph sz="half" idx="1"/>
          </p:nvPr>
        </p:nvSpPr>
        <p:spPr>
          <a:xfrm>
            <a:off x="504093" y="2191291"/>
            <a:ext cx="11106716" cy="4232623"/>
          </a:xfrm>
        </p:spPr>
        <p:txBody>
          <a:bodyPr anchor="t">
            <a:normAutofit/>
          </a:bodyPr>
          <a:lstStyle/>
          <a:p>
            <a:pPr marL="0" indent="0">
              <a:buNone/>
            </a:pPr>
            <a:r>
              <a:rPr lang="en-US" b="1" dirty="0">
                <a:solidFill>
                  <a:schemeClr val="accent1"/>
                </a:solidFill>
              </a:rPr>
              <a:t>Four key components of recovery:</a:t>
            </a:r>
          </a:p>
          <a:p>
            <a:pPr marL="666900" lvl="1" indent="-342900">
              <a:spcAft>
                <a:spcPts val="1200"/>
              </a:spcAft>
              <a:buClr>
                <a:schemeClr val="accent3"/>
              </a:buClr>
              <a:buFont typeface="+mj-lt"/>
              <a:buAutoNum type="arabicPeriod"/>
            </a:pPr>
            <a:r>
              <a:rPr lang="en-US" dirty="0">
                <a:latin typeface="Calibri" panose="020F0502020204030204" pitchFamily="34" charset="0"/>
                <a:cs typeface="Calibri" panose="020F0502020204030204" pitchFamily="34" charset="0"/>
              </a:rPr>
              <a:t>Finding and maintaining hope</a:t>
            </a:r>
          </a:p>
          <a:p>
            <a:pPr marL="666900" lvl="1" indent="-342900">
              <a:spcAft>
                <a:spcPts val="1200"/>
              </a:spcAft>
              <a:buClr>
                <a:schemeClr val="accent3"/>
              </a:buClr>
              <a:buFont typeface="+mj-lt"/>
              <a:buAutoNum type="arabicPeriod"/>
            </a:pPr>
            <a:r>
              <a:rPr lang="en-US" dirty="0">
                <a:latin typeface="Calibri" panose="020F0502020204030204" pitchFamily="34" charset="0"/>
                <a:cs typeface="Calibri" panose="020F0502020204030204" pitchFamily="34" charset="0"/>
              </a:rPr>
              <a:t>Addressing the personal aspects of recovery (a person’s life situation is to be viewed holistically, with practitioners partnering with individuals to build on their strengths and foster autonomy)</a:t>
            </a:r>
          </a:p>
          <a:p>
            <a:pPr marL="666900" lvl="1" indent="-342900">
              <a:spcAft>
                <a:spcPts val="1200"/>
              </a:spcAft>
              <a:buClr>
                <a:schemeClr val="accent3"/>
              </a:buClr>
              <a:buFont typeface="+mj-lt"/>
              <a:buAutoNum type="arabicPeriod"/>
            </a:pPr>
            <a:r>
              <a:rPr lang="en-US" dirty="0">
                <a:latin typeface="Calibri" panose="020F0502020204030204" pitchFamily="34" charset="0"/>
                <a:cs typeface="Calibri" panose="020F0502020204030204" pitchFamily="34" charset="0"/>
              </a:rPr>
              <a:t>Building a meaningful life (recovery occurs with in the context of and alignment with the person’s life; family, friends, work, communities, etc.)</a:t>
            </a:r>
          </a:p>
          <a:p>
            <a:pPr marL="666900" lvl="1" indent="-342900">
              <a:spcAft>
                <a:spcPts val="1200"/>
              </a:spcAft>
              <a:buClr>
                <a:schemeClr val="accent3"/>
              </a:buClr>
              <a:buFont typeface="+mj-lt"/>
              <a:buAutoNum type="arabicPeriod"/>
            </a:pPr>
            <a:r>
              <a:rPr lang="en-US" dirty="0">
                <a:latin typeface="Calibri" panose="020F0502020204030204" pitchFamily="34" charset="0"/>
                <a:cs typeface="Calibri" panose="020F0502020204030204" pitchFamily="34" charset="0"/>
              </a:rPr>
              <a:t>Affirming autonomy and personal responsibility to take control of one’s life</a:t>
            </a:r>
          </a:p>
        </p:txBody>
      </p:sp>
    </p:spTree>
    <p:extLst>
      <p:ext uri="{BB962C8B-B14F-4D97-AF65-F5344CB8AC3E}">
        <p14:creationId xmlns:p14="http://schemas.microsoft.com/office/powerpoint/2010/main" val="21673525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8A2689FD-C62B-4BD1-84A6-8BCDC5AE2D8F}"/>
              </a:ext>
            </a:extLst>
          </p:cNvPr>
          <p:cNvPicPr>
            <a:picLocks noChangeAspect="1"/>
          </p:cNvPicPr>
          <p:nvPr/>
        </p:nvPicPr>
        <p:blipFill>
          <a:blip r:embed="rId3">
            <a:alphaModFix amt="70000"/>
          </a:blip>
          <a:stretch>
            <a:fillRect/>
          </a:stretch>
        </p:blipFill>
        <p:spPr>
          <a:xfrm>
            <a:off x="457200" y="530071"/>
            <a:ext cx="11308080" cy="5277052"/>
          </a:xfrm>
          <a:prstGeom prst="rect">
            <a:avLst/>
          </a:prstGeom>
        </p:spPr>
      </p:pic>
      <p:sp>
        <p:nvSpPr>
          <p:cNvPr id="7" name="Title 6">
            <a:extLst>
              <a:ext uri="{FF2B5EF4-FFF2-40B4-BE49-F238E27FC236}">
                <a16:creationId xmlns:a16="http://schemas.microsoft.com/office/drawing/2014/main" id="{C71A289E-67C7-45E6-9DCC-710651BE8EB3}"/>
              </a:ext>
            </a:extLst>
          </p:cNvPr>
          <p:cNvSpPr>
            <a:spLocks noGrp="1"/>
          </p:cNvSpPr>
          <p:nvPr>
            <p:ph type="title"/>
          </p:nvPr>
        </p:nvSpPr>
        <p:spPr>
          <a:xfrm>
            <a:off x="605182" y="2996240"/>
            <a:ext cx="11029615" cy="1497507"/>
          </a:xfrm>
        </p:spPr>
        <p:txBody>
          <a:bodyPr>
            <a:normAutofit/>
          </a:bodyPr>
          <a:lstStyle/>
          <a:p>
            <a:r>
              <a:rPr lang="en-US" sz="4000" dirty="0">
                <a:latin typeface="Calibri" panose="020F0502020204030204" pitchFamily="34" charset="0"/>
                <a:cs typeface="Calibri" panose="020F0502020204030204" pitchFamily="34" charset="0"/>
              </a:rPr>
              <a:t>Application to </a:t>
            </a:r>
            <a:br>
              <a:rPr lang="en-US" sz="4000" dirty="0">
                <a:latin typeface="Calibri" panose="020F0502020204030204" pitchFamily="34" charset="0"/>
                <a:cs typeface="Calibri" panose="020F0502020204030204" pitchFamily="34" charset="0"/>
              </a:rPr>
            </a:br>
            <a:r>
              <a:rPr lang="en-US" sz="4000" dirty="0">
                <a:latin typeface="Calibri" panose="020F0502020204030204" pitchFamily="34" charset="0"/>
                <a:cs typeface="Calibri" panose="020F0502020204030204" pitchFamily="34" charset="0"/>
              </a:rPr>
              <a:t>practice</a:t>
            </a:r>
          </a:p>
        </p:txBody>
      </p:sp>
      <p:sp>
        <p:nvSpPr>
          <p:cNvPr id="8" name="Text Placeholder 7">
            <a:extLst>
              <a:ext uri="{FF2B5EF4-FFF2-40B4-BE49-F238E27FC236}">
                <a16:creationId xmlns:a16="http://schemas.microsoft.com/office/drawing/2014/main" id="{1D5DEDC3-7441-4B69-9FFD-25B0D3605A2B}"/>
              </a:ext>
            </a:extLst>
          </p:cNvPr>
          <p:cNvSpPr>
            <a:spLocks noGrp="1"/>
          </p:cNvSpPr>
          <p:nvPr>
            <p:ph type="body" idx="1"/>
          </p:nvPr>
        </p:nvSpPr>
        <p:spPr>
          <a:xfrm>
            <a:off x="629174" y="4493747"/>
            <a:ext cx="10981633" cy="600556"/>
          </a:xfrm>
        </p:spPr>
        <p:txBody>
          <a:bodyPr>
            <a:normAutofit/>
          </a:bodyPr>
          <a:lstStyle/>
          <a:p>
            <a:r>
              <a:rPr lang="en-US" sz="3200" b="1" dirty="0">
                <a:solidFill>
                  <a:schemeClr val="tx1">
                    <a:lumMod val="75000"/>
                    <a:lumOff val="25000"/>
                  </a:schemeClr>
                </a:solidFill>
                <a:latin typeface="Calibri" panose="020F0502020204030204" pitchFamily="34" charset="0"/>
                <a:cs typeface="Calibri" panose="020F0502020204030204" pitchFamily="34" charset="0"/>
              </a:rPr>
              <a:t>Recovery Orientation</a:t>
            </a:r>
          </a:p>
        </p:txBody>
      </p:sp>
      <p:sp>
        <p:nvSpPr>
          <p:cNvPr id="3" name="Footer Placeholder 2">
            <a:extLst>
              <a:ext uri="{FF2B5EF4-FFF2-40B4-BE49-F238E27FC236}">
                <a16:creationId xmlns:a16="http://schemas.microsoft.com/office/drawing/2014/main" id="{1EE7168F-DF42-4F8F-A19C-08C2884BF073}"/>
              </a:ext>
            </a:extLst>
          </p:cNvPr>
          <p:cNvSpPr>
            <a:spLocks noGrp="1"/>
          </p:cNvSpPr>
          <p:nvPr>
            <p:ph type="ftr" sz="quarter" idx="11"/>
          </p:nvPr>
        </p:nvSpPr>
        <p:spPr/>
        <p:txBody>
          <a:bodyPr/>
          <a:lstStyle/>
          <a:p>
            <a:pPr algn="l"/>
            <a:r>
              <a:rPr lang="en-US"/>
              <a:t>Recovery management</a:t>
            </a:r>
            <a:endParaRPr lang="en-US" noProof="0" dirty="0"/>
          </a:p>
        </p:txBody>
      </p:sp>
      <p:sp>
        <p:nvSpPr>
          <p:cNvPr id="2" name="Slide Number Placeholder 1">
            <a:extLst>
              <a:ext uri="{FF2B5EF4-FFF2-40B4-BE49-F238E27FC236}">
                <a16:creationId xmlns:a16="http://schemas.microsoft.com/office/drawing/2014/main" id="{F8162335-C196-46F0-93FA-188A34887628}"/>
              </a:ext>
            </a:extLst>
          </p:cNvPr>
          <p:cNvSpPr>
            <a:spLocks noGrp="1"/>
          </p:cNvSpPr>
          <p:nvPr>
            <p:ph type="sldNum" sz="quarter" idx="12"/>
          </p:nvPr>
        </p:nvSpPr>
        <p:spPr/>
        <p:txBody>
          <a:bodyPr/>
          <a:lstStyle/>
          <a:p>
            <a:fld id="{F603CDE5-C1D8-4EDD-870F-A498BAFA520F}" type="slidenum">
              <a:rPr lang="en-US" noProof="0" smtClean="0"/>
              <a:t>30</a:t>
            </a:fld>
            <a:endParaRPr lang="en-US" noProof="0" dirty="0"/>
          </a:p>
        </p:txBody>
      </p:sp>
    </p:spTree>
    <p:extLst>
      <p:ext uri="{BB962C8B-B14F-4D97-AF65-F5344CB8AC3E}">
        <p14:creationId xmlns:p14="http://schemas.microsoft.com/office/powerpoint/2010/main" val="35780327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group of colorful cubes&#10;&#10;Description automatically generated with low confidence">
            <a:extLst>
              <a:ext uri="{FF2B5EF4-FFF2-40B4-BE49-F238E27FC236}">
                <a16:creationId xmlns:a16="http://schemas.microsoft.com/office/drawing/2014/main" id="{A507F052-B631-4CEC-BDF3-4F6249E5BF40}"/>
              </a:ext>
            </a:extLst>
          </p:cNvPr>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a:stretch>
            <a:fillRect/>
          </a:stretch>
        </p:blipFill>
        <p:spPr>
          <a:xfrm>
            <a:off x="355101" y="1103811"/>
            <a:ext cx="3305039" cy="5131738"/>
          </a:xfrm>
        </p:spPr>
      </p:pic>
      <p:sp>
        <p:nvSpPr>
          <p:cNvPr id="6" name="Title 5">
            <a:extLst>
              <a:ext uri="{FF2B5EF4-FFF2-40B4-BE49-F238E27FC236}">
                <a16:creationId xmlns:a16="http://schemas.microsoft.com/office/drawing/2014/main" id="{1E3D0D89-17EB-432D-82CF-8A8E07A42C1C}"/>
              </a:ext>
            </a:extLst>
          </p:cNvPr>
          <p:cNvSpPr>
            <a:spLocks noGrp="1"/>
          </p:cNvSpPr>
          <p:nvPr>
            <p:ph type="title"/>
          </p:nvPr>
        </p:nvSpPr>
        <p:spPr>
          <a:xfrm>
            <a:off x="4513505" y="641101"/>
            <a:ext cx="7586304" cy="779172"/>
          </a:xfrm>
        </p:spPr>
        <p:txBody>
          <a:bodyPr>
            <a:normAutofit/>
          </a:bodyPr>
          <a:lstStyle/>
          <a:p>
            <a:r>
              <a:rPr lang="en-US" sz="3200" b="1" dirty="0">
                <a:latin typeface="Calibri" panose="020F0502020204030204" pitchFamily="34" charset="0"/>
                <a:cs typeface="Calibri" panose="020F0502020204030204" pitchFamily="34" charset="0"/>
              </a:rPr>
              <a:t>Transformation: Building blocks</a:t>
            </a:r>
          </a:p>
        </p:txBody>
      </p:sp>
      <p:sp>
        <p:nvSpPr>
          <p:cNvPr id="5" name="Slide Number Placeholder 4">
            <a:extLst>
              <a:ext uri="{FF2B5EF4-FFF2-40B4-BE49-F238E27FC236}">
                <a16:creationId xmlns:a16="http://schemas.microsoft.com/office/drawing/2014/main" id="{78E3357C-0A3D-4CBF-A947-7331D54309EF}"/>
              </a:ext>
            </a:extLst>
          </p:cNvPr>
          <p:cNvSpPr>
            <a:spLocks noGrp="1"/>
          </p:cNvSpPr>
          <p:nvPr>
            <p:ph type="sldNum" sz="quarter" idx="12"/>
          </p:nvPr>
        </p:nvSpPr>
        <p:spPr/>
        <p:txBody>
          <a:bodyPr/>
          <a:lstStyle/>
          <a:p>
            <a:fld id="{159F479D-7533-4EEF-A06F-7CD2FE3DB90D}" type="slidenum">
              <a:rPr lang="en-US" noProof="0" smtClean="0"/>
              <a:t>31</a:t>
            </a:fld>
            <a:endParaRPr lang="en-US" noProof="0" dirty="0"/>
          </a:p>
        </p:txBody>
      </p:sp>
      <p:sp>
        <p:nvSpPr>
          <p:cNvPr id="9" name="Content Placeholder 8">
            <a:extLst>
              <a:ext uri="{FF2B5EF4-FFF2-40B4-BE49-F238E27FC236}">
                <a16:creationId xmlns:a16="http://schemas.microsoft.com/office/drawing/2014/main" id="{18C84F78-713C-4DC6-AF84-56C66622B085}"/>
              </a:ext>
            </a:extLst>
          </p:cNvPr>
          <p:cNvSpPr>
            <a:spLocks noGrp="1"/>
          </p:cNvSpPr>
          <p:nvPr>
            <p:ph sz="quarter" idx="14"/>
          </p:nvPr>
        </p:nvSpPr>
        <p:spPr>
          <a:xfrm>
            <a:off x="4015760" y="1747520"/>
            <a:ext cx="8021936" cy="4803236"/>
          </a:xfrm>
        </p:spPr>
        <p:txBody>
          <a:bodyPr>
            <a:noAutofit/>
          </a:bodyPr>
          <a:lstStyle/>
          <a:p>
            <a:pPr marL="182880" indent="-514350">
              <a:lnSpc>
                <a:spcPct val="100000"/>
              </a:lnSpc>
              <a:spcBef>
                <a:spcPts val="0"/>
              </a:spcBef>
              <a:spcAft>
                <a:spcPts val="1400"/>
              </a:spcAft>
              <a:buFont typeface="+mj-lt"/>
              <a:buAutoNum type="arabicPeriod"/>
            </a:pPr>
            <a:r>
              <a:rPr lang="en-US" sz="2800" dirty="0">
                <a:effectLst/>
                <a:latin typeface="Calibri" panose="020F0502020204030204" pitchFamily="34" charset="0"/>
                <a:cs typeface="Calibri" panose="020F0502020204030204" pitchFamily="34" charset="0"/>
              </a:rPr>
              <a:t>Aligning treatment and recovery support services</a:t>
            </a:r>
          </a:p>
          <a:p>
            <a:pPr marL="182880" indent="-514350">
              <a:lnSpc>
                <a:spcPct val="100000"/>
              </a:lnSpc>
              <a:spcBef>
                <a:spcPts val="0"/>
              </a:spcBef>
              <a:spcAft>
                <a:spcPts val="1400"/>
              </a:spcAft>
              <a:buFont typeface="+mj-lt"/>
              <a:buAutoNum type="arabicPeriod"/>
            </a:pPr>
            <a:r>
              <a:rPr lang="en-US" sz="2800" dirty="0">
                <a:effectLst/>
                <a:latin typeface="Calibri" panose="020F0502020204030204" pitchFamily="34" charset="0"/>
                <a:cs typeface="Calibri" panose="020F0502020204030204" pitchFamily="34" charset="0"/>
              </a:rPr>
              <a:t>Providing individualized and high-quality services</a:t>
            </a:r>
          </a:p>
          <a:p>
            <a:pPr marL="182880" indent="-514350">
              <a:lnSpc>
                <a:spcPct val="100000"/>
              </a:lnSpc>
              <a:spcBef>
                <a:spcPts val="0"/>
              </a:spcBef>
              <a:spcAft>
                <a:spcPts val="1400"/>
              </a:spcAft>
              <a:buFont typeface="+mj-lt"/>
              <a:buAutoNum type="arabicPeriod"/>
            </a:pPr>
            <a:r>
              <a:rPr lang="en-US" sz="2800" dirty="0">
                <a:effectLst/>
                <a:latin typeface="Calibri" panose="020F0502020204030204" pitchFamily="34" charset="0"/>
                <a:cs typeface="Calibri" panose="020F0502020204030204" pitchFamily="34" charset="0"/>
              </a:rPr>
              <a:t>Integrating recovery support services</a:t>
            </a:r>
          </a:p>
          <a:p>
            <a:pPr marL="182880" indent="-514350">
              <a:lnSpc>
                <a:spcPct val="100000"/>
              </a:lnSpc>
              <a:spcBef>
                <a:spcPts val="0"/>
              </a:spcBef>
              <a:spcAft>
                <a:spcPts val="1400"/>
              </a:spcAft>
              <a:buFont typeface="+mj-lt"/>
              <a:buAutoNum type="arabicPeriod"/>
            </a:pPr>
            <a:r>
              <a:rPr lang="en-US" sz="2800" dirty="0">
                <a:effectLst/>
                <a:latin typeface="Calibri" panose="020F0502020204030204" pitchFamily="34" charset="0"/>
                <a:cs typeface="Calibri" panose="020F0502020204030204" pitchFamily="34" charset="0"/>
              </a:rPr>
              <a:t>Developing meaningful connections with peers</a:t>
            </a:r>
          </a:p>
          <a:p>
            <a:pPr marL="182880" indent="-514350">
              <a:lnSpc>
                <a:spcPct val="100000"/>
              </a:lnSpc>
              <a:spcBef>
                <a:spcPts val="0"/>
              </a:spcBef>
              <a:spcAft>
                <a:spcPts val="1400"/>
              </a:spcAft>
              <a:buFont typeface="+mj-lt"/>
              <a:buAutoNum type="arabicPeriod"/>
            </a:pPr>
            <a:r>
              <a:rPr lang="en-US" sz="2800" dirty="0">
                <a:effectLst/>
                <a:latin typeface="Calibri" panose="020F0502020204030204" pitchFamily="34" charset="0"/>
                <a:cs typeface="Calibri" panose="020F0502020204030204" pitchFamily="34" charset="0"/>
              </a:rPr>
              <a:t>Building a network of recovery-oriented services</a:t>
            </a:r>
          </a:p>
          <a:p>
            <a:pPr marL="182880" indent="-514350">
              <a:lnSpc>
                <a:spcPct val="100000"/>
              </a:lnSpc>
              <a:spcBef>
                <a:spcPts val="0"/>
              </a:spcBef>
              <a:spcAft>
                <a:spcPts val="1400"/>
              </a:spcAft>
              <a:buFont typeface="+mj-lt"/>
              <a:buAutoNum type="arabicPeriod"/>
            </a:pPr>
            <a:r>
              <a:rPr lang="en-US" sz="2800" dirty="0">
                <a:effectLst/>
                <a:latin typeface="Calibri" panose="020F0502020204030204" pitchFamily="34" charset="0"/>
                <a:cs typeface="Calibri" panose="020F0502020204030204" pitchFamily="34" charset="0"/>
              </a:rPr>
              <a:t>Facilitating processes and partnerships</a:t>
            </a:r>
          </a:p>
          <a:p>
            <a:pPr marL="182880" indent="-514350">
              <a:lnSpc>
                <a:spcPct val="100000"/>
              </a:lnSpc>
              <a:spcBef>
                <a:spcPts val="0"/>
              </a:spcBef>
              <a:spcAft>
                <a:spcPts val="1400"/>
              </a:spcAft>
              <a:buFont typeface="+mj-lt"/>
              <a:buAutoNum type="arabicPeriod"/>
            </a:pPr>
            <a:r>
              <a:rPr lang="en-US" sz="2800" dirty="0">
                <a:effectLst/>
                <a:latin typeface="Calibri" panose="020F0502020204030204" pitchFamily="34" charset="0"/>
                <a:cs typeface="Calibri" panose="020F0502020204030204" pitchFamily="34" charset="0"/>
              </a:rPr>
              <a:t>Aligning administrative structures and policies to  </a:t>
            </a:r>
            <a:br>
              <a:rPr lang="en-US" sz="2800" dirty="0">
                <a:latin typeface="Calibri" panose="020F0502020204030204" pitchFamily="34" charset="0"/>
                <a:cs typeface="Calibri" panose="020F0502020204030204" pitchFamily="34" charset="0"/>
              </a:rPr>
            </a:br>
            <a:r>
              <a:rPr lang="en-US" sz="2800" dirty="0">
                <a:latin typeface="Calibri" panose="020F0502020204030204" pitchFamily="34" charset="0"/>
                <a:cs typeface="Calibri" panose="020F0502020204030204" pitchFamily="34" charset="0"/>
              </a:rPr>
              <a:t>    </a:t>
            </a:r>
            <a:r>
              <a:rPr lang="en-US" sz="2800" dirty="0">
                <a:effectLst/>
                <a:latin typeface="Calibri" panose="020F0502020204030204" pitchFamily="34" charset="0"/>
                <a:cs typeface="Calibri" panose="020F0502020204030204" pitchFamily="34" charset="0"/>
              </a:rPr>
              <a:t>support a recovery-oriented system</a:t>
            </a:r>
            <a:endParaRPr lang="en-US" sz="2800" dirty="0">
              <a:latin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247B7C87-E1B9-45FA-B9D1-8E8D278F0784}"/>
              </a:ext>
            </a:extLst>
          </p:cNvPr>
          <p:cNvSpPr>
            <a:spLocks noGrp="1"/>
          </p:cNvSpPr>
          <p:nvPr>
            <p:ph type="ftr" sz="quarter" idx="11"/>
          </p:nvPr>
        </p:nvSpPr>
        <p:spPr/>
        <p:txBody>
          <a:bodyPr/>
          <a:lstStyle/>
          <a:p>
            <a:r>
              <a:rPr lang="en-US" dirty="0"/>
              <a:t>Recovery management</a:t>
            </a:r>
          </a:p>
        </p:txBody>
      </p:sp>
    </p:spTree>
    <p:extLst>
      <p:ext uri="{BB962C8B-B14F-4D97-AF65-F5344CB8AC3E}">
        <p14:creationId xmlns:p14="http://schemas.microsoft.com/office/powerpoint/2010/main" val="33825255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8FE736-F0FD-4999-AE0C-8138EF4B90F7}"/>
              </a:ext>
            </a:extLst>
          </p:cNvPr>
          <p:cNvSpPr>
            <a:spLocks noGrp="1"/>
          </p:cNvSpPr>
          <p:nvPr>
            <p:ph type="sldNum" sz="quarter" idx="12"/>
          </p:nvPr>
        </p:nvSpPr>
        <p:spPr/>
        <p:txBody>
          <a:bodyPr anchor="ctr">
            <a:normAutofit/>
          </a:bodyPr>
          <a:lstStyle/>
          <a:p>
            <a:pPr>
              <a:spcAft>
                <a:spcPts val="600"/>
              </a:spcAft>
            </a:pPr>
            <a:fld id="{3A98EE3D-8CD1-4C3F-BD1C-C98C9596463C}" type="slidenum">
              <a:rPr lang="en-US" smtClean="0"/>
              <a:pPr>
                <a:spcAft>
                  <a:spcPts val="600"/>
                </a:spcAft>
              </a:pPr>
              <a:t>32</a:t>
            </a:fld>
            <a:endParaRPr lang="en-US"/>
          </a:p>
        </p:txBody>
      </p:sp>
      <p:sp>
        <p:nvSpPr>
          <p:cNvPr id="3" name="Footer Placeholder 2">
            <a:extLst>
              <a:ext uri="{FF2B5EF4-FFF2-40B4-BE49-F238E27FC236}">
                <a16:creationId xmlns:a16="http://schemas.microsoft.com/office/drawing/2014/main" id="{FC8CBD08-CBE0-4A85-9C8C-EE5B05608F2E}"/>
              </a:ext>
            </a:extLst>
          </p:cNvPr>
          <p:cNvSpPr>
            <a:spLocks noGrp="1"/>
          </p:cNvSpPr>
          <p:nvPr>
            <p:ph type="ftr" sz="quarter" idx="11"/>
          </p:nvPr>
        </p:nvSpPr>
        <p:spPr/>
        <p:txBody>
          <a:bodyPr anchor="ctr">
            <a:normAutofit/>
          </a:bodyPr>
          <a:lstStyle/>
          <a:p>
            <a:pPr>
              <a:spcAft>
                <a:spcPts val="600"/>
              </a:spcAft>
            </a:pPr>
            <a:r>
              <a:rPr lang="en-US" dirty="0"/>
              <a:t>Recovery management</a:t>
            </a:r>
          </a:p>
        </p:txBody>
      </p:sp>
      <p:sp>
        <p:nvSpPr>
          <p:cNvPr id="4" name="Title 3">
            <a:extLst>
              <a:ext uri="{FF2B5EF4-FFF2-40B4-BE49-F238E27FC236}">
                <a16:creationId xmlns:a16="http://schemas.microsoft.com/office/drawing/2014/main" id="{D11E0DA9-F80F-4FD2-86AD-FCB7040886B0}"/>
              </a:ext>
            </a:extLst>
          </p:cNvPr>
          <p:cNvSpPr>
            <a:spLocks noGrp="1"/>
          </p:cNvSpPr>
          <p:nvPr>
            <p:ph type="title"/>
          </p:nvPr>
        </p:nvSpPr>
        <p:spPr/>
        <p:txBody>
          <a:bodyPr anchor="ctr">
            <a:normAutofit/>
          </a:bodyPr>
          <a:lstStyle/>
          <a:p>
            <a:r>
              <a:rPr lang="en-US" dirty="0">
                <a:latin typeface="Calibri" panose="020F0502020204030204" pitchFamily="34" charset="0"/>
                <a:cs typeface="Calibri" panose="020F0502020204030204" pitchFamily="34" charset="0"/>
              </a:rPr>
              <a:t>Helpful tool to structure actions</a:t>
            </a:r>
            <a:endParaRPr lang="ru-RU" dirty="0">
              <a:latin typeface="Calibri" panose="020F0502020204030204" pitchFamily="34" charset="0"/>
              <a:cs typeface="Calibri" panose="020F0502020204030204" pitchFamily="34" charset="0"/>
            </a:endParaRPr>
          </a:p>
        </p:txBody>
      </p:sp>
      <p:sp>
        <p:nvSpPr>
          <p:cNvPr id="13" name="Content Placeholder 12">
            <a:extLst>
              <a:ext uri="{FF2B5EF4-FFF2-40B4-BE49-F238E27FC236}">
                <a16:creationId xmlns:a16="http://schemas.microsoft.com/office/drawing/2014/main" id="{D3FAACC5-3BB4-468C-97C5-9AC74233B739}"/>
              </a:ext>
            </a:extLst>
          </p:cNvPr>
          <p:cNvSpPr>
            <a:spLocks noGrp="1"/>
          </p:cNvSpPr>
          <p:nvPr>
            <p:ph idx="1"/>
          </p:nvPr>
        </p:nvSpPr>
        <p:spPr>
          <a:xfrm>
            <a:off x="581192" y="2171584"/>
            <a:ext cx="3971489" cy="3975348"/>
          </a:xfrm>
        </p:spPr>
        <p:txBody>
          <a:bodyPr anchor="t"/>
          <a:lstStyle/>
          <a:p>
            <a:r>
              <a:rPr lang="en-US" b="1" dirty="0">
                <a:latin typeface="Calibri" panose="020F0502020204030204" pitchFamily="34" charset="0"/>
                <a:cs typeface="Calibri" panose="020F0502020204030204" pitchFamily="34" charset="0"/>
              </a:rPr>
              <a:t>Mnemonic device: </a:t>
            </a:r>
            <a:r>
              <a:rPr lang="en-US" dirty="0">
                <a:latin typeface="Calibri" panose="020F0502020204030204" pitchFamily="34" charset="0"/>
                <a:cs typeface="Calibri" panose="020F0502020204030204" pitchFamily="34" charset="0"/>
              </a:rPr>
              <a:t>a memory technique that can help increase your ability to recall and retain information. </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CONNECT &amp; HOPE</a:t>
            </a:r>
          </a:p>
        </p:txBody>
      </p:sp>
      <p:graphicFrame>
        <p:nvGraphicFramePr>
          <p:cNvPr id="12" name="Diagram 11">
            <a:extLst>
              <a:ext uri="{FF2B5EF4-FFF2-40B4-BE49-F238E27FC236}">
                <a16:creationId xmlns:a16="http://schemas.microsoft.com/office/drawing/2014/main" id="{4D6808A3-3BCF-4671-8122-D712E4AA3121}"/>
              </a:ext>
            </a:extLst>
          </p:cNvPr>
          <p:cNvGraphicFramePr/>
          <p:nvPr>
            <p:extLst>
              <p:ext uri="{D42A27DB-BD31-4B8C-83A1-F6EECF244321}">
                <p14:modId xmlns:p14="http://schemas.microsoft.com/office/powerpoint/2010/main" val="2404004073"/>
              </p:ext>
            </p:extLst>
          </p:nvPr>
        </p:nvGraphicFramePr>
        <p:xfrm>
          <a:off x="4650470" y="2014670"/>
          <a:ext cx="7197403" cy="4132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18901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8FE736-F0FD-4999-AE0C-8138EF4B90F7}"/>
              </a:ext>
            </a:extLst>
          </p:cNvPr>
          <p:cNvSpPr>
            <a:spLocks noGrp="1"/>
          </p:cNvSpPr>
          <p:nvPr>
            <p:ph type="sldNum" sz="quarter" idx="12"/>
          </p:nvPr>
        </p:nvSpPr>
        <p:spPr/>
        <p:txBody>
          <a:bodyPr anchor="ctr">
            <a:normAutofit/>
          </a:bodyPr>
          <a:lstStyle/>
          <a:p>
            <a:pPr>
              <a:spcAft>
                <a:spcPts val="600"/>
              </a:spcAft>
            </a:pPr>
            <a:fld id="{3A98EE3D-8CD1-4C3F-BD1C-C98C9596463C}" type="slidenum">
              <a:rPr lang="en-US" smtClean="0"/>
              <a:pPr>
                <a:spcAft>
                  <a:spcPts val="600"/>
                </a:spcAft>
              </a:pPr>
              <a:t>33</a:t>
            </a:fld>
            <a:endParaRPr lang="en-US"/>
          </a:p>
        </p:txBody>
      </p:sp>
      <p:sp>
        <p:nvSpPr>
          <p:cNvPr id="3" name="Footer Placeholder 2">
            <a:extLst>
              <a:ext uri="{FF2B5EF4-FFF2-40B4-BE49-F238E27FC236}">
                <a16:creationId xmlns:a16="http://schemas.microsoft.com/office/drawing/2014/main" id="{FC8CBD08-CBE0-4A85-9C8C-EE5B05608F2E}"/>
              </a:ext>
            </a:extLst>
          </p:cNvPr>
          <p:cNvSpPr>
            <a:spLocks noGrp="1"/>
          </p:cNvSpPr>
          <p:nvPr>
            <p:ph type="ftr" sz="quarter" idx="11"/>
          </p:nvPr>
        </p:nvSpPr>
        <p:spPr/>
        <p:txBody>
          <a:bodyPr anchor="ctr">
            <a:normAutofit/>
          </a:bodyPr>
          <a:lstStyle/>
          <a:p>
            <a:pPr>
              <a:spcAft>
                <a:spcPts val="600"/>
              </a:spcAft>
            </a:pPr>
            <a:r>
              <a:rPr lang="en-US" dirty="0"/>
              <a:t>Recovery management</a:t>
            </a:r>
          </a:p>
        </p:txBody>
      </p:sp>
      <p:sp>
        <p:nvSpPr>
          <p:cNvPr id="4" name="Title 3">
            <a:extLst>
              <a:ext uri="{FF2B5EF4-FFF2-40B4-BE49-F238E27FC236}">
                <a16:creationId xmlns:a16="http://schemas.microsoft.com/office/drawing/2014/main" id="{D11E0DA9-F80F-4FD2-86AD-FCB7040886B0}"/>
              </a:ext>
            </a:extLst>
          </p:cNvPr>
          <p:cNvSpPr>
            <a:spLocks noGrp="1"/>
          </p:cNvSpPr>
          <p:nvPr>
            <p:ph type="title"/>
          </p:nvPr>
        </p:nvSpPr>
        <p:spPr/>
        <p:txBody>
          <a:bodyPr anchor="ctr">
            <a:normAutofit/>
          </a:bodyPr>
          <a:lstStyle/>
          <a:p>
            <a:r>
              <a:rPr lang="en-US" dirty="0">
                <a:latin typeface="Calibri" panose="020F0502020204030204" pitchFamily="34" charset="0"/>
                <a:cs typeface="Calibri" panose="020F0502020204030204" pitchFamily="34" charset="0"/>
              </a:rPr>
              <a:t>The Action plan: Connect To Hope</a:t>
            </a:r>
            <a:endParaRPr lang="ru-RU" dirty="0">
              <a:latin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CE60D718-AF05-43B9-B478-C057FE5DF5E0}"/>
              </a:ext>
            </a:extLst>
          </p:cNvPr>
          <p:cNvSpPr>
            <a:spLocks noGrp="1"/>
          </p:cNvSpPr>
          <p:nvPr>
            <p:ph sz="half" idx="1"/>
          </p:nvPr>
        </p:nvSpPr>
        <p:spPr>
          <a:xfrm>
            <a:off x="496441" y="2312536"/>
            <a:ext cx="5422390" cy="4135627"/>
          </a:xfrm>
        </p:spPr>
        <p:txBody>
          <a:bodyPr numCol="1" spcCol="540000" anchor="t">
            <a:normAutofit fontScale="70000" lnSpcReduction="20000"/>
          </a:bodyPr>
          <a:lstStyle/>
          <a:p>
            <a:pPr marL="0" marR="0" indent="0">
              <a:lnSpc>
                <a:spcPct val="107000"/>
              </a:lnSpc>
              <a:spcBef>
                <a:spcPts val="0"/>
              </a:spcBef>
              <a:spcAft>
                <a:spcPts val="1200"/>
              </a:spcAft>
              <a:buNone/>
            </a:pPr>
            <a:r>
              <a:rPr lang="en-US" sz="3400" b="1" dirty="0">
                <a:solidFill>
                  <a:schemeClr val="accent2"/>
                </a:solidFill>
                <a:cs typeface="Calibri" panose="020F0502020204030204" pitchFamily="34" charset="0"/>
              </a:rPr>
              <a:t>C</a:t>
            </a:r>
            <a:r>
              <a:rPr lang="en-US" sz="3400" dirty="0">
                <a:cs typeface="Calibri" panose="020F0502020204030204" pitchFamily="34" charset="0"/>
              </a:rPr>
              <a:t>reate a culture and language and hope</a:t>
            </a:r>
          </a:p>
          <a:p>
            <a:pPr marL="0" marR="0" indent="0">
              <a:lnSpc>
                <a:spcPct val="107000"/>
              </a:lnSpc>
              <a:spcBef>
                <a:spcPts val="0"/>
              </a:spcBef>
              <a:spcAft>
                <a:spcPts val="1200"/>
              </a:spcAft>
              <a:buNone/>
            </a:pPr>
            <a:r>
              <a:rPr lang="en-US" sz="3400" b="1" dirty="0">
                <a:solidFill>
                  <a:schemeClr val="accent2"/>
                </a:solidFill>
                <a:cs typeface="Calibri" panose="020F0502020204030204" pitchFamily="34" charset="0"/>
              </a:rPr>
              <a:t>O</a:t>
            </a:r>
            <a:r>
              <a:rPr lang="en-US" sz="3400" dirty="0">
                <a:cs typeface="Calibri" panose="020F0502020204030204" pitchFamily="34" charset="0"/>
              </a:rPr>
              <a:t>ffer a comprehensive and holistic service array</a:t>
            </a:r>
          </a:p>
          <a:p>
            <a:pPr marL="0" marR="0" indent="0">
              <a:lnSpc>
                <a:spcPct val="107000"/>
              </a:lnSpc>
              <a:spcBef>
                <a:spcPts val="0"/>
              </a:spcBef>
              <a:spcAft>
                <a:spcPts val="1200"/>
              </a:spcAft>
              <a:buNone/>
            </a:pPr>
            <a:r>
              <a:rPr lang="en-US" sz="3400" b="1" dirty="0">
                <a:solidFill>
                  <a:schemeClr val="accent2"/>
                </a:solidFill>
                <a:cs typeface="Calibri" panose="020F0502020204030204" pitchFamily="34" charset="0"/>
              </a:rPr>
              <a:t>N</a:t>
            </a:r>
            <a:r>
              <a:rPr lang="en-US" sz="3400" dirty="0">
                <a:cs typeface="Calibri" panose="020F0502020204030204" pitchFamily="34" charset="0"/>
              </a:rPr>
              <a:t>on-judgmental</a:t>
            </a:r>
          </a:p>
          <a:p>
            <a:pPr marL="0" marR="0" indent="0">
              <a:lnSpc>
                <a:spcPct val="107000"/>
              </a:lnSpc>
              <a:spcBef>
                <a:spcPts val="0"/>
              </a:spcBef>
              <a:spcAft>
                <a:spcPts val="1200"/>
              </a:spcAft>
              <a:buNone/>
            </a:pPr>
            <a:r>
              <a:rPr lang="en-US" sz="3400" b="1" dirty="0">
                <a:solidFill>
                  <a:schemeClr val="accent2"/>
                </a:solidFill>
                <a:cs typeface="Calibri" panose="020F0502020204030204" pitchFamily="34" charset="0"/>
              </a:rPr>
              <a:t>N</a:t>
            </a:r>
            <a:r>
              <a:rPr lang="en-US" sz="3400" dirty="0">
                <a:cs typeface="Calibri" panose="020F0502020204030204" pitchFamily="34" charset="0"/>
              </a:rPr>
              <a:t>avigating diverse needs</a:t>
            </a:r>
          </a:p>
          <a:p>
            <a:pPr marL="0" marR="0" indent="0">
              <a:lnSpc>
                <a:spcPct val="107000"/>
              </a:lnSpc>
              <a:spcBef>
                <a:spcPts val="0"/>
              </a:spcBef>
              <a:spcAft>
                <a:spcPts val="1200"/>
              </a:spcAft>
              <a:buNone/>
            </a:pPr>
            <a:r>
              <a:rPr lang="en-US" sz="3400" b="1" dirty="0">
                <a:solidFill>
                  <a:schemeClr val="accent2"/>
                </a:solidFill>
                <a:cs typeface="Calibri" panose="020F0502020204030204" pitchFamily="34" charset="0"/>
              </a:rPr>
              <a:t>E</a:t>
            </a:r>
            <a:r>
              <a:rPr lang="en-US" sz="3400" dirty="0">
                <a:cs typeface="Calibri" panose="020F0502020204030204" pitchFamily="34" charset="0"/>
              </a:rPr>
              <a:t>ngagement strategies             </a:t>
            </a:r>
          </a:p>
          <a:p>
            <a:pPr marL="0" marR="0" indent="0">
              <a:lnSpc>
                <a:spcPct val="107000"/>
              </a:lnSpc>
              <a:spcBef>
                <a:spcPts val="0"/>
              </a:spcBef>
              <a:spcAft>
                <a:spcPts val="1200"/>
              </a:spcAft>
              <a:buNone/>
            </a:pPr>
            <a:r>
              <a:rPr lang="en-US" sz="3400" b="1" dirty="0">
                <a:solidFill>
                  <a:schemeClr val="accent2"/>
                </a:solidFill>
                <a:cs typeface="Calibri" panose="020F0502020204030204" pitchFamily="34" charset="0"/>
              </a:rPr>
              <a:t>C</a:t>
            </a:r>
            <a:r>
              <a:rPr lang="en-US" sz="3400" dirty="0">
                <a:cs typeface="Calibri" panose="020F0502020204030204" pitchFamily="34" charset="0"/>
              </a:rPr>
              <a:t>ollaborative relationships and reflective practice</a:t>
            </a:r>
            <a:endParaRPr lang="en-US" sz="3400" b="1" dirty="0">
              <a:solidFill>
                <a:srgbClr val="ED7D31"/>
              </a:solidFill>
              <a:cs typeface="Calibri" panose="020F0502020204030204" pitchFamily="34" charset="0"/>
            </a:endParaRPr>
          </a:p>
          <a:p>
            <a:pPr marL="0" marR="0" indent="0">
              <a:lnSpc>
                <a:spcPct val="107000"/>
              </a:lnSpc>
              <a:spcBef>
                <a:spcPts val="0"/>
              </a:spcBef>
              <a:spcAft>
                <a:spcPts val="1200"/>
              </a:spcAft>
              <a:buNone/>
            </a:pPr>
            <a:r>
              <a:rPr lang="en-US" sz="3400" b="1" dirty="0">
                <a:solidFill>
                  <a:schemeClr val="accent2"/>
                </a:solidFill>
                <a:cs typeface="Calibri" panose="020F0502020204030204" pitchFamily="34" charset="0"/>
              </a:rPr>
              <a:t>T</a:t>
            </a:r>
            <a:r>
              <a:rPr lang="en-US" sz="3400" dirty="0">
                <a:cs typeface="Calibri" panose="020F0502020204030204" pitchFamily="34" charset="0"/>
              </a:rPr>
              <a:t>ransforming services and systems </a:t>
            </a:r>
            <a:endParaRPr lang="en-US" sz="2000" dirty="0">
              <a:cs typeface="Calibri" panose="020F0502020204030204" pitchFamily="34" charset="0"/>
            </a:endParaRPr>
          </a:p>
        </p:txBody>
      </p:sp>
      <p:sp>
        <p:nvSpPr>
          <p:cNvPr id="10" name="Content Placeholder 9">
            <a:extLst>
              <a:ext uri="{FF2B5EF4-FFF2-40B4-BE49-F238E27FC236}">
                <a16:creationId xmlns:a16="http://schemas.microsoft.com/office/drawing/2014/main" id="{E79DCD8A-CD57-4927-89ED-C71097326022}"/>
              </a:ext>
            </a:extLst>
          </p:cNvPr>
          <p:cNvSpPr>
            <a:spLocks noGrp="1"/>
          </p:cNvSpPr>
          <p:nvPr>
            <p:ph sz="half" idx="2"/>
          </p:nvPr>
        </p:nvSpPr>
        <p:spPr>
          <a:xfrm>
            <a:off x="6273167" y="2312536"/>
            <a:ext cx="5422392" cy="4243203"/>
          </a:xfrm>
        </p:spPr>
        <p:txBody>
          <a:bodyPr>
            <a:noAutofit/>
          </a:bodyPr>
          <a:lstStyle/>
          <a:p>
            <a:pPr marL="0" marR="0" indent="0">
              <a:lnSpc>
                <a:spcPct val="107000"/>
              </a:lnSpc>
              <a:spcBef>
                <a:spcPts val="0"/>
              </a:spcBef>
              <a:spcAft>
                <a:spcPts val="1200"/>
              </a:spcAft>
              <a:buNone/>
            </a:pPr>
            <a:r>
              <a:rPr lang="en-US" sz="2200" b="1" dirty="0">
                <a:solidFill>
                  <a:schemeClr val="accent3">
                    <a:lumMod val="75000"/>
                  </a:schemeClr>
                </a:solidFill>
                <a:effectLst/>
                <a:ea typeface="Calibri" panose="020F0502020204030204" pitchFamily="34" charset="0"/>
                <a:cs typeface="Calibri" panose="020F0502020204030204" pitchFamily="34" charset="0"/>
              </a:rPr>
              <a:t>H</a:t>
            </a:r>
            <a:r>
              <a:rPr lang="en-US" sz="2200" dirty="0">
                <a:effectLst/>
                <a:ea typeface="Calibri" panose="020F0502020204030204" pitchFamily="34" charset="0"/>
                <a:cs typeface="Calibri" panose="020F0502020204030204" pitchFamily="34" charset="0"/>
              </a:rPr>
              <a:t>onor the differences and diverse needs of each individual served</a:t>
            </a:r>
          </a:p>
          <a:p>
            <a:pPr marL="0" marR="0" indent="0">
              <a:lnSpc>
                <a:spcPct val="107000"/>
              </a:lnSpc>
              <a:spcBef>
                <a:spcPts val="0"/>
              </a:spcBef>
              <a:spcAft>
                <a:spcPts val="1200"/>
              </a:spcAft>
              <a:buNone/>
            </a:pPr>
            <a:r>
              <a:rPr lang="en-US" sz="2200" b="1" dirty="0">
                <a:solidFill>
                  <a:schemeClr val="accent3">
                    <a:lumMod val="75000"/>
                  </a:schemeClr>
                </a:solidFill>
                <a:effectLst/>
                <a:ea typeface="Calibri" panose="020F0502020204030204" pitchFamily="34" charset="0"/>
                <a:cs typeface="Calibri" panose="020F0502020204030204" pitchFamily="34" charset="0"/>
              </a:rPr>
              <a:t>O</a:t>
            </a:r>
            <a:r>
              <a:rPr lang="en-US" sz="2200" dirty="0">
                <a:effectLst/>
                <a:ea typeface="Calibri" panose="020F0502020204030204" pitchFamily="34" charset="0"/>
                <a:cs typeface="Calibri" panose="020F0502020204030204" pitchFamily="34" charset="0"/>
              </a:rPr>
              <a:t>ffer various opportunities and resources that support the recovery journey</a:t>
            </a:r>
            <a:endParaRPr lang="en-US" sz="2200" dirty="0">
              <a:ea typeface="Calibri" panose="020F0502020204030204" pitchFamily="34" charset="0"/>
              <a:cs typeface="Calibri" panose="020F0502020204030204" pitchFamily="34" charset="0"/>
            </a:endParaRPr>
          </a:p>
          <a:p>
            <a:pPr marL="0" marR="0" indent="0">
              <a:lnSpc>
                <a:spcPct val="107000"/>
              </a:lnSpc>
              <a:spcBef>
                <a:spcPts val="0"/>
              </a:spcBef>
              <a:spcAft>
                <a:spcPts val="1200"/>
              </a:spcAft>
              <a:buNone/>
            </a:pPr>
            <a:r>
              <a:rPr lang="en-US" sz="2200" b="1" dirty="0">
                <a:solidFill>
                  <a:schemeClr val="accent3">
                    <a:lumMod val="75000"/>
                  </a:schemeClr>
                </a:solidFill>
                <a:effectLst/>
                <a:ea typeface="Calibri" panose="020F0502020204030204" pitchFamily="34" charset="0"/>
                <a:cs typeface="Calibri" panose="020F0502020204030204" pitchFamily="34" charset="0"/>
              </a:rPr>
              <a:t>P</a:t>
            </a:r>
            <a:r>
              <a:rPr lang="en-US" sz="2200" dirty="0">
                <a:effectLst/>
                <a:ea typeface="Calibri" panose="020F0502020204030204" pitchFamily="34" charset="0"/>
                <a:cs typeface="Calibri" panose="020F0502020204030204" pitchFamily="34" charset="0"/>
              </a:rPr>
              <a:t>rovide an environment to encourage personal control</a:t>
            </a:r>
          </a:p>
          <a:p>
            <a:pPr marL="0" marR="0" indent="0">
              <a:lnSpc>
                <a:spcPct val="107000"/>
              </a:lnSpc>
              <a:spcBef>
                <a:spcPts val="0"/>
              </a:spcBef>
              <a:spcAft>
                <a:spcPts val="1200"/>
              </a:spcAft>
              <a:buNone/>
            </a:pPr>
            <a:r>
              <a:rPr lang="en-US" sz="2200" b="1" dirty="0">
                <a:solidFill>
                  <a:schemeClr val="accent3">
                    <a:lumMod val="75000"/>
                  </a:schemeClr>
                </a:solidFill>
                <a:effectLst/>
                <a:ea typeface="Calibri" panose="020F0502020204030204" pitchFamily="34" charset="0"/>
                <a:cs typeface="Calibri" panose="020F0502020204030204" pitchFamily="34" charset="0"/>
              </a:rPr>
              <a:t>E</a:t>
            </a:r>
            <a:r>
              <a:rPr lang="en-US" sz="2200" dirty="0">
                <a:effectLst/>
                <a:ea typeface="Calibri" panose="020F0502020204030204" pitchFamily="34" charset="0"/>
                <a:cs typeface="Calibri" panose="020F0502020204030204" pitchFamily="34" charset="0"/>
              </a:rPr>
              <a:t>ngage in personal recovery by understanding personal recovery narrative in the treatment process and within the community</a:t>
            </a:r>
            <a:endParaRPr lang="en-US" sz="2200" dirty="0">
              <a:cs typeface="Calibri" panose="020F0502020204030204" pitchFamily="34" charset="0"/>
            </a:endParaRPr>
          </a:p>
        </p:txBody>
      </p:sp>
      <p:sp>
        <p:nvSpPr>
          <p:cNvPr id="11" name="Rectangle 10">
            <a:extLst>
              <a:ext uri="{FF2B5EF4-FFF2-40B4-BE49-F238E27FC236}">
                <a16:creationId xmlns:a16="http://schemas.microsoft.com/office/drawing/2014/main" id="{069270C0-B646-4EF4-860D-2A5EB41633CE}"/>
              </a:ext>
            </a:extLst>
          </p:cNvPr>
          <p:cNvSpPr/>
          <p:nvPr/>
        </p:nvSpPr>
        <p:spPr>
          <a:xfrm>
            <a:off x="6003583" y="2194339"/>
            <a:ext cx="45719" cy="4310789"/>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aphicFrame>
        <p:nvGraphicFramePr>
          <p:cNvPr id="12" name="Diagram 11">
            <a:extLst>
              <a:ext uri="{FF2B5EF4-FFF2-40B4-BE49-F238E27FC236}">
                <a16:creationId xmlns:a16="http://schemas.microsoft.com/office/drawing/2014/main" id="{4D6808A3-3BCF-4671-8122-D712E4AA3121}"/>
              </a:ext>
            </a:extLst>
          </p:cNvPr>
          <p:cNvGraphicFramePr/>
          <p:nvPr>
            <p:extLst>
              <p:ext uri="{D42A27DB-BD31-4B8C-83A1-F6EECF244321}">
                <p14:modId xmlns:p14="http://schemas.microsoft.com/office/powerpoint/2010/main" val="603794030"/>
              </p:ext>
            </p:extLst>
          </p:nvPr>
        </p:nvGraphicFramePr>
        <p:xfrm>
          <a:off x="8107251" y="-212501"/>
          <a:ext cx="3503555" cy="32068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88939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3D8B0C-EFCA-45C3-A92A-E9B17B93DAF7}"/>
              </a:ext>
            </a:extLst>
          </p:cNvPr>
          <p:cNvSpPr>
            <a:spLocks noGrp="1"/>
          </p:cNvSpPr>
          <p:nvPr>
            <p:ph type="title"/>
          </p:nvPr>
        </p:nvSpPr>
        <p:spPr>
          <a:xfrm>
            <a:off x="7955459" y="495298"/>
            <a:ext cx="3392382" cy="1455852"/>
          </a:xfrm>
        </p:spPr>
        <p:txBody>
          <a:bodyPr/>
          <a:lstStyle/>
          <a:p>
            <a:pPr algn="ctr"/>
            <a:br>
              <a:rPr lang="en-US" dirty="0"/>
            </a:br>
            <a:r>
              <a:rPr lang="en-US" dirty="0">
                <a:latin typeface="Calibri" panose="020F0502020204030204" pitchFamily="34" charset="0"/>
                <a:cs typeface="Calibri" panose="020F0502020204030204" pitchFamily="34" charset="0"/>
              </a:rPr>
              <a:t>Activity</a:t>
            </a:r>
            <a:endParaRPr lang="ru-RU" dirty="0">
              <a:latin typeface="Calibri" panose="020F0502020204030204" pitchFamily="34" charset="0"/>
              <a:cs typeface="Calibri" panose="020F0502020204030204" pitchFamily="34" charset="0"/>
            </a:endParaRPr>
          </a:p>
        </p:txBody>
      </p:sp>
      <p:sp>
        <p:nvSpPr>
          <p:cNvPr id="6" name="Content Placeholder 5">
            <a:extLst>
              <a:ext uri="{FF2B5EF4-FFF2-40B4-BE49-F238E27FC236}">
                <a16:creationId xmlns:a16="http://schemas.microsoft.com/office/drawing/2014/main" id="{1E9EACF6-E8C5-485F-B9F8-6F314C3308D6}"/>
              </a:ext>
            </a:extLst>
          </p:cNvPr>
          <p:cNvSpPr>
            <a:spLocks noGrp="1"/>
          </p:cNvSpPr>
          <p:nvPr>
            <p:ph sz="quarter" idx="14"/>
          </p:nvPr>
        </p:nvSpPr>
        <p:spPr>
          <a:xfrm>
            <a:off x="7665339" y="2258393"/>
            <a:ext cx="4102269" cy="4392462"/>
          </a:xfrm>
        </p:spPr>
        <p:txBody>
          <a:bodyPr>
            <a:normAutofit/>
          </a:bodyPr>
          <a:lstStyle/>
          <a:p>
            <a:pPr marL="0" marR="0">
              <a:lnSpc>
                <a:spcPct val="107000"/>
              </a:lnSpc>
              <a:spcBef>
                <a:spcPts val="0"/>
              </a:spcBef>
              <a:spcAft>
                <a:spcPts val="1200"/>
              </a:spcAft>
            </a:pPr>
            <a:r>
              <a:rPr lang="en-US" sz="2000" b="1" dirty="0">
                <a:effectLst/>
                <a:ea typeface="Calibri" panose="020F0502020204030204" pitchFamily="34" charset="0"/>
                <a:cs typeface="Times New Roman" panose="02020603050405020304" pitchFamily="18" charset="0"/>
              </a:rPr>
              <a:t>Break into groups.  Reflect on the key principles that contribute to an intentional recovery focus for services and supports. </a:t>
            </a:r>
          </a:p>
          <a:p>
            <a:pPr marL="0" marR="0">
              <a:lnSpc>
                <a:spcPct val="107000"/>
              </a:lnSpc>
              <a:spcBef>
                <a:spcPts val="0"/>
              </a:spcBef>
              <a:spcAft>
                <a:spcPts val="1200"/>
              </a:spcAft>
            </a:pPr>
            <a:r>
              <a:rPr lang="en-US" sz="2000" b="1" dirty="0">
                <a:effectLst/>
                <a:ea typeface="Calibri" panose="020F0502020204030204" pitchFamily="34" charset="0"/>
                <a:cs typeface="Times New Roman" panose="02020603050405020304" pitchFamily="18" charset="0"/>
              </a:rPr>
              <a:t>Discuss the following:</a:t>
            </a:r>
            <a:endParaRPr lang="en-US" sz="2000" dirty="0">
              <a:effectLst/>
              <a:ea typeface="Calibri" panose="020F0502020204030204" pitchFamily="34" charset="0"/>
              <a:cs typeface="Times New Roman" panose="02020603050405020304" pitchFamily="18" charset="0"/>
            </a:endParaRPr>
          </a:p>
          <a:p>
            <a:pPr marR="0" lvl="0">
              <a:lnSpc>
                <a:spcPct val="107000"/>
              </a:lnSpc>
              <a:spcBef>
                <a:spcPts val="0"/>
              </a:spcBef>
              <a:spcAft>
                <a:spcPts val="1200"/>
              </a:spcAft>
            </a:pPr>
            <a:r>
              <a:rPr lang="en-US" sz="2000" b="1" dirty="0">
                <a:solidFill>
                  <a:schemeClr val="accent1"/>
                </a:solidFill>
                <a:effectLst/>
                <a:ea typeface="Calibri" panose="020F0502020204030204" pitchFamily="34" charset="0"/>
                <a:cs typeface="Times New Roman" panose="02020603050405020304" pitchFamily="18" charset="0"/>
              </a:rPr>
              <a:t>What are some ways you have noted that our organization can increase its use of recovery-oriented practices? </a:t>
            </a:r>
            <a:r>
              <a:rPr lang="en-US" sz="2000" b="1" dirty="0">
                <a:solidFill>
                  <a:schemeClr val="accent1"/>
                </a:solidFill>
                <a:ea typeface="Calibri" panose="020F0502020204030204" pitchFamily="34" charset="0"/>
                <a:cs typeface="Times New Roman" panose="02020603050405020304" pitchFamily="18" charset="0"/>
              </a:rPr>
              <a:t>P</a:t>
            </a:r>
            <a:r>
              <a:rPr lang="en-US" sz="2000" b="1" dirty="0">
                <a:solidFill>
                  <a:schemeClr val="accent1"/>
                </a:solidFill>
                <a:effectLst/>
                <a:ea typeface="Calibri" panose="020F0502020204030204" pitchFamily="34" charset="0"/>
                <a:cs typeface="Times New Roman" panose="02020603050405020304" pitchFamily="18" charset="0"/>
              </a:rPr>
              <a:t>lease describe them.</a:t>
            </a:r>
            <a:endParaRPr lang="en-US" sz="2000" dirty="0">
              <a:solidFill>
                <a:schemeClr val="accent1"/>
              </a:solidFill>
              <a:effectLst/>
              <a:ea typeface="Calibri" panose="020F0502020204030204" pitchFamily="34" charset="0"/>
              <a:cs typeface="Times New Roman" panose="02020603050405020304" pitchFamily="18" charset="0"/>
            </a:endParaRPr>
          </a:p>
          <a:p>
            <a:endParaRPr lang="en-US" dirty="0"/>
          </a:p>
        </p:txBody>
      </p:sp>
      <p:sp>
        <p:nvSpPr>
          <p:cNvPr id="3" name="Footer Placeholder 2">
            <a:extLst>
              <a:ext uri="{FF2B5EF4-FFF2-40B4-BE49-F238E27FC236}">
                <a16:creationId xmlns:a16="http://schemas.microsoft.com/office/drawing/2014/main" id="{1EDDB1DA-AD73-4E32-B7D5-0BD10081893B}"/>
              </a:ext>
            </a:extLst>
          </p:cNvPr>
          <p:cNvSpPr>
            <a:spLocks noGrp="1"/>
          </p:cNvSpPr>
          <p:nvPr>
            <p:ph type="ftr" sz="quarter" idx="11"/>
          </p:nvPr>
        </p:nvSpPr>
        <p:spPr>
          <a:xfrm>
            <a:off x="424391" y="6446838"/>
            <a:ext cx="6818262" cy="365125"/>
          </a:xfrm>
        </p:spPr>
        <p:txBody>
          <a:bodyPr/>
          <a:lstStyle/>
          <a:p>
            <a:pPr>
              <a:spcAft>
                <a:spcPts val="600"/>
              </a:spcAft>
            </a:pPr>
            <a:r>
              <a:rPr lang="en-US" dirty="0"/>
              <a:t>Recovery management</a:t>
            </a:r>
          </a:p>
        </p:txBody>
      </p:sp>
      <p:sp>
        <p:nvSpPr>
          <p:cNvPr id="4" name="Slide Number Placeholder 3">
            <a:extLst>
              <a:ext uri="{FF2B5EF4-FFF2-40B4-BE49-F238E27FC236}">
                <a16:creationId xmlns:a16="http://schemas.microsoft.com/office/drawing/2014/main" id="{36B7E12A-8BF8-4D3D-842F-D070248D1B08}"/>
              </a:ext>
            </a:extLst>
          </p:cNvPr>
          <p:cNvSpPr>
            <a:spLocks noGrp="1"/>
          </p:cNvSpPr>
          <p:nvPr>
            <p:ph type="sldNum" sz="quarter" idx="12"/>
          </p:nvPr>
        </p:nvSpPr>
        <p:spPr>
          <a:xfrm>
            <a:off x="10930596" y="6446838"/>
            <a:ext cx="617912" cy="365125"/>
          </a:xfrm>
        </p:spPr>
        <p:txBody>
          <a:bodyPr/>
          <a:lstStyle/>
          <a:p>
            <a:fld id="{3A98EE3D-8CD1-4C3F-BD1C-C98C9596463C}" type="slidenum">
              <a:rPr lang="en-US" smtClean="0"/>
              <a:t>34</a:t>
            </a:fld>
            <a:endParaRPr lang="en-US" dirty="0"/>
          </a:p>
        </p:txBody>
      </p:sp>
      <p:sp>
        <p:nvSpPr>
          <p:cNvPr id="2" name="Rectangle 2">
            <a:extLst>
              <a:ext uri="{FF2B5EF4-FFF2-40B4-BE49-F238E27FC236}">
                <a16:creationId xmlns:a16="http://schemas.microsoft.com/office/drawing/2014/main" id="{EAA79736-CF6F-4273-A878-775FEBBB24BC}"/>
              </a:ext>
            </a:extLst>
          </p:cNvPr>
          <p:cNvSpPr>
            <a:spLocks noChangeArrowheads="1"/>
          </p:cNvSpPr>
          <p:nvPr/>
        </p:nvSpPr>
        <p:spPr bwMode="auto">
          <a:xfrm>
            <a:off x="-1705" y="20714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8" name="Picture Placeholder 27">
            <a:extLst>
              <a:ext uri="{FF2B5EF4-FFF2-40B4-BE49-F238E27FC236}">
                <a16:creationId xmlns:a16="http://schemas.microsoft.com/office/drawing/2014/main" id="{6CACCCBE-8D5F-4AE6-B086-FF7C373C399D}"/>
              </a:ext>
            </a:extLst>
          </p:cNvPr>
          <p:cNvPicPr>
            <a:picLocks noGrp="1" noChangeAspect="1"/>
          </p:cNvPicPr>
          <p:nvPr>
            <p:ph type="pic" sz="quarter" idx="15"/>
          </p:nvPr>
        </p:nvPicPr>
        <p:blipFill>
          <a:blip r:embed="rId3"/>
          <a:srcRect l="19094" r="19094"/>
          <a:stretch>
            <a:fillRect/>
          </a:stretch>
        </p:blipFill>
        <p:spPr>
          <a:prstGeom prst="rect">
            <a:avLst/>
          </a:prstGeom>
        </p:spPr>
      </p:pic>
    </p:spTree>
    <p:extLst>
      <p:ext uri="{BB962C8B-B14F-4D97-AF65-F5344CB8AC3E}">
        <p14:creationId xmlns:p14="http://schemas.microsoft.com/office/powerpoint/2010/main" val="19156188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8A2689FD-C62B-4BD1-84A6-8BCDC5AE2D8F}"/>
              </a:ext>
            </a:extLst>
          </p:cNvPr>
          <p:cNvPicPr>
            <a:picLocks noChangeAspect="1"/>
          </p:cNvPicPr>
          <p:nvPr/>
        </p:nvPicPr>
        <p:blipFill>
          <a:blip r:embed="rId3">
            <a:alphaModFix amt="70000"/>
          </a:blip>
          <a:stretch>
            <a:fillRect/>
          </a:stretch>
        </p:blipFill>
        <p:spPr>
          <a:xfrm>
            <a:off x="457200" y="530071"/>
            <a:ext cx="11578107" cy="5277052"/>
          </a:xfrm>
          <a:prstGeom prst="rect">
            <a:avLst/>
          </a:prstGeom>
        </p:spPr>
      </p:pic>
      <p:sp>
        <p:nvSpPr>
          <p:cNvPr id="7" name="Title 6">
            <a:extLst>
              <a:ext uri="{FF2B5EF4-FFF2-40B4-BE49-F238E27FC236}">
                <a16:creationId xmlns:a16="http://schemas.microsoft.com/office/drawing/2014/main" id="{C71A289E-67C7-45E6-9DCC-710651BE8EB3}"/>
              </a:ext>
            </a:extLst>
          </p:cNvPr>
          <p:cNvSpPr>
            <a:spLocks noGrp="1"/>
          </p:cNvSpPr>
          <p:nvPr>
            <p:ph type="title"/>
          </p:nvPr>
        </p:nvSpPr>
        <p:spPr>
          <a:xfrm>
            <a:off x="605182" y="2996240"/>
            <a:ext cx="11029615" cy="1497507"/>
          </a:xfrm>
        </p:spPr>
        <p:txBody>
          <a:bodyPr>
            <a:normAutofit/>
          </a:bodyPr>
          <a:lstStyle/>
          <a:p>
            <a:r>
              <a:rPr lang="en-US" sz="4000" dirty="0">
                <a:latin typeface="Calibri" panose="020F0502020204030204" pitchFamily="34" charset="0"/>
                <a:cs typeface="Calibri" panose="020F0502020204030204" pitchFamily="34" charset="0"/>
              </a:rPr>
              <a:t>Questions for</a:t>
            </a:r>
            <a:br>
              <a:rPr lang="en-US" sz="4000" dirty="0">
                <a:latin typeface="Calibri" panose="020F0502020204030204" pitchFamily="34" charset="0"/>
                <a:cs typeface="Calibri" panose="020F0502020204030204" pitchFamily="34" charset="0"/>
              </a:rPr>
            </a:br>
            <a:r>
              <a:rPr lang="en-US" sz="4000" dirty="0">
                <a:latin typeface="Calibri" panose="020F0502020204030204" pitchFamily="34" charset="0"/>
                <a:cs typeface="Calibri" panose="020F0502020204030204" pitchFamily="34" charset="0"/>
              </a:rPr>
              <a:t>Reflection</a:t>
            </a:r>
          </a:p>
        </p:txBody>
      </p:sp>
      <p:sp>
        <p:nvSpPr>
          <p:cNvPr id="8" name="Text Placeholder 7">
            <a:extLst>
              <a:ext uri="{FF2B5EF4-FFF2-40B4-BE49-F238E27FC236}">
                <a16:creationId xmlns:a16="http://schemas.microsoft.com/office/drawing/2014/main" id="{1D5DEDC3-7441-4B69-9FFD-25B0D3605A2B}"/>
              </a:ext>
            </a:extLst>
          </p:cNvPr>
          <p:cNvSpPr>
            <a:spLocks noGrp="1"/>
          </p:cNvSpPr>
          <p:nvPr>
            <p:ph type="body" idx="1"/>
          </p:nvPr>
        </p:nvSpPr>
        <p:spPr>
          <a:xfrm>
            <a:off x="629174" y="4493747"/>
            <a:ext cx="10981633" cy="600556"/>
          </a:xfrm>
        </p:spPr>
        <p:txBody>
          <a:bodyPr>
            <a:normAutofit/>
          </a:bodyPr>
          <a:lstStyle/>
          <a:p>
            <a:r>
              <a:rPr lang="en-US" sz="3200" b="1" dirty="0">
                <a:solidFill>
                  <a:schemeClr val="tx1">
                    <a:lumMod val="75000"/>
                    <a:lumOff val="25000"/>
                  </a:schemeClr>
                </a:solidFill>
                <a:latin typeface="Calibri" panose="020F0502020204030204" pitchFamily="34" charset="0"/>
                <a:ea typeface="Open Sans Semibold" panose="020B0706030804020204" pitchFamily="34" charset="0"/>
                <a:cs typeface="Calibri" panose="020F0502020204030204" pitchFamily="34" charset="0"/>
              </a:rPr>
              <a:t>Recovery Orientation</a:t>
            </a:r>
          </a:p>
        </p:txBody>
      </p:sp>
      <p:sp>
        <p:nvSpPr>
          <p:cNvPr id="3" name="Footer Placeholder 2">
            <a:extLst>
              <a:ext uri="{FF2B5EF4-FFF2-40B4-BE49-F238E27FC236}">
                <a16:creationId xmlns:a16="http://schemas.microsoft.com/office/drawing/2014/main" id="{1EE7168F-DF42-4F8F-A19C-08C2884BF073}"/>
              </a:ext>
            </a:extLst>
          </p:cNvPr>
          <p:cNvSpPr>
            <a:spLocks noGrp="1"/>
          </p:cNvSpPr>
          <p:nvPr>
            <p:ph type="ftr" sz="quarter" idx="11"/>
          </p:nvPr>
        </p:nvSpPr>
        <p:spPr/>
        <p:txBody>
          <a:bodyPr/>
          <a:lstStyle/>
          <a:p>
            <a:pPr algn="l"/>
            <a:r>
              <a:rPr lang="en-US" dirty="0"/>
              <a:t>Recovery management</a:t>
            </a:r>
            <a:endParaRPr lang="en-US" noProof="0" dirty="0"/>
          </a:p>
        </p:txBody>
      </p:sp>
      <p:sp>
        <p:nvSpPr>
          <p:cNvPr id="2" name="Slide Number Placeholder 1">
            <a:extLst>
              <a:ext uri="{FF2B5EF4-FFF2-40B4-BE49-F238E27FC236}">
                <a16:creationId xmlns:a16="http://schemas.microsoft.com/office/drawing/2014/main" id="{F8162335-C196-46F0-93FA-188A34887628}"/>
              </a:ext>
            </a:extLst>
          </p:cNvPr>
          <p:cNvSpPr>
            <a:spLocks noGrp="1"/>
          </p:cNvSpPr>
          <p:nvPr>
            <p:ph type="sldNum" sz="quarter" idx="12"/>
          </p:nvPr>
        </p:nvSpPr>
        <p:spPr/>
        <p:txBody>
          <a:bodyPr/>
          <a:lstStyle/>
          <a:p>
            <a:fld id="{F603CDE5-C1D8-4EDD-870F-A498BAFA520F}" type="slidenum">
              <a:rPr lang="en-US" noProof="0" smtClean="0"/>
              <a:t>35</a:t>
            </a:fld>
            <a:endParaRPr lang="en-US" noProof="0" dirty="0"/>
          </a:p>
        </p:txBody>
      </p:sp>
    </p:spTree>
    <p:extLst>
      <p:ext uri="{BB962C8B-B14F-4D97-AF65-F5344CB8AC3E}">
        <p14:creationId xmlns:p14="http://schemas.microsoft.com/office/powerpoint/2010/main" val="6532065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2B8B63-820C-4F4B-9D8C-FA49920100AA}"/>
              </a:ext>
            </a:extLst>
          </p:cNvPr>
          <p:cNvSpPr>
            <a:spLocks noGrp="1"/>
          </p:cNvSpPr>
          <p:nvPr>
            <p:ph type="title"/>
          </p:nvPr>
        </p:nvSpPr>
        <p:spPr>
          <a:xfrm>
            <a:off x="581193" y="3128790"/>
            <a:ext cx="11029616" cy="566738"/>
          </a:xfrm>
        </p:spPr>
        <p:txBody>
          <a:bodyPr>
            <a:normAutofit/>
          </a:bodyPr>
          <a:lstStyle/>
          <a:p>
            <a:pPr algn="ctr"/>
            <a:r>
              <a:rPr lang="en-US" sz="2800" dirty="0">
                <a:latin typeface="Calibri" panose="020F0502020204030204" pitchFamily="34" charset="0"/>
                <a:cs typeface="Calibri" panose="020F0502020204030204" pitchFamily="34" charset="0"/>
              </a:rPr>
              <a:t>Reflective practice</a:t>
            </a:r>
          </a:p>
        </p:txBody>
      </p:sp>
      <p:pic>
        <p:nvPicPr>
          <p:cNvPr id="12" name="Picture Placeholder 11" descr="Men is writing ">
            <a:extLst>
              <a:ext uri="{FF2B5EF4-FFF2-40B4-BE49-F238E27FC236}">
                <a16:creationId xmlns:a16="http://schemas.microsoft.com/office/drawing/2014/main" id="{29E16458-0C9B-4162-8A08-7C0E3BE746CB}"/>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a:stretch/>
        </p:blipFill>
        <p:spPr>
          <a:xfrm>
            <a:off x="447817" y="601351"/>
            <a:ext cx="11290859" cy="2527439"/>
          </a:xfrm>
        </p:spPr>
      </p:pic>
      <p:sp>
        <p:nvSpPr>
          <p:cNvPr id="6" name="Text Placeholder 5">
            <a:extLst>
              <a:ext uri="{FF2B5EF4-FFF2-40B4-BE49-F238E27FC236}">
                <a16:creationId xmlns:a16="http://schemas.microsoft.com/office/drawing/2014/main" id="{EA58F096-46A3-4EB4-950C-04CC7361A037}"/>
              </a:ext>
            </a:extLst>
          </p:cNvPr>
          <p:cNvSpPr>
            <a:spLocks noGrp="1"/>
          </p:cNvSpPr>
          <p:nvPr>
            <p:ph type="body" sz="half" idx="2"/>
          </p:nvPr>
        </p:nvSpPr>
        <p:spPr>
          <a:xfrm>
            <a:off x="709059" y="3695527"/>
            <a:ext cx="11029617" cy="3245099"/>
          </a:xfrm>
        </p:spPr>
        <p:txBody>
          <a:bodyPr>
            <a:normAutofit/>
          </a:bodyPr>
          <a:lstStyle/>
          <a:p>
            <a:pPr marL="0" marR="0">
              <a:lnSpc>
                <a:spcPct val="107000"/>
              </a:lnSpc>
              <a:spcBef>
                <a:spcPts val="0"/>
              </a:spcBef>
              <a:spcAft>
                <a:spcPts val="1200"/>
              </a:spcAft>
            </a:pPr>
            <a:r>
              <a:rPr lang="en-US" sz="1800" dirty="0">
                <a:effectLst/>
                <a:latin typeface="Calibri" panose="020F0502020204030204" pitchFamily="34" charset="0"/>
                <a:ea typeface="Calibri" panose="020F0502020204030204" pitchFamily="34" charset="0"/>
                <a:cs typeface="Calibri" panose="020F0502020204030204" pitchFamily="34" charset="0"/>
              </a:rPr>
              <a:t>Please reflect on the following questions and write down your responses.</a:t>
            </a:r>
            <a:endParaRPr lang="en-US" sz="1800" dirty="0">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1200"/>
              </a:spcAft>
            </a:pPr>
            <a:r>
              <a:rPr lang="en-US" sz="1800" b="1" u="sng" dirty="0">
                <a:effectLst/>
                <a:latin typeface="Calibri" panose="020F0502020204030204" pitchFamily="34" charset="0"/>
                <a:ea typeface="Calibri" panose="020F0502020204030204" pitchFamily="34" charset="0"/>
                <a:cs typeface="Calibri" panose="020F0502020204030204" pitchFamily="34" charset="0"/>
              </a:rPr>
              <a:t>Direct Service provider:</a:t>
            </a:r>
            <a:r>
              <a:rPr lang="en-US" sz="1800" dirty="0">
                <a:effectLst/>
                <a:latin typeface="Calibri" panose="020F0502020204030204" pitchFamily="34" charset="0"/>
                <a:ea typeface="Calibri" panose="020F0502020204030204" pitchFamily="34" charset="0"/>
                <a:cs typeface="Calibri" panose="020F0502020204030204" pitchFamily="34" charset="0"/>
              </a:rPr>
              <a:t> What impact does an intentional recovery focus have on your day-to-day work? How do you model “hope” and </a:t>
            </a:r>
            <a:r>
              <a:rPr lang="en-US" sz="18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c</a:t>
            </a:r>
            <a:r>
              <a:rPr lang="en-US" sz="1800" spc="-10" dirty="0">
                <a:solidFill>
                  <a:srgbClr val="231F20"/>
                </a:solidFill>
                <a:effectLst/>
                <a:latin typeface="Calibri" panose="020F0502020204030204" pitchFamily="34" charset="0"/>
                <a:ea typeface="Arial" panose="020B0604020202020204" pitchFamily="34" charset="0"/>
                <a:cs typeface="Calibri" panose="020F0502020204030204" pitchFamily="34" charset="0"/>
              </a:rPr>
              <a:t>rea</a:t>
            </a:r>
            <a:r>
              <a:rPr lang="en-US" sz="18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t</a:t>
            </a:r>
            <a:r>
              <a:rPr lang="en-US" sz="1800" spc="-5" dirty="0">
                <a:solidFill>
                  <a:srgbClr val="231F20"/>
                </a:solidFill>
                <a:latin typeface="Calibri" panose="020F0502020204030204" pitchFamily="34" charset="0"/>
                <a:ea typeface="Arial" panose="020B0604020202020204" pitchFamily="34" charset="0"/>
                <a:cs typeface="Calibri" panose="020F0502020204030204" pitchFamily="34" charset="0"/>
              </a:rPr>
              <a:t>e</a:t>
            </a:r>
            <a:r>
              <a:rPr lang="en-US" sz="1800" spc="-40"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US" sz="18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a</a:t>
            </a:r>
            <a:r>
              <a:rPr lang="en-US" sz="1800" spc="-10"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c</a:t>
            </a:r>
            <a:r>
              <a:rPr lang="en-US" sz="1800" spc="-10" dirty="0">
                <a:solidFill>
                  <a:srgbClr val="231F20"/>
                </a:solidFill>
                <a:effectLst/>
                <a:latin typeface="Calibri" panose="020F0502020204030204" pitchFamily="34" charset="0"/>
                <a:ea typeface="Arial" panose="020B0604020202020204" pitchFamily="34" charset="0"/>
                <a:cs typeface="Calibri" panose="020F0502020204030204" pitchFamily="34" charset="0"/>
              </a:rPr>
              <a:t>l</a:t>
            </a:r>
            <a:r>
              <a:rPr lang="en-US" sz="18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im</a:t>
            </a:r>
            <a:r>
              <a:rPr lang="en-US" sz="1800" spc="-10" dirty="0">
                <a:solidFill>
                  <a:srgbClr val="231F20"/>
                </a:solidFill>
                <a:effectLst/>
                <a:latin typeface="Calibri" panose="020F0502020204030204" pitchFamily="34" charset="0"/>
                <a:ea typeface="Arial" panose="020B0604020202020204" pitchFamily="34" charset="0"/>
                <a:cs typeface="Calibri" panose="020F0502020204030204" pitchFamily="34" charset="0"/>
              </a:rPr>
              <a:t>a</a:t>
            </a:r>
            <a:r>
              <a:rPr lang="en-US" sz="1800" spc="-15" dirty="0">
                <a:solidFill>
                  <a:srgbClr val="231F20"/>
                </a:solidFill>
                <a:effectLst/>
                <a:latin typeface="Calibri" panose="020F0502020204030204" pitchFamily="34" charset="0"/>
                <a:ea typeface="Arial" panose="020B0604020202020204" pitchFamily="34" charset="0"/>
                <a:cs typeface="Calibri" panose="020F0502020204030204" pitchFamily="34" charset="0"/>
              </a:rPr>
              <a:t>t</a:t>
            </a:r>
            <a:r>
              <a:rPr lang="en-US" sz="18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e</a:t>
            </a:r>
            <a:r>
              <a:rPr lang="en-US" sz="1800" spc="-50"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US" sz="18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of</a:t>
            </a:r>
            <a:r>
              <a:rPr lang="en-US" sz="1800" spc="-25"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US" sz="18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o</a:t>
            </a:r>
            <a:r>
              <a:rPr lang="en-US" sz="18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p</a:t>
            </a:r>
            <a:r>
              <a:rPr lang="en-US" sz="18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t</a:t>
            </a:r>
            <a:r>
              <a:rPr lang="en-US" sz="18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im</a:t>
            </a:r>
            <a:r>
              <a:rPr lang="en-US" sz="1800" spc="-10" dirty="0">
                <a:solidFill>
                  <a:srgbClr val="231F20"/>
                </a:solidFill>
                <a:effectLst/>
                <a:latin typeface="Calibri" panose="020F0502020204030204" pitchFamily="34" charset="0"/>
                <a:ea typeface="Arial" panose="020B0604020202020204" pitchFamily="34" charset="0"/>
                <a:cs typeface="Calibri" panose="020F0502020204030204" pitchFamily="34" charset="0"/>
              </a:rPr>
              <a:t>ism/</a:t>
            </a:r>
            <a:r>
              <a:rPr lang="en-US" sz="18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e</a:t>
            </a:r>
            <a:r>
              <a:rPr lang="en-US" sz="18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n</a:t>
            </a:r>
            <a:r>
              <a:rPr lang="en-US" sz="1800" spc="-15" dirty="0">
                <a:solidFill>
                  <a:srgbClr val="231F20"/>
                </a:solidFill>
                <a:effectLst/>
                <a:latin typeface="Calibri" panose="020F0502020204030204" pitchFamily="34" charset="0"/>
                <a:ea typeface="Arial" panose="020B0604020202020204" pitchFamily="34" charset="0"/>
                <a:cs typeface="Calibri" panose="020F0502020204030204" pitchFamily="34" charset="0"/>
              </a:rPr>
              <a:t>c</a:t>
            </a:r>
            <a:r>
              <a:rPr lang="en-US" sz="18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o</a:t>
            </a:r>
            <a:r>
              <a:rPr lang="en-US" sz="18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u</a:t>
            </a:r>
            <a:r>
              <a:rPr lang="en-US" sz="18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r</a:t>
            </a:r>
            <a:r>
              <a:rPr lang="en-US" sz="18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a</a:t>
            </a:r>
            <a:r>
              <a:rPr lang="en-US" sz="18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ge</a:t>
            </a:r>
            <a:r>
              <a:rPr lang="en-US" sz="18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US" sz="1800" spc="10" dirty="0">
                <a:solidFill>
                  <a:srgbClr val="231F20"/>
                </a:solidFill>
                <a:effectLst/>
                <a:latin typeface="Calibri" panose="020F0502020204030204" pitchFamily="34" charset="0"/>
                <a:ea typeface="Arial" panose="020B0604020202020204" pitchFamily="34" charset="0"/>
                <a:cs typeface="Calibri" panose="020F0502020204030204" pitchFamily="34" charset="0"/>
              </a:rPr>
              <a:t>p</a:t>
            </a:r>
            <a:r>
              <a:rPr lang="en-US" sz="18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o</a:t>
            </a:r>
            <a:r>
              <a:rPr lang="en-US" sz="1800" spc="-10" dirty="0">
                <a:solidFill>
                  <a:srgbClr val="231F20"/>
                </a:solidFill>
                <a:effectLst/>
                <a:latin typeface="Calibri" panose="020F0502020204030204" pitchFamily="34" charset="0"/>
                <a:ea typeface="Arial" panose="020B0604020202020204" pitchFamily="34" charset="0"/>
                <a:cs typeface="Calibri" panose="020F0502020204030204" pitchFamily="34" charset="0"/>
              </a:rPr>
              <a:t>s</a:t>
            </a:r>
            <a:r>
              <a:rPr lang="en-US" sz="18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iti</a:t>
            </a:r>
            <a:r>
              <a:rPr lang="en-US" sz="1800" spc="-10" dirty="0">
                <a:solidFill>
                  <a:srgbClr val="231F20"/>
                </a:solidFill>
                <a:effectLst/>
                <a:latin typeface="Calibri" panose="020F0502020204030204" pitchFamily="34" charset="0"/>
                <a:ea typeface="Arial" panose="020B0604020202020204" pitchFamily="34" charset="0"/>
                <a:cs typeface="Calibri" panose="020F0502020204030204" pitchFamily="34" charset="0"/>
              </a:rPr>
              <a:t>v</a:t>
            </a:r>
            <a:r>
              <a:rPr lang="en-US" sz="18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e</a:t>
            </a:r>
            <a:r>
              <a:rPr lang="en-US" sz="1800" spc="-80"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US" sz="18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ou</a:t>
            </a:r>
            <a:r>
              <a:rPr lang="en-US" sz="1800" spc="-20" dirty="0">
                <a:solidFill>
                  <a:srgbClr val="231F20"/>
                </a:solidFill>
                <a:effectLst/>
                <a:latin typeface="Calibri" panose="020F0502020204030204" pitchFamily="34" charset="0"/>
                <a:ea typeface="Arial" panose="020B0604020202020204" pitchFamily="34" charset="0"/>
                <a:cs typeface="Calibri" panose="020F0502020204030204" pitchFamily="34" charset="0"/>
              </a:rPr>
              <a:t>t</a:t>
            </a:r>
            <a:r>
              <a:rPr lang="en-US" sz="1800" spc="-15" dirty="0">
                <a:solidFill>
                  <a:srgbClr val="231F20"/>
                </a:solidFill>
                <a:effectLst/>
                <a:latin typeface="Calibri" panose="020F0502020204030204" pitchFamily="34" charset="0"/>
                <a:ea typeface="Arial" panose="020B0604020202020204" pitchFamily="34" charset="0"/>
                <a:cs typeface="Calibri" panose="020F0502020204030204" pitchFamily="34" charset="0"/>
              </a:rPr>
              <a:t>c</a:t>
            </a:r>
            <a:r>
              <a:rPr lang="en-US" sz="18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ome</a:t>
            </a:r>
            <a:r>
              <a:rPr lang="en-US" sz="1800" spc="-40" dirty="0">
                <a:solidFill>
                  <a:srgbClr val="231F20"/>
                </a:solidFill>
                <a:effectLst/>
                <a:latin typeface="Calibri" panose="020F0502020204030204" pitchFamily="34" charset="0"/>
                <a:ea typeface="Arial" panose="020B0604020202020204" pitchFamily="34" charset="0"/>
                <a:cs typeface="Calibri" panose="020F0502020204030204" pitchFamily="34" charset="0"/>
              </a:rPr>
              <a:t>s with the people you serve</a:t>
            </a:r>
            <a:r>
              <a:rPr lang="en-US" sz="18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a:t>
            </a:r>
            <a:endParaRPr lang="en-US" sz="1800" dirty="0">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1200"/>
              </a:spcAft>
            </a:pPr>
            <a:r>
              <a:rPr lang="en-US" sz="1800" b="1" u="sng" dirty="0">
                <a:effectLst/>
                <a:latin typeface="Calibri" panose="020F0502020204030204" pitchFamily="34" charset="0"/>
                <a:ea typeface="Calibri" panose="020F0502020204030204" pitchFamily="34" charset="0"/>
                <a:cs typeface="Calibri" panose="020F0502020204030204" pitchFamily="34" charset="0"/>
              </a:rPr>
              <a:t>Management:</a:t>
            </a:r>
            <a:r>
              <a:rPr lang="en-US" sz="1800" dirty="0">
                <a:effectLst/>
                <a:latin typeface="Calibri" panose="020F0502020204030204" pitchFamily="34" charset="0"/>
                <a:ea typeface="Calibri" panose="020F0502020204030204" pitchFamily="34" charset="0"/>
                <a:cs typeface="Calibri" panose="020F0502020204030204" pitchFamily="34" charset="0"/>
              </a:rPr>
              <a:t>  Consider the transformation process towards a Recovery-Oriented System. </a:t>
            </a:r>
            <a:r>
              <a:rPr lang="en-US" sz="1800" dirty="0">
                <a:latin typeface="Calibri" panose="020F0502020204030204" pitchFamily="34" charset="0"/>
                <a:ea typeface="Calibri" panose="020F0502020204030204" pitchFamily="34" charset="0"/>
                <a:cs typeface="Calibri" panose="020F0502020204030204" pitchFamily="34" charset="0"/>
              </a:rPr>
              <a:t>W</a:t>
            </a:r>
            <a:r>
              <a:rPr lang="en-US" sz="1800" dirty="0">
                <a:effectLst/>
                <a:latin typeface="Calibri" panose="020F0502020204030204" pitchFamily="34" charset="0"/>
                <a:ea typeface="Calibri" panose="020F0502020204030204" pitchFamily="34" charset="0"/>
                <a:cs typeface="Calibri" panose="020F0502020204030204" pitchFamily="34" charset="0"/>
              </a:rPr>
              <a:t>hat are your strengths? What do </a:t>
            </a:r>
            <a:r>
              <a:rPr lang="en-US" sz="1800" dirty="0">
                <a:latin typeface="Calibri" panose="020F0502020204030204" pitchFamily="34" charset="0"/>
                <a:ea typeface="Calibri" panose="020F0502020204030204" pitchFamily="34" charset="0"/>
                <a:cs typeface="Calibri" panose="020F0502020204030204" pitchFamily="34" charset="0"/>
              </a:rPr>
              <a:t>you want to work on first </a:t>
            </a:r>
            <a:r>
              <a:rPr lang="en-US" sz="1800" dirty="0">
                <a:effectLst/>
                <a:latin typeface="Calibri" panose="020F0502020204030204" pitchFamily="34" charset="0"/>
                <a:ea typeface="Calibri" panose="020F0502020204030204" pitchFamily="34" charset="0"/>
                <a:cs typeface="Calibri" panose="020F0502020204030204" pitchFamily="34" charset="0"/>
              </a:rPr>
              <a:t>within the framework?  What are your challenges and barriers?</a:t>
            </a:r>
          </a:p>
          <a:p>
            <a:pPr marL="0" marR="0">
              <a:lnSpc>
                <a:spcPct val="107000"/>
              </a:lnSpc>
              <a:spcBef>
                <a:spcPts val="0"/>
              </a:spcBef>
              <a:spcAft>
                <a:spcPts val="1200"/>
              </a:spcAft>
            </a:pPr>
            <a:r>
              <a:rPr lang="en-US" sz="1800" b="1" u="sng" dirty="0">
                <a:effectLst/>
                <a:latin typeface="Calibri" panose="020F0502020204030204" pitchFamily="34" charset="0"/>
                <a:ea typeface="Calibri" panose="020F0502020204030204" pitchFamily="34" charset="0"/>
                <a:cs typeface="Calibri" panose="020F0502020204030204" pitchFamily="34" charset="0"/>
              </a:rPr>
              <a:t>Administrative (to include support staff):</a:t>
            </a:r>
            <a:r>
              <a:rPr lang="en-US" sz="1800" dirty="0">
                <a:latin typeface="Calibri" panose="020F0502020204030204" pitchFamily="34" charset="0"/>
                <a:ea typeface="Calibri" panose="020F0502020204030204" pitchFamily="34" charset="0"/>
                <a:cs typeface="Calibri" panose="020F0502020204030204" pitchFamily="34" charset="0"/>
              </a:rPr>
              <a:t> How welcoming are you when someone in need of help calls or comes through our door? Do you practice patience for a lost individual? How can you be an extension of the ROSC framework?</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endParaRPr lang="en-US" sz="1600" dirty="0"/>
          </a:p>
        </p:txBody>
      </p:sp>
      <p:sp>
        <p:nvSpPr>
          <p:cNvPr id="3" name="Footer Placeholder 2">
            <a:extLst>
              <a:ext uri="{FF2B5EF4-FFF2-40B4-BE49-F238E27FC236}">
                <a16:creationId xmlns:a16="http://schemas.microsoft.com/office/drawing/2014/main" id="{DE56713B-0B38-4782-9999-9C937C747C67}"/>
              </a:ext>
            </a:extLst>
          </p:cNvPr>
          <p:cNvSpPr>
            <a:spLocks noGrp="1"/>
          </p:cNvSpPr>
          <p:nvPr>
            <p:ph type="ftr" sz="quarter" idx="11"/>
          </p:nvPr>
        </p:nvSpPr>
        <p:spPr/>
        <p:txBody>
          <a:bodyPr/>
          <a:lstStyle/>
          <a:p>
            <a:pPr>
              <a:spcAft>
                <a:spcPts val="600"/>
              </a:spcAft>
            </a:pPr>
            <a:r>
              <a:rPr lang="en-US" dirty="0"/>
              <a:t>Recovery management</a:t>
            </a:r>
          </a:p>
        </p:txBody>
      </p:sp>
      <p:sp>
        <p:nvSpPr>
          <p:cNvPr id="2" name="Slide Number Placeholder 1">
            <a:extLst>
              <a:ext uri="{FF2B5EF4-FFF2-40B4-BE49-F238E27FC236}">
                <a16:creationId xmlns:a16="http://schemas.microsoft.com/office/drawing/2014/main" id="{7F2BD5CD-FE0A-435A-88F4-C85979451FBF}"/>
              </a:ext>
            </a:extLst>
          </p:cNvPr>
          <p:cNvSpPr>
            <a:spLocks noGrp="1"/>
          </p:cNvSpPr>
          <p:nvPr>
            <p:ph type="sldNum" sz="quarter" idx="12"/>
          </p:nvPr>
        </p:nvSpPr>
        <p:spPr/>
        <p:txBody>
          <a:bodyPr/>
          <a:lstStyle/>
          <a:p>
            <a:fld id="{F603CDE5-C1D8-4EDD-870F-A498BAFA520F}" type="slidenum">
              <a:rPr lang="en-US" smtClean="0"/>
              <a:t>36</a:t>
            </a:fld>
            <a:endParaRPr lang="en-US" dirty="0"/>
          </a:p>
        </p:txBody>
      </p:sp>
    </p:spTree>
    <p:extLst>
      <p:ext uri="{BB962C8B-B14F-4D97-AF65-F5344CB8AC3E}">
        <p14:creationId xmlns:p14="http://schemas.microsoft.com/office/powerpoint/2010/main" val="26080159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E0D561-B332-7E32-C4DC-EA49B8E81BE1}"/>
              </a:ext>
            </a:extLst>
          </p:cNvPr>
          <p:cNvSpPr>
            <a:spLocks noGrp="1"/>
          </p:cNvSpPr>
          <p:nvPr>
            <p:ph type="sldNum" sz="quarter" idx="12"/>
          </p:nvPr>
        </p:nvSpPr>
        <p:spPr/>
        <p:txBody>
          <a:bodyPr/>
          <a:lstStyle/>
          <a:p>
            <a:fld id="{F603CDE5-C1D8-4EDD-870F-A498BAFA520F}" type="slidenum">
              <a:rPr lang="en-US" noProof="0" smtClean="0"/>
              <a:t>37</a:t>
            </a:fld>
            <a:endParaRPr lang="en-US" noProof="0" dirty="0"/>
          </a:p>
        </p:txBody>
      </p:sp>
      <p:sp>
        <p:nvSpPr>
          <p:cNvPr id="3" name="Footer Placeholder 2">
            <a:extLst>
              <a:ext uri="{FF2B5EF4-FFF2-40B4-BE49-F238E27FC236}">
                <a16:creationId xmlns:a16="http://schemas.microsoft.com/office/drawing/2014/main" id="{DCC3D6F0-1562-29E4-2A46-ED8ADF3AC02D}"/>
              </a:ext>
            </a:extLst>
          </p:cNvPr>
          <p:cNvSpPr>
            <a:spLocks noGrp="1"/>
          </p:cNvSpPr>
          <p:nvPr>
            <p:ph type="ftr" sz="quarter" idx="11"/>
          </p:nvPr>
        </p:nvSpPr>
        <p:spPr/>
        <p:txBody>
          <a:bodyPr/>
          <a:lstStyle/>
          <a:p>
            <a:r>
              <a:rPr lang="en-US"/>
              <a:t>Recovery management</a:t>
            </a:r>
            <a:endParaRPr lang="en-US" dirty="0"/>
          </a:p>
        </p:txBody>
      </p:sp>
      <p:sp>
        <p:nvSpPr>
          <p:cNvPr id="7" name="Title 6">
            <a:extLst>
              <a:ext uri="{FF2B5EF4-FFF2-40B4-BE49-F238E27FC236}">
                <a16:creationId xmlns:a16="http://schemas.microsoft.com/office/drawing/2014/main" id="{5AB857E9-E183-4097-665D-BABC20DD6737}"/>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references</a:t>
            </a:r>
          </a:p>
        </p:txBody>
      </p:sp>
      <p:sp>
        <p:nvSpPr>
          <p:cNvPr id="8" name="Content Placeholder 7">
            <a:extLst>
              <a:ext uri="{FF2B5EF4-FFF2-40B4-BE49-F238E27FC236}">
                <a16:creationId xmlns:a16="http://schemas.microsoft.com/office/drawing/2014/main" id="{D407D382-38CB-6529-C7FC-53CC3ABAF8F7}"/>
              </a:ext>
            </a:extLst>
          </p:cNvPr>
          <p:cNvSpPr>
            <a:spLocks noGrp="1"/>
          </p:cNvSpPr>
          <p:nvPr>
            <p:ph idx="1"/>
          </p:nvPr>
        </p:nvSpPr>
        <p:spPr>
          <a:xfrm>
            <a:off x="581192" y="2180496"/>
            <a:ext cx="11029615" cy="4114168"/>
          </a:xfrm>
        </p:spPr>
        <p:txBody>
          <a:bodyPr>
            <a:normAutofit fontScale="92500" lnSpcReduction="10000"/>
          </a:bodyPr>
          <a:lstStyle/>
          <a:p>
            <a:pPr marR="0">
              <a:lnSpc>
                <a:spcPct val="115000"/>
              </a:lnSpc>
              <a:spcBef>
                <a:spcPts val="0"/>
              </a:spcBef>
              <a:spcAft>
                <a:spcPts val="10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Davidson, L.,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O’Connel</a:t>
            </a:r>
            <a:r>
              <a:rPr lang="en-US" sz="1800" dirty="0">
                <a:effectLst/>
                <a:latin typeface="Calibri" panose="020F0502020204030204" pitchFamily="34" charset="0"/>
                <a:ea typeface="Calibri" panose="020F0502020204030204" pitchFamily="34" charset="0"/>
                <a:cs typeface="Times New Roman" panose="02020603050405020304" pitchFamily="18" charset="0"/>
              </a:rPr>
              <a:t>, M.J.,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Staeheli</a:t>
            </a:r>
            <a:r>
              <a:rPr lang="en-US" sz="1800" dirty="0">
                <a:effectLst/>
                <a:latin typeface="Calibri" panose="020F0502020204030204" pitchFamily="34" charset="0"/>
                <a:ea typeface="Calibri" panose="020F0502020204030204" pitchFamily="34" charset="0"/>
                <a:cs typeface="Times New Roman" panose="02020603050405020304" pitchFamily="18" charset="0"/>
              </a:rPr>
              <a:t>, M., Weingarten, R., et al. (2001). Concepts of recovery in behavioral health: History, review of the evidence, and critique.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Psychiatric Services, 52</a:t>
            </a:r>
            <a:r>
              <a:rPr lang="en-US" sz="1800" dirty="0">
                <a:effectLst/>
                <a:latin typeface="Calibri" panose="020F0502020204030204" pitchFamily="34" charset="0"/>
                <a:ea typeface="Calibri" panose="020F0502020204030204" pitchFamily="34" charset="0"/>
                <a:cs typeface="Times New Roman" panose="02020603050405020304" pitchFamily="18" charset="0"/>
              </a:rPr>
              <a:t>(4), 482-5. </a:t>
            </a:r>
          </a:p>
          <a:p>
            <a:pPr marR="0">
              <a:lnSpc>
                <a:spcPct val="115000"/>
              </a:lnSpc>
              <a:spcBef>
                <a:spcPts val="0"/>
              </a:spcBef>
              <a:spcAft>
                <a:spcPts val="10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Florida Department of Children and Families. Recovery-Oriented System of Care (website).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https://www.myflfamilies.com/service-programs/samh/rosc/index.shtml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15000"/>
              </a:lnSpc>
              <a:spcBef>
                <a:spcPts val="0"/>
              </a:spcBef>
              <a:spcAft>
                <a:spcPts val="10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Hyde, P. (2011).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Shaping the Future: Challenges and Opportunities </a:t>
            </a:r>
            <a:r>
              <a:rPr lang="en-US" sz="1800" dirty="0">
                <a:effectLst/>
                <a:latin typeface="Calibri" panose="020F0502020204030204" pitchFamily="34" charset="0"/>
                <a:ea typeface="Calibri" panose="020F0502020204030204" pitchFamily="34" charset="0"/>
                <a:cs typeface="Times New Roman" panose="02020603050405020304" pitchFamily="18" charset="0"/>
              </a:rPr>
              <a:t>(conference presentation). Washington, DC: SAMHSA.</a:t>
            </a:r>
          </a:p>
          <a:p>
            <a:pPr marR="0">
              <a:lnSpc>
                <a:spcPct val="115000"/>
              </a:lnSpc>
              <a:spcBef>
                <a:spcPts val="0"/>
              </a:spcBef>
              <a:spcAft>
                <a:spcPts val="1000"/>
              </a:spcAft>
              <a:buFont typeface="Arial" panose="020B0604020202020204" pitchFamily="34" charset="0"/>
              <a:buChar char="•"/>
            </a:pPr>
            <a:r>
              <a:rPr lang="en-US" sz="1800" dirty="0">
                <a:latin typeface="Calibri" panose="020F0502020204030204" pitchFamily="34" charset="0"/>
                <a:ea typeface="Calibri" panose="020F0502020204030204" pitchFamily="34" charset="0"/>
                <a:cs typeface="Times New Roman" panose="02020603050405020304" pitchFamily="18" charset="0"/>
              </a:rPr>
              <a:t>J</a:t>
            </a:r>
            <a:r>
              <a:rPr lang="en-US" sz="1800" dirty="0">
                <a:effectLst/>
                <a:latin typeface="Calibri" panose="020F0502020204030204" pitchFamily="34" charset="0"/>
                <a:ea typeface="Calibri" panose="020F0502020204030204" pitchFamily="34" charset="0"/>
                <a:cs typeface="Times New Roman" panose="02020603050405020304" pitchFamily="18" charset="0"/>
              </a:rPr>
              <a:t>aiswal. A., Carmichael, K., Gupta, S., Siemens, T., et al (2020). Essential elements that contribute to the recovery of persons with severe mental illness: A systematic scoping study.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Frontiers in Psychiatry (11). </a:t>
            </a:r>
            <a:r>
              <a:rPr lang="en-US" sz="1800" dirty="0">
                <a:effectLst/>
                <a:latin typeface="Calibri" panose="020F0502020204030204" pitchFamily="34" charset="0"/>
                <a:ea typeface="Calibri" panose="020F0502020204030204" pitchFamily="34" charset="0"/>
                <a:cs typeface="Times New Roman" panose="02020603050405020304" pitchFamily="18" charset="0"/>
              </a:rPr>
              <a:t>Retrieved from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https://www.frontiersin.org/article/10.3389/fpsyt.2020.586230</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R="0">
              <a:lnSpc>
                <a:spcPct val="115000"/>
              </a:lnSpc>
              <a:spcBef>
                <a:spcPts val="0"/>
              </a:spcBef>
              <a:spcAft>
                <a:spcPts val="10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Mental Health Commission of Canada. (2015).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Recovery Guidelines</a:t>
            </a:r>
            <a:r>
              <a:rPr lang="en-US" sz="1800" dirty="0">
                <a:effectLst/>
                <a:latin typeface="Calibri" panose="020F0502020204030204" pitchFamily="34" charset="0"/>
                <a:ea typeface="Calibri" panose="020F0502020204030204" pitchFamily="34" charset="0"/>
                <a:cs typeface="Times New Roman" panose="02020603050405020304" pitchFamily="18" charset="0"/>
              </a:rPr>
              <a:t>. Ottawa, ON:  Author.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https://www.mentalhealthcommission.ca/wp-content/uploads/drupal/MHCC_RecoveryGuidelines_ENG_0.pdf</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R="0">
              <a:lnSpc>
                <a:spcPct val="115000"/>
              </a:lnSpc>
              <a:spcBef>
                <a:spcPts val="0"/>
              </a:spcBef>
              <a:spcAft>
                <a:spcPts val="10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New Freedom Commission on Mental Health (2003).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Achieving the Promise: Transforming Mental Health Care in America.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Final Report</a:t>
            </a:r>
            <a:r>
              <a:rPr lang="en-US" sz="1800" dirty="0">
                <a:effectLst/>
                <a:latin typeface="Calibri" panose="020F0502020204030204" pitchFamily="34" charset="0"/>
                <a:ea typeface="Calibri" panose="020F0502020204030204" pitchFamily="34" charset="0"/>
                <a:cs typeface="Times New Roman" panose="02020603050405020304" pitchFamily="18" charset="0"/>
              </a:rPr>
              <a:t>. DHHS Pub. No. SMA-03-3832. Rockville, MD.</a:t>
            </a:r>
          </a:p>
        </p:txBody>
      </p:sp>
    </p:spTree>
    <p:extLst>
      <p:ext uri="{BB962C8B-B14F-4D97-AF65-F5344CB8AC3E}">
        <p14:creationId xmlns:p14="http://schemas.microsoft.com/office/powerpoint/2010/main" val="32913128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E0D561-B332-7E32-C4DC-EA49B8E81BE1}"/>
              </a:ext>
            </a:extLst>
          </p:cNvPr>
          <p:cNvSpPr>
            <a:spLocks noGrp="1"/>
          </p:cNvSpPr>
          <p:nvPr>
            <p:ph type="sldNum" sz="quarter" idx="12"/>
          </p:nvPr>
        </p:nvSpPr>
        <p:spPr/>
        <p:txBody>
          <a:bodyPr/>
          <a:lstStyle/>
          <a:p>
            <a:fld id="{F603CDE5-C1D8-4EDD-870F-A498BAFA520F}" type="slidenum">
              <a:rPr lang="en-US" noProof="0" smtClean="0"/>
              <a:t>38</a:t>
            </a:fld>
            <a:endParaRPr lang="en-US" noProof="0" dirty="0"/>
          </a:p>
        </p:txBody>
      </p:sp>
      <p:sp>
        <p:nvSpPr>
          <p:cNvPr id="3" name="Footer Placeholder 2">
            <a:extLst>
              <a:ext uri="{FF2B5EF4-FFF2-40B4-BE49-F238E27FC236}">
                <a16:creationId xmlns:a16="http://schemas.microsoft.com/office/drawing/2014/main" id="{DCC3D6F0-1562-29E4-2A46-ED8ADF3AC02D}"/>
              </a:ext>
            </a:extLst>
          </p:cNvPr>
          <p:cNvSpPr>
            <a:spLocks noGrp="1"/>
          </p:cNvSpPr>
          <p:nvPr>
            <p:ph type="ftr" sz="quarter" idx="11"/>
          </p:nvPr>
        </p:nvSpPr>
        <p:spPr/>
        <p:txBody>
          <a:bodyPr/>
          <a:lstStyle/>
          <a:p>
            <a:r>
              <a:rPr lang="en-US" dirty="0"/>
              <a:t>Recovery management</a:t>
            </a:r>
          </a:p>
        </p:txBody>
      </p:sp>
      <p:sp>
        <p:nvSpPr>
          <p:cNvPr id="7" name="Title 6">
            <a:extLst>
              <a:ext uri="{FF2B5EF4-FFF2-40B4-BE49-F238E27FC236}">
                <a16:creationId xmlns:a16="http://schemas.microsoft.com/office/drawing/2014/main" id="{5AB857E9-E183-4097-665D-BABC20DD6737}"/>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references</a:t>
            </a:r>
          </a:p>
        </p:txBody>
      </p:sp>
      <p:sp>
        <p:nvSpPr>
          <p:cNvPr id="8" name="Content Placeholder 7">
            <a:extLst>
              <a:ext uri="{FF2B5EF4-FFF2-40B4-BE49-F238E27FC236}">
                <a16:creationId xmlns:a16="http://schemas.microsoft.com/office/drawing/2014/main" id="{D407D382-38CB-6529-C7FC-53CC3ABAF8F7}"/>
              </a:ext>
            </a:extLst>
          </p:cNvPr>
          <p:cNvSpPr>
            <a:spLocks noGrp="1"/>
          </p:cNvSpPr>
          <p:nvPr>
            <p:ph idx="1"/>
          </p:nvPr>
        </p:nvSpPr>
        <p:spPr>
          <a:xfrm>
            <a:off x="581192" y="2016579"/>
            <a:ext cx="11266681" cy="4278085"/>
          </a:xfrm>
        </p:spPr>
        <p:txBody>
          <a:bodyPr>
            <a:normAutofit fontScale="92500" lnSpcReduction="20000"/>
          </a:bodyPr>
          <a:lstStyle/>
          <a:p>
            <a:pPr marR="0">
              <a:lnSpc>
                <a:spcPct val="115000"/>
              </a:lnSpc>
              <a:spcBef>
                <a:spcPts val="0"/>
              </a:spcBef>
              <a:spcAft>
                <a:spcPts val="10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SAMHSA. Recovery and Recovery Support.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https://www.samhsa.gov/find-help/recovery#:~:text=SAMHSA's%20working%20definition%20of%20recovery,to%20reach%20their%20full%20potential</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R="0">
              <a:lnSpc>
                <a:spcPct val="115000"/>
              </a:lnSpc>
              <a:spcBef>
                <a:spcPts val="0"/>
              </a:spcBef>
              <a:spcAft>
                <a:spcPts val="1000"/>
              </a:spcAft>
              <a:buFont typeface="Arial" panose="020B0604020202020204" pitchFamily="34" charset="0"/>
              <a:buChar char="•"/>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Roosenschoon</a:t>
            </a:r>
            <a:r>
              <a:rPr lang="en-US" sz="1800" dirty="0">
                <a:effectLst/>
                <a:latin typeface="Calibri" panose="020F0502020204030204" pitchFamily="34" charset="0"/>
                <a:ea typeface="Calibri" panose="020F0502020204030204" pitchFamily="34" charset="0"/>
                <a:cs typeface="Times New Roman" panose="02020603050405020304" pitchFamily="18" charset="0"/>
              </a:rPr>
              <a:t>, B. J.,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Kamperman</a:t>
            </a:r>
            <a:r>
              <a:rPr lang="en-US" sz="1800" dirty="0">
                <a:effectLst/>
                <a:latin typeface="Calibri" panose="020F0502020204030204" pitchFamily="34" charset="0"/>
                <a:ea typeface="Calibri" panose="020F0502020204030204" pitchFamily="34" charset="0"/>
                <a:cs typeface="Times New Roman" panose="02020603050405020304" pitchFamily="18" charset="0"/>
              </a:rPr>
              <a:t>, A. M.,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Deen</a:t>
            </a:r>
            <a:r>
              <a:rPr lang="en-US" sz="1800" dirty="0">
                <a:effectLst/>
                <a:latin typeface="Calibri" panose="020F0502020204030204" pitchFamily="34" charset="0"/>
                <a:ea typeface="Calibri" panose="020F0502020204030204" pitchFamily="34" charset="0"/>
                <a:cs typeface="Times New Roman" panose="02020603050405020304" pitchFamily="18" charset="0"/>
              </a:rPr>
              <a:t>, M. L.,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Weeghel</a:t>
            </a:r>
            <a:r>
              <a:rPr lang="en-US" sz="1800" dirty="0">
                <a:effectLst/>
                <a:latin typeface="Calibri" panose="020F0502020204030204" pitchFamily="34" charset="0"/>
                <a:ea typeface="Calibri" panose="020F0502020204030204" pitchFamily="34" charset="0"/>
                <a:cs typeface="Times New Roman" panose="02020603050405020304" pitchFamily="18" charset="0"/>
              </a:rPr>
              <a:t>, J. V., &amp; Mulder, C. L. (2019). Determinants of clinical, functional and personal recovery for people with schizophrenia and other severe mental illnesses: A cross-sectional analysis. </a:t>
            </a: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PloS</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one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14</a:t>
            </a:r>
            <a:r>
              <a:rPr lang="en-US" sz="1800" dirty="0">
                <a:effectLst/>
                <a:latin typeface="Calibri" panose="020F0502020204030204" pitchFamily="34" charset="0"/>
                <a:ea typeface="Calibri" panose="020F0502020204030204" pitchFamily="34" charset="0"/>
                <a:cs typeface="Times New Roman" panose="02020603050405020304" pitchFamily="18" charset="0"/>
              </a:rPr>
              <a:t>(9), e0222378.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https://doi.org/10.1371/journal.pone.0222378</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R="0">
              <a:lnSpc>
                <a:spcPct val="115000"/>
              </a:lnSpc>
              <a:spcBef>
                <a:spcPts val="0"/>
              </a:spcBef>
              <a:spcAft>
                <a:spcPts val="10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SAMHSA (2012).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SAMHSA’s working definition of recovery</a:t>
            </a:r>
            <a:r>
              <a:rPr lang="en-US" sz="1800" dirty="0">
                <a:effectLst/>
                <a:latin typeface="Calibri" panose="020F0502020204030204" pitchFamily="34" charset="0"/>
                <a:ea typeface="Calibri" panose="020F0502020204030204" pitchFamily="34" charset="0"/>
                <a:cs typeface="Times New Roman" panose="02020603050405020304" pitchFamily="18" charset="0"/>
              </a:rPr>
              <a:t>. Washington, DC: US Department of Health and Human Services, SAMHSA.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https://store.samhsa.gov/product/SAMHSA-s-Working-Definition-of-Recovery/PEP12-RECDEF</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R="0">
              <a:lnSpc>
                <a:spcPct val="115000"/>
              </a:lnSpc>
              <a:spcBef>
                <a:spcPts val="0"/>
              </a:spcBef>
              <a:spcAft>
                <a:spcPts val="10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SAMHSA (2010).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Recovery-Oriented Services Guide. </a:t>
            </a:r>
            <a:r>
              <a:rPr lang="en-US" sz="1800" i="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6"/>
              </a:rPr>
              <a:t>https://www.samhsa.gov/sites/default/files/rosc_resource_guide_book.pdf</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15000"/>
              </a:lnSpc>
              <a:spcBef>
                <a:spcPts val="0"/>
              </a:spcBef>
              <a:spcAft>
                <a:spcPts val="10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U.S. Department of Health and Human Services, Office of the Surgeon General (Nov. 2016).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Facing Addiction in America: The Surgeon General’s Report on Alcohol, Drugs, and Health</a:t>
            </a:r>
            <a:r>
              <a:rPr lang="en-US" sz="1800" dirty="0">
                <a:effectLst/>
                <a:latin typeface="Calibri" panose="020F0502020204030204" pitchFamily="34" charset="0"/>
                <a:ea typeface="Calibri" panose="020F0502020204030204" pitchFamily="34" charset="0"/>
                <a:cs typeface="Times New Roman" panose="02020603050405020304" pitchFamily="18" charset="0"/>
              </a:rPr>
              <a:t>. Washington, DC: HHS.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7"/>
              </a:rPr>
              <a:t>https://addiction.surgeongeneral.gov/</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R="0">
              <a:lnSpc>
                <a:spcPct val="115000"/>
              </a:lnSpc>
              <a:spcBef>
                <a:spcPts val="0"/>
              </a:spcBef>
              <a:spcAft>
                <a:spcPts val="10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White, W. L., Boyle, M. G., Loveland, D. L. &amp; Corrington, P. W. (n.d.).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What is behavioral health recovery management? A brief primer.</a:t>
            </a:r>
            <a:r>
              <a:rPr lang="en-US" sz="1800" dirty="0">
                <a:effectLst/>
                <a:latin typeface="Calibri" panose="020F0502020204030204" pitchFamily="34" charset="0"/>
                <a:ea typeface="Calibri" panose="020F0502020204030204" pitchFamily="34" charset="0"/>
                <a:cs typeface="Times New Roman" panose="02020603050405020304" pitchFamily="18" charset="0"/>
              </a:rPr>
              <a:t>  Fayette Companies, Chestnut Health Systems and The University of Chicago Center for Psychiatric Rehabilitation.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8"/>
              </a:rPr>
              <a:t>http://www.bhrm.org/media/pdf/pub/BHRM_Primer.pdf</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1333690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4EC38A0-3DAB-4B29-9BBE-45A9EBDBF417}"/>
              </a:ext>
            </a:extLst>
          </p:cNvPr>
          <p:cNvSpPr>
            <a:spLocks noGrp="1"/>
          </p:cNvSpPr>
          <p:nvPr>
            <p:ph type="title"/>
          </p:nvPr>
        </p:nvSpPr>
        <p:spPr>
          <a:xfrm>
            <a:off x="724375" y="5005250"/>
            <a:ext cx="9391524" cy="988332"/>
          </a:xfrm>
        </p:spPr>
        <p:txBody>
          <a:bodyPr/>
          <a:lstStyle/>
          <a:p>
            <a:r>
              <a:rPr lang="en-US" dirty="0">
                <a:latin typeface="Calibri" panose="020F0502020204030204" pitchFamily="34" charset="0"/>
                <a:cs typeface="Calibri" panose="020F0502020204030204" pitchFamily="34" charset="0"/>
              </a:rPr>
              <a:t>THANK YOU!</a:t>
            </a:r>
            <a:endParaRPr lang="ru-RU" dirty="0">
              <a:latin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FD26EF91-820B-4DA2-B398-3E168AFF17A9}"/>
              </a:ext>
            </a:extLst>
          </p:cNvPr>
          <p:cNvSpPr>
            <a:spLocks noGrp="1"/>
          </p:cNvSpPr>
          <p:nvPr>
            <p:ph type="body" sz="half" idx="4294967295"/>
          </p:nvPr>
        </p:nvSpPr>
        <p:spPr>
          <a:xfrm>
            <a:off x="9669612" y="5496644"/>
            <a:ext cx="1458674" cy="676894"/>
          </a:xfrm>
        </p:spPr>
        <p:txBody>
          <a:bodyPr vert="horz" lIns="91440" tIns="45720" rIns="91440" bIns="45720" rtlCol="0" anchor="t">
            <a:normAutofit/>
          </a:bodyPr>
          <a:lstStyle/>
          <a:p>
            <a:pPr marL="0" indent="0">
              <a:lnSpc>
                <a:spcPct val="120000"/>
              </a:lnSpc>
              <a:spcBef>
                <a:spcPct val="20000"/>
              </a:spcBef>
              <a:buNone/>
            </a:pPr>
            <a:r>
              <a:rPr lang="en-US" sz="1600" cap="all" dirty="0">
                <a:solidFill>
                  <a:schemeClr val="tx2">
                    <a:lumMod val="10000"/>
                    <a:lumOff val="90000"/>
                    <a:alpha val="75000"/>
                  </a:schemeClr>
                </a:solidFill>
                <a:latin typeface="Calibri" panose="020F0502020204030204" pitchFamily="34" charset="0"/>
                <a:cs typeface="Calibri" panose="020F0502020204030204" pitchFamily="34" charset="0"/>
              </a:rPr>
              <a:t>Questions?</a:t>
            </a:r>
          </a:p>
        </p:txBody>
      </p:sp>
      <p:pic>
        <p:nvPicPr>
          <p:cNvPr id="30" name="Picture Placeholder 29" descr="A group of people sitting on a couch&#10;&#10;Description automatically generated with medium confidence">
            <a:extLst>
              <a:ext uri="{FF2B5EF4-FFF2-40B4-BE49-F238E27FC236}">
                <a16:creationId xmlns:a16="http://schemas.microsoft.com/office/drawing/2014/main" id="{5CE3DE10-4CD6-45E2-8AAC-5106C325BAF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441325" y="606425"/>
            <a:ext cx="11304588" cy="4487863"/>
          </a:xfrm>
        </p:spPr>
      </p:pic>
    </p:spTree>
    <p:extLst>
      <p:ext uri="{BB962C8B-B14F-4D97-AF65-F5344CB8AC3E}">
        <p14:creationId xmlns:p14="http://schemas.microsoft.com/office/powerpoint/2010/main" val="3798308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11300F-28EE-4BD3-B919-4C7042028DB5}"/>
              </a:ext>
            </a:extLst>
          </p:cNvPr>
          <p:cNvSpPr>
            <a:spLocks noGrp="1"/>
          </p:cNvSpPr>
          <p:nvPr>
            <p:ph type="sldNum" sz="quarter" idx="12"/>
          </p:nvPr>
        </p:nvSpPr>
        <p:spPr>
          <a:xfrm>
            <a:off x="10795363" y="6423914"/>
            <a:ext cx="1052510" cy="365125"/>
          </a:xfrm>
        </p:spPr>
        <p:txBody>
          <a:bodyPr anchor="ctr">
            <a:normAutofit/>
          </a:bodyPr>
          <a:lstStyle/>
          <a:p>
            <a:pPr>
              <a:spcAft>
                <a:spcPts val="600"/>
              </a:spcAft>
            </a:pPr>
            <a:fld id="{3A98EE3D-8CD1-4C3F-BD1C-C98C9596463C}" type="slidenum">
              <a:rPr lang="en-US" smtClean="0"/>
              <a:pPr>
                <a:spcAft>
                  <a:spcPts val="600"/>
                </a:spcAft>
              </a:pPr>
              <a:t>4</a:t>
            </a:fld>
            <a:endParaRPr lang="en-US"/>
          </a:p>
        </p:txBody>
      </p:sp>
      <p:sp>
        <p:nvSpPr>
          <p:cNvPr id="5" name="Footer Placeholder 4">
            <a:extLst>
              <a:ext uri="{FF2B5EF4-FFF2-40B4-BE49-F238E27FC236}">
                <a16:creationId xmlns:a16="http://schemas.microsoft.com/office/drawing/2014/main" id="{107E5418-88FB-425B-A75B-55E3141B6F2E}"/>
              </a:ext>
            </a:extLst>
          </p:cNvPr>
          <p:cNvSpPr>
            <a:spLocks noGrp="1"/>
          </p:cNvSpPr>
          <p:nvPr>
            <p:ph type="ftr" sz="quarter" idx="11"/>
          </p:nvPr>
        </p:nvSpPr>
        <p:spPr>
          <a:xfrm>
            <a:off x="355101" y="6423914"/>
            <a:ext cx="6818262" cy="365125"/>
          </a:xfrm>
        </p:spPr>
        <p:txBody>
          <a:bodyPr anchor="ctr">
            <a:normAutofit/>
          </a:bodyPr>
          <a:lstStyle/>
          <a:p>
            <a:pPr>
              <a:spcAft>
                <a:spcPts val="600"/>
              </a:spcAft>
            </a:pPr>
            <a:r>
              <a:rPr lang="en-US"/>
              <a:t>Recovery management</a:t>
            </a:r>
          </a:p>
        </p:txBody>
      </p:sp>
      <p:sp>
        <p:nvSpPr>
          <p:cNvPr id="6" name="Title 5">
            <a:extLst>
              <a:ext uri="{FF2B5EF4-FFF2-40B4-BE49-F238E27FC236}">
                <a16:creationId xmlns:a16="http://schemas.microsoft.com/office/drawing/2014/main" id="{59D6EDAD-C4FC-43DA-AC32-D45308B202CC}"/>
              </a:ext>
            </a:extLst>
          </p:cNvPr>
          <p:cNvSpPr>
            <a:spLocks noGrp="1"/>
          </p:cNvSpPr>
          <p:nvPr>
            <p:ph type="title"/>
          </p:nvPr>
        </p:nvSpPr>
        <p:spPr>
          <a:xfrm>
            <a:off x="581193" y="729658"/>
            <a:ext cx="11029616" cy="988332"/>
          </a:xfrm>
        </p:spPr>
        <p:txBody>
          <a:bodyPr anchor="ctr">
            <a:normAutofit/>
          </a:bodyPr>
          <a:lstStyle/>
          <a:p>
            <a:r>
              <a:rPr lang="en-US" dirty="0"/>
              <a:t>training overview: goals</a:t>
            </a:r>
          </a:p>
        </p:txBody>
      </p:sp>
      <p:pic>
        <p:nvPicPr>
          <p:cNvPr id="11" name="Picture Placeholder 10" descr="A couple of women sitting on a couch&#10;&#10;Description automatically generated with low confidence">
            <a:extLst>
              <a:ext uri="{FF2B5EF4-FFF2-40B4-BE49-F238E27FC236}">
                <a16:creationId xmlns:a16="http://schemas.microsoft.com/office/drawing/2014/main" id="{EF86DFEB-9078-42EC-8DFA-9209DEE16B0A}"/>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a:stretch/>
        </p:blipFill>
        <p:spPr>
          <a:xfrm>
            <a:off x="581193" y="2228003"/>
            <a:ext cx="5422390" cy="4023443"/>
          </a:xfrm>
          <a:noFill/>
        </p:spPr>
      </p:pic>
      <p:sp>
        <p:nvSpPr>
          <p:cNvPr id="7" name="Content Placeholder 6">
            <a:extLst>
              <a:ext uri="{FF2B5EF4-FFF2-40B4-BE49-F238E27FC236}">
                <a16:creationId xmlns:a16="http://schemas.microsoft.com/office/drawing/2014/main" id="{83C17DBB-5576-4C94-996D-217097FADF8A}"/>
              </a:ext>
            </a:extLst>
          </p:cNvPr>
          <p:cNvSpPr>
            <a:spLocks noGrp="1"/>
          </p:cNvSpPr>
          <p:nvPr>
            <p:ph sz="half" idx="2"/>
          </p:nvPr>
        </p:nvSpPr>
        <p:spPr>
          <a:xfrm>
            <a:off x="6188417" y="2228003"/>
            <a:ext cx="5422392" cy="4355677"/>
          </a:xfrm>
        </p:spPr>
        <p:txBody>
          <a:bodyPr anchor="t">
            <a:normAutofit fontScale="92500" lnSpcReduction="10000"/>
          </a:bodyPr>
          <a:lstStyle/>
          <a:p>
            <a:pPr marL="285750" indent="-285750">
              <a:lnSpc>
                <a:spcPct val="90000"/>
              </a:lnSpc>
              <a:spcAft>
                <a:spcPts val="800"/>
              </a:spcAft>
              <a:buFont typeface="Wingdings" panose="05000000000000000000" pitchFamily="2" charset="2"/>
              <a:buChar char="§"/>
            </a:pPr>
            <a:r>
              <a:rPr lang="en-US" sz="2600" dirty="0"/>
              <a:t>Develop a shared conceptual framework and language to transform our organization’s culture and practices.</a:t>
            </a:r>
          </a:p>
          <a:p>
            <a:pPr marL="285750" indent="-285750">
              <a:lnSpc>
                <a:spcPct val="90000"/>
              </a:lnSpc>
              <a:spcAft>
                <a:spcPts val="800"/>
              </a:spcAft>
              <a:buFont typeface="Wingdings" panose="05000000000000000000" pitchFamily="2" charset="2"/>
              <a:buChar char="§"/>
            </a:pPr>
            <a:r>
              <a:rPr lang="en-US" sz="2600" dirty="0"/>
              <a:t>Embrace the principles, values, knowledge, skills and behaviors that underlie recovery-oriented services and supports.</a:t>
            </a:r>
          </a:p>
          <a:p>
            <a:pPr marL="285750" indent="-285750">
              <a:lnSpc>
                <a:spcPct val="90000"/>
              </a:lnSpc>
              <a:spcAft>
                <a:spcPts val="800"/>
              </a:spcAft>
              <a:buFont typeface="Wingdings" panose="05000000000000000000" pitchFamily="2" charset="2"/>
              <a:buChar char="§"/>
            </a:pPr>
            <a:r>
              <a:rPr lang="en-US" sz="2600" dirty="0"/>
              <a:t>Explore a foundational approach to recovery-oriented care that can be adapted to the wide variety of services and supports provided by our organization.</a:t>
            </a:r>
          </a:p>
          <a:p>
            <a:pPr>
              <a:lnSpc>
                <a:spcPct val="90000"/>
              </a:lnSpc>
            </a:pPr>
            <a:endParaRPr lang="en-US" sz="2200" dirty="0"/>
          </a:p>
        </p:txBody>
      </p:sp>
    </p:spTree>
    <p:extLst>
      <p:ext uri="{BB962C8B-B14F-4D97-AF65-F5344CB8AC3E}">
        <p14:creationId xmlns:p14="http://schemas.microsoft.com/office/powerpoint/2010/main" val="664753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CE359539-C849-44B7-A651-A5F87FF666B2}"/>
              </a:ext>
            </a:extLst>
          </p:cNvPr>
          <p:cNvGraphicFramePr/>
          <p:nvPr>
            <p:extLst>
              <p:ext uri="{D42A27DB-BD31-4B8C-83A1-F6EECF244321}">
                <p14:modId xmlns:p14="http://schemas.microsoft.com/office/powerpoint/2010/main" val="228477721"/>
              </p:ext>
            </p:extLst>
          </p:nvPr>
        </p:nvGraphicFramePr>
        <p:xfrm>
          <a:off x="763815" y="-412231"/>
          <a:ext cx="10557803" cy="7462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6187B0FB-EDC0-4BE0-8E5B-6C447AC591AE}"/>
              </a:ext>
            </a:extLst>
          </p:cNvPr>
          <p:cNvSpPr>
            <a:spLocks noGrp="1"/>
          </p:cNvSpPr>
          <p:nvPr>
            <p:ph type="sldNum" sz="quarter" idx="12"/>
          </p:nvPr>
        </p:nvSpPr>
        <p:spPr/>
        <p:txBody>
          <a:bodyPr/>
          <a:lstStyle/>
          <a:p>
            <a:fld id="{F603CDE5-C1D8-4EDD-870F-A498BAFA520F}" type="slidenum">
              <a:rPr lang="en-US" noProof="0" smtClean="0"/>
              <a:t>5</a:t>
            </a:fld>
            <a:endParaRPr lang="en-US" noProof="0" dirty="0"/>
          </a:p>
        </p:txBody>
      </p:sp>
      <p:sp>
        <p:nvSpPr>
          <p:cNvPr id="3" name="Footer Placeholder 2">
            <a:extLst>
              <a:ext uri="{FF2B5EF4-FFF2-40B4-BE49-F238E27FC236}">
                <a16:creationId xmlns:a16="http://schemas.microsoft.com/office/drawing/2014/main" id="{86A6783D-20BE-4A81-A8DE-955A7E9376C9}"/>
              </a:ext>
            </a:extLst>
          </p:cNvPr>
          <p:cNvSpPr>
            <a:spLocks noGrp="1"/>
          </p:cNvSpPr>
          <p:nvPr>
            <p:ph type="ftr" sz="quarter" idx="11"/>
          </p:nvPr>
        </p:nvSpPr>
        <p:spPr/>
        <p:txBody>
          <a:bodyPr/>
          <a:lstStyle/>
          <a:p>
            <a:r>
              <a:rPr lang="en-US"/>
              <a:t>Recovery management</a:t>
            </a:r>
            <a:endParaRPr lang="en-US" dirty="0"/>
          </a:p>
        </p:txBody>
      </p:sp>
      <p:sp>
        <p:nvSpPr>
          <p:cNvPr id="4" name="Title 3">
            <a:extLst>
              <a:ext uri="{FF2B5EF4-FFF2-40B4-BE49-F238E27FC236}">
                <a16:creationId xmlns:a16="http://schemas.microsoft.com/office/drawing/2014/main" id="{56AE385F-467A-45C5-8E66-C5081ED92EFF}"/>
              </a:ext>
            </a:extLst>
          </p:cNvPr>
          <p:cNvSpPr>
            <a:spLocks noGrp="1"/>
          </p:cNvSpPr>
          <p:nvPr>
            <p:ph type="title"/>
          </p:nvPr>
        </p:nvSpPr>
        <p:spPr/>
        <p:txBody>
          <a:bodyPr/>
          <a:lstStyle/>
          <a:p>
            <a:r>
              <a:rPr lang="en-US" dirty="0"/>
              <a:t>Structure of the course : 7 Modules</a:t>
            </a:r>
          </a:p>
        </p:txBody>
      </p:sp>
      <p:graphicFrame>
        <p:nvGraphicFramePr>
          <p:cNvPr id="6" name="Diagram 5">
            <a:extLst>
              <a:ext uri="{FF2B5EF4-FFF2-40B4-BE49-F238E27FC236}">
                <a16:creationId xmlns:a16="http://schemas.microsoft.com/office/drawing/2014/main" id="{7EA6DC2D-EC6C-4F2E-B75B-72DFB95A104E}"/>
              </a:ext>
            </a:extLst>
          </p:cNvPr>
          <p:cNvGraphicFramePr/>
          <p:nvPr>
            <p:extLst>
              <p:ext uri="{D42A27DB-BD31-4B8C-83A1-F6EECF244321}">
                <p14:modId xmlns:p14="http://schemas.microsoft.com/office/powerpoint/2010/main" val="3790815208"/>
              </p:ext>
            </p:extLst>
          </p:nvPr>
        </p:nvGraphicFramePr>
        <p:xfrm>
          <a:off x="2998650" y="2415027"/>
          <a:ext cx="8158684" cy="51935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296148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7B903DB7-57C7-4445-BC60-353E155CD4B2}"/>
              </a:ext>
            </a:extLst>
          </p:cNvPr>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flipH="1">
            <a:off x="-1154864" y="1808842"/>
            <a:ext cx="12906577" cy="5364119"/>
          </a:xfrm>
          <a:prstGeom prst="rect">
            <a:avLst/>
          </a:prstGeom>
        </p:spPr>
      </p:pic>
      <p:sp>
        <p:nvSpPr>
          <p:cNvPr id="2" name="Slide Number Placeholder 1">
            <a:extLst>
              <a:ext uri="{FF2B5EF4-FFF2-40B4-BE49-F238E27FC236}">
                <a16:creationId xmlns:a16="http://schemas.microsoft.com/office/drawing/2014/main" id="{A2EF8526-4D5C-439D-974D-FE764802E9D7}"/>
              </a:ext>
            </a:extLst>
          </p:cNvPr>
          <p:cNvSpPr>
            <a:spLocks noGrp="1"/>
          </p:cNvSpPr>
          <p:nvPr>
            <p:ph type="sldNum" sz="quarter" idx="12"/>
          </p:nvPr>
        </p:nvSpPr>
        <p:spPr/>
        <p:txBody>
          <a:bodyPr/>
          <a:lstStyle/>
          <a:p>
            <a:fld id="{3A98EE3D-8CD1-4C3F-BD1C-C98C9596463C}" type="slidenum">
              <a:rPr lang="en-US" smtClean="0"/>
              <a:t>6</a:t>
            </a:fld>
            <a:endParaRPr lang="en-US" dirty="0"/>
          </a:p>
        </p:txBody>
      </p:sp>
      <p:sp>
        <p:nvSpPr>
          <p:cNvPr id="3" name="Footer Placeholder 2">
            <a:extLst>
              <a:ext uri="{FF2B5EF4-FFF2-40B4-BE49-F238E27FC236}">
                <a16:creationId xmlns:a16="http://schemas.microsoft.com/office/drawing/2014/main" id="{F1663C49-F089-447E-8C5C-9CB80C36874B}"/>
              </a:ext>
            </a:extLst>
          </p:cNvPr>
          <p:cNvSpPr>
            <a:spLocks noGrp="1"/>
          </p:cNvSpPr>
          <p:nvPr>
            <p:ph type="ftr" sz="quarter" idx="11"/>
          </p:nvPr>
        </p:nvSpPr>
        <p:spPr/>
        <p:txBody>
          <a:bodyPr/>
          <a:lstStyle/>
          <a:p>
            <a:r>
              <a:rPr lang="en-US"/>
              <a:t>Recovery management</a:t>
            </a:r>
            <a:endParaRPr lang="en-US" dirty="0"/>
          </a:p>
        </p:txBody>
      </p:sp>
      <p:sp>
        <p:nvSpPr>
          <p:cNvPr id="4" name="Title 3">
            <a:extLst>
              <a:ext uri="{FF2B5EF4-FFF2-40B4-BE49-F238E27FC236}">
                <a16:creationId xmlns:a16="http://schemas.microsoft.com/office/drawing/2014/main" id="{A5DCEFE2-C20F-4DCE-A4D0-B8EE51060099}"/>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Structure of each Module</a:t>
            </a:r>
          </a:p>
        </p:txBody>
      </p:sp>
      <p:sp>
        <p:nvSpPr>
          <p:cNvPr id="5" name="Content Placeholder 4">
            <a:extLst>
              <a:ext uri="{FF2B5EF4-FFF2-40B4-BE49-F238E27FC236}">
                <a16:creationId xmlns:a16="http://schemas.microsoft.com/office/drawing/2014/main" id="{E3012173-8DFF-4B64-AA37-C8F80BAB41A6}"/>
              </a:ext>
            </a:extLst>
          </p:cNvPr>
          <p:cNvSpPr>
            <a:spLocks noGrp="1"/>
          </p:cNvSpPr>
          <p:nvPr>
            <p:ph idx="1"/>
          </p:nvPr>
        </p:nvSpPr>
        <p:spPr>
          <a:xfrm>
            <a:off x="6227520" y="3530600"/>
            <a:ext cx="5838132" cy="3814284"/>
          </a:xfrm>
        </p:spPr>
        <p:txBody>
          <a:bodyPr>
            <a:normAutofit/>
          </a:bodyPr>
          <a:lstStyle/>
          <a:p>
            <a:pPr>
              <a:spcBef>
                <a:spcPts val="0"/>
              </a:spcBef>
              <a:spcAft>
                <a:spcPts val="1200"/>
              </a:spcAft>
            </a:pPr>
            <a:r>
              <a:rPr lang="en-US" sz="2900" dirty="0">
                <a:latin typeface="Calibri" panose="020F0502020204030204" pitchFamily="34" charset="0"/>
                <a:cs typeface="Calibri" panose="020F0502020204030204" pitchFamily="34" charset="0"/>
              </a:rPr>
              <a:t>Core Principle</a:t>
            </a:r>
          </a:p>
          <a:p>
            <a:pPr>
              <a:spcBef>
                <a:spcPts val="0"/>
              </a:spcBef>
              <a:spcAft>
                <a:spcPts val="1200"/>
              </a:spcAft>
            </a:pPr>
            <a:r>
              <a:rPr lang="en-US" sz="2900" dirty="0">
                <a:latin typeface="Calibri" panose="020F0502020204030204" pitchFamily="34" charset="0"/>
                <a:cs typeface="Calibri" panose="020F0502020204030204" pitchFamily="34" charset="0"/>
              </a:rPr>
              <a:t>Values and Attitudes</a:t>
            </a:r>
          </a:p>
          <a:p>
            <a:pPr>
              <a:spcBef>
                <a:spcPts val="0"/>
              </a:spcBef>
              <a:spcAft>
                <a:spcPts val="1200"/>
              </a:spcAft>
            </a:pPr>
            <a:r>
              <a:rPr lang="en-US" sz="2900" dirty="0">
                <a:latin typeface="Calibri" panose="020F0502020204030204" pitchFamily="34" charset="0"/>
                <a:cs typeface="Calibri" panose="020F0502020204030204" pitchFamily="34" charset="0"/>
              </a:rPr>
              <a:t>What We Know From Research</a:t>
            </a:r>
          </a:p>
          <a:p>
            <a:pPr>
              <a:spcBef>
                <a:spcPts val="0"/>
              </a:spcBef>
              <a:spcAft>
                <a:spcPts val="1200"/>
              </a:spcAft>
            </a:pPr>
            <a:r>
              <a:rPr lang="en-US" sz="2900" dirty="0">
                <a:latin typeface="Calibri" panose="020F0502020204030204" pitchFamily="34" charset="0"/>
                <a:cs typeface="Calibri" panose="020F0502020204030204" pitchFamily="34" charset="0"/>
              </a:rPr>
              <a:t>Application of the Principle</a:t>
            </a:r>
          </a:p>
          <a:p>
            <a:pPr>
              <a:spcBef>
                <a:spcPts val="0"/>
              </a:spcBef>
              <a:spcAft>
                <a:spcPts val="1200"/>
              </a:spcAft>
            </a:pPr>
            <a:r>
              <a:rPr lang="en-US" sz="2900" dirty="0">
                <a:latin typeface="Calibri" panose="020F0502020204030204" pitchFamily="34" charset="0"/>
                <a:cs typeface="Calibri" panose="020F0502020204030204" pitchFamily="34" charset="0"/>
              </a:rPr>
              <a:t>Opportunities for Reflection</a:t>
            </a:r>
          </a:p>
          <a:p>
            <a:endParaRPr lang="en-US" dirty="0"/>
          </a:p>
        </p:txBody>
      </p:sp>
    </p:spTree>
    <p:extLst>
      <p:ext uri="{BB962C8B-B14F-4D97-AF65-F5344CB8AC3E}">
        <p14:creationId xmlns:p14="http://schemas.microsoft.com/office/powerpoint/2010/main" val="2936960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2D4960A-896E-4F6B-BF65-B4662AC9D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panose="020B0502020104020203"/>
              <a:ea typeface="+mn-ea"/>
              <a:cs typeface="+mn-cs"/>
            </a:endParaRPr>
          </a:p>
        </p:txBody>
      </p:sp>
      <p:sp>
        <p:nvSpPr>
          <p:cNvPr id="20" name="Rectangle 19">
            <a:extLst>
              <a:ext uri="{FF2B5EF4-FFF2-40B4-BE49-F238E27FC236}">
                <a16:creationId xmlns:a16="http://schemas.microsoft.com/office/drawing/2014/main" id="{5684944A-8803-462C-84C5-4576C56A77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457199"/>
            <a:ext cx="3618827" cy="48224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E07F3B49-8C20-42F5-831D-59306D05F6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5367338"/>
            <a:ext cx="3618828" cy="989513"/>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3AA242D-B507-4381-A8CB-EFA346570379}"/>
              </a:ext>
            </a:extLst>
          </p:cNvPr>
          <p:cNvSpPr>
            <a:spLocks noGrp="1"/>
          </p:cNvSpPr>
          <p:nvPr>
            <p:ph type="ctrTitle"/>
          </p:nvPr>
        </p:nvSpPr>
        <p:spPr>
          <a:xfrm>
            <a:off x="8239125" y="850791"/>
            <a:ext cx="3335614" cy="4198288"/>
          </a:xfrm>
        </p:spPr>
        <p:txBody>
          <a:bodyPr anchor="ctr">
            <a:normAutofit/>
          </a:bodyPr>
          <a:lstStyle/>
          <a:p>
            <a:pPr algn="ctr"/>
            <a:r>
              <a:rPr lang="en-US" sz="2800" dirty="0">
                <a:solidFill>
                  <a:srgbClr val="FFFFFF"/>
                </a:solidFill>
                <a:latin typeface="Calibri" panose="020F0502020204030204" pitchFamily="34" charset="0"/>
                <a:cs typeface="Calibri" panose="020F0502020204030204" pitchFamily="34" charset="0"/>
              </a:rPr>
              <a:t>Recovery</a:t>
            </a:r>
            <a:br>
              <a:rPr lang="en-US" sz="2800" dirty="0">
                <a:solidFill>
                  <a:srgbClr val="FFFFFF"/>
                </a:solidFill>
                <a:latin typeface="Calibri" panose="020F0502020204030204" pitchFamily="34" charset="0"/>
                <a:cs typeface="Calibri" panose="020F0502020204030204" pitchFamily="34" charset="0"/>
              </a:rPr>
            </a:br>
            <a:r>
              <a:rPr lang="en-US" sz="2800" dirty="0">
                <a:solidFill>
                  <a:srgbClr val="FFFFFF"/>
                </a:solidFill>
                <a:latin typeface="Calibri" panose="020F0502020204030204" pitchFamily="34" charset="0"/>
                <a:cs typeface="Calibri" panose="020F0502020204030204" pitchFamily="34" charset="0"/>
              </a:rPr>
              <a:t>And</a:t>
            </a:r>
            <a:br>
              <a:rPr lang="en-US" sz="2800" dirty="0">
                <a:solidFill>
                  <a:srgbClr val="FFFFFF"/>
                </a:solidFill>
                <a:latin typeface="Calibri" panose="020F0502020204030204" pitchFamily="34" charset="0"/>
                <a:cs typeface="Calibri" panose="020F0502020204030204" pitchFamily="34" charset="0"/>
              </a:rPr>
            </a:br>
            <a:r>
              <a:rPr lang="en-US" sz="2800" dirty="0">
                <a:solidFill>
                  <a:srgbClr val="FFFFFF"/>
                </a:solidFill>
                <a:latin typeface="Calibri" panose="020F0502020204030204" pitchFamily="34" charset="0"/>
                <a:cs typeface="Calibri" panose="020F0502020204030204" pitchFamily="34" charset="0"/>
              </a:rPr>
              <a:t>Recovery management</a:t>
            </a:r>
          </a:p>
        </p:txBody>
      </p:sp>
      <p:sp>
        <p:nvSpPr>
          <p:cNvPr id="3" name="Subtitle 2">
            <a:extLst>
              <a:ext uri="{FF2B5EF4-FFF2-40B4-BE49-F238E27FC236}">
                <a16:creationId xmlns:a16="http://schemas.microsoft.com/office/drawing/2014/main" id="{A4F4068D-37AE-4B7D-BC75-216B123A6C44}"/>
              </a:ext>
            </a:extLst>
          </p:cNvPr>
          <p:cNvSpPr>
            <a:spLocks noGrp="1"/>
          </p:cNvSpPr>
          <p:nvPr>
            <p:ph type="subTitle" idx="1"/>
          </p:nvPr>
        </p:nvSpPr>
        <p:spPr>
          <a:xfrm>
            <a:off x="8305924" y="5537483"/>
            <a:ext cx="3202016" cy="649222"/>
          </a:xfrm>
          <a:noFill/>
        </p:spPr>
        <p:txBody>
          <a:bodyPr anchor="ctr">
            <a:normAutofit/>
          </a:bodyPr>
          <a:lstStyle/>
          <a:p>
            <a:pPr algn="ctr"/>
            <a:r>
              <a:rPr lang="en-US" sz="2400" dirty="0">
                <a:solidFill>
                  <a:schemeClr val="tx2">
                    <a:lumMod val="25000"/>
                    <a:lumOff val="75000"/>
                    <a:alpha val="75000"/>
                  </a:schemeClr>
                </a:solidFill>
                <a:latin typeface="Calibri" panose="020F0502020204030204" pitchFamily="34" charset="0"/>
                <a:cs typeface="Calibri" panose="020F0502020204030204" pitchFamily="34" charset="0"/>
              </a:rPr>
              <a:t>Module 1</a:t>
            </a:r>
          </a:p>
        </p:txBody>
      </p:sp>
      <p:sp>
        <p:nvSpPr>
          <p:cNvPr id="11" name="Rectangle 10">
            <a:extLst>
              <a:ext uri="{FF2B5EF4-FFF2-40B4-BE49-F238E27FC236}">
                <a16:creationId xmlns:a16="http://schemas.microsoft.com/office/drawing/2014/main" id="{9196DC49-2765-4A22-B4F8-12F92A85881A}"/>
              </a:ext>
            </a:extLst>
          </p:cNvPr>
          <p:cNvSpPr/>
          <p:nvPr/>
        </p:nvSpPr>
        <p:spPr>
          <a:xfrm>
            <a:off x="371476" y="457199"/>
            <a:ext cx="7429500" cy="5899652"/>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3960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A98EE3D-8CD1-4C3F-BD1C-C98C9596463C}" type="slidenum">
              <a:rPr lang="en-US" smtClean="0"/>
              <a:t>8</a:t>
            </a:fld>
            <a:endParaRPr lang="en-US" dirty="0"/>
          </a:p>
        </p:txBody>
      </p:sp>
      <p:sp>
        <p:nvSpPr>
          <p:cNvPr id="3" name="Footer Placeholder 2"/>
          <p:cNvSpPr>
            <a:spLocks noGrp="1"/>
          </p:cNvSpPr>
          <p:nvPr>
            <p:ph type="ftr" sz="quarter" idx="11"/>
          </p:nvPr>
        </p:nvSpPr>
        <p:spPr/>
        <p:txBody>
          <a:bodyPr/>
          <a:lstStyle/>
          <a:p>
            <a:r>
              <a:rPr lang="en-US"/>
              <a:t>Recovery management</a:t>
            </a:r>
            <a:endParaRPr lang="en-US" dirty="0"/>
          </a:p>
        </p:txBody>
      </p:sp>
      <p:sp>
        <p:nvSpPr>
          <p:cNvPr id="4" name="Title 3"/>
          <p:cNvSpPr>
            <a:spLocks noGrp="1"/>
          </p:cNvSpPr>
          <p:nvPr>
            <p:ph type="title"/>
          </p:nvPr>
        </p:nvSpPr>
        <p:spPr/>
        <p:txBody>
          <a:bodyPr/>
          <a:lstStyle/>
          <a:p>
            <a:r>
              <a:rPr lang="en-US" dirty="0">
                <a:solidFill>
                  <a:srgbClr val="FFFEFF"/>
                </a:solidFill>
                <a:latin typeface="Calibri" panose="020F0502020204030204" pitchFamily="34" charset="0"/>
                <a:cs typeface="Calibri" panose="020F0502020204030204" pitchFamily="34" charset="0"/>
              </a:rPr>
              <a:t>Module 1 Outline</a:t>
            </a:r>
            <a:endParaRPr lang="en-US" dirty="0">
              <a:cs typeface="Calibri" panose="020F0502020204030204" pitchFamily="34" charset="0"/>
            </a:endParaRPr>
          </a:p>
        </p:txBody>
      </p:sp>
      <p:sp>
        <p:nvSpPr>
          <p:cNvPr id="9" name="Content Placeholder 8">
            <a:extLst>
              <a:ext uri="{FF2B5EF4-FFF2-40B4-BE49-F238E27FC236}">
                <a16:creationId xmlns:a16="http://schemas.microsoft.com/office/drawing/2014/main" id="{0590CAD7-B82A-489C-AFA7-1BC5D072F20A}"/>
              </a:ext>
            </a:extLst>
          </p:cNvPr>
          <p:cNvSpPr>
            <a:spLocks noGrp="1"/>
          </p:cNvSpPr>
          <p:nvPr>
            <p:ph idx="1"/>
          </p:nvPr>
        </p:nvSpPr>
        <p:spPr>
          <a:xfrm>
            <a:off x="494473" y="2233161"/>
            <a:ext cx="11029615" cy="3975348"/>
          </a:xfrm>
        </p:spPr>
        <p:txBody>
          <a:bodyPr>
            <a:normAutofit/>
          </a:bodyPr>
          <a:lstStyle/>
          <a:p>
            <a:endParaRPr lang="en-US" dirty="0"/>
          </a:p>
          <a:p>
            <a:endParaRPr lang="en-US" dirty="0"/>
          </a:p>
        </p:txBody>
      </p:sp>
      <p:graphicFrame>
        <p:nvGraphicFramePr>
          <p:cNvPr id="6" name="Content Placeholder 2" descr="SmartArt object">
            <a:extLst>
              <a:ext uri="{FF2B5EF4-FFF2-40B4-BE49-F238E27FC236}">
                <a16:creationId xmlns:a16="http://schemas.microsoft.com/office/drawing/2014/main" id="{59405A29-4A0F-429B-A6BA-2D3E9946C76A}"/>
              </a:ext>
            </a:extLst>
          </p:cNvPr>
          <p:cNvGraphicFramePr>
            <a:graphicFrameLocks/>
          </p:cNvGraphicFramePr>
          <p:nvPr>
            <p:extLst>
              <p:ext uri="{D42A27DB-BD31-4B8C-83A1-F6EECF244321}">
                <p14:modId xmlns:p14="http://schemas.microsoft.com/office/powerpoint/2010/main" val="911711948"/>
              </p:ext>
            </p:extLst>
          </p:nvPr>
        </p:nvGraphicFramePr>
        <p:xfrm>
          <a:off x="440286" y="2089332"/>
          <a:ext cx="11288243" cy="3961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5588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8A2689FD-C62B-4BD1-84A6-8BCDC5AE2D8F}"/>
              </a:ext>
            </a:extLst>
          </p:cNvPr>
          <p:cNvPicPr>
            <a:picLocks noChangeAspect="1"/>
          </p:cNvPicPr>
          <p:nvPr/>
        </p:nvPicPr>
        <p:blipFill>
          <a:blip r:embed="rId3">
            <a:alphaModFix amt="70000"/>
          </a:blip>
          <a:stretch>
            <a:fillRect/>
          </a:stretch>
        </p:blipFill>
        <p:spPr>
          <a:xfrm>
            <a:off x="457199" y="530071"/>
            <a:ext cx="11524827" cy="5277052"/>
          </a:xfrm>
          <a:prstGeom prst="rect">
            <a:avLst/>
          </a:prstGeom>
        </p:spPr>
      </p:pic>
      <p:sp>
        <p:nvSpPr>
          <p:cNvPr id="7" name="Title 6">
            <a:extLst>
              <a:ext uri="{FF2B5EF4-FFF2-40B4-BE49-F238E27FC236}">
                <a16:creationId xmlns:a16="http://schemas.microsoft.com/office/drawing/2014/main" id="{C71A289E-67C7-45E6-9DCC-710651BE8EB3}"/>
              </a:ext>
            </a:extLst>
          </p:cNvPr>
          <p:cNvSpPr>
            <a:spLocks noGrp="1"/>
          </p:cNvSpPr>
          <p:nvPr>
            <p:ph type="title"/>
          </p:nvPr>
        </p:nvSpPr>
        <p:spPr>
          <a:xfrm>
            <a:off x="605182" y="2996240"/>
            <a:ext cx="11029615" cy="1497507"/>
          </a:xfrm>
        </p:spPr>
        <p:txBody>
          <a:bodyPr/>
          <a:lstStyle/>
          <a:p>
            <a:r>
              <a:rPr lang="en-US" sz="4000" dirty="0">
                <a:latin typeface="Calibri" panose="020F0502020204030204" pitchFamily="34" charset="0"/>
                <a:cs typeface="Calibri" panose="020F0502020204030204" pitchFamily="34" charset="0"/>
              </a:rPr>
              <a:t>Core principle</a:t>
            </a:r>
            <a:endParaRPr lang="en-US" dirty="0">
              <a:latin typeface="Calibri" panose="020F0502020204030204" pitchFamily="34" charset="0"/>
              <a:cs typeface="Calibri" panose="020F0502020204030204" pitchFamily="34" charset="0"/>
            </a:endParaRPr>
          </a:p>
        </p:txBody>
      </p:sp>
      <p:sp>
        <p:nvSpPr>
          <p:cNvPr id="8" name="Text Placeholder 7">
            <a:extLst>
              <a:ext uri="{FF2B5EF4-FFF2-40B4-BE49-F238E27FC236}">
                <a16:creationId xmlns:a16="http://schemas.microsoft.com/office/drawing/2014/main" id="{1D5DEDC3-7441-4B69-9FFD-25B0D3605A2B}"/>
              </a:ext>
            </a:extLst>
          </p:cNvPr>
          <p:cNvSpPr>
            <a:spLocks noGrp="1"/>
          </p:cNvSpPr>
          <p:nvPr>
            <p:ph type="body" idx="1"/>
          </p:nvPr>
        </p:nvSpPr>
        <p:spPr>
          <a:xfrm>
            <a:off x="629174" y="4493747"/>
            <a:ext cx="10981633" cy="600556"/>
          </a:xfrm>
        </p:spPr>
        <p:txBody>
          <a:bodyPr>
            <a:normAutofit/>
          </a:bodyPr>
          <a:lstStyle/>
          <a:p>
            <a:r>
              <a:rPr lang="en-US" sz="3200" b="1" dirty="0">
                <a:solidFill>
                  <a:schemeClr val="tx1">
                    <a:lumMod val="75000"/>
                    <a:lumOff val="25000"/>
                  </a:schemeClr>
                </a:solidFill>
                <a:latin typeface="Calibri" panose="020F0502020204030204" pitchFamily="34" charset="0"/>
                <a:ea typeface="Open Sans Semibold" panose="020B0706030804020204" pitchFamily="34" charset="0"/>
                <a:cs typeface="Calibri" panose="020F0502020204030204" pitchFamily="34" charset="0"/>
              </a:rPr>
              <a:t>Recovery orientation</a:t>
            </a:r>
          </a:p>
        </p:txBody>
      </p:sp>
      <p:sp>
        <p:nvSpPr>
          <p:cNvPr id="3" name="Footer Placeholder 2">
            <a:extLst>
              <a:ext uri="{FF2B5EF4-FFF2-40B4-BE49-F238E27FC236}">
                <a16:creationId xmlns:a16="http://schemas.microsoft.com/office/drawing/2014/main" id="{1EE7168F-DF42-4F8F-A19C-08C2884BF073}"/>
              </a:ext>
            </a:extLst>
          </p:cNvPr>
          <p:cNvSpPr>
            <a:spLocks noGrp="1"/>
          </p:cNvSpPr>
          <p:nvPr>
            <p:ph type="ftr" sz="quarter" idx="11"/>
          </p:nvPr>
        </p:nvSpPr>
        <p:spPr/>
        <p:txBody>
          <a:bodyPr/>
          <a:lstStyle/>
          <a:p>
            <a:pPr algn="l"/>
            <a:r>
              <a:rPr lang="en-US"/>
              <a:t>Recovery management</a:t>
            </a:r>
            <a:endParaRPr lang="en-US" noProof="0" dirty="0"/>
          </a:p>
        </p:txBody>
      </p:sp>
      <p:sp>
        <p:nvSpPr>
          <p:cNvPr id="2" name="Slide Number Placeholder 1">
            <a:extLst>
              <a:ext uri="{FF2B5EF4-FFF2-40B4-BE49-F238E27FC236}">
                <a16:creationId xmlns:a16="http://schemas.microsoft.com/office/drawing/2014/main" id="{F8162335-C196-46F0-93FA-188A34887628}"/>
              </a:ext>
            </a:extLst>
          </p:cNvPr>
          <p:cNvSpPr>
            <a:spLocks noGrp="1"/>
          </p:cNvSpPr>
          <p:nvPr>
            <p:ph type="sldNum" sz="quarter" idx="12"/>
          </p:nvPr>
        </p:nvSpPr>
        <p:spPr/>
        <p:txBody>
          <a:bodyPr/>
          <a:lstStyle/>
          <a:p>
            <a:fld id="{F603CDE5-C1D8-4EDD-870F-A498BAFA520F}" type="slidenum">
              <a:rPr lang="en-US" noProof="0" smtClean="0"/>
              <a:t>9</a:t>
            </a:fld>
            <a:endParaRPr lang="en-US" noProof="0" dirty="0"/>
          </a:p>
        </p:txBody>
      </p:sp>
    </p:spTree>
    <p:extLst>
      <p:ext uri="{BB962C8B-B14F-4D97-AF65-F5344CB8AC3E}">
        <p14:creationId xmlns:p14="http://schemas.microsoft.com/office/powerpoint/2010/main" val="3683696165"/>
      </p:ext>
    </p:extLst>
  </p:cSld>
  <p:clrMapOvr>
    <a:masterClrMapping/>
  </p:clrMapOvr>
</p:sld>
</file>

<file path=ppt/theme/theme1.xml><?xml version="1.0" encoding="utf-8"?>
<a:theme xmlns:a="http://schemas.openxmlformats.org/drawingml/2006/main" name="DividendVTI">
  <a:themeElements>
    <a:clrScheme name="Custom 10">
      <a:dk1>
        <a:srgbClr val="000000"/>
      </a:dk1>
      <a:lt1>
        <a:sysClr val="window" lastClr="FFFFFF"/>
      </a:lt1>
      <a:dk2>
        <a:srgbClr val="5E5E5E"/>
      </a:dk2>
      <a:lt2>
        <a:srgbClr val="DDDDDD"/>
      </a:lt2>
      <a:accent1>
        <a:srgbClr val="155EA1"/>
      </a:accent1>
      <a:accent2>
        <a:srgbClr val="649E40"/>
      </a:accent2>
      <a:accent3>
        <a:srgbClr val="F69200"/>
      </a:accent3>
      <a:accent4>
        <a:srgbClr val="838383"/>
      </a:accent4>
      <a:accent5>
        <a:srgbClr val="FEC306"/>
      </a:accent5>
      <a:accent6>
        <a:srgbClr val="DF5327"/>
      </a:accent6>
      <a:hlink>
        <a:srgbClr val="F59E00"/>
      </a:hlink>
      <a:folHlink>
        <a:srgbClr val="B2B2B2"/>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f00870617_win32_fixed.potx" id="{1E2B8DFA-E266-4D12-95DE-76C2876369F1}" vid="{8DEA66BB-F281-4FCE-9053-490C8E939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Classic corporate teach a course</Template>
  <TotalTime>8111</TotalTime>
  <Words>7026</Words>
  <Application>Microsoft Office PowerPoint</Application>
  <PresentationFormat>Widescreen</PresentationFormat>
  <Paragraphs>466</Paragraphs>
  <Slides>39</Slides>
  <Notes>38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Courier New</vt:lpstr>
      <vt:lpstr>Gill Sans MT</vt:lpstr>
      <vt:lpstr>Wingdings</vt:lpstr>
      <vt:lpstr>Wingdings 2</vt:lpstr>
      <vt:lpstr>DividendVTI</vt:lpstr>
      <vt:lpstr>Building an organizational Recovery-Oriented system of Care</vt:lpstr>
      <vt:lpstr>training overview:  Why are we here?</vt:lpstr>
      <vt:lpstr>training overview:  Why are we here?</vt:lpstr>
      <vt:lpstr>training overview: goals</vt:lpstr>
      <vt:lpstr>Structure of the course : 7 Modules</vt:lpstr>
      <vt:lpstr>Structure of each Module</vt:lpstr>
      <vt:lpstr>Recovery And Recovery management</vt:lpstr>
      <vt:lpstr>Module 1 Outline</vt:lpstr>
      <vt:lpstr>Core principle</vt:lpstr>
      <vt:lpstr>Timeline of the recovery Movement</vt:lpstr>
      <vt:lpstr> Recovery</vt:lpstr>
      <vt:lpstr>Distinctions in recovery definition</vt:lpstr>
      <vt:lpstr>SAMHSA has distinguished four areas that support a life in recovery.</vt:lpstr>
      <vt:lpstr>10 Recovery principles</vt:lpstr>
      <vt:lpstr>10 Recovery principles</vt:lpstr>
      <vt:lpstr>10 Recovery principles</vt:lpstr>
      <vt:lpstr>Recovery principles and change</vt:lpstr>
      <vt:lpstr>QuestionS?</vt:lpstr>
      <vt:lpstr>Values &amp; attitudes</vt:lpstr>
      <vt:lpstr>Do we?…Do You?…</vt:lpstr>
      <vt:lpstr>How Do we?…How Do You?…</vt:lpstr>
      <vt:lpstr>What we know  From research</vt:lpstr>
      <vt:lpstr>RECOVERY-ORIENTED SYSTEM OF CARE</vt:lpstr>
      <vt:lpstr>a Recovery- oriented focus ShiftS practice in three ways…</vt:lpstr>
      <vt:lpstr>FLORIDA ROSC INITIATIVES</vt:lpstr>
      <vt:lpstr>What does this mean for our organization?</vt:lpstr>
      <vt:lpstr>Adopting a “recovery management” stance</vt:lpstr>
      <vt:lpstr>Rosc recovery management system</vt:lpstr>
      <vt:lpstr>Recovery management - full spectrum of services </vt:lpstr>
      <vt:lpstr>Application to  practice</vt:lpstr>
      <vt:lpstr>Transformation: Building blocks</vt:lpstr>
      <vt:lpstr>Helpful tool to structure actions</vt:lpstr>
      <vt:lpstr>The Action plan: Connect To Hope</vt:lpstr>
      <vt:lpstr> Activity</vt:lpstr>
      <vt:lpstr>Questions for Reflection</vt:lpstr>
      <vt:lpstr>Reflective practice</vt:lpstr>
      <vt:lpstr>references</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Recovery Management Curriculum Module 1</dc:title>
  <dc:creator>Pamela Waters</dc:creator>
  <cp:lastModifiedBy>VanDyke, Misty N</cp:lastModifiedBy>
  <cp:revision>208</cp:revision>
  <dcterms:created xsi:type="dcterms:W3CDTF">2022-01-14T13:39:16Z</dcterms:created>
  <dcterms:modified xsi:type="dcterms:W3CDTF">2025-06-17T18:17:50Z</dcterms:modified>
</cp:coreProperties>
</file>