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Broward%20BHC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Depressants</c:v>
                </c:pt>
                <c:pt idx="8">
                  <c:v>Prescription Pain Relievers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Needle to Inject Illegal Drugs*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Flakka*</c:v>
                </c:pt>
                <c:pt idx="18">
                  <c:v>Methamphetamine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38.1</c:v>
                </c:pt>
                <c:pt idx="1">
                  <c:v>22.4</c:v>
                </c:pt>
                <c:pt idx="2">
                  <c:v>19</c:v>
                </c:pt>
                <c:pt idx="3">
                  <c:v>11.3</c:v>
                </c:pt>
                <c:pt idx="4">
                  <c:v>9.5</c:v>
                </c:pt>
                <c:pt idx="5">
                  <c:v>5.0999999999999996</c:v>
                </c:pt>
                <c:pt idx="6">
                  <c:v>4.7</c:v>
                </c:pt>
                <c:pt idx="7">
                  <c:v>4.2</c:v>
                </c:pt>
                <c:pt idx="8">
                  <c:v>3.7</c:v>
                </c:pt>
                <c:pt idx="9">
                  <c:v>3.1</c:v>
                </c:pt>
                <c:pt idx="10">
                  <c:v>2.7</c:v>
                </c:pt>
                <c:pt idx="11">
                  <c:v>2.2999999999999998</c:v>
                </c:pt>
                <c:pt idx="12">
                  <c:v>1.7</c:v>
                </c:pt>
                <c:pt idx="13">
                  <c:v>1.2</c:v>
                </c:pt>
                <c:pt idx="14">
                  <c:v>0.5</c:v>
                </c:pt>
                <c:pt idx="15">
                  <c:v>0.4</c:v>
                </c:pt>
                <c:pt idx="16">
                  <c:v>0.4</c:v>
                </c:pt>
                <c:pt idx="17">
                  <c:v>0.4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10-4C1B-8E1B-9668C1BB9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0717440"/>
        <c:axId val="50718976"/>
      </c:barChart>
      <c:catAx>
        <c:axId val="5071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718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7189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7174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22.4</c:v>
                </c:pt>
                <c:pt idx="1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92-42DD-9100-8F6C7D5B8FDC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92-42DD-9100-8F6C7D5B8F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1464448"/>
        <c:axId val="51478528"/>
      </c:barChart>
      <c:catAx>
        <c:axId val="51464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78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47852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6444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2.5</c:v>
                </c:pt>
                <c:pt idx="1">
                  <c:v>11.4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99-42C0-BB75-84A1FEE477C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3.5</c:v>
                </c:pt>
                <c:pt idx="1">
                  <c:v>14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99-42C0-BB75-84A1FEE477C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4.3</c:v>
                </c:pt>
                <c:pt idx="1">
                  <c:v>15.3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99-42C0-BB75-84A1FEE477C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3.7</c:v>
                </c:pt>
                <c:pt idx="1">
                  <c:v>19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99-42C0-BB75-84A1FEE477C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16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99-42C0-BB75-84A1FEE477C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</c:v>
                </c:pt>
                <c:pt idx="1">
                  <c:v>16.7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E99-42C0-BB75-84A1FEE477C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99-42C0-BB75-84A1FEE477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1419392"/>
        <c:axId val="51437568"/>
      </c:barChart>
      <c:catAx>
        <c:axId val="51419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37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43756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193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7.3</c:v>
                </c:pt>
                <c:pt idx="1">
                  <c:v>9.4</c:v>
                </c:pt>
                <c:pt idx="2">
                  <c:v>10.6</c:v>
                </c:pt>
                <c:pt idx="3">
                  <c:v>12.5</c:v>
                </c:pt>
                <c:pt idx="4">
                  <c:v>11</c:v>
                </c:pt>
                <c:pt idx="5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F6-4E40-B102-EE164C7756F8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9.4</c:v>
                </c:pt>
                <c:pt idx="1">
                  <c:v>8.1</c:v>
                </c:pt>
                <c:pt idx="2">
                  <c:v>8</c:v>
                </c:pt>
                <c:pt idx="3">
                  <c:v>9.6999999999999993</c:v>
                </c:pt>
                <c:pt idx="4">
                  <c:v>8.3000000000000007</c:v>
                </c:pt>
                <c:pt idx="5">
                  <c:v>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F6-4E40-B102-EE164C7756F8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36.1</c:v>
                </c:pt>
                <c:pt idx="1">
                  <c:v>31.4</c:v>
                </c:pt>
                <c:pt idx="2">
                  <c:v>30.6</c:v>
                </c:pt>
                <c:pt idx="3">
                  <c:v>25.7</c:v>
                </c:pt>
                <c:pt idx="4">
                  <c:v>25.9</c:v>
                </c:pt>
                <c:pt idx="5">
                  <c:v>21.7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6F6-4E40-B102-EE164C7756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561600"/>
        <c:axId val="51563520"/>
      </c:lineChart>
      <c:catAx>
        <c:axId val="51561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563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5635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561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</c:v>
                </c:pt>
                <c:pt idx="1">
                  <c:v>6.3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23-4BD0-94DF-0AC87D53AE4B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23-4BD0-94DF-0AC87D53AE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2005888"/>
        <c:axId val="52015872"/>
      </c:barChart>
      <c:catAx>
        <c:axId val="5200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015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201587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0058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18.399999999999999</c:v>
                </c:pt>
                <c:pt idx="1">
                  <c:v>27</c:v>
                </c:pt>
                <c:pt idx="2">
                  <c:v>7</c:v>
                </c:pt>
                <c:pt idx="3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C6-4D6E-B1DB-95C5073C4202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14.8</c:v>
                </c:pt>
                <c:pt idx="1">
                  <c:v>22.2</c:v>
                </c:pt>
                <c:pt idx="2">
                  <c:v>5.9</c:v>
                </c:pt>
                <c:pt idx="3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C6-4D6E-B1DB-95C5073C4202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14.5</c:v>
                </c:pt>
                <c:pt idx="1">
                  <c:v>22.7</c:v>
                </c:pt>
                <c:pt idx="2">
                  <c:v>4.7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C6-4D6E-B1DB-95C5073C4202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C6-4D6E-B1DB-95C5073C42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1812608"/>
        <c:axId val="51822592"/>
      </c:barChart>
      <c:catAx>
        <c:axId val="51812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822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82259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8126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5.9</c:v>
                </c:pt>
                <c:pt idx="1">
                  <c:v>1.9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9A-48B1-8AB0-4B03F4F1561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5.4</c:v>
                </c:pt>
                <c:pt idx="1">
                  <c:v>2.2999999999999998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9A-48B1-8AB0-4B03F4F1561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3.7</c:v>
                </c:pt>
                <c:pt idx="1">
                  <c:v>1.4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9A-48B1-8AB0-4B03F4F1561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3.6</c:v>
                </c:pt>
                <c:pt idx="1">
                  <c:v>2.1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9A-48B1-8AB0-4B03F4F1561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3.3</c:v>
                </c:pt>
                <c:pt idx="1">
                  <c:v>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9A-48B1-8AB0-4B03F4F1561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1.1000000000000001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D9A-48B1-8AB0-4B03F4F1561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9A-48B1-8AB0-4B03F4F156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1847168"/>
        <c:axId val="51848704"/>
      </c:barChart>
      <c:catAx>
        <c:axId val="51847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848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8487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8471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1.3</c:v>
                </c:pt>
                <c:pt idx="1">
                  <c:v>2.1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41-4BE8-8FAE-F73DEBF7318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</c:v>
                </c:pt>
                <c:pt idx="1">
                  <c:v>2.6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41-4BE8-8FAE-F73DEBF7318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</c:v>
                </c:pt>
                <c:pt idx="1">
                  <c:v>2.8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41-4BE8-8FAE-F73DEBF7318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41-4BE8-8FAE-F73DEBF7318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41-4BE8-8FAE-F73DEBF731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1899776"/>
        <c:axId val="51901568"/>
      </c:barChart>
      <c:catAx>
        <c:axId val="5189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901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9015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8997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0.9</c:v>
                </c:pt>
                <c:pt idx="1">
                  <c:v>2.1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36-48C8-A8EF-66FF5DF5BED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0.5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36-48C8-A8EF-66FF5DF5BED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0.4</c:v>
                </c:pt>
                <c:pt idx="1">
                  <c:v>1.4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36-48C8-A8EF-66FF5DF5BED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0.5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36-48C8-A8EF-66FF5DF5BED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</c:v>
                </c:pt>
                <c:pt idx="1">
                  <c:v>1.6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36-48C8-A8EF-66FF5DF5BED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0.7</c:v>
                </c:pt>
                <c:pt idx="1">
                  <c:v>1.4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236-48C8-A8EF-66FF5DF5BED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236-48C8-A8EF-66FF5DF5BE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2878336"/>
        <c:axId val="112879872"/>
      </c:barChart>
      <c:catAx>
        <c:axId val="112878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879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8798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8783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1.8</c:v>
                </c:pt>
                <c:pt idx="1">
                  <c:v>2.2000000000000002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9F-4016-B58D-906C5E6EF6B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1.7</c:v>
                </c:pt>
                <c:pt idx="1">
                  <c:v>2.2999999999999998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9F-4016-B58D-906C5E6EF6B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1.5</c:v>
                </c:pt>
                <c:pt idx="1">
                  <c:v>1.6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9F-4016-B58D-906C5E6EF6B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1.2</c:v>
                </c:pt>
                <c:pt idx="1">
                  <c:v>2.2000000000000002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9F-4016-B58D-906C5E6EF6B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1.3</c:v>
                </c:pt>
                <c:pt idx="1">
                  <c:v>2.5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9F-4016-B58D-906C5E6EF6B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</c:v>
                </c:pt>
                <c:pt idx="1">
                  <c:v>1.3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A9F-4016-B58D-906C5E6EF6B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9F-4016-B58D-906C5E6EF6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2952832"/>
        <c:axId val="112954368"/>
      </c:barChart>
      <c:catAx>
        <c:axId val="112952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954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29543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29528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0.8</c:v>
                </c:pt>
                <c:pt idx="1">
                  <c:v>0.4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61-4209-BF53-F983E82D371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0.5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61-4209-BF53-F983E82D371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0.2</c:v>
                </c:pt>
                <c:pt idx="1">
                  <c:v>0.7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61-4209-BF53-F983E82D371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0.5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61-4209-BF53-F983E82D371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0.6</c:v>
                </c:pt>
                <c:pt idx="1">
                  <c:v>1.3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61-4209-BF53-F983E82D371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0.4</c:v>
                </c:pt>
                <c:pt idx="1">
                  <c:v>2.4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C61-4209-BF53-F983E82D371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C61-4209-BF53-F983E82D37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035136"/>
        <c:axId val="113036672"/>
      </c:barChart>
      <c:catAx>
        <c:axId val="113035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036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0366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0351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751-4212-8E7E-5B6EB66718B5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Over-the-Counter Drugs</c:v>
                </c:pt>
                <c:pt idx="5">
                  <c:v>Cigarettes</c:v>
                </c:pt>
                <c:pt idx="6">
                  <c:v>Prescription Amphetamines</c:v>
                </c:pt>
                <c:pt idx="7">
                  <c:v>Prescription Pain Relievers</c:v>
                </c:pt>
                <c:pt idx="8">
                  <c:v>Inhalants</c:v>
                </c:pt>
                <c:pt idx="9">
                  <c:v>Depressants</c:v>
                </c:pt>
                <c:pt idx="10">
                  <c:v>LSD, PCP or Mushrooms</c:v>
                </c:pt>
                <c:pt idx="11">
                  <c:v>Synthetic Marijuana*</c:v>
                </c:pt>
                <c:pt idx="12">
                  <c:v>Cocaine or Crack Cocaine</c:v>
                </c:pt>
                <c:pt idx="13">
                  <c:v>Heroin</c:v>
                </c:pt>
                <c:pt idx="14">
                  <c:v>Club Drugs</c:v>
                </c:pt>
                <c:pt idx="15">
                  <c:v>Steroids (without a doctor’s order)</c:v>
                </c:pt>
                <c:pt idx="16">
                  <c:v>Methamphetamine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18.3</c:v>
                </c:pt>
                <c:pt idx="1">
                  <c:v>11.2</c:v>
                </c:pt>
                <c:pt idx="2">
                  <c:v>7.6</c:v>
                </c:pt>
                <c:pt idx="3">
                  <c:v>6.7</c:v>
                </c:pt>
                <c:pt idx="4">
                  <c:v>2.2000000000000002</c:v>
                </c:pt>
                <c:pt idx="5">
                  <c:v>2.2000000000000002</c:v>
                </c:pt>
                <c:pt idx="6">
                  <c:v>1.6</c:v>
                </c:pt>
                <c:pt idx="7">
                  <c:v>1.6</c:v>
                </c:pt>
                <c:pt idx="8">
                  <c:v>1.6</c:v>
                </c:pt>
                <c:pt idx="9">
                  <c:v>1.2</c:v>
                </c:pt>
                <c:pt idx="10">
                  <c:v>0.9</c:v>
                </c:pt>
                <c:pt idx="11">
                  <c:v>0.5</c:v>
                </c:pt>
                <c:pt idx="12">
                  <c:v>0.4</c:v>
                </c:pt>
                <c:pt idx="13">
                  <c:v>0.3</c:v>
                </c:pt>
                <c:pt idx="14">
                  <c:v>0.3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51-4212-8E7E-5B6EB66718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0644096"/>
        <c:axId val="50645632"/>
      </c:barChart>
      <c:catAx>
        <c:axId val="50644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645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64563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6440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15.1</c:v>
                </c:pt>
                <c:pt idx="1">
                  <c:v>7.1</c:v>
                </c:pt>
                <c:pt idx="2">
                  <c:v>10.3</c:v>
                </c:pt>
                <c:pt idx="3">
                  <c:v>25.2</c:v>
                </c:pt>
                <c:pt idx="4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AE-4E48-8B1B-2B8648DAE459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AE-4E48-8B1B-2B8648DAE4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3094656"/>
        <c:axId val="113096192"/>
      </c:barChart>
      <c:catAx>
        <c:axId val="11309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096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0961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0946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3.6</c:v>
                </c:pt>
                <c:pt idx="1">
                  <c:v>3.3</c:v>
                </c:pt>
                <c:pt idx="2">
                  <c:v>1.5</c:v>
                </c:pt>
                <c:pt idx="3">
                  <c:v>1.7</c:v>
                </c:pt>
                <c:pt idx="4">
                  <c:v>0.8</c:v>
                </c:pt>
                <c:pt idx="5">
                  <c:v>7.2</c:v>
                </c:pt>
                <c:pt idx="6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3-41E3-B249-DD8ACB3350C1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93-41E3-B249-DD8ACB3350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8224128"/>
        <c:axId val="48225664"/>
      </c:barChart>
      <c:catAx>
        <c:axId val="48224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225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82256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82241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5.2</c:v>
                </c:pt>
                <c:pt idx="1">
                  <c:v>17.3</c:v>
                </c:pt>
                <c:pt idx="2">
                  <c:v>31.9</c:v>
                </c:pt>
                <c:pt idx="3">
                  <c:v>5.5</c:v>
                </c:pt>
                <c:pt idx="4">
                  <c:v>8.5</c:v>
                </c:pt>
                <c:pt idx="5">
                  <c:v>13.5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C6-4280-8E3B-D245D3637B6F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5.4</c:v>
                </c:pt>
                <c:pt idx="1">
                  <c:v>7.9</c:v>
                </c:pt>
                <c:pt idx="2">
                  <c:v>21.3</c:v>
                </c:pt>
                <c:pt idx="3">
                  <c:v>7.5</c:v>
                </c:pt>
                <c:pt idx="4">
                  <c:v>5.5</c:v>
                </c:pt>
                <c:pt idx="5">
                  <c:v>10.7</c:v>
                </c:pt>
                <c:pt idx="6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C6-4280-8E3B-D245D3637B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3172480"/>
        <c:axId val="113174016"/>
      </c:barChart>
      <c:catAx>
        <c:axId val="11317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174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1740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1724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3.1</c:v>
                </c:pt>
                <c:pt idx="1">
                  <c:v>16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92-47F4-B54D-A244B911B3CE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92-47F4-B54D-A244B911B3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3252224"/>
        <c:axId val="113253760"/>
      </c:barChart>
      <c:catAx>
        <c:axId val="113252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253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2537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2522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45</c:v>
                </c:pt>
                <c:pt idx="1">
                  <c:v>57</c:v>
                </c:pt>
                <c:pt idx="2">
                  <c:v>52</c:v>
                </c:pt>
                <c:pt idx="3">
                  <c:v>54</c:v>
                </c:pt>
                <c:pt idx="4">
                  <c:v>47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59-4228-B4F9-DA62EEA67F87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59-4228-B4F9-DA62EEA67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3324032"/>
        <c:axId val="113325568"/>
      </c:barChart>
      <c:catAx>
        <c:axId val="1133240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3255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33255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3240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42</c:v>
                </c:pt>
                <c:pt idx="1">
                  <c:v>58</c:v>
                </c:pt>
                <c:pt idx="2">
                  <c:v>37</c:v>
                </c:pt>
                <c:pt idx="3">
                  <c:v>35</c:v>
                </c:pt>
                <c:pt idx="4">
                  <c:v>19</c:v>
                </c:pt>
                <c:pt idx="5">
                  <c:v>45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0B-417D-8337-82A1FCD42240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0B-417D-8337-82A1FCD422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3387008"/>
        <c:axId val="113388544"/>
      </c:barChart>
      <c:catAx>
        <c:axId val="1133870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3885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33885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3870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45</c:v>
                </c:pt>
                <c:pt idx="1">
                  <c:v>53</c:v>
                </c:pt>
                <c:pt idx="2">
                  <c:v>38</c:v>
                </c:pt>
                <c:pt idx="3">
                  <c:v>30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BF-4AF2-9793-D3A35D099BFC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BF-4AF2-9793-D3A35D099B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3433600"/>
        <c:axId val="113820416"/>
      </c:barChart>
      <c:catAx>
        <c:axId val="1134336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8204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38204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4336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71</c:v>
                </c:pt>
                <c:pt idx="1">
                  <c:v>60</c:v>
                </c:pt>
                <c:pt idx="2">
                  <c:v>59</c:v>
                </c:pt>
                <c:pt idx="3">
                  <c:v>65</c:v>
                </c:pt>
                <c:pt idx="4">
                  <c:v>55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B7-4CE6-937E-72B78B096674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B7-4CE6-937E-72B78B0966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3472256"/>
        <c:axId val="113473792"/>
      </c:barChart>
      <c:catAx>
        <c:axId val="1134722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4737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34737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4722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55</c:v>
                </c:pt>
                <c:pt idx="2">
                  <c:v>30</c:v>
                </c:pt>
                <c:pt idx="3">
                  <c:v>22</c:v>
                </c:pt>
                <c:pt idx="4">
                  <c:v>32</c:v>
                </c:pt>
                <c:pt idx="5">
                  <c:v>41</c:v>
                </c:pt>
                <c:pt idx="6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1B-4882-A8CB-93B76C4CC772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1B-4882-A8CB-93B76C4CC7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3604864"/>
        <c:axId val="113610752"/>
      </c:barChart>
      <c:catAx>
        <c:axId val="1136048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6107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36107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6048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58</c:v>
                </c:pt>
                <c:pt idx="2">
                  <c:v>34</c:v>
                </c:pt>
                <c:pt idx="3">
                  <c:v>36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08-4F25-B91D-49CC099524A7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08-4F25-B91D-49CC09952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3741824"/>
        <c:axId val="113743360"/>
      </c:barChart>
      <c:catAx>
        <c:axId val="1137418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7433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37433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7418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18.7</c:v>
                </c:pt>
                <c:pt idx="1">
                  <c:v>34.1</c:v>
                </c:pt>
                <c:pt idx="2">
                  <c:v>27.1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9D-4ECE-B074-F6ECB364AD9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16.8</c:v>
                </c:pt>
                <c:pt idx="1">
                  <c:v>37.299999999999997</c:v>
                </c:pt>
                <c:pt idx="2">
                  <c:v>28.3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9D-4ECE-B074-F6ECB364AD9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14.8</c:v>
                </c:pt>
                <c:pt idx="1">
                  <c:v>34.1</c:v>
                </c:pt>
                <c:pt idx="2">
                  <c:v>25.9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9D-4ECE-B074-F6ECB364AD9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11.2</c:v>
                </c:pt>
                <c:pt idx="1">
                  <c:v>31.3</c:v>
                </c:pt>
                <c:pt idx="2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19D-4ECE-B074-F6ECB364AD9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23.6</c:v>
                </c:pt>
                <c:pt idx="2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9D-4ECE-B074-F6ECB364AD9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8.6</c:v>
                </c:pt>
                <c:pt idx="1">
                  <c:v>24.5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19D-4ECE-B074-F6ECB364AD9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19D-4ECE-B074-F6ECB364AD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0464640"/>
        <c:axId val="50466176"/>
      </c:barChart>
      <c:catAx>
        <c:axId val="50464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466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46617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4646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5.6</c:v>
                </c:pt>
                <c:pt idx="1">
                  <c:v>17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CB-4099-814E-B8381638577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</c:v>
                </c:pt>
                <c:pt idx="1">
                  <c:v>18.8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CB-4099-814E-B8381638577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16.8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CB-4099-814E-B8381638577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16.8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8CB-4099-814E-B8381638577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3.5</c:v>
                </c:pt>
                <c:pt idx="1">
                  <c:v>12</c:v>
                </c:pt>
                <c:pt idx="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CB-4099-814E-B8381638577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</c:v>
                </c:pt>
                <c:pt idx="1">
                  <c:v>9.1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CB-4099-814E-B8381638577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CB-4099-814E-B838163857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0527232"/>
        <c:axId val="50664192"/>
      </c:barChart>
      <c:catAx>
        <c:axId val="50527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664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66419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5272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27.1</c:v>
                </c:pt>
                <c:pt idx="1">
                  <c:v>28.3</c:v>
                </c:pt>
                <c:pt idx="2">
                  <c:v>25.9</c:v>
                </c:pt>
                <c:pt idx="3">
                  <c:v>22.7</c:v>
                </c:pt>
                <c:pt idx="4">
                  <c:v>17.8</c:v>
                </c:pt>
                <c:pt idx="5">
                  <c:v>18.3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A9-43FF-B466-75681051D2C6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11.8</c:v>
                </c:pt>
                <c:pt idx="1">
                  <c:v>12.7</c:v>
                </c:pt>
                <c:pt idx="2">
                  <c:v>11.5</c:v>
                </c:pt>
                <c:pt idx="3">
                  <c:v>11.5</c:v>
                </c:pt>
                <c:pt idx="4">
                  <c:v>8.4</c:v>
                </c:pt>
                <c:pt idx="5">
                  <c:v>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A9-43FF-B466-75681051D2C6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40.1</c:v>
                </c:pt>
                <c:pt idx="1">
                  <c:v>31.8</c:v>
                </c:pt>
                <c:pt idx="2">
                  <c:v>24</c:v>
                </c:pt>
                <c:pt idx="3">
                  <c:v>25.5</c:v>
                </c:pt>
                <c:pt idx="4">
                  <c:v>21.9</c:v>
                </c:pt>
                <c:pt idx="5">
                  <c:v>16.5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5A9-43FF-B466-75681051D2C6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44.5</c:v>
                </c:pt>
                <c:pt idx="1">
                  <c:v>45.6</c:v>
                </c:pt>
                <c:pt idx="2">
                  <c:v>46.3</c:v>
                </c:pt>
                <c:pt idx="3">
                  <c:v>43.8</c:v>
                </c:pt>
                <c:pt idx="4">
                  <c:v>45.6</c:v>
                </c:pt>
                <c:pt idx="5">
                  <c:v>42.4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5A9-43FF-B466-75681051D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96032"/>
        <c:axId val="50797952"/>
      </c:lineChart>
      <c:catAx>
        <c:axId val="5079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797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7979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7960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10.3</c:v>
                </c:pt>
                <c:pt idx="1">
                  <c:v>1.9</c:v>
                </c:pt>
                <c:pt idx="2">
                  <c:v>0.4</c:v>
                </c:pt>
                <c:pt idx="3">
                  <c:v>4.9000000000000004</c:v>
                </c:pt>
                <c:pt idx="4">
                  <c:v>52</c:v>
                </c:pt>
                <c:pt idx="5">
                  <c:v>0</c:v>
                </c:pt>
                <c:pt idx="6">
                  <c:v>12.6</c:v>
                </c:pt>
                <c:pt idx="7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EA-413E-B99D-6306E5FC63E5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EA-413E-B99D-6306E5FC63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0855296"/>
        <c:axId val="50865280"/>
      </c:barChart>
      <c:catAx>
        <c:axId val="50855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865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86528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85529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44.9</c:v>
                </c:pt>
                <c:pt idx="1">
                  <c:v>33</c:v>
                </c:pt>
                <c:pt idx="2">
                  <c:v>0.5</c:v>
                </c:pt>
                <c:pt idx="3">
                  <c:v>4.8</c:v>
                </c:pt>
                <c:pt idx="4">
                  <c:v>4</c:v>
                </c:pt>
                <c:pt idx="5">
                  <c:v>1.9</c:v>
                </c:pt>
                <c:pt idx="6">
                  <c:v>0</c:v>
                </c:pt>
                <c:pt idx="7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82-46B0-B864-54B04C71876D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82-46B0-B864-54B04C7187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0935296"/>
        <c:axId val="50936832"/>
      </c:barChart>
      <c:catAx>
        <c:axId val="50935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36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09368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3529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2.5</c:v>
                </c:pt>
                <c:pt idx="1">
                  <c:v>7.8</c:v>
                </c:pt>
                <c:pt idx="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9C-4A51-90F9-2255C29B1F4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8.1999999999999993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9C-4A51-90F9-2255C29B1F4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1.5</c:v>
                </c:pt>
                <c:pt idx="1">
                  <c:v>6.2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59C-4A51-90F9-2255C29B1F4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2.1</c:v>
                </c:pt>
                <c:pt idx="1">
                  <c:v>5.3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59C-4A51-90F9-2255C29B1F4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</c:v>
                </c:pt>
                <c:pt idx="1">
                  <c:v>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59C-4A51-90F9-2255C29B1F4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0.7</c:v>
                </c:pt>
                <c:pt idx="1">
                  <c:v>3.2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59C-4A51-90F9-2255C29B1F4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59C-4A51-90F9-2255C29B1F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1358336"/>
        <c:axId val="51360128"/>
      </c:barChart>
      <c:catAx>
        <c:axId val="51358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3601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3601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3583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5.4</c:v>
                </c:pt>
                <c:pt idx="1">
                  <c:v>5.6</c:v>
                </c:pt>
                <c:pt idx="2">
                  <c:v>4.2</c:v>
                </c:pt>
                <c:pt idx="3">
                  <c:v>3.9</c:v>
                </c:pt>
                <c:pt idx="4">
                  <c:v>2.7</c:v>
                </c:pt>
                <c:pt idx="5">
                  <c:v>2.2000000000000002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C6-44C1-9886-F06712D66CE9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19.3</c:v>
                </c:pt>
                <c:pt idx="1">
                  <c:v>14</c:v>
                </c:pt>
                <c:pt idx="2">
                  <c:v>9.4</c:v>
                </c:pt>
                <c:pt idx="3">
                  <c:v>9.8000000000000007</c:v>
                </c:pt>
                <c:pt idx="4">
                  <c:v>8.1</c:v>
                </c:pt>
                <c:pt idx="5">
                  <c:v>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C6-44C1-9886-F06712D66CE9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71.7</c:v>
                </c:pt>
                <c:pt idx="1">
                  <c:v>70.599999999999994</c:v>
                </c:pt>
                <c:pt idx="2">
                  <c:v>68.3</c:v>
                </c:pt>
                <c:pt idx="3">
                  <c:v>68.400000000000006</c:v>
                </c:pt>
                <c:pt idx="4">
                  <c:v>68.7</c:v>
                </c:pt>
                <c:pt idx="5">
                  <c:v>66.8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C6-44C1-9886-F06712D66C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675520"/>
        <c:axId val="51677440"/>
      </c:lineChart>
      <c:catAx>
        <c:axId val="51675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77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16774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6755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8006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Broward Behavioral </a:t>
            </a:r>
          </a:p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Health Coalition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Broward BHC,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2942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084927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Broward BHC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81218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Broward BHC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52336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Broward BHC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BHC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Broward BHC,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351625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068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Broward BHC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17409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Broward BHC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BHC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Broward BHC,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87685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88660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Broward BHC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379846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Broward BHC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Broward BHC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1,359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4.9 percentage points for M.S. prevalence rates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and 5.8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Broward BHC, past-30-day alcohol use was reported at 18.3%, matching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11.8% in 2006 to 6.7%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5.4% in 2006 to 2.2%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14.5% of high school students have ridden in a car with a driver who was under the influence of alcohol, and 22.7%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96689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Broward BHC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BHC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830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Broward BHC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BHC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1035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Broward BHC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BHC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8305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Broward BHC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BHC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6703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Broward BHC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BHC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473042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Broward BHC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Broward BHC, 7.1%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3.7%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3.0% in 2012 to 0.5%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6265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Broward BHC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27043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Broward BHC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0308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Broward BHC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Broward BHC,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(7.2%)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(4.9%).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Broward BHC, 25.7% of students have been socially bullied, 11.8% have been physically bullied, and 6.7%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3.1% of students have belonged to a gang, and 2.5%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69452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Broward BHC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55024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BHC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82667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BHC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5326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Broward BHC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19590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BHC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Broward BHC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23886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67734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Broward BHC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Broward BHC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(51%)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(55%),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(59%),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</a:t>
            </a:r>
            <a:r>
              <a:rPr lang="en-US" sz="2800">
                <a:latin typeface="Gill Sans MT" pitchFamily="34" charset="0"/>
              </a:rPr>
              <a:t>%) scales</a:t>
            </a:r>
            <a:r>
              <a:rPr lang="en-US" sz="2800" dirty="0">
                <a:latin typeface="Gill Sans MT" pitchFamily="34" charset="0"/>
              </a:rPr>
              <a:t>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Broward BHC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1400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38.1% for lifetime use and 18.3% for past-30-day use, alcohol is the most commonly used drug among Broward BHC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(22.4% lifetime and 7.6% past-30-day) and marijuana (19.0% lifetime and 11.2%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2.2% for cigarettes and over-the-counter drugs to 0.2% for methamphetamine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92751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Broward BHC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BHC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33676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Broward BHC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Broward BHC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9143</TotalTime>
  <Words>1366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Broward Behavioral Health Network Data Table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2025-06-17T15:58:30Z</dcterms:modified>
</cp:coreProperties>
</file>