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notesSlides/notesSlide13.xml" ContentType="application/vnd.openxmlformats-officedocument.presentationml.notesSlide+xml"/>
  <Override PartName="/ppt/charts/chart8.xml" ContentType="application/vnd.openxmlformats-officedocument.drawingml.chart+xml"/>
  <Override PartName="/ppt/notesSlides/notesSlide14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15.xml" ContentType="application/vnd.openxmlformats-officedocument.presentationml.notesSlide+xml"/>
  <Override PartName="/ppt/charts/chart11.xml" ContentType="application/vnd.openxmlformats-officedocument.drawingml.chart+xml"/>
  <Override PartName="/ppt/notesSlides/notesSlide16.xml" ContentType="application/vnd.openxmlformats-officedocument.presentationml.notesSlid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notesSlides/notesSlide17.xml" ContentType="application/vnd.openxmlformats-officedocument.presentationml.notesSlide+xml"/>
  <Override PartName="/ppt/charts/chart14.xml" ContentType="application/vnd.openxmlformats-officedocument.drawingml.chart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15.xml" ContentType="application/vnd.openxmlformats-officedocument.drawingml.chart+xml"/>
  <Override PartName="/ppt/notesSlides/notesSlide21.xml" ContentType="application/vnd.openxmlformats-officedocument.presentationml.notesSlide+xml"/>
  <Override PartName="/ppt/charts/chart16.xml" ContentType="application/vnd.openxmlformats-officedocument.drawingml.chart+xml"/>
  <Override PartName="/ppt/notesSlides/notesSlide22.xml" ContentType="application/vnd.openxmlformats-officedocument.presentationml.notesSlide+xml"/>
  <Override PartName="/ppt/charts/chart17.xml" ContentType="application/vnd.openxmlformats-officedocument.drawingml.chart+xml"/>
  <Override PartName="/ppt/notesSlides/notesSlide23.xml" ContentType="application/vnd.openxmlformats-officedocument.presentationml.notesSlide+xml"/>
  <Override PartName="/ppt/charts/chart18.xml" ContentType="application/vnd.openxmlformats-officedocument.drawingml.chart+xml"/>
  <Override PartName="/ppt/notesSlides/notesSlide24.xml" ContentType="application/vnd.openxmlformats-officedocument.presentationml.notesSlide+xml"/>
  <Override PartName="/ppt/charts/chart19.xml" ContentType="application/vnd.openxmlformats-officedocument.drawingml.chart+xml"/>
  <Override PartName="/ppt/notesSlides/notesSlide25.xml" ContentType="application/vnd.openxmlformats-officedocument.presentationml.notesSlide+xml"/>
  <Override PartName="/ppt/charts/chart20.xml" ContentType="application/vnd.openxmlformats-officedocument.drawingml.chart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charts/chart21.xml" ContentType="application/vnd.openxmlformats-officedocument.drawingml.chart+xml"/>
  <Override PartName="/ppt/notesSlides/notesSlide29.xml" ContentType="application/vnd.openxmlformats-officedocument.presentationml.notesSlide+xml"/>
  <Override PartName="/ppt/charts/chart22.xml" ContentType="application/vnd.openxmlformats-officedocument.drawingml.chart+xml"/>
  <Override PartName="/ppt/notesSlides/notesSlide30.xml" ContentType="application/vnd.openxmlformats-officedocument.presentationml.notesSlide+xml"/>
  <Override PartName="/ppt/charts/chart23.xml" ContentType="application/vnd.openxmlformats-officedocument.drawingml.chart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charts/chart24.xml" ContentType="application/vnd.openxmlformats-officedocument.drawingml.chart+xml"/>
  <Override PartName="/ppt/notesSlides/notesSlide34.xml" ContentType="application/vnd.openxmlformats-officedocument.presentationml.notesSlide+xml"/>
  <Override PartName="/ppt/charts/chart25.xml" ContentType="application/vnd.openxmlformats-officedocument.drawingml.chart+xml"/>
  <Override PartName="/ppt/notesSlides/notesSlide35.xml" ContentType="application/vnd.openxmlformats-officedocument.presentationml.notesSlide+xml"/>
  <Override PartName="/ppt/charts/chart26.xml" ContentType="application/vnd.openxmlformats-officedocument.drawingml.chart+xml"/>
  <Override PartName="/ppt/notesSlides/notesSlide36.xml" ContentType="application/vnd.openxmlformats-officedocument.presentationml.notesSlide+xml"/>
  <Override PartName="/ppt/charts/chart27.xml" ContentType="application/vnd.openxmlformats-officedocument.drawingml.chart+xml"/>
  <Override PartName="/ppt/notesSlides/notesSlide37.xml" ContentType="application/vnd.openxmlformats-officedocument.presentationml.notesSlide+xml"/>
  <Override PartName="/ppt/charts/chart28.xml" ContentType="application/vnd.openxmlformats-officedocument.drawingml.chart+xml"/>
  <Override PartName="/ppt/notesSlides/notesSlide38.xml" ContentType="application/vnd.openxmlformats-officedocument.presentationml.notesSlide+xml"/>
  <Override PartName="/ppt/charts/chart29.xml" ContentType="application/vnd.openxmlformats-officedocument.drawingml.chart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4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273" r:id="rId11"/>
    <p:sldId id="275" r:id="rId12"/>
    <p:sldId id="276" r:id="rId13"/>
    <p:sldId id="261" r:id="rId14"/>
    <p:sldId id="274" r:id="rId15"/>
    <p:sldId id="303" r:id="rId16"/>
    <p:sldId id="262" r:id="rId17"/>
    <p:sldId id="277" r:id="rId18"/>
    <p:sldId id="302" r:id="rId19"/>
    <p:sldId id="300" r:id="rId20"/>
    <p:sldId id="295" r:id="rId21"/>
    <p:sldId id="293" r:id="rId22"/>
    <p:sldId id="263" r:id="rId23"/>
    <p:sldId id="278" r:id="rId24"/>
    <p:sldId id="279" r:id="rId25"/>
    <p:sldId id="280" r:id="rId26"/>
    <p:sldId id="281" r:id="rId27"/>
    <p:sldId id="264" r:id="rId28"/>
    <p:sldId id="296" r:id="rId29"/>
    <p:sldId id="290" r:id="rId30"/>
    <p:sldId id="265" r:id="rId31"/>
    <p:sldId id="282" r:id="rId32"/>
    <p:sldId id="301" r:id="rId33"/>
    <p:sldId id="297" r:id="rId34"/>
    <p:sldId id="289" r:id="rId35"/>
    <p:sldId id="266" r:id="rId36"/>
    <p:sldId id="283" r:id="rId37"/>
    <p:sldId id="284" r:id="rId38"/>
    <p:sldId id="268" r:id="rId39"/>
    <p:sldId id="285" r:id="rId40"/>
    <p:sldId id="286" r:id="rId41"/>
    <p:sldId id="298" r:id="rId42"/>
    <p:sldId id="299" r:id="rId4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Sara\Dropbox\County-Region%20PowerPoint%20for%20Sara\County%20Graphs\Walton%20County%20Graphs%202016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Walton%20County%20Graphs%202016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Walton%20County%20Graphs%202016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Walton%20County%20Graphs%202016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Walton%20County%20Graphs%202016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Walton%20County%20Graphs%202016.xls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Walton%20County%20Graphs%202016.xls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Walton%20County%20Graphs%202016.xls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Walton%20County%20Graphs%202016.xls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Walton%20County%20Graphs%202016.xls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Walton%20County%20Graphs%202016.xls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Sara\Dropbox\County-Region%20PowerPoint%20for%20Sara\County%20Graphs\Walton%20County%20Graphs%202016.xls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Walton%20County%20Graphs%202016.xls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Walton%20County%20Graphs%202016.xls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Walton%20County%20Graphs%202016.xls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Walton%20County%20Graphs%202016.xls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Walton%20County%20Graphs%202016.xls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Walton%20County%20Graphs%202016.xls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Walton%20County%20Graphs%202016.xls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Walton%20County%20Graphs%202016.xls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Walton%20County%20Graphs%202016.xls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Walton%20County%20Graphs%202016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Walton%20County%20Graphs%202016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Walton%20County%20Graphs%202016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Walton%20County%20Graphs%202016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Walton%20County%20Graphs%202016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Walton%20County%20Graphs%202016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Walton%20County%20Graphs%202016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Walton%20County%20Graphs%202016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24617272670268"/>
          <c:y val="6.5672438914187947E-2"/>
          <c:w val="0.84710267871806122"/>
          <c:h val="0.5257155911603892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Sort'!$K$2:$K$20</c:f>
              <c:strCache>
                <c:ptCount val="19"/>
                <c:pt idx="0">
                  <c:v>Alcohol</c:v>
                </c:pt>
                <c:pt idx="1">
                  <c:v>Vaporizer/E-Cigarette</c:v>
                </c:pt>
                <c:pt idx="2">
                  <c:v>Cigarettes</c:v>
                </c:pt>
                <c:pt idx="3">
                  <c:v>Marijuana or Hashish</c:v>
                </c:pt>
                <c:pt idx="4">
                  <c:v>Blacking Out from Drinking*</c:v>
                </c:pt>
                <c:pt idx="5">
                  <c:v>Depressants</c:v>
                </c:pt>
                <c:pt idx="6">
                  <c:v>Prescription Pain Relievers</c:v>
                </c:pt>
                <c:pt idx="7">
                  <c:v>Inhalants</c:v>
                </c:pt>
                <c:pt idx="8">
                  <c:v>Prescription Amphetamines</c:v>
                </c:pt>
                <c:pt idx="9">
                  <c:v>Over-the-Counter Drugs</c:v>
                </c:pt>
                <c:pt idx="10">
                  <c:v>Synthetic Marijuana*</c:v>
                </c:pt>
                <c:pt idx="11">
                  <c:v>LSD, PCP or Mushrooms</c:v>
                </c:pt>
                <c:pt idx="12">
                  <c:v>Cocaine or Crack Cocaine</c:v>
                </c:pt>
                <c:pt idx="13">
                  <c:v>Club Drugs</c:v>
                </c:pt>
                <c:pt idx="14">
                  <c:v>Methamphetamine</c:v>
                </c:pt>
                <c:pt idx="15">
                  <c:v>Needle to Inject Illegal Drugs*</c:v>
                </c:pt>
                <c:pt idx="16">
                  <c:v>Flakka*</c:v>
                </c:pt>
                <c:pt idx="17">
                  <c:v>Steroids (without a doctor’s order)</c:v>
                </c:pt>
                <c:pt idx="18">
                  <c:v>Heroin</c:v>
                </c:pt>
              </c:strCache>
            </c:strRef>
          </c:cat>
          <c:val>
            <c:numRef>
              <c:f>'Data Sort'!$L$2:$L$20</c:f>
              <c:numCache>
                <c:formatCode>0.0</c:formatCode>
                <c:ptCount val="19"/>
                <c:pt idx="0">
                  <c:v>38</c:v>
                </c:pt>
                <c:pt idx="1">
                  <c:v>28.5</c:v>
                </c:pt>
                <c:pt idx="2">
                  <c:v>21.2</c:v>
                </c:pt>
                <c:pt idx="3">
                  <c:v>19.7</c:v>
                </c:pt>
                <c:pt idx="4">
                  <c:v>19.5</c:v>
                </c:pt>
                <c:pt idx="5">
                  <c:v>6</c:v>
                </c:pt>
                <c:pt idx="6">
                  <c:v>5.9</c:v>
                </c:pt>
                <c:pt idx="7">
                  <c:v>5.6</c:v>
                </c:pt>
                <c:pt idx="8">
                  <c:v>5.4</c:v>
                </c:pt>
                <c:pt idx="9">
                  <c:v>4.4000000000000004</c:v>
                </c:pt>
                <c:pt idx="10">
                  <c:v>3.9</c:v>
                </c:pt>
                <c:pt idx="11">
                  <c:v>3</c:v>
                </c:pt>
                <c:pt idx="12">
                  <c:v>2.8</c:v>
                </c:pt>
                <c:pt idx="13">
                  <c:v>2.2000000000000002</c:v>
                </c:pt>
                <c:pt idx="14">
                  <c:v>1.2</c:v>
                </c:pt>
                <c:pt idx="15">
                  <c:v>1.1000000000000001</c:v>
                </c:pt>
                <c:pt idx="16">
                  <c:v>1</c:v>
                </c:pt>
                <c:pt idx="17">
                  <c:v>0.5</c:v>
                </c:pt>
                <c:pt idx="18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729-4BDE-90C3-B37F56E7B1B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72498560"/>
        <c:axId val="76174464"/>
      </c:barChart>
      <c:catAx>
        <c:axId val="724985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617446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6174464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249856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Graphs!$E$381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Graphs!$E$382:$E$383</c:f>
              <c:numCache>
                <c:formatCode>General</c:formatCode>
                <c:ptCount val="2"/>
                <c:pt idx="0">
                  <c:v>28.5</c:v>
                </c:pt>
                <c:pt idx="1">
                  <c:v>13.7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4D3-40DA-8968-708F8FAB1E8E}"/>
            </c:ext>
          </c:extLst>
        </c:ser>
        <c:ser>
          <c:idx val="1"/>
          <c:order val="1"/>
          <c:tx>
            <c:strRef>
              <c:f>Graphs!$F$381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Graphs!$F$382:$F$383</c:f>
              <c:numCache>
                <c:formatCode>General</c:formatCode>
                <c:ptCount val="2"/>
                <c:pt idx="0">
                  <c:v>25.8</c:v>
                </c:pt>
                <c:pt idx="1">
                  <c:v>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4D3-40DA-8968-708F8FAB1E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76160000"/>
        <c:axId val="76178176"/>
      </c:barChart>
      <c:catAx>
        <c:axId val="761600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617817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6178176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6160000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Graphs!$E$10:$G$10</c:f>
              <c:numCache>
                <c:formatCode>General</c:formatCode>
                <c:ptCount val="3"/>
                <c:pt idx="0">
                  <c:v>6.7</c:v>
                </c:pt>
                <c:pt idx="1">
                  <c:v>22.6</c:v>
                </c:pt>
                <c:pt idx="2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655-4B40-8FDB-08525E234BC3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Graphs!$H$10:$J$10</c:f>
              <c:numCache>
                <c:formatCode>General</c:formatCode>
                <c:ptCount val="3"/>
                <c:pt idx="0">
                  <c:v>6.1</c:v>
                </c:pt>
                <c:pt idx="1">
                  <c:v>19.399999999999999</c:v>
                </c:pt>
                <c:pt idx="2">
                  <c:v>13.5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655-4B40-8FDB-08525E234BC3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Graphs!$K$10:$M$10</c:f>
              <c:numCache>
                <c:formatCode>General</c:formatCode>
                <c:ptCount val="3"/>
                <c:pt idx="0">
                  <c:v>6</c:v>
                </c:pt>
                <c:pt idx="1">
                  <c:v>23.5</c:v>
                </c:pt>
                <c:pt idx="2">
                  <c:v>15.9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655-4B40-8FDB-08525E234BC3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Graphs!$N$10:$P$10</c:f>
              <c:numCache>
                <c:formatCode>General</c:formatCode>
                <c:ptCount val="3"/>
                <c:pt idx="0">
                  <c:v>4.8</c:v>
                </c:pt>
                <c:pt idx="1">
                  <c:v>21.6</c:v>
                </c:pt>
                <c:pt idx="2">
                  <c:v>14.1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655-4B40-8FDB-08525E234BC3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Graphs!$Q$10:$S$10</c:f>
              <c:numCache>
                <c:formatCode>General</c:formatCode>
                <c:ptCount val="3"/>
                <c:pt idx="0">
                  <c:v>3.5</c:v>
                </c:pt>
                <c:pt idx="1">
                  <c:v>15.8</c:v>
                </c:pt>
                <c:pt idx="2">
                  <c:v>10.5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655-4B40-8FDB-08525E234BC3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Graphs!$T$10:$V$10</c:f>
              <c:numCache>
                <c:formatCode>General</c:formatCode>
                <c:ptCount val="3"/>
                <c:pt idx="0">
                  <c:v>1.9</c:v>
                </c:pt>
                <c:pt idx="1">
                  <c:v>16.5</c:v>
                </c:pt>
                <c:pt idx="2">
                  <c:v>9.6999999999999993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F655-4B40-8FDB-08525E234BC3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Graphs!$W$10:$Y$10</c:f>
              <c:numCache>
                <c:formatCode>General</c:formatCode>
                <c:ptCount val="3"/>
                <c:pt idx="0">
                  <c:v>3.2</c:v>
                </c:pt>
                <c:pt idx="1">
                  <c:v>17</c:v>
                </c:pt>
                <c:pt idx="2">
                  <c:v>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655-4B40-8FDB-08525E234B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32832512"/>
        <c:axId val="32992640"/>
      </c:barChart>
      <c:catAx>
        <c:axId val="328325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329926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2992640"/>
        <c:scaling>
          <c:orientation val="minMax"/>
          <c:max val="4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32832512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6670586941659675E-2"/>
          <c:y val="8.6107337232196643E-2"/>
          <c:w val="0.86772322858549833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Graphs!$D$296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Graphs!$E$296:$J$296</c:f>
              <c:numCache>
                <c:formatCode>0.0</c:formatCode>
                <c:ptCount val="6"/>
                <c:pt idx="0">
                  <c:v>16</c:v>
                </c:pt>
                <c:pt idx="1">
                  <c:v>13.5</c:v>
                </c:pt>
                <c:pt idx="2">
                  <c:v>15.9</c:v>
                </c:pt>
                <c:pt idx="3">
                  <c:v>14.1</c:v>
                </c:pt>
                <c:pt idx="4">
                  <c:v>10.5</c:v>
                </c:pt>
                <c:pt idx="5">
                  <c:v>9.6999999999999993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285-4A85-B346-FA5E915CFA00}"/>
            </c:ext>
          </c:extLst>
        </c:ser>
        <c:ser>
          <c:idx val="2"/>
          <c:order val="1"/>
          <c:tx>
            <c:strRef>
              <c:f>Graphs!$D$297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Graphs!$E$297:$J$297</c:f>
              <c:numCache>
                <c:formatCode>0.0</c:formatCode>
                <c:ptCount val="6"/>
                <c:pt idx="0">
                  <c:v>16</c:v>
                </c:pt>
                <c:pt idx="1">
                  <c:v>14.1</c:v>
                </c:pt>
                <c:pt idx="2">
                  <c:v>16.399999999999999</c:v>
                </c:pt>
                <c:pt idx="3">
                  <c:v>13.1</c:v>
                </c:pt>
                <c:pt idx="4">
                  <c:v>14.2</c:v>
                </c:pt>
                <c:pt idx="5">
                  <c:v>10.5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285-4A85-B346-FA5E915CFA00}"/>
            </c:ext>
          </c:extLst>
        </c:ser>
        <c:ser>
          <c:idx val="4"/>
          <c:order val="2"/>
          <c:tx>
            <c:strRef>
              <c:f>Graphs!$D$298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Graphs!$E$298:$J$298</c:f>
              <c:numCache>
                <c:formatCode>0.0</c:formatCode>
                <c:ptCount val="6"/>
                <c:pt idx="0">
                  <c:v>32.5</c:v>
                </c:pt>
                <c:pt idx="1">
                  <c:v>33.9</c:v>
                </c:pt>
                <c:pt idx="2">
                  <c:v>29.5</c:v>
                </c:pt>
                <c:pt idx="3">
                  <c:v>32.4</c:v>
                </c:pt>
                <c:pt idx="4">
                  <c:v>28.6</c:v>
                </c:pt>
                <c:pt idx="5">
                  <c:v>30.3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285-4A85-B346-FA5E915CFA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6106752"/>
        <c:axId val="76150272"/>
      </c:lineChart>
      <c:catAx>
        <c:axId val="761067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615027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6150272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610675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30858120491224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Graphs!$E$323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Graphs!$E$324:$E$326</c:f>
              <c:numCache>
                <c:formatCode>General</c:formatCode>
                <c:ptCount val="3"/>
                <c:pt idx="0">
                  <c:v>4.5</c:v>
                </c:pt>
                <c:pt idx="1">
                  <c:v>5.3</c:v>
                </c:pt>
                <c:pt idx="2">
                  <c:v>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506-453C-BA09-022764583094}"/>
            </c:ext>
          </c:extLst>
        </c:ser>
        <c:ser>
          <c:idx val="1"/>
          <c:order val="1"/>
          <c:tx>
            <c:strRef>
              <c:f>Graphs!$F$323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Graphs!$F$324:$F$326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8.5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506-453C-BA09-02276458309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53079424"/>
        <c:axId val="53368704"/>
      </c:barChart>
      <c:catAx>
        <c:axId val="530794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336870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3368704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3079424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Graphs!$E$308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Graphs!$E$309:$E$312</c:f>
              <c:numCache>
                <c:formatCode>General</c:formatCode>
                <c:ptCount val="4"/>
                <c:pt idx="0">
                  <c:v>24.6</c:v>
                </c:pt>
                <c:pt idx="1">
                  <c:v>24.9</c:v>
                </c:pt>
                <c:pt idx="2">
                  <c:v>10.6</c:v>
                </c:pt>
                <c:pt idx="3">
                  <c:v>12.5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C68-408A-9F5B-2009F34FD2AD}"/>
            </c:ext>
          </c:extLst>
        </c:ser>
        <c:ser>
          <c:idx val="1"/>
          <c:order val="1"/>
          <c:tx>
            <c:strRef>
              <c:f>Graphs!$F$308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Graphs!$F$309:$F$312</c:f>
              <c:numCache>
                <c:formatCode>General</c:formatCode>
                <c:ptCount val="4"/>
                <c:pt idx="0">
                  <c:v>19.600000000000001</c:v>
                </c:pt>
                <c:pt idx="1">
                  <c:v>20.6</c:v>
                </c:pt>
                <c:pt idx="2">
                  <c:v>6.4</c:v>
                </c:pt>
                <c:pt idx="3">
                  <c:v>10.9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C68-408A-9F5B-2009F34FD2AD}"/>
            </c:ext>
          </c:extLst>
        </c:ser>
        <c:ser>
          <c:idx val="2"/>
          <c:order val="2"/>
          <c:tx>
            <c:strRef>
              <c:f>Graphs!$G$308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Graphs!$G$309:$G$312</c:f>
              <c:numCache>
                <c:formatCode>General</c:formatCode>
                <c:ptCount val="4"/>
                <c:pt idx="0">
                  <c:v>16.3</c:v>
                </c:pt>
                <c:pt idx="1">
                  <c:v>19.899999999999999</c:v>
                </c:pt>
                <c:pt idx="2">
                  <c:v>4.9000000000000004</c:v>
                </c:pt>
                <c:pt idx="3">
                  <c:v>10.6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C68-408A-9F5B-2009F34FD2AD}"/>
            </c:ext>
          </c:extLst>
        </c:ser>
        <c:ser>
          <c:idx val="3"/>
          <c:order val="3"/>
          <c:tx>
            <c:strRef>
              <c:f>Graphs!$H$308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Graphs!$H$309:$H$312</c:f>
              <c:numCache>
                <c:formatCode>General</c:formatCode>
                <c:ptCount val="4"/>
                <c:pt idx="0">
                  <c:v>16.399999999999999</c:v>
                </c:pt>
                <c:pt idx="1">
                  <c:v>22.7</c:v>
                </c:pt>
                <c:pt idx="2">
                  <c:v>5.4</c:v>
                </c:pt>
                <c:pt idx="3">
                  <c:v>10.3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C68-408A-9F5B-2009F34FD2A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53082752"/>
        <c:axId val="76167040"/>
      </c:barChart>
      <c:catAx>
        <c:axId val="530827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61670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6167040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3082752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3671106811308"/>
          <c:y val="8.6107312021200436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Graphs!$E$12:$G$12</c:f>
              <c:numCache>
                <c:formatCode>General</c:formatCode>
                <c:ptCount val="3"/>
                <c:pt idx="0">
                  <c:v>6.4</c:v>
                </c:pt>
                <c:pt idx="1">
                  <c:v>4.2</c:v>
                </c:pt>
                <c:pt idx="2">
                  <c:v>5.0999999999999996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2BA-4F16-A94D-BA6D73A6311A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Graphs!$H$12:$J$12</c:f>
              <c:numCache>
                <c:formatCode>General</c:formatCode>
                <c:ptCount val="3"/>
                <c:pt idx="0">
                  <c:v>4.7</c:v>
                </c:pt>
                <c:pt idx="1">
                  <c:v>2.2000000000000002</c:v>
                </c:pt>
                <c:pt idx="2">
                  <c:v>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2BA-4F16-A94D-BA6D73A6311A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Graphs!$K$12:$M$12</c:f>
              <c:numCache>
                <c:formatCode>General</c:formatCode>
                <c:ptCount val="3"/>
                <c:pt idx="0">
                  <c:v>6.6</c:v>
                </c:pt>
                <c:pt idx="1">
                  <c:v>1.3</c:v>
                </c:pt>
                <c:pt idx="2">
                  <c:v>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2BA-4F16-A94D-BA6D73A6311A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Graphs!$N$12:$P$12</c:f>
              <c:numCache>
                <c:formatCode>General</c:formatCode>
                <c:ptCount val="3"/>
                <c:pt idx="0">
                  <c:v>4</c:v>
                </c:pt>
                <c:pt idx="1">
                  <c:v>1.9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2BA-4F16-A94D-BA6D73A6311A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Graphs!$Q$12:$S$12</c:f>
              <c:numCache>
                <c:formatCode>General</c:formatCode>
                <c:ptCount val="3"/>
                <c:pt idx="0">
                  <c:v>2.8</c:v>
                </c:pt>
                <c:pt idx="1">
                  <c:v>1.2</c:v>
                </c:pt>
                <c:pt idx="2">
                  <c:v>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2BA-4F16-A94D-BA6D73A6311A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Graphs!$T$12:$V$12</c:f>
              <c:numCache>
                <c:formatCode>General</c:formatCode>
                <c:ptCount val="3"/>
                <c:pt idx="0">
                  <c:v>2</c:v>
                </c:pt>
                <c:pt idx="1">
                  <c:v>1.9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2BA-4F16-A94D-BA6D73A6311A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Graphs!$W$12:$Y$12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1.2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2BA-4F16-A94D-BA6D73A6311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76113792"/>
        <c:axId val="76446720"/>
      </c:barChart>
      <c:catAx>
        <c:axId val="761137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64467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6446720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6113792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08733677914834"/>
          <c:y val="8.6107337232196643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val>
            <c:numRef>
              <c:f>Graphs!$K$23:$M$23</c:f>
              <c:numCache>
                <c:formatCode>General</c:formatCode>
                <c:ptCount val="3"/>
                <c:pt idx="0">
                  <c:v>2.4</c:v>
                </c:pt>
                <c:pt idx="1">
                  <c:v>1.5</c:v>
                </c:pt>
                <c:pt idx="2">
                  <c:v>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823-4245-B8FB-43BB0954DB37}"/>
            </c:ext>
          </c:extLst>
        </c:ser>
        <c:ser>
          <c:idx val="4"/>
          <c:order val="1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Graphs!$N$23:$P$23</c:f>
              <c:numCache>
                <c:formatCode>General</c:formatCode>
                <c:ptCount val="3"/>
                <c:pt idx="0">
                  <c:v>1.6</c:v>
                </c:pt>
                <c:pt idx="1">
                  <c:v>4.5999999999999996</c:v>
                </c:pt>
                <c:pt idx="2">
                  <c:v>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823-4245-B8FB-43BB0954DB37}"/>
            </c:ext>
          </c:extLst>
        </c:ser>
        <c:ser>
          <c:idx val="5"/>
          <c:order val="2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Graphs!$Q$23:$S$23</c:f>
              <c:numCache>
                <c:formatCode>General</c:formatCode>
                <c:ptCount val="3"/>
                <c:pt idx="0">
                  <c:v>0.8</c:v>
                </c:pt>
                <c:pt idx="1">
                  <c:v>2.2000000000000002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823-4245-B8FB-43BB0954DB37}"/>
            </c:ext>
          </c:extLst>
        </c:ser>
        <c:ser>
          <c:idx val="3"/>
          <c:order val="3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Graphs!$T$23:$V$23</c:f>
              <c:numCache>
                <c:formatCode>General</c:formatCode>
                <c:ptCount val="3"/>
                <c:pt idx="0">
                  <c:v>1.5</c:v>
                </c:pt>
                <c:pt idx="1">
                  <c:v>1.1000000000000001</c:v>
                </c:pt>
                <c:pt idx="2">
                  <c:v>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823-4245-B8FB-43BB0954DB37}"/>
            </c:ext>
          </c:extLst>
        </c:ser>
        <c:ser>
          <c:idx val="6"/>
          <c:order val="4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Graphs!$W$23:$Y$23</c:f>
              <c:numCache>
                <c:formatCode>General</c:formatCode>
                <c:ptCount val="3"/>
                <c:pt idx="0">
                  <c:v>1.8</c:v>
                </c:pt>
                <c:pt idx="1">
                  <c:v>2.1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823-4245-B8FB-43BB0954DB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76204672"/>
        <c:axId val="76206848"/>
      </c:barChart>
      <c:catAx>
        <c:axId val="762046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620684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6206848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6204672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363796249018361"/>
          <c:y val="8.6107337232196643E-2"/>
          <c:w val="0.84075592939961008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Graphs!$E$19:$G$19</c:f>
              <c:numCache>
                <c:formatCode>General</c:formatCode>
                <c:ptCount val="3"/>
                <c:pt idx="0">
                  <c:v>2.5</c:v>
                </c:pt>
                <c:pt idx="1">
                  <c:v>6.2</c:v>
                </c:pt>
                <c:pt idx="2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B16-40F0-88F2-F4AD87038621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Graphs!$H$19:$J$19</c:f>
              <c:numCache>
                <c:formatCode>General</c:formatCode>
                <c:ptCount val="3"/>
                <c:pt idx="0">
                  <c:v>2.2999999999999998</c:v>
                </c:pt>
                <c:pt idx="1">
                  <c:v>10.7</c:v>
                </c:pt>
                <c:pt idx="2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B16-40F0-88F2-F4AD87038621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Graphs!$K$19:$M$19</c:f>
              <c:numCache>
                <c:formatCode>General</c:formatCode>
                <c:ptCount val="3"/>
                <c:pt idx="0">
                  <c:v>1.9</c:v>
                </c:pt>
                <c:pt idx="1">
                  <c:v>4.8</c:v>
                </c:pt>
                <c:pt idx="2">
                  <c:v>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B16-40F0-88F2-F4AD87038621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Graphs!$N$19:$P$19</c:f>
              <c:numCache>
                <c:formatCode>General</c:formatCode>
                <c:ptCount val="3"/>
                <c:pt idx="0">
                  <c:v>0.6</c:v>
                </c:pt>
                <c:pt idx="1">
                  <c:v>3.9</c:v>
                </c:pt>
                <c:pt idx="2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B16-40F0-88F2-F4AD87038621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Graphs!$Q$19:$S$19</c:f>
              <c:numCache>
                <c:formatCode>General</c:formatCode>
                <c:ptCount val="3"/>
                <c:pt idx="0">
                  <c:v>1.5</c:v>
                </c:pt>
                <c:pt idx="1">
                  <c:v>4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B16-40F0-88F2-F4AD87038621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Graphs!$T$19:$V$19</c:f>
              <c:numCache>
                <c:formatCode>General</c:formatCode>
                <c:ptCount val="3"/>
                <c:pt idx="0">
                  <c:v>1.3</c:v>
                </c:pt>
                <c:pt idx="1">
                  <c:v>1.6</c:v>
                </c:pt>
                <c:pt idx="2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B16-40F0-88F2-F4AD87038621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Graphs!$W$19:$Y$19</c:f>
              <c:numCache>
                <c:formatCode>General</c:formatCode>
                <c:ptCount val="3"/>
                <c:pt idx="0">
                  <c:v>0.8</c:v>
                </c:pt>
                <c:pt idx="1">
                  <c:v>2.4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B16-40F0-88F2-F4AD870386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76274304"/>
        <c:axId val="76277632"/>
      </c:barChart>
      <c:catAx>
        <c:axId val="762743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627763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6277632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6274304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Graphs!$E$20:$G$20</c:f>
              <c:numCache>
                <c:formatCode>General</c:formatCode>
                <c:ptCount val="3"/>
                <c:pt idx="0">
                  <c:v>2.4</c:v>
                </c:pt>
                <c:pt idx="1">
                  <c:v>6.4</c:v>
                </c:pt>
                <c:pt idx="2">
                  <c:v>4.5999999999999996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A89-495C-8BC6-4261224A4F6C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Graphs!$H$20:$J$20</c:f>
              <c:numCache>
                <c:formatCode>General</c:formatCode>
                <c:ptCount val="3"/>
                <c:pt idx="0">
                  <c:v>4.0999999999999996</c:v>
                </c:pt>
                <c:pt idx="1">
                  <c:v>7.5</c:v>
                </c:pt>
                <c:pt idx="2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A89-495C-8BC6-4261224A4F6C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Graphs!$K$20:$M$20</c:f>
              <c:numCache>
                <c:formatCode>General</c:formatCode>
                <c:ptCount val="3"/>
                <c:pt idx="0">
                  <c:v>4.4000000000000004</c:v>
                </c:pt>
                <c:pt idx="1">
                  <c:v>6.3</c:v>
                </c:pt>
                <c:pt idx="2">
                  <c:v>5.5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A89-495C-8BC6-4261224A4F6C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Graphs!$N$20:$P$20</c:f>
              <c:numCache>
                <c:formatCode>General</c:formatCode>
                <c:ptCount val="3"/>
                <c:pt idx="0">
                  <c:v>1.3</c:v>
                </c:pt>
                <c:pt idx="1">
                  <c:v>5.7</c:v>
                </c:pt>
                <c:pt idx="2">
                  <c:v>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A89-495C-8BC6-4261224A4F6C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Graphs!$Q$20:$S$20</c:f>
              <c:numCache>
                <c:formatCode>General</c:formatCode>
                <c:ptCount val="3"/>
                <c:pt idx="0">
                  <c:v>2.8</c:v>
                </c:pt>
                <c:pt idx="1">
                  <c:v>4.5999999999999996</c:v>
                </c:pt>
                <c:pt idx="2">
                  <c:v>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A89-495C-8BC6-4261224A4F6C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Graphs!$T$20:$V$20</c:f>
              <c:numCache>
                <c:formatCode>General</c:formatCode>
                <c:ptCount val="3"/>
                <c:pt idx="0">
                  <c:v>0.6</c:v>
                </c:pt>
                <c:pt idx="1">
                  <c:v>3.2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FA89-495C-8BC6-4261224A4F6C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Graphs!$W$20:$Y$20</c:f>
              <c:numCache>
                <c:formatCode>General</c:formatCode>
                <c:ptCount val="3"/>
                <c:pt idx="0">
                  <c:v>1.6</c:v>
                </c:pt>
                <c:pt idx="1">
                  <c:v>2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A89-495C-8BC6-4261224A4F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76462336"/>
        <c:axId val="76560640"/>
      </c:barChart>
      <c:catAx>
        <c:axId val="764623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65606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6560640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6462336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Graphs!$E$21:$G$21</c:f>
              <c:numCache>
                <c:formatCode>General</c:formatCode>
                <c:ptCount val="3"/>
                <c:pt idx="0">
                  <c:v>0.7</c:v>
                </c:pt>
                <c:pt idx="1">
                  <c:v>3.4</c:v>
                </c:pt>
                <c:pt idx="2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6F4-4E32-AC9E-26C6D8A79DD0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Graphs!$H$21:$J$21</c:f>
              <c:numCache>
                <c:formatCode>General</c:formatCode>
                <c:ptCount val="3"/>
                <c:pt idx="0">
                  <c:v>0.8</c:v>
                </c:pt>
                <c:pt idx="1">
                  <c:v>3.8</c:v>
                </c:pt>
                <c:pt idx="2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6F4-4E32-AC9E-26C6D8A79DD0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Graphs!$K$21:$M$21</c:f>
              <c:numCache>
                <c:formatCode>General</c:formatCode>
                <c:ptCount val="3"/>
                <c:pt idx="0">
                  <c:v>1</c:v>
                </c:pt>
                <c:pt idx="1">
                  <c:v>3</c:v>
                </c:pt>
                <c:pt idx="2">
                  <c:v>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6F4-4E32-AC9E-26C6D8A79DD0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Graphs!$N$21:$P$21</c:f>
              <c:numCache>
                <c:formatCode>General</c:formatCode>
                <c:ptCount val="3"/>
                <c:pt idx="0">
                  <c:v>0</c:v>
                </c:pt>
                <c:pt idx="1">
                  <c:v>3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6F4-4E32-AC9E-26C6D8A79DD0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Graphs!$Q$21:$S$21</c:f>
              <c:numCache>
                <c:formatCode>General</c:formatCode>
                <c:ptCount val="3"/>
                <c:pt idx="0">
                  <c:v>1</c:v>
                </c:pt>
                <c:pt idx="1">
                  <c:v>2.8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6F4-4E32-AC9E-26C6D8A79DD0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Graphs!$T$21:$V$21</c:f>
              <c:numCache>
                <c:formatCode>General</c:formatCode>
                <c:ptCount val="3"/>
                <c:pt idx="0">
                  <c:v>0.7</c:v>
                </c:pt>
                <c:pt idx="1">
                  <c:v>1.6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6F4-4E32-AC9E-26C6D8A79DD0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Graphs!$W$21:$Y$21</c:f>
              <c:numCache>
                <c:formatCode>General</c:formatCode>
                <c:ptCount val="3"/>
                <c:pt idx="0">
                  <c:v>0.5</c:v>
                </c:pt>
                <c:pt idx="1">
                  <c:v>1.6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6F4-4E32-AC9E-26C6D8A79D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86516480"/>
        <c:axId val="86518016"/>
      </c:barChart>
      <c:catAx>
        <c:axId val="865164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65180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6518016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6516480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021242225267918"/>
          <c:y val="7.3409461663947809E-2"/>
          <c:w val="0.84861955395507305"/>
          <c:h val="0.5547405026982845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1.343085827659252E-17"/>
                  <c:y val="-8.068582955118508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D4E-4EE8-8114-C7D8A7A088BE}"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Sort'!$K$24:$K$41</c:f>
              <c:strCache>
                <c:ptCount val="18"/>
                <c:pt idx="0">
                  <c:v>Alcohol</c:v>
                </c:pt>
                <c:pt idx="1">
                  <c:v>Vaporizer/E-Cigarette</c:v>
                </c:pt>
                <c:pt idx="2">
                  <c:v>Marijuana or Hashish</c:v>
                </c:pt>
                <c:pt idx="3">
                  <c:v>Binge Drinking</c:v>
                </c:pt>
                <c:pt idx="4">
                  <c:v>Cigarettes</c:v>
                </c:pt>
                <c:pt idx="5">
                  <c:v>Prescription Pain Relievers</c:v>
                </c:pt>
                <c:pt idx="6">
                  <c:v>Inhalants</c:v>
                </c:pt>
                <c:pt idx="7">
                  <c:v>Depressants</c:v>
                </c:pt>
                <c:pt idx="8">
                  <c:v>Over-the-Counter Drugs</c:v>
                </c:pt>
                <c:pt idx="9">
                  <c:v>Prescription Amphetamines</c:v>
                </c:pt>
                <c:pt idx="10">
                  <c:v>Cocaine or Crack Cocaine</c:v>
                </c:pt>
                <c:pt idx="11">
                  <c:v>Synthetic Marijuana*</c:v>
                </c:pt>
                <c:pt idx="12">
                  <c:v>LSD, PCP or Mushrooms</c:v>
                </c:pt>
                <c:pt idx="13">
                  <c:v>Methamphetamine</c:v>
                </c:pt>
                <c:pt idx="14">
                  <c:v>Club Drugs</c:v>
                </c:pt>
                <c:pt idx="15">
                  <c:v>Flakka*</c:v>
                </c:pt>
                <c:pt idx="16">
                  <c:v>Steroids (without a doctor’s order)</c:v>
                </c:pt>
                <c:pt idx="17">
                  <c:v>Heroin</c:v>
                </c:pt>
              </c:strCache>
            </c:strRef>
          </c:cat>
          <c:val>
            <c:numRef>
              <c:f>'Data Sort'!$L$24:$L$41</c:f>
              <c:numCache>
                <c:formatCode>0.0</c:formatCode>
                <c:ptCount val="18"/>
                <c:pt idx="0">
                  <c:v>19.2</c:v>
                </c:pt>
                <c:pt idx="1">
                  <c:v>13.7</c:v>
                </c:pt>
                <c:pt idx="2">
                  <c:v>9.6999999999999993</c:v>
                </c:pt>
                <c:pt idx="3">
                  <c:v>8</c:v>
                </c:pt>
                <c:pt idx="4">
                  <c:v>5.6</c:v>
                </c:pt>
                <c:pt idx="5">
                  <c:v>2</c:v>
                </c:pt>
                <c:pt idx="6">
                  <c:v>2</c:v>
                </c:pt>
                <c:pt idx="7">
                  <c:v>1.4</c:v>
                </c:pt>
                <c:pt idx="8">
                  <c:v>1.3</c:v>
                </c:pt>
                <c:pt idx="9">
                  <c:v>1.2</c:v>
                </c:pt>
                <c:pt idx="10">
                  <c:v>1</c:v>
                </c:pt>
                <c:pt idx="11">
                  <c:v>1</c:v>
                </c:pt>
                <c:pt idx="12">
                  <c:v>0.8</c:v>
                </c:pt>
                <c:pt idx="13">
                  <c:v>0.3</c:v>
                </c:pt>
                <c:pt idx="14">
                  <c:v>0.3</c:v>
                </c:pt>
                <c:pt idx="15">
                  <c:v>0.3</c:v>
                </c:pt>
                <c:pt idx="16">
                  <c:v>0.1</c:v>
                </c:pt>
                <c:pt idx="1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D4E-4EE8-8114-C7D8A7A088B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76074368"/>
        <c:axId val="92567424"/>
      </c:barChart>
      <c:catAx>
        <c:axId val="760743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256742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2567424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607436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Graphs!$E$51:$E$55</c:f>
              <c:numCache>
                <c:formatCode>General</c:formatCode>
                <c:ptCount val="5"/>
                <c:pt idx="0">
                  <c:v>13.8</c:v>
                </c:pt>
                <c:pt idx="1">
                  <c:v>6.4</c:v>
                </c:pt>
                <c:pt idx="2">
                  <c:v>10.3</c:v>
                </c:pt>
                <c:pt idx="3">
                  <c:v>23.5</c:v>
                </c:pt>
                <c:pt idx="4">
                  <c:v>4.9000000000000004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FE2-4950-B33D-B57BD41EC744}"/>
            </c:ext>
          </c:extLst>
        </c:ser>
        <c:ser>
          <c:idx val="1"/>
          <c:order val="1"/>
          <c:tx>
            <c:strRef>
              <c:f>Graphs!$F$50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Graphs!$F$51:$F$55</c:f>
              <c:numCache>
                <c:formatCode>General</c:formatCode>
                <c:ptCount val="5"/>
                <c:pt idx="0">
                  <c:v>14.7</c:v>
                </c:pt>
                <c:pt idx="1">
                  <c:v>6.8</c:v>
                </c:pt>
                <c:pt idx="2">
                  <c:v>10</c:v>
                </c:pt>
                <c:pt idx="3">
                  <c:v>24.3</c:v>
                </c:pt>
                <c:pt idx="4">
                  <c:v>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FE2-4950-B33D-B57BD41EC7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86754048"/>
        <c:axId val="86755584"/>
      </c:barChart>
      <c:catAx>
        <c:axId val="867540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675558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6755584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675404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693173983861072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Graphs!$E$369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Graphs!$E$370:$E$376</c:f>
              <c:numCache>
                <c:formatCode>General</c:formatCode>
                <c:ptCount val="7"/>
                <c:pt idx="0">
                  <c:v>7.4</c:v>
                </c:pt>
                <c:pt idx="1">
                  <c:v>3.7</c:v>
                </c:pt>
                <c:pt idx="2">
                  <c:v>0.9</c:v>
                </c:pt>
                <c:pt idx="3">
                  <c:v>2.2000000000000002</c:v>
                </c:pt>
                <c:pt idx="4">
                  <c:v>0.3</c:v>
                </c:pt>
                <c:pt idx="5">
                  <c:v>9</c:v>
                </c:pt>
                <c:pt idx="6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C1B-4AB3-9F47-5414082ECD20}"/>
            </c:ext>
          </c:extLst>
        </c:ser>
        <c:ser>
          <c:idx val="1"/>
          <c:order val="1"/>
          <c:tx>
            <c:strRef>
              <c:f>Graphs!$F$369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Graphs!$F$370:$F$376</c:f>
              <c:numCache>
                <c:formatCode>General</c:formatCode>
                <c:ptCount val="7"/>
                <c:pt idx="0">
                  <c:v>5.5</c:v>
                </c:pt>
                <c:pt idx="1">
                  <c:v>4.2</c:v>
                </c:pt>
                <c:pt idx="2">
                  <c:v>1.3</c:v>
                </c:pt>
                <c:pt idx="3">
                  <c:v>2.4</c:v>
                </c:pt>
                <c:pt idx="4">
                  <c:v>0.6</c:v>
                </c:pt>
                <c:pt idx="5">
                  <c:v>9.8000000000000007</c:v>
                </c:pt>
                <c:pt idx="6">
                  <c:v>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C1B-4AB3-9F47-5414082ECD2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86833024"/>
        <c:axId val="86834560"/>
      </c:barChart>
      <c:catAx>
        <c:axId val="868330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68345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6834560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6833024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11301019113226"/>
          <c:y val="8.7030517289234929E-2"/>
          <c:w val="0.86053562417325824"/>
          <c:h val="0.669173982486699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Graphs!$E$256</c:f>
              <c:strCache>
                <c:ptCount val="1"/>
                <c:pt idx="0">
                  <c:v>Middle School</c:v>
                </c:pt>
              </c:strCache>
            </c:strRef>
          </c:tx>
          <c:spPr>
            <a:solidFill>
              <a:schemeClr val="bg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Graphs!$E$257:$E$263</c:f>
              <c:numCache>
                <c:formatCode>0.0</c:formatCode>
                <c:ptCount val="7"/>
                <c:pt idx="0">
                  <c:v>7</c:v>
                </c:pt>
                <c:pt idx="1">
                  <c:v>17.8</c:v>
                </c:pt>
                <c:pt idx="2">
                  <c:v>32.299999999999997</c:v>
                </c:pt>
                <c:pt idx="3">
                  <c:v>7.9</c:v>
                </c:pt>
                <c:pt idx="4">
                  <c:v>2.8</c:v>
                </c:pt>
                <c:pt idx="5">
                  <c:v>9.6</c:v>
                </c:pt>
                <c:pt idx="6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7A4-4746-9A39-AB2905EDA8DD}"/>
            </c:ext>
          </c:extLst>
        </c:ser>
        <c:ser>
          <c:idx val="1"/>
          <c:order val="1"/>
          <c:tx>
            <c:strRef>
              <c:f>Graphs!$F$256</c:f>
              <c:strCache>
                <c:ptCount val="1"/>
                <c:pt idx="0">
                  <c:v>High School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Graphs!$F$257:$F$263</c:f>
              <c:numCache>
                <c:formatCode>0.0</c:formatCode>
                <c:ptCount val="7"/>
                <c:pt idx="0">
                  <c:v>9.3000000000000007</c:v>
                </c:pt>
                <c:pt idx="1">
                  <c:v>8.3000000000000007</c:v>
                </c:pt>
                <c:pt idx="2">
                  <c:v>24.4</c:v>
                </c:pt>
                <c:pt idx="3">
                  <c:v>10</c:v>
                </c:pt>
                <c:pt idx="4">
                  <c:v>4.2</c:v>
                </c:pt>
                <c:pt idx="5">
                  <c:v>7.7</c:v>
                </c:pt>
                <c:pt idx="6">
                  <c:v>4.4000000000000004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7A4-4746-9A39-AB2905EDA8D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2554880"/>
        <c:axId val="86831104"/>
      </c:barChart>
      <c:catAx>
        <c:axId val="625548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683110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6831104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255488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6384755580600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Graphs!$E$317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Graphs!$E$318:$E$320</c:f>
              <c:numCache>
                <c:formatCode>General</c:formatCode>
                <c:ptCount val="3"/>
                <c:pt idx="0">
                  <c:v>3</c:v>
                </c:pt>
                <c:pt idx="1">
                  <c:v>16.3</c:v>
                </c:pt>
                <c:pt idx="2">
                  <c:v>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CE6-497A-B36B-1406493782A2}"/>
            </c:ext>
          </c:extLst>
        </c:ser>
        <c:ser>
          <c:idx val="1"/>
          <c:order val="1"/>
          <c:tx>
            <c:strRef>
              <c:f>Graphs!$F$317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Graphs!$F$318:$F$320</c:f>
              <c:numCache>
                <c:formatCode>General</c:formatCode>
                <c:ptCount val="3"/>
                <c:pt idx="0">
                  <c:v>3.4</c:v>
                </c:pt>
                <c:pt idx="1">
                  <c:v>16.899999999999999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CE6-497A-B36B-1406493782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2544896"/>
        <c:axId val="62556416"/>
      </c:barChart>
      <c:catAx>
        <c:axId val="625448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25564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2556416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2544896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Graphs!$E$109:$E$114</c:f>
              <c:numCache>
                <c:formatCode>General</c:formatCode>
                <c:ptCount val="6"/>
                <c:pt idx="0">
                  <c:v>59</c:v>
                </c:pt>
                <c:pt idx="1">
                  <c:v>66</c:v>
                </c:pt>
                <c:pt idx="2">
                  <c:v>66</c:v>
                </c:pt>
                <c:pt idx="3">
                  <c:v>64</c:v>
                </c:pt>
                <c:pt idx="4">
                  <c:v>62</c:v>
                </c:pt>
                <c:pt idx="5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DC8-42BA-B369-9F7DE01A9A05}"/>
            </c:ext>
          </c:extLst>
        </c:ser>
        <c:ser>
          <c:idx val="1"/>
          <c:order val="1"/>
          <c:tx>
            <c:strRef>
              <c:f>Graphs!$F$108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Graphs!$F$109:$F$114</c:f>
              <c:numCache>
                <c:formatCode>General</c:formatCode>
                <c:ptCount val="6"/>
                <c:pt idx="0">
                  <c:v>46</c:v>
                </c:pt>
                <c:pt idx="1">
                  <c:v>60</c:v>
                </c:pt>
                <c:pt idx="2">
                  <c:v>56</c:v>
                </c:pt>
                <c:pt idx="3">
                  <c:v>53</c:v>
                </c:pt>
                <c:pt idx="4">
                  <c:v>49</c:v>
                </c:pt>
                <c:pt idx="5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DC8-42BA-B369-9F7DE01A9A0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64322944"/>
        <c:axId val="64353408"/>
      </c:barChart>
      <c:catAx>
        <c:axId val="64322944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4353408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64353408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4322944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Graphs!$E$151:$E$157</c:f>
              <c:numCache>
                <c:formatCode>General</c:formatCode>
                <c:ptCount val="7"/>
                <c:pt idx="0">
                  <c:v>35</c:v>
                </c:pt>
                <c:pt idx="1">
                  <c:v>54</c:v>
                </c:pt>
                <c:pt idx="2">
                  <c:v>31</c:v>
                </c:pt>
                <c:pt idx="3">
                  <c:v>35</c:v>
                </c:pt>
                <c:pt idx="4">
                  <c:v>29</c:v>
                </c:pt>
                <c:pt idx="5">
                  <c:v>32</c:v>
                </c:pt>
                <c:pt idx="6">
                  <c:v>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134-4B8C-AAEB-11CC407F11C8}"/>
            </c:ext>
          </c:extLst>
        </c:ser>
        <c:ser>
          <c:idx val="1"/>
          <c:order val="1"/>
          <c:tx>
            <c:strRef>
              <c:f>Graphs!$F$150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Graphs!$F$151:$F$157</c:f>
              <c:numCache>
                <c:formatCode>General</c:formatCode>
                <c:ptCount val="7"/>
                <c:pt idx="0">
                  <c:v>42</c:v>
                </c:pt>
                <c:pt idx="1">
                  <c:v>59</c:v>
                </c:pt>
                <c:pt idx="2">
                  <c:v>37</c:v>
                </c:pt>
                <c:pt idx="3">
                  <c:v>37</c:v>
                </c:pt>
                <c:pt idx="4">
                  <c:v>24</c:v>
                </c:pt>
                <c:pt idx="5">
                  <c:v>40</c:v>
                </c:pt>
                <c:pt idx="6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134-4B8C-AAEB-11CC407F11C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64327040"/>
        <c:axId val="87527808"/>
      </c:barChart>
      <c:catAx>
        <c:axId val="64327040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7527808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87527808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4327040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98259187620889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Graphs!$E$158:$E$162</c:f>
              <c:numCache>
                <c:formatCode>General</c:formatCode>
                <c:ptCount val="5"/>
                <c:pt idx="0">
                  <c:v>39</c:v>
                </c:pt>
                <c:pt idx="1">
                  <c:v>42</c:v>
                </c:pt>
                <c:pt idx="2">
                  <c:v>32</c:v>
                </c:pt>
                <c:pt idx="3">
                  <c:v>23</c:v>
                </c:pt>
                <c:pt idx="4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895-4E11-B54E-8F26F7C200EE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Graphs!$F$158:$F$162</c:f>
              <c:numCache>
                <c:formatCode>General</c:formatCode>
                <c:ptCount val="5"/>
                <c:pt idx="0">
                  <c:v>42</c:v>
                </c:pt>
                <c:pt idx="1">
                  <c:v>53</c:v>
                </c:pt>
                <c:pt idx="2">
                  <c:v>39</c:v>
                </c:pt>
                <c:pt idx="3">
                  <c:v>32</c:v>
                </c:pt>
                <c:pt idx="4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895-4E11-B54E-8F26F7C200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64348928"/>
        <c:axId val="87537152"/>
      </c:barChart>
      <c:catAx>
        <c:axId val="64348928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7537152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87537152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4348928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49838813668601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Graphs!$E$192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Graphs!$E$193:$E$198</c:f>
              <c:numCache>
                <c:formatCode>General</c:formatCode>
                <c:ptCount val="6"/>
                <c:pt idx="0">
                  <c:v>69</c:v>
                </c:pt>
                <c:pt idx="1">
                  <c:v>54</c:v>
                </c:pt>
                <c:pt idx="2">
                  <c:v>51</c:v>
                </c:pt>
                <c:pt idx="3">
                  <c:v>58</c:v>
                </c:pt>
                <c:pt idx="4">
                  <c:v>65</c:v>
                </c:pt>
                <c:pt idx="5">
                  <c:v>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16F-4B8D-86EE-C8E1FDDAC362}"/>
            </c:ext>
          </c:extLst>
        </c:ser>
        <c:ser>
          <c:idx val="1"/>
          <c:order val="1"/>
          <c:tx>
            <c:strRef>
              <c:f>Graphs!$F$192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Graphs!$F$193:$F$198</c:f>
              <c:numCache>
                <c:formatCode>General</c:formatCode>
                <c:ptCount val="6"/>
                <c:pt idx="0">
                  <c:v>69</c:v>
                </c:pt>
                <c:pt idx="1">
                  <c:v>59</c:v>
                </c:pt>
                <c:pt idx="2">
                  <c:v>56</c:v>
                </c:pt>
                <c:pt idx="3">
                  <c:v>63</c:v>
                </c:pt>
                <c:pt idx="4">
                  <c:v>59</c:v>
                </c:pt>
                <c:pt idx="5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16F-4B8D-86EE-C8E1FDDAC3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64337024"/>
        <c:axId val="64338944"/>
      </c:barChart>
      <c:catAx>
        <c:axId val="64337024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4338944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64338944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4337024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7246937459703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Graphs!$E$237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Graphs!$E$238:$E$244</c:f>
              <c:numCache>
                <c:formatCode>General</c:formatCode>
                <c:ptCount val="7"/>
                <c:pt idx="0">
                  <c:v>42</c:v>
                </c:pt>
                <c:pt idx="1">
                  <c:v>64</c:v>
                </c:pt>
                <c:pt idx="2">
                  <c:v>37</c:v>
                </c:pt>
                <c:pt idx="3">
                  <c:v>27</c:v>
                </c:pt>
                <c:pt idx="4">
                  <c:v>41</c:v>
                </c:pt>
                <c:pt idx="5">
                  <c:v>36</c:v>
                </c:pt>
                <c:pt idx="6">
                  <c:v>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EA4-4DA3-8261-1142E89AE160}"/>
            </c:ext>
          </c:extLst>
        </c:ser>
        <c:ser>
          <c:idx val="1"/>
          <c:order val="1"/>
          <c:tx>
            <c:strRef>
              <c:f>Graphs!$F$237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Graphs!$F$238:$F$244</c:f>
              <c:numCache>
                <c:formatCode>General</c:formatCode>
                <c:ptCount val="7"/>
                <c:pt idx="0">
                  <c:v>44</c:v>
                </c:pt>
                <c:pt idx="1">
                  <c:v>61</c:v>
                </c:pt>
                <c:pt idx="2">
                  <c:v>31</c:v>
                </c:pt>
                <c:pt idx="3">
                  <c:v>27</c:v>
                </c:pt>
                <c:pt idx="4">
                  <c:v>36</c:v>
                </c:pt>
                <c:pt idx="5">
                  <c:v>38</c:v>
                </c:pt>
                <c:pt idx="6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EA4-4DA3-8261-1142E89AE16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64339968"/>
        <c:axId val="64350464"/>
      </c:barChart>
      <c:catAx>
        <c:axId val="64339968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4350464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64350464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4339968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208897485493232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Graphs!$E$245:$E$249</c:f>
              <c:numCache>
                <c:formatCode>General</c:formatCode>
                <c:ptCount val="5"/>
                <c:pt idx="0">
                  <c:v>47</c:v>
                </c:pt>
                <c:pt idx="1">
                  <c:v>54</c:v>
                </c:pt>
                <c:pt idx="2">
                  <c:v>40</c:v>
                </c:pt>
                <c:pt idx="3">
                  <c:v>40</c:v>
                </c:pt>
                <c:pt idx="4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15A-42DF-BB24-69390D38BB25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Graphs!$F$245:$F$249</c:f>
              <c:numCache>
                <c:formatCode>General</c:formatCode>
                <c:ptCount val="5"/>
                <c:pt idx="0">
                  <c:v>44</c:v>
                </c:pt>
                <c:pt idx="1">
                  <c:v>54</c:v>
                </c:pt>
                <c:pt idx="2">
                  <c:v>35</c:v>
                </c:pt>
                <c:pt idx="3">
                  <c:v>36</c:v>
                </c:pt>
                <c:pt idx="4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15A-42DF-BB24-69390D38BB2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87461248"/>
        <c:axId val="87612032"/>
      </c:barChart>
      <c:catAx>
        <c:axId val="87461248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7612032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87612032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7461248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57046154213658"/>
          <c:y val="8.6107337232196643E-2"/>
          <c:w val="0.84682343034765706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Graphs!$E$6:$G$6</c:f>
              <c:numCache>
                <c:formatCode>General</c:formatCode>
                <c:ptCount val="3"/>
                <c:pt idx="0">
                  <c:v>19.399999999999999</c:v>
                </c:pt>
                <c:pt idx="1">
                  <c:v>49.1</c:v>
                </c:pt>
                <c:pt idx="2">
                  <c:v>35.5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8F6-4D8B-8D83-36D75DE9E85B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Graphs!$H$6:$J$6</c:f>
              <c:numCache>
                <c:formatCode>General</c:formatCode>
                <c:ptCount val="3"/>
                <c:pt idx="0">
                  <c:v>19.8</c:v>
                </c:pt>
                <c:pt idx="1">
                  <c:v>48.8</c:v>
                </c:pt>
                <c:pt idx="2">
                  <c:v>35.799999999999997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8F6-4D8B-8D83-36D75DE9E85B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Graphs!$K$6:$M$6</c:f>
              <c:numCache>
                <c:formatCode>General</c:formatCode>
                <c:ptCount val="3"/>
                <c:pt idx="0">
                  <c:v>19.3</c:v>
                </c:pt>
                <c:pt idx="1">
                  <c:v>41.3</c:v>
                </c:pt>
                <c:pt idx="2">
                  <c:v>31.8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8F6-4D8B-8D83-36D75DE9E85B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Graphs!$N$6:$P$6</c:f>
              <c:numCache>
                <c:formatCode>General</c:formatCode>
                <c:ptCount val="3"/>
                <c:pt idx="0">
                  <c:v>13.9</c:v>
                </c:pt>
                <c:pt idx="1">
                  <c:v>37.799999999999997</c:v>
                </c:pt>
                <c:pt idx="2">
                  <c:v>26.9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8F6-4D8B-8D83-36D75DE9E85B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Graphs!$Q$6:$S$6</c:f>
              <c:numCache>
                <c:formatCode>General</c:formatCode>
                <c:ptCount val="3"/>
                <c:pt idx="0">
                  <c:v>8.4</c:v>
                </c:pt>
                <c:pt idx="1">
                  <c:v>32.6</c:v>
                </c:pt>
                <c:pt idx="2">
                  <c:v>21.8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8F6-4D8B-8D83-36D75DE9E85B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Graphs!$T$6:$V$6</c:f>
              <c:numCache>
                <c:formatCode>General</c:formatCode>
                <c:ptCount val="3"/>
                <c:pt idx="0">
                  <c:v>6.4</c:v>
                </c:pt>
                <c:pt idx="1">
                  <c:v>30</c:v>
                </c:pt>
                <c:pt idx="2">
                  <c:v>19.2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8F6-4D8B-8D83-36D75DE9E85B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Graphs!$W$6:$Y$6</c:f>
              <c:numCache>
                <c:formatCode>General</c:formatCode>
                <c:ptCount val="3"/>
                <c:pt idx="0">
                  <c:v>8.3000000000000007</c:v>
                </c:pt>
                <c:pt idx="1">
                  <c:v>25.5</c:v>
                </c:pt>
                <c:pt idx="2">
                  <c:v>18.3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8F6-4D8B-8D83-36D75DE9E85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2721920"/>
        <c:axId val="92770304"/>
      </c:barChart>
      <c:catAx>
        <c:axId val="927219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277030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2770304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272192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060421201616009"/>
          <c:y val="8.6107337232196643E-2"/>
          <c:w val="0.84378967987363351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Graphs!$E$7:$G$7</c:f>
              <c:numCache>
                <c:formatCode>General</c:formatCode>
                <c:ptCount val="3"/>
                <c:pt idx="0">
                  <c:v>9.9</c:v>
                </c:pt>
                <c:pt idx="1">
                  <c:v>27.5</c:v>
                </c:pt>
                <c:pt idx="2">
                  <c:v>19.3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FBA-4033-91C2-910467488FD5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Graphs!$H$7:$J$7</c:f>
              <c:numCache>
                <c:formatCode>General</c:formatCode>
                <c:ptCount val="3"/>
                <c:pt idx="0">
                  <c:v>9.3000000000000007</c:v>
                </c:pt>
                <c:pt idx="1">
                  <c:v>30.7</c:v>
                </c:pt>
                <c:pt idx="2">
                  <c:v>21.1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FBA-4033-91C2-910467488FD5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Graphs!$K$7:$M$7</c:f>
              <c:numCache>
                <c:formatCode>General</c:formatCode>
                <c:ptCount val="3"/>
                <c:pt idx="0">
                  <c:v>8.1</c:v>
                </c:pt>
                <c:pt idx="1">
                  <c:v>22.9</c:v>
                </c:pt>
                <c:pt idx="2">
                  <c:v>16.5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FBA-4033-91C2-910467488FD5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Graphs!$N$7:$P$7</c:f>
              <c:numCache>
                <c:formatCode>General</c:formatCode>
                <c:ptCount val="3"/>
                <c:pt idx="0">
                  <c:v>6.3</c:v>
                </c:pt>
                <c:pt idx="1">
                  <c:v>21.8</c:v>
                </c:pt>
                <c:pt idx="2">
                  <c:v>14.7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FBA-4033-91C2-910467488FD5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Graphs!$Q$7:$S$7</c:f>
              <c:numCache>
                <c:formatCode>General</c:formatCode>
                <c:ptCount val="3"/>
                <c:pt idx="0">
                  <c:v>3.3</c:v>
                </c:pt>
                <c:pt idx="1">
                  <c:v>16.100000000000001</c:v>
                </c:pt>
                <c:pt idx="2">
                  <c:v>10.4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FBA-4033-91C2-910467488FD5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Graphs!$T$7:$V$7</c:f>
              <c:numCache>
                <c:formatCode>General</c:formatCode>
                <c:ptCount val="3"/>
                <c:pt idx="0">
                  <c:v>2</c:v>
                </c:pt>
                <c:pt idx="1">
                  <c:v>13.1</c:v>
                </c:pt>
                <c:pt idx="2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FBA-4033-91C2-910467488FD5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Graphs!$W$7:$Y$7</c:f>
              <c:numCache>
                <c:formatCode>General</c:formatCode>
                <c:ptCount val="3"/>
                <c:pt idx="0">
                  <c:v>3.2</c:v>
                </c:pt>
                <c:pt idx="1">
                  <c:v>10.9</c:v>
                </c:pt>
                <c:pt idx="2">
                  <c:v>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FBA-4033-91C2-910467488FD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72524928"/>
        <c:axId val="72526464"/>
      </c:barChart>
      <c:catAx>
        <c:axId val="725249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252646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2526464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252492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4236769891818"/>
          <c:y val="8.6107337232196643E-2"/>
          <c:w val="0.84497009546161683"/>
          <c:h val="0.73482970564522299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Graphs!$D$281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Graphs!$E$281:$J$281</c:f>
              <c:numCache>
                <c:formatCode>0.0</c:formatCode>
                <c:ptCount val="6"/>
                <c:pt idx="0">
                  <c:v>35.5</c:v>
                </c:pt>
                <c:pt idx="1">
                  <c:v>35.799999999999997</c:v>
                </c:pt>
                <c:pt idx="2">
                  <c:v>31.8</c:v>
                </c:pt>
                <c:pt idx="3">
                  <c:v>26.9</c:v>
                </c:pt>
                <c:pt idx="4">
                  <c:v>21.8</c:v>
                </c:pt>
                <c:pt idx="5">
                  <c:v>19.2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DAC-4AE0-A699-BCC1513E12B0}"/>
            </c:ext>
          </c:extLst>
        </c:ser>
        <c:ser>
          <c:idx val="1"/>
          <c:order val="1"/>
          <c:tx>
            <c:strRef>
              <c:f>Graphs!$D$282</c:f>
              <c:strCache>
                <c:ptCount val="1"/>
                <c:pt idx="0">
                  <c:v>Binge Drinking</c:v>
                </c:pt>
              </c:strCache>
            </c:strRef>
          </c:tx>
          <c:spPr>
            <a:ln w="31750">
              <a:solidFill>
                <a:srgbClr val="3366FF"/>
              </a:solidFill>
              <a:prstDash val="solid"/>
            </a:ln>
          </c:spPr>
          <c:marker>
            <c:symbol val="square"/>
            <c:size val="7"/>
            <c:spPr>
              <a:solidFill>
                <a:srgbClr val="3366FF"/>
              </a:solidFill>
              <a:ln>
                <a:solidFill>
                  <a:srgbClr val="3366FF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Graphs!$E$282:$J$282</c:f>
              <c:numCache>
                <c:formatCode>0.0</c:formatCode>
                <c:ptCount val="6"/>
                <c:pt idx="0">
                  <c:v>19.3</c:v>
                </c:pt>
                <c:pt idx="1">
                  <c:v>21.1</c:v>
                </c:pt>
                <c:pt idx="2">
                  <c:v>16.5</c:v>
                </c:pt>
                <c:pt idx="3">
                  <c:v>14.7</c:v>
                </c:pt>
                <c:pt idx="4">
                  <c:v>10.4</c:v>
                </c:pt>
                <c:pt idx="5">
                  <c:v>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DAC-4AE0-A699-BCC1513E12B0}"/>
            </c:ext>
          </c:extLst>
        </c:ser>
        <c:ser>
          <c:idx val="2"/>
          <c:order val="2"/>
          <c:tx>
            <c:strRef>
              <c:f>Graphs!$D$283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Graphs!$E$283:$J$283</c:f>
              <c:numCache>
                <c:formatCode>0.0</c:formatCode>
                <c:ptCount val="6"/>
                <c:pt idx="0">
                  <c:v>32.5</c:v>
                </c:pt>
                <c:pt idx="1">
                  <c:v>34.700000000000003</c:v>
                </c:pt>
                <c:pt idx="2">
                  <c:v>31.1</c:v>
                </c:pt>
                <c:pt idx="3">
                  <c:v>28.4</c:v>
                </c:pt>
                <c:pt idx="4">
                  <c:v>28.2</c:v>
                </c:pt>
                <c:pt idx="5">
                  <c:v>22.8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DAC-4AE0-A699-BCC1513E12B0}"/>
            </c:ext>
          </c:extLst>
        </c:ser>
        <c:ser>
          <c:idx val="4"/>
          <c:order val="3"/>
          <c:tx>
            <c:strRef>
              <c:f>Graphs!$D$284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Graphs!$E$284:$J$284</c:f>
              <c:numCache>
                <c:formatCode>0.0</c:formatCode>
                <c:ptCount val="6"/>
                <c:pt idx="0">
                  <c:v>33.700000000000003</c:v>
                </c:pt>
                <c:pt idx="1">
                  <c:v>36.1</c:v>
                </c:pt>
                <c:pt idx="2">
                  <c:v>39.1</c:v>
                </c:pt>
                <c:pt idx="3">
                  <c:v>38.799999999999997</c:v>
                </c:pt>
                <c:pt idx="4">
                  <c:v>37.799999999999997</c:v>
                </c:pt>
                <c:pt idx="5">
                  <c:v>39.299999999999997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CDAC-4AE0-A699-BCC1513E12B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2413568"/>
        <c:axId val="72479488"/>
      </c:lineChart>
      <c:catAx>
        <c:axId val="724135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247948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2479488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241356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8.5421455423874068E-2"/>
          <c:y val="0.91295938104448737"/>
          <c:w val="0.86560365961080799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180205994571566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Graphs!$E$345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Graphs!$E$346:$E$353</c:f>
              <c:numCache>
                <c:formatCode>General</c:formatCode>
                <c:ptCount val="8"/>
                <c:pt idx="0">
                  <c:v>7.8</c:v>
                </c:pt>
                <c:pt idx="1">
                  <c:v>0.7</c:v>
                </c:pt>
                <c:pt idx="2">
                  <c:v>0</c:v>
                </c:pt>
                <c:pt idx="3">
                  <c:v>16.2</c:v>
                </c:pt>
                <c:pt idx="4">
                  <c:v>45.2</c:v>
                </c:pt>
                <c:pt idx="5">
                  <c:v>2.2000000000000002</c:v>
                </c:pt>
                <c:pt idx="6">
                  <c:v>10.5</c:v>
                </c:pt>
                <c:pt idx="7">
                  <c:v>17.399999999999999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B00-4681-89AE-B576C602A014}"/>
            </c:ext>
          </c:extLst>
        </c:ser>
        <c:ser>
          <c:idx val="1"/>
          <c:order val="1"/>
          <c:tx>
            <c:strRef>
              <c:f>Graphs!$F$345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Graphs!$F$346:$F$353</c:f>
              <c:numCache>
                <c:formatCode>0.0</c:formatCode>
                <c:ptCount val="8"/>
                <c:pt idx="0">
                  <c:v>8.3000000000000007</c:v>
                </c:pt>
                <c:pt idx="1">
                  <c:v>1.6</c:v>
                </c:pt>
                <c:pt idx="2">
                  <c:v>0.7</c:v>
                </c:pt>
                <c:pt idx="3">
                  <c:v>14.7</c:v>
                </c:pt>
                <c:pt idx="4">
                  <c:v>44.8</c:v>
                </c:pt>
                <c:pt idx="5">
                  <c:v>0.3</c:v>
                </c:pt>
                <c:pt idx="6">
                  <c:v>11.7</c:v>
                </c:pt>
                <c:pt idx="7">
                  <c:v>17.8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B00-4681-89AE-B576C602A01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76288768"/>
        <c:axId val="76290304"/>
      </c:barChart>
      <c:catAx>
        <c:axId val="762887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629030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6290304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6288768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Graphs!$E$356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Graphs!$E$357:$E$364</c:f>
              <c:numCache>
                <c:formatCode>General</c:formatCode>
                <c:ptCount val="8"/>
                <c:pt idx="0">
                  <c:v>42.8</c:v>
                </c:pt>
                <c:pt idx="1">
                  <c:v>41.3</c:v>
                </c:pt>
                <c:pt idx="2">
                  <c:v>1</c:v>
                </c:pt>
                <c:pt idx="3">
                  <c:v>1.9</c:v>
                </c:pt>
                <c:pt idx="4">
                  <c:v>0</c:v>
                </c:pt>
                <c:pt idx="5">
                  <c:v>1.4</c:v>
                </c:pt>
                <c:pt idx="6">
                  <c:v>1.8</c:v>
                </c:pt>
                <c:pt idx="7">
                  <c:v>9.8000000000000007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FF0-448D-B27A-4F3A6EF8A354}"/>
            </c:ext>
          </c:extLst>
        </c:ser>
        <c:ser>
          <c:idx val="1"/>
          <c:order val="1"/>
          <c:tx>
            <c:strRef>
              <c:f>Graphs!$F$356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Graphs!$F$357:$F$364</c:f>
              <c:numCache>
                <c:formatCode>General</c:formatCode>
                <c:ptCount val="8"/>
                <c:pt idx="0">
                  <c:v>37.700000000000003</c:v>
                </c:pt>
                <c:pt idx="1">
                  <c:v>40</c:v>
                </c:pt>
                <c:pt idx="2">
                  <c:v>1.7</c:v>
                </c:pt>
                <c:pt idx="3">
                  <c:v>2.7</c:v>
                </c:pt>
                <c:pt idx="4">
                  <c:v>3.9</c:v>
                </c:pt>
                <c:pt idx="5">
                  <c:v>1.6</c:v>
                </c:pt>
                <c:pt idx="6">
                  <c:v>1.3</c:v>
                </c:pt>
                <c:pt idx="7">
                  <c:v>11.1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FF0-448D-B27A-4F3A6EF8A3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53469184"/>
        <c:axId val="53471104"/>
      </c:barChart>
      <c:catAx>
        <c:axId val="534691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347110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3471104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3469184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Graphs!$E$8:$G$8</c:f>
              <c:numCache>
                <c:formatCode>General</c:formatCode>
                <c:ptCount val="3"/>
                <c:pt idx="0">
                  <c:v>12</c:v>
                </c:pt>
                <c:pt idx="1">
                  <c:v>24.5</c:v>
                </c:pt>
                <c:pt idx="2">
                  <c:v>19.3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707-4D9A-9693-461C07CF324F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Graphs!$H$8:$J$8</c:f>
              <c:numCache>
                <c:formatCode>General</c:formatCode>
                <c:ptCount val="3"/>
                <c:pt idx="0">
                  <c:v>8.3000000000000007</c:v>
                </c:pt>
                <c:pt idx="1">
                  <c:v>25.3</c:v>
                </c:pt>
                <c:pt idx="2">
                  <c:v>17.7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707-4D9A-9693-461C07CF324F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Graphs!$K$8:$M$8</c:f>
              <c:numCache>
                <c:formatCode>General</c:formatCode>
                <c:ptCount val="3"/>
                <c:pt idx="0">
                  <c:v>7</c:v>
                </c:pt>
                <c:pt idx="1">
                  <c:v>20.8</c:v>
                </c:pt>
                <c:pt idx="2">
                  <c:v>14.8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707-4D9A-9693-461C07CF324F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Graphs!$N$8:$P$8</c:f>
              <c:numCache>
                <c:formatCode>General</c:formatCode>
                <c:ptCount val="3"/>
                <c:pt idx="0">
                  <c:v>5.7</c:v>
                </c:pt>
                <c:pt idx="1">
                  <c:v>16.399999999999999</c:v>
                </c:pt>
                <c:pt idx="2">
                  <c:v>11.5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707-4D9A-9693-461C07CF324F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Graphs!$Q$8:$S$8</c:f>
              <c:numCache>
                <c:formatCode>General</c:formatCode>
                <c:ptCount val="3"/>
                <c:pt idx="0">
                  <c:v>3</c:v>
                </c:pt>
                <c:pt idx="1">
                  <c:v>15.7</c:v>
                </c:pt>
                <c:pt idx="2">
                  <c:v>10.1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707-4D9A-9693-461C07CF324F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Graphs!$T$8:$V$8</c:f>
              <c:numCache>
                <c:formatCode>General</c:formatCode>
                <c:ptCount val="3"/>
                <c:pt idx="0">
                  <c:v>1.2</c:v>
                </c:pt>
                <c:pt idx="1">
                  <c:v>9.3000000000000007</c:v>
                </c:pt>
                <c:pt idx="2">
                  <c:v>5.6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707-4D9A-9693-461C07CF324F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Graphs!$W$8:$Y$8</c:f>
              <c:numCache>
                <c:formatCode>General</c:formatCode>
                <c:ptCount val="3"/>
                <c:pt idx="0">
                  <c:v>1.4</c:v>
                </c:pt>
                <c:pt idx="1">
                  <c:v>4.8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707-4D9A-9693-461C07CF32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32586752"/>
        <c:axId val="32699904"/>
      </c:barChart>
      <c:catAx>
        <c:axId val="325867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3269990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2699904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32586752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1221174145040745E-2"/>
          <c:y val="8.6107337232196643E-2"/>
          <c:w val="0.86317259830575788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Graphs!$D$288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Graphs!$E$288:$J$288</c:f>
              <c:numCache>
                <c:formatCode>0.0</c:formatCode>
                <c:ptCount val="6"/>
                <c:pt idx="0">
                  <c:v>19.3</c:v>
                </c:pt>
                <c:pt idx="1">
                  <c:v>17.7</c:v>
                </c:pt>
                <c:pt idx="2">
                  <c:v>14.8</c:v>
                </c:pt>
                <c:pt idx="3">
                  <c:v>11.5</c:v>
                </c:pt>
                <c:pt idx="4">
                  <c:v>10.1</c:v>
                </c:pt>
                <c:pt idx="5">
                  <c:v>5.6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07A-4696-A5DF-E0A2F329F7F4}"/>
            </c:ext>
          </c:extLst>
        </c:ser>
        <c:ser>
          <c:idx val="2"/>
          <c:order val="1"/>
          <c:tx>
            <c:strRef>
              <c:f>Graphs!$D$289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Graphs!$E$289:$J$289</c:f>
              <c:numCache>
                <c:formatCode>0.0</c:formatCode>
                <c:ptCount val="6"/>
                <c:pt idx="0">
                  <c:v>31.4</c:v>
                </c:pt>
                <c:pt idx="1">
                  <c:v>33.200000000000003</c:v>
                </c:pt>
                <c:pt idx="2">
                  <c:v>28.2</c:v>
                </c:pt>
                <c:pt idx="3">
                  <c:v>24.7</c:v>
                </c:pt>
                <c:pt idx="4">
                  <c:v>24</c:v>
                </c:pt>
                <c:pt idx="5">
                  <c:v>18.100000000000001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07A-4696-A5DF-E0A2F329F7F4}"/>
            </c:ext>
          </c:extLst>
        </c:ser>
        <c:ser>
          <c:idx val="4"/>
          <c:order val="2"/>
          <c:tx>
            <c:strRef>
              <c:f>Graphs!$D$290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Graphs!$E$290:$J$290</c:f>
              <c:numCache>
                <c:formatCode>0.0</c:formatCode>
                <c:ptCount val="6"/>
                <c:pt idx="0">
                  <c:v>58.2</c:v>
                </c:pt>
                <c:pt idx="1">
                  <c:v>65.7</c:v>
                </c:pt>
                <c:pt idx="2">
                  <c:v>66.900000000000006</c:v>
                </c:pt>
                <c:pt idx="3">
                  <c:v>71.400000000000006</c:v>
                </c:pt>
                <c:pt idx="4">
                  <c:v>69</c:v>
                </c:pt>
                <c:pt idx="5">
                  <c:v>67.900000000000006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07A-4696-A5DF-E0A2F329F7F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1148544"/>
        <c:axId val="61206912"/>
      </c:lineChart>
      <c:catAx>
        <c:axId val="611485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120691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1206912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114854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0.0216</cdr:x>
      <cdr:y>0.92508</cdr:y>
    </cdr:from>
    <cdr:to>
      <cdr:x>0.20806</cdr:x>
      <cdr:y>0.97075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80816" y="4555467"/>
          <a:ext cx="1561128" cy="224933"/>
        </a:xfrm>
        <a:prstGeom xmlns:a="http://schemas.openxmlformats.org/drawingml/2006/main" prst="rect">
          <a:avLst/>
        </a:prstGeom>
        <a:solidFill xmlns:a="http://schemas.openxmlformats.org/drawingml/2006/main">
          <a:srgbClr val="3366FF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 School Only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0.02454</cdr:x>
      <cdr:y>0.9294</cdr:y>
    </cdr:from>
    <cdr:to>
      <cdr:x>0.20916</cdr:x>
      <cdr:y>0.97176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12725" y="5851525"/>
          <a:ext cx="1600200" cy="266700"/>
        </a:xfrm>
        <a:prstGeom xmlns:a="http://schemas.openxmlformats.org/drawingml/2006/main" prst="rect">
          <a:avLst/>
        </a:prstGeom>
        <a:solidFill xmlns:a="http://schemas.openxmlformats.org/drawingml/2006/main">
          <a:schemeClr val="tx1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</a:t>
          </a:r>
          <a:r>
            <a:rPr lang="en-US" sz="1100" baseline="0" dirty="0">
              <a:solidFill>
                <a:schemeClr val="bg1"/>
              </a:solidFill>
              <a:latin typeface="Franklin Gothic Medium" pitchFamily="34" charset="0"/>
            </a:rPr>
            <a:t> School Only</a:t>
          </a:r>
          <a:endParaRPr lang="en-US" sz="1100" dirty="0">
            <a:solidFill>
              <a:schemeClr val="bg1"/>
            </a:solidFill>
            <a:latin typeface="Franklin Gothic Medium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8" descr="FL Graphic copy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905000" y="221199"/>
            <a:ext cx="7391399" cy="5798601"/>
          </a:xfrm>
          <a:prstGeom prst="rect">
            <a:avLst/>
          </a:prstGeom>
          <a:noFill/>
        </p:spPr>
      </p:pic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04800" y="13716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2016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FLORIDA YOUTH 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SUBSTANCE ABUSE 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04800" y="52578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4000" b="1" dirty="0">
                <a:solidFill>
                  <a:schemeClr val="tx1"/>
                </a:solidFill>
                <a:latin typeface="Gill Sans MT" pitchFamily="34" charset="0"/>
              </a:rPr>
              <a:t>Walton County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Walton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2640025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4843541"/>
              </p:ext>
            </p:extLst>
          </p:nvPr>
        </p:nvGraphicFramePr>
        <p:xfrm>
          <a:off x="394838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Walton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Walton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2413516"/>
              </p:ext>
            </p:extLst>
          </p:nvPr>
        </p:nvGraphicFramePr>
        <p:xfrm>
          <a:off x="38100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Walton County and Florida Statewide, 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Walton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626953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Walton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Walton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Walton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3952992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1472316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and past-30-day vaporizer/e-cigarette use, Walton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Walton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187188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Walton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Walton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Walton County, 2006-2016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374115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4036934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ATOD use before or during school, Walton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Walton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9193543"/>
              </p:ext>
            </p:extLst>
          </p:nvPr>
        </p:nvGraphicFramePr>
        <p:xfrm>
          <a:off x="390525" y="1400175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Walton County 2012-2016 and Florida Statewide 2016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Walton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2012-2016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administration: February of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960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5.7 percentage points for M.S. prevalence rates and 5.3 percentage points for H.S. prevalence rates.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Walton County, past-30-day alcohol use was reported at 19.2%, compared to 18.3%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19.3% in 2006 to 8.0%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cigarette use declined from 19.3% in 2006 to 5.6%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16.3% of high school students have ridden in a car with a driver who was under the influence of alcohol, and 19.9%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1423472"/>
              </p:ext>
            </p:extLst>
          </p:nvPr>
        </p:nvGraphicFramePr>
        <p:xfrm>
          <a:off x="38100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Walton County 2006-2016 and Florida Statewide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Walton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6586112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Walton County 2010-2016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Walton County 2010-2016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810768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 use, Walton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Walton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3578979"/>
              </p:ext>
            </p:extLst>
          </p:nvPr>
        </p:nvGraphicFramePr>
        <p:xfrm>
          <a:off x="38100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Walton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Walton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3382085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 use, Walton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Walton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8284195"/>
              </p:ext>
            </p:extLst>
          </p:nvPr>
        </p:nvGraphicFramePr>
        <p:xfrm>
          <a:off x="397714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Walton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Walton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Walton County, 6.4% of surveyed students reported the use of any illicit drug other than marijuana in the past 30 days, compared to 6.8%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inhalant use decreased from 5.1% in 2006 to 2.0%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7.0% in 2012 to 1.0%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2.0% reported the use of inhalants in the past 30 days, a rate higher than any other illicit drug.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Including Bullying-Related Behaviors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Lifetime and Past-30-Day ATOD 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9017623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Walton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Walton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0177473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Walton County middle and high school students, 2016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8760503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Walton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Walton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Walton County, prevalence rates for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(0.9%)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(0.3%) are less than 1.0%.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(9.0%) and </a:t>
            </a:r>
            <a:r>
              <a:rPr lang="en-US" sz="2700" i="1" dirty="0">
                <a:latin typeface="Gill Sans MT"/>
              </a:rPr>
              <a:t>Carrying a Handgun </a:t>
            </a:r>
            <a:r>
              <a:rPr lang="en-US" sz="2700" dirty="0">
                <a:latin typeface="Gill Sans MT"/>
              </a:rPr>
              <a:t>(7.4%).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Walton County, 28.0% of students have been socially bullied, 12.6% have been physically bullied, and 9.1%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3.0% of students have belonged to a gang, and 1.3% of high school students are currently gang members.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048095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Walton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Walton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0318637"/>
              </p:ext>
            </p:extLst>
          </p:nvPr>
        </p:nvGraphicFramePr>
        <p:xfrm>
          <a:off x="37147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Walton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Walton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413697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Walton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Walton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5832660"/>
              </p:ext>
            </p:extLst>
          </p:nvPr>
        </p:nvGraphicFramePr>
        <p:xfrm>
          <a:off x="361950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Walton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Walton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5852105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Walton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Walton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Walton County students, 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417684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2711789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Walton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Walton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Community Rewards for Prosocial Involvement </a:t>
            </a:r>
            <a:r>
              <a:rPr lang="en-US" sz="2800" dirty="0">
                <a:latin typeface="Gill Sans MT" pitchFamily="34" charset="0"/>
              </a:rPr>
              <a:t>(59%) and </a:t>
            </a:r>
            <a:r>
              <a:rPr lang="en-US" sz="2800" i="1" dirty="0">
                <a:latin typeface="Gill Sans MT" pitchFamily="34" charset="0"/>
              </a:rPr>
              <a:t>Religiosity</a:t>
            </a:r>
            <a:r>
              <a:rPr lang="en-US" sz="2800" dirty="0">
                <a:latin typeface="Gill Sans MT" pitchFamily="34" charset="0"/>
              </a:rPr>
              <a:t> (60%)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Family Rewards for Prosocial Involvement </a:t>
            </a:r>
            <a:r>
              <a:rPr lang="en-US" sz="2800" dirty="0">
                <a:latin typeface="Gill Sans MT" pitchFamily="34" charset="0"/>
              </a:rPr>
              <a:t>(51%) and </a:t>
            </a:r>
            <a:r>
              <a:rPr lang="en-US" sz="2800" i="1" dirty="0">
                <a:latin typeface="Gill Sans MT" pitchFamily="34" charset="0"/>
              </a:rPr>
              <a:t>Family Opportunities for Prosocial Involvement </a:t>
            </a:r>
            <a:r>
              <a:rPr lang="en-US" sz="2800" dirty="0">
                <a:latin typeface="Gill Sans MT" pitchFamily="34" charset="0"/>
              </a:rPr>
              <a:t>(54%)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(54%)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(42%)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(64%)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>
                <a:latin typeface="Gill Sans MT" pitchFamily="34" charset="0"/>
              </a:rPr>
              <a:t>(54%) </a:t>
            </a:r>
            <a:r>
              <a:rPr lang="en-US" sz="2800" dirty="0">
                <a:latin typeface="Gill Sans MT" pitchFamily="34" charset="0"/>
              </a:rPr>
              <a:t>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Walton County students, 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998879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600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38.0% for lifetime use and 19.2% for past-30-day use, alcohol is the most commonly used drug among Walton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(28.5% lifetime and 13.7% past-30-day) and marijuana (19.7% lifetime and 9.7%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19.5%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ATOD categories, past-30-day prevalence ranges from 5.6% for cigarettes to 0.0% for heroin.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ATODs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8081823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Walton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Walton County 2006-2016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0397833"/>
              </p:ext>
            </p:extLst>
          </p:nvPr>
        </p:nvGraphicFramePr>
        <p:xfrm>
          <a:off x="386212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Walton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Walton County 2006-2016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9146</TotalTime>
  <Words>1348</Words>
  <Application>Microsoft Office PowerPoint</Application>
  <PresentationFormat>On-screen Show (4:3)</PresentationFormat>
  <Paragraphs>222</Paragraphs>
  <Slides>42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50" baseType="lpstr">
      <vt:lpstr>Arial</vt:lpstr>
      <vt:lpstr>Calibri</vt:lpstr>
      <vt:lpstr>Franklin Gothic Medium</vt:lpstr>
      <vt:lpstr>Gill Sans MT</vt:lpstr>
      <vt:lpstr>Gill Sans MT Condensed</vt:lpstr>
      <vt:lpstr>Impact</vt:lpstr>
      <vt:lpstr>Wingdings</vt:lpstr>
      <vt:lpstr>Office Theme</vt:lpstr>
      <vt:lpstr>2016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2016 Walton County PowerPoint</dc:title>
  <dc:creator>Bert Rothenbach</dc:creator>
  <cp:lastModifiedBy>VanDyke, Misty N</cp:lastModifiedBy>
  <cp:revision>338</cp:revision>
  <dcterms:created xsi:type="dcterms:W3CDTF">2010-11-20T14:45:41Z</dcterms:created>
  <dcterms:modified xsi:type="dcterms:W3CDTF">2025-06-23T18:26:56Z</dcterms:modified>
</cp:coreProperties>
</file>