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2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Wakulla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kulla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kulla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kulla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kulla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kulla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kulla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kulla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kulla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kulla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kulla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Wakulla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kulla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kulla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kulla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kulla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kulla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kulla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kulla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kulla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kulla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kulla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kulla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kulla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kulla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kulla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kulla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kulla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kulla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Blacking Out from Drinking*</c:v>
                </c:pt>
                <c:pt idx="4">
                  <c:v>Cigarettes</c:v>
                </c:pt>
                <c:pt idx="5">
                  <c:v>Synthetic Marijuana*</c:v>
                </c:pt>
                <c:pt idx="6">
                  <c:v>Prescription Amphetamines</c:v>
                </c:pt>
                <c:pt idx="7">
                  <c:v>Inhalants</c:v>
                </c:pt>
                <c:pt idx="8">
                  <c:v>LSD, PCP or Mushrooms</c:v>
                </c:pt>
                <c:pt idx="9">
                  <c:v>Over-the-Counter Drugs</c:v>
                </c:pt>
                <c:pt idx="10">
                  <c:v>Prescription Pain Relievers</c:v>
                </c:pt>
                <c:pt idx="11">
                  <c:v>Depressants</c:v>
                </c:pt>
                <c:pt idx="12">
                  <c:v>Club Drugs</c:v>
                </c:pt>
                <c:pt idx="13">
                  <c:v>Cocaine or Crack Cocaine</c:v>
                </c:pt>
                <c:pt idx="14">
                  <c:v>Flakka*</c:v>
                </c:pt>
                <c:pt idx="15">
                  <c:v>Methamphetamine</c:v>
                </c:pt>
                <c:pt idx="16">
                  <c:v>Needle to Inject Illegal Drugs*</c:v>
                </c:pt>
                <c:pt idx="17">
                  <c:v>Steroids (without a doctor’s order)</c:v>
                </c:pt>
                <c:pt idx="18">
                  <c:v>Heroin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45.5</c:v>
                </c:pt>
                <c:pt idx="1">
                  <c:v>32.6</c:v>
                </c:pt>
                <c:pt idx="2">
                  <c:v>27.5</c:v>
                </c:pt>
                <c:pt idx="3">
                  <c:v>27.1</c:v>
                </c:pt>
                <c:pt idx="4">
                  <c:v>23.8</c:v>
                </c:pt>
                <c:pt idx="5">
                  <c:v>11.6</c:v>
                </c:pt>
                <c:pt idx="6">
                  <c:v>9.1999999999999993</c:v>
                </c:pt>
                <c:pt idx="7">
                  <c:v>6.9</c:v>
                </c:pt>
                <c:pt idx="8">
                  <c:v>6.3</c:v>
                </c:pt>
                <c:pt idx="9">
                  <c:v>6.2</c:v>
                </c:pt>
                <c:pt idx="10">
                  <c:v>6.1</c:v>
                </c:pt>
                <c:pt idx="11">
                  <c:v>5.7</c:v>
                </c:pt>
                <c:pt idx="12">
                  <c:v>4.2</c:v>
                </c:pt>
                <c:pt idx="13">
                  <c:v>3</c:v>
                </c:pt>
                <c:pt idx="14">
                  <c:v>2.5</c:v>
                </c:pt>
                <c:pt idx="15">
                  <c:v>1.6</c:v>
                </c:pt>
                <c:pt idx="16">
                  <c:v>1.4</c:v>
                </c:pt>
                <c:pt idx="17">
                  <c:v>0.6</c:v>
                </c:pt>
                <c:pt idx="18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8645504"/>
        <c:axId val="98647040"/>
      </c:barChart>
      <c:catAx>
        <c:axId val="98645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6470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864704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64550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32.6</c:v>
                </c:pt>
                <c:pt idx="1">
                  <c:v>12.6</c:v>
                </c:pt>
              </c:numCache>
            </c:numRef>
          </c:val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3565824"/>
        <c:axId val="66232320"/>
      </c:barChart>
      <c:catAx>
        <c:axId val="63565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2323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6232320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565824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7.5</c:v>
                </c:pt>
                <c:pt idx="1">
                  <c:v>24.2</c:v>
                </c:pt>
                <c:pt idx="2">
                  <c:v>16.2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11.1</c:v>
                </c:pt>
                <c:pt idx="1">
                  <c:v>16.100000000000001</c:v>
                </c:pt>
                <c:pt idx="2">
                  <c:v>13.7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8.1999999999999993</c:v>
                </c:pt>
                <c:pt idx="1">
                  <c:v>26.3</c:v>
                </c:pt>
                <c:pt idx="2">
                  <c:v>17.899999999999999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10.1</c:v>
                </c:pt>
                <c:pt idx="1">
                  <c:v>27.9</c:v>
                </c:pt>
                <c:pt idx="2">
                  <c:v>19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9.9</c:v>
                </c:pt>
                <c:pt idx="1">
                  <c:v>25.1</c:v>
                </c:pt>
                <c:pt idx="2">
                  <c:v>17.5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4.5999999999999996</c:v>
                </c:pt>
                <c:pt idx="1">
                  <c:v>28.6</c:v>
                </c:pt>
                <c:pt idx="2">
                  <c:v>17.8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3780736"/>
        <c:axId val="63791104"/>
      </c:barChart>
      <c:catAx>
        <c:axId val="63780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7911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3791104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78073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16.2</c:v>
                </c:pt>
                <c:pt idx="1">
                  <c:v>13.7</c:v>
                </c:pt>
                <c:pt idx="2">
                  <c:v>17.899999999999999</c:v>
                </c:pt>
                <c:pt idx="3">
                  <c:v>19</c:v>
                </c:pt>
                <c:pt idx="4">
                  <c:v>17.5</c:v>
                </c:pt>
                <c:pt idx="5">
                  <c:v>17.8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15.7</c:v>
                </c:pt>
                <c:pt idx="1">
                  <c:v>14.5</c:v>
                </c:pt>
                <c:pt idx="2">
                  <c:v>16.600000000000001</c:v>
                </c:pt>
                <c:pt idx="3">
                  <c:v>17.899999999999999</c:v>
                </c:pt>
                <c:pt idx="4">
                  <c:v>18.600000000000001</c:v>
                </c:pt>
                <c:pt idx="5">
                  <c:v>20.5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33.799999999999997</c:v>
                </c:pt>
                <c:pt idx="1">
                  <c:v>34.5</c:v>
                </c:pt>
                <c:pt idx="2">
                  <c:v>26.3</c:v>
                </c:pt>
                <c:pt idx="3">
                  <c:v>30.8</c:v>
                </c:pt>
                <c:pt idx="4">
                  <c:v>26.6</c:v>
                </c:pt>
                <c:pt idx="5">
                  <c:v>24.2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3556992"/>
        <c:axId val="63794560"/>
      </c:lineChart>
      <c:catAx>
        <c:axId val="63556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7945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379456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55699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4.5999999999999996</c:v>
                </c:pt>
                <c:pt idx="1">
                  <c:v>12.1</c:v>
                </c:pt>
                <c:pt idx="2">
                  <c:v>5.2</c:v>
                </c:pt>
              </c:numCache>
            </c:numRef>
          </c:val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3817600"/>
        <c:axId val="63823872"/>
      </c:barChart>
      <c:catAx>
        <c:axId val="63817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8238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3823872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81760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23.6</c:v>
                </c:pt>
                <c:pt idx="1">
                  <c:v>29.6</c:v>
                </c:pt>
                <c:pt idx="2">
                  <c:v>10.9</c:v>
                </c:pt>
                <c:pt idx="3">
                  <c:v>17.600000000000001</c:v>
                </c:pt>
              </c:numCache>
            </c:numRef>
          </c:val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26.7</c:v>
                </c:pt>
                <c:pt idx="1">
                  <c:v>30.8</c:v>
                </c:pt>
                <c:pt idx="2">
                  <c:v>10.4</c:v>
                </c:pt>
                <c:pt idx="3">
                  <c:v>16.399999999999999</c:v>
                </c:pt>
              </c:numCache>
            </c:numRef>
          </c:val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27</c:v>
                </c:pt>
                <c:pt idx="1">
                  <c:v>32.299999999999997</c:v>
                </c:pt>
                <c:pt idx="2">
                  <c:v>9</c:v>
                </c:pt>
                <c:pt idx="3">
                  <c:v>17.2</c:v>
                </c:pt>
              </c:numCache>
            </c:numRef>
          </c:val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3993344"/>
        <c:axId val="63995264"/>
      </c:barChart>
      <c:catAx>
        <c:axId val="63993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9952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3995264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99334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8.1</c:v>
                </c:pt>
                <c:pt idx="1">
                  <c:v>2.9</c:v>
                </c:pt>
                <c:pt idx="2">
                  <c:v>5.3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7.3</c:v>
                </c:pt>
                <c:pt idx="1">
                  <c:v>1.1000000000000001</c:v>
                </c:pt>
                <c:pt idx="2">
                  <c:v>4.0999999999999996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5.2</c:v>
                </c:pt>
                <c:pt idx="1">
                  <c:v>2.4</c:v>
                </c:pt>
                <c:pt idx="2">
                  <c:v>3.7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6.4</c:v>
                </c:pt>
                <c:pt idx="1">
                  <c:v>0.8</c:v>
                </c:pt>
                <c:pt idx="2">
                  <c:v>3.6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5.3</c:v>
                </c:pt>
                <c:pt idx="1">
                  <c:v>0.9</c:v>
                </c:pt>
                <c:pt idx="2">
                  <c:v>3.1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3.4</c:v>
                </c:pt>
                <c:pt idx="1">
                  <c:v>3.7</c:v>
                </c:pt>
                <c:pt idx="2">
                  <c:v>3.6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7012096"/>
        <c:axId val="67013632"/>
      </c:barChart>
      <c:catAx>
        <c:axId val="67012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0136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701363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01209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2.5</c:v>
                </c:pt>
                <c:pt idx="2">
                  <c:v>2.2999999999999998</c:v>
                </c:pt>
              </c:numCache>
            </c:numRef>
          </c:val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2.8</c:v>
                </c:pt>
                <c:pt idx="1">
                  <c:v>1.7</c:v>
                </c:pt>
                <c:pt idx="2">
                  <c:v>2.2999999999999998</c:v>
                </c:pt>
              </c:numCache>
            </c:numRef>
          </c:val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1.6</c:v>
                </c:pt>
                <c:pt idx="1">
                  <c:v>2.5</c:v>
                </c:pt>
                <c:pt idx="2">
                  <c:v>2.1</c:v>
                </c:pt>
              </c:numCache>
            </c:numRef>
          </c:val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2.9</c:v>
                </c:pt>
                <c:pt idx="2">
                  <c:v>2.1</c:v>
                </c:pt>
              </c:numCache>
            </c:numRef>
          </c:val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7041920"/>
        <c:axId val="67132416"/>
      </c:barChart>
      <c:catAx>
        <c:axId val="67041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1324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713241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04192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0.8</c:v>
                </c:pt>
                <c:pt idx="1">
                  <c:v>5.4</c:v>
                </c:pt>
                <c:pt idx="2">
                  <c:v>3.2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2.1</c:v>
                </c:pt>
                <c:pt idx="1">
                  <c:v>2.7</c:v>
                </c:pt>
                <c:pt idx="2">
                  <c:v>2.4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1.2</c:v>
                </c:pt>
                <c:pt idx="1">
                  <c:v>3.4</c:v>
                </c:pt>
                <c:pt idx="2">
                  <c:v>2.4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1.5</c:v>
                </c:pt>
                <c:pt idx="1">
                  <c:v>3.2</c:v>
                </c:pt>
                <c:pt idx="2">
                  <c:v>2.4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0.4</c:v>
                </c:pt>
                <c:pt idx="1">
                  <c:v>6</c:v>
                </c:pt>
                <c:pt idx="2">
                  <c:v>3.2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0.8</c:v>
                </c:pt>
                <c:pt idx="1">
                  <c:v>3.6</c:v>
                </c:pt>
                <c:pt idx="2">
                  <c:v>2.2999999999999998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9879296"/>
        <c:axId val="89905408"/>
      </c:barChart>
      <c:catAx>
        <c:axId val="89879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99054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990540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987929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3.2</c:v>
                </c:pt>
                <c:pt idx="1">
                  <c:v>11.2</c:v>
                </c:pt>
                <c:pt idx="2">
                  <c:v>7.3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6.4</c:v>
                </c:pt>
                <c:pt idx="1">
                  <c:v>4.2</c:v>
                </c:pt>
                <c:pt idx="2">
                  <c:v>5.2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2</c:v>
                </c:pt>
                <c:pt idx="1">
                  <c:v>8.3000000000000007</c:v>
                </c:pt>
                <c:pt idx="2">
                  <c:v>5.4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3.3</c:v>
                </c:pt>
                <c:pt idx="1">
                  <c:v>3.3</c:v>
                </c:pt>
                <c:pt idx="2">
                  <c:v>3.3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2.1</c:v>
                </c:pt>
                <c:pt idx="1">
                  <c:v>4.4000000000000004</c:v>
                </c:pt>
                <c:pt idx="2">
                  <c:v>3.2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0.3</c:v>
                </c:pt>
                <c:pt idx="1">
                  <c:v>3.9</c:v>
                </c:pt>
                <c:pt idx="2">
                  <c:v>2.2999999999999998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8660736"/>
        <c:axId val="98663808"/>
      </c:barChart>
      <c:catAx>
        <c:axId val="98660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6638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866380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66073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7</c:v>
                </c:pt>
                <c:pt idx="2">
                  <c:v>4.7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3.4</c:v>
                </c:pt>
                <c:pt idx="2">
                  <c:v>2.9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1.8</c:v>
                </c:pt>
                <c:pt idx="1">
                  <c:v>5.7</c:v>
                </c:pt>
                <c:pt idx="2">
                  <c:v>3.9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6.5</c:v>
                </c:pt>
                <c:pt idx="2">
                  <c:v>4.4000000000000004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3.3</c:v>
                </c:pt>
                <c:pt idx="1">
                  <c:v>5.0999999999999996</c:v>
                </c:pt>
                <c:pt idx="2">
                  <c:v>4.2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0.3</c:v>
                </c:pt>
                <c:pt idx="1">
                  <c:v>5.9</c:v>
                </c:pt>
                <c:pt idx="2">
                  <c:v>3.4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9287808"/>
        <c:axId val="100419072"/>
      </c:barChart>
      <c:catAx>
        <c:axId val="99287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4190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041907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28780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Marijuana or Hashish</c:v>
                </c:pt>
                <c:pt idx="2">
                  <c:v>Binge Drinking</c:v>
                </c:pt>
                <c:pt idx="3">
                  <c:v>Vaporizer/E-Cigarette</c:v>
                </c:pt>
                <c:pt idx="4">
                  <c:v>Cigarettes</c:v>
                </c:pt>
                <c:pt idx="5">
                  <c:v>Inhalants</c:v>
                </c:pt>
                <c:pt idx="6">
                  <c:v>Prescription Amphetamines</c:v>
                </c:pt>
                <c:pt idx="7">
                  <c:v>Synthetic Marijuana*</c:v>
                </c:pt>
                <c:pt idx="8">
                  <c:v>LSD, PCP or Mushrooms</c:v>
                </c:pt>
                <c:pt idx="9">
                  <c:v>Prescription Pain Relievers</c:v>
                </c:pt>
                <c:pt idx="10">
                  <c:v>Depressants</c:v>
                </c:pt>
                <c:pt idx="11">
                  <c:v>Over-the-Counter Drugs</c:v>
                </c:pt>
                <c:pt idx="12">
                  <c:v>Cocaine or Crack Cocaine</c:v>
                </c:pt>
                <c:pt idx="13">
                  <c:v>Flakka*</c:v>
                </c:pt>
                <c:pt idx="14">
                  <c:v>Club Drugs</c:v>
                </c:pt>
                <c:pt idx="15">
                  <c:v>Heroin</c:v>
                </c:pt>
                <c:pt idx="16">
                  <c:v>Methamphetamine</c:v>
                </c:pt>
                <c:pt idx="17">
                  <c:v>Steroids (without a doctor’s order)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22.3</c:v>
                </c:pt>
                <c:pt idx="1">
                  <c:v>17.8</c:v>
                </c:pt>
                <c:pt idx="2">
                  <c:v>14.2</c:v>
                </c:pt>
                <c:pt idx="3">
                  <c:v>12.6</c:v>
                </c:pt>
                <c:pt idx="4">
                  <c:v>7.3</c:v>
                </c:pt>
                <c:pt idx="5">
                  <c:v>3.6</c:v>
                </c:pt>
                <c:pt idx="6">
                  <c:v>3.4</c:v>
                </c:pt>
                <c:pt idx="7">
                  <c:v>3.3</c:v>
                </c:pt>
                <c:pt idx="8">
                  <c:v>2.8</c:v>
                </c:pt>
                <c:pt idx="9">
                  <c:v>2.2999999999999998</c:v>
                </c:pt>
                <c:pt idx="10">
                  <c:v>2.2999999999999998</c:v>
                </c:pt>
                <c:pt idx="11">
                  <c:v>2.1</c:v>
                </c:pt>
                <c:pt idx="12">
                  <c:v>1.1000000000000001</c:v>
                </c:pt>
                <c:pt idx="13">
                  <c:v>1.1000000000000001</c:v>
                </c:pt>
                <c:pt idx="14">
                  <c:v>0.9</c:v>
                </c:pt>
                <c:pt idx="15">
                  <c:v>0.7</c:v>
                </c:pt>
                <c:pt idx="16">
                  <c:v>0.7</c:v>
                </c:pt>
                <c:pt idx="17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9456896"/>
        <c:axId val="99458432"/>
      </c:barChart>
      <c:catAx>
        <c:axId val="99456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4584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9458432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45689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22.1</c:v>
                </c:pt>
                <c:pt idx="1">
                  <c:v>10</c:v>
                </c:pt>
                <c:pt idx="2">
                  <c:v>9.1999999999999993</c:v>
                </c:pt>
                <c:pt idx="3">
                  <c:v>31</c:v>
                </c:pt>
                <c:pt idx="4">
                  <c:v>8.9</c:v>
                </c:pt>
              </c:numCache>
            </c:numRef>
          </c:val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4221696"/>
        <c:axId val="104252928"/>
      </c:barChart>
      <c:catAx>
        <c:axId val="104221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2529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425292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22169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11.2</c:v>
                </c:pt>
                <c:pt idx="1">
                  <c:v>6</c:v>
                </c:pt>
                <c:pt idx="2">
                  <c:v>1.6</c:v>
                </c:pt>
                <c:pt idx="3">
                  <c:v>3</c:v>
                </c:pt>
                <c:pt idx="4">
                  <c:v>1.2</c:v>
                </c:pt>
                <c:pt idx="5">
                  <c:v>10.9</c:v>
                </c:pt>
                <c:pt idx="6">
                  <c:v>7.2</c:v>
                </c:pt>
              </c:numCache>
            </c:numRef>
          </c:val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4218624"/>
        <c:axId val="104245120"/>
      </c:barChart>
      <c:catAx>
        <c:axId val="104218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2451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4245120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21862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8</c:v>
                </c:pt>
                <c:pt idx="1">
                  <c:v>20.399999999999999</c:v>
                </c:pt>
                <c:pt idx="2">
                  <c:v>38.700000000000003</c:v>
                </c:pt>
                <c:pt idx="3">
                  <c:v>10.199999999999999</c:v>
                </c:pt>
                <c:pt idx="4">
                  <c:v>5.3</c:v>
                </c:pt>
                <c:pt idx="5">
                  <c:v>10.199999999999999</c:v>
                </c:pt>
                <c:pt idx="6">
                  <c:v>2.7</c:v>
                </c:pt>
              </c:numCache>
            </c:numRef>
          </c:val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12.7</c:v>
                </c:pt>
                <c:pt idx="1">
                  <c:v>13.2</c:v>
                </c:pt>
                <c:pt idx="2">
                  <c:v>30.3</c:v>
                </c:pt>
                <c:pt idx="3">
                  <c:v>10.6</c:v>
                </c:pt>
                <c:pt idx="4">
                  <c:v>4.4000000000000004</c:v>
                </c:pt>
                <c:pt idx="5">
                  <c:v>9.5</c:v>
                </c:pt>
                <c:pt idx="6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6913920"/>
        <c:axId val="56915840"/>
      </c:barChart>
      <c:catAx>
        <c:axId val="56913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69158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691584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691392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5.5</c:v>
                </c:pt>
                <c:pt idx="1">
                  <c:v>26.8</c:v>
                </c:pt>
                <c:pt idx="2">
                  <c:v>3.9</c:v>
                </c:pt>
              </c:numCache>
            </c:numRef>
          </c:val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4259584"/>
        <c:axId val="104262656"/>
      </c:barChart>
      <c:catAx>
        <c:axId val="104259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2626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4262656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25958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47</c:v>
                </c:pt>
                <c:pt idx="1">
                  <c:v>63</c:v>
                </c:pt>
                <c:pt idx="2">
                  <c:v>56</c:v>
                </c:pt>
                <c:pt idx="3">
                  <c:v>59</c:v>
                </c:pt>
                <c:pt idx="4">
                  <c:v>57</c:v>
                </c:pt>
                <c:pt idx="5">
                  <c:v>56</c:v>
                </c:pt>
              </c:numCache>
            </c:numRef>
          </c:val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4259968"/>
        <c:axId val="104293504"/>
      </c:barChart>
      <c:catAx>
        <c:axId val="10425996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29350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429350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25996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41</c:v>
                </c:pt>
                <c:pt idx="1">
                  <c:v>52</c:v>
                </c:pt>
                <c:pt idx="2">
                  <c:v>39</c:v>
                </c:pt>
                <c:pt idx="3">
                  <c:v>44</c:v>
                </c:pt>
                <c:pt idx="4">
                  <c:v>35</c:v>
                </c:pt>
                <c:pt idx="5">
                  <c:v>35</c:v>
                </c:pt>
                <c:pt idx="6">
                  <c:v>40</c:v>
                </c:pt>
              </c:numCache>
            </c:numRef>
          </c:val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9807104"/>
        <c:axId val="104347904"/>
      </c:barChart>
      <c:catAx>
        <c:axId val="8980710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34790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434790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980710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47</c:v>
                </c:pt>
                <c:pt idx="1">
                  <c:v>53</c:v>
                </c:pt>
                <c:pt idx="2">
                  <c:v>36</c:v>
                </c:pt>
                <c:pt idx="3">
                  <c:v>31</c:v>
                </c:pt>
                <c:pt idx="4">
                  <c:v>28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9806720"/>
        <c:axId val="99807232"/>
      </c:barChart>
      <c:catAx>
        <c:axId val="8980672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80723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980723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980672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70</c:v>
                </c:pt>
                <c:pt idx="1">
                  <c:v>56</c:v>
                </c:pt>
                <c:pt idx="2">
                  <c:v>49</c:v>
                </c:pt>
                <c:pt idx="3">
                  <c:v>60</c:v>
                </c:pt>
                <c:pt idx="4">
                  <c:v>53</c:v>
                </c:pt>
                <c:pt idx="5">
                  <c:v>62</c:v>
                </c:pt>
              </c:numCache>
            </c:numRef>
          </c:val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9761536"/>
        <c:axId val="104315136"/>
      </c:barChart>
      <c:catAx>
        <c:axId val="9976153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31513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431513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76153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49</c:v>
                </c:pt>
                <c:pt idx="1">
                  <c:v>56</c:v>
                </c:pt>
                <c:pt idx="2">
                  <c:v>46</c:v>
                </c:pt>
                <c:pt idx="3">
                  <c:v>38</c:v>
                </c:pt>
                <c:pt idx="4">
                  <c:v>56</c:v>
                </c:pt>
                <c:pt idx="5">
                  <c:v>47</c:v>
                </c:pt>
                <c:pt idx="6">
                  <c:v>37</c:v>
                </c:pt>
              </c:numCache>
            </c:numRef>
          </c:val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4306560"/>
        <c:axId val="104308096"/>
      </c:barChart>
      <c:catAx>
        <c:axId val="10430656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30809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430809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30656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43</c:v>
                </c:pt>
                <c:pt idx="1">
                  <c:v>64</c:v>
                </c:pt>
                <c:pt idx="2">
                  <c:v>42</c:v>
                </c:pt>
                <c:pt idx="3">
                  <c:v>45</c:v>
                </c:pt>
                <c:pt idx="4">
                  <c:v>36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4374656"/>
        <c:axId val="104376576"/>
      </c:barChart>
      <c:catAx>
        <c:axId val="10437465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37657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437657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37465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23.3</c:v>
                </c:pt>
                <c:pt idx="1">
                  <c:v>48.1</c:v>
                </c:pt>
                <c:pt idx="2">
                  <c:v>35.9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23.4</c:v>
                </c:pt>
                <c:pt idx="1">
                  <c:v>40.700000000000003</c:v>
                </c:pt>
                <c:pt idx="2">
                  <c:v>32.4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23.9</c:v>
                </c:pt>
                <c:pt idx="1">
                  <c:v>45.4</c:v>
                </c:pt>
                <c:pt idx="2">
                  <c:v>35.299999999999997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18.2</c:v>
                </c:pt>
                <c:pt idx="1">
                  <c:v>44.9</c:v>
                </c:pt>
                <c:pt idx="2">
                  <c:v>31.5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15.4</c:v>
                </c:pt>
                <c:pt idx="1">
                  <c:v>34.6</c:v>
                </c:pt>
                <c:pt idx="2">
                  <c:v>25.2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11.4</c:v>
                </c:pt>
                <c:pt idx="1">
                  <c:v>30.9</c:v>
                </c:pt>
                <c:pt idx="2">
                  <c:v>22.3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9581952"/>
        <c:axId val="99583872"/>
      </c:barChart>
      <c:catAx>
        <c:axId val="99581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5838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9583872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58195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11.5</c:v>
                </c:pt>
                <c:pt idx="1">
                  <c:v>31.1</c:v>
                </c:pt>
                <c:pt idx="2">
                  <c:v>21.8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9.9</c:v>
                </c:pt>
                <c:pt idx="1">
                  <c:v>26.4</c:v>
                </c:pt>
                <c:pt idx="2">
                  <c:v>18.5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13.5</c:v>
                </c:pt>
                <c:pt idx="1">
                  <c:v>25.2</c:v>
                </c:pt>
                <c:pt idx="2">
                  <c:v>19.7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8.9</c:v>
                </c:pt>
                <c:pt idx="1">
                  <c:v>22.7</c:v>
                </c:pt>
                <c:pt idx="2">
                  <c:v>15.8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7.9</c:v>
                </c:pt>
                <c:pt idx="1">
                  <c:v>20.2</c:v>
                </c:pt>
                <c:pt idx="2">
                  <c:v>14.2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5.6</c:v>
                </c:pt>
                <c:pt idx="1">
                  <c:v>21</c:v>
                </c:pt>
                <c:pt idx="2">
                  <c:v>14.2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9853824"/>
        <c:axId val="99856768"/>
      </c:barChart>
      <c:catAx>
        <c:axId val="99853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8567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9856768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85382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35.9</c:v>
                </c:pt>
                <c:pt idx="1">
                  <c:v>32.4</c:v>
                </c:pt>
                <c:pt idx="2">
                  <c:v>35.299999999999997</c:v>
                </c:pt>
                <c:pt idx="3">
                  <c:v>31.5</c:v>
                </c:pt>
                <c:pt idx="4">
                  <c:v>25.2</c:v>
                </c:pt>
                <c:pt idx="5">
                  <c:v>22.3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21.8</c:v>
                </c:pt>
                <c:pt idx="1">
                  <c:v>18.5</c:v>
                </c:pt>
                <c:pt idx="2">
                  <c:v>19.7</c:v>
                </c:pt>
                <c:pt idx="3">
                  <c:v>15.8</c:v>
                </c:pt>
                <c:pt idx="4">
                  <c:v>14.2</c:v>
                </c:pt>
                <c:pt idx="5">
                  <c:v>14.2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37.6</c:v>
                </c:pt>
                <c:pt idx="1">
                  <c:v>35.4</c:v>
                </c:pt>
                <c:pt idx="2">
                  <c:v>31.4</c:v>
                </c:pt>
                <c:pt idx="3">
                  <c:v>30.3</c:v>
                </c:pt>
                <c:pt idx="4">
                  <c:v>33.799999999999997</c:v>
                </c:pt>
                <c:pt idx="5">
                  <c:v>25.6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39</c:v>
                </c:pt>
                <c:pt idx="1">
                  <c:v>40.4</c:v>
                </c:pt>
                <c:pt idx="2">
                  <c:v>37.799999999999997</c:v>
                </c:pt>
                <c:pt idx="3">
                  <c:v>37.4</c:v>
                </c:pt>
                <c:pt idx="4">
                  <c:v>38.700000000000003</c:v>
                </c:pt>
                <c:pt idx="5">
                  <c:v>35.700000000000003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277632"/>
        <c:axId val="100296192"/>
      </c:lineChart>
      <c:catAx>
        <c:axId val="100277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2961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029619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27763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9.9</c:v>
                </c:pt>
                <c:pt idx="1">
                  <c:v>4</c:v>
                </c:pt>
                <c:pt idx="2">
                  <c:v>0</c:v>
                </c:pt>
                <c:pt idx="3">
                  <c:v>20.3</c:v>
                </c:pt>
                <c:pt idx="4">
                  <c:v>41.4</c:v>
                </c:pt>
                <c:pt idx="5">
                  <c:v>0</c:v>
                </c:pt>
                <c:pt idx="6">
                  <c:v>8.3000000000000007</c:v>
                </c:pt>
                <c:pt idx="7">
                  <c:v>16.2</c:v>
                </c:pt>
              </c:numCache>
            </c:numRef>
          </c:val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0296960"/>
        <c:axId val="100305152"/>
      </c:barChart>
      <c:catAx>
        <c:axId val="100296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3051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0305152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29696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34.9</c:v>
                </c:pt>
                <c:pt idx="1">
                  <c:v>31.1</c:v>
                </c:pt>
                <c:pt idx="2">
                  <c:v>1.2</c:v>
                </c:pt>
                <c:pt idx="3">
                  <c:v>6</c:v>
                </c:pt>
                <c:pt idx="4">
                  <c:v>3.8</c:v>
                </c:pt>
                <c:pt idx="5">
                  <c:v>1.2</c:v>
                </c:pt>
                <c:pt idx="6">
                  <c:v>3.4</c:v>
                </c:pt>
                <c:pt idx="7">
                  <c:v>18.399999999999999</c:v>
                </c:pt>
              </c:numCache>
            </c:numRef>
          </c:val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6244608"/>
        <c:axId val="66247296"/>
      </c:barChart>
      <c:catAx>
        <c:axId val="66244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2472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624729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244608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10.3</c:v>
                </c:pt>
                <c:pt idx="1">
                  <c:v>22.6</c:v>
                </c:pt>
                <c:pt idx="2">
                  <c:v>16.8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11.4</c:v>
                </c:pt>
                <c:pt idx="1">
                  <c:v>14.8</c:v>
                </c:pt>
                <c:pt idx="2">
                  <c:v>13.1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10</c:v>
                </c:pt>
                <c:pt idx="1">
                  <c:v>21</c:v>
                </c:pt>
                <c:pt idx="2">
                  <c:v>15.8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6.1</c:v>
                </c:pt>
                <c:pt idx="1">
                  <c:v>15.8</c:v>
                </c:pt>
                <c:pt idx="2">
                  <c:v>10.9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4.8</c:v>
                </c:pt>
                <c:pt idx="1">
                  <c:v>10.4</c:v>
                </c:pt>
                <c:pt idx="2">
                  <c:v>7.6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12.5</c:v>
                </c:pt>
                <c:pt idx="2">
                  <c:v>7.3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6238720"/>
        <c:axId val="66241280"/>
      </c:barChart>
      <c:catAx>
        <c:axId val="66238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2412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6241280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23872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16.8</c:v>
                </c:pt>
                <c:pt idx="1">
                  <c:v>13.1</c:v>
                </c:pt>
                <c:pt idx="2">
                  <c:v>15.8</c:v>
                </c:pt>
                <c:pt idx="3">
                  <c:v>10.9</c:v>
                </c:pt>
                <c:pt idx="4">
                  <c:v>7.6</c:v>
                </c:pt>
                <c:pt idx="5">
                  <c:v>7.3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34.299999999999997</c:v>
                </c:pt>
                <c:pt idx="1">
                  <c:v>27</c:v>
                </c:pt>
                <c:pt idx="2">
                  <c:v>28.8</c:v>
                </c:pt>
                <c:pt idx="3">
                  <c:v>25</c:v>
                </c:pt>
                <c:pt idx="4">
                  <c:v>18.7</c:v>
                </c:pt>
                <c:pt idx="5">
                  <c:v>19.5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64.2</c:v>
                </c:pt>
                <c:pt idx="1">
                  <c:v>66.900000000000006</c:v>
                </c:pt>
                <c:pt idx="2">
                  <c:v>63.9</c:v>
                </c:pt>
                <c:pt idx="3">
                  <c:v>65.900000000000006</c:v>
                </c:pt>
                <c:pt idx="4">
                  <c:v>67.7</c:v>
                </c:pt>
                <c:pt idx="5">
                  <c:v>66.599999999999994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294528"/>
        <c:axId val="66296448"/>
      </c:lineChart>
      <c:catAx>
        <c:axId val="66294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2964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6296448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29452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 smtClean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Wakulla </a:t>
            </a: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County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Wakulla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7712930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335258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Wakulla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Wakulla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77536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Wakulla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Wakulla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876255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Wakulla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Wakulla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Wakulla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1240937"/>
              </p:ext>
            </p:extLst>
          </p:nvPr>
        </p:nvGraphicFramePr>
        <p:xfrm>
          <a:off x="381000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2026607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Lifetime and past-30-day 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Wakulla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Wakulla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76285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Wakulla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Wakulla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Wakulla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6755698"/>
              </p:ext>
            </p:extLst>
          </p:nvPr>
        </p:nvGraphicFramePr>
        <p:xfrm>
          <a:off x="381000" y="139065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599945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ATOD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chool,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Wakulla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Wakulla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8135386"/>
              </p:ext>
            </p:extLst>
          </p:nvPr>
        </p:nvGraphicFramePr>
        <p:xfrm>
          <a:off x="371475" y="139065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Wakulla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2012-2016 and 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Wakulla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</a:t>
            </a:r>
            <a:r>
              <a:rPr lang="en-US" sz="2800" dirty="0" smtClean="0">
                <a:latin typeface="Gill Sans MT" pitchFamily="34" charset="0"/>
              </a:rPr>
              <a:t>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2016.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602 </a:t>
            </a:r>
            <a:r>
              <a:rPr lang="en-US" sz="2800" dirty="0" smtClean="0">
                <a:latin typeface="Gill Sans MT" pitchFamily="34" charset="0"/>
              </a:rPr>
              <a:t>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M.S. prevalence rates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7.9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H.S. prevalence rates.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Wakulla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22.3%,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21.8%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14.2%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Past-30-day 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16.8%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7.3%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27.0%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32.3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57056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Wakulla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Wakulla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5604414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Wakulla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2010-2016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Wakulla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2010-2016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5611116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depressant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Wakulla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Wakulla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949278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Wakulla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Wakulla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006329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amphetamine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Wakulla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Wakulla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3834578"/>
              </p:ext>
            </p:extLst>
          </p:nvPr>
        </p:nvGraphicFramePr>
        <p:xfrm>
          <a:off x="397714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Wakulla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Wakulla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Wakulla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10.0%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2006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14227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Wakulla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Wakulla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504583"/>
              </p:ext>
            </p:extLst>
          </p:nvPr>
        </p:nvGraphicFramePr>
        <p:xfrm>
          <a:off x="40005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Wakulla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493468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Wakulla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Wakulla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Wakulla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>
                <a:latin typeface="Gill Sans MT"/>
              </a:rPr>
              <a:t>(</a:t>
            </a:r>
            <a:r>
              <a:rPr lang="en-US" sz="2700" dirty="0" smtClean="0">
                <a:latin typeface="Gill Sans MT"/>
              </a:rPr>
              <a:t>1.6</a:t>
            </a:r>
            <a:r>
              <a:rPr lang="en-US" sz="2700" dirty="0" smtClean="0">
                <a:latin typeface="Gill Sans MT"/>
              </a:rPr>
              <a:t>%)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</a:t>
            </a:r>
            <a:r>
              <a:rPr lang="en-US" sz="2700" dirty="0" smtClean="0">
                <a:latin typeface="Gill Sans MT"/>
              </a:rPr>
              <a:t>1.2%) </a:t>
            </a:r>
            <a:r>
              <a:rPr lang="en-US" sz="2700" dirty="0" smtClean="0">
                <a:latin typeface="Gill Sans MT"/>
              </a:rPr>
              <a:t>are less than </a:t>
            </a:r>
            <a:r>
              <a:rPr lang="en-US" sz="2700" dirty="0" smtClean="0">
                <a:latin typeface="Gill Sans MT"/>
              </a:rPr>
              <a:t>2.0</a:t>
            </a:r>
            <a:r>
              <a:rPr lang="en-US" sz="2700" dirty="0" smtClean="0">
                <a:latin typeface="Gill Sans MT"/>
              </a:rPr>
              <a:t>%.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</a:t>
            </a:r>
            <a:r>
              <a:rPr lang="en-US" sz="2700" dirty="0" smtClean="0">
                <a:latin typeface="Gill Sans MT"/>
              </a:rPr>
              <a:t>for </a:t>
            </a:r>
            <a:r>
              <a:rPr lang="en-US" sz="2700" i="1" dirty="0" smtClean="0">
                <a:latin typeface="Gill Sans MT"/>
              </a:rPr>
              <a:t>Carrying a Handgun</a:t>
            </a:r>
            <a:r>
              <a:rPr lang="en-US" sz="2700" dirty="0" smtClean="0">
                <a:latin typeface="Gill Sans MT"/>
              </a:rPr>
              <a:t> (11.2%)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(10.9%).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Wakulla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34.0%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16.4%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10.4%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 smtClean="0">
                <a:latin typeface="Gill Sans MT"/>
              </a:rPr>
              <a:t>5.5% </a:t>
            </a:r>
            <a:r>
              <a:rPr lang="en-US" sz="2700" dirty="0">
                <a:latin typeface="Gill Sans MT"/>
              </a:rPr>
              <a:t>of students have belonged to a </a:t>
            </a:r>
            <a:r>
              <a:rPr lang="en-US" sz="2700" dirty="0" smtClean="0">
                <a:latin typeface="Gill Sans MT"/>
              </a:rPr>
              <a:t>gang, and </a:t>
            </a:r>
            <a:r>
              <a:rPr lang="en-US" sz="2700" dirty="0" smtClean="0">
                <a:latin typeface="Gill Sans MT"/>
              </a:rPr>
              <a:t>3.9% </a:t>
            </a:r>
            <a:r>
              <a:rPr lang="en-US" sz="2700" dirty="0">
                <a:latin typeface="Gill Sans MT"/>
              </a:rPr>
              <a:t>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862565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Wakulla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Wakulla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325887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Wakulla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Wakulla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186645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Wakulla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Wakulla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47482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Wakulla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Wakulla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82144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Wakulla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Wakulla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Wakulla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48558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3782235"/>
              </p:ext>
            </p:extLst>
          </p:nvPr>
        </p:nvGraphicFramePr>
        <p:xfrm>
          <a:off x="37147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Wakulla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Wakulla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Community </a:t>
            </a:r>
            <a:r>
              <a:rPr lang="en-US" sz="2800" i="1" dirty="0">
                <a:latin typeface="Gill Sans MT" pitchFamily="34" charset="0"/>
              </a:rPr>
              <a:t>Rewards for Prosocial Involvement </a:t>
            </a:r>
            <a:r>
              <a:rPr lang="en-US" sz="2800" dirty="0" smtClean="0">
                <a:latin typeface="Gill Sans MT" pitchFamily="34" charset="0"/>
              </a:rPr>
              <a:t>(47%), </a:t>
            </a:r>
            <a:r>
              <a:rPr lang="en-US" sz="2800" i="1" dirty="0">
                <a:latin typeface="Gill Sans MT" pitchFamily="34" charset="0"/>
              </a:rPr>
              <a:t>Family Rewards for Prosocial Involvement </a:t>
            </a:r>
            <a:r>
              <a:rPr lang="en-US" sz="2800" dirty="0" smtClean="0">
                <a:latin typeface="Gill Sans MT" pitchFamily="34" charset="0"/>
              </a:rPr>
              <a:t>(56%), and </a:t>
            </a:r>
            <a:r>
              <a:rPr lang="en-US" sz="2800" i="1" dirty="0">
                <a:latin typeface="Gill Sans MT" pitchFamily="34" charset="0"/>
              </a:rPr>
              <a:t>Religiosity </a:t>
            </a:r>
            <a:r>
              <a:rPr lang="en-US" sz="2800" dirty="0" smtClean="0">
                <a:latin typeface="Gill Sans MT" pitchFamily="34" charset="0"/>
              </a:rPr>
              <a:t>(56%) </a:t>
            </a:r>
            <a:r>
              <a:rPr lang="en-US" sz="2800" dirty="0" smtClean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</a:t>
            </a:r>
            <a:r>
              <a:rPr lang="en-US" sz="2800" i="1" dirty="0" smtClean="0">
                <a:latin typeface="Gill Sans MT" pitchFamily="34" charset="0"/>
              </a:rPr>
              <a:t>Family </a:t>
            </a:r>
            <a:r>
              <a:rPr lang="en-US" sz="2800" i="1" dirty="0" smtClean="0">
                <a:latin typeface="Gill Sans MT" pitchFamily="34" charset="0"/>
              </a:rPr>
              <a:t>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(49%) </a:t>
            </a:r>
            <a:r>
              <a:rPr lang="en-US" sz="2800" dirty="0" smtClean="0">
                <a:latin typeface="Gill Sans MT" pitchFamily="34" charset="0"/>
              </a:rPr>
              <a:t>and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</a:t>
            </a:r>
            <a:r>
              <a:rPr lang="en-US" sz="2800" i="1" dirty="0" smtClean="0">
                <a:latin typeface="Gill Sans MT" pitchFamily="34" charset="0"/>
              </a:rPr>
              <a:t>Involvement </a:t>
            </a:r>
            <a:r>
              <a:rPr lang="en-US" sz="2800" dirty="0" smtClean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53%)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53%) and </a:t>
            </a:r>
            <a:r>
              <a:rPr lang="en-US" sz="2800" i="1" dirty="0" smtClean="0">
                <a:latin typeface="Gill Sans MT" pitchFamily="34" charset="0"/>
              </a:rPr>
              <a:t>Transitions </a:t>
            </a:r>
            <a:r>
              <a:rPr lang="en-US" sz="2800" i="1" dirty="0">
                <a:latin typeface="Gill Sans MT" pitchFamily="34" charset="0"/>
              </a:rPr>
              <a:t>and Mobility </a:t>
            </a:r>
            <a:r>
              <a:rPr lang="en-US" sz="2800" dirty="0" smtClean="0">
                <a:latin typeface="Gill Sans MT" pitchFamily="34" charset="0"/>
              </a:rPr>
              <a:t>(52%) scales</a:t>
            </a:r>
            <a:r>
              <a:rPr lang="en-US" sz="2800" dirty="0" smtClean="0">
                <a:latin typeface="Gill Sans MT" pitchFamily="34" charset="0"/>
              </a:rPr>
              <a:t>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(64%), </a:t>
            </a:r>
            <a:r>
              <a:rPr lang="en-US" sz="2800" i="1" dirty="0" smtClean="0">
                <a:latin typeface="Gill Sans MT" pitchFamily="34" charset="0"/>
              </a:rPr>
              <a:t>Transitions </a:t>
            </a:r>
            <a:r>
              <a:rPr lang="en-US" sz="2800" i="1" dirty="0">
                <a:latin typeface="Gill Sans MT" pitchFamily="34" charset="0"/>
              </a:rPr>
              <a:t>and Mobility </a:t>
            </a:r>
            <a:r>
              <a:rPr lang="en-US" sz="2800" dirty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56%), </a:t>
            </a:r>
            <a:r>
              <a:rPr lang="en-US" sz="2800" dirty="0" smtClean="0">
                <a:latin typeface="Gill Sans MT" pitchFamily="34" charset="0"/>
              </a:rPr>
              <a:t>and </a:t>
            </a:r>
            <a:r>
              <a:rPr lang="en-US" sz="2800" i="1" dirty="0" smtClean="0">
                <a:latin typeface="Gill Sans MT" pitchFamily="34" charset="0"/>
              </a:rPr>
              <a:t>Perceived Availability </a:t>
            </a:r>
            <a:r>
              <a:rPr lang="en-US" sz="2800" i="1" smtClean="0">
                <a:latin typeface="Gill Sans MT" pitchFamily="34" charset="0"/>
              </a:rPr>
              <a:t>of Handguns </a:t>
            </a:r>
            <a:r>
              <a:rPr lang="en-US" sz="2800" dirty="0" smtClean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56%) </a:t>
            </a:r>
            <a:r>
              <a:rPr lang="en-US" sz="2800" dirty="0" smtClean="0">
                <a:latin typeface="Gill Sans MT" pitchFamily="34" charset="0"/>
              </a:rPr>
              <a:t>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Wakulla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9472796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45.5%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22.3%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Wakulla </a:t>
            </a:r>
            <a:r>
              <a:rPr lang="en-US" sz="2600" dirty="0" smtClean="0">
                <a:latin typeface="Gill Sans MT"/>
              </a:rPr>
              <a:t>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</a:t>
            </a:r>
            <a:r>
              <a:rPr lang="en-US" sz="2600" dirty="0" smtClean="0">
                <a:latin typeface="Gill Sans MT"/>
              </a:rPr>
              <a:t>(32.6%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12.6%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</a:t>
            </a:r>
            <a:r>
              <a:rPr lang="en-US" sz="2600" dirty="0" smtClean="0">
                <a:latin typeface="Gill Sans MT"/>
              </a:rPr>
              <a:t>(27.5%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17.8%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27.1% </a:t>
            </a:r>
            <a:r>
              <a:rPr lang="en-US" sz="2600" dirty="0" smtClean="0">
                <a:latin typeface="Gill Sans MT"/>
              </a:rPr>
              <a:t>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7.3%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0.2%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steroids.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ATODs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014943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Wakulla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Wakulla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0964494"/>
              </p:ext>
            </p:extLst>
          </p:nvPr>
        </p:nvGraphicFramePr>
        <p:xfrm>
          <a:off x="386212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drinking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Wakulla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Wakulla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9145</TotalTime>
  <Words>1336</Words>
  <Application>Microsoft Office PowerPoint</Application>
  <PresentationFormat>On-screen Show (4:3)</PresentationFormat>
  <Paragraphs>223</Paragraphs>
  <Slides>42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Sara Swanger</cp:lastModifiedBy>
  <cp:revision>337</cp:revision>
  <dcterms:created xsi:type="dcterms:W3CDTF">2010-11-20T14:45:41Z</dcterms:created>
  <dcterms:modified xsi:type="dcterms:W3CDTF">2016-10-30T21:06:05Z</dcterms:modified>
</cp:coreProperties>
</file>