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Volusia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Volusia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Volusia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Volusia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Volusia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Volusia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Volusia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Volusia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Volusia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Volusia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Volusia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Volusia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Volusia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Volusia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Volusia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Volusia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Volusia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Volusia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Volusia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Volusia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Volusia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Volusia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Volusia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Volusia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Volusia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Volusia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Volusia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Volusia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Volusia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Blacking Out from Drinking*</c:v>
                </c:pt>
                <c:pt idx="4">
                  <c:v>Cigarettes</c:v>
                </c:pt>
                <c:pt idx="5">
                  <c:v>Synthetic Marijuana*</c:v>
                </c:pt>
                <c:pt idx="6">
                  <c:v>Inhalants</c:v>
                </c:pt>
                <c:pt idx="7">
                  <c:v>Over-the-Counter Drugs</c:v>
                </c:pt>
                <c:pt idx="8">
                  <c:v>Depressants</c:v>
                </c:pt>
                <c:pt idx="9">
                  <c:v>Prescription Pain Relievers</c:v>
                </c:pt>
                <c:pt idx="10">
                  <c:v>LSD, PCP or Mushrooms</c:v>
                </c:pt>
                <c:pt idx="11">
                  <c:v>Prescription Amphetamines</c:v>
                </c:pt>
                <c:pt idx="12">
                  <c:v>Cocaine or Crack Cocaine</c:v>
                </c:pt>
                <c:pt idx="13">
                  <c:v>Club Drugs</c:v>
                </c:pt>
                <c:pt idx="14">
                  <c:v>Flakka*</c:v>
                </c:pt>
                <c:pt idx="15">
                  <c:v>Methamphetamine</c:v>
                </c:pt>
                <c:pt idx="16">
                  <c:v>Heroin</c:v>
                </c:pt>
                <c:pt idx="17">
                  <c:v>Needle to Inject Illegal Drugs*</c:v>
                </c:pt>
                <c:pt idx="18">
                  <c:v>Steroids (without a doctor’s order)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41.6</c:v>
                </c:pt>
                <c:pt idx="1">
                  <c:v>30.9</c:v>
                </c:pt>
                <c:pt idx="2">
                  <c:v>25.8</c:v>
                </c:pt>
                <c:pt idx="3">
                  <c:v>20.8</c:v>
                </c:pt>
                <c:pt idx="4">
                  <c:v>16.2</c:v>
                </c:pt>
                <c:pt idx="5">
                  <c:v>6</c:v>
                </c:pt>
                <c:pt idx="6">
                  <c:v>5.7</c:v>
                </c:pt>
                <c:pt idx="7">
                  <c:v>5.3</c:v>
                </c:pt>
                <c:pt idx="8">
                  <c:v>4.9000000000000004</c:v>
                </c:pt>
                <c:pt idx="9">
                  <c:v>4.8</c:v>
                </c:pt>
                <c:pt idx="10">
                  <c:v>4.2</c:v>
                </c:pt>
                <c:pt idx="11">
                  <c:v>3.7</c:v>
                </c:pt>
                <c:pt idx="12">
                  <c:v>2.5</c:v>
                </c:pt>
                <c:pt idx="13">
                  <c:v>2.5</c:v>
                </c:pt>
                <c:pt idx="14">
                  <c:v>1.6</c:v>
                </c:pt>
                <c:pt idx="15">
                  <c:v>0.8</c:v>
                </c:pt>
                <c:pt idx="16">
                  <c:v>0.4</c:v>
                </c:pt>
                <c:pt idx="17">
                  <c:v>0.3</c:v>
                </c:pt>
                <c:pt idx="18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84-4002-BEAE-70EF4BD3FB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8605312"/>
        <c:axId val="98616448"/>
      </c:barChart>
      <c:catAx>
        <c:axId val="986053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6164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861644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60531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30.9</c:v>
                </c:pt>
                <c:pt idx="1">
                  <c:v>11.4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2E-4D72-AAE8-62D5886CC75B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72E-4D72-AAE8-62D5886CC7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2138624"/>
        <c:axId val="62169472"/>
      </c:barChart>
      <c:catAx>
        <c:axId val="621386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1694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2169472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13862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4</c:v>
                </c:pt>
                <c:pt idx="1">
                  <c:v>19.3</c:v>
                </c:pt>
                <c:pt idx="2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19-4A34-B732-A13D8FD70822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5.8</c:v>
                </c:pt>
                <c:pt idx="1">
                  <c:v>19.8</c:v>
                </c:pt>
                <c:pt idx="2">
                  <c:v>13.8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219-4A34-B732-A13D8FD70822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7.1</c:v>
                </c:pt>
                <c:pt idx="1">
                  <c:v>21.8</c:v>
                </c:pt>
                <c:pt idx="2">
                  <c:v>15.5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219-4A34-B732-A13D8FD70822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4.8</c:v>
                </c:pt>
                <c:pt idx="1">
                  <c:v>20.3</c:v>
                </c:pt>
                <c:pt idx="2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219-4A34-B732-A13D8FD70822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6.1</c:v>
                </c:pt>
                <c:pt idx="1">
                  <c:v>19</c:v>
                </c:pt>
                <c:pt idx="2">
                  <c:v>13.5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219-4A34-B732-A13D8FD70822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5.6</c:v>
                </c:pt>
                <c:pt idx="1">
                  <c:v>20.5</c:v>
                </c:pt>
                <c:pt idx="2">
                  <c:v>14.4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219-4A34-B732-A13D8FD70822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219-4A34-B732-A13D8FD708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2188928"/>
        <c:axId val="62245504"/>
      </c:barChart>
      <c:catAx>
        <c:axId val="621889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2455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2245504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18892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13</c:v>
                </c:pt>
                <c:pt idx="1">
                  <c:v>13.8</c:v>
                </c:pt>
                <c:pt idx="2">
                  <c:v>15.5</c:v>
                </c:pt>
                <c:pt idx="3">
                  <c:v>14</c:v>
                </c:pt>
                <c:pt idx="4">
                  <c:v>13.5</c:v>
                </c:pt>
                <c:pt idx="5">
                  <c:v>14.4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232-4C17-B561-8637DD567340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14.2</c:v>
                </c:pt>
                <c:pt idx="1">
                  <c:v>13.3</c:v>
                </c:pt>
                <c:pt idx="2">
                  <c:v>13.4</c:v>
                </c:pt>
                <c:pt idx="3">
                  <c:v>16.2</c:v>
                </c:pt>
                <c:pt idx="4">
                  <c:v>11.2</c:v>
                </c:pt>
                <c:pt idx="5">
                  <c:v>13.5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232-4C17-B561-8637DD567340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30.2</c:v>
                </c:pt>
                <c:pt idx="1">
                  <c:v>29.8</c:v>
                </c:pt>
                <c:pt idx="2">
                  <c:v>24.6</c:v>
                </c:pt>
                <c:pt idx="3">
                  <c:v>26.6</c:v>
                </c:pt>
                <c:pt idx="4">
                  <c:v>22</c:v>
                </c:pt>
                <c:pt idx="5">
                  <c:v>22.4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232-4C17-B561-8637DD5673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251392"/>
        <c:axId val="62254464"/>
      </c:lineChart>
      <c:catAx>
        <c:axId val="622513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2544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225446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25139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7.5</c:v>
                </c:pt>
                <c:pt idx="1">
                  <c:v>12.5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3B-462F-ACAC-82905AE6B64E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43B-462F-ACAC-82905AE6B6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2404864"/>
        <c:axId val="62410752"/>
      </c:barChart>
      <c:catAx>
        <c:axId val="62404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4107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2410752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40486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25.2</c:v>
                </c:pt>
                <c:pt idx="1">
                  <c:v>29.6</c:v>
                </c:pt>
                <c:pt idx="2">
                  <c:v>8.6</c:v>
                </c:pt>
                <c:pt idx="3">
                  <c:v>13.5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50-4ACF-A615-255BBDA4825E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18.7</c:v>
                </c:pt>
                <c:pt idx="1">
                  <c:v>25</c:v>
                </c:pt>
                <c:pt idx="2">
                  <c:v>5.8</c:v>
                </c:pt>
                <c:pt idx="3">
                  <c:v>10.8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050-4ACF-A615-255BBDA4825E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18.600000000000001</c:v>
                </c:pt>
                <c:pt idx="1">
                  <c:v>24.9</c:v>
                </c:pt>
                <c:pt idx="2">
                  <c:v>6.7</c:v>
                </c:pt>
                <c:pt idx="3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050-4ACF-A615-255BBDA4825E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050-4ACF-A615-255BBDA482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2616320"/>
        <c:axId val="62617856"/>
      </c:barChart>
      <c:catAx>
        <c:axId val="626163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6178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2617856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61632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5</c:v>
                </c:pt>
                <c:pt idx="1">
                  <c:v>3.5</c:v>
                </c:pt>
                <c:pt idx="2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90-4897-9C89-BC40A56A50F9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5.6</c:v>
                </c:pt>
                <c:pt idx="1">
                  <c:v>2.2000000000000002</c:v>
                </c:pt>
                <c:pt idx="2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90-4897-9C89-BC40A56A50F9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4.4000000000000004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C90-4897-9C89-BC40A56A50F9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2.8</c:v>
                </c:pt>
                <c:pt idx="1">
                  <c:v>1.6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C90-4897-9C89-BC40A56A50F9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1.6</c:v>
                </c:pt>
                <c:pt idx="1">
                  <c:v>1.7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C90-4897-9C89-BC40A56A50F9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C90-4897-9C89-BC40A56A50F9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C90-4897-9C89-BC40A56A50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5341696"/>
        <c:axId val="65356160"/>
      </c:barChart>
      <c:catAx>
        <c:axId val="653416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3561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535616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34169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1.9</c:v>
                </c:pt>
                <c:pt idx="1">
                  <c:v>3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71-4D19-8CED-EF692F4B031F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2.1</c:v>
                </c:pt>
                <c:pt idx="1">
                  <c:v>2.9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271-4D19-8CED-EF692F4B031F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1.8</c:v>
                </c:pt>
                <c:pt idx="1">
                  <c:v>2.2000000000000002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271-4D19-8CED-EF692F4B031F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2</c:v>
                </c:pt>
                <c:pt idx="1">
                  <c:v>2.5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271-4D19-8CED-EF692F4B031F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271-4D19-8CED-EF692F4B03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2527744"/>
        <c:axId val="62602240"/>
      </c:barChart>
      <c:catAx>
        <c:axId val="62527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6022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260224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52774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0.4</c:v>
                </c:pt>
                <c:pt idx="1">
                  <c:v>3.3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8F-4A75-A82A-BAEF7C1E8CC7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1.2</c:v>
                </c:pt>
                <c:pt idx="1">
                  <c:v>5.0999999999999996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8F-4A75-A82A-BAEF7C1E8CC7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1.4</c:v>
                </c:pt>
                <c:pt idx="1">
                  <c:v>4.3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48F-4A75-A82A-BAEF7C1E8CC7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0.3</c:v>
                </c:pt>
                <c:pt idx="1">
                  <c:v>2.5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48F-4A75-A82A-BAEF7C1E8CC7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2</c:v>
                </c:pt>
                <c:pt idx="1">
                  <c:v>3.2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48F-4A75-A82A-BAEF7C1E8CC7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0.9</c:v>
                </c:pt>
                <c:pt idx="1">
                  <c:v>3.2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48F-4A75-A82A-BAEF7C1E8CC7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48F-4A75-A82A-BAEF7C1E8C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5402368"/>
        <c:axId val="65403904"/>
      </c:barChart>
      <c:catAx>
        <c:axId val="654023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4039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540390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40236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0.9</c:v>
                </c:pt>
                <c:pt idx="1">
                  <c:v>4.4000000000000004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3B-416C-AEEA-C6466AB65E2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2.5</c:v>
                </c:pt>
                <c:pt idx="1">
                  <c:v>5.0999999999999996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93B-416C-AEEA-C6466AB65E2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2.9</c:v>
                </c:pt>
                <c:pt idx="1">
                  <c:v>5.6</c:v>
                </c:pt>
                <c:pt idx="2">
                  <c:v>4.4000000000000004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93B-416C-AEEA-C6466AB65E2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2.6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93B-416C-AEEA-C6466AB65E2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1.4</c:v>
                </c:pt>
                <c:pt idx="1">
                  <c:v>2.6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93B-416C-AEEA-C6466AB65E2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1.4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93B-416C-AEEA-C6466AB65E2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93B-416C-AEEA-C6466AB65E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0393216"/>
        <c:axId val="90407296"/>
      </c:barChart>
      <c:catAx>
        <c:axId val="90393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4072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040729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39321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0.7</c:v>
                </c:pt>
                <c:pt idx="1">
                  <c:v>1.8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94-40E7-BA17-A6DE703E6555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0.8</c:v>
                </c:pt>
                <c:pt idx="1">
                  <c:v>1.9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494-40E7-BA17-A6DE703E6555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0.2</c:v>
                </c:pt>
                <c:pt idx="1">
                  <c:v>1.4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494-40E7-BA17-A6DE703E6555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0.2</c:v>
                </c:pt>
                <c:pt idx="1">
                  <c:v>1.4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494-40E7-BA17-A6DE703E6555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0.7</c:v>
                </c:pt>
                <c:pt idx="1">
                  <c:v>1</c:v>
                </c:pt>
                <c:pt idx="2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494-40E7-BA17-A6DE703E6555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0.4</c:v>
                </c:pt>
                <c:pt idx="1">
                  <c:v>2.2000000000000002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494-40E7-BA17-A6DE703E6555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494-40E7-BA17-A6DE703E65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0478080"/>
        <c:axId val="90542464"/>
      </c:barChart>
      <c:catAx>
        <c:axId val="90478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5424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054246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47808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009-46C2-8FE5-DAF62B149154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Marijuana or Hashish</c:v>
                </c:pt>
                <c:pt idx="2">
                  <c:v>Vaporizer/E-Cigarette</c:v>
                </c:pt>
                <c:pt idx="3">
                  <c:v>Binge Drinking</c:v>
                </c:pt>
                <c:pt idx="4">
                  <c:v>Cigarettes</c:v>
                </c:pt>
                <c:pt idx="5">
                  <c:v>Over-the-Counter Drugs</c:v>
                </c:pt>
                <c:pt idx="6">
                  <c:v>Depressants</c:v>
                </c:pt>
                <c:pt idx="7">
                  <c:v>Inhalants</c:v>
                </c:pt>
                <c:pt idx="8">
                  <c:v>Prescription Pain Relievers</c:v>
                </c:pt>
                <c:pt idx="9">
                  <c:v>Prescription Amphetamines</c:v>
                </c:pt>
                <c:pt idx="10">
                  <c:v>Synthetic Marijuana*</c:v>
                </c:pt>
                <c:pt idx="11">
                  <c:v>LSD, PCP or Mushrooms</c:v>
                </c:pt>
                <c:pt idx="12">
                  <c:v>Club Drugs</c:v>
                </c:pt>
                <c:pt idx="13">
                  <c:v>Cocaine or Crack Cocaine</c:v>
                </c:pt>
                <c:pt idx="14">
                  <c:v>Flakka*</c:v>
                </c:pt>
                <c:pt idx="15">
                  <c:v>Steroids (without a doctor’s order)</c:v>
                </c:pt>
                <c:pt idx="16">
                  <c:v>Heroin</c:v>
                </c:pt>
                <c:pt idx="17">
                  <c:v>Methamphetamine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20.9</c:v>
                </c:pt>
                <c:pt idx="1">
                  <c:v>14.4</c:v>
                </c:pt>
                <c:pt idx="2">
                  <c:v>11.4</c:v>
                </c:pt>
                <c:pt idx="3">
                  <c:v>10.3</c:v>
                </c:pt>
                <c:pt idx="4">
                  <c:v>4.9000000000000004</c:v>
                </c:pt>
                <c:pt idx="5">
                  <c:v>2.2999999999999998</c:v>
                </c:pt>
                <c:pt idx="6">
                  <c:v>2.2999999999999998</c:v>
                </c:pt>
                <c:pt idx="7">
                  <c:v>2</c:v>
                </c:pt>
                <c:pt idx="8">
                  <c:v>1.7</c:v>
                </c:pt>
                <c:pt idx="9">
                  <c:v>1.5</c:v>
                </c:pt>
                <c:pt idx="10">
                  <c:v>1.4</c:v>
                </c:pt>
                <c:pt idx="11">
                  <c:v>1.2</c:v>
                </c:pt>
                <c:pt idx="12">
                  <c:v>1</c:v>
                </c:pt>
                <c:pt idx="13">
                  <c:v>0.7</c:v>
                </c:pt>
                <c:pt idx="14">
                  <c:v>0.5</c:v>
                </c:pt>
                <c:pt idx="15">
                  <c:v>0.2</c:v>
                </c:pt>
                <c:pt idx="16">
                  <c:v>0.2</c:v>
                </c:pt>
                <c:pt idx="1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009-46C2-8FE5-DAF62B1491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9570432"/>
        <c:axId val="99667968"/>
      </c:barChart>
      <c:catAx>
        <c:axId val="995704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6679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966796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57043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17.600000000000001</c:v>
                </c:pt>
                <c:pt idx="1">
                  <c:v>8.5</c:v>
                </c:pt>
                <c:pt idx="2">
                  <c:v>9.6</c:v>
                </c:pt>
                <c:pt idx="3">
                  <c:v>27.7</c:v>
                </c:pt>
                <c:pt idx="4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5B-4D14-B031-53EA33A45500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85B-4D14-B031-53EA33A455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0442752"/>
        <c:axId val="90577152"/>
      </c:barChart>
      <c:catAx>
        <c:axId val="904427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5771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057715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44275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6.2</c:v>
                </c:pt>
                <c:pt idx="1">
                  <c:v>5.7</c:v>
                </c:pt>
                <c:pt idx="2">
                  <c:v>1.1000000000000001</c:v>
                </c:pt>
                <c:pt idx="3">
                  <c:v>2.5</c:v>
                </c:pt>
                <c:pt idx="4">
                  <c:v>0.6</c:v>
                </c:pt>
                <c:pt idx="5">
                  <c:v>10.6</c:v>
                </c:pt>
                <c:pt idx="6">
                  <c:v>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0F2-4950-BF92-B1E13AC1BBE1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0F2-4950-BF92-B1E13AC1BB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0576384"/>
        <c:axId val="90612864"/>
      </c:barChart>
      <c:catAx>
        <c:axId val="90576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6128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061286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57638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9.4</c:v>
                </c:pt>
                <c:pt idx="1">
                  <c:v>23.2</c:v>
                </c:pt>
                <c:pt idx="2">
                  <c:v>38.6</c:v>
                </c:pt>
                <c:pt idx="3">
                  <c:v>9.4</c:v>
                </c:pt>
                <c:pt idx="4">
                  <c:v>7.7</c:v>
                </c:pt>
                <c:pt idx="5">
                  <c:v>12.9</c:v>
                </c:pt>
                <c:pt idx="6">
                  <c:v>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3B-4449-8E59-9DB7AA65A801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10.4</c:v>
                </c:pt>
                <c:pt idx="1">
                  <c:v>10.6</c:v>
                </c:pt>
                <c:pt idx="2">
                  <c:v>26.9</c:v>
                </c:pt>
                <c:pt idx="3">
                  <c:v>10.4</c:v>
                </c:pt>
                <c:pt idx="4">
                  <c:v>4.7</c:v>
                </c:pt>
                <c:pt idx="5">
                  <c:v>9.9</c:v>
                </c:pt>
                <c:pt idx="6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D3B-4449-8E59-9DB7AA65A8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0614784"/>
        <c:axId val="100045952"/>
      </c:barChart>
      <c:catAx>
        <c:axId val="906147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0459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04595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61478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4</c:v>
                </c:pt>
                <c:pt idx="1">
                  <c:v>19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1C-4104-9DD5-65AE5D5B9DAA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31C-4104-9DD5-65AE5D5B9D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4782848"/>
        <c:axId val="104956672"/>
      </c:barChart>
      <c:catAx>
        <c:axId val="1047828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9566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4956672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78284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47</c:v>
                </c:pt>
                <c:pt idx="1">
                  <c:v>63</c:v>
                </c:pt>
                <c:pt idx="2">
                  <c:v>59</c:v>
                </c:pt>
                <c:pt idx="3">
                  <c:v>46</c:v>
                </c:pt>
                <c:pt idx="4">
                  <c:v>39</c:v>
                </c:pt>
                <c:pt idx="5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5A-41FA-B9AD-5FFC34125D6D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F5A-41FA-B9AD-5FFC34125D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4987264"/>
        <c:axId val="105015168"/>
      </c:barChart>
      <c:catAx>
        <c:axId val="10498726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01516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501516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98726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41</c:v>
                </c:pt>
                <c:pt idx="1">
                  <c:v>55</c:v>
                </c:pt>
                <c:pt idx="2">
                  <c:v>37</c:v>
                </c:pt>
                <c:pt idx="3">
                  <c:v>43</c:v>
                </c:pt>
                <c:pt idx="4">
                  <c:v>31</c:v>
                </c:pt>
                <c:pt idx="5">
                  <c:v>37</c:v>
                </c:pt>
                <c:pt idx="6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32-483C-90E1-43F99A2C48E3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E32-483C-90E1-43F99A2C48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5045376"/>
        <c:axId val="105059456"/>
      </c:barChart>
      <c:catAx>
        <c:axId val="10504537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05945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505945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04537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42</c:v>
                </c:pt>
                <c:pt idx="1">
                  <c:v>56</c:v>
                </c:pt>
                <c:pt idx="2">
                  <c:v>45</c:v>
                </c:pt>
                <c:pt idx="3">
                  <c:v>35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DA-4C69-8A26-1FA1E4A3E599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6DA-4C69-8A26-1FA1E4A3E5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5121664"/>
        <c:axId val="105123200"/>
      </c:barChart>
      <c:catAx>
        <c:axId val="10512166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12320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512320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12166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69</c:v>
                </c:pt>
                <c:pt idx="1">
                  <c:v>61</c:v>
                </c:pt>
                <c:pt idx="2">
                  <c:v>58</c:v>
                </c:pt>
                <c:pt idx="3">
                  <c:v>64</c:v>
                </c:pt>
                <c:pt idx="4">
                  <c:v>55</c:v>
                </c:pt>
                <c:pt idx="5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0E-418B-9E7B-5D2E3A2076E4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50E-418B-9E7B-5D2E3A2076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5116032"/>
        <c:axId val="105143296"/>
      </c:barChart>
      <c:catAx>
        <c:axId val="10511603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14329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514329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11603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48</c:v>
                </c:pt>
                <c:pt idx="1">
                  <c:v>56</c:v>
                </c:pt>
                <c:pt idx="2">
                  <c:v>39</c:v>
                </c:pt>
                <c:pt idx="3">
                  <c:v>35</c:v>
                </c:pt>
                <c:pt idx="4">
                  <c:v>39</c:v>
                </c:pt>
                <c:pt idx="5">
                  <c:v>39</c:v>
                </c:pt>
                <c:pt idx="6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A4-4B20-B149-044A4CF9EB59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AA4-4B20-B149-044A4CF9EB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9985664"/>
        <c:axId val="104670336"/>
      </c:barChart>
      <c:catAx>
        <c:axId val="9998566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67033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467033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98566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47</c:v>
                </c:pt>
                <c:pt idx="1">
                  <c:v>57</c:v>
                </c:pt>
                <c:pt idx="2">
                  <c:v>39</c:v>
                </c:pt>
                <c:pt idx="3">
                  <c:v>41</c:v>
                </c:pt>
                <c:pt idx="4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47-4F9C-A0FB-2A80B838E401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747-4F9C-A0FB-2A80B838E4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4675968"/>
        <c:axId val="105158912"/>
      </c:barChart>
      <c:catAx>
        <c:axId val="10467596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15891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515891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67596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20</c:v>
                </c:pt>
                <c:pt idx="1">
                  <c:v>44.6</c:v>
                </c:pt>
                <c:pt idx="2">
                  <c:v>34.4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A2-4FE8-96E6-034482542E56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17.2</c:v>
                </c:pt>
                <c:pt idx="1">
                  <c:v>42.4</c:v>
                </c:pt>
                <c:pt idx="2">
                  <c:v>31.5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A2-4FE8-96E6-034482542E56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16.2</c:v>
                </c:pt>
                <c:pt idx="1">
                  <c:v>39.799999999999997</c:v>
                </c:pt>
                <c:pt idx="2">
                  <c:v>29.7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9A2-4FE8-96E6-034482542E56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13.7</c:v>
                </c:pt>
                <c:pt idx="1">
                  <c:v>35.299999999999997</c:v>
                </c:pt>
                <c:pt idx="2">
                  <c:v>26.2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9A2-4FE8-96E6-034482542E56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9.6999999999999993</c:v>
                </c:pt>
                <c:pt idx="1">
                  <c:v>29.6</c:v>
                </c:pt>
                <c:pt idx="2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9A2-4FE8-96E6-034482542E56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8.1999999999999993</c:v>
                </c:pt>
                <c:pt idx="1">
                  <c:v>29.4</c:v>
                </c:pt>
                <c:pt idx="2">
                  <c:v>20.9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9A2-4FE8-96E6-034482542E56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9A2-4FE8-96E6-034482542E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9959936"/>
        <c:axId val="99987840"/>
      </c:barChart>
      <c:catAx>
        <c:axId val="99959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9878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9987840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95993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8.1</c:v>
                </c:pt>
                <c:pt idx="1">
                  <c:v>24.1</c:v>
                </c:pt>
                <c:pt idx="2">
                  <c:v>17.600000000000001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CB4-43A9-B62C-11F07E1F05EA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6.4</c:v>
                </c:pt>
                <c:pt idx="1">
                  <c:v>25.3</c:v>
                </c:pt>
                <c:pt idx="2">
                  <c:v>17.100000000000001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CB4-43A9-B62C-11F07E1F05EA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8.1</c:v>
                </c:pt>
                <c:pt idx="1">
                  <c:v>21.4</c:v>
                </c:pt>
                <c:pt idx="2">
                  <c:v>15.7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CB4-43A9-B62C-11F07E1F05EA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4.8</c:v>
                </c:pt>
                <c:pt idx="1">
                  <c:v>15.7</c:v>
                </c:pt>
                <c:pt idx="2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CB4-43A9-B62C-11F07E1F05EA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3.8</c:v>
                </c:pt>
                <c:pt idx="1">
                  <c:v>12.8</c:v>
                </c:pt>
                <c:pt idx="2">
                  <c:v>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CB4-43A9-B62C-11F07E1F05EA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4</c:v>
                </c:pt>
                <c:pt idx="1">
                  <c:v>14.4</c:v>
                </c:pt>
                <c:pt idx="2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CB4-43A9-B62C-11F07E1F05EA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CB4-43A9-B62C-11F07E1F05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0555392"/>
        <c:axId val="100579584"/>
      </c:barChart>
      <c:catAx>
        <c:axId val="1005553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5795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579584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55539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34.4</c:v>
                </c:pt>
                <c:pt idx="1">
                  <c:v>31.5</c:v>
                </c:pt>
                <c:pt idx="2">
                  <c:v>29.7</c:v>
                </c:pt>
                <c:pt idx="3">
                  <c:v>26.2</c:v>
                </c:pt>
                <c:pt idx="4">
                  <c:v>21</c:v>
                </c:pt>
                <c:pt idx="5">
                  <c:v>20.9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C55-496B-A5B9-8B884C636960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17.600000000000001</c:v>
                </c:pt>
                <c:pt idx="1">
                  <c:v>17.100000000000001</c:v>
                </c:pt>
                <c:pt idx="2">
                  <c:v>15.7</c:v>
                </c:pt>
                <c:pt idx="3">
                  <c:v>11.1</c:v>
                </c:pt>
                <c:pt idx="4">
                  <c:v>8.9</c:v>
                </c:pt>
                <c:pt idx="5">
                  <c:v>10.3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C55-496B-A5B9-8B884C636960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34.9</c:v>
                </c:pt>
                <c:pt idx="1">
                  <c:v>33.299999999999997</c:v>
                </c:pt>
                <c:pt idx="2">
                  <c:v>28.6</c:v>
                </c:pt>
                <c:pt idx="3">
                  <c:v>32.6</c:v>
                </c:pt>
                <c:pt idx="4">
                  <c:v>21</c:v>
                </c:pt>
                <c:pt idx="5">
                  <c:v>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C55-496B-A5B9-8B884C636960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36.799999999999997</c:v>
                </c:pt>
                <c:pt idx="1">
                  <c:v>39.299999999999997</c:v>
                </c:pt>
                <c:pt idx="2">
                  <c:v>39.1</c:v>
                </c:pt>
                <c:pt idx="3">
                  <c:v>39.799999999999997</c:v>
                </c:pt>
                <c:pt idx="4">
                  <c:v>39.5</c:v>
                </c:pt>
                <c:pt idx="5">
                  <c:v>39.799999999999997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C55-496B-A5B9-8B884C6369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0696448"/>
        <c:axId val="104671872"/>
      </c:lineChart>
      <c:catAx>
        <c:axId val="1006964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6718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467187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69644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15.4</c:v>
                </c:pt>
                <c:pt idx="1">
                  <c:v>2.8</c:v>
                </c:pt>
                <c:pt idx="2">
                  <c:v>0.3</c:v>
                </c:pt>
                <c:pt idx="3">
                  <c:v>12.7</c:v>
                </c:pt>
                <c:pt idx="4">
                  <c:v>43.2</c:v>
                </c:pt>
                <c:pt idx="5">
                  <c:v>0</c:v>
                </c:pt>
                <c:pt idx="6">
                  <c:v>9.1999999999999993</c:v>
                </c:pt>
                <c:pt idx="7">
                  <c:v>16.399999999999999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96-40E1-BA58-D7BB94C25D27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096-40E1-BA58-D7BB94C25D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25412096"/>
        <c:axId val="125413632"/>
      </c:barChart>
      <c:catAx>
        <c:axId val="1254120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54136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5413632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5412096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31.6</c:v>
                </c:pt>
                <c:pt idx="1">
                  <c:v>39.200000000000003</c:v>
                </c:pt>
                <c:pt idx="2">
                  <c:v>0.9</c:v>
                </c:pt>
                <c:pt idx="3">
                  <c:v>6.4</c:v>
                </c:pt>
                <c:pt idx="4">
                  <c:v>4.9000000000000004</c:v>
                </c:pt>
                <c:pt idx="5">
                  <c:v>0</c:v>
                </c:pt>
                <c:pt idx="6">
                  <c:v>0</c:v>
                </c:pt>
                <c:pt idx="7">
                  <c:v>17.100000000000001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42-4458-B705-98A5BCE80DB5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C42-4458-B705-98A5BCE80D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43423232"/>
        <c:axId val="43428480"/>
      </c:barChart>
      <c:catAx>
        <c:axId val="434232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34284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3428480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3423232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13.9</c:v>
                </c:pt>
                <c:pt idx="2">
                  <c:v>9.8000000000000007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1F-4E55-B713-D95C0771F389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5.4</c:v>
                </c:pt>
                <c:pt idx="1">
                  <c:v>13.8</c:v>
                </c:pt>
                <c:pt idx="2">
                  <c:v>10.199999999999999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71F-4E55-B713-D95C0771F389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5</c:v>
                </c:pt>
                <c:pt idx="1">
                  <c:v>12.8</c:v>
                </c:pt>
                <c:pt idx="2">
                  <c:v>9.4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71F-4E55-B713-D95C0771F389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4.5</c:v>
                </c:pt>
                <c:pt idx="1">
                  <c:v>14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71F-4E55-B713-D95C0771F389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3.7</c:v>
                </c:pt>
                <c:pt idx="1">
                  <c:v>6.6</c:v>
                </c:pt>
                <c:pt idx="2">
                  <c:v>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71F-4E55-B713-D95C0771F389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2.1</c:v>
                </c:pt>
                <c:pt idx="1">
                  <c:v>6.9</c:v>
                </c:pt>
                <c:pt idx="2">
                  <c:v>4.9000000000000004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71F-4E55-B713-D95C0771F389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71F-4E55-B713-D95C0771F3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43426560"/>
        <c:axId val="43442560"/>
      </c:barChart>
      <c:catAx>
        <c:axId val="43426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34425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3442560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342656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9.8000000000000007</c:v>
                </c:pt>
                <c:pt idx="1">
                  <c:v>10.199999999999999</c:v>
                </c:pt>
                <c:pt idx="2">
                  <c:v>9.4</c:v>
                </c:pt>
                <c:pt idx="3">
                  <c:v>10</c:v>
                </c:pt>
                <c:pt idx="4">
                  <c:v>5.3</c:v>
                </c:pt>
                <c:pt idx="5">
                  <c:v>4.9000000000000004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D72-4911-B6FD-B75980D701CF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24.6</c:v>
                </c:pt>
                <c:pt idx="1">
                  <c:v>22</c:v>
                </c:pt>
                <c:pt idx="2">
                  <c:v>17</c:v>
                </c:pt>
                <c:pt idx="3">
                  <c:v>17.3</c:v>
                </c:pt>
                <c:pt idx="4">
                  <c:v>14.1</c:v>
                </c:pt>
                <c:pt idx="5">
                  <c:v>9.9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D72-4911-B6FD-B75980D701CF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66.2</c:v>
                </c:pt>
                <c:pt idx="1">
                  <c:v>68.400000000000006</c:v>
                </c:pt>
                <c:pt idx="2">
                  <c:v>66.7</c:v>
                </c:pt>
                <c:pt idx="3">
                  <c:v>67.3</c:v>
                </c:pt>
                <c:pt idx="4">
                  <c:v>69</c:v>
                </c:pt>
                <c:pt idx="5">
                  <c:v>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D72-4911-B6FD-B75980D701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448576"/>
        <c:axId val="62259200"/>
      </c:lineChart>
      <c:catAx>
        <c:axId val="434485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2592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225920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344857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Volusia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Volusia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3127281"/>
              </p:ext>
            </p:extLst>
          </p:nvPr>
        </p:nvGraphicFramePr>
        <p:xfrm>
          <a:off x="390525" y="138112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9640577"/>
              </p:ext>
            </p:extLst>
          </p:nvPr>
        </p:nvGraphicFramePr>
        <p:xfrm>
          <a:off x="385313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Volusia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Volusia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9458209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Volusia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Volusia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454714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Volusia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Volusia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Volusia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7873154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277009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Volusia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Volusia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680547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Volusia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Volusia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Volusia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5555362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533526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Volusia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Volusia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9743876"/>
              </p:ext>
            </p:extLst>
          </p:nvPr>
        </p:nvGraphicFramePr>
        <p:xfrm>
          <a:off x="390525" y="138112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Volusia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Volusia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1,178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5.5 percentage points for M.S. prevalence rates and 5.7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Volusia County, past-30-day alcohol use was reported at 20.9%,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17.6% in 2006 to 10.3%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9.8% in 2006 to 4.9%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18.6% of high school students have ridden in a car with a driver who was under the influence of alcohol, and 24.9%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878489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Volusia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Volusia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631490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Volusia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Volusia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254329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Volusia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Volusia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515552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Volusia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Volusia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084829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Volusia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Volusia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674215"/>
              </p:ext>
            </p:extLst>
          </p:nvPr>
        </p:nvGraphicFramePr>
        <p:xfrm>
          <a:off x="397714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Volusia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Volusia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143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Volusia County, 8.5%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4.1% in 2006 to 2.0%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5.3% in 2012 to 1.4%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2.2% reported the use of inhalants and prescription pain relievers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568022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Volusia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Volusia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528765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Volusia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59659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Volusia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Volusia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Volusia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(1.1%)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(0.6%) are less than 2.0%.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(10.6%)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(6.2%).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Volusia County, 31.8% of students have been socially bullied, 15.9% have been physically bullied, and 10.0%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4.0% of students have belonged to a gang, and 2.6%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920091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Volusia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Volusia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924021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Volusia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Volusia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285787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Volusia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Volusia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2712994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Volusia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Volusia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71404"/>
              </p:ext>
            </p:extLst>
          </p:nvPr>
        </p:nvGraphicFramePr>
        <p:xfrm>
          <a:off x="37147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Volusia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Volusia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Volusia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700782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595833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Volusia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Volusia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(39%) and </a:t>
            </a:r>
            <a:r>
              <a:rPr lang="en-US" sz="2800" i="1" dirty="0">
                <a:latin typeface="Gill Sans MT" pitchFamily="34" charset="0"/>
              </a:rPr>
              <a:t>Religiosity</a:t>
            </a:r>
            <a:r>
              <a:rPr lang="en-US" sz="2800" dirty="0">
                <a:latin typeface="Gill Sans MT" pitchFamily="34" charset="0"/>
              </a:rPr>
              <a:t> (45%)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Religiosity </a:t>
            </a:r>
            <a:r>
              <a:rPr lang="en-US" sz="2800" dirty="0">
                <a:latin typeface="Gill Sans MT" pitchFamily="34" charset="0"/>
              </a:rPr>
              <a:t>(50%)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(55%)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(56%)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>
                <a:latin typeface="Gill Sans MT" pitchFamily="34" charset="0"/>
              </a:rPr>
              <a:t>(57%) </a:t>
            </a:r>
            <a:r>
              <a:rPr lang="en-US" sz="2800" dirty="0">
                <a:latin typeface="Gill Sans MT" pitchFamily="34" charset="0"/>
              </a:rPr>
              <a:t>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Volusia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717776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41.6% for lifetime use and 20.9% for past-30-day use, alcohol is the most commonly used drug among Volusia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(30.9% lifetime and 11.4% past-30-day) and marijuana (25.8% lifetime and 14.4%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20.8%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4.9% for cigarettes to 0.0% for methamphetamine.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246221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Volusia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Volusia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2950829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Volusia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Volusia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9142</TotalTime>
  <Words>1351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Volusia County PowerPoint</dc:title>
  <dc:creator>Bert Rothenbach</dc:creator>
  <cp:lastModifiedBy>VanDyke, Misty N</cp:lastModifiedBy>
  <cp:revision>337</cp:revision>
  <dcterms:created xsi:type="dcterms:W3CDTF">2010-11-20T14:45:41Z</dcterms:created>
  <dcterms:modified xsi:type="dcterms:W3CDTF">2025-06-23T18:22:04Z</dcterms:modified>
</cp:coreProperties>
</file>