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Taylor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Taylor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Taylor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Taylor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Taylor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Taylor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Taylor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Taylor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Taylor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Taylor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Taylor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Taylor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Taylor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Taylor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Taylor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Taylor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Taylor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Taylor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Taylor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Taylor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Taylor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Taylor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Taylor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Taylor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Taylor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Taylor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Taylor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Taylor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Taylor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Cigarettes</c:v>
                </c:pt>
                <c:pt idx="3">
                  <c:v>Blacking Out from Drinking*</c:v>
                </c:pt>
                <c:pt idx="4">
                  <c:v>Marijuana or Hashish</c:v>
                </c:pt>
                <c:pt idx="5">
                  <c:v>Synthetic Marijuana*</c:v>
                </c:pt>
                <c:pt idx="6">
                  <c:v>Inhalants</c:v>
                </c:pt>
                <c:pt idx="7">
                  <c:v>Depressants</c:v>
                </c:pt>
                <c:pt idx="8">
                  <c:v>Over-the-Counter Drugs</c:v>
                </c:pt>
                <c:pt idx="9">
                  <c:v>Prescription Pain Relievers</c:v>
                </c:pt>
                <c:pt idx="10">
                  <c:v>LSD, PCP or Mushrooms</c:v>
                </c:pt>
                <c:pt idx="11">
                  <c:v>Club Drugs</c:v>
                </c:pt>
                <c:pt idx="12">
                  <c:v>Prescription Amphetamines</c:v>
                </c:pt>
                <c:pt idx="13">
                  <c:v>Cocaine or Crack Cocaine</c:v>
                </c:pt>
                <c:pt idx="14">
                  <c:v>Methamphetamine</c:v>
                </c:pt>
                <c:pt idx="15">
                  <c:v>Heroin</c:v>
                </c:pt>
                <c:pt idx="16">
                  <c:v>Needle to Inject Illegal Drugs*</c:v>
                </c:pt>
                <c:pt idx="17">
                  <c:v>Steroids (without a doctor’s order)</c:v>
                </c:pt>
                <c:pt idx="18">
                  <c:v>Flakka*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34.700000000000003</c:v>
                </c:pt>
                <c:pt idx="1">
                  <c:v>22.5</c:v>
                </c:pt>
                <c:pt idx="2">
                  <c:v>22.5</c:v>
                </c:pt>
                <c:pt idx="3">
                  <c:v>19.399999999999999</c:v>
                </c:pt>
                <c:pt idx="4">
                  <c:v>15.8</c:v>
                </c:pt>
                <c:pt idx="5">
                  <c:v>7.5</c:v>
                </c:pt>
                <c:pt idx="6">
                  <c:v>6.5</c:v>
                </c:pt>
                <c:pt idx="7">
                  <c:v>5.6</c:v>
                </c:pt>
                <c:pt idx="8">
                  <c:v>5.2</c:v>
                </c:pt>
                <c:pt idx="9">
                  <c:v>5.0999999999999996</c:v>
                </c:pt>
                <c:pt idx="10">
                  <c:v>2.8</c:v>
                </c:pt>
                <c:pt idx="11">
                  <c:v>2.1</c:v>
                </c:pt>
                <c:pt idx="12">
                  <c:v>1.9</c:v>
                </c:pt>
                <c:pt idx="13">
                  <c:v>1.3</c:v>
                </c:pt>
                <c:pt idx="14">
                  <c:v>1</c:v>
                </c:pt>
                <c:pt idx="15">
                  <c:v>0.2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FF-4D89-AF14-DD22D60A1B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85518976"/>
        <c:axId val="85770624"/>
      </c:barChart>
      <c:catAx>
        <c:axId val="85518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57706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577062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551897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22.5</c:v>
                </c:pt>
                <c:pt idx="1">
                  <c:v>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34-43E8-B07B-30F05461CC32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34-43E8-B07B-30F05461CC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1158400"/>
        <c:axId val="88238336"/>
      </c:barChart>
      <c:catAx>
        <c:axId val="71158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2383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823833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15840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10</c:v>
                </c:pt>
                <c:pt idx="1">
                  <c:v>12.4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76-4387-8A38-9D97DE08C4D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6.2</c:v>
                </c:pt>
                <c:pt idx="1">
                  <c:v>15.8</c:v>
                </c:pt>
                <c:pt idx="2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76-4387-8A38-9D97DE08C4D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8.5</c:v>
                </c:pt>
                <c:pt idx="1">
                  <c:v>16.100000000000001</c:v>
                </c:pt>
                <c:pt idx="2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376-4387-8A38-9D97DE08C4D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6.7</c:v>
                </c:pt>
                <c:pt idx="1">
                  <c:v>10.7</c:v>
                </c:pt>
                <c:pt idx="2">
                  <c:v>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376-4387-8A38-9D97DE08C4D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3.4</c:v>
                </c:pt>
                <c:pt idx="1">
                  <c:v>13.4</c:v>
                </c:pt>
                <c:pt idx="2">
                  <c:v>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376-4387-8A38-9D97DE08C4D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2.7</c:v>
                </c:pt>
                <c:pt idx="1">
                  <c:v>21.4</c:v>
                </c:pt>
                <c:pt idx="2">
                  <c:v>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376-4387-8A38-9D97DE08C4D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376-4387-8A38-9D97DE08C4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1151616"/>
        <c:axId val="71153152"/>
      </c:barChart>
      <c:catAx>
        <c:axId val="71151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1531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1153152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15161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11</c:v>
                </c:pt>
                <c:pt idx="1">
                  <c:v>11.5</c:v>
                </c:pt>
                <c:pt idx="2">
                  <c:v>12.5</c:v>
                </c:pt>
                <c:pt idx="3">
                  <c:v>8.9</c:v>
                </c:pt>
                <c:pt idx="4">
                  <c:v>8.9</c:v>
                </c:pt>
                <c:pt idx="5">
                  <c:v>9.1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F7B-400E-941B-7638F4BE832A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15.1</c:v>
                </c:pt>
                <c:pt idx="1">
                  <c:v>10.8</c:v>
                </c:pt>
                <c:pt idx="2">
                  <c:v>8.6</c:v>
                </c:pt>
                <c:pt idx="3">
                  <c:v>11.7</c:v>
                </c:pt>
                <c:pt idx="4">
                  <c:v>13.5</c:v>
                </c:pt>
                <c:pt idx="5">
                  <c:v>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F7B-400E-941B-7638F4BE832A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31.9</c:v>
                </c:pt>
                <c:pt idx="1">
                  <c:v>39.799999999999997</c:v>
                </c:pt>
                <c:pt idx="2">
                  <c:v>35.6</c:v>
                </c:pt>
                <c:pt idx="3">
                  <c:v>33.299999999999997</c:v>
                </c:pt>
                <c:pt idx="4">
                  <c:v>34</c:v>
                </c:pt>
                <c:pt idx="5">
                  <c:v>33.9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F7B-400E-941B-7638F4BE83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1153920"/>
        <c:axId val="85480960"/>
      </c:lineChart>
      <c:catAx>
        <c:axId val="71153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54809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548096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15392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5.3</c:v>
                </c:pt>
                <c:pt idx="1">
                  <c:v>6.9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7F-49E9-9499-188718EBE931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37F-49E9-9499-188718EBE9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9468288"/>
        <c:axId val="89511424"/>
      </c:barChart>
      <c:catAx>
        <c:axId val="89468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5114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951142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46828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26.4</c:v>
                </c:pt>
                <c:pt idx="1">
                  <c:v>22.4</c:v>
                </c:pt>
                <c:pt idx="2">
                  <c:v>9.1</c:v>
                </c:pt>
                <c:pt idx="3">
                  <c:v>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86-459A-BAF6-A294D9106431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23.4</c:v>
                </c:pt>
                <c:pt idx="1">
                  <c:v>17.100000000000001</c:v>
                </c:pt>
                <c:pt idx="2">
                  <c:v>6.3</c:v>
                </c:pt>
                <c:pt idx="3">
                  <c:v>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86-459A-BAF6-A294D9106431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28.7</c:v>
                </c:pt>
                <c:pt idx="1">
                  <c:v>29.5</c:v>
                </c:pt>
                <c:pt idx="2">
                  <c:v>13.5</c:v>
                </c:pt>
                <c:pt idx="3">
                  <c:v>19.5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986-459A-BAF6-A294D9106431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986-459A-BAF6-A294D91064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9653632"/>
        <c:axId val="89674880"/>
      </c:barChart>
      <c:catAx>
        <c:axId val="896536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6748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967488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65363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1.4</c:v>
                </c:pt>
                <c:pt idx="1">
                  <c:v>2.7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D5-4353-AFFF-747975626A1B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4.2</c:v>
                </c:pt>
                <c:pt idx="1">
                  <c:v>0.9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D5-4353-AFFF-747975626A1B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7.3</c:v>
                </c:pt>
                <c:pt idx="1">
                  <c:v>0.8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DD5-4353-AFFF-747975626A1B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3.7</c:v>
                </c:pt>
                <c:pt idx="1">
                  <c:v>0.9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DD5-4353-AFFF-747975626A1B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1.1000000000000001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DD5-4353-AFFF-747975626A1B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3.8</c:v>
                </c:pt>
                <c:pt idx="1">
                  <c:v>0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DD5-4353-AFFF-747975626A1B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DD5-4353-AFFF-747975626A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4467584"/>
        <c:axId val="94469120"/>
      </c:barChart>
      <c:catAx>
        <c:axId val="94467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4691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446912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46758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6.2</c:v>
                </c:pt>
                <c:pt idx="1">
                  <c:v>1.9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41-4EEE-B7FA-83616EB99E29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0.9</c:v>
                </c:pt>
                <c:pt idx="1">
                  <c:v>3.3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041-4EEE-B7FA-83616EB99E29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2.4</c:v>
                </c:pt>
                <c:pt idx="1">
                  <c:v>2.8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041-4EEE-B7FA-83616EB99E29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3.3</c:v>
                </c:pt>
                <c:pt idx="1">
                  <c:v>8.1999999999999993</c:v>
                </c:pt>
                <c:pt idx="2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041-4EEE-B7FA-83616EB99E29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041-4EEE-B7FA-83616EB99E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4025600"/>
        <c:axId val="94141440"/>
      </c:barChart>
      <c:catAx>
        <c:axId val="94025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1414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414144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02560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1.5</c:v>
                </c:pt>
                <c:pt idx="1">
                  <c:v>0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6D-4534-AD88-346CCD546AD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4.2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6D-4534-AD88-346CCD546AD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3</c:v>
                </c:pt>
                <c:pt idx="1">
                  <c:v>2.4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46D-4534-AD88-346CCD546AD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1.4</c:v>
                </c:pt>
                <c:pt idx="1">
                  <c:v>2.4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46D-4534-AD88-346CCD546AD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</c:v>
                </c:pt>
                <c:pt idx="1">
                  <c:v>2.4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46D-4534-AD88-346CCD546AD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2.1</c:v>
                </c:pt>
                <c:pt idx="1">
                  <c:v>7.4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46D-4534-AD88-346CCD546AD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46D-4534-AD88-346CCD546A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4214400"/>
        <c:axId val="94441472"/>
      </c:barChart>
      <c:catAx>
        <c:axId val="94214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4414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444147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21440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3.7</c:v>
                </c:pt>
                <c:pt idx="1">
                  <c:v>4.4000000000000004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C7-466D-8952-94FAFDCFF7F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4.2</c:v>
                </c:pt>
                <c:pt idx="1">
                  <c:v>6.5</c:v>
                </c:pt>
                <c:pt idx="2">
                  <c:v>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C7-466D-8952-94FAFDCFF7F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4.8</c:v>
                </c:pt>
                <c:pt idx="1">
                  <c:v>5.3</c:v>
                </c:pt>
                <c:pt idx="2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CC7-466D-8952-94FAFDCFF7F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4.7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CC7-466D-8952-94FAFDCFF7F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CC7-466D-8952-94FAFDCFF7F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0.9</c:v>
                </c:pt>
                <c:pt idx="1">
                  <c:v>6.9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CC7-466D-8952-94FAFDCFF7F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CC7-466D-8952-94FAFDCFF7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4449024"/>
        <c:axId val="94476544"/>
      </c:barChart>
      <c:catAx>
        <c:axId val="94449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4765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447654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44902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2.7</c:v>
                </c:pt>
                <c:pt idx="1">
                  <c:v>0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1-4292-9577-B74ED8F03B1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1.7</c:v>
                </c:pt>
                <c:pt idx="1">
                  <c:v>0.7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D61-4292-9577-B74ED8F03B1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1.7</c:v>
                </c:pt>
                <c:pt idx="1">
                  <c:v>0.6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D61-4292-9577-B74ED8F03B1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0.6</c:v>
                </c:pt>
                <c:pt idx="1">
                  <c:v>2.2999999999999998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D61-4292-9577-B74ED8F03B1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</c:v>
                </c:pt>
                <c:pt idx="1">
                  <c:v>2.4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D61-4292-9577-B74ED8F03B1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D61-4292-9577-B74ED8F03B1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D61-4292-9577-B74ED8F03B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5815552"/>
        <c:axId val="95817088"/>
      </c:barChart>
      <c:catAx>
        <c:axId val="95815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8170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81708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81555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CD5-4807-9400-199578B79BA9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Binge Drinking</c:v>
                </c:pt>
                <c:pt idx="2">
                  <c:v>Marijuana or Hashish</c:v>
                </c:pt>
                <c:pt idx="3">
                  <c:v>Vaporizer/E-Cigarette</c:v>
                </c:pt>
                <c:pt idx="4">
                  <c:v>Cigarettes</c:v>
                </c:pt>
                <c:pt idx="5">
                  <c:v>Over-the-Counter Drugs</c:v>
                </c:pt>
                <c:pt idx="6">
                  <c:v>Depressants</c:v>
                </c:pt>
                <c:pt idx="7">
                  <c:v>Synthetic Marijuana*</c:v>
                </c:pt>
                <c:pt idx="8">
                  <c:v>Prescription Pain Relievers</c:v>
                </c:pt>
                <c:pt idx="9">
                  <c:v>Inhalants</c:v>
                </c:pt>
                <c:pt idx="10">
                  <c:v>LSD, PCP or Mushrooms</c:v>
                </c:pt>
                <c:pt idx="11">
                  <c:v>Methamphetamine</c:v>
                </c:pt>
                <c:pt idx="12">
                  <c:v>Heroin</c:v>
                </c:pt>
                <c:pt idx="13">
                  <c:v>Steroids (without a doctor’s order)</c:v>
                </c:pt>
                <c:pt idx="14">
                  <c:v>Prescription Amphetamines</c:v>
                </c:pt>
                <c:pt idx="15">
                  <c:v>Cocaine or Crack Cocaine</c:v>
                </c:pt>
                <c:pt idx="16">
                  <c:v>Club Drugs</c:v>
                </c:pt>
                <c:pt idx="17">
                  <c:v>Flakka*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17.5</c:v>
                </c:pt>
                <c:pt idx="1">
                  <c:v>11.4</c:v>
                </c:pt>
                <c:pt idx="2">
                  <c:v>9.1</c:v>
                </c:pt>
                <c:pt idx="3">
                  <c:v>8.6</c:v>
                </c:pt>
                <c:pt idx="4">
                  <c:v>6.3</c:v>
                </c:pt>
                <c:pt idx="5">
                  <c:v>4.9000000000000004</c:v>
                </c:pt>
                <c:pt idx="6">
                  <c:v>3.8</c:v>
                </c:pt>
                <c:pt idx="7">
                  <c:v>3.8</c:v>
                </c:pt>
                <c:pt idx="8">
                  <c:v>2.9</c:v>
                </c:pt>
                <c:pt idx="9">
                  <c:v>2.5</c:v>
                </c:pt>
                <c:pt idx="10">
                  <c:v>1.4</c:v>
                </c:pt>
                <c:pt idx="11">
                  <c:v>1</c:v>
                </c:pt>
                <c:pt idx="12">
                  <c:v>0.2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CD5-4807-9400-199578B79B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85790080"/>
        <c:axId val="86082688"/>
      </c:barChart>
      <c:catAx>
        <c:axId val="85790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0826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608268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579008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14.5</c:v>
                </c:pt>
                <c:pt idx="1">
                  <c:v>9.6</c:v>
                </c:pt>
                <c:pt idx="2">
                  <c:v>8.5</c:v>
                </c:pt>
                <c:pt idx="3">
                  <c:v>22.2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D7-49B3-BC54-8168F15F0D61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D7-49B3-BC54-8168F15F0D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5881088"/>
        <c:axId val="95882624"/>
      </c:barChart>
      <c:catAx>
        <c:axId val="95881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8826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88262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88108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6</c:v>
                </c:pt>
                <c:pt idx="1">
                  <c:v>3.4</c:v>
                </c:pt>
                <c:pt idx="2">
                  <c:v>1.3</c:v>
                </c:pt>
                <c:pt idx="3">
                  <c:v>2.1</c:v>
                </c:pt>
                <c:pt idx="4">
                  <c:v>0.8</c:v>
                </c:pt>
                <c:pt idx="5">
                  <c:v>26.6</c:v>
                </c:pt>
                <c:pt idx="6">
                  <c:v>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F6-4AE3-966C-B55A90B7A942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2F6-4AE3-966C-B55A90B7A9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5999488"/>
        <c:axId val="96001408"/>
      </c:barChart>
      <c:catAx>
        <c:axId val="95999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0014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00140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99948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8.3000000000000007</c:v>
                </c:pt>
                <c:pt idx="1">
                  <c:v>24</c:v>
                </c:pt>
                <c:pt idx="2">
                  <c:v>37.6</c:v>
                </c:pt>
                <c:pt idx="3">
                  <c:v>10.9</c:v>
                </c:pt>
                <c:pt idx="4">
                  <c:v>7.5</c:v>
                </c:pt>
                <c:pt idx="5">
                  <c:v>10.9</c:v>
                </c:pt>
                <c:pt idx="6">
                  <c:v>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686-42B5-B52B-925C490036BB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12.4</c:v>
                </c:pt>
                <c:pt idx="1">
                  <c:v>10.9</c:v>
                </c:pt>
                <c:pt idx="2">
                  <c:v>20.8</c:v>
                </c:pt>
                <c:pt idx="3">
                  <c:v>14.6</c:v>
                </c:pt>
                <c:pt idx="4">
                  <c:v>6.3</c:v>
                </c:pt>
                <c:pt idx="5">
                  <c:v>5.5</c:v>
                </c:pt>
                <c:pt idx="6">
                  <c:v>8.3000000000000007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686-42B5-B52B-925C490036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5947008"/>
        <c:axId val="95965184"/>
      </c:barChart>
      <c:catAx>
        <c:axId val="95947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9651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96518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94700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5</c:v>
                </c:pt>
                <c:pt idx="1">
                  <c:v>15.1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60-4DCD-87D2-EE5A229BDA59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60-4DCD-87D2-EE5A229BDA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5979776"/>
        <c:axId val="95989760"/>
      </c:barChart>
      <c:catAx>
        <c:axId val="95979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9897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98976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97977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57</c:v>
                </c:pt>
                <c:pt idx="1">
                  <c:v>61</c:v>
                </c:pt>
                <c:pt idx="2">
                  <c:v>57</c:v>
                </c:pt>
                <c:pt idx="3">
                  <c:v>58</c:v>
                </c:pt>
                <c:pt idx="4">
                  <c:v>58</c:v>
                </c:pt>
                <c:pt idx="5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84-4DD7-A5BF-B5241BE01DBC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84-4DD7-A5BF-B5241BE01D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5992448"/>
        <c:axId val="96007680"/>
      </c:barChart>
      <c:catAx>
        <c:axId val="9599244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00768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600768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99244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41</c:v>
                </c:pt>
                <c:pt idx="1">
                  <c:v>53</c:v>
                </c:pt>
                <c:pt idx="2">
                  <c:v>45</c:v>
                </c:pt>
                <c:pt idx="3">
                  <c:v>33</c:v>
                </c:pt>
                <c:pt idx="4">
                  <c:v>36</c:v>
                </c:pt>
                <c:pt idx="5">
                  <c:v>45</c:v>
                </c:pt>
                <c:pt idx="6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A9-4C7F-8BAE-7B56582B0958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A9-4C7F-8BAE-7B56582B09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6110080"/>
        <c:axId val="96112000"/>
      </c:barChart>
      <c:catAx>
        <c:axId val="9611008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11200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611200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11008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55</c:v>
                </c:pt>
                <c:pt idx="1">
                  <c:v>56</c:v>
                </c:pt>
                <c:pt idx="2">
                  <c:v>37</c:v>
                </c:pt>
                <c:pt idx="3">
                  <c:v>36</c:v>
                </c:pt>
                <c:pt idx="4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F4-4EC3-AD12-7180666CCE3C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F4-4EC3-AD12-7180666CCE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6208384"/>
        <c:axId val="96210304"/>
      </c:barChart>
      <c:catAx>
        <c:axId val="9620838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21030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621030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20838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71</c:v>
                </c:pt>
                <c:pt idx="1">
                  <c:v>56</c:v>
                </c:pt>
                <c:pt idx="2">
                  <c:v>50</c:v>
                </c:pt>
                <c:pt idx="3">
                  <c:v>53</c:v>
                </c:pt>
                <c:pt idx="4">
                  <c:v>50</c:v>
                </c:pt>
                <c:pt idx="5">
                  <c:v>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5C-4A21-A5DC-1B070DEBE9E4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5C-4A21-A5DC-1B070DEBE9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2047744"/>
        <c:axId val="63383808"/>
      </c:barChart>
      <c:catAx>
        <c:axId val="6204774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38380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338380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04774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36</c:v>
                </c:pt>
                <c:pt idx="1">
                  <c:v>47</c:v>
                </c:pt>
                <c:pt idx="2">
                  <c:v>37</c:v>
                </c:pt>
                <c:pt idx="3">
                  <c:v>28</c:v>
                </c:pt>
                <c:pt idx="4">
                  <c:v>52</c:v>
                </c:pt>
                <c:pt idx="5">
                  <c:v>41</c:v>
                </c:pt>
                <c:pt idx="6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0B-4F0E-B4F0-07BF6A6CE1B1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0B-4F0E-B4F0-07BF6A6CE1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6223616"/>
        <c:axId val="96236672"/>
      </c:barChart>
      <c:catAx>
        <c:axId val="9622361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23667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623667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22361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41</c:v>
                </c:pt>
                <c:pt idx="1">
                  <c:v>55</c:v>
                </c:pt>
                <c:pt idx="2">
                  <c:v>28</c:v>
                </c:pt>
                <c:pt idx="3">
                  <c:v>43</c:v>
                </c:pt>
                <c:pt idx="4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00-4504-852D-647F7A7808A5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F00-4504-852D-647F7A7808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6414336"/>
        <c:axId val="96419840"/>
      </c:barChart>
      <c:catAx>
        <c:axId val="9641433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41984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641984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41433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25.5</c:v>
                </c:pt>
                <c:pt idx="1">
                  <c:v>38.5</c:v>
                </c:pt>
                <c:pt idx="2">
                  <c:v>32.6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70-45B6-80E4-A949D666AD0E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18</c:v>
                </c:pt>
                <c:pt idx="1">
                  <c:v>45.2</c:v>
                </c:pt>
                <c:pt idx="2">
                  <c:v>32.9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70-45B6-80E4-A949D666AD0E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31.9</c:v>
                </c:pt>
                <c:pt idx="1">
                  <c:v>41.8</c:v>
                </c:pt>
                <c:pt idx="2">
                  <c:v>37.1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770-45B6-80E4-A949D666AD0E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17.399999999999999</c:v>
                </c:pt>
                <c:pt idx="1">
                  <c:v>37</c:v>
                </c:pt>
                <c:pt idx="2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770-45B6-80E4-A949D666AD0E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12.2</c:v>
                </c:pt>
                <c:pt idx="1">
                  <c:v>29</c:v>
                </c:pt>
                <c:pt idx="2">
                  <c:v>21.5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770-45B6-80E4-A949D666AD0E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14.4</c:v>
                </c:pt>
                <c:pt idx="1">
                  <c:v>23.5</c:v>
                </c:pt>
                <c:pt idx="2">
                  <c:v>17.5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770-45B6-80E4-A949D666AD0E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770-45B6-80E4-A949D666AD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6108800"/>
        <c:axId val="88157568"/>
      </c:barChart>
      <c:catAx>
        <c:axId val="86108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1575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815756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10880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10.9</c:v>
                </c:pt>
                <c:pt idx="1">
                  <c:v>13.5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F5-479C-BF5C-EDBFA5F35D48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10</c:v>
                </c:pt>
                <c:pt idx="1">
                  <c:v>25.6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AF5-479C-BF5C-EDBFA5F35D48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16.600000000000001</c:v>
                </c:pt>
                <c:pt idx="1">
                  <c:v>22.5</c:v>
                </c:pt>
                <c:pt idx="2">
                  <c:v>19.7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AF5-479C-BF5C-EDBFA5F35D48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6.1</c:v>
                </c:pt>
                <c:pt idx="1">
                  <c:v>20.3</c:v>
                </c:pt>
                <c:pt idx="2">
                  <c:v>13.8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AF5-479C-BF5C-EDBFA5F35D48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7.4</c:v>
                </c:pt>
                <c:pt idx="1">
                  <c:v>18.100000000000001</c:v>
                </c:pt>
                <c:pt idx="2">
                  <c:v>13.3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AF5-479C-BF5C-EDBFA5F35D48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7.6</c:v>
                </c:pt>
                <c:pt idx="1">
                  <c:v>18.899999999999999</c:v>
                </c:pt>
                <c:pt idx="2">
                  <c:v>11.4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AF5-479C-BF5C-EDBFA5F35D48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AF5-479C-BF5C-EDBFA5F35D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6004864"/>
        <c:axId val="86006400"/>
      </c:barChart>
      <c:catAx>
        <c:axId val="86004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0064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6006400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00486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32.6</c:v>
                </c:pt>
                <c:pt idx="1">
                  <c:v>32.9</c:v>
                </c:pt>
                <c:pt idx="2">
                  <c:v>37.1</c:v>
                </c:pt>
                <c:pt idx="3">
                  <c:v>28</c:v>
                </c:pt>
                <c:pt idx="4">
                  <c:v>21.5</c:v>
                </c:pt>
                <c:pt idx="5">
                  <c:v>17.5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DDF-459C-8D6A-763C7FEDE963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12</c:v>
                </c:pt>
                <c:pt idx="1">
                  <c:v>18.3</c:v>
                </c:pt>
                <c:pt idx="2">
                  <c:v>19.7</c:v>
                </c:pt>
                <c:pt idx="3">
                  <c:v>13.8</c:v>
                </c:pt>
                <c:pt idx="4">
                  <c:v>13.3</c:v>
                </c:pt>
                <c:pt idx="5">
                  <c:v>11.4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DDF-459C-8D6A-763C7FEDE963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29.9</c:v>
                </c:pt>
                <c:pt idx="1">
                  <c:v>34</c:v>
                </c:pt>
                <c:pt idx="2">
                  <c:v>20.5</c:v>
                </c:pt>
                <c:pt idx="3">
                  <c:v>32.1</c:v>
                </c:pt>
                <c:pt idx="4">
                  <c:v>25.4</c:v>
                </c:pt>
                <c:pt idx="5">
                  <c:v>20.3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DDF-459C-8D6A-763C7FEDE963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38.6</c:v>
                </c:pt>
                <c:pt idx="1">
                  <c:v>37.799999999999997</c:v>
                </c:pt>
                <c:pt idx="2">
                  <c:v>42.1</c:v>
                </c:pt>
                <c:pt idx="3">
                  <c:v>38.9</c:v>
                </c:pt>
                <c:pt idx="4">
                  <c:v>36.4</c:v>
                </c:pt>
                <c:pt idx="5">
                  <c:v>37.299999999999997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DDF-459C-8D6A-763C7FEDE9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4304512"/>
        <c:axId val="94486912"/>
      </c:lineChart>
      <c:catAx>
        <c:axId val="94304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4869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448691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30451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19.899999999999999</c:v>
                </c:pt>
                <c:pt idx="1">
                  <c:v>0</c:v>
                </c:pt>
                <c:pt idx="2">
                  <c:v>0</c:v>
                </c:pt>
                <c:pt idx="3">
                  <c:v>24.9</c:v>
                </c:pt>
                <c:pt idx="4">
                  <c:v>29.3</c:v>
                </c:pt>
                <c:pt idx="5">
                  <c:v>0</c:v>
                </c:pt>
                <c:pt idx="6">
                  <c:v>0</c:v>
                </c:pt>
                <c:pt idx="7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1D-43D4-BDCC-1B9738DE29FD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B1D-43D4-BDCC-1B9738DE29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5895808"/>
        <c:axId val="94033024"/>
      </c:barChart>
      <c:catAx>
        <c:axId val="858958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0330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403302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589580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37.5</c:v>
                </c:pt>
                <c:pt idx="1">
                  <c:v>42.8</c:v>
                </c:pt>
                <c:pt idx="2">
                  <c:v>11.2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33-45EF-9B30-59C5A29F9A36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33-45EF-9B30-59C5A29F9A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3385984"/>
        <c:axId val="63387520"/>
      </c:barChart>
      <c:catAx>
        <c:axId val="63385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3875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38752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38598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11.2</c:v>
                </c:pt>
                <c:pt idx="1">
                  <c:v>20.399999999999999</c:v>
                </c:pt>
                <c:pt idx="2">
                  <c:v>15.6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D0-4FE3-9602-53BA88C5197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7.2</c:v>
                </c:pt>
                <c:pt idx="1">
                  <c:v>19.100000000000001</c:v>
                </c:pt>
                <c:pt idx="2">
                  <c:v>13.7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2D0-4FE3-9602-53BA88C5197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9</c:v>
                </c:pt>
                <c:pt idx="1">
                  <c:v>15.8</c:v>
                </c:pt>
                <c:pt idx="2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2D0-4FE3-9602-53BA88C5197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5.8</c:v>
                </c:pt>
                <c:pt idx="1">
                  <c:v>13</c:v>
                </c:pt>
                <c:pt idx="2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2D0-4FE3-9602-53BA88C5197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6</c:v>
                </c:pt>
                <c:pt idx="1">
                  <c:v>9.8000000000000007</c:v>
                </c:pt>
                <c:pt idx="2">
                  <c:v>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2D0-4FE3-9602-53BA88C5197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3.2</c:v>
                </c:pt>
                <c:pt idx="1">
                  <c:v>12.6</c:v>
                </c:pt>
                <c:pt idx="2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2D0-4FE3-9602-53BA88C5197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2D0-4FE3-9602-53BA88C519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1068288"/>
        <c:axId val="71115904"/>
      </c:barChart>
      <c:catAx>
        <c:axId val="71068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1159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111590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06828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15.6</c:v>
                </c:pt>
                <c:pt idx="1">
                  <c:v>13.7</c:v>
                </c:pt>
                <c:pt idx="2">
                  <c:v>12.5</c:v>
                </c:pt>
                <c:pt idx="3">
                  <c:v>9.6999999999999993</c:v>
                </c:pt>
                <c:pt idx="4">
                  <c:v>8.1</c:v>
                </c:pt>
                <c:pt idx="5">
                  <c:v>6.3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7F-4427-BDAD-6456380A0565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30.2</c:v>
                </c:pt>
                <c:pt idx="1">
                  <c:v>26.6</c:v>
                </c:pt>
                <c:pt idx="2">
                  <c:v>20</c:v>
                </c:pt>
                <c:pt idx="3">
                  <c:v>24.5</c:v>
                </c:pt>
                <c:pt idx="4">
                  <c:v>18</c:v>
                </c:pt>
                <c:pt idx="5">
                  <c:v>16.5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47F-4427-BDAD-6456380A0565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60.5</c:v>
                </c:pt>
                <c:pt idx="1">
                  <c:v>62.1</c:v>
                </c:pt>
                <c:pt idx="2">
                  <c:v>65</c:v>
                </c:pt>
                <c:pt idx="3">
                  <c:v>65.5</c:v>
                </c:pt>
                <c:pt idx="4">
                  <c:v>62.5</c:v>
                </c:pt>
                <c:pt idx="5">
                  <c:v>59.3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7F-4427-BDAD-6456380A05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1095808"/>
        <c:axId val="71160192"/>
      </c:lineChart>
      <c:catAx>
        <c:axId val="710958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1601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116019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09580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Taylor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Taylor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0816301"/>
              </p:ext>
            </p:extLst>
          </p:nvPr>
        </p:nvGraphicFramePr>
        <p:xfrm>
          <a:off x="390525" y="139065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272960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Taylor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Taylor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688983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Taylor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Taylor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96265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Taylor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Taylor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Taylor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3239381"/>
              </p:ext>
            </p:extLst>
          </p:nvPr>
        </p:nvGraphicFramePr>
        <p:xfrm>
          <a:off x="390525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58191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Taylor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Taylor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156771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Taylor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Taylor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Taylor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449092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27265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Taylor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Taylor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8062110"/>
              </p:ext>
            </p:extLst>
          </p:nvPr>
        </p:nvGraphicFramePr>
        <p:xfrm>
          <a:off x="381000" y="138112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Taylor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Taylor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226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9.7 percentage points for M.S. prevalence rates and 15.7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Taylor County, past-30-day alcohol use was reported at 17.5%,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12.0% in 2006 to 11.4%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15.6% in 2006 to 6.3%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28.7% of high school students have ridden in a car with a driver who was under the influence of alcohol, and 29.5%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9190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Taylor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Taylor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7267229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Taylor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Taylor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66392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Taylor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Taylor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71071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Taylor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Taylor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20713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Taylor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Taylor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9870001"/>
              </p:ext>
            </p:extLst>
          </p:nvPr>
        </p:nvGraphicFramePr>
        <p:xfrm>
          <a:off x="39771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Taylor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Taylor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Taylor County, 9.6%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increased from 2.1% in 2006 to 2.5%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8.6% in 2012 to 3.8%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3.8%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406767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Taylor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Taylor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750245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Taylor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959702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Taylor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Taylor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Taylor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(1.3%)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(0.8%)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(26.6%)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(6.0%).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Taylor County, 32.1% of students have been socially bullied, 19.7% have been physically bullied, and 12.1%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5.0% of students have belonged to a gang, and 1.4%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722766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Taylor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Taylor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865097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Taylor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Taylor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52292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Taylor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Taylor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381829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Taylor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Taylor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023541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Taylor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Taylor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Taylor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279175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0218643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Taylor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Taylor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(57%)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(50%)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Poor Academic Performance</a:t>
            </a:r>
            <a:r>
              <a:rPr lang="en-US" sz="2800" dirty="0">
                <a:latin typeface="Gill Sans MT" pitchFamily="34" charset="0"/>
              </a:rPr>
              <a:t> (55%)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Perceived Availability of Handguns </a:t>
            </a:r>
            <a:r>
              <a:rPr lang="en-US" sz="2800" dirty="0">
                <a:latin typeface="Gill Sans MT" pitchFamily="34" charset="0"/>
              </a:rPr>
              <a:t>(52%) and </a:t>
            </a:r>
            <a:r>
              <a:rPr lang="en-US" sz="2800" i="1" dirty="0">
                <a:latin typeface="Gill Sans MT" pitchFamily="34" charset="0"/>
              </a:rPr>
              <a:t>Lack of Commitment to </a:t>
            </a:r>
            <a:r>
              <a:rPr lang="en-US" sz="2800" i="1">
                <a:latin typeface="Gill Sans MT" pitchFamily="34" charset="0"/>
              </a:rPr>
              <a:t>School </a:t>
            </a:r>
            <a:r>
              <a:rPr lang="en-US" sz="2800">
                <a:latin typeface="Gill Sans MT" pitchFamily="34" charset="0"/>
              </a:rPr>
              <a:t>(55%) </a:t>
            </a:r>
            <a:r>
              <a:rPr lang="en-US" sz="2800" dirty="0">
                <a:latin typeface="Gill Sans MT" pitchFamily="34" charset="0"/>
              </a:rPr>
              <a:t>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Taylor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357651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61925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34.7% for lifetime use and 17.5% for past-30-day use, alcohol is the most commonly used drug among Taylor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marijuana (22.5% lifetime and 9.1% past-30-day) and vaping/e-cigarettes (22.5% lifetime and 8.6%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19.4%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6.3% for cigarettes to 0.0% for club drugs, cocaine or crack cocaine, prescription amphetamines,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37894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Taylor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Taylor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037730"/>
              </p:ext>
            </p:extLst>
          </p:nvPr>
        </p:nvGraphicFramePr>
        <p:xfrm>
          <a:off x="395737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Taylor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Taylor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9143</TotalTime>
  <Words>1368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Taylor County PowerPoint</dc:title>
  <dc:creator>Bert Rothenbach</dc:creator>
  <cp:lastModifiedBy>VanDyke, Misty N</cp:lastModifiedBy>
  <cp:revision>337</cp:revision>
  <dcterms:created xsi:type="dcterms:W3CDTF">2010-11-20T14:45:41Z</dcterms:created>
  <dcterms:modified xsi:type="dcterms:W3CDTF">2025-06-23T18:16:38Z</dcterms:modified>
</cp:coreProperties>
</file>