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2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Taylor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Taylor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Taylor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Taylor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Taylor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Taylor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Taylor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Taylor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Taylor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Taylor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Taylor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Taylor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Taylor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Taylor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Taylor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Taylor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Taylor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Taylor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Taylor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Taylor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Taylor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Taylor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Taylor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Taylor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Taylor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Taylor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Taylor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Taylor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Taylor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Cigarettes</c:v>
                </c:pt>
                <c:pt idx="3">
                  <c:v>Blacking Out from Drinking*</c:v>
                </c:pt>
                <c:pt idx="4">
                  <c:v>Marijuana or Hashish</c:v>
                </c:pt>
                <c:pt idx="5">
                  <c:v>Synthetic Marijuana*</c:v>
                </c:pt>
                <c:pt idx="6">
                  <c:v>Inhalants</c:v>
                </c:pt>
                <c:pt idx="7">
                  <c:v>Depressants</c:v>
                </c:pt>
                <c:pt idx="8">
                  <c:v>Over-the-Counter Drugs</c:v>
                </c:pt>
                <c:pt idx="9">
                  <c:v>Prescription Pain Relievers</c:v>
                </c:pt>
                <c:pt idx="10">
                  <c:v>LSD, PCP or Mushrooms</c:v>
                </c:pt>
                <c:pt idx="11">
                  <c:v>Club Drugs</c:v>
                </c:pt>
                <c:pt idx="12">
                  <c:v>Prescription Amphetamines</c:v>
                </c:pt>
                <c:pt idx="13">
                  <c:v>Cocaine or Crack Cocaine</c:v>
                </c:pt>
                <c:pt idx="14">
                  <c:v>Methamphetamine</c:v>
                </c:pt>
                <c:pt idx="15">
                  <c:v>Heroin</c:v>
                </c:pt>
                <c:pt idx="16">
                  <c:v>Needle to Inject Illegal Drugs*</c:v>
                </c:pt>
                <c:pt idx="17">
                  <c:v>Steroids (without a doctor’s order)</c:v>
                </c:pt>
                <c:pt idx="18">
                  <c:v>Flakka*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34.700000000000003</c:v>
                </c:pt>
                <c:pt idx="1">
                  <c:v>22.5</c:v>
                </c:pt>
                <c:pt idx="2">
                  <c:v>22.5</c:v>
                </c:pt>
                <c:pt idx="3">
                  <c:v>19.399999999999999</c:v>
                </c:pt>
                <c:pt idx="4">
                  <c:v>15.8</c:v>
                </c:pt>
                <c:pt idx="5">
                  <c:v>7.5</c:v>
                </c:pt>
                <c:pt idx="6">
                  <c:v>6.5</c:v>
                </c:pt>
                <c:pt idx="7">
                  <c:v>5.6</c:v>
                </c:pt>
                <c:pt idx="8">
                  <c:v>5.2</c:v>
                </c:pt>
                <c:pt idx="9">
                  <c:v>5.0999999999999996</c:v>
                </c:pt>
                <c:pt idx="10">
                  <c:v>2.8</c:v>
                </c:pt>
                <c:pt idx="11">
                  <c:v>2.1</c:v>
                </c:pt>
                <c:pt idx="12">
                  <c:v>1.9</c:v>
                </c:pt>
                <c:pt idx="13">
                  <c:v>1.3</c:v>
                </c:pt>
                <c:pt idx="14">
                  <c:v>1</c:v>
                </c:pt>
                <c:pt idx="15">
                  <c:v>0.2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85518976"/>
        <c:axId val="85770624"/>
      </c:barChart>
      <c:catAx>
        <c:axId val="85518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57706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5770624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551897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22.5</c:v>
                </c:pt>
                <c:pt idx="1">
                  <c:v>8.6</c:v>
                </c:pt>
              </c:numCache>
            </c:numRef>
          </c:val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1158400"/>
        <c:axId val="88238336"/>
      </c:barChart>
      <c:catAx>
        <c:axId val="71158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2383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823833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15840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10</c:v>
                </c:pt>
                <c:pt idx="1">
                  <c:v>12.4</c:v>
                </c:pt>
                <c:pt idx="2">
                  <c:v>11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6.2</c:v>
                </c:pt>
                <c:pt idx="1">
                  <c:v>15.8</c:v>
                </c:pt>
                <c:pt idx="2">
                  <c:v>11.5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8.5</c:v>
                </c:pt>
                <c:pt idx="1">
                  <c:v>16.100000000000001</c:v>
                </c:pt>
                <c:pt idx="2">
                  <c:v>12.5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6.7</c:v>
                </c:pt>
                <c:pt idx="1">
                  <c:v>10.7</c:v>
                </c:pt>
                <c:pt idx="2">
                  <c:v>8.9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3.4</c:v>
                </c:pt>
                <c:pt idx="1">
                  <c:v>13.4</c:v>
                </c:pt>
                <c:pt idx="2">
                  <c:v>8.9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2.7</c:v>
                </c:pt>
                <c:pt idx="1">
                  <c:v>21.4</c:v>
                </c:pt>
                <c:pt idx="2">
                  <c:v>9.1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1151616"/>
        <c:axId val="71153152"/>
      </c:barChart>
      <c:catAx>
        <c:axId val="71151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1531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1153152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15161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11</c:v>
                </c:pt>
                <c:pt idx="1">
                  <c:v>11.5</c:v>
                </c:pt>
                <c:pt idx="2">
                  <c:v>12.5</c:v>
                </c:pt>
                <c:pt idx="3">
                  <c:v>8.9</c:v>
                </c:pt>
                <c:pt idx="4">
                  <c:v>8.9</c:v>
                </c:pt>
                <c:pt idx="5">
                  <c:v>9.1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15.1</c:v>
                </c:pt>
                <c:pt idx="1">
                  <c:v>10.8</c:v>
                </c:pt>
                <c:pt idx="2">
                  <c:v>8.6</c:v>
                </c:pt>
                <c:pt idx="3">
                  <c:v>11.7</c:v>
                </c:pt>
                <c:pt idx="4">
                  <c:v>13.5</c:v>
                </c:pt>
                <c:pt idx="5">
                  <c:v>12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31.9</c:v>
                </c:pt>
                <c:pt idx="1">
                  <c:v>39.799999999999997</c:v>
                </c:pt>
                <c:pt idx="2">
                  <c:v>35.6</c:v>
                </c:pt>
                <c:pt idx="3">
                  <c:v>33.299999999999997</c:v>
                </c:pt>
                <c:pt idx="4">
                  <c:v>34</c:v>
                </c:pt>
                <c:pt idx="5">
                  <c:v>33.9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1153920"/>
        <c:axId val="85480960"/>
      </c:lineChart>
      <c:catAx>
        <c:axId val="71153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54809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548096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15392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5.3</c:v>
                </c:pt>
                <c:pt idx="1">
                  <c:v>6.9</c:v>
                </c:pt>
                <c:pt idx="2">
                  <c:v>3.9</c:v>
                </c:pt>
              </c:numCache>
            </c:numRef>
          </c:val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9468288"/>
        <c:axId val="89511424"/>
      </c:barChart>
      <c:catAx>
        <c:axId val="89468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95114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9511424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946828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26.4</c:v>
                </c:pt>
                <c:pt idx="1">
                  <c:v>22.4</c:v>
                </c:pt>
                <c:pt idx="2">
                  <c:v>9.1</c:v>
                </c:pt>
                <c:pt idx="3">
                  <c:v>5.3</c:v>
                </c:pt>
              </c:numCache>
            </c:numRef>
          </c:val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23.4</c:v>
                </c:pt>
                <c:pt idx="1">
                  <c:v>17.100000000000001</c:v>
                </c:pt>
                <c:pt idx="2">
                  <c:v>6.3</c:v>
                </c:pt>
                <c:pt idx="3">
                  <c:v>6.9</c:v>
                </c:pt>
              </c:numCache>
            </c:numRef>
          </c:val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28.7</c:v>
                </c:pt>
                <c:pt idx="1">
                  <c:v>29.5</c:v>
                </c:pt>
                <c:pt idx="2">
                  <c:v>13.5</c:v>
                </c:pt>
                <c:pt idx="3">
                  <c:v>19.5</c:v>
                </c:pt>
              </c:numCache>
            </c:numRef>
          </c:val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9653632"/>
        <c:axId val="89674880"/>
      </c:barChart>
      <c:catAx>
        <c:axId val="89653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96748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9674880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965363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1.4</c:v>
                </c:pt>
                <c:pt idx="1">
                  <c:v>2.7</c:v>
                </c:pt>
                <c:pt idx="2">
                  <c:v>2.1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4.2</c:v>
                </c:pt>
                <c:pt idx="1">
                  <c:v>0.9</c:v>
                </c:pt>
                <c:pt idx="2">
                  <c:v>2.4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7.3</c:v>
                </c:pt>
                <c:pt idx="1">
                  <c:v>0.8</c:v>
                </c:pt>
                <c:pt idx="2">
                  <c:v>3.9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3.7</c:v>
                </c:pt>
                <c:pt idx="1">
                  <c:v>0.9</c:v>
                </c:pt>
                <c:pt idx="2">
                  <c:v>2.1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1.1000000000000001</c:v>
                </c:pt>
                <c:pt idx="2">
                  <c:v>2.4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3.8</c:v>
                </c:pt>
                <c:pt idx="1">
                  <c:v>0</c:v>
                </c:pt>
                <c:pt idx="2">
                  <c:v>2.5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4467584"/>
        <c:axId val="94469120"/>
      </c:barChart>
      <c:catAx>
        <c:axId val="94467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4691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446912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46758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6.2</c:v>
                </c:pt>
                <c:pt idx="1">
                  <c:v>1.9</c:v>
                </c:pt>
                <c:pt idx="2">
                  <c:v>3.9</c:v>
                </c:pt>
              </c:numCache>
            </c:numRef>
          </c:val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0.9</c:v>
                </c:pt>
                <c:pt idx="1">
                  <c:v>3.3</c:v>
                </c:pt>
                <c:pt idx="2">
                  <c:v>2.2000000000000002</c:v>
                </c:pt>
              </c:numCache>
            </c:numRef>
          </c:val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2.4</c:v>
                </c:pt>
                <c:pt idx="1">
                  <c:v>2.8</c:v>
                </c:pt>
                <c:pt idx="2">
                  <c:v>2.6</c:v>
                </c:pt>
              </c:numCache>
            </c:numRef>
          </c:val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3.3</c:v>
                </c:pt>
                <c:pt idx="1">
                  <c:v>8.1999999999999993</c:v>
                </c:pt>
                <c:pt idx="2">
                  <c:v>4.9000000000000004</c:v>
                </c:pt>
              </c:numCache>
            </c:numRef>
          </c:val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4025600"/>
        <c:axId val="94141440"/>
      </c:barChart>
      <c:catAx>
        <c:axId val="94025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1414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414144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02560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1.5</c:v>
                </c:pt>
                <c:pt idx="1">
                  <c:v>0</c:v>
                </c:pt>
                <c:pt idx="2">
                  <c:v>0.7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4.2</c:v>
                </c:pt>
                <c:pt idx="2">
                  <c:v>2.8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3</c:v>
                </c:pt>
                <c:pt idx="1">
                  <c:v>2.4</c:v>
                </c:pt>
                <c:pt idx="2">
                  <c:v>2.7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1.4</c:v>
                </c:pt>
                <c:pt idx="1">
                  <c:v>2.4</c:v>
                </c:pt>
                <c:pt idx="2">
                  <c:v>1.9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0</c:v>
                </c:pt>
                <c:pt idx="1">
                  <c:v>2.4</c:v>
                </c:pt>
                <c:pt idx="2">
                  <c:v>1.3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2.1</c:v>
                </c:pt>
                <c:pt idx="1">
                  <c:v>7.4</c:v>
                </c:pt>
                <c:pt idx="2">
                  <c:v>3.8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4214400"/>
        <c:axId val="94441472"/>
      </c:barChart>
      <c:catAx>
        <c:axId val="94214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4414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444147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21440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3.7</c:v>
                </c:pt>
                <c:pt idx="1">
                  <c:v>4.4000000000000004</c:v>
                </c:pt>
                <c:pt idx="2">
                  <c:v>4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4.2</c:v>
                </c:pt>
                <c:pt idx="1">
                  <c:v>6.5</c:v>
                </c:pt>
                <c:pt idx="2">
                  <c:v>5.5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4.8</c:v>
                </c:pt>
                <c:pt idx="1">
                  <c:v>5.3</c:v>
                </c:pt>
                <c:pt idx="2">
                  <c:v>5.0999999999999996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4.7</c:v>
                </c:pt>
                <c:pt idx="2">
                  <c:v>3.6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1.1000000000000001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0.9</c:v>
                </c:pt>
                <c:pt idx="1">
                  <c:v>6.9</c:v>
                </c:pt>
                <c:pt idx="2">
                  <c:v>2.9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4449024"/>
        <c:axId val="94476544"/>
      </c:barChart>
      <c:catAx>
        <c:axId val="94449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4765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447654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44902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2.7</c:v>
                </c:pt>
                <c:pt idx="1">
                  <c:v>0</c:v>
                </c:pt>
                <c:pt idx="2">
                  <c:v>1.3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1.7</c:v>
                </c:pt>
                <c:pt idx="1">
                  <c:v>0.7</c:v>
                </c:pt>
                <c:pt idx="2">
                  <c:v>1.1000000000000001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1.7</c:v>
                </c:pt>
                <c:pt idx="1">
                  <c:v>0.6</c:v>
                </c:pt>
                <c:pt idx="2">
                  <c:v>1.1000000000000001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0.6</c:v>
                </c:pt>
                <c:pt idx="1">
                  <c:v>2.2999999999999998</c:v>
                </c:pt>
                <c:pt idx="2">
                  <c:v>1.6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</c:v>
                </c:pt>
                <c:pt idx="1">
                  <c:v>2.4</c:v>
                </c:pt>
                <c:pt idx="2">
                  <c:v>1.3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5815552"/>
        <c:axId val="95817088"/>
      </c:barChart>
      <c:catAx>
        <c:axId val="95815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8170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581708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81555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Binge Drinking</c:v>
                </c:pt>
                <c:pt idx="2">
                  <c:v>Marijuana or Hashish</c:v>
                </c:pt>
                <c:pt idx="3">
                  <c:v>Vaporizer/E-Cigarette</c:v>
                </c:pt>
                <c:pt idx="4">
                  <c:v>Cigarettes</c:v>
                </c:pt>
                <c:pt idx="5">
                  <c:v>Over-the-Counter Drugs</c:v>
                </c:pt>
                <c:pt idx="6">
                  <c:v>Depressants</c:v>
                </c:pt>
                <c:pt idx="7">
                  <c:v>Synthetic Marijuana*</c:v>
                </c:pt>
                <c:pt idx="8">
                  <c:v>Prescription Pain Relievers</c:v>
                </c:pt>
                <c:pt idx="9">
                  <c:v>Inhalants</c:v>
                </c:pt>
                <c:pt idx="10">
                  <c:v>LSD, PCP or Mushrooms</c:v>
                </c:pt>
                <c:pt idx="11">
                  <c:v>Methamphetamine</c:v>
                </c:pt>
                <c:pt idx="12">
                  <c:v>Heroin</c:v>
                </c:pt>
                <c:pt idx="13">
                  <c:v>Steroids (without a doctor’s order)</c:v>
                </c:pt>
                <c:pt idx="14">
                  <c:v>Prescription Amphetamines</c:v>
                </c:pt>
                <c:pt idx="15">
                  <c:v>Cocaine or Crack Cocaine</c:v>
                </c:pt>
                <c:pt idx="16">
                  <c:v>Club Drugs</c:v>
                </c:pt>
                <c:pt idx="17">
                  <c:v>Flakka*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17.5</c:v>
                </c:pt>
                <c:pt idx="1">
                  <c:v>11.4</c:v>
                </c:pt>
                <c:pt idx="2">
                  <c:v>9.1</c:v>
                </c:pt>
                <c:pt idx="3">
                  <c:v>8.6</c:v>
                </c:pt>
                <c:pt idx="4">
                  <c:v>6.3</c:v>
                </c:pt>
                <c:pt idx="5">
                  <c:v>4.9000000000000004</c:v>
                </c:pt>
                <c:pt idx="6">
                  <c:v>3.8</c:v>
                </c:pt>
                <c:pt idx="7">
                  <c:v>3.8</c:v>
                </c:pt>
                <c:pt idx="8">
                  <c:v>2.9</c:v>
                </c:pt>
                <c:pt idx="9">
                  <c:v>2.5</c:v>
                </c:pt>
                <c:pt idx="10">
                  <c:v>1.4</c:v>
                </c:pt>
                <c:pt idx="11">
                  <c:v>1</c:v>
                </c:pt>
                <c:pt idx="12">
                  <c:v>0.2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85790080"/>
        <c:axId val="86082688"/>
      </c:barChart>
      <c:catAx>
        <c:axId val="85790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0826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6082688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579008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14.5</c:v>
                </c:pt>
                <c:pt idx="1">
                  <c:v>9.6</c:v>
                </c:pt>
                <c:pt idx="2">
                  <c:v>8.5</c:v>
                </c:pt>
                <c:pt idx="3">
                  <c:v>22.2</c:v>
                </c:pt>
                <c:pt idx="4">
                  <c:v>5</c:v>
                </c:pt>
              </c:numCache>
            </c:numRef>
          </c:val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5881088"/>
        <c:axId val="95882624"/>
      </c:barChart>
      <c:catAx>
        <c:axId val="95881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8826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588262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88108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6</c:v>
                </c:pt>
                <c:pt idx="1">
                  <c:v>3.4</c:v>
                </c:pt>
                <c:pt idx="2">
                  <c:v>1.3</c:v>
                </c:pt>
                <c:pt idx="3">
                  <c:v>2.1</c:v>
                </c:pt>
                <c:pt idx="4">
                  <c:v>0.8</c:v>
                </c:pt>
                <c:pt idx="5">
                  <c:v>26.6</c:v>
                </c:pt>
                <c:pt idx="6">
                  <c:v>5.5</c:v>
                </c:pt>
              </c:numCache>
            </c:numRef>
          </c:val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5999488"/>
        <c:axId val="96001408"/>
      </c:barChart>
      <c:catAx>
        <c:axId val="95999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0014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6001408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99948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8.3000000000000007</c:v>
                </c:pt>
                <c:pt idx="1">
                  <c:v>24</c:v>
                </c:pt>
                <c:pt idx="2">
                  <c:v>37.6</c:v>
                </c:pt>
                <c:pt idx="3">
                  <c:v>10.9</c:v>
                </c:pt>
                <c:pt idx="4">
                  <c:v>7.5</c:v>
                </c:pt>
                <c:pt idx="5">
                  <c:v>10.9</c:v>
                </c:pt>
                <c:pt idx="6">
                  <c:v>5.7</c:v>
                </c:pt>
              </c:numCache>
            </c:numRef>
          </c:val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12.4</c:v>
                </c:pt>
                <c:pt idx="1">
                  <c:v>10.9</c:v>
                </c:pt>
                <c:pt idx="2">
                  <c:v>20.8</c:v>
                </c:pt>
                <c:pt idx="3">
                  <c:v>14.6</c:v>
                </c:pt>
                <c:pt idx="4">
                  <c:v>6.3</c:v>
                </c:pt>
                <c:pt idx="5">
                  <c:v>5.5</c:v>
                </c:pt>
                <c:pt idx="6">
                  <c:v>8.3000000000000007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5947008"/>
        <c:axId val="95965184"/>
      </c:barChart>
      <c:catAx>
        <c:axId val="95947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9651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596518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94700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5</c:v>
                </c:pt>
                <c:pt idx="1">
                  <c:v>15.1</c:v>
                </c:pt>
                <c:pt idx="2">
                  <c:v>1.4</c:v>
                </c:pt>
              </c:numCache>
            </c:numRef>
          </c:val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5979776"/>
        <c:axId val="95989760"/>
      </c:barChart>
      <c:catAx>
        <c:axId val="95979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9897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5989760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97977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57</c:v>
                </c:pt>
                <c:pt idx="1">
                  <c:v>61</c:v>
                </c:pt>
                <c:pt idx="2">
                  <c:v>57</c:v>
                </c:pt>
                <c:pt idx="3">
                  <c:v>58</c:v>
                </c:pt>
                <c:pt idx="4">
                  <c:v>58</c:v>
                </c:pt>
                <c:pt idx="5">
                  <c:v>63</c:v>
                </c:pt>
              </c:numCache>
            </c:numRef>
          </c:val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5992448"/>
        <c:axId val="96007680"/>
      </c:barChart>
      <c:catAx>
        <c:axId val="9599244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00768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600768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99244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41</c:v>
                </c:pt>
                <c:pt idx="1">
                  <c:v>53</c:v>
                </c:pt>
                <c:pt idx="2">
                  <c:v>45</c:v>
                </c:pt>
                <c:pt idx="3">
                  <c:v>33</c:v>
                </c:pt>
                <c:pt idx="4">
                  <c:v>36</c:v>
                </c:pt>
                <c:pt idx="5">
                  <c:v>45</c:v>
                </c:pt>
                <c:pt idx="6">
                  <c:v>41</c:v>
                </c:pt>
              </c:numCache>
            </c:numRef>
          </c:val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6110080"/>
        <c:axId val="96112000"/>
      </c:barChart>
      <c:catAx>
        <c:axId val="9611008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11200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611200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11008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55</c:v>
                </c:pt>
                <c:pt idx="1">
                  <c:v>56</c:v>
                </c:pt>
                <c:pt idx="2">
                  <c:v>37</c:v>
                </c:pt>
                <c:pt idx="3">
                  <c:v>36</c:v>
                </c:pt>
                <c:pt idx="4">
                  <c:v>29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6208384"/>
        <c:axId val="96210304"/>
      </c:barChart>
      <c:catAx>
        <c:axId val="9620838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21030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621030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20838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71</c:v>
                </c:pt>
                <c:pt idx="1">
                  <c:v>56</c:v>
                </c:pt>
                <c:pt idx="2">
                  <c:v>50</c:v>
                </c:pt>
                <c:pt idx="3">
                  <c:v>53</c:v>
                </c:pt>
                <c:pt idx="4">
                  <c:v>50</c:v>
                </c:pt>
                <c:pt idx="5">
                  <c:v>82</c:v>
                </c:pt>
              </c:numCache>
            </c:numRef>
          </c:val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2047744"/>
        <c:axId val="63383808"/>
      </c:barChart>
      <c:catAx>
        <c:axId val="6204774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38380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338380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04774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36</c:v>
                </c:pt>
                <c:pt idx="1">
                  <c:v>47</c:v>
                </c:pt>
                <c:pt idx="2">
                  <c:v>37</c:v>
                </c:pt>
                <c:pt idx="3">
                  <c:v>28</c:v>
                </c:pt>
                <c:pt idx="4">
                  <c:v>52</c:v>
                </c:pt>
                <c:pt idx="5">
                  <c:v>41</c:v>
                </c:pt>
                <c:pt idx="6">
                  <c:v>26</c:v>
                </c:pt>
              </c:numCache>
            </c:numRef>
          </c:val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6223616"/>
        <c:axId val="96236672"/>
      </c:barChart>
      <c:catAx>
        <c:axId val="9622361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23667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623667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22361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41</c:v>
                </c:pt>
                <c:pt idx="1">
                  <c:v>55</c:v>
                </c:pt>
                <c:pt idx="2">
                  <c:v>28</c:v>
                </c:pt>
                <c:pt idx="3">
                  <c:v>43</c:v>
                </c:pt>
                <c:pt idx="4">
                  <c:v>34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6414336"/>
        <c:axId val="96419840"/>
      </c:barChart>
      <c:catAx>
        <c:axId val="9641433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41984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641984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41433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25.5</c:v>
                </c:pt>
                <c:pt idx="1">
                  <c:v>38.5</c:v>
                </c:pt>
                <c:pt idx="2">
                  <c:v>32.6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18</c:v>
                </c:pt>
                <c:pt idx="1">
                  <c:v>45.2</c:v>
                </c:pt>
                <c:pt idx="2">
                  <c:v>32.9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31.9</c:v>
                </c:pt>
                <c:pt idx="1">
                  <c:v>41.8</c:v>
                </c:pt>
                <c:pt idx="2">
                  <c:v>37.1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17.399999999999999</c:v>
                </c:pt>
                <c:pt idx="1">
                  <c:v>37</c:v>
                </c:pt>
                <c:pt idx="2">
                  <c:v>28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12.2</c:v>
                </c:pt>
                <c:pt idx="1">
                  <c:v>29</c:v>
                </c:pt>
                <c:pt idx="2">
                  <c:v>21.5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14.4</c:v>
                </c:pt>
                <c:pt idx="1">
                  <c:v>23.5</c:v>
                </c:pt>
                <c:pt idx="2">
                  <c:v>17.5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6108800"/>
        <c:axId val="88157568"/>
      </c:barChart>
      <c:catAx>
        <c:axId val="86108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1575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8157568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10880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10.9</c:v>
                </c:pt>
                <c:pt idx="1">
                  <c:v>13.5</c:v>
                </c:pt>
                <c:pt idx="2">
                  <c:v>12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10</c:v>
                </c:pt>
                <c:pt idx="1">
                  <c:v>25.6</c:v>
                </c:pt>
                <c:pt idx="2">
                  <c:v>18.3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16.600000000000001</c:v>
                </c:pt>
                <c:pt idx="1">
                  <c:v>22.5</c:v>
                </c:pt>
                <c:pt idx="2">
                  <c:v>19.7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6.1</c:v>
                </c:pt>
                <c:pt idx="1">
                  <c:v>20.3</c:v>
                </c:pt>
                <c:pt idx="2">
                  <c:v>13.8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7.4</c:v>
                </c:pt>
                <c:pt idx="1">
                  <c:v>18.100000000000001</c:v>
                </c:pt>
                <c:pt idx="2">
                  <c:v>13.3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7.6</c:v>
                </c:pt>
                <c:pt idx="1">
                  <c:v>18.899999999999999</c:v>
                </c:pt>
                <c:pt idx="2">
                  <c:v>11.4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6004864"/>
        <c:axId val="86006400"/>
      </c:barChart>
      <c:catAx>
        <c:axId val="86004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0064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6006400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00486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32.6</c:v>
                </c:pt>
                <c:pt idx="1">
                  <c:v>32.9</c:v>
                </c:pt>
                <c:pt idx="2">
                  <c:v>37.1</c:v>
                </c:pt>
                <c:pt idx="3">
                  <c:v>28</c:v>
                </c:pt>
                <c:pt idx="4">
                  <c:v>21.5</c:v>
                </c:pt>
                <c:pt idx="5">
                  <c:v>17.5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12</c:v>
                </c:pt>
                <c:pt idx="1">
                  <c:v>18.3</c:v>
                </c:pt>
                <c:pt idx="2">
                  <c:v>19.7</c:v>
                </c:pt>
                <c:pt idx="3">
                  <c:v>13.8</c:v>
                </c:pt>
                <c:pt idx="4">
                  <c:v>13.3</c:v>
                </c:pt>
                <c:pt idx="5">
                  <c:v>11.4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29.9</c:v>
                </c:pt>
                <c:pt idx="1">
                  <c:v>34</c:v>
                </c:pt>
                <c:pt idx="2">
                  <c:v>20.5</c:v>
                </c:pt>
                <c:pt idx="3">
                  <c:v>32.1</c:v>
                </c:pt>
                <c:pt idx="4">
                  <c:v>25.4</c:v>
                </c:pt>
                <c:pt idx="5">
                  <c:v>20.3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38.6</c:v>
                </c:pt>
                <c:pt idx="1">
                  <c:v>37.799999999999997</c:v>
                </c:pt>
                <c:pt idx="2">
                  <c:v>42.1</c:v>
                </c:pt>
                <c:pt idx="3">
                  <c:v>38.9</c:v>
                </c:pt>
                <c:pt idx="4">
                  <c:v>36.4</c:v>
                </c:pt>
                <c:pt idx="5">
                  <c:v>37.299999999999997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4304512"/>
        <c:axId val="94486912"/>
      </c:lineChart>
      <c:catAx>
        <c:axId val="94304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4869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448691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30451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19.899999999999999</c:v>
                </c:pt>
                <c:pt idx="1">
                  <c:v>0</c:v>
                </c:pt>
                <c:pt idx="2">
                  <c:v>0</c:v>
                </c:pt>
                <c:pt idx="3">
                  <c:v>24.9</c:v>
                </c:pt>
                <c:pt idx="4">
                  <c:v>29.3</c:v>
                </c:pt>
                <c:pt idx="5">
                  <c:v>0</c:v>
                </c:pt>
                <c:pt idx="6">
                  <c:v>0</c:v>
                </c:pt>
                <c:pt idx="7">
                  <c:v>26</c:v>
                </c:pt>
              </c:numCache>
            </c:numRef>
          </c:val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5895808"/>
        <c:axId val="94033024"/>
      </c:barChart>
      <c:catAx>
        <c:axId val="85895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40330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4033024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5895808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37.5</c:v>
                </c:pt>
                <c:pt idx="1">
                  <c:v>42.8</c:v>
                </c:pt>
                <c:pt idx="2">
                  <c:v>11.2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8.5</c:v>
                </c:pt>
              </c:numCache>
            </c:numRef>
          </c:val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3385984"/>
        <c:axId val="63387520"/>
      </c:barChart>
      <c:catAx>
        <c:axId val="63385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3875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3387520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385984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11.2</c:v>
                </c:pt>
                <c:pt idx="1">
                  <c:v>20.399999999999999</c:v>
                </c:pt>
                <c:pt idx="2">
                  <c:v>15.6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7.2</c:v>
                </c:pt>
                <c:pt idx="1">
                  <c:v>19.100000000000001</c:v>
                </c:pt>
                <c:pt idx="2">
                  <c:v>13.7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9</c:v>
                </c:pt>
                <c:pt idx="1">
                  <c:v>15.8</c:v>
                </c:pt>
                <c:pt idx="2">
                  <c:v>12.5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5.8</c:v>
                </c:pt>
                <c:pt idx="1">
                  <c:v>13</c:v>
                </c:pt>
                <c:pt idx="2">
                  <c:v>9.6999999999999993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6</c:v>
                </c:pt>
                <c:pt idx="1">
                  <c:v>9.8000000000000007</c:v>
                </c:pt>
                <c:pt idx="2">
                  <c:v>8.1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3.2</c:v>
                </c:pt>
                <c:pt idx="1">
                  <c:v>12.6</c:v>
                </c:pt>
                <c:pt idx="2">
                  <c:v>6.3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1068288"/>
        <c:axId val="71115904"/>
      </c:barChart>
      <c:catAx>
        <c:axId val="71068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1159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1115904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06828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15.6</c:v>
                </c:pt>
                <c:pt idx="1">
                  <c:v>13.7</c:v>
                </c:pt>
                <c:pt idx="2">
                  <c:v>12.5</c:v>
                </c:pt>
                <c:pt idx="3">
                  <c:v>9.6999999999999993</c:v>
                </c:pt>
                <c:pt idx="4">
                  <c:v>8.1</c:v>
                </c:pt>
                <c:pt idx="5">
                  <c:v>6.3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30.2</c:v>
                </c:pt>
                <c:pt idx="1">
                  <c:v>26.6</c:v>
                </c:pt>
                <c:pt idx="2">
                  <c:v>20</c:v>
                </c:pt>
                <c:pt idx="3">
                  <c:v>24.5</c:v>
                </c:pt>
                <c:pt idx="4">
                  <c:v>18</c:v>
                </c:pt>
                <c:pt idx="5">
                  <c:v>16.5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60.5</c:v>
                </c:pt>
                <c:pt idx="1">
                  <c:v>62.1</c:v>
                </c:pt>
                <c:pt idx="2">
                  <c:v>65</c:v>
                </c:pt>
                <c:pt idx="3">
                  <c:v>65.5</c:v>
                </c:pt>
                <c:pt idx="4">
                  <c:v>62.5</c:v>
                </c:pt>
                <c:pt idx="5">
                  <c:v>59.3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1095808"/>
        <c:axId val="71160192"/>
      </c:lineChart>
      <c:catAx>
        <c:axId val="71095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1601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1160192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09580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 smtClean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Taylor </a:t>
            </a: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County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Taylor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0816301"/>
              </p:ext>
            </p:extLst>
          </p:nvPr>
        </p:nvGraphicFramePr>
        <p:xfrm>
          <a:off x="390525" y="139065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5272960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Taylor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Taylor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6889831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Taylor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Taylor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7962650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Taylor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Taylor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Taylor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3239381"/>
              </p:ext>
            </p:extLst>
          </p:nvPr>
        </p:nvGraphicFramePr>
        <p:xfrm>
          <a:off x="390525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581912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Lifetime and past-30-day 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Taylor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Taylor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156771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Taylor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Taylor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Taylor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449092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727265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ATOD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chool,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Taylor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Taylor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8062110"/>
              </p:ext>
            </p:extLst>
          </p:nvPr>
        </p:nvGraphicFramePr>
        <p:xfrm>
          <a:off x="381000" y="138112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Taylor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2012-2016 and 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Taylor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</a:t>
            </a:r>
            <a:r>
              <a:rPr lang="en-US" sz="2800" dirty="0" smtClean="0">
                <a:latin typeface="Gill Sans MT" pitchFamily="34" charset="0"/>
              </a:rPr>
              <a:t>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2016.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226 </a:t>
            </a:r>
            <a:r>
              <a:rPr lang="en-US" sz="2800" dirty="0" smtClean="0">
                <a:latin typeface="Gill Sans MT" pitchFamily="34" charset="0"/>
              </a:rPr>
              <a:t>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9.7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M.S. prevalence rates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15.7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H.S. prevalence rates.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Taylor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17.5%,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12.0%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11.4%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Past-30-day 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28.7%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29.5%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91903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Taylor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Taylor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7267229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Taylor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2010-2016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Taylor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2010-2016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366392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depressant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Taylor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Taylor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71071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Taylor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Taylor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20713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amphetamine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Taylor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Taylor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9870001"/>
              </p:ext>
            </p:extLst>
          </p:nvPr>
        </p:nvGraphicFramePr>
        <p:xfrm>
          <a:off x="397714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Taylor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Taylor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Taylor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9.6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2.1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2006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8.6%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3.8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406767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Taylor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Taylor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750245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Taylor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959702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Taylor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Taylor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Taylor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>
                <a:latin typeface="Gill Sans MT"/>
              </a:rPr>
              <a:t>(</a:t>
            </a:r>
            <a:r>
              <a:rPr lang="en-US" sz="2700" dirty="0" smtClean="0">
                <a:latin typeface="Gill Sans MT"/>
              </a:rPr>
              <a:t>1.3%)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(0.8%) </a:t>
            </a:r>
            <a:r>
              <a:rPr lang="en-US" sz="2700" dirty="0" smtClean="0">
                <a:latin typeface="Gill Sans MT"/>
              </a:rPr>
              <a:t>are less than </a:t>
            </a:r>
            <a:r>
              <a:rPr lang="en-US" sz="2700" dirty="0" smtClean="0">
                <a:latin typeface="Gill Sans MT"/>
              </a:rPr>
              <a:t>2.0</a:t>
            </a:r>
            <a:r>
              <a:rPr lang="en-US" sz="2700" dirty="0" smtClean="0">
                <a:latin typeface="Gill Sans MT"/>
              </a:rPr>
              <a:t>%.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(26.6%) </a:t>
            </a:r>
            <a:r>
              <a:rPr lang="en-US" sz="2700" dirty="0" smtClean="0">
                <a:latin typeface="Gill Sans MT"/>
              </a:rPr>
              <a:t>and </a:t>
            </a:r>
            <a:r>
              <a:rPr lang="en-US" sz="2700" i="1" dirty="0" smtClean="0">
                <a:latin typeface="Gill Sans MT"/>
              </a:rPr>
              <a:t>Carrying a Handgun </a:t>
            </a:r>
            <a:r>
              <a:rPr lang="en-US" sz="2700" dirty="0" smtClean="0">
                <a:latin typeface="Gill Sans MT"/>
              </a:rPr>
              <a:t>(6.0%).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Taylor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32.1%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19.7%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12.1%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 smtClean="0">
                <a:latin typeface="Gill Sans MT"/>
              </a:rPr>
              <a:t>5.0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>
                <a:latin typeface="Gill Sans MT"/>
              </a:rPr>
              <a:t>of students have belonged to a </a:t>
            </a:r>
            <a:r>
              <a:rPr lang="en-US" sz="2700" dirty="0" smtClean="0">
                <a:latin typeface="Gill Sans MT"/>
              </a:rPr>
              <a:t>gang, and </a:t>
            </a:r>
            <a:r>
              <a:rPr lang="en-US" sz="2700" dirty="0" smtClean="0">
                <a:latin typeface="Gill Sans MT"/>
              </a:rPr>
              <a:t>1.4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>
                <a:latin typeface="Gill Sans MT"/>
              </a:rPr>
              <a:t>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722766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Taylor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Taylor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65097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Taylor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Taylor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152292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Taylor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Taylor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381829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Taylor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Taylor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023541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Taylor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Taylor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Taylor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79175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218643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Taylor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Taylor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Community </a:t>
            </a:r>
            <a:r>
              <a:rPr lang="en-US" sz="2800" i="1" dirty="0">
                <a:latin typeface="Gill Sans MT" pitchFamily="34" charset="0"/>
              </a:rPr>
              <a:t>Rewards for Prosocial Involvement </a:t>
            </a:r>
            <a:r>
              <a:rPr lang="en-US" sz="2800" dirty="0" smtClean="0">
                <a:latin typeface="Gill Sans MT" pitchFamily="34" charset="0"/>
              </a:rPr>
              <a:t>(57%) and </a:t>
            </a:r>
            <a:r>
              <a:rPr lang="en-US" sz="2800" i="1" dirty="0">
                <a:latin typeface="Gill Sans MT" pitchFamily="34" charset="0"/>
              </a:rPr>
              <a:t>Family Rewards for Prosocial Involvement </a:t>
            </a:r>
            <a:r>
              <a:rPr lang="en-US" sz="2800" dirty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57%) scales</a:t>
            </a:r>
            <a:r>
              <a:rPr lang="en-US" sz="2800" dirty="0" smtClean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</a:t>
            </a:r>
            <a:r>
              <a:rPr lang="en-US" sz="2800" i="1" dirty="0" smtClean="0">
                <a:latin typeface="Gill Sans MT" pitchFamily="34" charset="0"/>
              </a:rPr>
              <a:t>Family </a:t>
            </a:r>
            <a:r>
              <a:rPr lang="en-US" sz="2800" i="1" dirty="0" smtClean="0">
                <a:latin typeface="Gill Sans MT" pitchFamily="34" charset="0"/>
              </a:rPr>
              <a:t>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50%) </a:t>
            </a:r>
            <a:r>
              <a:rPr lang="en-US" sz="2800" dirty="0" smtClean="0">
                <a:latin typeface="Gill Sans MT" pitchFamily="34" charset="0"/>
              </a:rPr>
              <a:t>and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</a:t>
            </a:r>
            <a:r>
              <a:rPr lang="en-US" sz="2800" i="1" dirty="0" smtClean="0">
                <a:latin typeface="Gill Sans MT" pitchFamily="34" charset="0"/>
              </a:rPr>
              <a:t>Involvement </a:t>
            </a:r>
            <a:r>
              <a:rPr lang="en-US" sz="2800" dirty="0" smtClean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50%)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 smtClean="0">
                <a:latin typeface="Gill Sans MT" pitchFamily="34" charset="0"/>
              </a:rPr>
              <a:t>Poor </a:t>
            </a:r>
            <a:r>
              <a:rPr lang="en-US" sz="2800" i="1" dirty="0" smtClean="0">
                <a:latin typeface="Gill Sans MT" pitchFamily="34" charset="0"/>
              </a:rPr>
              <a:t>Academic Performance</a:t>
            </a:r>
            <a:r>
              <a:rPr lang="en-US" sz="2800" dirty="0" smtClean="0">
                <a:latin typeface="Gill Sans MT" pitchFamily="34" charset="0"/>
              </a:rPr>
              <a:t> </a:t>
            </a:r>
            <a:r>
              <a:rPr lang="en-US" sz="2800" dirty="0" smtClean="0">
                <a:latin typeface="Gill Sans MT" pitchFamily="34" charset="0"/>
              </a:rPr>
              <a:t>(55%) </a:t>
            </a:r>
            <a:r>
              <a:rPr lang="en-US" sz="2800" dirty="0" smtClean="0">
                <a:latin typeface="Gill Sans MT" pitchFamily="34" charset="0"/>
              </a:rPr>
              <a:t>and </a:t>
            </a:r>
            <a:r>
              <a:rPr lang="en-US" sz="2800" i="1" dirty="0" smtClean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(56%) </a:t>
            </a:r>
            <a:r>
              <a:rPr lang="en-US" sz="2800" dirty="0" smtClean="0">
                <a:latin typeface="Gill Sans MT" pitchFamily="34" charset="0"/>
              </a:rPr>
              <a:t>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 smtClean="0">
                <a:latin typeface="Gill Sans MT" pitchFamily="34" charset="0"/>
              </a:rPr>
              <a:t>Perceived Availability of Handguns </a:t>
            </a:r>
            <a:r>
              <a:rPr lang="en-US" sz="2800" dirty="0" smtClean="0">
                <a:latin typeface="Gill Sans MT" pitchFamily="34" charset="0"/>
              </a:rPr>
              <a:t>(52%) </a:t>
            </a:r>
            <a:r>
              <a:rPr lang="en-US" sz="2800" dirty="0" smtClean="0">
                <a:latin typeface="Gill Sans MT" pitchFamily="34" charset="0"/>
              </a:rPr>
              <a:t>and </a:t>
            </a:r>
            <a:r>
              <a:rPr lang="en-US" sz="2800" i="1" dirty="0">
                <a:latin typeface="Gill Sans MT" pitchFamily="34" charset="0"/>
              </a:rPr>
              <a:t>Lack of Commitment to </a:t>
            </a:r>
            <a:r>
              <a:rPr lang="en-US" sz="2800" i="1">
                <a:latin typeface="Gill Sans MT" pitchFamily="34" charset="0"/>
              </a:rPr>
              <a:t>School </a:t>
            </a:r>
            <a:r>
              <a:rPr lang="en-US" sz="2800" smtClean="0">
                <a:latin typeface="Gill Sans MT" pitchFamily="34" charset="0"/>
              </a:rPr>
              <a:t>(55%) </a:t>
            </a:r>
            <a:r>
              <a:rPr lang="en-US" sz="2800" dirty="0" smtClean="0">
                <a:latin typeface="Gill Sans MT" pitchFamily="34" charset="0"/>
              </a:rPr>
              <a:t>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Taylor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357651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61925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34.7</a:t>
            </a:r>
            <a:r>
              <a:rPr lang="en-US" sz="2600" dirty="0" smtClean="0">
                <a:latin typeface="Gill Sans MT"/>
              </a:rPr>
              <a:t>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17.5%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Taylor </a:t>
            </a:r>
            <a:r>
              <a:rPr lang="en-US" sz="2600" dirty="0" smtClean="0">
                <a:latin typeface="Gill Sans MT"/>
              </a:rPr>
              <a:t>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>
                <a:latin typeface="Gill Sans MT"/>
              </a:rPr>
              <a:t>marijuana (22.5% lifetime and 9.1% past-30-day) </a:t>
            </a:r>
            <a:r>
              <a:rPr lang="en-US" sz="2600" dirty="0" smtClean="0">
                <a:latin typeface="Gill Sans MT"/>
              </a:rPr>
              <a:t>and vaping/e-cigarettes </a:t>
            </a:r>
            <a:r>
              <a:rPr lang="en-US" sz="2600" dirty="0" smtClean="0">
                <a:latin typeface="Gill Sans MT"/>
              </a:rPr>
              <a:t>(22.5%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8.6% </a:t>
            </a:r>
            <a:r>
              <a:rPr lang="en-US" sz="2600" dirty="0">
                <a:latin typeface="Gill Sans MT"/>
              </a:rPr>
              <a:t>past-30-day) </a:t>
            </a:r>
            <a:r>
              <a:rPr lang="en-US" sz="2600" dirty="0" smtClean="0">
                <a:latin typeface="Gill Sans MT"/>
              </a:rPr>
              <a:t>as </a:t>
            </a:r>
            <a:r>
              <a:rPr lang="en-US" sz="2600" dirty="0">
                <a:latin typeface="Gill Sans MT"/>
              </a:rPr>
              <a:t>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19.4% </a:t>
            </a:r>
            <a:r>
              <a:rPr lang="en-US" sz="2600" dirty="0" smtClean="0">
                <a:latin typeface="Gill Sans MT"/>
              </a:rPr>
              <a:t>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6.3%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0.0%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club drugs, cocaine or crack cocaine, prescription amphetamines, and steroids.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ATODs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37894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Taylor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Taylor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6037730"/>
              </p:ext>
            </p:extLst>
          </p:nvPr>
        </p:nvGraphicFramePr>
        <p:xfrm>
          <a:off x="395737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drinking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Taylor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Taylor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9143</TotalTime>
  <Words>1339</Words>
  <Application>Microsoft Office PowerPoint</Application>
  <PresentationFormat>On-screen Show (4:3)</PresentationFormat>
  <Paragraphs>223</Paragraphs>
  <Slides>42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Sara Swanger</cp:lastModifiedBy>
  <cp:revision>336</cp:revision>
  <dcterms:created xsi:type="dcterms:W3CDTF">2010-11-20T14:45:41Z</dcterms:created>
  <dcterms:modified xsi:type="dcterms:W3CDTF">2016-10-30T20:13:50Z</dcterms:modified>
</cp:coreProperties>
</file>