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Santa%20Rosa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nta%20Rosa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nta%20Rosa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nta%20Rosa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nta%20Rosa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nta%20Rosa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nta%20Rosa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nta%20Rosa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nta%20Rosa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nta%20Rosa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nta%20Rosa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Santa%20Rosa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nta%20Rosa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nta%20Rosa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nta%20Rosa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nta%20Rosa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nta%20Rosa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nta%20Rosa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nta%20Rosa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nta%20Rosa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nta%20Rosa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nta%20Rosa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nta%20Rosa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nta%20Rosa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nta%20Rosa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nta%20Rosa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nta%20Rosa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nta%20Rosa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anta%20Rosa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Blacking Out from Drinking*</c:v>
                </c:pt>
                <c:pt idx="3">
                  <c:v>Cigarettes</c:v>
                </c:pt>
                <c:pt idx="4">
                  <c:v>Marijuana or Hashish</c:v>
                </c:pt>
                <c:pt idx="5">
                  <c:v>Synthetic Marijuana*</c:v>
                </c:pt>
                <c:pt idx="6">
                  <c:v>Depressants</c:v>
                </c:pt>
                <c:pt idx="7">
                  <c:v>Prescription Pain Relievers</c:v>
                </c:pt>
                <c:pt idx="8">
                  <c:v>LSD, PCP or Mushrooms</c:v>
                </c:pt>
                <c:pt idx="9">
                  <c:v>Prescription Amphetamines</c:v>
                </c:pt>
                <c:pt idx="10">
                  <c:v>Over-the-Counter Drugs</c:v>
                </c:pt>
                <c:pt idx="11">
                  <c:v>Inhalants</c:v>
                </c:pt>
                <c:pt idx="12">
                  <c:v>Club Drugs</c:v>
                </c:pt>
                <c:pt idx="13">
                  <c:v>Cocaine or Crack Cocaine</c:v>
                </c:pt>
                <c:pt idx="14">
                  <c:v>Needle to Inject Illegal Drugs*</c:v>
                </c:pt>
                <c:pt idx="15">
                  <c:v>Methamphetamine</c:v>
                </c:pt>
                <c:pt idx="16">
                  <c:v>Flakka*</c:v>
                </c:pt>
                <c:pt idx="17">
                  <c:v>Steroids (without a doctor’s order)</c:v>
                </c:pt>
                <c:pt idx="18">
                  <c:v>Heroin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43.1</c:v>
                </c:pt>
                <c:pt idx="1">
                  <c:v>29.1</c:v>
                </c:pt>
                <c:pt idx="2">
                  <c:v>21.9</c:v>
                </c:pt>
                <c:pt idx="3">
                  <c:v>21.3</c:v>
                </c:pt>
                <c:pt idx="4">
                  <c:v>21.2</c:v>
                </c:pt>
                <c:pt idx="5">
                  <c:v>8</c:v>
                </c:pt>
                <c:pt idx="6">
                  <c:v>7.1</c:v>
                </c:pt>
                <c:pt idx="7">
                  <c:v>6.1</c:v>
                </c:pt>
                <c:pt idx="8">
                  <c:v>5.6</c:v>
                </c:pt>
                <c:pt idx="9">
                  <c:v>5.5</c:v>
                </c:pt>
                <c:pt idx="10">
                  <c:v>4.9000000000000004</c:v>
                </c:pt>
                <c:pt idx="11">
                  <c:v>4.7</c:v>
                </c:pt>
                <c:pt idx="12">
                  <c:v>2.4</c:v>
                </c:pt>
                <c:pt idx="13">
                  <c:v>2.2999999999999998</c:v>
                </c:pt>
                <c:pt idx="14">
                  <c:v>1.4</c:v>
                </c:pt>
                <c:pt idx="15">
                  <c:v>1</c:v>
                </c:pt>
                <c:pt idx="16">
                  <c:v>0.8</c:v>
                </c:pt>
                <c:pt idx="17">
                  <c:v>0.7</c:v>
                </c:pt>
                <c:pt idx="18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F1C-4D38-8F17-4A2514DDAC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69744896"/>
        <c:axId val="69750784"/>
      </c:barChart>
      <c:catAx>
        <c:axId val="69744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7507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9750784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74489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29.1</c:v>
                </c:pt>
                <c:pt idx="1">
                  <c:v>11.3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43-48C3-B467-79659744734F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C43-48C3-B467-7965974473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1747840"/>
        <c:axId val="51770880"/>
      </c:barChart>
      <c:catAx>
        <c:axId val="517478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7708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1770880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74784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12.7</c:v>
                </c:pt>
                <c:pt idx="2">
                  <c:v>9.4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1B-488C-97A8-5C53573E0700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17.600000000000001</c:v>
                </c:pt>
                <c:pt idx="2">
                  <c:v>12.3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41B-488C-97A8-5C53573E0700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19.8</c:v>
                </c:pt>
                <c:pt idx="2">
                  <c:v>13.6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41B-488C-97A8-5C53573E0700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1.8</c:v>
                </c:pt>
                <c:pt idx="1">
                  <c:v>16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41B-488C-97A8-5C53573E0700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3.1</c:v>
                </c:pt>
                <c:pt idx="1">
                  <c:v>14.7</c:v>
                </c:pt>
                <c:pt idx="2">
                  <c:v>9.6999999999999993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41B-488C-97A8-5C53573E0700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16.8</c:v>
                </c:pt>
                <c:pt idx="2">
                  <c:v>10.6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41B-488C-97A8-5C53573E0700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41B-488C-97A8-5C53573E07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9423872"/>
        <c:axId val="69425408"/>
      </c:barChart>
      <c:catAx>
        <c:axId val="694238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4254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9425408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42387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9.4</c:v>
                </c:pt>
                <c:pt idx="1">
                  <c:v>12.3</c:v>
                </c:pt>
                <c:pt idx="2">
                  <c:v>13.6</c:v>
                </c:pt>
                <c:pt idx="3">
                  <c:v>10</c:v>
                </c:pt>
                <c:pt idx="4">
                  <c:v>9.6999999999999993</c:v>
                </c:pt>
                <c:pt idx="5">
                  <c:v>10.6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5B3-45CF-937C-0B5BA9793904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9.8000000000000007</c:v>
                </c:pt>
                <c:pt idx="1">
                  <c:v>11.4</c:v>
                </c:pt>
                <c:pt idx="2">
                  <c:v>12.6</c:v>
                </c:pt>
                <c:pt idx="3">
                  <c:v>11.3</c:v>
                </c:pt>
                <c:pt idx="4">
                  <c:v>10.8</c:v>
                </c:pt>
                <c:pt idx="5">
                  <c:v>9.6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5B3-45CF-937C-0B5BA9793904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39</c:v>
                </c:pt>
                <c:pt idx="1">
                  <c:v>32.9</c:v>
                </c:pt>
                <c:pt idx="2">
                  <c:v>30.5</c:v>
                </c:pt>
                <c:pt idx="3">
                  <c:v>30.5</c:v>
                </c:pt>
                <c:pt idx="4">
                  <c:v>31</c:v>
                </c:pt>
                <c:pt idx="5">
                  <c:v>25.8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5B3-45CF-937C-0B5BA97939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1762304"/>
        <c:axId val="51764224"/>
      </c:lineChart>
      <c:catAx>
        <c:axId val="517623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7642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176422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76230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4.7</c:v>
                </c:pt>
                <c:pt idx="1">
                  <c:v>7.4</c:v>
                </c:pt>
                <c:pt idx="2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59-4CDB-85FA-89069B492744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059-4CDB-85FA-89069B4927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1757440"/>
        <c:axId val="51758976"/>
      </c:barChart>
      <c:catAx>
        <c:axId val="517574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7589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175897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75744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23.6</c:v>
                </c:pt>
                <c:pt idx="1">
                  <c:v>22.3</c:v>
                </c:pt>
                <c:pt idx="2">
                  <c:v>8.5</c:v>
                </c:pt>
                <c:pt idx="3">
                  <c:v>10.1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4D-4AAF-B2E9-68BA1BD57BF2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17.899999999999999</c:v>
                </c:pt>
                <c:pt idx="1">
                  <c:v>18.899999999999999</c:v>
                </c:pt>
                <c:pt idx="2">
                  <c:v>8.9</c:v>
                </c:pt>
                <c:pt idx="3">
                  <c:v>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04D-4AAF-B2E9-68BA1BD57BF2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16.7</c:v>
                </c:pt>
                <c:pt idx="1">
                  <c:v>20.399999999999999</c:v>
                </c:pt>
                <c:pt idx="2">
                  <c:v>6.6</c:v>
                </c:pt>
                <c:pt idx="3">
                  <c:v>9.1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04D-4AAF-B2E9-68BA1BD57BF2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04D-4AAF-B2E9-68BA1BD57B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9561728"/>
        <c:axId val="69600384"/>
      </c:barChart>
      <c:catAx>
        <c:axId val="695617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6003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9600384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56172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5.7</c:v>
                </c:pt>
                <c:pt idx="1">
                  <c:v>2.6</c:v>
                </c:pt>
                <c:pt idx="2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A1-4908-BA0E-F52256C1B65A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3.5</c:v>
                </c:pt>
                <c:pt idx="1">
                  <c:v>1.8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1A1-4908-BA0E-F52256C1B65A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4.5999999999999996</c:v>
                </c:pt>
                <c:pt idx="1">
                  <c:v>2.2999999999999998</c:v>
                </c:pt>
                <c:pt idx="2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1A1-4908-BA0E-F52256C1B65A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4.3</c:v>
                </c:pt>
                <c:pt idx="1">
                  <c:v>1.7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1A1-4908-BA0E-F52256C1B65A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1A1-4908-BA0E-F52256C1B65A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1.6</c:v>
                </c:pt>
                <c:pt idx="1">
                  <c:v>0.6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1A1-4908-BA0E-F52256C1B65A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1A1-4908-BA0E-F52256C1B6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0100864"/>
        <c:axId val="70102400"/>
      </c:barChart>
      <c:catAx>
        <c:axId val="701008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1024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010240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10086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3.9</c:v>
                </c:pt>
                <c:pt idx="2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D80-4555-8597-910D0EFE33B1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3.2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D80-4555-8597-910D0EFE33B1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1.3</c:v>
                </c:pt>
                <c:pt idx="1">
                  <c:v>2.2999999999999998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80-4555-8597-910D0EFE33B1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3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D80-4555-8597-910D0EFE33B1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D80-4555-8597-910D0EFE33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0488448"/>
        <c:axId val="72692864"/>
      </c:barChart>
      <c:catAx>
        <c:axId val="704884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6928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269286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48844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1.8</c:v>
                </c:pt>
                <c:pt idx="1">
                  <c:v>0.6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FB-405C-853C-2B7F4DFBA170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2.2000000000000002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7FB-405C-853C-2B7F4DFBA170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1.4</c:v>
                </c:pt>
                <c:pt idx="1">
                  <c:v>4.0999999999999996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7FB-405C-853C-2B7F4DFBA170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0.8</c:v>
                </c:pt>
                <c:pt idx="1">
                  <c:v>3.6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7FB-405C-853C-2B7F4DFBA170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0.6</c:v>
                </c:pt>
                <c:pt idx="1">
                  <c:v>3.8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7FB-405C-853C-2B7F4DFBA170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0.6</c:v>
                </c:pt>
                <c:pt idx="1">
                  <c:v>3.1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7FB-405C-853C-2B7F4DFBA170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7FB-405C-853C-2B7F4DFBA1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0281088"/>
        <c:axId val="70489984"/>
      </c:barChart>
      <c:catAx>
        <c:axId val="70281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4899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048998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28108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6</c:v>
                </c:pt>
                <c:pt idx="2">
                  <c:v>4.4000000000000004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02-44F7-ACCF-AAAE12A8B44E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1.9</c:v>
                </c:pt>
                <c:pt idx="1">
                  <c:v>3.7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C02-44F7-ACCF-AAAE12A8B44E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2.4</c:v>
                </c:pt>
                <c:pt idx="1">
                  <c:v>4.8</c:v>
                </c:pt>
                <c:pt idx="2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C02-44F7-ACCF-AAAE12A8B44E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1</c:v>
                </c:pt>
                <c:pt idx="1">
                  <c:v>4.5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C02-44F7-ACCF-AAAE12A8B44E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1.5</c:v>
                </c:pt>
                <c:pt idx="1">
                  <c:v>5.6</c:v>
                </c:pt>
                <c:pt idx="2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C02-44F7-ACCF-AAAE12A8B44E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1.7</c:v>
                </c:pt>
                <c:pt idx="1">
                  <c:v>3.2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C02-44F7-ACCF-AAAE12A8B44E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C02-44F7-ACCF-AAAE12A8B4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1815552"/>
        <c:axId val="70380544"/>
      </c:barChart>
      <c:catAx>
        <c:axId val="51815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3805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038054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81555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0.9</c:v>
                </c:pt>
                <c:pt idx="1">
                  <c:v>2.5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8F-40B7-A841-7522BA35E65D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1.4</c:v>
                </c:pt>
                <c:pt idx="1">
                  <c:v>2.8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B8F-40B7-A841-7522BA35E65D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2</c:v>
                </c:pt>
                <c:pt idx="1">
                  <c:v>5.2</c:v>
                </c:pt>
                <c:pt idx="2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B8F-40B7-A841-7522BA35E65D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1.4</c:v>
                </c:pt>
                <c:pt idx="1">
                  <c:v>3.9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B8F-40B7-A841-7522BA35E65D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0.3</c:v>
                </c:pt>
                <c:pt idx="1">
                  <c:v>2.4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B8F-40B7-A841-7522BA35E65D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0.1</c:v>
                </c:pt>
                <c:pt idx="1">
                  <c:v>2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B8F-40B7-A841-7522BA35E65D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B8F-40B7-A841-7522BA35E6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9531904"/>
        <c:axId val="69669248"/>
      </c:barChart>
      <c:catAx>
        <c:axId val="695319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6692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966924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53190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62E-4717-AB4C-994797B1DDF0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Binge Drinking</c:v>
                </c:pt>
                <c:pt idx="4">
                  <c:v>Cigarettes</c:v>
                </c:pt>
                <c:pt idx="5">
                  <c:v>Prescription Pain Relievers</c:v>
                </c:pt>
                <c:pt idx="6">
                  <c:v>Over-the-Counter Drugs</c:v>
                </c:pt>
                <c:pt idx="7">
                  <c:v>Depressants</c:v>
                </c:pt>
                <c:pt idx="8">
                  <c:v>Synthetic Marijuana*</c:v>
                </c:pt>
                <c:pt idx="9">
                  <c:v>LSD, PCP or Mushrooms</c:v>
                </c:pt>
                <c:pt idx="10">
                  <c:v>Prescription Amphetamines</c:v>
                </c:pt>
                <c:pt idx="11">
                  <c:v>Inhalants</c:v>
                </c:pt>
                <c:pt idx="12">
                  <c:v>Club Drugs</c:v>
                </c:pt>
                <c:pt idx="13">
                  <c:v>Cocaine or Crack Cocaine</c:v>
                </c:pt>
                <c:pt idx="14">
                  <c:v>Methamphetamine</c:v>
                </c:pt>
                <c:pt idx="15">
                  <c:v>Steroids (without a doctor’s order)</c:v>
                </c:pt>
                <c:pt idx="16">
                  <c:v>Flakka*</c:v>
                </c:pt>
                <c:pt idx="17">
                  <c:v>Heroin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22.9</c:v>
                </c:pt>
                <c:pt idx="1">
                  <c:v>11.3</c:v>
                </c:pt>
                <c:pt idx="2">
                  <c:v>10.6</c:v>
                </c:pt>
                <c:pt idx="3">
                  <c:v>10.4</c:v>
                </c:pt>
                <c:pt idx="4">
                  <c:v>6</c:v>
                </c:pt>
                <c:pt idx="5">
                  <c:v>2.6</c:v>
                </c:pt>
                <c:pt idx="6">
                  <c:v>2.2000000000000002</c:v>
                </c:pt>
                <c:pt idx="7">
                  <c:v>2</c:v>
                </c:pt>
                <c:pt idx="8">
                  <c:v>1.7</c:v>
                </c:pt>
                <c:pt idx="9">
                  <c:v>1.5</c:v>
                </c:pt>
                <c:pt idx="10">
                  <c:v>1.2</c:v>
                </c:pt>
                <c:pt idx="11">
                  <c:v>1</c:v>
                </c:pt>
                <c:pt idx="12">
                  <c:v>0.7</c:v>
                </c:pt>
                <c:pt idx="13">
                  <c:v>0.6</c:v>
                </c:pt>
                <c:pt idx="14">
                  <c:v>0.6</c:v>
                </c:pt>
                <c:pt idx="15">
                  <c:v>0.2</c:v>
                </c:pt>
                <c:pt idx="16">
                  <c:v>0.2</c:v>
                </c:pt>
                <c:pt idx="17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62E-4717-AB4C-994797B1DD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69787008"/>
        <c:axId val="104284928"/>
      </c:barChart>
      <c:catAx>
        <c:axId val="697870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2849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4284928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78700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13.7</c:v>
                </c:pt>
                <c:pt idx="1">
                  <c:v>6.8</c:v>
                </c:pt>
                <c:pt idx="2">
                  <c:v>13</c:v>
                </c:pt>
                <c:pt idx="3">
                  <c:v>26.2</c:v>
                </c:pt>
                <c:pt idx="4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BFC-4CF4-93F7-52C6070010B0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BFC-4CF4-93F7-52C6070010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9530368"/>
        <c:axId val="69533056"/>
      </c:barChart>
      <c:catAx>
        <c:axId val="695303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5330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953305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53036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7.2</c:v>
                </c:pt>
                <c:pt idx="1">
                  <c:v>4.7</c:v>
                </c:pt>
                <c:pt idx="2">
                  <c:v>0.8</c:v>
                </c:pt>
                <c:pt idx="3">
                  <c:v>2.4</c:v>
                </c:pt>
                <c:pt idx="4">
                  <c:v>0.3</c:v>
                </c:pt>
                <c:pt idx="5">
                  <c:v>5.7</c:v>
                </c:pt>
                <c:pt idx="6">
                  <c:v>4.9000000000000004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65-40AB-AD1F-2F5040A11FB7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765-40AB-AD1F-2F5040A11F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9637632"/>
        <c:axId val="69670400"/>
      </c:barChart>
      <c:catAx>
        <c:axId val="696376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6704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9670400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63763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7.3</c:v>
                </c:pt>
                <c:pt idx="1">
                  <c:v>18.2</c:v>
                </c:pt>
                <c:pt idx="2">
                  <c:v>35.700000000000003</c:v>
                </c:pt>
                <c:pt idx="3">
                  <c:v>6.7</c:v>
                </c:pt>
                <c:pt idx="4">
                  <c:v>4.9000000000000004</c:v>
                </c:pt>
                <c:pt idx="5">
                  <c:v>9.1</c:v>
                </c:pt>
                <c:pt idx="6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AC-4520-A3D4-7785F830E76B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8.3000000000000007</c:v>
                </c:pt>
                <c:pt idx="1">
                  <c:v>10.8</c:v>
                </c:pt>
                <c:pt idx="2">
                  <c:v>24.5</c:v>
                </c:pt>
                <c:pt idx="3">
                  <c:v>7.8</c:v>
                </c:pt>
                <c:pt idx="4">
                  <c:v>4.4000000000000004</c:v>
                </c:pt>
                <c:pt idx="5">
                  <c:v>9.5</c:v>
                </c:pt>
                <c:pt idx="6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DAC-4520-A3D4-7785F830E7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9696128"/>
        <c:axId val="69763456"/>
      </c:barChart>
      <c:catAx>
        <c:axId val="696961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7634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976345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69612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2.6</c:v>
                </c:pt>
                <c:pt idx="1">
                  <c:v>18.5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5D-43BC-AEDD-AE616B8D1009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F5D-43BC-AEDD-AE616B8D10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0042368"/>
        <c:axId val="70043904"/>
      </c:barChart>
      <c:catAx>
        <c:axId val="700423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0439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0043904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04236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56</c:v>
                </c:pt>
                <c:pt idx="1">
                  <c:v>65</c:v>
                </c:pt>
                <c:pt idx="2">
                  <c:v>62</c:v>
                </c:pt>
                <c:pt idx="3">
                  <c:v>50</c:v>
                </c:pt>
                <c:pt idx="4">
                  <c:v>53</c:v>
                </c:pt>
                <c:pt idx="5">
                  <c:v>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A3-41B1-B2F4-1F8536690DFB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1A3-41B1-B2F4-1F8536690D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9788032"/>
        <c:axId val="70041600"/>
      </c:barChart>
      <c:catAx>
        <c:axId val="6978803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04160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7004160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78803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31</c:v>
                </c:pt>
                <c:pt idx="1">
                  <c:v>61</c:v>
                </c:pt>
                <c:pt idx="2">
                  <c:v>26</c:v>
                </c:pt>
                <c:pt idx="3">
                  <c:v>36</c:v>
                </c:pt>
                <c:pt idx="4">
                  <c:v>33</c:v>
                </c:pt>
                <c:pt idx="5">
                  <c:v>26</c:v>
                </c:pt>
                <c:pt idx="6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A9-430A-B724-8EDE2B8B22BB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0A9-430A-B724-8EDE2B8B22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2975360"/>
        <c:axId val="66810240"/>
      </c:barChart>
      <c:catAx>
        <c:axId val="6297536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81024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681024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97536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36</c:v>
                </c:pt>
                <c:pt idx="1">
                  <c:v>49</c:v>
                </c:pt>
                <c:pt idx="2">
                  <c:v>34</c:v>
                </c:pt>
                <c:pt idx="3">
                  <c:v>26</c:v>
                </c:pt>
                <c:pt idx="4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5E-4B53-B81B-41C11E9AD429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25E-4B53-B81B-41C11E9AD4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2977536"/>
        <c:axId val="69486848"/>
      </c:barChart>
      <c:catAx>
        <c:axId val="6297753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48684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948684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97753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76</c:v>
                </c:pt>
                <c:pt idx="1">
                  <c:v>63</c:v>
                </c:pt>
                <c:pt idx="2">
                  <c:v>59</c:v>
                </c:pt>
                <c:pt idx="3">
                  <c:v>63</c:v>
                </c:pt>
                <c:pt idx="4">
                  <c:v>62</c:v>
                </c:pt>
                <c:pt idx="5">
                  <c:v>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30-4DA5-8043-14F46999A27A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630-4DA5-8043-14F46999A2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70325760"/>
        <c:axId val="70327680"/>
      </c:barChart>
      <c:catAx>
        <c:axId val="7032576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32768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7032768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32576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37</c:v>
                </c:pt>
                <c:pt idx="1">
                  <c:v>70</c:v>
                </c:pt>
                <c:pt idx="2">
                  <c:v>28</c:v>
                </c:pt>
                <c:pt idx="3">
                  <c:v>30</c:v>
                </c:pt>
                <c:pt idx="4">
                  <c:v>44</c:v>
                </c:pt>
                <c:pt idx="5">
                  <c:v>32</c:v>
                </c:pt>
                <c:pt idx="6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C1-4474-A412-7F552A9C5910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1C1-4474-A412-7F552A9C5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70324608"/>
        <c:axId val="70467584"/>
      </c:barChart>
      <c:catAx>
        <c:axId val="7032460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46758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7046758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32460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37</c:v>
                </c:pt>
                <c:pt idx="1">
                  <c:v>52</c:v>
                </c:pt>
                <c:pt idx="2">
                  <c:v>35</c:v>
                </c:pt>
                <c:pt idx="3">
                  <c:v>37</c:v>
                </c:pt>
                <c:pt idx="4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A6-409F-AA88-038FE579EB00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CA6-409F-AA88-038FE579EB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70652288"/>
        <c:axId val="70674688"/>
      </c:barChart>
      <c:catAx>
        <c:axId val="7065228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67468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7067468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65228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17.899999999999999</c:v>
                </c:pt>
                <c:pt idx="1">
                  <c:v>47.9</c:v>
                </c:pt>
                <c:pt idx="2">
                  <c:v>35.200000000000003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0C-47F5-9092-A468E873E1E4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17.600000000000001</c:v>
                </c:pt>
                <c:pt idx="1">
                  <c:v>42</c:v>
                </c:pt>
                <c:pt idx="2">
                  <c:v>31.7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A0C-47F5-9092-A468E873E1E4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13.3</c:v>
                </c:pt>
                <c:pt idx="1">
                  <c:v>38.200000000000003</c:v>
                </c:pt>
                <c:pt idx="2">
                  <c:v>27.5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A0C-47F5-9092-A468E873E1E4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9.3000000000000007</c:v>
                </c:pt>
                <c:pt idx="1">
                  <c:v>36.200000000000003</c:v>
                </c:pt>
                <c:pt idx="2">
                  <c:v>24.6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A0C-47F5-9092-A468E873E1E4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8.9</c:v>
                </c:pt>
                <c:pt idx="1">
                  <c:v>28.8</c:v>
                </c:pt>
                <c:pt idx="2">
                  <c:v>20.2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A0C-47F5-9092-A468E873E1E4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6.2</c:v>
                </c:pt>
                <c:pt idx="1">
                  <c:v>35.299999999999997</c:v>
                </c:pt>
                <c:pt idx="2">
                  <c:v>22.9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A0C-47F5-9092-A468E873E1E4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A0C-47F5-9092-A468E873E1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4115200"/>
        <c:axId val="104289024"/>
      </c:barChart>
      <c:catAx>
        <c:axId val="1041152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2890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4289024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11520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6.8</c:v>
                </c:pt>
                <c:pt idx="1">
                  <c:v>20.7</c:v>
                </c:pt>
                <c:pt idx="2">
                  <c:v>14.9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9E-494D-9BD3-418EDDDB7DA9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6.5</c:v>
                </c:pt>
                <c:pt idx="1">
                  <c:v>25.9</c:v>
                </c:pt>
                <c:pt idx="2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09E-494D-9BD3-418EDDDB7DA9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5.4</c:v>
                </c:pt>
                <c:pt idx="1">
                  <c:v>23</c:v>
                </c:pt>
                <c:pt idx="2">
                  <c:v>15.5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09E-494D-9BD3-418EDDDB7DA9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3.1</c:v>
                </c:pt>
                <c:pt idx="1">
                  <c:v>19.8</c:v>
                </c:pt>
                <c:pt idx="2">
                  <c:v>12.6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09E-494D-9BD3-418EDDDB7DA9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2.7</c:v>
                </c:pt>
                <c:pt idx="1">
                  <c:v>15.9</c:v>
                </c:pt>
                <c:pt idx="2">
                  <c:v>10.199999999999999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09E-494D-9BD3-418EDDDB7DA9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16.399999999999999</c:v>
                </c:pt>
                <c:pt idx="2">
                  <c:v>10.4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09E-494D-9BD3-418EDDDB7DA9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09E-494D-9BD3-418EDDDB7D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4079360"/>
        <c:axId val="104112128"/>
      </c:barChart>
      <c:catAx>
        <c:axId val="1040793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1121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4112128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07936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35.200000000000003</c:v>
                </c:pt>
                <c:pt idx="1">
                  <c:v>31.7</c:v>
                </c:pt>
                <c:pt idx="2">
                  <c:v>27.5</c:v>
                </c:pt>
                <c:pt idx="3">
                  <c:v>24.6</c:v>
                </c:pt>
                <c:pt idx="4">
                  <c:v>20.2</c:v>
                </c:pt>
                <c:pt idx="5">
                  <c:v>22.9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0FA-49F6-9685-72DB9030F2A3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14.9</c:v>
                </c:pt>
                <c:pt idx="1">
                  <c:v>17.8</c:v>
                </c:pt>
                <c:pt idx="2">
                  <c:v>15.5</c:v>
                </c:pt>
                <c:pt idx="3">
                  <c:v>12.6</c:v>
                </c:pt>
                <c:pt idx="4">
                  <c:v>10.199999999999999</c:v>
                </c:pt>
                <c:pt idx="5">
                  <c:v>10.4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0FA-49F6-9685-72DB9030F2A3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34.700000000000003</c:v>
                </c:pt>
                <c:pt idx="1">
                  <c:v>31.8</c:v>
                </c:pt>
                <c:pt idx="2">
                  <c:v>25.9</c:v>
                </c:pt>
                <c:pt idx="3">
                  <c:v>23</c:v>
                </c:pt>
                <c:pt idx="4">
                  <c:v>18.600000000000001</c:v>
                </c:pt>
                <c:pt idx="5">
                  <c:v>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0FA-49F6-9685-72DB9030F2A3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40.799999999999997</c:v>
                </c:pt>
                <c:pt idx="1">
                  <c:v>42.3</c:v>
                </c:pt>
                <c:pt idx="2">
                  <c:v>42.1</c:v>
                </c:pt>
                <c:pt idx="3">
                  <c:v>38.5</c:v>
                </c:pt>
                <c:pt idx="4">
                  <c:v>39.200000000000003</c:v>
                </c:pt>
                <c:pt idx="5">
                  <c:v>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0FA-49F6-9685-72DB9030F2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4261120"/>
        <c:axId val="104370560"/>
      </c:lineChart>
      <c:catAx>
        <c:axId val="1042611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3705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437056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26112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4</c:v>
                </c:pt>
                <c:pt idx="1">
                  <c:v>1.2</c:v>
                </c:pt>
                <c:pt idx="2">
                  <c:v>0</c:v>
                </c:pt>
                <c:pt idx="3">
                  <c:v>24.6</c:v>
                </c:pt>
                <c:pt idx="4">
                  <c:v>42.8</c:v>
                </c:pt>
                <c:pt idx="5">
                  <c:v>0</c:v>
                </c:pt>
                <c:pt idx="6">
                  <c:v>9.1999999999999993</c:v>
                </c:pt>
                <c:pt idx="7">
                  <c:v>18.2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FB-4DAE-A5D8-57D2F2DE7B56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9FB-4DAE-A5D8-57D2F2DE7B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9769088"/>
        <c:axId val="104080512"/>
      </c:barChart>
      <c:catAx>
        <c:axId val="69769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0805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4080512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9769088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31.8</c:v>
                </c:pt>
                <c:pt idx="1">
                  <c:v>52.7</c:v>
                </c:pt>
                <c:pt idx="2">
                  <c:v>0.5</c:v>
                </c:pt>
                <c:pt idx="3">
                  <c:v>1.4</c:v>
                </c:pt>
                <c:pt idx="4">
                  <c:v>3.7</c:v>
                </c:pt>
                <c:pt idx="5">
                  <c:v>0</c:v>
                </c:pt>
                <c:pt idx="6">
                  <c:v>0</c:v>
                </c:pt>
                <c:pt idx="7">
                  <c:v>9.9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83-4518-B9A8-51EF129FF560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583-4518-B9A8-51EF129FF5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1599232"/>
        <c:axId val="51605504"/>
      </c:barChart>
      <c:catAx>
        <c:axId val="515992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6055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1605504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599232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8.6</c:v>
                </c:pt>
                <c:pt idx="1">
                  <c:v>12.8</c:v>
                </c:pt>
                <c:pt idx="2">
                  <c:v>10.9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AF-4EB2-92F5-92C9C73B3504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6.3</c:v>
                </c:pt>
                <c:pt idx="1">
                  <c:v>19.100000000000001</c:v>
                </c:pt>
                <c:pt idx="2">
                  <c:v>13.7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BAF-4EB2-92F5-92C9C73B3504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6.5</c:v>
                </c:pt>
                <c:pt idx="1">
                  <c:v>17.2</c:v>
                </c:pt>
                <c:pt idx="2">
                  <c:v>12.6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BAF-4EB2-92F5-92C9C73B3504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2.5</c:v>
                </c:pt>
                <c:pt idx="1">
                  <c:v>12.4</c:v>
                </c:pt>
                <c:pt idx="2">
                  <c:v>8.1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BAF-4EB2-92F5-92C9C73B3504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3.4</c:v>
                </c:pt>
                <c:pt idx="1">
                  <c:v>9.4</c:v>
                </c:pt>
                <c:pt idx="2">
                  <c:v>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BAF-4EB2-92F5-92C9C73B3504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8.6999999999999993</c:v>
                </c:pt>
                <c:pt idx="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BAF-4EB2-92F5-92C9C73B3504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BAF-4EB2-92F5-92C9C73B35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1622656"/>
        <c:axId val="51624192"/>
      </c:barChart>
      <c:catAx>
        <c:axId val="51622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6241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1624192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62265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10.9</c:v>
                </c:pt>
                <c:pt idx="1">
                  <c:v>13.7</c:v>
                </c:pt>
                <c:pt idx="2">
                  <c:v>12.6</c:v>
                </c:pt>
                <c:pt idx="3">
                  <c:v>8.1</c:v>
                </c:pt>
                <c:pt idx="4">
                  <c:v>6.8</c:v>
                </c:pt>
                <c:pt idx="5">
                  <c:v>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F5F-47DE-BD95-60342AE9AA8D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23.5</c:v>
                </c:pt>
                <c:pt idx="1">
                  <c:v>26.3</c:v>
                </c:pt>
                <c:pt idx="2">
                  <c:v>21.6</c:v>
                </c:pt>
                <c:pt idx="3">
                  <c:v>14.7</c:v>
                </c:pt>
                <c:pt idx="4">
                  <c:v>14.6</c:v>
                </c:pt>
                <c:pt idx="5">
                  <c:v>14.8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F5F-47DE-BD95-60342AE9AA8D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68.5</c:v>
                </c:pt>
                <c:pt idx="1">
                  <c:v>68</c:v>
                </c:pt>
                <c:pt idx="2">
                  <c:v>67.900000000000006</c:v>
                </c:pt>
                <c:pt idx="3">
                  <c:v>68.8</c:v>
                </c:pt>
                <c:pt idx="4">
                  <c:v>69.400000000000006</c:v>
                </c:pt>
                <c:pt idx="5">
                  <c:v>69.7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F5F-47DE-BD95-60342AE9AA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1655424"/>
        <c:axId val="51657344"/>
      </c:lineChart>
      <c:catAx>
        <c:axId val="516554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6573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1657344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65542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Santa Rosa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Santa Rosa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1284327"/>
              </p:ext>
            </p:extLst>
          </p:nvPr>
        </p:nvGraphicFramePr>
        <p:xfrm>
          <a:off x="390525" y="13335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3778269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Santa Rosa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Santa Rosa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684616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Santa Rosa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Santa Rosa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99369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Santa Rosa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Santa Rosa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Santa Rosa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355907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641816"/>
              </p:ext>
            </p:extLst>
          </p:nvPr>
        </p:nvGraphicFramePr>
        <p:xfrm>
          <a:off x="37147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Santa Rosa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Santa Rosa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940220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Santa Rosa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Santa Rosa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Santa Rosa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7107586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81151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Santa Rosa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Santa Rosa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8126044"/>
              </p:ext>
            </p:extLst>
          </p:nvPr>
        </p:nvGraphicFramePr>
        <p:xfrm>
          <a:off x="381000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Santa Rosa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Santa Rosa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1,394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4.5 percentage points for M.S. prevalence rates and 5.6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Santa Rosa County, past-30-day alcohol use was reported at 22.9%,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14.9% in 2006 to 10.4%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10.9% in 2006 to 6.0%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16.7% of high school students have ridden in a car with a driver who was under the influence of alcohol, and 20.4%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438451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Santa Rosa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Santa Rosa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991740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Santa Rosa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Santa Rosa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683814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Santa Rosa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Santa Rosa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8195493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Santa Rosa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Santa Rosa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6439071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Santa Rosa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Santa Rosa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3992685"/>
              </p:ext>
            </p:extLst>
          </p:nvPr>
        </p:nvGraphicFramePr>
        <p:xfrm>
          <a:off x="397714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Santa Rosa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Santa Rosa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Santa Rosa County, 6.8% of surveyed students reported the use of any illicit drug other than marijuana in the past 30 days, matching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3.9% in 2006 to 1.0%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7.3% in 2012 to 1.7%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1.7% reported the use of prescription pain relievers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440293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Santa Rosa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Santa Rosa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116203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Santa Rosa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292888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Santa Rosa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Santa Rosa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Santa Rosa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(0.8%)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(0.3%) are less than 1.0%.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Carrying a Handgun</a:t>
            </a:r>
            <a:r>
              <a:rPr lang="en-US" sz="2700" dirty="0">
                <a:latin typeface="Gill Sans MT"/>
              </a:rPr>
              <a:t> (7.2%) and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(5.7%).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Santa Rosa County, 29.3% of students have been socially bullied, 14.0% have been physically bullied, and 7.3%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2.6% of students have belonged to a gang, and 1.5%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3889841"/>
              </p:ext>
            </p:extLst>
          </p:nvPr>
        </p:nvGraphicFramePr>
        <p:xfrm>
          <a:off x="40005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Santa Rosa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Santa Rosa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128069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Santa Rosa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Santa Rosa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040035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Santa Rosa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Santa Rosa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691014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Santa Rosa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Santa Rosa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170952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Santa Rosa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Santa Rosa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Santa Rosa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663541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448014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Santa Rosa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Santa Rosa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Opportunities for Prosocial Involvement </a:t>
            </a:r>
            <a:r>
              <a:rPr lang="en-US" sz="2800" dirty="0">
                <a:latin typeface="Gill Sans MT" pitchFamily="34" charset="0"/>
              </a:rPr>
              <a:t>(50%)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School Rewards for Prosocial Involvement </a:t>
            </a:r>
            <a:r>
              <a:rPr lang="en-US" sz="2800" dirty="0">
                <a:latin typeface="Gill Sans MT" pitchFamily="34" charset="0"/>
              </a:rPr>
              <a:t>(62%)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(62%)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(61%)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(49%)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(70%) </a:t>
            </a:r>
            <a:r>
              <a:rPr lang="en-US" sz="2800">
                <a:latin typeface="Gill Sans MT" pitchFamily="34" charset="0"/>
              </a:rPr>
              <a:t>and </a:t>
            </a:r>
            <a:r>
              <a:rPr lang="en-US" sz="2800" i="1">
                <a:latin typeface="Gill Sans MT" pitchFamily="34" charset="0"/>
              </a:rPr>
              <a:t>Lack of Commitment to School </a:t>
            </a:r>
            <a:r>
              <a:rPr lang="en-US" sz="2800">
                <a:latin typeface="Gill Sans MT" pitchFamily="34" charset="0"/>
              </a:rPr>
              <a:t>(</a:t>
            </a:r>
            <a:r>
              <a:rPr lang="en-US" sz="2800" dirty="0">
                <a:latin typeface="Gill Sans MT" pitchFamily="34" charset="0"/>
              </a:rPr>
              <a:t>52%)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Santa Rosa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8467186"/>
              </p:ext>
            </p:extLst>
          </p:nvPr>
        </p:nvGraphicFramePr>
        <p:xfrm>
          <a:off x="37147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43.1% for lifetime use and 22.9% for past-30-day use, alcohol is the most commonly used drug among Santa Rosa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(29.1% lifetime and 11.3% past-30-day) and marijuana (21.2% lifetime and 10.6%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21.9%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6.0% for cigarettes to 0.1%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702486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Santa Rosa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Santa Rosa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7820463"/>
              </p:ext>
            </p:extLst>
          </p:nvPr>
        </p:nvGraphicFramePr>
        <p:xfrm>
          <a:off x="386212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Santa Rosa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Santa Rosa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9144</TotalTime>
  <Words>1407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Santa Rosa County PowerPoint</dc:title>
  <dc:creator>Bert Rothenbach</dc:creator>
  <cp:lastModifiedBy>VanDyke, Misty N</cp:lastModifiedBy>
  <cp:revision>337</cp:revision>
  <dcterms:created xsi:type="dcterms:W3CDTF">2010-11-20T14:45:41Z</dcterms:created>
  <dcterms:modified xsi:type="dcterms:W3CDTF">2025-06-23T17:58:21Z</dcterms:modified>
</cp:coreProperties>
</file>