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County%20Graphs\Pasco%20County%20Graph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asco%20County%20Graph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asco%20County%20Graph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asco%20County%20Graph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asco%20County%20Graph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asco%20County%20Graph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asco%20County%20Graph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asco%20County%20Graph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asco%20County%20Graph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asco%20County%20Graph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asco%20County%20Graph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County%20Graphs\Pasco%20County%20Graph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asco%20County%20Graph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asco%20County%20Graph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asco%20County%20Graph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asco%20County%20Graph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asco%20County%20Graph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asco%20County%20Graph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asco%20County%20Graph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asco%20County%20Graph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asco%20County%20Graph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asco%20County%20Graph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asco%20County%20Graph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asco%20County%20Graph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asco%20County%20Graph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asco%20County%20Graph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asco%20County%20Graph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asco%20County%20Graph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asco%20County%20Graph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Vaporizer/E-Cigarette</c:v>
                </c:pt>
                <c:pt idx="2">
                  <c:v>Marijuana or Hashish</c:v>
                </c:pt>
                <c:pt idx="3">
                  <c:v>Blacking Out from Drinking*</c:v>
                </c:pt>
                <c:pt idx="4">
                  <c:v>Cigarettes</c:v>
                </c:pt>
                <c:pt idx="5">
                  <c:v>Synthetic Marijuana*</c:v>
                </c:pt>
                <c:pt idx="6">
                  <c:v>Prescription Pain Relievers</c:v>
                </c:pt>
                <c:pt idx="7">
                  <c:v>Over-the-Counter Drugs</c:v>
                </c:pt>
                <c:pt idx="8">
                  <c:v>Depressants</c:v>
                </c:pt>
                <c:pt idx="9">
                  <c:v>Prescription Amphetamines</c:v>
                </c:pt>
                <c:pt idx="10">
                  <c:v>Inhalants</c:v>
                </c:pt>
                <c:pt idx="11">
                  <c:v>LSD, PCP or Mushrooms</c:v>
                </c:pt>
                <c:pt idx="12">
                  <c:v>Cocaine or Crack Cocaine</c:v>
                </c:pt>
                <c:pt idx="13">
                  <c:v>Club Drugs</c:v>
                </c:pt>
                <c:pt idx="14">
                  <c:v>Needle to Inject Illegal Drugs*</c:v>
                </c:pt>
                <c:pt idx="15">
                  <c:v>Methamphetamine</c:v>
                </c:pt>
                <c:pt idx="16">
                  <c:v>Steroids (without a doctor’s order)</c:v>
                </c:pt>
                <c:pt idx="17">
                  <c:v>Heroin</c:v>
                </c:pt>
                <c:pt idx="18">
                  <c:v>Flakka*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39</c:v>
                </c:pt>
                <c:pt idx="1">
                  <c:v>26.8</c:v>
                </c:pt>
                <c:pt idx="2">
                  <c:v>22.4</c:v>
                </c:pt>
                <c:pt idx="3">
                  <c:v>17</c:v>
                </c:pt>
                <c:pt idx="4">
                  <c:v>16</c:v>
                </c:pt>
                <c:pt idx="5">
                  <c:v>7.1</c:v>
                </c:pt>
                <c:pt idx="6">
                  <c:v>6.3</c:v>
                </c:pt>
                <c:pt idx="7">
                  <c:v>5.7</c:v>
                </c:pt>
                <c:pt idx="8">
                  <c:v>5.7</c:v>
                </c:pt>
                <c:pt idx="9">
                  <c:v>3.7</c:v>
                </c:pt>
                <c:pt idx="10">
                  <c:v>3.6</c:v>
                </c:pt>
                <c:pt idx="11">
                  <c:v>3.5</c:v>
                </c:pt>
                <c:pt idx="12">
                  <c:v>1.9</c:v>
                </c:pt>
                <c:pt idx="13">
                  <c:v>1.7</c:v>
                </c:pt>
                <c:pt idx="14">
                  <c:v>1.3</c:v>
                </c:pt>
                <c:pt idx="15">
                  <c:v>0.7</c:v>
                </c:pt>
                <c:pt idx="16">
                  <c:v>0.5</c:v>
                </c:pt>
                <c:pt idx="17">
                  <c:v>0.5</c:v>
                </c:pt>
                <c:pt idx="18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3D-4FE1-BF31-E34BE294EB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95644672"/>
        <c:axId val="96105216"/>
      </c:barChart>
      <c:catAx>
        <c:axId val="956446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1052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6105216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64467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26.8</c:v>
                </c:pt>
                <c:pt idx="1">
                  <c:v>11.8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278-4F2B-9179-C1FECCCFFD47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278-4F2B-9179-C1FECCCFFD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88609920"/>
        <c:axId val="90186496"/>
      </c:barChart>
      <c:catAx>
        <c:axId val="886099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1864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0186496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8609920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5.5</c:v>
                </c:pt>
                <c:pt idx="1">
                  <c:v>19.5</c:v>
                </c:pt>
                <c:pt idx="2">
                  <c:v>13.6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260-4C95-B135-1BD48418CEBF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4.7</c:v>
                </c:pt>
                <c:pt idx="1">
                  <c:v>19.5</c:v>
                </c:pt>
                <c:pt idx="2">
                  <c:v>12.9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260-4C95-B135-1BD48418CEBF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6.7</c:v>
                </c:pt>
                <c:pt idx="1">
                  <c:v>21.1</c:v>
                </c:pt>
                <c:pt idx="2">
                  <c:v>14.8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260-4C95-B135-1BD48418CEBF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5</c:v>
                </c:pt>
                <c:pt idx="1">
                  <c:v>16.899999999999999</c:v>
                </c:pt>
                <c:pt idx="2">
                  <c:v>11.6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260-4C95-B135-1BD48418CEBF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20.100000000000001</c:v>
                </c:pt>
                <c:pt idx="2">
                  <c:v>13.6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260-4C95-B135-1BD48418CEBF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3.2</c:v>
                </c:pt>
                <c:pt idx="1">
                  <c:v>19.7</c:v>
                </c:pt>
                <c:pt idx="2">
                  <c:v>12.5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260-4C95-B135-1BD48418CEBF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260-4C95-B135-1BD48418CE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0311680"/>
        <c:axId val="90392064"/>
      </c:barChart>
      <c:catAx>
        <c:axId val="903116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3920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0392064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31168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13.6</c:v>
                </c:pt>
                <c:pt idx="1">
                  <c:v>12.9</c:v>
                </c:pt>
                <c:pt idx="2">
                  <c:v>14.8</c:v>
                </c:pt>
                <c:pt idx="3">
                  <c:v>11.6</c:v>
                </c:pt>
                <c:pt idx="4">
                  <c:v>13.6</c:v>
                </c:pt>
                <c:pt idx="5">
                  <c:v>12.5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3CD-4BCB-97D2-2C3B3B200CFA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13.6</c:v>
                </c:pt>
                <c:pt idx="1">
                  <c:v>11.8</c:v>
                </c:pt>
                <c:pt idx="2">
                  <c:v>13.8</c:v>
                </c:pt>
                <c:pt idx="3">
                  <c:v>11.1</c:v>
                </c:pt>
                <c:pt idx="4">
                  <c:v>12.1</c:v>
                </c:pt>
                <c:pt idx="5">
                  <c:v>12.3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3CD-4BCB-97D2-2C3B3B200CFA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33.9</c:v>
                </c:pt>
                <c:pt idx="1">
                  <c:v>32</c:v>
                </c:pt>
                <c:pt idx="2">
                  <c:v>25.3</c:v>
                </c:pt>
                <c:pt idx="3">
                  <c:v>26</c:v>
                </c:pt>
                <c:pt idx="4">
                  <c:v>22.5</c:v>
                </c:pt>
                <c:pt idx="5">
                  <c:v>23.4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3CD-4BCB-97D2-2C3B3B200C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9420928"/>
        <c:axId val="69483136"/>
      </c:lineChart>
      <c:catAx>
        <c:axId val="694209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4831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9483136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42092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5.9</c:v>
                </c:pt>
                <c:pt idx="1">
                  <c:v>9.1999999999999993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709-4259-BB85-834291EE7C7B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709-4259-BB85-834291EE7C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9340160"/>
        <c:axId val="69505024"/>
      </c:barChart>
      <c:catAx>
        <c:axId val="69340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5050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9505024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34016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17.100000000000001</c:v>
                </c:pt>
                <c:pt idx="1">
                  <c:v>22.9</c:v>
                </c:pt>
                <c:pt idx="2">
                  <c:v>7.6</c:v>
                </c:pt>
                <c:pt idx="3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38A-4F2F-B1CE-7FA38D32D4DA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15.5</c:v>
                </c:pt>
                <c:pt idx="1">
                  <c:v>23.4</c:v>
                </c:pt>
                <c:pt idx="2">
                  <c:v>4.8</c:v>
                </c:pt>
                <c:pt idx="3">
                  <c:v>13.1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38A-4F2F-B1CE-7FA38D32D4DA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14.8</c:v>
                </c:pt>
                <c:pt idx="1">
                  <c:v>21.9</c:v>
                </c:pt>
                <c:pt idx="2">
                  <c:v>3.6</c:v>
                </c:pt>
                <c:pt idx="3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38A-4F2F-B1CE-7FA38D32D4DA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38A-4F2F-B1CE-7FA38D32D4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0190592"/>
        <c:axId val="70192128"/>
      </c:barChart>
      <c:catAx>
        <c:axId val="701905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1921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0192128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19059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5.2</c:v>
                </c:pt>
                <c:pt idx="2">
                  <c:v>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7F4-4DB9-B793-1EF20F07F018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3.8</c:v>
                </c:pt>
                <c:pt idx="1">
                  <c:v>1.1000000000000001</c:v>
                </c:pt>
                <c:pt idx="2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7F4-4DB9-B793-1EF20F07F018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4.9000000000000004</c:v>
                </c:pt>
                <c:pt idx="1">
                  <c:v>1.7</c:v>
                </c:pt>
                <c:pt idx="2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7F4-4DB9-B793-1EF20F07F018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2.4</c:v>
                </c:pt>
                <c:pt idx="1">
                  <c:v>1.5</c:v>
                </c:pt>
                <c:pt idx="2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7F4-4DB9-B793-1EF20F07F018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2.8</c:v>
                </c:pt>
                <c:pt idx="1">
                  <c:v>1.8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7F4-4DB9-B793-1EF20F07F018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1.4</c:v>
                </c:pt>
                <c:pt idx="1">
                  <c:v>0.8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7F4-4DB9-B793-1EF20F07F018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7F4-4DB9-B793-1EF20F07F0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5826688"/>
        <c:axId val="96171904"/>
      </c:barChart>
      <c:catAx>
        <c:axId val="958266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1719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617190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82668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2.1</c:v>
                </c:pt>
                <c:pt idx="1">
                  <c:v>3.7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DCB-45B2-835E-1F71AEEB1DEE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1.9</c:v>
                </c:pt>
                <c:pt idx="1">
                  <c:v>2.5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DCB-45B2-835E-1F71AEEB1DEE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1.6</c:v>
                </c:pt>
                <c:pt idx="1">
                  <c:v>2.9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CB-45B2-835E-1F71AEEB1DEE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2</c:v>
                </c:pt>
                <c:pt idx="1">
                  <c:v>3.7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DCB-45B2-835E-1F71AEEB1DEE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DCB-45B2-835E-1F71AEEB1D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6248960"/>
        <c:axId val="99082624"/>
      </c:barChart>
      <c:catAx>
        <c:axId val="962489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0826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908262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24896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0.8</c:v>
                </c:pt>
                <c:pt idx="1">
                  <c:v>6.5</c:v>
                </c:pt>
                <c:pt idx="2">
                  <c:v>4.0999999999999996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15-47C7-88A4-5D339FC1AFE4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1.5</c:v>
                </c:pt>
                <c:pt idx="1">
                  <c:v>3.5</c:v>
                </c:pt>
                <c:pt idx="2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315-47C7-88A4-5D339FC1AFE4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0.7</c:v>
                </c:pt>
                <c:pt idx="1">
                  <c:v>2.2999999999999998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315-47C7-88A4-5D339FC1AFE4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0.6</c:v>
                </c:pt>
                <c:pt idx="1">
                  <c:v>2.4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315-47C7-88A4-5D339FC1AFE4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0.6</c:v>
                </c:pt>
                <c:pt idx="1">
                  <c:v>2.2999999999999998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315-47C7-88A4-5D339FC1AFE4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2.2999999999999998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315-47C7-88A4-5D339FC1AFE4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315-47C7-88A4-5D339FC1AF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0222208"/>
        <c:axId val="70224896"/>
      </c:barChart>
      <c:catAx>
        <c:axId val="702222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2248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022489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22220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2.4</c:v>
                </c:pt>
                <c:pt idx="1">
                  <c:v>6.9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CB5-45CE-BBF9-E80E81552C90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3.2</c:v>
                </c:pt>
                <c:pt idx="1">
                  <c:v>3.8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CB5-45CE-BBF9-E80E81552C90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1.5</c:v>
                </c:pt>
                <c:pt idx="1">
                  <c:v>4.0999999999999996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CB5-45CE-BBF9-E80E81552C90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1.9</c:v>
                </c:pt>
                <c:pt idx="1">
                  <c:v>2.8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CB5-45CE-BBF9-E80E81552C90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3.1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CB5-45CE-BBF9-E80E81552C90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2.5</c:v>
                </c:pt>
                <c:pt idx="1">
                  <c:v>2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CB5-45CE-BBF9-E80E81552C90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CB5-45CE-BBF9-E80E81552C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3005568"/>
        <c:axId val="103014784"/>
      </c:barChart>
      <c:catAx>
        <c:axId val="1030055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0147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301478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00556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0.8</c:v>
                </c:pt>
                <c:pt idx="1">
                  <c:v>2.2000000000000002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288-4DE2-B730-59C3C5BA1B0D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0.6</c:v>
                </c:pt>
                <c:pt idx="1">
                  <c:v>0.8</c:v>
                </c:pt>
                <c:pt idx="2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288-4DE2-B730-59C3C5BA1B0D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0.8</c:v>
                </c:pt>
                <c:pt idx="1">
                  <c:v>0.7</c:v>
                </c:pt>
                <c:pt idx="2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288-4DE2-B730-59C3C5BA1B0D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0.6</c:v>
                </c:pt>
                <c:pt idx="1">
                  <c:v>1.2</c:v>
                </c:pt>
                <c:pt idx="2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288-4DE2-B730-59C3C5BA1B0D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0.5</c:v>
                </c:pt>
                <c:pt idx="1">
                  <c:v>0.5</c:v>
                </c:pt>
                <c:pt idx="2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288-4DE2-B730-59C3C5BA1B0D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0.2</c:v>
                </c:pt>
                <c:pt idx="1">
                  <c:v>2.1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288-4DE2-B730-59C3C5BA1B0D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288-4DE2-B730-59C3C5BA1B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0253952"/>
        <c:axId val="70347392"/>
      </c:barChart>
      <c:catAx>
        <c:axId val="702539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3473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0347392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25395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98A-4186-8AD5-4CA16434DFE8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Marijuana or Hashish</c:v>
                </c:pt>
                <c:pt idx="2">
                  <c:v>Vaporizer/E-Cigarette</c:v>
                </c:pt>
                <c:pt idx="3">
                  <c:v>Binge Drinking</c:v>
                </c:pt>
                <c:pt idx="4">
                  <c:v>Cigarettes</c:v>
                </c:pt>
                <c:pt idx="5">
                  <c:v>Over-the-Counter Drugs</c:v>
                </c:pt>
                <c:pt idx="6">
                  <c:v>Prescription Pain Relievers</c:v>
                </c:pt>
                <c:pt idx="7">
                  <c:v>Depressants</c:v>
                </c:pt>
                <c:pt idx="8">
                  <c:v>Prescription Amphetamines</c:v>
                </c:pt>
                <c:pt idx="9">
                  <c:v>Inhalants</c:v>
                </c:pt>
                <c:pt idx="10">
                  <c:v>LSD, PCP or Mushrooms</c:v>
                </c:pt>
                <c:pt idx="11">
                  <c:v>Club Drugs</c:v>
                </c:pt>
                <c:pt idx="12">
                  <c:v>Synthetic Marijuana*</c:v>
                </c:pt>
                <c:pt idx="13">
                  <c:v>Steroids (without a doctor’s order)</c:v>
                </c:pt>
                <c:pt idx="14">
                  <c:v>Cocaine or Crack Cocaine</c:v>
                </c:pt>
                <c:pt idx="15">
                  <c:v>Methamphetamine</c:v>
                </c:pt>
                <c:pt idx="16">
                  <c:v>Heroin</c:v>
                </c:pt>
                <c:pt idx="17">
                  <c:v>Flakka*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20.2</c:v>
                </c:pt>
                <c:pt idx="1">
                  <c:v>12.5</c:v>
                </c:pt>
                <c:pt idx="2">
                  <c:v>11.8</c:v>
                </c:pt>
                <c:pt idx="3">
                  <c:v>7.3</c:v>
                </c:pt>
                <c:pt idx="4">
                  <c:v>4.8</c:v>
                </c:pt>
                <c:pt idx="5">
                  <c:v>3</c:v>
                </c:pt>
                <c:pt idx="6">
                  <c:v>2.2000000000000002</c:v>
                </c:pt>
                <c:pt idx="7">
                  <c:v>1.8</c:v>
                </c:pt>
                <c:pt idx="8">
                  <c:v>1.3</c:v>
                </c:pt>
                <c:pt idx="9">
                  <c:v>1</c:v>
                </c:pt>
                <c:pt idx="10">
                  <c:v>0.7</c:v>
                </c:pt>
                <c:pt idx="11">
                  <c:v>0.7</c:v>
                </c:pt>
                <c:pt idx="12">
                  <c:v>0.6</c:v>
                </c:pt>
                <c:pt idx="13">
                  <c:v>0.5</c:v>
                </c:pt>
                <c:pt idx="14">
                  <c:v>0.3</c:v>
                </c:pt>
                <c:pt idx="15">
                  <c:v>0.3</c:v>
                </c:pt>
                <c:pt idx="16">
                  <c:v>0.1</c:v>
                </c:pt>
                <c:pt idx="1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98A-4186-8AD5-4CA16434DF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95843840"/>
        <c:axId val="95845376"/>
      </c:barChart>
      <c:catAx>
        <c:axId val="958438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8453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5845376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84384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16.3</c:v>
                </c:pt>
                <c:pt idx="1">
                  <c:v>7.6</c:v>
                </c:pt>
                <c:pt idx="2">
                  <c:v>10.6</c:v>
                </c:pt>
                <c:pt idx="3">
                  <c:v>26.6</c:v>
                </c:pt>
                <c:pt idx="4">
                  <c:v>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D4-40A0-8A02-6A05E1DD5D23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BD4-40A0-8A02-6A05E1DD5D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0354048"/>
        <c:axId val="95601408"/>
      </c:barChart>
      <c:catAx>
        <c:axId val="703540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6014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5601408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35404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4.5999999999999996</c:v>
                </c:pt>
                <c:pt idx="1">
                  <c:v>4.3</c:v>
                </c:pt>
                <c:pt idx="2">
                  <c:v>1.3</c:v>
                </c:pt>
                <c:pt idx="3">
                  <c:v>2.7</c:v>
                </c:pt>
                <c:pt idx="4">
                  <c:v>0.7</c:v>
                </c:pt>
                <c:pt idx="5">
                  <c:v>8.4</c:v>
                </c:pt>
                <c:pt idx="6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A9-427D-BFB7-6B242CCB92AB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A9-427D-BFB7-6B242CCB92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0367872"/>
        <c:axId val="70382336"/>
      </c:barChart>
      <c:catAx>
        <c:axId val="703678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3823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0382336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36787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7.6</c:v>
                </c:pt>
                <c:pt idx="1">
                  <c:v>19.7</c:v>
                </c:pt>
                <c:pt idx="2">
                  <c:v>39.200000000000003</c:v>
                </c:pt>
                <c:pt idx="3">
                  <c:v>9</c:v>
                </c:pt>
                <c:pt idx="4">
                  <c:v>5.9</c:v>
                </c:pt>
                <c:pt idx="5">
                  <c:v>10.6</c:v>
                </c:pt>
                <c:pt idx="6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93-4C9C-A46F-88D1017CD108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11.9</c:v>
                </c:pt>
                <c:pt idx="1">
                  <c:v>7.7</c:v>
                </c:pt>
                <c:pt idx="2">
                  <c:v>25.6</c:v>
                </c:pt>
                <c:pt idx="3">
                  <c:v>8.5</c:v>
                </c:pt>
                <c:pt idx="4">
                  <c:v>2.8</c:v>
                </c:pt>
                <c:pt idx="5">
                  <c:v>9.1999999999999993</c:v>
                </c:pt>
                <c:pt idx="6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893-4C9C-A46F-88D1017CD1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0374144"/>
        <c:axId val="70378240"/>
      </c:barChart>
      <c:catAx>
        <c:axId val="703741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3782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037824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37414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3.5</c:v>
                </c:pt>
                <c:pt idx="1">
                  <c:v>20.3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EA-48DD-930A-5D59AEB62FB5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2EA-48DD-930A-5D59AEB62F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0221568"/>
        <c:axId val="90370816"/>
      </c:barChart>
      <c:catAx>
        <c:axId val="902215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3708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0370816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22156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46</c:v>
                </c:pt>
                <c:pt idx="1">
                  <c:v>59</c:v>
                </c:pt>
                <c:pt idx="2">
                  <c:v>53</c:v>
                </c:pt>
                <c:pt idx="3">
                  <c:v>57</c:v>
                </c:pt>
                <c:pt idx="4">
                  <c:v>48</c:v>
                </c:pt>
                <c:pt idx="5">
                  <c:v>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13-4B8C-9B3E-D6B1227DCA5C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C13-4B8C-9B3E-D6B1227DCA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5553792"/>
        <c:axId val="95632000"/>
      </c:barChart>
      <c:catAx>
        <c:axId val="9555379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63200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563200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55379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45</c:v>
                </c:pt>
                <c:pt idx="1">
                  <c:v>62</c:v>
                </c:pt>
                <c:pt idx="2">
                  <c:v>34</c:v>
                </c:pt>
                <c:pt idx="3">
                  <c:v>38</c:v>
                </c:pt>
                <c:pt idx="4">
                  <c:v>26</c:v>
                </c:pt>
                <c:pt idx="5">
                  <c:v>36</c:v>
                </c:pt>
                <c:pt idx="6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0E7-4E17-8B19-4EB065356711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0E7-4E17-8B19-4EB0653567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0345856"/>
        <c:axId val="90348544"/>
      </c:barChart>
      <c:catAx>
        <c:axId val="9034585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34854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034854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34585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42</c:v>
                </c:pt>
                <c:pt idx="1">
                  <c:v>55</c:v>
                </c:pt>
                <c:pt idx="2">
                  <c:v>37</c:v>
                </c:pt>
                <c:pt idx="3">
                  <c:v>32</c:v>
                </c:pt>
                <c:pt idx="4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38-4967-8AB5-F04B21164222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538-4967-8AB5-F04B2116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9284224"/>
        <c:axId val="69286144"/>
      </c:barChart>
      <c:catAx>
        <c:axId val="6928422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28614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928614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28422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64</c:v>
                </c:pt>
                <c:pt idx="1">
                  <c:v>56</c:v>
                </c:pt>
                <c:pt idx="2">
                  <c:v>52</c:v>
                </c:pt>
                <c:pt idx="3">
                  <c:v>55</c:v>
                </c:pt>
                <c:pt idx="4">
                  <c:v>53</c:v>
                </c:pt>
                <c:pt idx="5">
                  <c:v>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0FA-40DB-B8BE-CB00A44DB443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0FA-40DB-B8BE-CB00A44DB4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9351680"/>
        <c:axId val="90347392"/>
      </c:barChart>
      <c:catAx>
        <c:axId val="6935168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34739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034739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35168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54</c:v>
                </c:pt>
                <c:pt idx="1">
                  <c:v>63</c:v>
                </c:pt>
                <c:pt idx="2">
                  <c:v>44</c:v>
                </c:pt>
                <c:pt idx="3">
                  <c:v>33</c:v>
                </c:pt>
                <c:pt idx="4">
                  <c:v>38</c:v>
                </c:pt>
                <c:pt idx="5">
                  <c:v>40</c:v>
                </c:pt>
                <c:pt idx="6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F08-4A42-B1E0-E7094C060374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F08-4A42-B1E0-E7094C0603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9351296"/>
        <c:axId val="95797248"/>
      </c:barChart>
      <c:catAx>
        <c:axId val="6935129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79724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579724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35129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49</c:v>
                </c:pt>
                <c:pt idx="1">
                  <c:v>62</c:v>
                </c:pt>
                <c:pt idx="2">
                  <c:v>42</c:v>
                </c:pt>
                <c:pt idx="3">
                  <c:v>42</c:v>
                </c:pt>
                <c:pt idx="4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7D7-49EA-BF41-96651E1EB8A3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7D7-49EA-BF41-96651E1EB8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6092160"/>
        <c:axId val="96724096"/>
      </c:barChart>
      <c:catAx>
        <c:axId val="9609216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72409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672409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09216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16.600000000000001</c:v>
                </c:pt>
                <c:pt idx="1">
                  <c:v>46.4</c:v>
                </c:pt>
                <c:pt idx="2">
                  <c:v>33.5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685-450C-BC2A-A038318CF752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15.1</c:v>
                </c:pt>
                <c:pt idx="1">
                  <c:v>42</c:v>
                </c:pt>
                <c:pt idx="2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685-450C-BC2A-A038318CF752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16.2</c:v>
                </c:pt>
                <c:pt idx="1">
                  <c:v>39.299999999999997</c:v>
                </c:pt>
                <c:pt idx="2">
                  <c:v>29.2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685-450C-BC2A-A038318CF752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13.8</c:v>
                </c:pt>
                <c:pt idx="1">
                  <c:v>32.6</c:v>
                </c:pt>
                <c:pt idx="2">
                  <c:v>24.3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685-450C-BC2A-A038318CF752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11.8</c:v>
                </c:pt>
                <c:pt idx="1">
                  <c:v>28.8</c:v>
                </c:pt>
                <c:pt idx="2">
                  <c:v>21.3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685-450C-BC2A-A038318CF752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9.1999999999999993</c:v>
                </c:pt>
                <c:pt idx="1">
                  <c:v>28.5</c:v>
                </c:pt>
                <c:pt idx="2">
                  <c:v>20.2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685-450C-BC2A-A038318CF752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685-450C-BC2A-A038318CF7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5708288"/>
        <c:axId val="95710208"/>
      </c:barChart>
      <c:catAx>
        <c:axId val="957082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7102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5710208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70828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8.1999999999999993</c:v>
                </c:pt>
                <c:pt idx="1">
                  <c:v>29.4</c:v>
                </c:pt>
                <c:pt idx="2">
                  <c:v>20.3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D8-45DF-99FF-56F85FD4704C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6</c:v>
                </c:pt>
                <c:pt idx="1">
                  <c:v>23.7</c:v>
                </c:pt>
                <c:pt idx="2">
                  <c:v>15.8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DD8-45DF-99FF-56F85FD4704C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7.2</c:v>
                </c:pt>
                <c:pt idx="1">
                  <c:v>18.5</c:v>
                </c:pt>
                <c:pt idx="2">
                  <c:v>13.5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DD8-45DF-99FF-56F85FD4704C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5.6</c:v>
                </c:pt>
                <c:pt idx="1">
                  <c:v>13.5</c:v>
                </c:pt>
                <c:pt idx="2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DD8-45DF-99FF-56F85FD4704C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4.5</c:v>
                </c:pt>
                <c:pt idx="1">
                  <c:v>12.2</c:v>
                </c:pt>
                <c:pt idx="2">
                  <c:v>8.8000000000000007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DD8-45DF-99FF-56F85FD4704C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11</c:v>
                </c:pt>
                <c:pt idx="2">
                  <c:v>7.3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DD8-45DF-99FF-56F85FD4704C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DD8-45DF-99FF-56F85FD470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5708672"/>
        <c:axId val="96702848"/>
      </c:barChart>
      <c:catAx>
        <c:axId val="957086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7028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6702848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70867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33.5</c:v>
                </c:pt>
                <c:pt idx="1">
                  <c:v>30</c:v>
                </c:pt>
                <c:pt idx="2">
                  <c:v>29.2</c:v>
                </c:pt>
                <c:pt idx="3">
                  <c:v>24.3</c:v>
                </c:pt>
                <c:pt idx="4">
                  <c:v>21.3</c:v>
                </c:pt>
                <c:pt idx="5">
                  <c:v>20.2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C07-4DD0-A5B8-7E5A6CD5FC9F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20.3</c:v>
                </c:pt>
                <c:pt idx="1">
                  <c:v>15.8</c:v>
                </c:pt>
                <c:pt idx="2">
                  <c:v>13.5</c:v>
                </c:pt>
                <c:pt idx="3">
                  <c:v>10</c:v>
                </c:pt>
                <c:pt idx="4">
                  <c:v>8.8000000000000007</c:v>
                </c:pt>
                <c:pt idx="5">
                  <c:v>7.3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C07-4DD0-A5B8-7E5A6CD5FC9F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36.299999999999997</c:v>
                </c:pt>
                <c:pt idx="1">
                  <c:v>33.799999999999997</c:v>
                </c:pt>
                <c:pt idx="2">
                  <c:v>27</c:v>
                </c:pt>
                <c:pt idx="3">
                  <c:v>22.7</c:v>
                </c:pt>
                <c:pt idx="4">
                  <c:v>20.100000000000001</c:v>
                </c:pt>
                <c:pt idx="5">
                  <c:v>20.8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C07-4DD0-A5B8-7E5A6CD5FC9F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36.6</c:v>
                </c:pt>
                <c:pt idx="1">
                  <c:v>39.200000000000003</c:v>
                </c:pt>
                <c:pt idx="2">
                  <c:v>40.4</c:v>
                </c:pt>
                <c:pt idx="3">
                  <c:v>40.799999999999997</c:v>
                </c:pt>
                <c:pt idx="4">
                  <c:v>38.200000000000003</c:v>
                </c:pt>
                <c:pt idx="5">
                  <c:v>39.700000000000003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AC07-4DD0-A5B8-7E5A6CD5FC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5754880"/>
        <c:axId val="95806976"/>
      </c:lineChart>
      <c:catAx>
        <c:axId val="957548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8069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5806976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75488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8.1999999999999993</c:v>
                </c:pt>
                <c:pt idx="1">
                  <c:v>1.4</c:v>
                </c:pt>
                <c:pt idx="2">
                  <c:v>0</c:v>
                </c:pt>
                <c:pt idx="3">
                  <c:v>16</c:v>
                </c:pt>
                <c:pt idx="4">
                  <c:v>49.4</c:v>
                </c:pt>
                <c:pt idx="5">
                  <c:v>0</c:v>
                </c:pt>
                <c:pt idx="6">
                  <c:v>10.6</c:v>
                </c:pt>
                <c:pt idx="7">
                  <c:v>14.4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EE-44AD-8F45-FAD62E43F5FD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DEE-44AD-8F45-FAD62E43F5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5827072"/>
        <c:axId val="95828608"/>
      </c:barChart>
      <c:catAx>
        <c:axId val="958270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8286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5828608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827072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39.4</c:v>
                </c:pt>
                <c:pt idx="1">
                  <c:v>38.4</c:v>
                </c:pt>
                <c:pt idx="2">
                  <c:v>2.9</c:v>
                </c:pt>
                <c:pt idx="3">
                  <c:v>1.6</c:v>
                </c:pt>
                <c:pt idx="4">
                  <c:v>4.9000000000000004</c:v>
                </c:pt>
                <c:pt idx="5">
                  <c:v>0.8</c:v>
                </c:pt>
                <c:pt idx="6">
                  <c:v>1.2</c:v>
                </c:pt>
                <c:pt idx="7">
                  <c:v>10.8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B2A-43D5-84B1-46BB69190F84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B2A-43D5-84B1-46BB69190F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9226880"/>
        <c:axId val="69259264"/>
      </c:barChart>
      <c:catAx>
        <c:axId val="692268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2592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9259264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226880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6.8</c:v>
                </c:pt>
                <c:pt idx="1">
                  <c:v>17.5</c:v>
                </c:pt>
                <c:pt idx="2">
                  <c:v>12.8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34D-4933-AE57-863B3B328B4F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5.9</c:v>
                </c:pt>
                <c:pt idx="1">
                  <c:v>17.399999999999999</c:v>
                </c:pt>
                <c:pt idx="2">
                  <c:v>12.3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34D-4933-AE57-863B3B328B4F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5.8</c:v>
                </c:pt>
                <c:pt idx="1">
                  <c:v>16.600000000000001</c:v>
                </c:pt>
                <c:pt idx="2">
                  <c:v>11.8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34D-4933-AE57-863B3B328B4F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4.2</c:v>
                </c:pt>
                <c:pt idx="1">
                  <c:v>9.6999999999999993</c:v>
                </c:pt>
                <c:pt idx="2">
                  <c:v>7.2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34D-4933-AE57-863B3B328B4F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2.5</c:v>
                </c:pt>
                <c:pt idx="1">
                  <c:v>7.3</c:v>
                </c:pt>
                <c:pt idx="2">
                  <c:v>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34D-4933-AE57-863B3B328B4F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1.5</c:v>
                </c:pt>
                <c:pt idx="1">
                  <c:v>7.4</c:v>
                </c:pt>
                <c:pt idx="2">
                  <c:v>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34D-4933-AE57-863B3B328B4F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34D-4933-AE57-863B3B328B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9264512"/>
        <c:axId val="69304320"/>
      </c:barChart>
      <c:catAx>
        <c:axId val="692645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3043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9304320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26451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12.8</c:v>
                </c:pt>
                <c:pt idx="1">
                  <c:v>12.3</c:v>
                </c:pt>
                <c:pt idx="2">
                  <c:v>11.8</c:v>
                </c:pt>
                <c:pt idx="3">
                  <c:v>7.2</c:v>
                </c:pt>
                <c:pt idx="4">
                  <c:v>5.2</c:v>
                </c:pt>
                <c:pt idx="5">
                  <c:v>4.8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48B-4DE8-935C-8674DB8C2225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26.6</c:v>
                </c:pt>
                <c:pt idx="1">
                  <c:v>24.7</c:v>
                </c:pt>
                <c:pt idx="2">
                  <c:v>21</c:v>
                </c:pt>
                <c:pt idx="3">
                  <c:v>14.9</c:v>
                </c:pt>
                <c:pt idx="4">
                  <c:v>12.5</c:v>
                </c:pt>
                <c:pt idx="5">
                  <c:v>10.7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48B-4DE8-935C-8674DB8C2225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64.400000000000006</c:v>
                </c:pt>
                <c:pt idx="1">
                  <c:v>68.900000000000006</c:v>
                </c:pt>
                <c:pt idx="2">
                  <c:v>68.8</c:v>
                </c:pt>
                <c:pt idx="3">
                  <c:v>68.7</c:v>
                </c:pt>
                <c:pt idx="4">
                  <c:v>68</c:v>
                </c:pt>
                <c:pt idx="5">
                  <c:v>68.099999999999994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48B-4DE8-935C-8674DB8C22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9468544"/>
        <c:axId val="69470848"/>
      </c:lineChart>
      <c:catAx>
        <c:axId val="694685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4708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9470848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46854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Pasco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Pasco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5102618"/>
              </p:ext>
            </p:extLst>
          </p:nvPr>
        </p:nvGraphicFramePr>
        <p:xfrm>
          <a:off x="390525" y="140017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0282917"/>
              </p:ext>
            </p:extLst>
          </p:nvPr>
        </p:nvGraphicFramePr>
        <p:xfrm>
          <a:off x="39483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Pasco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Pasco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1432074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Pasco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Pasco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37006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Pasco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Pasco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Pasco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5008522"/>
              </p:ext>
            </p:extLst>
          </p:nvPr>
        </p:nvGraphicFramePr>
        <p:xfrm>
          <a:off x="390525" y="138112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7527524"/>
              </p:ext>
            </p:extLst>
          </p:nvPr>
        </p:nvGraphicFramePr>
        <p:xfrm>
          <a:off x="37147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Pasco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Pasco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555756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Pasco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Pasco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Pasco County,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090227"/>
              </p:ext>
            </p:extLst>
          </p:nvPr>
        </p:nvGraphicFramePr>
        <p:xfrm>
          <a:off x="390525" y="134302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571610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Pasco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Pasco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9585797"/>
              </p:ext>
            </p:extLst>
          </p:nvPr>
        </p:nvGraphicFramePr>
        <p:xfrm>
          <a:off x="390525" y="139065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Pasco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Pasco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1,569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4.5 percentage points for M.S. prevalence rates and 5.3 percentage points for H.S.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Pasco County, past-30-day alcohol use was reported at 20.2%,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20.3% in 2006 to 7.3%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12.8% in 2006 to 4.8%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14.8% of high school students have ridden in a car with a driver who was under the influence of alcohol, and 21.9%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9289482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Pasco County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Pasco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988105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Pasco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Pasco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152166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Pasco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Pasco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3697733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Pasco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Pasco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71241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Pasco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Pasco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0312718"/>
              </p:ext>
            </p:extLst>
          </p:nvPr>
        </p:nvGraphicFramePr>
        <p:xfrm>
          <a:off x="397714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Pasco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Pasco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Pasco County, 7.6%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5.2% in 2006 to 1.0%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5.4% in 2012 to 0.6%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2.5% reported the use of prescription pain relievers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1161668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Pasco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Pasco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513471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Pasco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497480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Pasco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Pasco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Pasco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(1.3%)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(0.7%) are less than 2.0%.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(8.4%) and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(6.0%).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Pasco County, 31.5% of students have been socially bullied, 12.9% have been physically bullied, and 8.7%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3.5% of students have belonged to a gang, and 2.5%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30937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Pasco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Pasco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100891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Pasco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Pasco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042937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Pasco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Pasco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742172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Pasco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Pasco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086041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Pasco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Pasco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Pasco County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921115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100270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Pasco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Pasco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Religiosity</a:t>
            </a:r>
            <a:r>
              <a:rPr lang="en-US" sz="2800" dirty="0">
                <a:latin typeface="Gill Sans MT" pitchFamily="34" charset="0"/>
              </a:rPr>
              <a:t> (44%) and </a:t>
            </a:r>
            <a:r>
              <a:rPr lang="en-US" sz="2800" i="1" dirty="0">
                <a:latin typeface="Gill Sans MT" pitchFamily="34" charset="0"/>
              </a:rPr>
              <a:t>Community Rewards for Prosocial Involvement </a:t>
            </a:r>
            <a:r>
              <a:rPr lang="en-US" sz="2800" dirty="0">
                <a:latin typeface="Gill Sans MT" pitchFamily="34" charset="0"/>
              </a:rPr>
              <a:t>(46%)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Religiosity </a:t>
            </a:r>
            <a:r>
              <a:rPr lang="en-US" sz="2800" dirty="0">
                <a:latin typeface="Gill Sans MT" pitchFamily="34" charset="0"/>
              </a:rPr>
              <a:t>(41%) and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(52%)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(62%)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(55%)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(63%) and </a:t>
            </a:r>
            <a:r>
              <a:rPr lang="en-US" sz="2800" i="1" dirty="0">
                <a:latin typeface="Gill Sans MT" pitchFamily="34" charset="0"/>
              </a:rPr>
              <a:t>Lack of Commitment to </a:t>
            </a:r>
            <a:r>
              <a:rPr lang="en-US" sz="2800" i="1">
                <a:latin typeface="Gill Sans MT" pitchFamily="34" charset="0"/>
              </a:rPr>
              <a:t>School </a:t>
            </a:r>
            <a:r>
              <a:rPr lang="en-US" sz="2800">
                <a:latin typeface="Gill Sans MT" pitchFamily="34" charset="0"/>
              </a:rPr>
              <a:t>(62</a:t>
            </a:r>
            <a:r>
              <a:rPr lang="en-US" sz="2800" dirty="0">
                <a:latin typeface="Gill Sans MT" pitchFamily="34" charset="0"/>
              </a:rPr>
              <a:t>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Pasco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592019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39.0% for lifetime use and 20.2% for past-30-day use, alcohol is the most commonly used drug among Pasco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(26.8% lifetime and 11.8% past-30-day) and marijuana (22.4% lifetime and 12.5%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17.0%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4.8% for cigarettes to 0.1% for heroin.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1456227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Pasco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Pasco County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8045520"/>
              </p:ext>
            </p:extLst>
          </p:nvPr>
        </p:nvGraphicFramePr>
        <p:xfrm>
          <a:off x="386212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Pasco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Pasco County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9141</TotalTime>
  <Words>1352</Words>
  <Application>Microsoft Office PowerPoint</Application>
  <PresentationFormat>On-screen Show (4:3)</PresentationFormat>
  <Paragraphs>222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Pasco County PowerPoint</dc:title>
  <dc:creator>Bert Rothenbach</dc:creator>
  <cp:lastModifiedBy>VanDyke, Misty N</cp:lastModifiedBy>
  <cp:revision>337</cp:revision>
  <dcterms:created xsi:type="dcterms:W3CDTF">2010-11-20T14:45:41Z</dcterms:created>
  <dcterms:modified xsi:type="dcterms:W3CDTF">2025-06-23T17:47:25Z</dcterms:modified>
</cp:coreProperties>
</file>