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1.xml" ContentType="application/vnd.openxmlformats-officedocument.drawingml.chart+xml"/>
  <Override PartName="/ppt/notesSlides/notesSlide29.xml" ContentType="application/vnd.openxmlformats-officedocument.presentationml.notesSlide+xml"/>
  <Override PartName="/ppt/charts/chart22.xml" ContentType="application/vnd.openxmlformats-officedocument.drawingml.chart+xml"/>
  <Override PartName="/ppt/notesSlides/notesSlide30.xml" ContentType="application/vnd.openxmlformats-officedocument.presentationml.notesSlide+xml"/>
  <Override PartName="/ppt/charts/chart23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charts/chart25.xml" ContentType="application/vnd.openxmlformats-officedocument.drawingml.chart+xml"/>
  <Override PartName="/ppt/notesSlides/notesSlide35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charts/chart29.xml" ContentType="application/vnd.openxmlformats-officedocument.drawingml.chart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273" r:id="rId11"/>
    <p:sldId id="275" r:id="rId12"/>
    <p:sldId id="276" r:id="rId13"/>
    <p:sldId id="261" r:id="rId14"/>
    <p:sldId id="274" r:id="rId15"/>
    <p:sldId id="303" r:id="rId16"/>
    <p:sldId id="262" r:id="rId17"/>
    <p:sldId id="277" r:id="rId18"/>
    <p:sldId id="302" r:id="rId19"/>
    <p:sldId id="300" r:id="rId20"/>
    <p:sldId id="295" r:id="rId21"/>
    <p:sldId id="293" r:id="rId22"/>
    <p:sldId id="263" r:id="rId23"/>
    <p:sldId id="278" r:id="rId24"/>
    <p:sldId id="279" r:id="rId25"/>
    <p:sldId id="280" r:id="rId26"/>
    <p:sldId id="281" r:id="rId27"/>
    <p:sldId id="264" r:id="rId28"/>
    <p:sldId id="296" r:id="rId29"/>
    <p:sldId id="290" r:id="rId30"/>
    <p:sldId id="265" r:id="rId31"/>
    <p:sldId id="282" r:id="rId32"/>
    <p:sldId id="301" r:id="rId33"/>
    <p:sldId id="297" r:id="rId34"/>
    <p:sldId id="289" r:id="rId35"/>
    <p:sldId id="266" r:id="rId36"/>
    <p:sldId id="283" r:id="rId37"/>
    <p:sldId id="284" r:id="rId38"/>
    <p:sldId id="268" r:id="rId39"/>
    <p:sldId id="285" r:id="rId40"/>
    <p:sldId id="286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 varScale="1">
        <p:scale>
          <a:sx n="121" d="100"/>
          <a:sy n="121" d="100"/>
        </p:scale>
        <p:origin x="1603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ra\Dropbox\County-Region%20PowerPoint%20for%20Sara\County%20Graphs\Pasco%20County%20Graphs%202016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asco%20County%20Graphs%202016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asco%20County%20Graphs%202016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asco%20County%20Graphs%202016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asco%20County%20Graphs%202016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asco%20County%20Graphs%202016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asco%20County%20Graphs%202016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asco%20County%20Graphs%202016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asco%20County%20Graphs%202016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asco%20County%20Graphs%202016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asco%20County%20Graphs%202016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ara\Dropbox\County-Region%20PowerPoint%20for%20Sara\County%20Graphs\Pasco%20County%20Graphs%202016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asco%20County%20Graphs%202016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asco%20County%20Graphs%202016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asco%20County%20Graphs%202016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asco%20County%20Graphs%202016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asco%20County%20Graphs%202016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asco%20County%20Graphs%202016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asco%20County%20Graphs%202016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asco%20County%20Graphs%202016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asco%20County%20Graphs%202016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asco%20County%20Graphs%20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asco%20County%20Graphs%2020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asco%20County%20Graphs%20201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asco%20County%20Graphs%202016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asco%20County%20Graphs%20201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asco%20County%20Graphs%202016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asco%20County%20Graphs%202016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asco%20County%20Graphs%20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4617272670268"/>
          <c:y val="6.5672438914187947E-2"/>
          <c:w val="0.84710267871806122"/>
          <c:h val="0.525715591160389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Sort'!$K$2:$K$20</c:f>
              <c:strCache>
                <c:ptCount val="19"/>
                <c:pt idx="0">
                  <c:v>Alcohol</c:v>
                </c:pt>
                <c:pt idx="1">
                  <c:v>Vaporizer/E-Cigarette</c:v>
                </c:pt>
                <c:pt idx="2">
                  <c:v>Marijuana or Hashish</c:v>
                </c:pt>
                <c:pt idx="3">
                  <c:v>Blacking Out from Drinking*</c:v>
                </c:pt>
                <c:pt idx="4">
                  <c:v>Cigarettes</c:v>
                </c:pt>
                <c:pt idx="5">
                  <c:v>Synthetic Marijuana*</c:v>
                </c:pt>
                <c:pt idx="6">
                  <c:v>Prescription Pain Relievers</c:v>
                </c:pt>
                <c:pt idx="7">
                  <c:v>Over-the-Counter Drugs</c:v>
                </c:pt>
                <c:pt idx="8">
                  <c:v>Depressants</c:v>
                </c:pt>
                <c:pt idx="9">
                  <c:v>Prescription Amphetamines</c:v>
                </c:pt>
                <c:pt idx="10">
                  <c:v>Inhalants</c:v>
                </c:pt>
                <c:pt idx="11">
                  <c:v>LSD, PCP or Mushrooms</c:v>
                </c:pt>
                <c:pt idx="12">
                  <c:v>Cocaine or Crack Cocaine</c:v>
                </c:pt>
                <c:pt idx="13">
                  <c:v>Club Drugs</c:v>
                </c:pt>
                <c:pt idx="14">
                  <c:v>Needle to Inject Illegal Drugs*</c:v>
                </c:pt>
                <c:pt idx="15">
                  <c:v>Methamphetamine</c:v>
                </c:pt>
                <c:pt idx="16">
                  <c:v>Steroids (without a doctor’s order)</c:v>
                </c:pt>
                <c:pt idx="17">
                  <c:v>Heroin</c:v>
                </c:pt>
                <c:pt idx="18">
                  <c:v>Flakka*</c:v>
                </c:pt>
              </c:strCache>
            </c:strRef>
          </c:cat>
          <c:val>
            <c:numRef>
              <c:f>'Data Sort'!$L$2:$L$20</c:f>
              <c:numCache>
                <c:formatCode>0.0</c:formatCode>
                <c:ptCount val="19"/>
                <c:pt idx="0">
                  <c:v>39</c:v>
                </c:pt>
                <c:pt idx="1">
                  <c:v>26.8</c:v>
                </c:pt>
                <c:pt idx="2">
                  <c:v>22.4</c:v>
                </c:pt>
                <c:pt idx="3">
                  <c:v>17</c:v>
                </c:pt>
                <c:pt idx="4">
                  <c:v>16</c:v>
                </c:pt>
                <c:pt idx="5">
                  <c:v>7.1</c:v>
                </c:pt>
                <c:pt idx="6">
                  <c:v>6.3</c:v>
                </c:pt>
                <c:pt idx="7">
                  <c:v>5.7</c:v>
                </c:pt>
                <c:pt idx="8">
                  <c:v>5.7</c:v>
                </c:pt>
                <c:pt idx="9">
                  <c:v>3.7</c:v>
                </c:pt>
                <c:pt idx="10">
                  <c:v>3.6</c:v>
                </c:pt>
                <c:pt idx="11">
                  <c:v>3.5</c:v>
                </c:pt>
                <c:pt idx="12">
                  <c:v>1.9</c:v>
                </c:pt>
                <c:pt idx="13">
                  <c:v>1.7</c:v>
                </c:pt>
                <c:pt idx="14">
                  <c:v>1.3</c:v>
                </c:pt>
                <c:pt idx="15">
                  <c:v>0.7</c:v>
                </c:pt>
                <c:pt idx="16">
                  <c:v>0.5</c:v>
                </c:pt>
                <c:pt idx="17">
                  <c:v>0.5</c:v>
                </c:pt>
                <c:pt idx="18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43D-4FE1-BF31-E34BE294EB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5644672"/>
        <c:axId val="96105216"/>
      </c:barChart>
      <c:catAx>
        <c:axId val="95644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1052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6105216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64467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Graphs!$E$381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Graphs!$E$382:$E$383</c:f>
              <c:numCache>
                <c:formatCode>General</c:formatCode>
                <c:ptCount val="2"/>
                <c:pt idx="0">
                  <c:v>26.8</c:v>
                </c:pt>
                <c:pt idx="1">
                  <c:v>11.8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78-4F2B-9179-C1FECCCFFD47}"/>
            </c:ext>
          </c:extLst>
        </c:ser>
        <c:ser>
          <c:idx val="1"/>
          <c:order val="1"/>
          <c:tx>
            <c:strRef>
              <c:f>Graphs!$F$381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Graphs!$F$382:$F$383</c:f>
              <c:numCache>
                <c:formatCode>General</c:formatCode>
                <c:ptCount val="2"/>
                <c:pt idx="0">
                  <c:v>25.8</c:v>
                </c:pt>
                <c:pt idx="1">
                  <c:v>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278-4F2B-9179-C1FECCCFFD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88609920"/>
        <c:axId val="90186496"/>
      </c:barChart>
      <c:catAx>
        <c:axId val="88609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01864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0186496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609920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Graphs!$E$10:$G$10</c:f>
              <c:numCache>
                <c:formatCode>General</c:formatCode>
                <c:ptCount val="3"/>
                <c:pt idx="0">
                  <c:v>5.5</c:v>
                </c:pt>
                <c:pt idx="1">
                  <c:v>19.5</c:v>
                </c:pt>
                <c:pt idx="2">
                  <c:v>13.6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260-4C95-B135-1BD48418CEBF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Graphs!$H$10:$J$10</c:f>
              <c:numCache>
                <c:formatCode>General</c:formatCode>
                <c:ptCount val="3"/>
                <c:pt idx="0">
                  <c:v>4.7</c:v>
                </c:pt>
                <c:pt idx="1">
                  <c:v>19.5</c:v>
                </c:pt>
                <c:pt idx="2">
                  <c:v>12.9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260-4C95-B135-1BD48418CEBF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Graphs!$K$10:$M$10</c:f>
              <c:numCache>
                <c:formatCode>General</c:formatCode>
                <c:ptCount val="3"/>
                <c:pt idx="0">
                  <c:v>6.7</c:v>
                </c:pt>
                <c:pt idx="1">
                  <c:v>21.1</c:v>
                </c:pt>
                <c:pt idx="2">
                  <c:v>14.8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260-4C95-B135-1BD48418CEBF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Graphs!$N$10:$P$10</c:f>
              <c:numCache>
                <c:formatCode>General</c:formatCode>
                <c:ptCount val="3"/>
                <c:pt idx="0">
                  <c:v>5</c:v>
                </c:pt>
                <c:pt idx="1">
                  <c:v>16.899999999999999</c:v>
                </c:pt>
                <c:pt idx="2">
                  <c:v>11.6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260-4C95-B135-1BD48418CEBF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Graphs!$Q$10:$S$10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20.100000000000001</c:v>
                </c:pt>
                <c:pt idx="2">
                  <c:v>13.6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260-4C95-B135-1BD48418CEBF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Graphs!$T$10:$V$10</c:f>
              <c:numCache>
                <c:formatCode>General</c:formatCode>
                <c:ptCount val="3"/>
                <c:pt idx="0">
                  <c:v>3.2</c:v>
                </c:pt>
                <c:pt idx="1">
                  <c:v>19.7</c:v>
                </c:pt>
                <c:pt idx="2">
                  <c:v>12.5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260-4C95-B135-1BD48418CEBF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Graphs!$W$10:$Y$10</c:f>
              <c:numCache>
                <c:formatCode>General</c:formatCode>
                <c:ptCount val="3"/>
                <c:pt idx="0">
                  <c:v>3.2</c:v>
                </c:pt>
                <c:pt idx="1">
                  <c:v>17</c:v>
                </c:pt>
                <c:pt idx="2">
                  <c:v>11.2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260-4C95-B135-1BD48418CE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0311680"/>
        <c:axId val="90392064"/>
      </c:barChart>
      <c:catAx>
        <c:axId val="90311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03920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0392064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031168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70586941659675E-2"/>
          <c:y val="8.6107337232196643E-2"/>
          <c:w val="0.86772322858549833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Graphs!$D$296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Graphs!$E$296:$J$296</c:f>
              <c:numCache>
                <c:formatCode>0.0</c:formatCode>
                <c:ptCount val="6"/>
                <c:pt idx="0">
                  <c:v>13.6</c:v>
                </c:pt>
                <c:pt idx="1">
                  <c:v>12.9</c:v>
                </c:pt>
                <c:pt idx="2">
                  <c:v>14.8</c:v>
                </c:pt>
                <c:pt idx="3">
                  <c:v>11.6</c:v>
                </c:pt>
                <c:pt idx="4">
                  <c:v>13.6</c:v>
                </c:pt>
                <c:pt idx="5">
                  <c:v>12.5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3CD-4BCB-97D2-2C3B3B200CFA}"/>
            </c:ext>
          </c:extLst>
        </c:ser>
        <c:ser>
          <c:idx val="2"/>
          <c:order val="1"/>
          <c:tx>
            <c:strRef>
              <c:f>Graphs!$D$297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Graphs!$E$297:$J$297</c:f>
              <c:numCache>
                <c:formatCode>0.0</c:formatCode>
                <c:ptCount val="6"/>
                <c:pt idx="0">
                  <c:v>13.6</c:v>
                </c:pt>
                <c:pt idx="1">
                  <c:v>11.8</c:v>
                </c:pt>
                <c:pt idx="2">
                  <c:v>13.8</c:v>
                </c:pt>
                <c:pt idx="3">
                  <c:v>11.1</c:v>
                </c:pt>
                <c:pt idx="4">
                  <c:v>12.1</c:v>
                </c:pt>
                <c:pt idx="5">
                  <c:v>12.3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3CD-4BCB-97D2-2C3B3B200CFA}"/>
            </c:ext>
          </c:extLst>
        </c:ser>
        <c:ser>
          <c:idx val="4"/>
          <c:order val="2"/>
          <c:tx>
            <c:strRef>
              <c:f>Graphs!$D$298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Graphs!$E$298:$J$298</c:f>
              <c:numCache>
                <c:formatCode>0.0</c:formatCode>
                <c:ptCount val="6"/>
                <c:pt idx="0">
                  <c:v>33.9</c:v>
                </c:pt>
                <c:pt idx="1">
                  <c:v>32</c:v>
                </c:pt>
                <c:pt idx="2">
                  <c:v>25.3</c:v>
                </c:pt>
                <c:pt idx="3">
                  <c:v>26</c:v>
                </c:pt>
                <c:pt idx="4">
                  <c:v>22.5</c:v>
                </c:pt>
                <c:pt idx="5">
                  <c:v>23.4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3CD-4BCB-97D2-2C3B3B200C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9420928"/>
        <c:axId val="69483136"/>
      </c:lineChart>
      <c:catAx>
        <c:axId val="69420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4831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9483136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42092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3085812049122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Graphs!$E$323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Graphs!$E$324:$E$326</c:f>
              <c:numCache>
                <c:formatCode>General</c:formatCode>
                <c:ptCount val="3"/>
                <c:pt idx="0">
                  <c:v>5.9</c:v>
                </c:pt>
                <c:pt idx="1">
                  <c:v>9.1999999999999993</c:v>
                </c:pt>
                <c:pt idx="2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09-4259-BB85-834291EE7C7B}"/>
            </c:ext>
          </c:extLst>
        </c:ser>
        <c:ser>
          <c:idx val="1"/>
          <c:order val="1"/>
          <c:tx>
            <c:strRef>
              <c:f>Graphs!$F$323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Graphs!$F$324:$F$326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8.5</c:v>
                </c:pt>
                <c:pt idx="2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09-4259-BB85-834291EE7C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9340160"/>
        <c:axId val="69505024"/>
      </c:barChart>
      <c:catAx>
        <c:axId val="69340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5050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9505024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34016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Graphs!$E$308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Graphs!$E$309:$E$312</c:f>
              <c:numCache>
                <c:formatCode>General</c:formatCode>
                <c:ptCount val="4"/>
                <c:pt idx="0">
                  <c:v>17.100000000000001</c:v>
                </c:pt>
                <c:pt idx="1">
                  <c:v>22.9</c:v>
                </c:pt>
                <c:pt idx="2">
                  <c:v>7.6</c:v>
                </c:pt>
                <c:pt idx="3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8A-4F2F-B1CE-7FA38D32D4DA}"/>
            </c:ext>
          </c:extLst>
        </c:ser>
        <c:ser>
          <c:idx val="1"/>
          <c:order val="1"/>
          <c:tx>
            <c:strRef>
              <c:f>Graphs!$F$308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Graphs!$F$309:$F$312</c:f>
              <c:numCache>
                <c:formatCode>General</c:formatCode>
                <c:ptCount val="4"/>
                <c:pt idx="0">
                  <c:v>15.5</c:v>
                </c:pt>
                <c:pt idx="1">
                  <c:v>23.4</c:v>
                </c:pt>
                <c:pt idx="2">
                  <c:v>4.8</c:v>
                </c:pt>
                <c:pt idx="3">
                  <c:v>13.1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38A-4F2F-B1CE-7FA38D32D4DA}"/>
            </c:ext>
          </c:extLst>
        </c:ser>
        <c:ser>
          <c:idx val="2"/>
          <c:order val="2"/>
          <c:tx>
            <c:strRef>
              <c:f>Graphs!$G$308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Graphs!$G$309:$G$312</c:f>
              <c:numCache>
                <c:formatCode>General</c:formatCode>
                <c:ptCount val="4"/>
                <c:pt idx="0">
                  <c:v>14.8</c:v>
                </c:pt>
                <c:pt idx="1">
                  <c:v>21.9</c:v>
                </c:pt>
                <c:pt idx="2">
                  <c:v>3.6</c:v>
                </c:pt>
                <c:pt idx="3">
                  <c:v>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38A-4F2F-B1CE-7FA38D32D4DA}"/>
            </c:ext>
          </c:extLst>
        </c:ser>
        <c:ser>
          <c:idx val="3"/>
          <c:order val="3"/>
          <c:tx>
            <c:strRef>
              <c:f>Graphs!$H$308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Graphs!$H$309:$H$312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22.7</c:v>
                </c:pt>
                <c:pt idx="2">
                  <c:v>5.4</c:v>
                </c:pt>
                <c:pt idx="3">
                  <c:v>10.3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38A-4F2F-B1CE-7FA38D32D4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0190592"/>
        <c:axId val="70192128"/>
      </c:barChart>
      <c:catAx>
        <c:axId val="70190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01921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0192128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019059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3671106811308"/>
          <c:y val="8.6107312021200436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Graphs!$E$12:$G$12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5.2</c:v>
                </c:pt>
                <c:pt idx="2">
                  <c:v>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7F4-4DB9-B793-1EF20F07F018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Graphs!$H$12:$J$12</c:f>
              <c:numCache>
                <c:formatCode>General</c:formatCode>
                <c:ptCount val="3"/>
                <c:pt idx="0">
                  <c:v>3.8</c:v>
                </c:pt>
                <c:pt idx="1">
                  <c:v>1.1000000000000001</c:v>
                </c:pt>
                <c:pt idx="2">
                  <c:v>2.2999999999999998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7F4-4DB9-B793-1EF20F07F018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Graphs!$K$12:$M$12</c:f>
              <c:numCache>
                <c:formatCode>General</c:formatCode>
                <c:ptCount val="3"/>
                <c:pt idx="0">
                  <c:v>4.9000000000000004</c:v>
                </c:pt>
                <c:pt idx="1">
                  <c:v>1.7</c:v>
                </c:pt>
                <c:pt idx="2">
                  <c:v>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7F4-4DB9-B793-1EF20F07F018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Graphs!$N$12:$P$12</c:f>
              <c:numCache>
                <c:formatCode>General</c:formatCode>
                <c:ptCount val="3"/>
                <c:pt idx="0">
                  <c:v>2.4</c:v>
                </c:pt>
                <c:pt idx="1">
                  <c:v>1.5</c:v>
                </c:pt>
                <c:pt idx="2">
                  <c:v>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7F4-4DB9-B793-1EF20F07F018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Graphs!$Q$12:$S$12</c:f>
              <c:numCache>
                <c:formatCode>General</c:formatCode>
                <c:ptCount val="3"/>
                <c:pt idx="0">
                  <c:v>2.8</c:v>
                </c:pt>
                <c:pt idx="1">
                  <c:v>1.8</c:v>
                </c:pt>
                <c:pt idx="2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7F4-4DB9-B793-1EF20F07F018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Graphs!$T$12:$V$12</c:f>
              <c:numCache>
                <c:formatCode>General</c:formatCode>
                <c:ptCount val="3"/>
                <c:pt idx="0">
                  <c:v>1.4</c:v>
                </c:pt>
                <c:pt idx="1">
                  <c:v>0.8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7F4-4DB9-B793-1EF20F07F018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Graphs!$W$12:$Y$12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1.2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7F4-4DB9-B793-1EF20F07F0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5826688"/>
        <c:axId val="96171904"/>
      </c:barChart>
      <c:catAx>
        <c:axId val="95826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1719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6171904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82668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733677914834"/>
          <c:y val="8.6107337232196643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val>
            <c:numRef>
              <c:f>Graphs!$K$23:$M$23</c:f>
              <c:numCache>
                <c:formatCode>General</c:formatCode>
                <c:ptCount val="3"/>
                <c:pt idx="0">
                  <c:v>2.1</c:v>
                </c:pt>
                <c:pt idx="1">
                  <c:v>3.7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CB-45B2-835E-1F71AEEB1DEE}"/>
            </c:ext>
          </c:extLst>
        </c:ser>
        <c:ser>
          <c:idx val="4"/>
          <c:order val="1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Graphs!$N$23:$P$23</c:f>
              <c:numCache>
                <c:formatCode>General</c:formatCode>
                <c:ptCount val="3"/>
                <c:pt idx="0">
                  <c:v>1.9</c:v>
                </c:pt>
                <c:pt idx="1">
                  <c:v>2.5</c:v>
                </c:pt>
                <c:pt idx="2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DCB-45B2-835E-1F71AEEB1DEE}"/>
            </c:ext>
          </c:extLst>
        </c:ser>
        <c:ser>
          <c:idx val="5"/>
          <c:order val="2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Graphs!$Q$23:$S$23</c:f>
              <c:numCache>
                <c:formatCode>General</c:formatCode>
                <c:ptCount val="3"/>
                <c:pt idx="0">
                  <c:v>1.6</c:v>
                </c:pt>
                <c:pt idx="1">
                  <c:v>2.9</c:v>
                </c:pt>
                <c:pt idx="2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DCB-45B2-835E-1F71AEEB1DEE}"/>
            </c:ext>
          </c:extLst>
        </c:ser>
        <c:ser>
          <c:idx val="3"/>
          <c:order val="3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Graphs!$T$23:$V$23</c:f>
              <c:numCache>
                <c:formatCode>General</c:formatCode>
                <c:ptCount val="3"/>
                <c:pt idx="0">
                  <c:v>2</c:v>
                </c:pt>
                <c:pt idx="1">
                  <c:v>3.7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DCB-45B2-835E-1F71AEEB1DEE}"/>
            </c:ext>
          </c:extLst>
        </c:ser>
        <c:ser>
          <c:idx val="6"/>
          <c:order val="4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Graphs!$W$23:$Y$23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DCB-45B2-835E-1F71AEEB1D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6248960"/>
        <c:axId val="99082624"/>
      </c:barChart>
      <c:catAx>
        <c:axId val="96248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0826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9082624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248960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3796249018361"/>
          <c:y val="8.6107337232196643E-2"/>
          <c:w val="0.84075592939961008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Graphs!$E$19:$G$19</c:f>
              <c:numCache>
                <c:formatCode>General</c:formatCode>
                <c:ptCount val="3"/>
                <c:pt idx="0">
                  <c:v>0.8</c:v>
                </c:pt>
                <c:pt idx="1">
                  <c:v>6.5</c:v>
                </c:pt>
                <c:pt idx="2">
                  <c:v>4.0999999999999996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15-47C7-88A4-5D339FC1AFE4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Graphs!$H$19:$J$19</c:f>
              <c:numCache>
                <c:formatCode>General</c:formatCode>
                <c:ptCount val="3"/>
                <c:pt idx="0">
                  <c:v>1.5</c:v>
                </c:pt>
                <c:pt idx="1">
                  <c:v>3.5</c:v>
                </c:pt>
                <c:pt idx="2">
                  <c:v>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315-47C7-88A4-5D339FC1AFE4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Graphs!$K$19:$M$19</c:f>
              <c:numCache>
                <c:formatCode>General</c:formatCode>
                <c:ptCount val="3"/>
                <c:pt idx="0">
                  <c:v>0.7</c:v>
                </c:pt>
                <c:pt idx="1">
                  <c:v>2.2999999999999998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315-47C7-88A4-5D339FC1AFE4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Graphs!$N$19:$P$19</c:f>
              <c:numCache>
                <c:formatCode>General</c:formatCode>
                <c:ptCount val="3"/>
                <c:pt idx="0">
                  <c:v>0.6</c:v>
                </c:pt>
                <c:pt idx="1">
                  <c:v>2.4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315-47C7-88A4-5D339FC1AFE4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Graphs!$Q$19:$S$19</c:f>
              <c:numCache>
                <c:formatCode>General</c:formatCode>
                <c:ptCount val="3"/>
                <c:pt idx="0">
                  <c:v>0.6</c:v>
                </c:pt>
                <c:pt idx="1">
                  <c:v>2.2999999999999998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315-47C7-88A4-5D339FC1AFE4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Graphs!$T$19:$V$19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2.2999999999999998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315-47C7-88A4-5D339FC1AFE4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Graphs!$W$19:$Y$19</c:f>
              <c:numCache>
                <c:formatCode>General</c:formatCode>
                <c:ptCount val="3"/>
                <c:pt idx="0">
                  <c:v>0.8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315-47C7-88A4-5D339FC1AF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0222208"/>
        <c:axId val="70224896"/>
      </c:barChart>
      <c:catAx>
        <c:axId val="70222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02248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022489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022220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Graphs!$E$20:$G$20</c:f>
              <c:numCache>
                <c:formatCode>General</c:formatCode>
                <c:ptCount val="3"/>
                <c:pt idx="0">
                  <c:v>2.4</c:v>
                </c:pt>
                <c:pt idx="1">
                  <c:v>6.9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B5-45CE-BBF9-E80E81552C90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Graphs!$H$20:$J$20</c:f>
              <c:numCache>
                <c:formatCode>General</c:formatCode>
                <c:ptCount val="3"/>
                <c:pt idx="0">
                  <c:v>3.2</c:v>
                </c:pt>
                <c:pt idx="1">
                  <c:v>3.8</c:v>
                </c:pt>
                <c:pt idx="2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CB5-45CE-BBF9-E80E81552C90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Graphs!$K$20:$M$20</c:f>
              <c:numCache>
                <c:formatCode>General</c:formatCode>
                <c:ptCount val="3"/>
                <c:pt idx="0">
                  <c:v>1.5</c:v>
                </c:pt>
                <c:pt idx="1">
                  <c:v>4.0999999999999996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CB5-45CE-BBF9-E80E81552C90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Graphs!$N$20:$P$20</c:f>
              <c:numCache>
                <c:formatCode>General</c:formatCode>
                <c:ptCount val="3"/>
                <c:pt idx="0">
                  <c:v>1.9</c:v>
                </c:pt>
                <c:pt idx="1">
                  <c:v>2.8</c:v>
                </c:pt>
                <c:pt idx="2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CB5-45CE-BBF9-E80E81552C90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Graphs!$Q$20:$S$20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3.1</c:v>
                </c:pt>
                <c:pt idx="2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CB5-45CE-BBF9-E80E81552C90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Graphs!$T$20:$V$20</c:f>
              <c:numCache>
                <c:formatCode>General</c:formatCode>
                <c:ptCount val="3"/>
                <c:pt idx="0">
                  <c:v>2.5</c:v>
                </c:pt>
                <c:pt idx="1">
                  <c:v>2</c:v>
                </c:pt>
                <c:pt idx="2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CB5-45CE-BBF9-E80E81552C90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Graphs!$W$20:$Y$20</c:f>
              <c:numCache>
                <c:formatCode>General</c:formatCode>
                <c:ptCount val="3"/>
                <c:pt idx="0">
                  <c:v>1.6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CB5-45CE-BBF9-E80E81552C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3005568"/>
        <c:axId val="103014784"/>
      </c:barChart>
      <c:catAx>
        <c:axId val="1030055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0147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3014784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00556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Graphs!$E$21:$G$21</c:f>
              <c:numCache>
                <c:formatCode>General</c:formatCode>
                <c:ptCount val="3"/>
                <c:pt idx="0">
                  <c:v>0.8</c:v>
                </c:pt>
                <c:pt idx="1">
                  <c:v>2.2000000000000002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88-4DE2-B730-59C3C5BA1B0D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Graphs!$H$21:$J$21</c:f>
              <c:numCache>
                <c:formatCode>General</c:formatCode>
                <c:ptCount val="3"/>
                <c:pt idx="0">
                  <c:v>0.6</c:v>
                </c:pt>
                <c:pt idx="1">
                  <c:v>0.8</c:v>
                </c:pt>
                <c:pt idx="2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288-4DE2-B730-59C3C5BA1B0D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Graphs!$K$21:$M$21</c:f>
              <c:numCache>
                <c:formatCode>General</c:formatCode>
                <c:ptCount val="3"/>
                <c:pt idx="0">
                  <c:v>0.8</c:v>
                </c:pt>
                <c:pt idx="1">
                  <c:v>0.7</c:v>
                </c:pt>
                <c:pt idx="2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288-4DE2-B730-59C3C5BA1B0D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Graphs!$N$21:$P$21</c:f>
              <c:numCache>
                <c:formatCode>General</c:formatCode>
                <c:ptCount val="3"/>
                <c:pt idx="0">
                  <c:v>0.6</c:v>
                </c:pt>
                <c:pt idx="1">
                  <c:v>1.2</c:v>
                </c:pt>
                <c:pt idx="2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288-4DE2-B730-59C3C5BA1B0D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Graphs!$Q$21:$S$21</c:f>
              <c:numCache>
                <c:formatCode>General</c:formatCode>
                <c:ptCount val="3"/>
                <c:pt idx="0">
                  <c:v>0.5</c:v>
                </c:pt>
                <c:pt idx="1">
                  <c:v>0.5</c:v>
                </c:pt>
                <c:pt idx="2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288-4DE2-B730-59C3C5BA1B0D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Graphs!$T$21:$V$21</c:f>
              <c:numCache>
                <c:formatCode>General</c:formatCode>
                <c:ptCount val="3"/>
                <c:pt idx="0">
                  <c:v>0.2</c:v>
                </c:pt>
                <c:pt idx="1">
                  <c:v>2.1</c:v>
                </c:pt>
                <c:pt idx="2">
                  <c:v>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288-4DE2-B730-59C3C5BA1B0D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Graphs!$W$21:$Y$21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288-4DE2-B730-59C3C5BA1B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0253952"/>
        <c:axId val="70347392"/>
      </c:barChart>
      <c:catAx>
        <c:axId val="70253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03473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0347392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0253952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21242225267918"/>
          <c:y val="7.3409461663947809E-2"/>
          <c:w val="0.84861955395507305"/>
          <c:h val="0.554740502698284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43085827659252E-17"/>
                  <c:y val="-8.0685829551185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98A-4186-8AD5-4CA16434DFE8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Sort'!$K$24:$K$41</c:f>
              <c:strCache>
                <c:ptCount val="18"/>
                <c:pt idx="0">
                  <c:v>Alcohol</c:v>
                </c:pt>
                <c:pt idx="1">
                  <c:v>Marijuana or Hashish</c:v>
                </c:pt>
                <c:pt idx="2">
                  <c:v>Vaporizer/E-Cigarette</c:v>
                </c:pt>
                <c:pt idx="3">
                  <c:v>Binge Drinking</c:v>
                </c:pt>
                <c:pt idx="4">
                  <c:v>Cigarettes</c:v>
                </c:pt>
                <c:pt idx="5">
                  <c:v>Over-the-Counter Drugs</c:v>
                </c:pt>
                <c:pt idx="6">
                  <c:v>Prescription Pain Relievers</c:v>
                </c:pt>
                <c:pt idx="7">
                  <c:v>Depressants</c:v>
                </c:pt>
                <c:pt idx="8">
                  <c:v>Prescription Amphetamines</c:v>
                </c:pt>
                <c:pt idx="9">
                  <c:v>Inhalants</c:v>
                </c:pt>
                <c:pt idx="10">
                  <c:v>LSD, PCP or Mushrooms</c:v>
                </c:pt>
                <c:pt idx="11">
                  <c:v>Club Drugs</c:v>
                </c:pt>
                <c:pt idx="12">
                  <c:v>Synthetic Marijuana*</c:v>
                </c:pt>
                <c:pt idx="13">
                  <c:v>Steroids (without a doctor’s order)</c:v>
                </c:pt>
                <c:pt idx="14">
                  <c:v>Cocaine or Crack Cocaine</c:v>
                </c:pt>
                <c:pt idx="15">
                  <c:v>Methamphetamine</c:v>
                </c:pt>
                <c:pt idx="16">
                  <c:v>Heroin</c:v>
                </c:pt>
                <c:pt idx="17">
                  <c:v>Flakka*</c:v>
                </c:pt>
              </c:strCache>
            </c:strRef>
          </c:cat>
          <c:val>
            <c:numRef>
              <c:f>'Data Sort'!$L$24:$L$41</c:f>
              <c:numCache>
                <c:formatCode>0.0</c:formatCode>
                <c:ptCount val="18"/>
                <c:pt idx="0">
                  <c:v>20.2</c:v>
                </c:pt>
                <c:pt idx="1">
                  <c:v>12.5</c:v>
                </c:pt>
                <c:pt idx="2">
                  <c:v>11.8</c:v>
                </c:pt>
                <c:pt idx="3">
                  <c:v>7.3</c:v>
                </c:pt>
                <c:pt idx="4">
                  <c:v>4.8</c:v>
                </c:pt>
                <c:pt idx="5">
                  <c:v>3</c:v>
                </c:pt>
                <c:pt idx="6">
                  <c:v>2.2000000000000002</c:v>
                </c:pt>
                <c:pt idx="7">
                  <c:v>1.8</c:v>
                </c:pt>
                <c:pt idx="8">
                  <c:v>1.3</c:v>
                </c:pt>
                <c:pt idx="9">
                  <c:v>1</c:v>
                </c:pt>
                <c:pt idx="10">
                  <c:v>0.7</c:v>
                </c:pt>
                <c:pt idx="11">
                  <c:v>0.7</c:v>
                </c:pt>
                <c:pt idx="12">
                  <c:v>0.6</c:v>
                </c:pt>
                <c:pt idx="13">
                  <c:v>0.5</c:v>
                </c:pt>
                <c:pt idx="14">
                  <c:v>0.3</c:v>
                </c:pt>
                <c:pt idx="15">
                  <c:v>0.3</c:v>
                </c:pt>
                <c:pt idx="16">
                  <c:v>0.1</c:v>
                </c:pt>
                <c:pt idx="1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98A-4186-8AD5-4CA16434DF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5843840"/>
        <c:axId val="95845376"/>
      </c:barChart>
      <c:catAx>
        <c:axId val="95843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8453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5845376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84384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Graphs!$E$51:$E$55</c:f>
              <c:numCache>
                <c:formatCode>General</c:formatCode>
                <c:ptCount val="5"/>
                <c:pt idx="0">
                  <c:v>16.3</c:v>
                </c:pt>
                <c:pt idx="1">
                  <c:v>7.6</c:v>
                </c:pt>
                <c:pt idx="2">
                  <c:v>10.6</c:v>
                </c:pt>
                <c:pt idx="3">
                  <c:v>26.6</c:v>
                </c:pt>
                <c:pt idx="4">
                  <c:v>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D4-40A0-8A02-6A05E1DD5D23}"/>
            </c:ext>
          </c:extLst>
        </c:ser>
        <c:ser>
          <c:idx val="1"/>
          <c:order val="1"/>
          <c:tx>
            <c:strRef>
              <c:f>Graphs!$F$50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Graphs!$F$51:$F$55</c:f>
              <c:numCache>
                <c:formatCode>General</c:formatCode>
                <c:ptCount val="5"/>
                <c:pt idx="0">
                  <c:v>14.7</c:v>
                </c:pt>
                <c:pt idx="1">
                  <c:v>6.8</c:v>
                </c:pt>
                <c:pt idx="2">
                  <c:v>10</c:v>
                </c:pt>
                <c:pt idx="3">
                  <c:v>24.3</c:v>
                </c:pt>
                <c:pt idx="4">
                  <c:v>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BD4-40A0-8A02-6A05E1DD5D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0354048"/>
        <c:axId val="95601408"/>
      </c:barChart>
      <c:catAx>
        <c:axId val="703540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6014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5601408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035404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69317398386107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Graphs!$E$369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Graphs!$E$370:$E$376</c:f>
              <c:numCache>
                <c:formatCode>General</c:formatCode>
                <c:ptCount val="7"/>
                <c:pt idx="0">
                  <c:v>4.5999999999999996</c:v>
                </c:pt>
                <c:pt idx="1">
                  <c:v>4.3</c:v>
                </c:pt>
                <c:pt idx="2">
                  <c:v>1.3</c:v>
                </c:pt>
                <c:pt idx="3">
                  <c:v>2.7</c:v>
                </c:pt>
                <c:pt idx="4">
                  <c:v>0.7</c:v>
                </c:pt>
                <c:pt idx="5">
                  <c:v>8.4</c:v>
                </c:pt>
                <c:pt idx="6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A9-427D-BFB7-6B242CCB92AB}"/>
            </c:ext>
          </c:extLst>
        </c:ser>
        <c:ser>
          <c:idx val="1"/>
          <c:order val="1"/>
          <c:tx>
            <c:strRef>
              <c:f>Graphs!$F$369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Graphs!$F$370:$F$376</c:f>
              <c:numCache>
                <c:formatCode>General</c:formatCode>
                <c:ptCount val="7"/>
                <c:pt idx="0">
                  <c:v>5.5</c:v>
                </c:pt>
                <c:pt idx="1">
                  <c:v>4.2</c:v>
                </c:pt>
                <c:pt idx="2">
                  <c:v>1.3</c:v>
                </c:pt>
                <c:pt idx="3">
                  <c:v>2.4</c:v>
                </c:pt>
                <c:pt idx="4">
                  <c:v>0.6</c:v>
                </c:pt>
                <c:pt idx="5">
                  <c:v>9.8000000000000007</c:v>
                </c:pt>
                <c:pt idx="6">
                  <c:v>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AA9-427D-BFB7-6B242CCB92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0367872"/>
        <c:axId val="70382336"/>
      </c:barChart>
      <c:catAx>
        <c:axId val="70367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03823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0382336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036787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1301019113226"/>
          <c:y val="8.7030517289234929E-2"/>
          <c:w val="0.86053562417325824"/>
          <c:h val="0.6691739824866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Graphs!$E$256</c:f>
              <c:strCache>
                <c:ptCount val="1"/>
                <c:pt idx="0">
                  <c:v>Middle School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Graphs!$E$257:$E$263</c:f>
              <c:numCache>
                <c:formatCode>0.0</c:formatCode>
                <c:ptCount val="7"/>
                <c:pt idx="0">
                  <c:v>7.6</c:v>
                </c:pt>
                <c:pt idx="1">
                  <c:v>19.7</c:v>
                </c:pt>
                <c:pt idx="2">
                  <c:v>39.200000000000003</c:v>
                </c:pt>
                <c:pt idx="3">
                  <c:v>9</c:v>
                </c:pt>
                <c:pt idx="4">
                  <c:v>5.9</c:v>
                </c:pt>
                <c:pt idx="5">
                  <c:v>10.6</c:v>
                </c:pt>
                <c:pt idx="6">
                  <c:v>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93-4C9C-A46F-88D1017CD108}"/>
            </c:ext>
          </c:extLst>
        </c:ser>
        <c:ser>
          <c:idx val="1"/>
          <c:order val="1"/>
          <c:tx>
            <c:strRef>
              <c:f>Graphs!$F$256</c:f>
              <c:strCache>
                <c:ptCount val="1"/>
                <c:pt idx="0">
                  <c:v>High School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Graphs!$F$257:$F$263</c:f>
              <c:numCache>
                <c:formatCode>0.0</c:formatCode>
                <c:ptCount val="7"/>
                <c:pt idx="0">
                  <c:v>11.9</c:v>
                </c:pt>
                <c:pt idx="1">
                  <c:v>7.7</c:v>
                </c:pt>
                <c:pt idx="2">
                  <c:v>25.6</c:v>
                </c:pt>
                <c:pt idx="3">
                  <c:v>8.5</c:v>
                </c:pt>
                <c:pt idx="4">
                  <c:v>2.8</c:v>
                </c:pt>
                <c:pt idx="5">
                  <c:v>9.1999999999999993</c:v>
                </c:pt>
                <c:pt idx="6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893-4C9C-A46F-88D1017CD1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0374144"/>
        <c:axId val="70378240"/>
      </c:barChart>
      <c:catAx>
        <c:axId val="70374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03782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0378240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037414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63847555806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Graphs!$E$317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Graphs!$E$318:$E$320</c:f>
              <c:numCache>
                <c:formatCode>General</c:formatCode>
                <c:ptCount val="3"/>
                <c:pt idx="0">
                  <c:v>3.5</c:v>
                </c:pt>
                <c:pt idx="1">
                  <c:v>20.3</c:v>
                </c:pt>
                <c:pt idx="2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EA-48DD-930A-5D59AEB62FB5}"/>
            </c:ext>
          </c:extLst>
        </c:ser>
        <c:ser>
          <c:idx val="1"/>
          <c:order val="1"/>
          <c:tx>
            <c:strRef>
              <c:f>Graphs!$F$317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Graphs!$F$318:$F$320</c:f>
              <c:numCache>
                <c:formatCode>General</c:formatCode>
                <c:ptCount val="3"/>
                <c:pt idx="0">
                  <c:v>3.4</c:v>
                </c:pt>
                <c:pt idx="1">
                  <c:v>16.899999999999999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2EA-48DD-930A-5D59AEB62F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0221568"/>
        <c:axId val="90370816"/>
      </c:barChart>
      <c:catAx>
        <c:axId val="902215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03708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0370816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022156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Graphs!$E$109:$E$114</c:f>
              <c:numCache>
                <c:formatCode>General</c:formatCode>
                <c:ptCount val="6"/>
                <c:pt idx="0">
                  <c:v>46</c:v>
                </c:pt>
                <c:pt idx="1">
                  <c:v>59</c:v>
                </c:pt>
                <c:pt idx="2">
                  <c:v>53</c:v>
                </c:pt>
                <c:pt idx="3">
                  <c:v>57</c:v>
                </c:pt>
                <c:pt idx="4">
                  <c:v>48</c:v>
                </c:pt>
                <c:pt idx="5">
                  <c:v>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13-4B8C-9B3E-D6B1227DCA5C}"/>
            </c:ext>
          </c:extLst>
        </c:ser>
        <c:ser>
          <c:idx val="1"/>
          <c:order val="1"/>
          <c:tx>
            <c:strRef>
              <c:f>Graphs!$F$108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Graphs!$F$109:$F$114</c:f>
              <c:numCache>
                <c:formatCode>General</c:formatCode>
                <c:ptCount val="6"/>
                <c:pt idx="0">
                  <c:v>46</c:v>
                </c:pt>
                <c:pt idx="1">
                  <c:v>60</c:v>
                </c:pt>
                <c:pt idx="2">
                  <c:v>56</c:v>
                </c:pt>
                <c:pt idx="3">
                  <c:v>53</c:v>
                </c:pt>
                <c:pt idx="4">
                  <c:v>49</c:v>
                </c:pt>
                <c:pt idx="5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C13-4B8C-9B3E-D6B1227DCA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5553792"/>
        <c:axId val="95632000"/>
      </c:barChart>
      <c:catAx>
        <c:axId val="9555379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63200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563200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55379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Graphs!$E$151:$E$157</c:f>
              <c:numCache>
                <c:formatCode>General</c:formatCode>
                <c:ptCount val="7"/>
                <c:pt idx="0">
                  <c:v>45</c:v>
                </c:pt>
                <c:pt idx="1">
                  <c:v>62</c:v>
                </c:pt>
                <c:pt idx="2">
                  <c:v>34</c:v>
                </c:pt>
                <c:pt idx="3">
                  <c:v>38</c:v>
                </c:pt>
                <c:pt idx="4">
                  <c:v>26</c:v>
                </c:pt>
                <c:pt idx="5">
                  <c:v>36</c:v>
                </c:pt>
                <c:pt idx="6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0E7-4E17-8B19-4EB065356711}"/>
            </c:ext>
          </c:extLst>
        </c:ser>
        <c:ser>
          <c:idx val="1"/>
          <c:order val="1"/>
          <c:tx>
            <c:strRef>
              <c:f>Graphs!$F$150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Graphs!$F$151:$F$157</c:f>
              <c:numCache>
                <c:formatCode>General</c:formatCode>
                <c:ptCount val="7"/>
                <c:pt idx="0">
                  <c:v>42</c:v>
                </c:pt>
                <c:pt idx="1">
                  <c:v>59</c:v>
                </c:pt>
                <c:pt idx="2">
                  <c:v>37</c:v>
                </c:pt>
                <c:pt idx="3">
                  <c:v>37</c:v>
                </c:pt>
                <c:pt idx="4">
                  <c:v>24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0E7-4E17-8B19-4EB0653567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0345856"/>
        <c:axId val="90348544"/>
      </c:barChart>
      <c:catAx>
        <c:axId val="9034585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034854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034854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034585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9825918762088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Graphs!$E$158:$E$162</c:f>
              <c:numCache>
                <c:formatCode>General</c:formatCode>
                <c:ptCount val="5"/>
                <c:pt idx="0">
                  <c:v>42</c:v>
                </c:pt>
                <c:pt idx="1">
                  <c:v>55</c:v>
                </c:pt>
                <c:pt idx="2">
                  <c:v>37</c:v>
                </c:pt>
                <c:pt idx="3">
                  <c:v>32</c:v>
                </c:pt>
                <c:pt idx="4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38-4967-8AB5-F04B21164222}"/>
            </c:ext>
          </c:extLst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Graphs!$F$158:$F$162</c:f>
              <c:numCache>
                <c:formatCode>General</c:formatCode>
                <c:ptCount val="5"/>
                <c:pt idx="0">
                  <c:v>42</c:v>
                </c:pt>
                <c:pt idx="1">
                  <c:v>53</c:v>
                </c:pt>
                <c:pt idx="2">
                  <c:v>39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538-4967-8AB5-F04B211642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9284224"/>
        <c:axId val="69286144"/>
      </c:barChart>
      <c:catAx>
        <c:axId val="6928422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28614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928614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28422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4983881366860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Graphs!$E$192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Graphs!$E$193:$E$198</c:f>
              <c:numCache>
                <c:formatCode>General</c:formatCode>
                <c:ptCount val="6"/>
                <c:pt idx="0">
                  <c:v>64</c:v>
                </c:pt>
                <c:pt idx="1">
                  <c:v>56</c:v>
                </c:pt>
                <c:pt idx="2">
                  <c:v>52</c:v>
                </c:pt>
                <c:pt idx="3">
                  <c:v>55</c:v>
                </c:pt>
                <c:pt idx="4">
                  <c:v>53</c:v>
                </c:pt>
                <c:pt idx="5">
                  <c:v>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FA-40DB-B8BE-CB00A44DB443}"/>
            </c:ext>
          </c:extLst>
        </c:ser>
        <c:ser>
          <c:idx val="1"/>
          <c:order val="1"/>
          <c:tx>
            <c:strRef>
              <c:f>Graphs!$F$192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Graphs!$F$193:$F$198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56</c:v>
                </c:pt>
                <c:pt idx="3">
                  <c:v>63</c:v>
                </c:pt>
                <c:pt idx="4">
                  <c:v>59</c:v>
                </c:pt>
                <c:pt idx="5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0FA-40DB-B8BE-CB00A44DB4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9351680"/>
        <c:axId val="90347392"/>
      </c:barChart>
      <c:catAx>
        <c:axId val="6935168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034739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034739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35168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724693745970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Graphs!$E$237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Graphs!$E$238:$E$244</c:f>
              <c:numCache>
                <c:formatCode>General</c:formatCode>
                <c:ptCount val="7"/>
                <c:pt idx="0">
                  <c:v>54</c:v>
                </c:pt>
                <c:pt idx="1">
                  <c:v>63</c:v>
                </c:pt>
                <c:pt idx="2">
                  <c:v>44</c:v>
                </c:pt>
                <c:pt idx="3">
                  <c:v>33</c:v>
                </c:pt>
                <c:pt idx="4">
                  <c:v>38</c:v>
                </c:pt>
                <c:pt idx="5">
                  <c:v>40</c:v>
                </c:pt>
                <c:pt idx="6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08-4A42-B1E0-E7094C060374}"/>
            </c:ext>
          </c:extLst>
        </c:ser>
        <c:ser>
          <c:idx val="1"/>
          <c:order val="1"/>
          <c:tx>
            <c:strRef>
              <c:f>Graphs!$F$237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Graphs!$F$238:$F$244</c:f>
              <c:numCache>
                <c:formatCode>General</c:formatCode>
                <c:ptCount val="7"/>
                <c:pt idx="0">
                  <c:v>44</c:v>
                </c:pt>
                <c:pt idx="1">
                  <c:v>61</c:v>
                </c:pt>
                <c:pt idx="2">
                  <c:v>31</c:v>
                </c:pt>
                <c:pt idx="3">
                  <c:v>27</c:v>
                </c:pt>
                <c:pt idx="4">
                  <c:v>36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F08-4A42-B1E0-E7094C0603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9351296"/>
        <c:axId val="95797248"/>
      </c:barChart>
      <c:catAx>
        <c:axId val="6935129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79724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579724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35129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2088974854932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Graphs!$E$245:$E$249</c:f>
              <c:numCache>
                <c:formatCode>General</c:formatCode>
                <c:ptCount val="5"/>
                <c:pt idx="0">
                  <c:v>49</c:v>
                </c:pt>
                <c:pt idx="1">
                  <c:v>62</c:v>
                </c:pt>
                <c:pt idx="2">
                  <c:v>42</c:v>
                </c:pt>
                <c:pt idx="3">
                  <c:v>42</c:v>
                </c:pt>
                <c:pt idx="4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7D7-49EA-BF41-96651E1EB8A3}"/>
            </c:ext>
          </c:extLst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Graphs!$F$245:$F$249</c:f>
              <c:numCache>
                <c:formatCode>General</c:formatCode>
                <c:ptCount val="5"/>
                <c:pt idx="0">
                  <c:v>44</c:v>
                </c:pt>
                <c:pt idx="1">
                  <c:v>54</c:v>
                </c:pt>
                <c:pt idx="2">
                  <c:v>35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7D7-49EA-BF41-96651E1EB8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6092160"/>
        <c:axId val="96724096"/>
      </c:barChart>
      <c:catAx>
        <c:axId val="9609216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72409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672409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09216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7046154213658"/>
          <c:y val="8.6107337232196643E-2"/>
          <c:w val="0.84682343034765706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Graphs!$E$6:$G$6</c:f>
              <c:numCache>
                <c:formatCode>General</c:formatCode>
                <c:ptCount val="3"/>
                <c:pt idx="0">
                  <c:v>16.600000000000001</c:v>
                </c:pt>
                <c:pt idx="1">
                  <c:v>46.4</c:v>
                </c:pt>
                <c:pt idx="2">
                  <c:v>33.5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85-450C-BC2A-A038318CF752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Graphs!$H$6:$J$6</c:f>
              <c:numCache>
                <c:formatCode>General</c:formatCode>
                <c:ptCount val="3"/>
                <c:pt idx="0">
                  <c:v>15.1</c:v>
                </c:pt>
                <c:pt idx="1">
                  <c:v>42</c:v>
                </c:pt>
                <c:pt idx="2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685-450C-BC2A-A038318CF752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Graphs!$K$6:$M$6</c:f>
              <c:numCache>
                <c:formatCode>General</c:formatCode>
                <c:ptCount val="3"/>
                <c:pt idx="0">
                  <c:v>16.2</c:v>
                </c:pt>
                <c:pt idx="1">
                  <c:v>39.299999999999997</c:v>
                </c:pt>
                <c:pt idx="2">
                  <c:v>29.2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685-450C-BC2A-A038318CF752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Graphs!$N$6:$P$6</c:f>
              <c:numCache>
                <c:formatCode>General</c:formatCode>
                <c:ptCount val="3"/>
                <c:pt idx="0">
                  <c:v>13.8</c:v>
                </c:pt>
                <c:pt idx="1">
                  <c:v>32.6</c:v>
                </c:pt>
                <c:pt idx="2">
                  <c:v>24.3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685-450C-BC2A-A038318CF752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Graphs!$Q$6:$S$6</c:f>
              <c:numCache>
                <c:formatCode>General</c:formatCode>
                <c:ptCount val="3"/>
                <c:pt idx="0">
                  <c:v>11.8</c:v>
                </c:pt>
                <c:pt idx="1">
                  <c:v>28.8</c:v>
                </c:pt>
                <c:pt idx="2">
                  <c:v>21.3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685-450C-BC2A-A038318CF752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Graphs!$T$6:$V$6</c:f>
              <c:numCache>
                <c:formatCode>General</c:formatCode>
                <c:ptCount val="3"/>
                <c:pt idx="0">
                  <c:v>9.1999999999999993</c:v>
                </c:pt>
                <c:pt idx="1">
                  <c:v>28.5</c:v>
                </c:pt>
                <c:pt idx="2">
                  <c:v>20.2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685-450C-BC2A-A038318CF752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Graphs!$W$6:$Y$6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25.5</c:v>
                </c:pt>
                <c:pt idx="2">
                  <c:v>18.3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685-450C-BC2A-A038318CF7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5708288"/>
        <c:axId val="95710208"/>
      </c:barChart>
      <c:catAx>
        <c:axId val="95708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7102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5710208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70828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0421201616009"/>
          <c:y val="8.6107337232196643E-2"/>
          <c:w val="0.84378967987363351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Graphs!$E$7:$G$7</c:f>
              <c:numCache>
                <c:formatCode>General</c:formatCode>
                <c:ptCount val="3"/>
                <c:pt idx="0">
                  <c:v>8.1999999999999993</c:v>
                </c:pt>
                <c:pt idx="1">
                  <c:v>29.4</c:v>
                </c:pt>
                <c:pt idx="2">
                  <c:v>20.3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D8-45DF-99FF-56F85FD4704C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Graphs!$H$7:$J$7</c:f>
              <c:numCache>
                <c:formatCode>General</c:formatCode>
                <c:ptCount val="3"/>
                <c:pt idx="0">
                  <c:v>6</c:v>
                </c:pt>
                <c:pt idx="1">
                  <c:v>23.7</c:v>
                </c:pt>
                <c:pt idx="2">
                  <c:v>15.8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DD8-45DF-99FF-56F85FD4704C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Graphs!$K$7:$M$7</c:f>
              <c:numCache>
                <c:formatCode>General</c:formatCode>
                <c:ptCount val="3"/>
                <c:pt idx="0">
                  <c:v>7.2</c:v>
                </c:pt>
                <c:pt idx="1">
                  <c:v>18.5</c:v>
                </c:pt>
                <c:pt idx="2">
                  <c:v>13.5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DD8-45DF-99FF-56F85FD4704C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Graphs!$N$7:$P$7</c:f>
              <c:numCache>
                <c:formatCode>General</c:formatCode>
                <c:ptCount val="3"/>
                <c:pt idx="0">
                  <c:v>5.6</c:v>
                </c:pt>
                <c:pt idx="1">
                  <c:v>13.5</c:v>
                </c:pt>
                <c:pt idx="2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DD8-45DF-99FF-56F85FD4704C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Graphs!$Q$7:$S$7</c:f>
              <c:numCache>
                <c:formatCode>General</c:formatCode>
                <c:ptCount val="3"/>
                <c:pt idx="0">
                  <c:v>4.5</c:v>
                </c:pt>
                <c:pt idx="1">
                  <c:v>12.2</c:v>
                </c:pt>
                <c:pt idx="2">
                  <c:v>8.8000000000000007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DD8-45DF-99FF-56F85FD4704C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Graphs!$T$7:$V$7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11</c:v>
                </c:pt>
                <c:pt idx="2">
                  <c:v>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DD8-45DF-99FF-56F85FD4704C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Graphs!$W$7:$Y$7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DD8-45DF-99FF-56F85FD470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5708672"/>
        <c:axId val="96702848"/>
      </c:barChart>
      <c:catAx>
        <c:axId val="95708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7028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6702848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70867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236769891818"/>
          <c:y val="8.6107337232196643E-2"/>
          <c:w val="0.84497009546161683"/>
          <c:h val="0.73482970564522299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Graphs!$D$281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Graphs!$E$281:$J$281</c:f>
              <c:numCache>
                <c:formatCode>0.0</c:formatCode>
                <c:ptCount val="6"/>
                <c:pt idx="0">
                  <c:v>33.5</c:v>
                </c:pt>
                <c:pt idx="1">
                  <c:v>30</c:v>
                </c:pt>
                <c:pt idx="2">
                  <c:v>29.2</c:v>
                </c:pt>
                <c:pt idx="3">
                  <c:v>24.3</c:v>
                </c:pt>
                <c:pt idx="4">
                  <c:v>21.3</c:v>
                </c:pt>
                <c:pt idx="5">
                  <c:v>20.2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C07-4DD0-A5B8-7E5A6CD5FC9F}"/>
            </c:ext>
          </c:extLst>
        </c:ser>
        <c:ser>
          <c:idx val="1"/>
          <c:order val="1"/>
          <c:tx>
            <c:strRef>
              <c:f>Graphs!$D$282</c:f>
              <c:strCache>
                <c:ptCount val="1"/>
                <c:pt idx="0">
                  <c:v>Binge Drinking</c:v>
                </c:pt>
              </c:strCache>
            </c:strRef>
          </c:tx>
          <c:spPr>
            <a:ln w="31750">
              <a:solidFill>
                <a:srgbClr val="3366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Graphs!$E$282:$J$282</c:f>
              <c:numCache>
                <c:formatCode>0.0</c:formatCode>
                <c:ptCount val="6"/>
                <c:pt idx="0">
                  <c:v>20.3</c:v>
                </c:pt>
                <c:pt idx="1">
                  <c:v>15.8</c:v>
                </c:pt>
                <c:pt idx="2">
                  <c:v>13.5</c:v>
                </c:pt>
                <c:pt idx="3">
                  <c:v>10</c:v>
                </c:pt>
                <c:pt idx="4">
                  <c:v>8.8000000000000007</c:v>
                </c:pt>
                <c:pt idx="5">
                  <c:v>7.3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C07-4DD0-A5B8-7E5A6CD5FC9F}"/>
            </c:ext>
          </c:extLst>
        </c:ser>
        <c:ser>
          <c:idx val="2"/>
          <c:order val="2"/>
          <c:tx>
            <c:strRef>
              <c:f>Graphs!$D$283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Graphs!$E$283:$J$283</c:f>
              <c:numCache>
                <c:formatCode>0.0</c:formatCode>
                <c:ptCount val="6"/>
                <c:pt idx="0">
                  <c:v>36.299999999999997</c:v>
                </c:pt>
                <c:pt idx="1">
                  <c:v>33.799999999999997</c:v>
                </c:pt>
                <c:pt idx="2">
                  <c:v>27</c:v>
                </c:pt>
                <c:pt idx="3">
                  <c:v>22.7</c:v>
                </c:pt>
                <c:pt idx="4">
                  <c:v>20.100000000000001</c:v>
                </c:pt>
                <c:pt idx="5">
                  <c:v>20.8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C07-4DD0-A5B8-7E5A6CD5FC9F}"/>
            </c:ext>
          </c:extLst>
        </c:ser>
        <c:ser>
          <c:idx val="4"/>
          <c:order val="3"/>
          <c:tx>
            <c:strRef>
              <c:f>Graphs!$D$284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Graphs!$E$284:$J$284</c:f>
              <c:numCache>
                <c:formatCode>0.0</c:formatCode>
                <c:ptCount val="6"/>
                <c:pt idx="0">
                  <c:v>36.6</c:v>
                </c:pt>
                <c:pt idx="1">
                  <c:v>39.200000000000003</c:v>
                </c:pt>
                <c:pt idx="2">
                  <c:v>40.4</c:v>
                </c:pt>
                <c:pt idx="3">
                  <c:v>40.799999999999997</c:v>
                </c:pt>
                <c:pt idx="4">
                  <c:v>38.200000000000003</c:v>
                </c:pt>
                <c:pt idx="5">
                  <c:v>39.700000000000003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C07-4DD0-A5B8-7E5A6CD5FC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5754880"/>
        <c:axId val="95806976"/>
      </c:lineChart>
      <c:catAx>
        <c:axId val="95754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8069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5806976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75488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5421455423874068E-2"/>
          <c:y val="0.91295938104448737"/>
          <c:w val="0.86560365961080799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1802059945715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Graphs!$E$345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Graphs!$E$346:$E$353</c:f>
              <c:numCache>
                <c:formatCode>General</c:formatCode>
                <c:ptCount val="8"/>
                <c:pt idx="0">
                  <c:v>8.1999999999999993</c:v>
                </c:pt>
                <c:pt idx="1">
                  <c:v>1.4</c:v>
                </c:pt>
                <c:pt idx="2">
                  <c:v>0</c:v>
                </c:pt>
                <c:pt idx="3">
                  <c:v>16</c:v>
                </c:pt>
                <c:pt idx="4">
                  <c:v>49.4</c:v>
                </c:pt>
                <c:pt idx="5">
                  <c:v>0</c:v>
                </c:pt>
                <c:pt idx="6">
                  <c:v>10.6</c:v>
                </c:pt>
                <c:pt idx="7">
                  <c:v>14.4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EE-44AD-8F45-FAD62E43F5FD}"/>
            </c:ext>
          </c:extLst>
        </c:ser>
        <c:ser>
          <c:idx val="1"/>
          <c:order val="1"/>
          <c:tx>
            <c:strRef>
              <c:f>Graphs!$F$345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Graphs!$F$346:$F$353</c:f>
              <c:numCache>
                <c:formatCode>0.0</c:formatCode>
                <c:ptCount val="8"/>
                <c:pt idx="0">
                  <c:v>8.3000000000000007</c:v>
                </c:pt>
                <c:pt idx="1">
                  <c:v>1.6</c:v>
                </c:pt>
                <c:pt idx="2">
                  <c:v>0.7</c:v>
                </c:pt>
                <c:pt idx="3">
                  <c:v>14.7</c:v>
                </c:pt>
                <c:pt idx="4">
                  <c:v>44.8</c:v>
                </c:pt>
                <c:pt idx="5">
                  <c:v>0.3</c:v>
                </c:pt>
                <c:pt idx="6">
                  <c:v>11.7</c:v>
                </c:pt>
                <c:pt idx="7">
                  <c:v>17.8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DEE-44AD-8F45-FAD62E43F5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5827072"/>
        <c:axId val="95828608"/>
      </c:barChart>
      <c:catAx>
        <c:axId val="95827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8286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5828608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827072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Graphs!$E$356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Graphs!$E$357:$E$364</c:f>
              <c:numCache>
                <c:formatCode>General</c:formatCode>
                <c:ptCount val="8"/>
                <c:pt idx="0">
                  <c:v>39.4</c:v>
                </c:pt>
                <c:pt idx="1">
                  <c:v>38.4</c:v>
                </c:pt>
                <c:pt idx="2">
                  <c:v>2.9</c:v>
                </c:pt>
                <c:pt idx="3">
                  <c:v>1.6</c:v>
                </c:pt>
                <c:pt idx="4">
                  <c:v>4.9000000000000004</c:v>
                </c:pt>
                <c:pt idx="5">
                  <c:v>0.8</c:v>
                </c:pt>
                <c:pt idx="6">
                  <c:v>1.2</c:v>
                </c:pt>
                <c:pt idx="7">
                  <c:v>10.8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2A-43D5-84B1-46BB69190F84}"/>
            </c:ext>
          </c:extLst>
        </c:ser>
        <c:ser>
          <c:idx val="1"/>
          <c:order val="1"/>
          <c:tx>
            <c:strRef>
              <c:f>Graphs!$F$356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Graphs!$F$357:$F$364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40</c:v>
                </c:pt>
                <c:pt idx="2">
                  <c:v>1.7</c:v>
                </c:pt>
                <c:pt idx="3">
                  <c:v>2.7</c:v>
                </c:pt>
                <c:pt idx="4">
                  <c:v>3.9</c:v>
                </c:pt>
                <c:pt idx="5">
                  <c:v>1.6</c:v>
                </c:pt>
                <c:pt idx="6">
                  <c:v>1.3</c:v>
                </c:pt>
                <c:pt idx="7">
                  <c:v>11.1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B2A-43D5-84B1-46BB69190F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9226880"/>
        <c:axId val="69259264"/>
      </c:barChart>
      <c:catAx>
        <c:axId val="69226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2592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9259264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226880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Graphs!$E$8:$G$8</c:f>
              <c:numCache>
                <c:formatCode>General</c:formatCode>
                <c:ptCount val="3"/>
                <c:pt idx="0">
                  <c:v>6.8</c:v>
                </c:pt>
                <c:pt idx="1">
                  <c:v>17.5</c:v>
                </c:pt>
                <c:pt idx="2">
                  <c:v>12.8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4D-4933-AE57-863B3B328B4F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Graphs!$H$8:$J$8</c:f>
              <c:numCache>
                <c:formatCode>General</c:formatCode>
                <c:ptCount val="3"/>
                <c:pt idx="0">
                  <c:v>5.9</c:v>
                </c:pt>
                <c:pt idx="1">
                  <c:v>17.399999999999999</c:v>
                </c:pt>
                <c:pt idx="2">
                  <c:v>12.3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34D-4933-AE57-863B3B328B4F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Graphs!$K$8:$M$8</c:f>
              <c:numCache>
                <c:formatCode>General</c:formatCode>
                <c:ptCount val="3"/>
                <c:pt idx="0">
                  <c:v>5.8</c:v>
                </c:pt>
                <c:pt idx="1">
                  <c:v>16.600000000000001</c:v>
                </c:pt>
                <c:pt idx="2">
                  <c:v>11.8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34D-4933-AE57-863B3B328B4F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Graphs!$N$8:$P$8</c:f>
              <c:numCache>
                <c:formatCode>General</c:formatCode>
                <c:ptCount val="3"/>
                <c:pt idx="0">
                  <c:v>4.2</c:v>
                </c:pt>
                <c:pt idx="1">
                  <c:v>9.6999999999999993</c:v>
                </c:pt>
                <c:pt idx="2">
                  <c:v>7.2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34D-4933-AE57-863B3B328B4F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Graphs!$Q$8:$S$8</c:f>
              <c:numCache>
                <c:formatCode>General</c:formatCode>
                <c:ptCount val="3"/>
                <c:pt idx="0">
                  <c:v>2.5</c:v>
                </c:pt>
                <c:pt idx="1">
                  <c:v>7.3</c:v>
                </c:pt>
                <c:pt idx="2">
                  <c:v>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34D-4933-AE57-863B3B328B4F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Graphs!$T$8:$V$8</c:f>
              <c:numCache>
                <c:formatCode>General</c:formatCode>
                <c:ptCount val="3"/>
                <c:pt idx="0">
                  <c:v>1.5</c:v>
                </c:pt>
                <c:pt idx="1">
                  <c:v>7.4</c:v>
                </c:pt>
                <c:pt idx="2">
                  <c:v>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34D-4933-AE57-863B3B328B4F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Graphs!$W$8:$Y$8</c:f>
              <c:numCache>
                <c:formatCode>General</c:formatCode>
                <c:ptCount val="3"/>
                <c:pt idx="0">
                  <c:v>1.4</c:v>
                </c:pt>
                <c:pt idx="1">
                  <c:v>4.8</c:v>
                </c:pt>
                <c:pt idx="2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34D-4933-AE57-863B3B328B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9264512"/>
        <c:axId val="69304320"/>
      </c:barChart>
      <c:catAx>
        <c:axId val="69264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3043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9304320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26451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21174145040745E-2"/>
          <c:y val="8.6107337232196643E-2"/>
          <c:w val="0.86317259830575788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Graphs!$D$288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Graphs!$E$288:$J$288</c:f>
              <c:numCache>
                <c:formatCode>0.0</c:formatCode>
                <c:ptCount val="6"/>
                <c:pt idx="0">
                  <c:v>12.8</c:v>
                </c:pt>
                <c:pt idx="1">
                  <c:v>12.3</c:v>
                </c:pt>
                <c:pt idx="2">
                  <c:v>11.8</c:v>
                </c:pt>
                <c:pt idx="3">
                  <c:v>7.2</c:v>
                </c:pt>
                <c:pt idx="4">
                  <c:v>5.2</c:v>
                </c:pt>
                <c:pt idx="5">
                  <c:v>4.8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48B-4DE8-935C-8674DB8C2225}"/>
            </c:ext>
          </c:extLst>
        </c:ser>
        <c:ser>
          <c:idx val="2"/>
          <c:order val="1"/>
          <c:tx>
            <c:strRef>
              <c:f>Graphs!$D$289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Graphs!$E$289:$J$289</c:f>
              <c:numCache>
                <c:formatCode>0.0</c:formatCode>
                <c:ptCount val="6"/>
                <c:pt idx="0">
                  <c:v>26.6</c:v>
                </c:pt>
                <c:pt idx="1">
                  <c:v>24.7</c:v>
                </c:pt>
                <c:pt idx="2">
                  <c:v>21</c:v>
                </c:pt>
                <c:pt idx="3">
                  <c:v>14.9</c:v>
                </c:pt>
                <c:pt idx="4">
                  <c:v>12.5</c:v>
                </c:pt>
                <c:pt idx="5">
                  <c:v>10.7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48B-4DE8-935C-8674DB8C2225}"/>
            </c:ext>
          </c:extLst>
        </c:ser>
        <c:ser>
          <c:idx val="4"/>
          <c:order val="2"/>
          <c:tx>
            <c:strRef>
              <c:f>Graphs!$D$290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Graphs!$E$290:$J$290</c:f>
              <c:numCache>
                <c:formatCode>0.0</c:formatCode>
                <c:ptCount val="6"/>
                <c:pt idx="0">
                  <c:v>64.400000000000006</c:v>
                </c:pt>
                <c:pt idx="1">
                  <c:v>68.900000000000006</c:v>
                </c:pt>
                <c:pt idx="2">
                  <c:v>68.8</c:v>
                </c:pt>
                <c:pt idx="3">
                  <c:v>68.7</c:v>
                </c:pt>
                <c:pt idx="4">
                  <c:v>68</c:v>
                </c:pt>
                <c:pt idx="5">
                  <c:v>68.099999999999994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48B-4DE8-935C-8674DB8C22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9468544"/>
        <c:axId val="69470848"/>
      </c:lineChart>
      <c:catAx>
        <c:axId val="69468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4708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9470848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46854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0.0216</cdr:x>
      <cdr:y>0.92508</cdr:y>
    </cdr:from>
    <cdr:to>
      <cdr:x>0.20806</cdr:x>
      <cdr:y>0.97075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0816" y="4555467"/>
          <a:ext cx="1561128" cy="224933"/>
        </a:xfrm>
        <a:prstGeom xmlns:a="http://schemas.openxmlformats.org/drawingml/2006/main" prst="rect">
          <a:avLst/>
        </a:prstGeom>
        <a:solidFill xmlns:a="http://schemas.openxmlformats.org/drawingml/2006/main">
          <a:srgbClr val="3366FF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>
              <a:solidFill>
                <a:schemeClr val="bg1"/>
              </a:solidFill>
              <a:latin typeface="Franklin Gothic Medium" pitchFamily="34" charset="0"/>
            </a:rPr>
            <a:t>* High School Only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0.02454</cdr:x>
      <cdr:y>0.9294</cdr:y>
    </cdr:from>
    <cdr:to>
      <cdr:x>0.20916</cdr:x>
      <cdr:y>0.97176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725" y="5851525"/>
          <a:ext cx="16002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>
              <a:solidFill>
                <a:schemeClr val="bg1"/>
              </a:solidFill>
              <a:latin typeface="Franklin Gothic Medium" pitchFamily="34" charset="0"/>
            </a:rPr>
            <a:t>* High</a:t>
          </a:r>
          <a:r>
            <a:rPr lang="en-US" sz="1100" baseline="0" dirty="0">
              <a:solidFill>
                <a:schemeClr val="bg1"/>
              </a:solidFill>
              <a:latin typeface="Franklin Gothic Medium" pitchFamily="34" charset="0"/>
            </a:rPr>
            <a:t>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FL Graphic copy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5000" y="221199"/>
            <a:ext cx="7391399" cy="5798601"/>
          </a:xfrm>
          <a:prstGeom prst="rect">
            <a:avLst/>
          </a:prstGeom>
          <a:noFill/>
        </p:spPr>
      </p:pic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2016</a:t>
            </a:r>
            <a:b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FLORIDA YOUTH </a:t>
            </a:r>
            <a:b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SUBSTANCE ABUSE 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2578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>
                <a:solidFill>
                  <a:schemeClr val="tx1"/>
                </a:solidFill>
                <a:latin typeface="Gill Sans MT" pitchFamily="34" charset="0"/>
              </a:rPr>
              <a:t>Pasco County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Pasco County, 2006-2016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5102618"/>
              </p:ext>
            </p:extLst>
          </p:nvPr>
        </p:nvGraphicFramePr>
        <p:xfrm>
          <a:off x="390525" y="140017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0282917"/>
              </p:ext>
            </p:extLst>
          </p:nvPr>
        </p:nvGraphicFramePr>
        <p:xfrm>
          <a:off x="394838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6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Pasco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Pasco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1432074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Pasco County and Florida Statewide, 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Pasco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37006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Pasco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Pasco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Cigarette trends summary for Pasco County, 2006-2016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5008522"/>
              </p:ext>
            </p:extLst>
          </p:nvPr>
        </p:nvGraphicFramePr>
        <p:xfrm>
          <a:off x="390525" y="138112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7527524"/>
              </p:ext>
            </p:extLst>
          </p:nvPr>
        </p:nvGraphicFramePr>
        <p:xfrm>
          <a:off x="37147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10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and past-30-day vaporizer/e-cigarette use, Pasco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Pasco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555756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11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Pasco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Pasco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12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Pasco County, 2006-2016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090227"/>
              </p:ext>
            </p:extLst>
          </p:nvPr>
        </p:nvGraphicFramePr>
        <p:xfrm>
          <a:off x="390525" y="134302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571610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13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ATOD use before or during school, Pasco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Pasco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9585797"/>
              </p:ext>
            </p:extLst>
          </p:nvPr>
        </p:nvGraphicFramePr>
        <p:xfrm>
          <a:off x="390525" y="139065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14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influence, Pasco County 2012-2016 and Florida Statewide 2016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ysClr val="window" lastClr="FFFFFF"/>
                </a:solidFill>
                <a:latin typeface="Franklin Gothic Medium" pitchFamily="34" charset="0"/>
              </a:rPr>
              <a:t>Pasco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2012-2016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administration: February of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1,569 across 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4.5 percentage points for M.S. prevalence rates and 5.3 percentage points for H.S. prevalence rates.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Pasco County, past-30-day alcohol use was reported at 20.2%, compared to 18.3%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Binge drinking declined from 20.3% in 2006 to 7.3%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cigarette use declined from 12.8% in 2006 to 4.8%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the past 30 days, 14.8% of high school students have ridden in a car with a driver who was under the influence of alcohol, and 21.9% 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2006-2016 Trends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9289482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15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Pasco County 2006-2016 and Florida Statewide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Pasco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988105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16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Pasco County 2010-2016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Pasco County 2010-2016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152166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17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 use, Pasco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Pasco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3697733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18</a:t>
            </a: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Pasco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Pasco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71241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19</a:t>
            </a: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 use, Pasco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Pasco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0312718"/>
              </p:ext>
            </p:extLst>
          </p:nvPr>
        </p:nvGraphicFramePr>
        <p:xfrm>
          <a:off x="397714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20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Pasco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Pasco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Pasco County, 7.6% of surveyed students reported the use of any illicit drug other than marijuana in the past 30 days, compared to 6.8%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inhalant use decreased from 5.2% in 2006 to 1.0%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high school students, past-30-day synthetic marijuana use decreased from 5.4% in 2012 to 0.6%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middle school students, 2.5% reported the use of prescription pain relievers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Including Bullying-Related Behaviors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Lifetime and Past-30-Day ATOD 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1161668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21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Pasco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Pasco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513471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22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Pasco County middle and high school students, 2016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497480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23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Gang involvement, Pasco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Pasco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Pasco County, prevalence rates for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>
                <a:latin typeface="Gill Sans MT"/>
              </a:rPr>
              <a:t>(1.3%) and </a:t>
            </a:r>
            <a:r>
              <a:rPr lang="en-US" sz="2700" i="1" dirty="0">
                <a:latin typeface="Gill Sans MT"/>
              </a:rPr>
              <a:t>Taking a Handgun to School </a:t>
            </a:r>
            <a:r>
              <a:rPr lang="en-US" sz="2700" dirty="0">
                <a:latin typeface="Gill Sans MT"/>
              </a:rPr>
              <a:t>(0.7%) are less than 2.0%.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Higher 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>
                <a:latin typeface="Gill Sans MT"/>
              </a:rPr>
              <a:t>(8.4%) and </a:t>
            </a:r>
            <a:r>
              <a:rPr lang="en-US" sz="2700" i="1" dirty="0">
                <a:latin typeface="Gill Sans MT"/>
              </a:rPr>
              <a:t>Attacking Someone with Intent to Harm </a:t>
            </a:r>
            <a:r>
              <a:rPr lang="en-US" sz="2700" dirty="0">
                <a:latin typeface="Gill Sans MT"/>
              </a:rPr>
              <a:t>(6.0%).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Pasco County, 31.5% of students have been socially bullied, 12.9% have been physically bullied, and 8.7% have been cyber bullied.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3.5% of students have belonged to a gang, and 2.5% of high school students are currently gang members.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30937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24</a:t>
            </a: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Pasco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2016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Pasco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100891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25</a:t>
            </a: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Pasco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Pasco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042937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26</a:t>
            </a: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Pasco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Pasco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742172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27</a:t>
            </a: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Pasco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Pasco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086041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28</a:t>
            </a: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Pasco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Pasco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Pasco County students, 2016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921115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100270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29</a:t>
            </a: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Pasco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Pasco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Religiosity</a:t>
            </a:r>
            <a:r>
              <a:rPr lang="en-US" sz="2800" dirty="0">
                <a:latin typeface="Gill Sans MT" pitchFamily="34" charset="0"/>
              </a:rPr>
              <a:t> (44%) and </a:t>
            </a:r>
            <a:r>
              <a:rPr lang="en-US" sz="2800" i="1" dirty="0">
                <a:latin typeface="Gill Sans MT" pitchFamily="34" charset="0"/>
              </a:rPr>
              <a:t>Community Rewards for Prosocial Involvement </a:t>
            </a:r>
            <a:r>
              <a:rPr lang="en-US" sz="2800" dirty="0">
                <a:latin typeface="Gill Sans MT" pitchFamily="34" charset="0"/>
              </a:rPr>
              <a:t>(46%)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lowest rates of protection for the</a:t>
            </a:r>
            <a:r>
              <a:rPr lang="en-US" sz="2800" i="1" dirty="0">
                <a:latin typeface="Gill Sans MT" pitchFamily="34" charset="0"/>
              </a:rPr>
              <a:t> Religiosity </a:t>
            </a:r>
            <a:r>
              <a:rPr lang="en-US" sz="2800" dirty="0">
                <a:latin typeface="Gill Sans MT" pitchFamily="34" charset="0"/>
              </a:rPr>
              <a:t>(41%) and</a:t>
            </a:r>
            <a:r>
              <a:rPr lang="en-US" sz="2800" i="1" dirty="0">
                <a:latin typeface="Gill Sans MT" pitchFamily="34" charset="0"/>
              </a:rPr>
              <a:t> Family Rewards for Prosocial Involvement </a:t>
            </a:r>
            <a:r>
              <a:rPr lang="en-US" sz="2800" dirty="0">
                <a:latin typeface="Gill Sans MT" pitchFamily="34" charset="0"/>
              </a:rPr>
              <a:t>(52%)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(62%) 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(55%)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(63%) and </a:t>
            </a:r>
            <a:r>
              <a:rPr lang="en-US" sz="2800" i="1" dirty="0">
                <a:latin typeface="Gill Sans MT" pitchFamily="34" charset="0"/>
              </a:rPr>
              <a:t>Lack of Commitment to </a:t>
            </a:r>
            <a:r>
              <a:rPr lang="en-US" sz="2800" i="1">
                <a:latin typeface="Gill Sans MT" pitchFamily="34" charset="0"/>
              </a:rPr>
              <a:t>School </a:t>
            </a:r>
            <a:r>
              <a:rPr lang="en-US" sz="2800">
                <a:latin typeface="Gill Sans MT" pitchFamily="34" charset="0"/>
              </a:rPr>
              <a:t>(62</a:t>
            </a:r>
            <a:r>
              <a:rPr lang="en-US" sz="2800" dirty="0">
                <a:latin typeface="Gill Sans MT" pitchFamily="34" charset="0"/>
              </a:rPr>
              <a:t>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Pasco County students, 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592019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600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39.0% for lifetime use and 20.2% for past-30-day use, alcohol is the most commonly used drug among Pasco County 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vaping/e-cigarettes (26.8% lifetime and 11.8% past-30-day) and marijuana (22.4% lifetime and 12.5% past-30-day) as the most commonly used drugs.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17.0% of high school students reported blacking out after drinking on one or more occasions.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ATOD categories, past-30-day prevalence ranges from 4.8% for cigarettes to 0.1% for heroin.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2006-2016 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ATODs and Driving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1456227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Pasco County 2006-2016 and Florida Statewide 2016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Pasco County 2006-2016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8045520"/>
              </p:ext>
            </p:extLst>
          </p:nvPr>
        </p:nvGraphicFramePr>
        <p:xfrm>
          <a:off x="386212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Pasco County 2006-2016 and Florida Statewide 2016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Pasco County 2006-2016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9141</TotalTime>
  <Words>1352</Words>
  <Application>Microsoft Office PowerPoint</Application>
  <PresentationFormat>On-screen Show (4:3)</PresentationFormat>
  <Paragraphs>222</Paragraphs>
  <Slides>42</Slides>
  <Notes>40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0" baseType="lpstr">
      <vt:lpstr>Arial</vt:lpstr>
      <vt:lpstr>Calibri</vt:lpstr>
      <vt:lpstr>Franklin Gothic Medium</vt:lpstr>
      <vt:lpstr>Gill Sans MT</vt:lpstr>
      <vt:lpstr>Gill Sans MT Condensed</vt:lpstr>
      <vt:lpstr>Impact</vt:lpstr>
      <vt:lpstr>Wingdings</vt:lpstr>
      <vt:lpstr>Office Theme</vt:lpstr>
      <vt:lpstr>2016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Pasco County PowerPoint</dc:title>
  <dc:creator>Bert Rothenbach</dc:creator>
  <cp:lastModifiedBy>VanDyke, Misty N</cp:lastModifiedBy>
  <cp:revision>337</cp:revision>
  <dcterms:created xsi:type="dcterms:W3CDTF">2010-11-20T14:45:41Z</dcterms:created>
  <dcterms:modified xsi:type="dcterms:W3CDTF">2025-06-23T17:47:25Z</dcterms:modified>
</cp:coreProperties>
</file>