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Osceol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Club Drugs</c:v>
                </c:pt>
                <c:pt idx="11">
                  <c:v>LSD, PCP or Mushrooms</c:v>
                </c:pt>
                <c:pt idx="12">
                  <c:v>Prescription Amphetamines</c:v>
                </c:pt>
                <c:pt idx="13">
                  <c:v>Flakka*</c:v>
                </c:pt>
                <c:pt idx="14">
                  <c:v>Cocaine or Crack Cocaine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35.200000000000003</c:v>
                </c:pt>
                <c:pt idx="1">
                  <c:v>23</c:v>
                </c:pt>
                <c:pt idx="2">
                  <c:v>14.3</c:v>
                </c:pt>
                <c:pt idx="3">
                  <c:v>12.7</c:v>
                </c:pt>
                <c:pt idx="4">
                  <c:v>10.6</c:v>
                </c:pt>
                <c:pt idx="5">
                  <c:v>6.8</c:v>
                </c:pt>
                <c:pt idx="6">
                  <c:v>4.7</c:v>
                </c:pt>
                <c:pt idx="7">
                  <c:v>4.5</c:v>
                </c:pt>
                <c:pt idx="8">
                  <c:v>4.2</c:v>
                </c:pt>
                <c:pt idx="9">
                  <c:v>3.4</c:v>
                </c:pt>
                <c:pt idx="10">
                  <c:v>2.9</c:v>
                </c:pt>
                <c:pt idx="11">
                  <c:v>2.6</c:v>
                </c:pt>
                <c:pt idx="12">
                  <c:v>2.1</c:v>
                </c:pt>
                <c:pt idx="13">
                  <c:v>1.4</c:v>
                </c:pt>
                <c:pt idx="14">
                  <c:v>1.1000000000000001</c:v>
                </c:pt>
                <c:pt idx="15">
                  <c:v>0.7</c:v>
                </c:pt>
                <c:pt idx="16">
                  <c:v>0.4</c:v>
                </c:pt>
                <c:pt idx="17">
                  <c:v>0.3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5-44C1-9EED-5F93BC19D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269760"/>
        <c:axId val="65271680"/>
      </c:barChart>
      <c:catAx>
        <c:axId val="6526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71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716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69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23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D-4C1F-B457-D6EAF8D630B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2D-4C1F-B457-D6EAF8D63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533632"/>
        <c:axId val="66756608"/>
      </c:barChart>
      <c:catAx>
        <c:axId val="6653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56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7566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5336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2.7</c:v>
                </c:pt>
                <c:pt idx="1">
                  <c:v>11.7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2C-4A38-B022-8FCE5D05CA1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3.3</c:v>
                </c:pt>
                <c:pt idx="1">
                  <c:v>9.8000000000000007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2C-4A38-B022-8FCE5D05CA1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3.4</c:v>
                </c:pt>
                <c:pt idx="1">
                  <c:v>15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2C-4A38-B022-8FCE5D05CA1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2C-4A38-B022-8FCE5D05CA1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</c:v>
                </c:pt>
                <c:pt idx="1">
                  <c:v>16.3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2C-4A38-B022-8FCE5D05CA1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1.7</c:v>
                </c:pt>
                <c:pt idx="1">
                  <c:v>11.6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2C-4A38-B022-8FCE5D05CA1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2C-4A38-B022-8FCE5D05C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987904"/>
        <c:axId val="66989440"/>
      </c:barChart>
      <c:catAx>
        <c:axId val="66987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8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98944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879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8</c:v>
                </c:pt>
                <c:pt idx="1">
                  <c:v>6.9</c:v>
                </c:pt>
                <c:pt idx="2">
                  <c:v>10.1</c:v>
                </c:pt>
                <c:pt idx="4">
                  <c:v>10.7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E5-4DB9-9E46-44BA9134A0F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</c:v>
                </c:pt>
                <c:pt idx="1">
                  <c:v>8.6</c:v>
                </c:pt>
                <c:pt idx="2">
                  <c:v>9.3000000000000007</c:v>
                </c:pt>
                <c:pt idx="4">
                  <c:v>9.8000000000000007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E5-4DB9-9E46-44BA9134A0F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36.299999999999997</c:v>
                </c:pt>
                <c:pt idx="1">
                  <c:v>38.200000000000003</c:v>
                </c:pt>
                <c:pt idx="2">
                  <c:v>31.3</c:v>
                </c:pt>
                <c:pt idx="4">
                  <c:v>27.2</c:v>
                </c:pt>
                <c:pt idx="5">
                  <c:v>27.8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E5-4DB9-9E46-44BA9134A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15424"/>
        <c:axId val="67017344"/>
      </c:lineChart>
      <c:catAx>
        <c:axId val="67015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17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0173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154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5.8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3D-4803-AD7B-494111A41A6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3D-4803-AD7B-494111A41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174400"/>
        <c:axId val="67175936"/>
      </c:barChart>
      <c:catAx>
        <c:axId val="6717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75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759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744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1-41CA-AF2F-8F0430F6E189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14.9</c:v>
                </c:pt>
                <c:pt idx="1">
                  <c:v>19.5</c:v>
                </c:pt>
                <c:pt idx="2">
                  <c:v>4.5999999999999996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1-41CA-AF2F-8F0430F6E189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10.4</c:v>
                </c:pt>
                <c:pt idx="1">
                  <c:v>18.100000000000001</c:v>
                </c:pt>
                <c:pt idx="2">
                  <c:v>5.4</c:v>
                </c:pt>
                <c:pt idx="3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1-41CA-AF2F-8F0430F6E189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D1-41CA-AF2F-8F0430F6E1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221760"/>
        <c:axId val="67226240"/>
      </c:barChart>
      <c:catAx>
        <c:axId val="6722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226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22624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2217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5.8</c:v>
                </c:pt>
                <c:pt idx="1">
                  <c:v>3.9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81-4FF2-836F-8C9739E32EB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6.6</c:v>
                </c:pt>
                <c:pt idx="1">
                  <c:v>3.2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81-4FF2-836F-8C9739E32EB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2.9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81-4FF2-836F-8C9739E32EB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81-4FF2-836F-8C9739E32EB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</c:v>
                </c:pt>
                <c:pt idx="1">
                  <c:v>1.1000000000000001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81-4FF2-836F-8C9739E32EB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3.2</c:v>
                </c:pt>
                <c:pt idx="1">
                  <c:v>1.8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81-4FF2-836F-8C9739E32EB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A81-4FF2-836F-8C9739E32E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566144"/>
        <c:axId val="98567680"/>
      </c:barChart>
      <c:catAx>
        <c:axId val="9856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67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676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661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1.8</c:v>
                </c:pt>
                <c:pt idx="1">
                  <c:v>3.7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6-416D-A186-C2D4E9C09C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26-416D-A186-C2D4E9C09C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2.5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26-416D-A186-C2D4E9C09C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0.8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26-416D-A186-C2D4E9C09C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26-416D-A186-C2D4E9C09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053824"/>
        <c:axId val="67188224"/>
      </c:barChart>
      <c:catAx>
        <c:axId val="6705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88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882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538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5-4D03-8861-336C1C17935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5-4D03-8861-336C1C17935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0.3</c:v>
                </c:pt>
                <c:pt idx="1">
                  <c:v>2.5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15-4D03-8861-336C1C17935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15-4D03-8861-336C1C17935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15-4D03-8861-336C1C17935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2.8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15-4D03-8861-336C1C17935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15-4D03-8861-336C1C179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479424"/>
        <c:axId val="67480960"/>
      </c:barChart>
      <c:catAx>
        <c:axId val="67479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8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4809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794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2.8</c:v>
                </c:pt>
                <c:pt idx="1">
                  <c:v>2.9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2E-49BF-A04F-31EAFA8C851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3.3</c:v>
                </c:pt>
                <c:pt idx="1">
                  <c:v>3.1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2E-49BF-A04F-31EAFA8C851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3.8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2E-49BF-A04F-31EAFA8C851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2E-49BF-A04F-31EAFA8C851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1.8</c:v>
                </c:pt>
                <c:pt idx="1">
                  <c:v>2.7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2E-49BF-A04F-31EAFA8C851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1.2</c:v>
                </c:pt>
                <c:pt idx="1">
                  <c:v>2.6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2E-49BF-A04F-31EAFA8C851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2E-49BF-A04F-31EAFA8C85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399872"/>
        <c:axId val="70401408"/>
      </c:barChart>
      <c:catAx>
        <c:axId val="7039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01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401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3998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0.2</c:v>
                </c:pt>
                <c:pt idx="1">
                  <c:v>0.9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0D-4FE9-9740-11FA50BCBD6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0D-4FE9-9740-11FA50BCBD6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0D-4FE9-9740-11FA50BCBD6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0D-4FE9-9740-11FA50BCBD6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0D-4FE9-9740-11FA50BCBD6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60D-4FE9-9740-11FA50BCBD6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0D-4FE9-9740-11FA50BCB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409600"/>
        <c:axId val="114098560"/>
      </c:barChart>
      <c:catAx>
        <c:axId val="7040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98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98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096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5D-44C1-A070-E0C5BC7AD77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Inhalants</c:v>
                </c:pt>
                <c:pt idx="5">
                  <c:v>Cigarettes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Synthetic Marijuana*</c:v>
                </c:pt>
                <c:pt idx="9">
                  <c:v>Over-the-Counter Drugs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Methamphetamine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Steroids (without a doctor’s order)</c:v>
                </c:pt>
                <c:pt idx="16">
                  <c:v>Club Drugs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13.6</c:v>
                </c:pt>
                <c:pt idx="1">
                  <c:v>7.5</c:v>
                </c:pt>
                <c:pt idx="2">
                  <c:v>6.4</c:v>
                </c:pt>
                <c:pt idx="3">
                  <c:v>5</c:v>
                </c:pt>
                <c:pt idx="4">
                  <c:v>2.4</c:v>
                </c:pt>
                <c:pt idx="5">
                  <c:v>2.1</c:v>
                </c:pt>
                <c:pt idx="6">
                  <c:v>2</c:v>
                </c:pt>
                <c:pt idx="7">
                  <c:v>1.9</c:v>
                </c:pt>
                <c:pt idx="8">
                  <c:v>1.8</c:v>
                </c:pt>
                <c:pt idx="9">
                  <c:v>1.1000000000000001</c:v>
                </c:pt>
                <c:pt idx="10">
                  <c:v>0.9</c:v>
                </c:pt>
                <c:pt idx="11">
                  <c:v>0.8</c:v>
                </c:pt>
                <c:pt idx="12">
                  <c:v>0.6</c:v>
                </c:pt>
                <c:pt idx="13">
                  <c:v>0.3</c:v>
                </c:pt>
                <c:pt idx="14">
                  <c:v>0.3</c:v>
                </c:pt>
                <c:pt idx="15">
                  <c:v>0.1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5D-44C1-A070-E0C5BC7AD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361408"/>
        <c:axId val="65634304"/>
      </c:barChart>
      <c:catAx>
        <c:axId val="6536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34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6343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614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12.3</c:v>
                </c:pt>
                <c:pt idx="1">
                  <c:v>7.6</c:v>
                </c:pt>
                <c:pt idx="2">
                  <c:v>7.9</c:v>
                </c:pt>
                <c:pt idx="3">
                  <c:v>20</c:v>
                </c:pt>
                <c:pt idx="4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40-48BA-B3D0-952AED339F5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40-48BA-B3D0-952AED339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427392"/>
        <c:axId val="70428928"/>
      </c:barChart>
      <c:catAx>
        <c:axId val="70427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2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4289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273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4.7</c:v>
                </c:pt>
                <c:pt idx="1">
                  <c:v>2.6</c:v>
                </c:pt>
                <c:pt idx="2">
                  <c:v>0.7</c:v>
                </c:pt>
                <c:pt idx="3">
                  <c:v>1.1000000000000001</c:v>
                </c:pt>
                <c:pt idx="4">
                  <c:v>0.3</c:v>
                </c:pt>
                <c:pt idx="5">
                  <c:v>12.6</c:v>
                </c:pt>
                <c:pt idx="6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6D-4DA4-9C18-31004F2C975F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6D-4DA4-9C18-31004F2C97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412928"/>
        <c:axId val="70441984"/>
      </c:barChart>
      <c:catAx>
        <c:axId val="7041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41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4419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12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6.7</c:v>
                </c:pt>
                <c:pt idx="1">
                  <c:v>18.399999999999999</c:v>
                </c:pt>
                <c:pt idx="2">
                  <c:v>37.700000000000003</c:v>
                </c:pt>
                <c:pt idx="3">
                  <c:v>7.8</c:v>
                </c:pt>
                <c:pt idx="4">
                  <c:v>6.3</c:v>
                </c:pt>
                <c:pt idx="5">
                  <c:v>13.6</c:v>
                </c:pt>
                <c:pt idx="6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9-42BC-A22A-263ABD9E22C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9.5</c:v>
                </c:pt>
                <c:pt idx="1">
                  <c:v>8.4</c:v>
                </c:pt>
                <c:pt idx="2">
                  <c:v>21.8</c:v>
                </c:pt>
                <c:pt idx="3">
                  <c:v>7.4</c:v>
                </c:pt>
                <c:pt idx="4">
                  <c:v>3.4</c:v>
                </c:pt>
                <c:pt idx="5">
                  <c:v>10.7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19-42BC-A22A-263ABD9E22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435200"/>
        <c:axId val="70436736"/>
      </c:barChart>
      <c:catAx>
        <c:axId val="7043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36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4367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435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3.1</c:v>
                </c:pt>
                <c:pt idx="1">
                  <c:v>13.4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A-4BB3-B48C-6160D90CBCC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DA-4BB3-B48C-6160D90CB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2221440"/>
        <c:axId val="72222976"/>
      </c:barChart>
      <c:catAx>
        <c:axId val="7222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222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2229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2214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40</c:v>
                </c:pt>
                <c:pt idx="1">
                  <c:v>59</c:v>
                </c:pt>
                <c:pt idx="2">
                  <c:v>53</c:v>
                </c:pt>
                <c:pt idx="3">
                  <c:v>49</c:v>
                </c:pt>
                <c:pt idx="4">
                  <c:v>48</c:v>
                </c:pt>
                <c:pt idx="5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E-473A-B89E-82890BED211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E-473A-B89E-82890BED21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248320"/>
        <c:axId val="72260608"/>
      </c:barChart>
      <c:catAx>
        <c:axId val="722483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2606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2606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2483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47</c:v>
                </c:pt>
                <c:pt idx="1">
                  <c:v>65</c:v>
                </c:pt>
                <c:pt idx="2">
                  <c:v>37</c:v>
                </c:pt>
                <c:pt idx="3">
                  <c:v>37</c:v>
                </c:pt>
                <c:pt idx="4">
                  <c:v>25</c:v>
                </c:pt>
                <c:pt idx="5">
                  <c:v>43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48-492B-8B14-74FFCC8DD055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48-492B-8B14-74FFCC8DD0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353280"/>
        <c:axId val="72354816"/>
      </c:barChart>
      <c:catAx>
        <c:axId val="723532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548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3548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532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49</c:v>
                </c:pt>
                <c:pt idx="1">
                  <c:v>60</c:v>
                </c:pt>
                <c:pt idx="2">
                  <c:v>41</c:v>
                </c:pt>
                <c:pt idx="3">
                  <c:v>34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17-48A5-87F2-59AEAF6B1FC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17-48A5-87F2-59AEAF6B1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264320"/>
        <c:axId val="72373376"/>
      </c:barChart>
      <c:catAx>
        <c:axId val="722643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733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3733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2643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61</c:v>
                </c:pt>
                <c:pt idx="1">
                  <c:v>61</c:v>
                </c:pt>
                <c:pt idx="2">
                  <c:v>54</c:v>
                </c:pt>
                <c:pt idx="3">
                  <c:v>65</c:v>
                </c:pt>
                <c:pt idx="4">
                  <c:v>55</c:v>
                </c:pt>
                <c:pt idx="5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9-4126-A016-6781824AFC4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99-4126-A016-6781824AF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2381568"/>
        <c:axId val="72383104"/>
      </c:barChart>
      <c:catAx>
        <c:axId val="72381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831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3831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81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46</c:v>
                </c:pt>
                <c:pt idx="1">
                  <c:v>70</c:v>
                </c:pt>
                <c:pt idx="2">
                  <c:v>27</c:v>
                </c:pt>
                <c:pt idx="3">
                  <c:v>24</c:v>
                </c:pt>
                <c:pt idx="4">
                  <c:v>33</c:v>
                </c:pt>
                <c:pt idx="5">
                  <c:v>34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5-423B-BD5C-B0710C35F9B8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5-423B-BD5C-B0710C35F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203200"/>
        <c:axId val="72383872"/>
      </c:barChart>
      <c:catAx>
        <c:axId val="652032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838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23838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032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51</c:v>
                </c:pt>
                <c:pt idx="1">
                  <c:v>55</c:v>
                </c:pt>
                <c:pt idx="2">
                  <c:v>33</c:v>
                </c:pt>
                <c:pt idx="3">
                  <c:v>28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4-48CE-A510-D0CA65142E4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4-48CE-A510-D0CA65142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7148800"/>
        <c:axId val="73220864"/>
      </c:barChart>
      <c:catAx>
        <c:axId val="671488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208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32208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488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15.7</c:v>
                </c:pt>
                <c:pt idx="1">
                  <c:v>34.1</c:v>
                </c:pt>
                <c:pt idx="2">
                  <c:v>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35-462F-B703-AF7A623D8A0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16.5</c:v>
                </c:pt>
                <c:pt idx="1">
                  <c:v>34.5</c:v>
                </c:pt>
                <c:pt idx="2">
                  <c:v>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35-462F-B703-AF7A623D8A0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15.7</c:v>
                </c:pt>
                <c:pt idx="1">
                  <c:v>31.9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35-462F-B703-AF7A623D8A0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35-462F-B703-AF7A623D8A0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23.8</c:v>
                </c:pt>
                <c:pt idx="2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35-462F-B703-AF7A623D8A0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6.9</c:v>
                </c:pt>
                <c:pt idx="1">
                  <c:v>18.2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35-462F-B703-AF7A623D8A0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35-462F-B703-AF7A623D8A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080768"/>
        <c:axId val="66082688"/>
      </c:barChart>
      <c:catAx>
        <c:axId val="6608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82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826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80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8.1</c:v>
                </c:pt>
                <c:pt idx="1">
                  <c:v>16.3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BB-4277-9E31-25FCF5F082D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6.1</c:v>
                </c:pt>
                <c:pt idx="1">
                  <c:v>16.8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BB-4277-9E31-25FCF5F082D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7.3</c:v>
                </c:pt>
                <c:pt idx="1">
                  <c:v>15.6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BB-4277-9E31-25FCF5F082D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BB-4277-9E31-25FCF5F082D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4.3</c:v>
                </c:pt>
                <c:pt idx="1">
                  <c:v>10.9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BB-4277-9E31-25FCF5F082D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3.2</c:v>
                </c:pt>
                <c:pt idx="1">
                  <c:v>8.6999999999999993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BB-4277-9E31-25FCF5F082D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BB-4277-9E31-25FCF5F08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304256"/>
        <c:axId val="66457600"/>
      </c:barChart>
      <c:catAx>
        <c:axId val="66304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57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45760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042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26.6</c:v>
                </c:pt>
                <c:pt idx="1">
                  <c:v>26.5</c:v>
                </c:pt>
                <c:pt idx="2">
                  <c:v>25</c:v>
                </c:pt>
                <c:pt idx="4">
                  <c:v>17.899999999999999</c:v>
                </c:pt>
                <c:pt idx="5">
                  <c:v>13.6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51-4279-89DE-0D1BA61F965E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13.1</c:v>
                </c:pt>
                <c:pt idx="1">
                  <c:v>12.1</c:v>
                </c:pt>
                <c:pt idx="2">
                  <c:v>12.1</c:v>
                </c:pt>
                <c:pt idx="4">
                  <c:v>8.1</c:v>
                </c:pt>
                <c:pt idx="5">
                  <c:v>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51-4279-89DE-0D1BA61F965E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38.1</c:v>
                </c:pt>
                <c:pt idx="1">
                  <c:v>33</c:v>
                </c:pt>
                <c:pt idx="2">
                  <c:v>27.7</c:v>
                </c:pt>
                <c:pt idx="4">
                  <c:v>17.899999999999999</c:v>
                </c:pt>
                <c:pt idx="5">
                  <c:v>14.8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51-4279-89DE-0D1BA61F965E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41.3</c:v>
                </c:pt>
                <c:pt idx="1">
                  <c:v>43.4</c:v>
                </c:pt>
                <c:pt idx="2">
                  <c:v>43.7</c:v>
                </c:pt>
                <c:pt idx="4">
                  <c:v>43.3</c:v>
                </c:pt>
                <c:pt idx="5">
                  <c:v>43.6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51-4279-89DE-0D1BA61F9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036096"/>
        <c:axId val="66070400"/>
      </c:lineChart>
      <c:catAx>
        <c:axId val="6603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7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0704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0360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11.5</c:v>
                </c:pt>
                <c:pt idx="1">
                  <c:v>4.5</c:v>
                </c:pt>
                <c:pt idx="2">
                  <c:v>1.4</c:v>
                </c:pt>
                <c:pt idx="3">
                  <c:v>13</c:v>
                </c:pt>
                <c:pt idx="4">
                  <c:v>44.7</c:v>
                </c:pt>
                <c:pt idx="5">
                  <c:v>0</c:v>
                </c:pt>
                <c:pt idx="6">
                  <c:v>9.4</c:v>
                </c:pt>
                <c:pt idx="7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B4-464A-B5FB-024A0C2E338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B4-464A-B5FB-024A0C2E33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839680"/>
        <c:axId val="66841216"/>
      </c:barChart>
      <c:catAx>
        <c:axId val="6683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4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8412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8396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36</c:v>
                </c:pt>
                <c:pt idx="1">
                  <c:v>35</c:v>
                </c:pt>
                <c:pt idx="2">
                  <c:v>1.5</c:v>
                </c:pt>
                <c:pt idx="3">
                  <c:v>5.8</c:v>
                </c:pt>
                <c:pt idx="4">
                  <c:v>3.6</c:v>
                </c:pt>
                <c:pt idx="5">
                  <c:v>0</c:v>
                </c:pt>
                <c:pt idx="6">
                  <c:v>0</c:v>
                </c:pt>
                <c:pt idx="7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2D-420B-BB3A-72CD933133F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2D-420B-BB3A-72CD933133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732032"/>
        <c:axId val="66734720"/>
      </c:barChart>
      <c:catAx>
        <c:axId val="6673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3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7347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320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11.6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7F-461B-B456-C76CE7D4717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3.7</c:v>
                </c:pt>
                <c:pt idx="1">
                  <c:v>8.6999999999999993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7F-461B-B456-C76CE7D4717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3.5</c:v>
                </c:pt>
                <c:pt idx="1">
                  <c:v>11.5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7F-461B-B456-C76CE7D4717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7F-461B-B456-C76CE7D4717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5.8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7F-461B-B456-C76CE7D4717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0.5</c:v>
                </c:pt>
                <c:pt idx="1">
                  <c:v>3.2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67F-461B-B456-C76CE7D4717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7F-461B-B456-C76CE7D47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549248"/>
        <c:axId val="66550784"/>
      </c:barChart>
      <c:catAx>
        <c:axId val="6654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55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5507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5492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8.9</c:v>
                </c:pt>
                <c:pt idx="1">
                  <c:v>6.4</c:v>
                </c:pt>
                <c:pt idx="2">
                  <c:v>8.1</c:v>
                </c:pt>
                <c:pt idx="4">
                  <c:v>4.3</c:v>
                </c:pt>
                <c:pt idx="5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97-4B27-BC67-3281E2716AF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22.4</c:v>
                </c:pt>
                <c:pt idx="1">
                  <c:v>17.899999999999999</c:v>
                </c:pt>
                <c:pt idx="2">
                  <c:v>15.9</c:v>
                </c:pt>
                <c:pt idx="4">
                  <c:v>10.9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97-4B27-BC67-3281E2716AF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66.099999999999994</c:v>
                </c:pt>
                <c:pt idx="1">
                  <c:v>68.5</c:v>
                </c:pt>
                <c:pt idx="2">
                  <c:v>66.400000000000006</c:v>
                </c:pt>
                <c:pt idx="4">
                  <c:v>67.599999999999994</c:v>
                </c:pt>
                <c:pt idx="5">
                  <c:v>66.400000000000006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97-4B27-BC67-3281E2716A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787200"/>
        <c:axId val="66979328"/>
      </c:lineChart>
      <c:catAx>
        <c:axId val="6678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79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9793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87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Osceola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Osceola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458656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310760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Osceola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7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Osceola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5765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Osceola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Osceola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91893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9917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Osceola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383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Osceola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Osceola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147041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6718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Osceola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111129"/>
              </p:ext>
            </p:extLst>
          </p:nvPr>
        </p:nvGraphicFramePr>
        <p:xfrm>
          <a:off x="390525" y="14287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Osceola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Osceola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2875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1,339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4.6 percentage points for M.S. prevalence rates and 6.3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Osceola County did not participate in the 2012 FYSAS. As a result, trend data are not available for the 2012 survey.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Osceola County, past-30-day alcohol use was reported at 13.6%,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13.1% in 2006 to 6.4%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8.9% in 2006 to 2.1%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10.4% of high school students have ridden in a car with a driver who was under the influence of alcohol, and 18.1%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0239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Osceola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3913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Osceola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34856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Osceola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546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Osceola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3631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Osceola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960129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Osceola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Osceola County, 7.6%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4.6%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2.3% in 2014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3.2%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2074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Osceola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0249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Osceola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7051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Osceola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Osceola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(4.8%).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Osceola County, 28.4% of students have been socially bullied, 12.6% have been physically bullied, and 7.6%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3.1% of students have belonged to a gang, and 1.9%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8326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3698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4060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5490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1142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Osceola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309439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90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(40%)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</a:t>
            </a:r>
            <a:r>
              <a:rPr lang="en-US" sz="2800">
                <a:latin typeface="Gill Sans MT" pitchFamily="34" charset="0"/>
              </a:rPr>
              <a:t>the </a:t>
            </a:r>
            <a:r>
              <a:rPr lang="en-US" sz="2800" i="1">
                <a:latin typeface="Gill Sans MT" pitchFamily="34" charset="0"/>
              </a:rPr>
              <a:t>Transitions </a:t>
            </a:r>
            <a:r>
              <a:rPr lang="en-US" sz="2800" i="1" dirty="0">
                <a:latin typeface="Gill Sans MT" pitchFamily="34" charset="0"/>
              </a:rPr>
              <a:t>and Mobility </a:t>
            </a:r>
            <a:r>
              <a:rPr lang="en-US" sz="2800" dirty="0">
                <a:latin typeface="Gill Sans MT" pitchFamily="34" charset="0"/>
              </a:rPr>
              <a:t>(70%)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Osceola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80910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35.2% for lifetime use and 13.6% for past-30-day use, alcohol is the most commonly used drug among Osceola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(23.0% lifetime and 5.0% past-30-day) and marijuana (14.3% lifetime and 7.5%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2.4% for inhalants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251723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Osceola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115619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Osceola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9182</TotalTime>
  <Words>1371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Osceola County PowerPoint</dc:title>
  <dc:creator>Bert Rothenbach</dc:creator>
  <cp:lastModifiedBy>VanDyke, Misty N</cp:lastModifiedBy>
  <cp:revision>343</cp:revision>
  <dcterms:created xsi:type="dcterms:W3CDTF">2010-11-20T14:45:41Z</dcterms:created>
  <dcterms:modified xsi:type="dcterms:W3CDTF">2025-06-23T17:40:42Z</dcterms:modified>
</cp:coreProperties>
</file>