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kaloosa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Depressants</c:v>
                </c:pt>
                <c:pt idx="6">
                  <c:v>Prescription Pain Relievers</c:v>
                </c:pt>
                <c:pt idx="7">
                  <c:v>Inhalants</c:v>
                </c:pt>
                <c:pt idx="8">
                  <c:v>Synthetic Marijuana*</c:v>
                </c:pt>
                <c:pt idx="9">
                  <c:v>Prescription Amphetamines</c:v>
                </c:pt>
                <c:pt idx="10">
                  <c:v>Over-the-Counter Drugs</c:v>
                </c:pt>
                <c:pt idx="11">
                  <c:v>LSD, PCP or Mushrooms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Steroids (without a doctor’s order)</c:v>
                </c:pt>
                <c:pt idx="15">
                  <c:v>Needle to Inject Illegal Drugs*</c:v>
                </c:pt>
                <c:pt idx="16">
                  <c:v>Methamphetamine</c:v>
                </c:pt>
                <c:pt idx="17">
                  <c:v>Flakka*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39.5</c:v>
                </c:pt>
                <c:pt idx="1">
                  <c:v>27.1</c:v>
                </c:pt>
                <c:pt idx="2">
                  <c:v>21.8</c:v>
                </c:pt>
                <c:pt idx="3">
                  <c:v>18.7</c:v>
                </c:pt>
                <c:pt idx="4">
                  <c:v>18.5</c:v>
                </c:pt>
                <c:pt idx="5">
                  <c:v>9</c:v>
                </c:pt>
                <c:pt idx="6">
                  <c:v>6.3</c:v>
                </c:pt>
                <c:pt idx="7">
                  <c:v>6.3</c:v>
                </c:pt>
                <c:pt idx="8">
                  <c:v>6.2</c:v>
                </c:pt>
                <c:pt idx="9">
                  <c:v>5</c:v>
                </c:pt>
                <c:pt idx="10">
                  <c:v>4.8</c:v>
                </c:pt>
                <c:pt idx="11">
                  <c:v>4.3</c:v>
                </c:pt>
                <c:pt idx="12">
                  <c:v>2.9</c:v>
                </c:pt>
                <c:pt idx="13">
                  <c:v>2.5</c:v>
                </c:pt>
                <c:pt idx="14">
                  <c:v>0.7</c:v>
                </c:pt>
                <c:pt idx="15">
                  <c:v>0.6</c:v>
                </c:pt>
                <c:pt idx="16">
                  <c:v>0.6</c:v>
                </c:pt>
                <c:pt idx="17">
                  <c:v>0.6</c:v>
                </c:pt>
                <c:pt idx="18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43-4999-BFFF-C061E4AD1E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0300800"/>
        <c:axId val="30314880"/>
      </c:barChart>
      <c:catAx>
        <c:axId val="30300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0314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031488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03008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27.1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DB-4049-8F0A-DADC046D2DD0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DB-4049-8F0A-DADC046D2D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1873536"/>
        <c:axId val="61904384"/>
      </c:barChart>
      <c:catAx>
        <c:axId val="61873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9043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90438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87353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A1-47E4-B949-922FEFE97A3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4.5</c:v>
                </c:pt>
                <c:pt idx="1">
                  <c:v>18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A1-47E4-B949-922FEFE97A3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5.3</c:v>
                </c:pt>
                <c:pt idx="1">
                  <c:v>16.5</c:v>
                </c:pt>
                <c:pt idx="2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A1-47E4-B949-922FEFE97A3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2</c:v>
                </c:pt>
                <c:pt idx="1">
                  <c:v>14.7</c:v>
                </c:pt>
                <c:pt idx="2">
                  <c:v>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8A1-47E4-B949-922FEFE97A3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2.9</c:v>
                </c:pt>
                <c:pt idx="1">
                  <c:v>13.9</c:v>
                </c:pt>
                <c:pt idx="2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8A1-47E4-B949-922FEFE97A3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3.7</c:v>
                </c:pt>
                <c:pt idx="1">
                  <c:v>15.5</c:v>
                </c:pt>
                <c:pt idx="2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8A1-47E4-B949-922FEFE97A3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8A1-47E4-B949-922FEFE97A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2061184"/>
        <c:axId val="86466944"/>
      </c:barChart>
      <c:catAx>
        <c:axId val="62061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466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466944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6118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Graphs!$E$295:$I$295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Graphs!$E$296:$I$296</c:f>
              <c:numCache>
                <c:formatCode>0.0</c:formatCode>
                <c:ptCount val="5"/>
                <c:pt idx="0">
                  <c:v>12.4</c:v>
                </c:pt>
                <c:pt idx="1">
                  <c:v>11.8</c:v>
                </c:pt>
                <c:pt idx="2">
                  <c:v>9.4</c:v>
                </c:pt>
                <c:pt idx="3">
                  <c:v>9.1999999999999993</c:v>
                </c:pt>
                <c:pt idx="4">
                  <c:v>10.4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B16-48BC-9235-245FAB3CAEF0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Graphs!$E$295:$I$295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Graphs!$E$297:$I$297</c:f>
              <c:numCache>
                <c:formatCode>0.0</c:formatCode>
                <c:ptCount val="5"/>
                <c:pt idx="0">
                  <c:v>11.3</c:v>
                </c:pt>
                <c:pt idx="1">
                  <c:v>9.1</c:v>
                </c:pt>
                <c:pt idx="2">
                  <c:v>9</c:v>
                </c:pt>
                <c:pt idx="3">
                  <c:v>6.3</c:v>
                </c:pt>
                <c:pt idx="4">
                  <c:v>9.5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B16-48BC-9235-245FAB3CAEF0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Graphs!$E$295:$I$295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Graphs!$E$298:$I$298</c:f>
              <c:numCache>
                <c:formatCode>0.0</c:formatCode>
                <c:ptCount val="5"/>
                <c:pt idx="0">
                  <c:v>31.8</c:v>
                </c:pt>
                <c:pt idx="1">
                  <c:v>31.2</c:v>
                </c:pt>
                <c:pt idx="2">
                  <c:v>30.1</c:v>
                </c:pt>
                <c:pt idx="3">
                  <c:v>28</c:v>
                </c:pt>
                <c:pt idx="4">
                  <c:v>25.1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B16-48BC-9235-245FAB3CAE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499328"/>
        <c:axId val="86500864"/>
      </c:lineChart>
      <c:catAx>
        <c:axId val="86499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500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50086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4993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4.2</c:v>
                </c:pt>
                <c:pt idx="1">
                  <c:v>7.2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B6-4129-8713-EA7182AC7A10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B6-4129-8713-EA7182AC7A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5478912"/>
        <c:axId val="95480448"/>
      </c:barChart>
      <c:catAx>
        <c:axId val="95478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4804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48044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4789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18.8</c:v>
                </c:pt>
                <c:pt idx="1">
                  <c:v>18.100000000000001</c:v>
                </c:pt>
                <c:pt idx="2">
                  <c:v>7.1</c:v>
                </c:pt>
                <c:pt idx="3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4B-4331-A351-C0DAF8FB7AF7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13.8</c:v>
                </c:pt>
                <c:pt idx="1">
                  <c:v>15.3</c:v>
                </c:pt>
                <c:pt idx="2">
                  <c:v>6</c:v>
                </c:pt>
                <c:pt idx="3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4B-4331-A351-C0DAF8FB7AF7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11.7</c:v>
                </c:pt>
                <c:pt idx="1">
                  <c:v>19.899999999999999</c:v>
                </c:pt>
                <c:pt idx="2">
                  <c:v>5.8</c:v>
                </c:pt>
                <c:pt idx="3">
                  <c:v>8.6999999999999993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4B-4331-A351-C0DAF8FB7AF7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04B-4331-A351-C0DAF8FB7A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6672512"/>
        <c:axId val="95544448"/>
      </c:barChart>
      <c:catAx>
        <c:axId val="86672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5444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54444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6725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B1-4353-95B1-0F079AB5E73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6.6</c:v>
                </c:pt>
                <c:pt idx="1">
                  <c:v>2.5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B1-4353-95B1-0F079AB5E73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6.2</c:v>
                </c:pt>
                <c:pt idx="1">
                  <c:v>1.7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B1-4353-95B1-0F079AB5E73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3.4</c:v>
                </c:pt>
                <c:pt idx="1">
                  <c:v>1.4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8B1-4353-95B1-0F079AB5E73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1.6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B1-4353-95B1-0F079AB5E73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2.9</c:v>
                </c:pt>
                <c:pt idx="1">
                  <c:v>0.4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8B1-4353-95B1-0F079AB5E73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8B1-4353-95B1-0F079AB5E7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6676992"/>
        <c:axId val="86678912"/>
      </c:barChart>
      <c:catAx>
        <c:axId val="86676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678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67891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67699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3.7</c:v>
                </c:pt>
                <c:pt idx="1">
                  <c:v>3.1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E1-4EE8-9105-93B8E8F70FDD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1.2</c:v>
                </c:pt>
                <c:pt idx="1">
                  <c:v>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E1-4EE8-9105-93B8E8F70FDD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1.5</c:v>
                </c:pt>
                <c:pt idx="1">
                  <c:v>3.7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E1-4EE8-9105-93B8E8F70FDD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</c:v>
                </c:pt>
                <c:pt idx="1">
                  <c:v>2.1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6E1-4EE8-9105-93B8E8F70FDD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6E1-4EE8-9105-93B8E8F70F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6697472"/>
        <c:axId val="86699008"/>
      </c:barChart>
      <c:catAx>
        <c:axId val="86697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699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6990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69747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18-4B6F-AE93-F1007E4C23E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1.3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18-4B6F-AE93-F1007E4C23E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1.6</c:v>
                </c:pt>
                <c:pt idx="1">
                  <c:v>2.9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18-4B6F-AE93-F1007E4C23E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0.9</c:v>
                </c:pt>
                <c:pt idx="1">
                  <c:v>2.8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918-4B6F-AE93-F1007E4C23E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918-4B6F-AE93-F1007E4C23E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1.3</c:v>
                </c:pt>
                <c:pt idx="1">
                  <c:v>4.5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918-4B6F-AE93-F1007E4C23E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918-4B6F-AE93-F1007E4C23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6851968"/>
        <c:axId val="86854656"/>
      </c:barChart>
      <c:catAx>
        <c:axId val="86851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854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85465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8519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D9-4CB8-830A-322CCA9ABE8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</c:v>
                </c:pt>
                <c:pt idx="1">
                  <c:v>5.5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D9-4CB8-830A-322CCA9ABE8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3.1</c:v>
                </c:pt>
                <c:pt idx="1">
                  <c:v>4.5999999999999996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D9-4CB8-830A-322CCA9ABE8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1.9</c:v>
                </c:pt>
                <c:pt idx="1">
                  <c:v>3.5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D9-4CB8-830A-322CCA9ABE8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2.1</c:v>
                </c:pt>
                <c:pt idx="1">
                  <c:v>2.2000000000000002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D9-4CB8-830A-322CCA9ABE8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1.6</c:v>
                </c:pt>
                <c:pt idx="1">
                  <c:v>2.2000000000000002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2D9-4CB8-830A-322CCA9ABE8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2D9-4CB8-830A-322CCA9ABE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6860160"/>
        <c:axId val="86862080"/>
      </c:barChart>
      <c:catAx>
        <c:axId val="86860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862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86208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86016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0A-4640-8972-D060108D7C5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1.6</c:v>
                </c:pt>
                <c:pt idx="1">
                  <c:v>3.4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0A-4640-8972-D060108D7C5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1.4</c:v>
                </c:pt>
                <c:pt idx="1">
                  <c:v>3.1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E0A-4640-8972-D060108D7C5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1</c:v>
                </c:pt>
                <c:pt idx="1">
                  <c:v>3.4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E0A-4640-8972-D060108D7C5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1</c:v>
                </c:pt>
                <c:pt idx="1">
                  <c:v>1.8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E0A-4640-8972-D060108D7C5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0.3</c:v>
                </c:pt>
                <c:pt idx="1">
                  <c:v>2.2999999999999998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E0A-4640-8972-D060108D7C5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0A-4640-8972-D060108D7C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3903488"/>
        <c:axId val="95537792"/>
      </c:barChart>
      <c:catAx>
        <c:axId val="93903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5377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53779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90348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529-4CE5-B443-0CB9B347986F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Depressants</c:v>
                </c:pt>
                <c:pt idx="6">
                  <c:v>Prescription Pain Relievers</c:v>
                </c:pt>
                <c:pt idx="7">
                  <c:v>Over-the-Counter Drugs</c:v>
                </c:pt>
                <c:pt idx="8">
                  <c:v>Inhalants</c:v>
                </c:pt>
                <c:pt idx="9">
                  <c:v>Prescription Amphetamines</c:v>
                </c:pt>
                <c:pt idx="10">
                  <c:v>Cocaine or Crack Cocaine</c:v>
                </c:pt>
                <c:pt idx="11">
                  <c:v>LSD, PCP or Mushrooms</c:v>
                </c:pt>
                <c:pt idx="12">
                  <c:v>Synthetic Marijuana*</c:v>
                </c:pt>
                <c:pt idx="13">
                  <c:v>Club Drugs</c:v>
                </c:pt>
                <c:pt idx="14">
                  <c:v>Flakka*</c:v>
                </c:pt>
                <c:pt idx="15">
                  <c:v>Methamphetamine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18.600000000000001</c:v>
                </c:pt>
                <c:pt idx="1">
                  <c:v>10.4</c:v>
                </c:pt>
                <c:pt idx="2">
                  <c:v>9.6</c:v>
                </c:pt>
                <c:pt idx="3">
                  <c:v>7.5</c:v>
                </c:pt>
                <c:pt idx="4">
                  <c:v>4.3</c:v>
                </c:pt>
                <c:pt idx="5">
                  <c:v>3.1</c:v>
                </c:pt>
                <c:pt idx="6">
                  <c:v>1.9</c:v>
                </c:pt>
                <c:pt idx="7">
                  <c:v>1.6</c:v>
                </c:pt>
                <c:pt idx="8">
                  <c:v>1.5</c:v>
                </c:pt>
                <c:pt idx="9">
                  <c:v>1.4</c:v>
                </c:pt>
                <c:pt idx="10">
                  <c:v>0.9</c:v>
                </c:pt>
                <c:pt idx="11">
                  <c:v>0.7</c:v>
                </c:pt>
                <c:pt idx="12">
                  <c:v>0.6</c:v>
                </c:pt>
                <c:pt idx="13">
                  <c:v>0.4</c:v>
                </c:pt>
                <c:pt idx="14">
                  <c:v>0.3</c:v>
                </c:pt>
                <c:pt idx="15">
                  <c:v>0.2</c:v>
                </c:pt>
                <c:pt idx="16">
                  <c:v>0.1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29-4CE5-B443-0CB9B3479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4222592"/>
        <c:axId val="94270592"/>
      </c:barChart>
      <c:catAx>
        <c:axId val="94222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270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27059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2225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14.1</c:v>
                </c:pt>
                <c:pt idx="1">
                  <c:v>7.3</c:v>
                </c:pt>
                <c:pt idx="2">
                  <c:v>10</c:v>
                </c:pt>
                <c:pt idx="3">
                  <c:v>23.8</c:v>
                </c:pt>
                <c:pt idx="4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B8-4847-9B7A-B7D3E499D36F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B8-4847-9B7A-B7D3E499D3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3932544"/>
        <c:axId val="95536256"/>
      </c:barChart>
      <c:catAx>
        <c:axId val="93932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536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53625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9325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6.9</c:v>
                </c:pt>
                <c:pt idx="1">
                  <c:v>4.5</c:v>
                </c:pt>
                <c:pt idx="2">
                  <c:v>0.7</c:v>
                </c:pt>
                <c:pt idx="3">
                  <c:v>2.1</c:v>
                </c:pt>
                <c:pt idx="4">
                  <c:v>0.2</c:v>
                </c:pt>
                <c:pt idx="5">
                  <c:v>5.8</c:v>
                </c:pt>
                <c:pt idx="6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C8-40FC-9CE8-82657032E5D2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C8-40FC-9CE8-82657032E5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5590656"/>
        <c:axId val="95750784"/>
      </c:barChart>
      <c:catAx>
        <c:axId val="95590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7507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75078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59065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8.1</c:v>
                </c:pt>
                <c:pt idx="1">
                  <c:v>18</c:v>
                </c:pt>
                <c:pt idx="2">
                  <c:v>36.6</c:v>
                </c:pt>
                <c:pt idx="3">
                  <c:v>7.4</c:v>
                </c:pt>
                <c:pt idx="4">
                  <c:v>5.9</c:v>
                </c:pt>
                <c:pt idx="5">
                  <c:v>12</c:v>
                </c:pt>
                <c:pt idx="6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2B-4D4F-9372-93639141DE0F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9.1</c:v>
                </c:pt>
                <c:pt idx="1">
                  <c:v>8.8000000000000007</c:v>
                </c:pt>
                <c:pt idx="2">
                  <c:v>24.2</c:v>
                </c:pt>
                <c:pt idx="3">
                  <c:v>9.8000000000000007</c:v>
                </c:pt>
                <c:pt idx="4">
                  <c:v>3.2</c:v>
                </c:pt>
                <c:pt idx="5">
                  <c:v>9.1999999999999993</c:v>
                </c:pt>
                <c:pt idx="6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2B-4D4F-9372-93639141DE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5811840"/>
        <c:axId val="95843840"/>
      </c:barChart>
      <c:catAx>
        <c:axId val="95811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8438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84384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8118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3.1</c:v>
                </c:pt>
                <c:pt idx="1">
                  <c:v>19.899999999999999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9C-4ED1-90B4-C42FD2747D4E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9C-4ED1-90B4-C42FD2747D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3931776"/>
        <c:axId val="95789056"/>
      </c:barChart>
      <c:catAx>
        <c:axId val="93931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7890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78905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93177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52</c:v>
                </c:pt>
                <c:pt idx="1">
                  <c:v>63</c:v>
                </c:pt>
                <c:pt idx="2">
                  <c:v>58</c:v>
                </c:pt>
                <c:pt idx="3">
                  <c:v>62</c:v>
                </c:pt>
                <c:pt idx="4">
                  <c:v>52</c:v>
                </c:pt>
                <c:pt idx="5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A3-45C7-990F-275AC17DB0DE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A3-45C7-990F-275AC17DB0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5793920"/>
        <c:axId val="95796224"/>
      </c:barChart>
      <c:catAx>
        <c:axId val="957939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7962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57962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7939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37</c:v>
                </c:pt>
                <c:pt idx="1">
                  <c:v>60</c:v>
                </c:pt>
                <c:pt idx="2">
                  <c:v>34</c:v>
                </c:pt>
                <c:pt idx="3">
                  <c:v>42</c:v>
                </c:pt>
                <c:pt idx="4">
                  <c:v>34</c:v>
                </c:pt>
                <c:pt idx="5">
                  <c:v>33</c:v>
                </c:pt>
                <c:pt idx="6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1E-4B90-AAE7-7737048A24FB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1E-4B90-AAE7-7737048A24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3931392"/>
        <c:axId val="95795456"/>
      </c:barChart>
      <c:catAx>
        <c:axId val="9393139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79545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579545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393139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41</c:v>
                </c:pt>
                <c:pt idx="1">
                  <c:v>50</c:v>
                </c:pt>
                <c:pt idx="2">
                  <c:v>39</c:v>
                </c:pt>
                <c:pt idx="3">
                  <c:v>30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9F-4681-82D9-8B4D6D0EA851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9F-4681-82D9-8B4D6D0EA8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024832"/>
        <c:axId val="96027008"/>
      </c:barChart>
      <c:catAx>
        <c:axId val="9602483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0270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0270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02483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75</c:v>
                </c:pt>
                <c:pt idx="1">
                  <c:v>61</c:v>
                </c:pt>
                <c:pt idx="2">
                  <c:v>57</c:v>
                </c:pt>
                <c:pt idx="3">
                  <c:v>70</c:v>
                </c:pt>
                <c:pt idx="4">
                  <c:v>60</c:v>
                </c:pt>
                <c:pt idx="5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EB-43EF-B754-F653A5B481C6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EB-43EF-B754-F653A5B481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232960"/>
        <c:axId val="96234496"/>
      </c:barChart>
      <c:catAx>
        <c:axId val="9623296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2344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2344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23296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39</c:v>
                </c:pt>
                <c:pt idx="1">
                  <c:v>67</c:v>
                </c:pt>
                <c:pt idx="2">
                  <c:v>30</c:v>
                </c:pt>
                <c:pt idx="3">
                  <c:v>28</c:v>
                </c:pt>
                <c:pt idx="4">
                  <c:v>39</c:v>
                </c:pt>
                <c:pt idx="5">
                  <c:v>32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AF-446F-B45D-43AC1DDBB843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AF-446F-B45D-43AC1DDBB8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249344"/>
        <c:axId val="96251264"/>
      </c:barChart>
      <c:catAx>
        <c:axId val="9624934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2512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2512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24934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45</c:v>
                </c:pt>
                <c:pt idx="1">
                  <c:v>54</c:v>
                </c:pt>
                <c:pt idx="2">
                  <c:v>36</c:v>
                </c:pt>
                <c:pt idx="3">
                  <c:v>38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A8-4113-92DE-E58E85DE0D81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A8-4113-92DE-E58E85DE0D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230784"/>
        <c:axId val="96269824"/>
      </c:barChart>
      <c:catAx>
        <c:axId val="9623078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2698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2698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23078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BB-4310-A909-35B458E12AB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17.399999999999999</c:v>
                </c:pt>
                <c:pt idx="1">
                  <c:v>40.200000000000003</c:v>
                </c:pt>
                <c:pt idx="2">
                  <c:v>30.7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BB-4310-A909-35B458E12AB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15.4</c:v>
                </c:pt>
                <c:pt idx="1">
                  <c:v>34.799999999999997</c:v>
                </c:pt>
                <c:pt idx="2">
                  <c:v>26.7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FBB-4310-A909-35B458E12AB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9.8000000000000007</c:v>
                </c:pt>
                <c:pt idx="1">
                  <c:v>30.1</c:v>
                </c:pt>
                <c:pt idx="2">
                  <c:v>21.4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FBB-4310-A909-35B458E12AB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9.3000000000000007</c:v>
                </c:pt>
                <c:pt idx="1">
                  <c:v>27.9</c:v>
                </c:pt>
                <c:pt idx="2">
                  <c:v>20.100000000000001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FBB-4310-A909-35B458E12AB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9.1</c:v>
                </c:pt>
                <c:pt idx="1">
                  <c:v>25.9</c:v>
                </c:pt>
                <c:pt idx="2">
                  <c:v>18.600000000000001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FBB-4310-A909-35B458E12AB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FBB-4310-A909-35B458E12A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4614656"/>
        <c:axId val="94616576"/>
      </c:barChart>
      <c:catAx>
        <c:axId val="9461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6165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61657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6146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5C-40CE-9FAC-2B4E8C2DAA4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5.7</c:v>
                </c:pt>
                <c:pt idx="1">
                  <c:v>21.7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5C-40CE-9FAC-2B4E8C2DAA4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6.7</c:v>
                </c:pt>
                <c:pt idx="1">
                  <c:v>19.600000000000001</c:v>
                </c:pt>
                <c:pt idx="2">
                  <c:v>14.2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5C-40CE-9FAC-2B4E8C2DAA4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3.6</c:v>
                </c:pt>
                <c:pt idx="1">
                  <c:v>15</c:v>
                </c:pt>
                <c:pt idx="2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95C-40CE-9FAC-2B4E8C2DAA4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2.6</c:v>
                </c:pt>
                <c:pt idx="1">
                  <c:v>12.6</c:v>
                </c:pt>
                <c:pt idx="2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95C-40CE-9FAC-2B4E8C2DAA4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11.4</c:v>
                </c:pt>
                <c:pt idx="2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95C-40CE-9FAC-2B4E8C2DAA4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95C-40CE-9FAC-2B4E8C2DAA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4340224"/>
        <c:axId val="94798208"/>
      </c:barChart>
      <c:catAx>
        <c:axId val="94340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7982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79820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3402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Graphs!$E$280:$I$280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Graphs!$E$281:$I$281</c:f>
              <c:numCache>
                <c:formatCode>0.0</c:formatCode>
                <c:ptCount val="5"/>
                <c:pt idx="0">
                  <c:v>30.7</c:v>
                </c:pt>
                <c:pt idx="1">
                  <c:v>26.7</c:v>
                </c:pt>
                <c:pt idx="2">
                  <c:v>21.4</c:v>
                </c:pt>
                <c:pt idx="3">
                  <c:v>20.100000000000001</c:v>
                </c:pt>
                <c:pt idx="4">
                  <c:v>18.600000000000001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65F-42BD-B3E2-3E2918E75523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Graphs!$E$280:$I$280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Graphs!$E$282:$I$282</c:f>
              <c:numCache>
                <c:formatCode>0.0</c:formatCode>
                <c:ptCount val="5"/>
                <c:pt idx="0">
                  <c:v>15</c:v>
                </c:pt>
                <c:pt idx="1">
                  <c:v>14.2</c:v>
                </c:pt>
                <c:pt idx="2">
                  <c:v>10.199999999999999</c:v>
                </c:pt>
                <c:pt idx="3">
                  <c:v>8.3000000000000007</c:v>
                </c:pt>
                <c:pt idx="4">
                  <c:v>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65F-42BD-B3E2-3E2918E75523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Graphs!$E$280:$I$280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Graphs!$E$283:$I$283</c:f>
              <c:numCache>
                <c:formatCode>0.0</c:formatCode>
                <c:ptCount val="5"/>
                <c:pt idx="0">
                  <c:v>26.9</c:v>
                </c:pt>
                <c:pt idx="1">
                  <c:v>24.2</c:v>
                </c:pt>
                <c:pt idx="2">
                  <c:v>20.100000000000001</c:v>
                </c:pt>
                <c:pt idx="3">
                  <c:v>18</c:v>
                </c:pt>
                <c:pt idx="4">
                  <c:v>18.600000000000001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65F-42BD-B3E2-3E2918E75523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Graphs!$E$280:$I$280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Graphs!$E$284:$I$284</c:f>
              <c:numCache>
                <c:formatCode>0.0</c:formatCode>
                <c:ptCount val="5"/>
                <c:pt idx="0">
                  <c:v>42.9</c:v>
                </c:pt>
                <c:pt idx="1">
                  <c:v>44</c:v>
                </c:pt>
                <c:pt idx="2">
                  <c:v>41</c:v>
                </c:pt>
                <c:pt idx="3">
                  <c:v>39.799999999999997</c:v>
                </c:pt>
                <c:pt idx="4">
                  <c:v>39.4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65F-42BD-B3E2-3E2918E755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4366720"/>
        <c:axId val="94814976"/>
      </c:lineChart>
      <c:catAx>
        <c:axId val="94366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814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81497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3667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6.9</c:v>
                </c:pt>
                <c:pt idx="1">
                  <c:v>0.6</c:v>
                </c:pt>
                <c:pt idx="2">
                  <c:v>0.5</c:v>
                </c:pt>
                <c:pt idx="3">
                  <c:v>19.2</c:v>
                </c:pt>
                <c:pt idx="4">
                  <c:v>40.1</c:v>
                </c:pt>
                <c:pt idx="5">
                  <c:v>1.8</c:v>
                </c:pt>
                <c:pt idx="6">
                  <c:v>12.6</c:v>
                </c:pt>
                <c:pt idx="7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BC-441E-91A0-3C86DEC32237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BC-441E-91A0-3C86DEC322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4967680"/>
        <c:axId val="94969216"/>
      </c:barChart>
      <c:catAx>
        <c:axId val="94967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969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96921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96768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32.6</c:v>
                </c:pt>
                <c:pt idx="1">
                  <c:v>50</c:v>
                </c:pt>
                <c:pt idx="2">
                  <c:v>1.7</c:v>
                </c:pt>
                <c:pt idx="3">
                  <c:v>2.5</c:v>
                </c:pt>
                <c:pt idx="4">
                  <c:v>2.4</c:v>
                </c:pt>
                <c:pt idx="5">
                  <c:v>0.2</c:v>
                </c:pt>
                <c:pt idx="6">
                  <c:v>2</c:v>
                </c:pt>
                <c:pt idx="7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FA-4A0A-8781-AEEC81517C7A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FA-4A0A-8781-AEEC81517C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1857792"/>
        <c:axId val="85466112"/>
      </c:barChart>
      <c:catAx>
        <c:axId val="61857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4661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546611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85779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68-4846-B144-B18F76A7EC3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4.8</c:v>
                </c:pt>
                <c:pt idx="1">
                  <c:v>16.899999999999999</c:v>
                </c:pt>
                <c:pt idx="2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68-4846-B144-B18F76A7EC3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5.6</c:v>
                </c:pt>
                <c:pt idx="1">
                  <c:v>15.8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68-4846-B144-B18F76A7EC3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3.4</c:v>
                </c:pt>
                <c:pt idx="1">
                  <c:v>11.8</c:v>
                </c:pt>
                <c:pt idx="2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068-4846-B144-B18F76A7EC3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4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068-4846-B144-B18F76A7EC3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1.8</c:v>
                </c:pt>
                <c:pt idx="1">
                  <c:v>6.3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068-4846-B144-B18F76A7EC3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068-4846-B144-B18F76A7EC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5524352"/>
        <c:axId val="95525888"/>
      </c:barChart>
      <c:catAx>
        <c:axId val="95524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5258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52588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52435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Graphs!$E$287:$I$287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Graphs!$E$288:$I$288</c:f>
              <c:numCache>
                <c:formatCode>0.0</c:formatCode>
                <c:ptCount val="5"/>
                <c:pt idx="0">
                  <c:v>11.9</c:v>
                </c:pt>
                <c:pt idx="1">
                  <c:v>11.5</c:v>
                </c:pt>
                <c:pt idx="2">
                  <c:v>8.3000000000000007</c:v>
                </c:pt>
                <c:pt idx="3">
                  <c:v>2.8</c:v>
                </c:pt>
                <c:pt idx="4">
                  <c:v>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2C-4244-98CB-31F628CEEB10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Graphs!$E$287:$I$287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Graphs!$E$289:$I$289</c:f>
              <c:numCache>
                <c:formatCode>0.0</c:formatCode>
                <c:ptCount val="5"/>
                <c:pt idx="0">
                  <c:v>23.3</c:v>
                </c:pt>
                <c:pt idx="1">
                  <c:v>17.8</c:v>
                </c:pt>
                <c:pt idx="2">
                  <c:v>16</c:v>
                </c:pt>
                <c:pt idx="3">
                  <c:v>11</c:v>
                </c:pt>
                <c:pt idx="4">
                  <c:v>12.1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D2C-4244-98CB-31F628CEEB10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Graphs!$E$287:$I$287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Graphs!$E$290:$I$290</c:f>
              <c:numCache>
                <c:formatCode>0.0</c:formatCode>
                <c:ptCount val="5"/>
                <c:pt idx="0">
                  <c:v>71.599999999999994</c:v>
                </c:pt>
                <c:pt idx="1">
                  <c:v>71.400000000000006</c:v>
                </c:pt>
                <c:pt idx="2">
                  <c:v>71.7</c:v>
                </c:pt>
                <c:pt idx="3">
                  <c:v>74.7</c:v>
                </c:pt>
                <c:pt idx="4">
                  <c:v>68.099999999999994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D2C-4244-98CB-31F628CEEB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866368"/>
        <c:axId val="61981824"/>
      </c:lineChart>
      <c:catAx>
        <c:axId val="61866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9818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98182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8663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Okaloosa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Okaloosa County, 2008-2016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389582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110840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Okaloosa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46843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Okaloosa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44102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Okaloosa County 2008-2016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2008-2016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668315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Okaloosa County, 2008-2016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13155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Okaloosa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31607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Okaloosa County 2008-2016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2008-2016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Okaloosa County, 2008-2016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417649"/>
              </p:ext>
            </p:extLst>
          </p:nvPr>
        </p:nvGraphicFramePr>
        <p:xfrm>
          <a:off x="38100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6275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Okaloosa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699519"/>
              </p:ext>
            </p:extLst>
          </p:nvPr>
        </p:nvGraphicFramePr>
        <p:xfrm>
          <a:off x="385762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Okaloosa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Okaloosa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2,316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3.7 percentage points for M.S. prevalence rates and 3.8 percentage points for H.S. prevalence rates.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Okaloosa County did not participate in the 2006 FYSAS.  As a result, trend data in this report start with the 2008 survey.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Okaloosa County, past-30-day alcohol use was reported at 18.6%,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15.0% in 2008 to 7.5%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11.9% in 2008 to 4.3%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11.7% of high school students have ridden in a car with a driver who was under the influence of alcohol, and 19.9%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15873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Okaloosa County 2008-2016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2008-2016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37248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Okaloosa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18383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Okaloosa County 2008-2016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2008-2016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64574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Okaloosa County 2008-2016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2008-2016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81635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Okaloosa County 2008-2016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2008-2016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524661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Okaloosa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Okaloosa County, 7.3%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4.2% in 2008 to 1.5%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4.3% in 2012 to 0.6%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2.9% reported the use of over-the-counter drugs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6713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Okaloosa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85609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Okaloosa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41028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Okaloosa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Okaloosa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(0.7%)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(0.2%) are 1.0%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(6.9%),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(5.8%),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(5.3%).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Okaloosa County, 29.6% of students have been socially bullied, 12.8% have been physically bullied, and 8.8%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3.1% of students have belonged to a gang, and 1.3%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29951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Okaloosa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57007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Okaloosa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93318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Okaloosa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28071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Okaloosa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3661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Okaloosa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Okaloosa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480781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83178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Okaloosa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Okaloosa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(52%)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(67%) and </a:t>
            </a:r>
            <a:r>
              <a:rPr lang="en-US" sz="2800" i="1" dirty="0">
                <a:latin typeface="Gill Sans MT" pitchFamily="34" charset="0"/>
              </a:rPr>
              <a:t>Lack of Commitment to </a:t>
            </a:r>
            <a:r>
              <a:rPr lang="en-US" sz="2800" i="1">
                <a:latin typeface="Gill Sans MT" pitchFamily="34" charset="0"/>
              </a:rPr>
              <a:t>School </a:t>
            </a:r>
            <a:r>
              <a:rPr lang="en-US" sz="2800">
                <a:latin typeface="Gill Sans MT" pitchFamily="34" charset="0"/>
              </a:rPr>
              <a:t>(54%)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Okaloosa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402001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39.5% for lifetime use and 18.6% for past-30-day use, alcohol is the most commonly used drug among Okaloosa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(27.1% lifetime and 9.6% past-30-day) and marijuana (21.8% lifetime and 10.4%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18.7%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4.3% for cigarettes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12216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Okaloosa County 2008-2016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2008-2016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904989"/>
              </p:ext>
            </p:extLst>
          </p:nvPr>
        </p:nvGraphicFramePr>
        <p:xfrm>
          <a:off x="376687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Okaloosa County 2008-2016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Okaloosa County 2008-2016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9171</TotalTime>
  <Words>1387</Words>
  <Application>Microsoft Office PowerPoint</Application>
  <PresentationFormat>On-screen Show (4:3)</PresentationFormat>
  <Paragraphs>223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Okaloosa County PowerPoint</dc:title>
  <dc:creator>Bert Rothenbach</dc:creator>
  <cp:lastModifiedBy>VanDyke, Misty N</cp:lastModifiedBy>
  <cp:revision>343</cp:revision>
  <dcterms:created xsi:type="dcterms:W3CDTF">2010-11-20T14:45:41Z</dcterms:created>
  <dcterms:modified xsi:type="dcterms:W3CDTF">2025-06-23T17:32:17Z</dcterms:modified>
</cp:coreProperties>
</file>