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Nassau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Nassau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Nassau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Nassau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Nassau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Nassau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Nassau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Nassau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Nassau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Nassau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Nassau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Nassau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Nassau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Nassau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Nassau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Nassau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Nassau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Nassau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Nassau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Nassau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Nassau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Nassau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Nassau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Nassau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Nassau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Nassau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Nassau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Nassau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Nassau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Blacking Out from Drinking*</c:v>
                </c:pt>
                <c:pt idx="4">
                  <c:v>Cigarettes</c:v>
                </c:pt>
                <c:pt idx="5">
                  <c:v>Inhalants</c:v>
                </c:pt>
                <c:pt idx="6">
                  <c:v>Prescription Amphetamines</c:v>
                </c:pt>
                <c:pt idx="7">
                  <c:v>Prescription Pain Relievers</c:v>
                </c:pt>
                <c:pt idx="8">
                  <c:v>Depressants</c:v>
                </c:pt>
                <c:pt idx="9">
                  <c:v>Synthetic Marijuana*</c:v>
                </c:pt>
                <c:pt idx="10">
                  <c:v>Over-the-Counter Drugs</c:v>
                </c:pt>
                <c:pt idx="11">
                  <c:v>Club Drugs</c:v>
                </c:pt>
                <c:pt idx="12">
                  <c:v>Cocaine or Crack Cocaine</c:v>
                </c:pt>
                <c:pt idx="13">
                  <c:v>LSD, PCP or Mushrooms</c:v>
                </c:pt>
                <c:pt idx="14">
                  <c:v>Steroids (without a doctor’s order)</c:v>
                </c:pt>
                <c:pt idx="15">
                  <c:v>Needle to Inject Illegal Drugs*</c:v>
                </c:pt>
                <c:pt idx="16">
                  <c:v>Flakka*</c:v>
                </c:pt>
                <c:pt idx="17">
                  <c:v>Methamphetamine</c:v>
                </c:pt>
                <c:pt idx="18">
                  <c:v>Heroin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43.5</c:v>
                </c:pt>
                <c:pt idx="1">
                  <c:v>28.5</c:v>
                </c:pt>
                <c:pt idx="2">
                  <c:v>22.1</c:v>
                </c:pt>
                <c:pt idx="3">
                  <c:v>20.3</c:v>
                </c:pt>
                <c:pt idx="4">
                  <c:v>16.8</c:v>
                </c:pt>
                <c:pt idx="5">
                  <c:v>6.6</c:v>
                </c:pt>
                <c:pt idx="6">
                  <c:v>5.3</c:v>
                </c:pt>
                <c:pt idx="7">
                  <c:v>4.7</c:v>
                </c:pt>
                <c:pt idx="8">
                  <c:v>4.7</c:v>
                </c:pt>
                <c:pt idx="9">
                  <c:v>4.7</c:v>
                </c:pt>
                <c:pt idx="10">
                  <c:v>3.6</c:v>
                </c:pt>
                <c:pt idx="11">
                  <c:v>2.7</c:v>
                </c:pt>
                <c:pt idx="12">
                  <c:v>2.6</c:v>
                </c:pt>
                <c:pt idx="13">
                  <c:v>2.6</c:v>
                </c:pt>
                <c:pt idx="14">
                  <c:v>1.4</c:v>
                </c:pt>
                <c:pt idx="15">
                  <c:v>0.9</c:v>
                </c:pt>
                <c:pt idx="16">
                  <c:v>0.9</c:v>
                </c:pt>
                <c:pt idx="17">
                  <c:v>0.8</c:v>
                </c:pt>
                <c:pt idx="18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DD9-4BFF-A3D9-43C47EEFFB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09582592"/>
        <c:axId val="115214208"/>
      </c:barChart>
      <c:catAx>
        <c:axId val="109582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52142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5214208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958259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28.5</c:v>
                </c:pt>
                <c:pt idx="1">
                  <c:v>9.9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35-4BAA-87C2-7B46CB529E63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F35-4BAA-87C2-7B46CB529E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0281088"/>
        <c:axId val="90283008"/>
      </c:barChart>
      <c:catAx>
        <c:axId val="90281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2830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0283008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281088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6.5</c:v>
                </c:pt>
                <c:pt idx="1">
                  <c:v>13</c:v>
                </c:pt>
                <c:pt idx="2">
                  <c:v>10.199999999999999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35-469B-A811-9FEA93C782D2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8.1999999999999993</c:v>
                </c:pt>
                <c:pt idx="1">
                  <c:v>11.7</c:v>
                </c:pt>
                <c:pt idx="2">
                  <c:v>10.199999999999999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635-469B-A811-9FEA93C782D2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5.2</c:v>
                </c:pt>
                <c:pt idx="1">
                  <c:v>17.3</c:v>
                </c:pt>
                <c:pt idx="2">
                  <c:v>12.1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635-469B-A811-9FEA93C782D2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5</c:v>
                </c:pt>
                <c:pt idx="1">
                  <c:v>9.8000000000000007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635-469B-A811-9FEA93C782D2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4.4000000000000004</c:v>
                </c:pt>
                <c:pt idx="1">
                  <c:v>15.6</c:v>
                </c:pt>
                <c:pt idx="2">
                  <c:v>10.7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635-469B-A811-9FEA93C782D2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3.9</c:v>
                </c:pt>
                <c:pt idx="1">
                  <c:v>13.6</c:v>
                </c:pt>
                <c:pt idx="2">
                  <c:v>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635-469B-A811-9FEA93C782D2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635-469B-A811-9FEA93C782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0327296"/>
        <c:axId val="90337664"/>
      </c:barChart>
      <c:catAx>
        <c:axId val="903272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3376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0337664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32729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10.199999999999999</c:v>
                </c:pt>
                <c:pt idx="1">
                  <c:v>10.199999999999999</c:v>
                </c:pt>
                <c:pt idx="2">
                  <c:v>12.1</c:v>
                </c:pt>
                <c:pt idx="3">
                  <c:v>7.7</c:v>
                </c:pt>
                <c:pt idx="4">
                  <c:v>10.7</c:v>
                </c:pt>
                <c:pt idx="5">
                  <c:v>9.5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B61-42DB-98E9-A7B2CD5A5F22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14.7</c:v>
                </c:pt>
                <c:pt idx="1">
                  <c:v>12.2</c:v>
                </c:pt>
                <c:pt idx="2">
                  <c:v>11.6</c:v>
                </c:pt>
                <c:pt idx="3">
                  <c:v>10.7</c:v>
                </c:pt>
                <c:pt idx="4">
                  <c:v>12</c:v>
                </c:pt>
                <c:pt idx="5">
                  <c:v>8.8000000000000007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B61-42DB-98E9-A7B2CD5A5F22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34.4</c:v>
                </c:pt>
                <c:pt idx="1">
                  <c:v>33</c:v>
                </c:pt>
                <c:pt idx="2">
                  <c:v>28.7</c:v>
                </c:pt>
                <c:pt idx="3">
                  <c:v>26.8</c:v>
                </c:pt>
                <c:pt idx="4">
                  <c:v>27.1</c:v>
                </c:pt>
                <c:pt idx="5">
                  <c:v>26.2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B61-42DB-98E9-A7B2CD5A5F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0337280"/>
        <c:axId val="90395392"/>
      </c:lineChart>
      <c:catAx>
        <c:axId val="903372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3953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039539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33728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8</c:v>
                </c:pt>
                <c:pt idx="1">
                  <c:v>8.1999999999999993</c:v>
                </c:pt>
                <c:pt idx="2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18-4A73-90E7-1860F124C070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218-4A73-90E7-1860F124C0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0416256"/>
        <c:axId val="90418176"/>
      </c:barChart>
      <c:catAx>
        <c:axId val="904162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4181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041817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41625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23.6</c:v>
                </c:pt>
                <c:pt idx="1">
                  <c:v>23.3</c:v>
                </c:pt>
                <c:pt idx="2">
                  <c:v>6.7</c:v>
                </c:pt>
                <c:pt idx="3">
                  <c:v>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09-4485-8BA7-9E7E7A283809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17.899999999999999</c:v>
                </c:pt>
                <c:pt idx="1">
                  <c:v>16.7</c:v>
                </c:pt>
                <c:pt idx="2">
                  <c:v>8.1999999999999993</c:v>
                </c:pt>
                <c:pt idx="3">
                  <c:v>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C09-4485-8BA7-9E7E7A283809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21.8</c:v>
                </c:pt>
                <c:pt idx="1">
                  <c:v>22.6</c:v>
                </c:pt>
                <c:pt idx="2">
                  <c:v>5.6</c:v>
                </c:pt>
                <c:pt idx="3">
                  <c:v>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C09-4485-8BA7-9E7E7A283809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C09-4485-8BA7-9E7E7A2838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0438272"/>
        <c:axId val="91040000"/>
      </c:barChart>
      <c:catAx>
        <c:axId val="904382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10400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1040000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43827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11</c:v>
                </c:pt>
                <c:pt idx="1">
                  <c:v>2</c:v>
                </c:pt>
                <c:pt idx="2">
                  <c:v>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B1-4DE0-B1DB-3C013F9F51BE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3.7</c:v>
                </c:pt>
                <c:pt idx="1">
                  <c:v>2.7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BB1-4DE0-B1DB-3C013F9F51BE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4.5</c:v>
                </c:pt>
                <c:pt idx="1">
                  <c:v>1.2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BB1-4DE0-B1DB-3C013F9F51BE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6.2</c:v>
                </c:pt>
                <c:pt idx="1">
                  <c:v>1.7</c:v>
                </c:pt>
                <c:pt idx="2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BB1-4DE0-B1DB-3C013F9F51BE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4.3</c:v>
                </c:pt>
                <c:pt idx="1">
                  <c:v>2.1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BB1-4DE0-B1DB-3C013F9F51BE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2.4</c:v>
                </c:pt>
                <c:pt idx="1">
                  <c:v>0.2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BB1-4DE0-B1DB-3C013F9F51BE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BB1-4DE0-B1DB-3C013F9F51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10503040"/>
        <c:axId val="110504576"/>
      </c:barChart>
      <c:catAx>
        <c:axId val="1105030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05045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050457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050304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0.5</c:v>
                </c:pt>
                <c:pt idx="1">
                  <c:v>3.3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E1-4B80-9AA8-544BBD363F07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2.2000000000000002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AE1-4B80-9AA8-544BBD363F07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3.2</c:v>
                </c:pt>
                <c:pt idx="1">
                  <c:v>2.2999999999999998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AE1-4B80-9AA8-544BBD363F07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1.7</c:v>
                </c:pt>
                <c:pt idx="1">
                  <c:v>2.2999999999999998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AE1-4B80-9AA8-544BBD363F07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AE1-4B80-9AA8-544BBD363F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1039616"/>
        <c:axId val="91044096"/>
      </c:barChart>
      <c:catAx>
        <c:axId val="91039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10440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104409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103961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2.4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11-4061-B343-38E0BDCC2B20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0.4</c:v>
                </c:pt>
                <c:pt idx="1">
                  <c:v>4.4000000000000004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411-4061-B343-38E0BDCC2B20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0.6</c:v>
                </c:pt>
                <c:pt idx="1">
                  <c:v>1.9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411-4061-B343-38E0BDCC2B20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0.4</c:v>
                </c:pt>
                <c:pt idx="1">
                  <c:v>2.2999999999999998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411-4061-B343-38E0BDCC2B20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1.6</c:v>
                </c:pt>
                <c:pt idx="1">
                  <c:v>3.1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411-4061-B343-38E0BDCC2B20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1.4</c:v>
                </c:pt>
                <c:pt idx="1">
                  <c:v>2.6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411-4061-B343-38E0BDCC2B20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411-4061-B343-38E0BDCC2B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1066752"/>
        <c:axId val="91068288"/>
      </c:barChart>
      <c:catAx>
        <c:axId val="910667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10682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106828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106675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1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D5-44B0-BBC6-DB5FDC864360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3.1</c:v>
                </c:pt>
                <c:pt idx="1">
                  <c:v>3.2</c:v>
                </c:pt>
                <c:pt idx="2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9D5-44B0-BBC6-DB5FDC864360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2.9</c:v>
                </c:pt>
                <c:pt idx="1">
                  <c:v>3.8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9D5-44B0-BBC6-DB5FDC864360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2.2999999999999998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9D5-44B0-BBC6-DB5FDC864360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2.5</c:v>
                </c:pt>
                <c:pt idx="1">
                  <c:v>3.5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9D5-44B0-BBC6-DB5FDC864360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1</c:v>
                </c:pt>
                <c:pt idx="1">
                  <c:v>2.1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9D5-44B0-BBC6-DB5FDC864360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9D5-44B0-BBC6-DB5FDC8643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1092096"/>
        <c:axId val="91093632"/>
      </c:barChart>
      <c:catAx>
        <c:axId val="910920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10936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109363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109209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0</c:v>
                </c:pt>
                <c:pt idx="1">
                  <c:v>0.6</c:v>
                </c:pt>
                <c:pt idx="2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0C-49EF-A282-10ECCFA7C498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1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70C-49EF-A282-10ECCFA7C498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1</c:v>
                </c:pt>
                <c:pt idx="1">
                  <c:v>2.2000000000000002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70C-49EF-A282-10ECCFA7C498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0.5</c:v>
                </c:pt>
                <c:pt idx="1">
                  <c:v>1.9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70C-49EF-A282-10ECCFA7C498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0.8</c:v>
                </c:pt>
                <c:pt idx="1">
                  <c:v>2.5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70C-49EF-A282-10ECCFA7C498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0.9</c:v>
                </c:pt>
                <c:pt idx="1">
                  <c:v>2.2000000000000002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70C-49EF-A282-10ECCFA7C498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70C-49EF-A282-10ECCFA7C4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8792832"/>
        <c:axId val="108905216"/>
      </c:barChart>
      <c:catAx>
        <c:axId val="1087928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89052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890521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879283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AC2-4C22-A8F7-C958B1D1FEC3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Binge Drinking</c:v>
                </c:pt>
                <c:pt idx="2">
                  <c:v>Vaporizer/E-Cigarette</c:v>
                </c:pt>
                <c:pt idx="3">
                  <c:v>Marijuana or Hashish</c:v>
                </c:pt>
                <c:pt idx="4">
                  <c:v>Cigarettes</c:v>
                </c:pt>
                <c:pt idx="5">
                  <c:v>Over-the-Counter Drugs</c:v>
                </c:pt>
                <c:pt idx="6">
                  <c:v>Depressants</c:v>
                </c:pt>
                <c:pt idx="7">
                  <c:v>Prescription Amphetamines</c:v>
                </c:pt>
                <c:pt idx="8">
                  <c:v>Prescription Pain Relievers</c:v>
                </c:pt>
                <c:pt idx="9">
                  <c:v>Inhalants</c:v>
                </c:pt>
                <c:pt idx="10">
                  <c:v>Steroids (without a doctor’s order)</c:v>
                </c:pt>
                <c:pt idx="11">
                  <c:v>Cocaine or Crack Cocaine</c:v>
                </c:pt>
                <c:pt idx="12">
                  <c:v>LSD, PCP or Mushrooms</c:v>
                </c:pt>
                <c:pt idx="13">
                  <c:v>Synthetic Marijuana*</c:v>
                </c:pt>
                <c:pt idx="14">
                  <c:v>Methamphetamine</c:v>
                </c:pt>
                <c:pt idx="15">
                  <c:v>Club Drugs</c:v>
                </c:pt>
                <c:pt idx="16">
                  <c:v>Flakka*</c:v>
                </c:pt>
                <c:pt idx="17">
                  <c:v>Heroin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20</c:v>
                </c:pt>
                <c:pt idx="1">
                  <c:v>11</c:v>
                </c:pt>
                <c:pt idx="2">
                  <c:v>9.9</c:v>
                </c:pt>
                <c:pt idx="3">
                  <c:v>9.5</c:v>
                </c:pt>
                <c:pt idx="4">
                  <c:v>5</c:v>
                </c:pt>
                <c:pt idx="5">
                  <c:v>2.1</c:v>
                </c:pt>
                <c:pt idx="6">
                  <c:v>2.1</c:v>
                </c:pt>
                <c:pt idx="7">
                  <c:v>1.7</c:v>
                </c:pt>
                <c:pt idx="8">
                  <c:v>1.7</c:v>
                </c:pt>
                <c:pt idx="9">
                  <c:v>1.1000000000000001</c:v>
                </c:pt>
                <c:pt idx="10">
                  <c:v>0.7</c:v>
                </c:pt>
                <c:pt idx="11">
                  <c:v>0.7</c:v>
                </c:pt>
                <c:pt idx="12">
                  <c:v>0.7</c:v>
                </c:pt>
                <c:pt idx="13">
                  <c:v>0.7</c:v>
                </c:pt>
                <c:pt idx="14">
                  <c:v>0.6</c:v>
                </c:pt>
                <c:pt idx="15">
                  <c:v>0.6</c:v>
                </c:pt>
                <c:pt idx="16">
                  <c:v>0.2</c:v>
                </c:pt>
                <c:pt idx="17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AC2-4C22-A8F7-C958B1D1FE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15336320"/>
        <c:axId val="115338240"/>
      </c:barChart>
      <c:catAx>
        <c:axId val="1153363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53382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533824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533632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12.6</c:v>
                </c:pt>
                <c:pt idx="1">
                  <c:v>6</c:v>
                </c:pt>
                <c:pt idx="2">
                  <c:v>12.6</c:v>
                </c:pt>
                <c:pt idx="3">
                  <c:v>24.7</c:v>
                </c:pt>
                <c:pt idx="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48-4456-BBAB-110E5C70943B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F48-4456-BBAB-110E5C7094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10646400"/>
        <c:axId val="110647936"/>
      </c:barChart>
      <c:catAx>
        <c:axId val="110646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06479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064793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064640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8.1999999999999993</c:v>
                </c:pt>
                <c:pt idx="1">
                  <c:v>4.8</c:v>
                </c:pt>
                <c:pt idx="2">
                  <c:v>1.3</c:v>
                </c:pt>
                <c:pt idx="3">
                  <c:v>1.7</c:v>
                </c:pt>
                <c:pt idx="4">
                  <c:v>0.3</c:v>
                </c:pt>
                <c:pt idx="5">
                  <c:v>6.2</c:v>
                </c:pt>
                <c:pt idx="6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33-4CB4-B191-7DC4D3057F9D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533-4CB4-B191-7DC4D3057F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10831104"/>
        <c:axId val="110832640"/>
      </c:barChart>
      <c:catAx>
        <c:axId val="1108311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08326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0832640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083110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7.4</c:v>
                </c:pt>
                <c:pt idx="1">
                  <c:v>25.1</c:v>
                </c:pt>
                <c:pt idx="2">
                  <c:v>46.2</c:v>
                </c:pt>
                <c:pt idx="3">
                  <c:v>8</c:v>
                </c:pt>
                <c:pt idx="4">
                  <c:v>9.9</c:v>
                </c:pt>
                <c:pt idx="5">
                  <c:v>18.3</c:v>
                </c:pt>
                <c:pt idx="6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27-40B9-B7E1-D89BAC981F60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8.9</c:v>
                </c:pt>
                <c:pt idx="1">
                  <c:v>9.8000000000000007</c:v>
                </c:pt>
                <c:pt idx="2">
                  <c:v>26.5</c:v>
                </c:pt>
                <c:pt idx="3">
                  <c:v>10.5</c:v>
                </c:pt>
                <c:pt idx="4">
                  <c:v>4.3</c:v>
                </c:pt>
                <c:pt idx="5">
                  <c:v>10.199999999999999</c:v>
                </c:pt>
                <c:pt idx="6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C27-40B9-B7E1-D89BAC981F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16810880"/>
        <c:axId val="117412992"/>
      </c:barChart>
      <c:catAx>
        <c:axId val="116810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74129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741299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681088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3</c:v>
                </c:pt>
                <c:pt idx="1">
                  <c:v>20.9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74-4DF2-B94E-4A017B12A8E0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674-4DF2-B94E-4A017B12A8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16064640"/>
        <c:axId val="116502912"/>
      </c:barChart>
      <c:catAx>
        <c:axId val="116064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65029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6502912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606464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56</c:v>
                </c:pt>
                <c:pt idx="1">
                  <c:v>68</c:v>
                </c:pt>
                <c:pt idx="2">
                  <c:v>62</c:v>
                </c:pt>
                <c:pt idx="3">
                  <c:v>58</c:v>
                </c:pt>
                <c:pt idx="4">
                  <c:v>51</c:v>
                </c:pt>
                <c:pt idx="5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2F-46F7-B4B5-6634C1F35EFC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82F-46F7-B4B5-6634C1F35E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17403008"/>
        <c:axId val="117422336"/>
      </c:barChart>
      <c:catAx>
        <c:axId val="11740300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742233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742233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740300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34</c:v>
                </c:pt>
                <c:pt idx="1">
                  <c:v>58</c:v>
                </c:pt>
                <c:pt idx="2">
                  <c:v>37</c:v>
                </c:pt>
                <c:pt idx="3">
                  <c:v>43</c:v>
                </c:pt>
                <c:pt idx="4">
                  <c:v>35</c:v>
                </c:pt>
                <c:pt idx="5">
                  <c:v>36</c:v>
                </c:pt>
                <c:pt idx="6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46-491A-A0F0-F6653BBB705F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346-491A-A0F0-F6653BBB70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16797824"/>
        <c:axId val="117400320"/>
      </c:barChart>
      <c:catAx>
        <c:axId val="11679782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740032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740032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679782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36</c:v>
                </c:pt>
                <c:pt idx="1">
                  <c:v>55</c:v>
                </c:pt>
                <c:pt idx="2">
                  <c:v>40</c:v>
                </c:pt>
                <c:pt idx="3">
                  <c:v>31</c:v>
                </c:pt>
                <c:pt idx="4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3B3-4C9A-A75A-11AB755E1BDE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3B3-4C9A-A75A-11AB755E1B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17415936"/>
        <c:axId val="117418240"/>
      </c:barChart>
      <c:catAx>
        <c:axId val="11741593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741824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741824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741593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81</c:v>
                </c:pt>
                <c:pt idx="1">
                  <c:v>69</c:v>
                </c:pt>
                <c:pt idx="2">
                  <c:v>63</c:v>
                </c:pt>
                <c:pt idx="3">
                  <c:v>66</c:v>
                </c:pt>
                <c:pt idx="4">
                  <c:v>63</c:v>
                </c:pt>
                <c:pt idx="5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60D-4D3B-88EA-131C57B7A547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60D-4D3B-88EA-131C57B7A5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17424128"/>
        <c:axId val="117425664"/>
      </c:barChart>
      <c:catAx>
        <c:axId val="11742412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742566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742566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742412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35</c:v>
                </c:pt>
                <c:pt idx="1">
                  <c:v>58</c:v>
                </c:pt>
                <c:pt idx="2">
                  <c:v>34</c:v>
                </c:pt>
                <c:pt idx="3">
                  <c:v>29</c:v>
                </c:pt>
                <c:pt idx="4">
                  <c:v>46</c:v>
                </c:pt>
                <c:pt idx="5">
                  <c:v>32</c:v>
                </c:pt>
                <c:pt idx="6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84-4B4E-9B1C-BC93EF9ABB79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A84-4B4E-9B1C-BC93EF9ABB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17433472"/>
        <c:axId val="117580544"/>
      </c:barChart>
      <c:catAx>
        <c:axId val="11743347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758054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758054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743347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30</c:v>
                </c:pt>
                <c:pt idx="1">
                  <c:v>55</c:v>
                </c:pt>
                <c:pt idx="2">
                  <c:v>39</c:v>
                </c:pt>
                <c:pt idx="3">
                  <c:v>42</c:v>
                </c:pt>
                <c:pt idx="4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67-40D7-8055-207CB600D921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267-40D7-8055-207CB600D9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17617792"/>
        <c:axId val="117619712"/>
      </c:barChart>
      <c:catAx>
        <c:axId val="11761779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761971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761971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761779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17.899999999999999</c:v>
                </c:pt>
                <c:pt idx="1">
                  <c:v>48.6</c:v>
                </c:pt>
                <c:pt idx="2">
                  <c:v>34.9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DA-4EB6-9F1C-B1B6906BDFE8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21.2</c:v>
                </c:pt>
                <c:pt idx="1">
                  <c:v>35.200000000000003</c:v>
                </c:pt>
                <c:pt idx="2">
                  <c:v>29.3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5DA-4EB6-9F1C-B1B6906BDFE8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15.8</c:v>
                </c:pt>
                <c:pt idx="1">
                  <c:v>36.299999999999997</c:v>
                </c:pt>
                <c:pt idx="2">
                  <c:v>27.3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5DA-4EB6-9F1C-B1B6906BDFE8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21.7</c:v>
                </c:pt>
                <c:pt idx="1">
                  <c:v>35.1</c:v>
                </c:pt>
                <c:pt idx="2">
                  <c:v>29.2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5DA-4EB6-9F1C-B1B6906BDFE8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11.1</c:v>
                </c:pt>
                <c:pt idx="1">
                  <c:v>27</c:v>
                </c:pt>
                <c:pt idx="2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5DA-4EB6-9F1C-B1B6906BDFE8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11.8</c:v>
                </c:pt>
                <c:pt idx="1">
                  <c:v>25.7</c:v>
                </c:pt>
                <c:pt idx="2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5DA-4EB6-9F1C-B1B6906BDFE8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5DA-4EB6-9F1C-B1B6906BDF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15586560"/>
        <c:axId val="115649152"/>
      </c:barChart>
      <c:catAx>
        <c:axId val="1155865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56491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5649152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558656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12.7</c:v>
                </c:pt>
                <c:pt idx="1">
                  <c:v>23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41-4063-A56B-2531675AEEC8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8.1</c:v>
                </c:pt>
                <c:pt idx="1">
                  <c:v>22.1</c:v>
                </c:pt>
                <c:pt idx="2">
                  <c:v>16.2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141-4063-A56B-2531675AEEC8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6.6</c:v>
                </c:pt>
                <c:pt idx="1">
                  <c:v>20.3</c:v>
                </c:pt>
                <c:pt idx="2">
                  <c:v>14.3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141-4063-A56B-2531675AEEC8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7.2</c:v>
                </c:pt>
                <c:pt idx="1">
                  <c:v>18.2</c:v>
                </c:pt>
                <c:pt idx="2">
                  <c:v>13.3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141-4063-A56B-2531675AEEC8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5.4</c:v>
                </c:pt>
                <c:pt idx="1">
                  <c:v>15.7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141-4063-A56B-2531675AEEC8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6.1</c:v>
                </c:pt>
                <c:pt idx="1">
                  <c:v>14.6</c:v>
                </c:pt>
                <c:pt idx="2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141-4063-A56B-2531675AEEC8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141-4063-A56B-2531675AEE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15864704"/>
        <c:axId val="115867008"/>
      </c:barChart>
      <c:catAx>
        <c:axId val="1158647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58670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5867008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586470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34.9</c:v>
                </c:pt>
                <c:pt idx="1">
                  <c:v>29.3</c:v>
                </c:pt>
                <c:pt idx="2">
                  <c:v>27.3</c:v>
                </c:pt>
                <c:pt idx="3">
                  <c:v>29.2</c:v>
                </c:pt>
                <c:pt idx="4">
                  <c:v>20</c:v>
                </c:pt>
                <c:pt idx="5">
                  <c:v>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46C-4BE2-8851-A0C967F2BF7D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18.3</c:v>
                </c:pt>
                <c:pt idx="1">
                  <c:v>16.2</c:v>
                </c:pt>
                <c:pt idx="2">
                  <c:v>14.3</c:v>
                </c:pt>
                <c:pt idx="3">
                  <c:v>13.3</c:v>
                </c:pt>
                <c:pt idx="4">
                  <c:v>11.2</c:v>
                </c:pt>
                <c:pt idx="5">
                  <c:v>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46C-4BE2-8851-A0C967F2BF7D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32.4</c:v>
                </c:pt>
                <c:pt idx="1">
                  <c:v>31.2</c:v>
                </c:pt>
                <c:pt idx="2">
                  <c:v>24.3</c:v>
                </c:pt>
                <c:pt idx="3">
                  <c:v>24.8</c:v>
                </c:pt>
                <c:pt idx="4">
                  <c:v>23.9</c:v>
                </c:pt>
                <c:pt idx="5">
                  <c:v>20.100000000000001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46C-4BE2-8851-A0C967F2BF7D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34.9</c:v>
                </c:pt>
                <c:pt idx="1">
                  <c:v>35.299999999999997</c:v>
                </c:pt>
                <c:pt idx="2">
                  <c:v>43.2</c:v>
                </c:pt>
                <c:pt idx="3">
                  <c:v>36.200000000000003</c:v>
                </c:pt>
                <c:pt idx="4">
                  <c:v>39.200000000000003</c:v>
                </c:pt>
                <c:pt idx="5">
                  <c:v>40.200000000000003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46C-4BE2-8851-A0C967F2BF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6065408"/>
        <c:axId val="116113408"/>
      </c:lineChart>
      <c:catAx>
        <c:axId val="1160654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61134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611340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606540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8.6</c:v>
                </c:pt>
                <c:pt idx="1">
                  <c:v>4.2</c:v>
                </c:pt>
                <c:pt idx="2">
                  <c:v>1</c:v>
                </c:pt>
                <c:pt idx="3">
                  <c:v>25.3</c:v>
                </c:pt>
                <c:pt idx="4">
                  <c:v>45.8</c:v>
                </c:pt>
                <c:pt idx="5">
                  <c:v>0</c:v>
                </c:pt>
                <c:pt idx="6">
                  <c:v>6.9</c:v>
                </c:pt>
                <c:pt idx="7">
                  <c:v>8.1999999999999993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44-403C-AA49-9781D7A46111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F44-403C-AA49-9781D7A461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15668864"/>
        <c:axId val="115670400"/>
      </c:barChart>
      <c:catAx>
        <c:axId val="1156688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56704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5670400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5668864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33.4</c:v>
                </c:pt>
                <c:pt idx="1">
                  <c:v>51.2</c:v>
                </c:pt>
                <c:pt idx="2">
                  <c:v>0</c:v>
                </c:pt>
                <c:pt idx="3">
                  <c:v>2.6</c:v>
                </c:pt>
                <c:pt idx="4">
                  <c:v>0</c:v>
                </c:pt>
                <c:pt idx="5">
                  <c:v>3.5</c:v>
                </c:pt>
                <c:pt idx="6">
                  <c:v>3.3</c:v>
                </c:pt>
                <c:pt idx="7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BE-43AD-B9C3-0E2831B1B837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EBE-43AD-B9C3-0E2831B1B8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4484480"/>
        <c:axId val="84487552"/>
      </c:barChart>
      <c:catAx>
        <c:axId val="844844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44875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4487552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448448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4.4000000000000004</c:v>
                </c:pt>
                <c:pt idx="1">
                  <c:v>16.899999999999999</c:v>
                </c:pt>
                <c:pt idx="2">
                  <c:v>11.4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8A-4425-B4F5-A796D0BEA2D2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7.1</c:v>
                </c:pt>
                <c:pt idx="1">
                  <c:v>11.3</c:v>
                </c:pt>
                <c:pt idx="2">
                  <c:v>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E8A-4425-B4F5-A796D0BEA2D2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4.8</c:v>
                </c:pt>
                <c:pt idx="1">
                  <c:v>15.5</c:v>
                </c:pt>
                <c:pt idx="2">
                  <c:v>10.8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E8A-4425-B4F5-A796D0BEA2D2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4.5</c:v>
                </c:pt>
                <c:pt idx="1">
                  <c:v>8.1999999999999993</c:v>
                </c:pt>
                <c:pt idx="2">
                  <c:v>6.6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E8A-4425-B4F5-A796D0BEA2D2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4</c:v>
                </c:pt>
                <c:pt idx="1">
                  <c:v>7.2</c:v>
                </c:pt>
                <c:pt idx="2">
                  <c:v>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E8A-4425-B4F5-A796D0BEA2D2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6.9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E8A-4425-B4F5-A796D0BEA2D2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E8A-4425-B4F5-A796D0BEA2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1781888"/>
        <c:axId val="61783424"/>
      </c:barChart>
      <c:catAx>
        <c:axId val="617818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7834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1783424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78188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11.4</c:v>
                </c:pt>
                <c:pt idx="1">
                  <c:v>9.5</c:v>
                </c:pt>
                <c:pt idx="2">
                  <c:v>10.8</c:v>
                </c:pt>
                <c:pt idx="3">
                  <c:v>6.6</c:v>
                </c:pt>
                <c:pt idx="4">
                  <c:v>5.8</c:v>
                </c:pt>
                <c:pt idx="5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D3F-4316-8A46-8A0B53B2E435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30.1</c:v>
                </c:pt>
                <c:pt idx="1">
                  <c:v>19</c:v>
                </c:pt>
                <c:pt idx="2">
                  <c:v>21.5</c:v>
                </c:pt>
                <c:pt idx="3">
                  <c:v>15.8</c:v>
                </c:pt>
                <c:pt idx="4">
                  <c:v>16.100000000000001</c:v>
                </c:pt>
                <c:pt idx="5">
                  <c:v>13.9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D3F-4316-8A46-8A0B53B2E435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68.900000000000006</c:v>
                </c:pt>
                <c:pt idx="1">
                  <c:v>72.099999999999994</c:v>
                </c:pt>
                <c:pt idx="2">
                  <c:v>66.099999999999994</c:v>
                </c:pt>
                <c:pt idx="3">
                  <c:v>69</c:v>
                </c:pt>
                <c:pt idx="4">
                  <c:v>68.400000000000006</c:v>
                </c:pt>
                <c:pt idx="5">
                  <c:v>70.599999999999994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D3F-4316-8A46-8A0B53B2E4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0270336"/>
        <c:axId val="90276608"/>
      </c:lineChart>
      <c:catAx>
        <c:axId val="902703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2766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0276608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27033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Nassau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Nassau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8399746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3448591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Nassau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Nassau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3424614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Nassau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Nassau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6477853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Nassau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Nassau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Nassau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314445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6239452"/>
              </p:ext>
            </p:extLst>
          </p:nvPr>
        </p:nvGraphicFramePr>
        <p:xfrm>
          <a:off x="381000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Nassau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Nassau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619750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Nassau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Nassau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Nassau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414519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3781725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Nassau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Nassau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9216933"/>
              </p:ext>
            </p:extLst>
          </p:nvPr>
        </p:nvGraphicFramePr>
        <p:xfrm>
          <a:off x="385762" y="139065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Nassau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Nassau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738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6.4 percentage points for M.S. prevalence rates and 7.2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Nassau County, past-30-day alcohol use was reported at 20.0%,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18.3% in 2006 to 11.0%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11.4% in 2006 to 5.0%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21.8% of high school students have ridden in a car with a driver who was under the influence of alcohol, and 22.6%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88455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Nassau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Nassau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163739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Nassau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Nassau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569590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Nassau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Nassau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970345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Nassau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Nassau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518475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Nassau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Nassau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3442325"/>
              </p:ext>
            </p:extLst>
          </p:nvPr>
        </p:nvGraphicFramePr>
        <p:xfrm>
          <a:off x="397714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Nassau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Nassau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Nassau County, 6.0%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5.8% in 2006 to 1.1%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4.8% in 2012 to 0.7%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2.4%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4196925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Nassau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Nassau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697702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Nassau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66082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Nassau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Nassau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Nassau County, prevalence rates for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(1.7%),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(1.3%),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(0.3%) are less than 2.0%.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(8.2%)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(8.0%).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Nassau County, 34.8% of students have been socially bullied, 16.2% have been physically bullied, and 9.4%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3.0% of students have belonged to a gang, and 0.9%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153879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Nassau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Nassau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3938210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Nassau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Nassau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104344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Nassau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Nassau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5886633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Nassau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Nassau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1709272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Nassau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Nassau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Nassau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772136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065693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Nassau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Nassau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(56%)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(63%)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(63%)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(58%)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(58%) and </a:t>
            </a:r>
            <a:r>
              <a:rPr lang="en-US" sz="2800" i="1" dirty="0">
                <a:latin typeface="Gill Sans MT" pitchFamily="34" charset="0"/>
              </a:rPr>
              <a:t>Lack of Commitment to </a:t>
            </a:r>
            <a:r>
              <a:rPr lang="en-US" sz="2800" i="1">
                <a:latin typeface="Gill Sans MT" pitchFamily="34" charset="0"/>
              </a:rPr>
              <a:t>School </a:t>
            </a:r>
            <a:r>
              <a:rPr lang="en-US" sz="2800">
                <a:latin typeface="Gill Sans MT" pitchFamily="34" charset="0"/>
              </a:rPr>
              <a:t>(55%) </a:t>
            </a:r>
            <a:r>
              <a:rPr lang="en-US" sz="2800" dirty="0">
                <a:latin typeface="Gill Sans MT" pitchFamily="34" charset="0"/>
              </a:rPr>
              <a:t>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Nassau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7072786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43.5% for lifetime use and 20.0% for past-30-day use, alcohol is the most commonly used drug among Nassau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(28.5% lifetime and 9.9% past-30-day) and marijuana (22.1% lifetime and 9.5%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20.3%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5.0% for cigarettes to 0.1%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006201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Nassau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Nassau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2657852"/>
              </p:ext>
            </p:extLst>
          </p:nvPr>
        </p:nvGraphicFramePr>
        <p:xfrm>
          <a:off x="386212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Nassau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Nassau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9143</TotalTime>
  <Words>1364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Nassau County PowerPoint</dc:title>
  <dc:creator>Bert Rothenbach</dc:creator>
  <cp:lastModifiedBy>VanDyke, Misty N</cp:lastModifiedBy>
  <cp:revision>337</cp:revision>
  <dcterms:created xsi:type="dcterms:W3CDTF">2010-11-20T14:45:41Z</dcterms:created>
  <dcterms:modified xsi:type="dcterms:W3CDTF">2025-06-23T17:30:21Z</dcterms:modified>
</cp:coreProperties>
</file>