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G:\Dropbox\Rothenbach%20Research\SART\Current\FL\FL2016\County%20PowerPoints\Template%20County%20Graphs%202016%20(v2)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ropbox\Rothenbach%20Research\SART\Current\FL\FL2016\County%20PowerPoints\Template%20County%20Graphs%202016%20(v2)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ropbox\Rothenbach%20Research\SART\Current\FL\FL2016\County%20PowerPoints\Template%20County%20Graphs%202016%20(v2)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ropbox\Rothenbach%20Research\SART\Current\FL\FL2016\County%20PowerPoints\Template%20County%20Graphs%202016%20(v2)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ropbox\Rothenbach%20Research\SART\Current\FL\FL2016\County%20PowerPoints\Template%20County%20Graphs%202016%20(v2)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ropbox\Rothenbach%20Research\SART\Current\FL\FL2016\County%20PowerPoints\Template%20County%20Graphs%202016%20(v2)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ropbox\Rothenbach%20Research\SART\Current\FL\FL2016\County%20PowerPoints\Template%20County%20Graphs%202016%20(v2)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ropbox\Rothenbach%20Research\SART\Current\FL\FL2016\County%20PowerPoints\Template%20County%20Graphs%202016%20(v2)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ropbox\Rothenbach%20Research\SART\Current\FL\FL2016\County%20PowerPoints\Template%20County%20Graphs%202016%20(v2)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ropbox\Rothenbach%20Research\SART\Current\FL\FL2016\County%20PowerPoints\Template%20County%20Graphs%202016%20(v2)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ropbox\Rothenbach%20Research\SART\Current\FL\FL2016\County%20PowerPoints\Template%20County%20Graphs%202016%20(v2)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G:\Dropbox\Rothenbach%20Research\SART\Current\FL\FL2016\County%20PowerPoints\Template%20County%20Graphs%202016%20(v2)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ropbox\Rothenbach%20Research\SART\Current\FL\FL2016\County%20PowerPoints\Template%20County%20Graphs%202016%20(v2)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ropbox\Rothenbach%20Research\SART\Current\FL\FL2016\County%20PowerPoints\Template%20County%20Graphs%202016%20(v2)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ropbox\Rothenbach%20Research\SART\Current\FL\FL2016\County%20PowerPoints\Template%20County%20Graphs%202016%20(v2)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ropbox\Rothenbach%20Research\SART\Current\FL\FL2016\County%20PowerPoints\Template%20County%20Graphs%202016%20(v2)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ropbox\Rothenbach%20Research\SART\Current\FL\FL2016\County%20PowerPoints\Template%20County%20Graphs%202016%20(v2)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ropbox\Rothenbach%20Research\SART\Current\FL\FL2016\County%20PowerPoints\Template%20County%20Graphs%202016%20(v2)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ropbox\Rothenbach%20Research\SART\Current\FL\FL2016\County%20PowerPoints\Template%20County%20Graphs%202016%20(v2)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ropbox\Rothenbach%20Research\SART\Current\FL\FL2016\County%20PowerPoints\Template%20County%20Graphs%202016%20(v2)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ropbox\Rothenbach%20Research\SART\Current\FL\FL2016\County%20PowerPoints\Template%20County%20Graphs%202016%20(v2)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ropbox\Rothenbach%20Research\SART\Current\FL\FL2016\County%20PowerPoints\Template%20County%20Graphs%202016%20(v2)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ropbox\Rothenbach%20Research\SART\Current\FL\FL2016\County%20PowerPoints\Template%20County%20Graphs%202016%20(v2)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ropbox\Rothenbach%20Research\SART\Current\FL\FL2016\County%20PowerPoints\Template%20County%20Graphs%202016%20(v2)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ropbox\Rothenbach%20Research\SART\Current\FL\FL2016\County%20PowerPoints\Template%20County%20Graphs%202016%20(v2)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ropbox\Rothenbach%20Research\SART\Current\FL\FL2016\County%20PowerPoints\Template%20County%20Graphs%202016%20(v2)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ropbox\Rothenbach%20Research\SART\Current\FL\FL2016\County%20PowerPoints\Template%20County%20Graphs%202016%20(v2)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ropbox\Rothenbach%20Research\SART\Current\FL\FL2016\County%20PowerPoints\Template%20County%20Graphs%202016%20(v2)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ropbox\Rothenbach%20Research\SART\Current\FL\FL2016\County%20PowerPoints\Template%20County%20Graphs%202016%20(v2)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Cigarettes</c:v>
                </c:pt>
                <c:pt idx="4">
                  <c:v>Blacking Out from Drinking*</c:v>
                </c:pt>
                <c:pt idx="5">
                  <c:v>Inhalants</c:v>
                </c:pt>
                <c:pt idx="6">
                  <c:v>Depressants</c:v>
                </c:pt>
                <c:pt idx="7">
                  <c:v>Prescription Pain Relievers</c:v>
                </c:pt>
                <c:pt idx="8">
                  <c:v>Synthetic Marijuana*</c:v>
                </c:pt>
                <c:pt idx="9">
                  <c:v>LSD, PCP or Mushrooms</c:v>
                </c:pt>
                <c:pt idx="10">
                  <c:v>Over-the-Counter Drugs</c:v>
                </c:pt>
                <c:pt idx="11">
                  <c:v>Prescription Amphetamines</c:v>
                </c:pt>
                <c:pt idx="12">
                  <c:v>Club Drugs</c:v>
                </c:pt>
                <c:pt idx="13">
                  <c:v>Cocaine or Crack Cocaine</c:v>
                </c:pt>
                <c:pt idx="14">
                  <c:v>Flakka*</c:v>
                </c:pt>
                <c:pt idx="15">
                  <c:v>Methamphetamine</c:v>
                </c:pt>
                <c:pt idx="16">
                  <c:v>Needle to Inject Illegal Drugs*</c:v>
                </c:pt>
                <c:pt idx="17">
                  <c:v>Heroin</c:v>
                </c:pt>
                <c:pt idx="18">
                  <c:v>Steroids (without a doctor’s order)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40.200000000000003</c:v>
                </c:pt>
                <c:pt idx="1">
                  <c:v>24.8</c:v>
                </c:pt>
                <c:pt idx="2">
                  <c:v>17.8</c:v>
                </c:pt>
                <c:pt idx="3">
                  <c:v>12.8</c:v>
                </c:pt>
                <c:pt idx="4">
                  <c:v>12.5</c:v>
                </c:pt>
                <c:pt idx="5">
                  <c:v>4.8</c:v>
                </c:pt>
                <c:pt idx="6">
                  <c:v>3.9</c:v>
                </c:pt>
                <c:pt idx="7">
                  <c:v>3.5</c:v>
                </c:pt>
                <c:pt idx="8">
                  <c:v>3.2</c:v>
                </c:pt>
                <c:pt idx="9">
                  <c:v>2.6</c:v>
                </c:pt>
                <c:pt idx="10">
                  <c:v>2.4</c:v>
                </c:pt>
                <c:pt idx="11">
                  <c:v>2.2999999999999998</c:v>
                </c:pt>
                <c:pt idx="12">
                  <c:v>2.2999999999999998</c:v>
                </c:pt>
                <c:pt idx="13">
                  <c:v>1.7</c:v>
                </c:pt>
                <c:pt idx="14">
                  <c:v>1</c:v>
                </c:pt>
                <c:pt idx="15">
                  <c:v>0.5</c:v>
                </c:pt>
                <c:pt idx="16">
                  <c:v>0.3</c:v>
                </c:pt>
                <c:pt idx="17">
                  <c:v>0.3</c:v>
                </c:pt>
                <c:pt idx="18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DC-4E5B-A40F-AA3DCEAD95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0299776"/>
        <c:axId val="65262720"/>
      </c:barChart>
      <c:catAx>
        <c:axId val="90299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2627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26272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029977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24.8</c:v>
                </c:pt>
                <c:pt idx="1">
                  <c:v>9.1999999999999993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06-4CBD-AECD-AC6FD41AEEAA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306-4CBD-AECD-AC6FD41AEE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1559040"/>
        <c:axId val="91560576"/>
      </c:barChart>
      <c:catAx>
        <c:axId val="91559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5605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156057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300" b="1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55904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3.6</c:v>
                </c:pt>
                <c:pt idx="1">
                  <c:v>13.5</c:v>
                </c:pt>
                <c:pt idx="2">
                  <c:v>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12-42F3-AFE7-631045FCD1A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3.4</c:v>
                </c:pt>
                <c:pt idx="1">
                  <c:v>13</c:v>
                </c:pt>
                <c:pt idx="2">
                  <c:v>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E12-42F3-AFE7-631045FCD1A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6.3</c:v>
                </c:pt>
                <c:pt idx="1">
                  <c:v>13.6</c:v>
                </c:pt>
                <c:pt idx="2">
                  <c:v>10.4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E12-42F3-AFE7-631045FCD1A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3</c:v>
                </c:pt>
                <c:pt idx="1">
                  <c:v>17.8</c:v>
                </c:pt>
                <c:pt idx="2">
                  <c:v>11.4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E12-42F3-AFE7-631045FCD1A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2.6</c:v>
                </c:pt>
                <c:pt idx="1">
                  <c:v>16.8</c:v>
                </c:pt>
                <c:pt idx="2">
                  <c:v>10.6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E12-42F3-AFE7-631045FCD1A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2.8</c:v>
                </c:pt>
                <c:pt idx="1">
                  <c:v>12.7</c:v>
                </c:pt>
                <c:pt idx="2">
                  <c:v>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E12-42F3-AFE7-631045FCD1A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E12-42F3-AFE7-631045FCD1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1518080"/>
        <c:axId val="91519616"/>
      </c:barChart>
      <c:catAx>
        <c:axId val="91518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5196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1519616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51808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9.4</c:v>
                </c:pt>
                <c:pt idx="1">
                  <c:v>8.9</c:v>
                </c:pt>
                <c:pt idx="2">
                  <c:v>10.4</c:v>
                </c:pt>
                <c:pt idx="3">
                  <c:v>11.4</c:v>
                </c:pt>
                <c:pt idx="4">
                  <c:v>10.6</c:v>
                </c:pt>
                <c:pt idx="5">
                  <c:v>8.6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941-410F-97F5-523DB42589FC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8.9</c:v>
                </c:pt>
                <c:pt idx="1">
                  <c:v>7.1</c:v>
                </c:pt>
                <c:pt idx="2">
                  <c:v>7</c:v>
                </c:pt>
                <c:pt idx="3">
                  <c:v>10.4</c:v>
                </c:pt>
                <c:pt idx="4">
                  <c:v>10.5</c:v>
                </c:pt>
                <c:pt idx="5">
                  <c:v>7.8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41-410F-97F5-523DB42589FC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35.700000000000003</c:v>
                </c:pt>
                <c:pt idx="1">
                  <c:v>34.700000000000003</c:v>
                </c:pt>
                <c:pt idx="2">
                  <c:v>30.8</c:v>
                </c:pt>
                <c:pt idx="3">
                  <c:v>28.5</c:v>
                </c:pt>
                <c:pt idx="4">
                  <c:v>28.1</c:v>
                </c:pt>
                <c:pt idx="5">
                  <c:v>26.2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941-410F-97F5-523DB42589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1654784"/>
        <c:axId val="91665152"/>
      </c:lineChart>
      <c:catAx>
        <c:axId val="91654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6651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166515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6547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41173992861281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3.9</c:v>
                </c:pt>
                <c:pt idx="1">
                  <c:v>7.3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82-43D3-9914-492015AE2566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82-43D3-9914-492015AE25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6259200"/>
        <c:axId val="106260736"/>
      </c:barChart>
      <c:catAx>
        <c:axId val="106259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2607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26073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200" b="1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25920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20.5</c:v>
                </c:pt>
                <c:pt idx="1">
                  <c:v>24.5</c:v>
                </c:pt>
                <c:pt idx="2">
                  <c:v>9</c:v>
                </c:pt>
                <c:pt idx="3">
                  <c:v>10.8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E2-49CD-A20C-87B6FAD0FB28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18.399999999999999</c:v>
                </c:pt>
                <c:pt idx="1">
                  <c:v>20.8</c:v>
                </c:pt>
                <c:pt idx="2">
                  <c:v>6.2</c:v>
                </c:pt>
                <c:pt idx="3">
                  <c:v>8.8000000000000007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E2-49CD-A20C-87B6FAD0FB28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en-US" sz="1000" b="0" i="0" u="none" strike="noStrike" kern="1200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19.3</c:v>
                </c:pt>
                <c:pt idx="2">
                  <c:v>5.3</c:v>
                </c:pt>
                <c:pt idx="3">
                  <c:v>8.6999999999999993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9E2-49CD-A20C-87B6FAD0FB28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9E2-49CD-A20C-87B6FAD0FB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6016768"/>
        <c:axId val="106018304"/>
      </c:barChart>
      <c:catAx>
        <c:axId val="106016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0183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018304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200" b="1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01676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2.4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CB-434C-B081-D68DB055958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3.6</c:v>
                </c:pt>
                <c:pt idx="1">
                  <c:v>1.8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BCB-434C-B081-D68DB055958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5.7</c:v>
                </c:pt>
                <c:pt idx="1">
                  <c:v>2.2999999999999998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BCB-434C-B081-D68DB055958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3.3</c:v>
                </c:pt>
                <c:pt idx="1">
                  <c:v>1.6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BCB-434C-B081-D68DB055958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3.6</c:v>
                </c:pt>
                <c:pt idx="1">
                  <c:v>1.3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BCB-434C-B081-D68DB055958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</c:v>
                </c:pt>
                <c:pt idx="1">
                  <c:v>0.8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BCB-434C-B081-D68DB055958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BCB-434C-B081-D68DB05595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6038784"/>
        <c:axId val="106040320"/>
      </c:barChart>
      <c:catAx>
        <c:axId val="106038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0403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04032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03878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2.9</c:v>
                </c:pt>
                <c:pt idx="1">
                  <c:v>2.9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1C-409C-84A9-E1B2943F5424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1.3</c:v>
                </c:pt>
                <c:pt idx="1">
                  <c:v>1.8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1C-409C-84A9-E1B2943F5424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0.9</c:v>
                </c:pt>
                <c:pt idx="1">
                  <c:v>1.9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11C-409C-84A9-E1B2943F5424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1.7</c:v>
                </c:pt>
                <c:pt idx="1">
                  <c:v>1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11C-409C-84A9-E1B2943F5424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11C-409C-84A9-E1B2943F54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6087552"/>
        <c:axId val="106089088"/>
      </c:barChart>
      <c:catAx>
        <c:axId val="106087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0890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08908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08755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1.6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00-41DE-9E6B-5CEE92732D6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0.5</c:v>
                </c:pt>
                <c:pt idx="1">
                  <c:v>1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00-41DE-9E6B-5CEE92732D6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1.5</c:v>
                </c:pt>
                <c:pt idx="1">
                  <c:v>2.2999999999999998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B00-41DE-9E6B-5CEE92732D6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0.7</c:v>
                </c:pt>
                <c:pt idx="1">
                  <c:v>2.1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B00-41DE-9E6B-5CEE92732D6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0.7</c:v>
                </c:pt>
                <c:pt idx="1">
                  <c:v>1.8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B00-41DE-9E6B-5CEE92732D6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0.8</c:v>
                </c:pt>
                <c:pt idx="1">
                  <c:v>1.4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B00-41DE-9E6B-5CEE92732D6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B00-41DE-9E6B-5CEE92732D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6371328"/>
        <c:axId val="106385408"/>
      </c:barChart>
      <c:catAx>
        <c:axId val="106371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3854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38540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37132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1.5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A6-4110-AC3E-002D19AF399B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1.9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A6-4110-AC3E-002D19AF399B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2.2999999999999998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A6-4110-AC3E-002D19AF399B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1.5</c:v>
                </c:pt>
                <c:pt idx="1">
                  <c:v>2.2999999999999998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0A6-4110-AC3E-002D19AF399B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0.9</c:v>
                </c:pt>
                <c:pt idx="1">
                  <c:v>1.3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0A6-4110-AC3E-002D19AF399B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1.8</c:v>
                </c:pt>
                <c:pt idx="1">
                  <c:v>1.3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0A6-4110-AC3E-002D19AF399B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0A6-4110-AC3E-002D19AF39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6454400"/>
        <c:axId val="106464384"/>
      </c:barChart>
      <c:catAx>
        <c:axId val="106454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4643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46438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45440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0.5</c:v>
                </c:pt>
                <c:pt idx="1">
                  <c:v>0.4</c:v>
                </c:pt>
                <c:pt idx="2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4D-44E3-B0B3-D86D5CEC5C7E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0.3</c:v>
                </c:pt>
                <c:pt idx="1">
                  <c:v>1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4D-44E3-B0B3-D86D5CEC5C7E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0.8</c:v>
                </c:pt>
                <c:pt idx="1">
                  <c:v>0.7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54D-44E3-B0B3-D86D5CEC5C7E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0.3</c:v>
                </c:pt>
                <c:pt idx="1">
                  <c:v>1.1000000000000001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54D-44E3-B0B3-D86D5CEC5C7E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0.3</c:v>
                </c:pt>
                <c:pt idx="1">
                  <c:v>1.8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54D-44E3-B0B3-D86D5CEC5C7E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0.7</c:v>
                </c:pt>
                <c:pt idx="1">
                  <c:v>0.9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54D-44E3-B0B3-D86D5CEC5C7E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54D-44E3-B0B3-D86D5CEC5C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6599168"/>
        <c:axId val="106600704"/>
      </c:barChart>
      <c:catAx>
        <c:axId val="106599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6007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60070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59916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B77-41D2-8350-A3179351C200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Vaporizer/E-Cigarette</c:v>
                </c:pt>
                <c:pt idx="2">
                  <c:v>Binge Drinking</c:v>
                </c:pt>
                <c:pt idx="3">
                  <c:v>Marijuana or Hashish</c:v>
                </c:pt>
                <c:pt idx="4">
                  <c:v>Cigarettes</c:v>
                </c:pt>
                <c:pt idx="5">
                  <c:v>Prescription Pain Relievers</c:v>
                </c:pt>
                <c:pt idx="6">
                  <c:v>Over-the-Counter Drugs</c:v>
                </c:pt>
                <c:pt idx="7">
                  <c:v>Inhalants</c:v>
                </c:pt>
                <c:pt idx="8">
                  <c:v>Depressants</c:v>
                </c:pt>
                <c:pt idx="9">
                  <c:v>Prescription Amphetamines</c:v>
                </c:pt>
                <c:pt idx="10">
                  <c:v>Synthetic Marijuana*</c:v>
                </c:pt>
                <c:pt idx="11">
                  <c:v>Flakka*</c:v>
                </c:pt>
                <c:pt idx="12">
                  <c:v>Club Drugs</c:v>
                </c:pt>
                <c:pt idx="13">
                  <c:v>LSD, PCP or Mushrooms</c:v>
                </c:pt>
                <c:pt idx="14">
                  <c:v>Cocaine or Crack Cocaine</c:v>
                </c:pt>
                <c:pt idx="15">
                  <c:v>Steroids (without a doctor’s order)</c:v>
                </c:pt>
                <c:pt idx="16">
                  <c:v>Heroin</c:v>
                </c:pt>
                <c:pt idx="17">
                  <c:v>Methamphetamine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18.600000000000001</c:v>
                </c:pt>
                <c:pt idx="1">
                  <c:v>9.1999999999999993</c:v>
                </c:pt>
                <c:pt idx="2">
                  <c:v>8.8000000000000007</c:v>
                </c:pt>
                <c:pt idx="3">
                  <c:v>8.6</c:v>
                </c:pt>
                <c:pt idx="4">
                  <c:v>2.4</c:v>
                </c:pt>
                <c:pt idx="5">
                  <c:v>1.5</c:v>
                </c:pt>
                <c:pt idx="6">
                  <c:v>1.3</c:v>
                </c:pt>
                <c:pt idx="7">
                  <c:v>1.3</c:v>
                </c:pt>
                <c:pt idx="8">
                  <c:v>1.1000000000000001</c:v>
                </c:pt>
                <c:pt idx="9">
                  <c:v>0.8</c:v>
                </c:pt>
                <c:pt idx="10">
                  <c:v>0.8</c:v>
                </c:pt>
                <c:pt idx="11">
                  <c:v>0.7</c:v>
                </c:pt>
                <c:pt idx="12">
                  <c:v>0.6</c:v>
                </c:pt>
                <c:pt idx="13">
                  <c:v>0.5</c:v>
                </c:pt>
                <c:pt idx="14">
                  <c:v>0.4</c:v>
                </c:pt>
                <c:pt idx="15">
                  <c:v>0.2</c:v>
                </c:pt>
                <c:pt idx="16">
                  <c:v>0.1</c:v>
                </c:pt>
                <c:pt idx="17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77-41D2-8350-A3179351C2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5179648"/>
        <c:axId val="65181184"/>
      </c:barChart>
      <c:catAx>
        <c:axId val="65179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1811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18118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1796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12.1</c:v>
                </c:pt>
                <c:pt idx="1">
                  <c:v>5.6</c:v>
                </c:pt>
                <c:pt idx="2">
                  <c:v>11.4</c:v>
                </c:pt>
                <c:pt idx="3">
                  <c:v>23.3</c:v>
                </c:pt>
                <c:pt idx="4">
                  <c:v>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84-46DB-8225-083355855ACC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84-46DB-8225-083355855A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6539648"/>
        <c:axId val="106541440"/>
      </c:barChart>
      <c:catAx>
        <c:axId val="106539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5414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54144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200" b="1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5396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4.3</c:v>
                </c:pt>
                <c:pt idx="1">
                  <c:v>2.8</c:v>
                </c:pt>
                <c:pt idx="2">
                  <c:v>1.6</c:v>
                </c:pt>
                <c:pt idx="3">
                  <c:v>1.8</c:v>
                </c:pt>
                <c:pt idx="4">
                  <c:v>1</c:v>
                </c:pt>
                <c:pt idx="5">
                  <c:v>7.5</c:v>
                </c:pt>
                <c:pt idx="6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2F-498F-BD44-1F89EBB26F6B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F2F-498F-BD44-1F89EBB26F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6672896"/>
        <c:axId val="106674432"/>
      </c:barChart>
      <c:catAx>
        <c:axId val="106672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6744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67443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200" b="1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67289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4.8</c:v>
                </c:pt>
                <c:pt idx="1">
                  <c:v>14.5</c:v>
                </c:pt>
                <c:pt idx="2">
                  <c:v>34.700000000000003</c:v>
                </c:pt>
                <c:pt idx="3">
                  <c:v>8.1</c:v>
                </c:pt>
                <c:pt idx="4">
                  <c:v>6.9</c:v>
                </c:pt>
                <c:pt idx="5">
                  <c:v>16</c:v>
                </c:pt>
                <c:pt idx="6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22-4C1F-BC1B-3C38F0D3DE14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2"/>
              <c:layout>
                <c:manualLayout>
                  <c:x val="-1.5168752370117002E-3"/>
                  <c:y val="-2.06318504190844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622-4C1F-BC1B-3C38F0D3DE14}"/>
                </c:ext>
              </c:extLst>
            </c:dLbl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3.4</c:v>
                </c:pt>
                <c:pt idx="1">
                  <c:v>6.8</c:v>
                </c:pt>
                <c:pt idx="2">
                  <c:v>17.3</c:v>
                </c:pt>
                <c:pt idx="3">
                  <c:v>5.9</c:v>
                </c:pt>
                <c:pt idx="4">
                  <c:v>5.5</c:v>
                </c:pt>
                <c:pt idx="5">
                  <c:v>10.6</c:v>
                </c:pt>
                <c:pt idx="6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622-4C1F-BC1B-3C38F0D3DE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6728064"/>
        <c:axId val="106742144"/>
      </c:barChart>
      <c:catAx>
        <c:axId val="106728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7421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74214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200" b="1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72806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4</c:v>
                </c:pt>
                <c:pt idx="1">
                  <c:v>13.6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E8-4409-A5C9-E822E778A856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4</c:v>
                </c:pt>
                <c:pt idx="1">
                  <c:v>13.6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E8-4409-A5C9-E822E778A8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6828544"/>
        <c:axId val="106830080"/>
      </c:barChart>
      <c:catAx>
        <c:axId val="106828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8300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83008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200" b="1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82854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42</c:v>
                </c:pt>
                <c:pt idx="1">
                  <c:v>59</c:v>
                </c:pt>
                <c:pt idx="2">
                  <c:v>57</c:v>
                </c:pt>
                <c:pt idx="3">
                  <c:v>48</c:v>
                </c:pt>
                <c:pt idx="4">
                  <c:v>51</c:v>
                </c:pt>
                <c:pt idx="5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2-431F-B8DE-9582C829849E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8E2-431F-B8DE-9582C82984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6887808"/>
        <c:axId val="106905984"/>
      </c:barChart>
      <c:catAx>
        <c:axId val="10688780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90598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690598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88780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38</c:v>
                </c:pt>
                <c:pt idx="1">
                  <c:v>57</c:v>
                </c:pt>
                <c:pt idx="2">
                  <c:v>36</c:v>
                </c:pt>
                <c:pt idx="3">
                  <c:v>34</c:v>
                </c:pt>
                <c:pt idx="4">
                  <c:v>16</c:v>
                </c:pt>
                <c:pt idx="5">
                  <c:v>45</c:v>
                </c:pt>
                <c:pt idx="6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73-4CBD-AA66-0C65D61F21D0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73-4CBD-AA66-0C65D61F21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6971520"/>
        <c:axId val="106973056"/>
      </c:barChart>
      <c:catAx>
        <c:axId val="10697152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97305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697305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97152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51</c:v>
                </c:pt>
                <c:pt idx="1">
                  <c:v>51</c:v>
                </c:pt>
                <c:pt idx="2">
                  <c:v>39</c:v>
                </c:pt>
                <c:pt idx="3">
                  <c:v>30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8C-4C59-9B23-2C7BBA86D450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8C-4C59-9B23-2C7BBA86D4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7362176"/>
        <c:axId val="107363712"/>
      </c:barChart>
      <c:catAx>
        <c:axId val="10736217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36371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736371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36217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66</c:v>
                </c:pt>
                <c:pt idx="1">
                  <c:v>61</c:v>
                </c:pt>
                <c:pt idx="2">
                  <c:v>59</c:v>
                </c:pt>
                <c:pt idx="3">
                  <c:v>61</c:v>
                </c:pt>
                <c:pt idx="4">
                  <c:v>59</c:v>
                </c:pt>
                <c:pt idx="5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10-486E-9BFE-E7F1D701E98C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10-486E-9BFE-E7F1D701E9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7105664"/>
        <c:axId val="107107456"/>
      </c:barChart>
      <c:catAx>
        <c:axId val="10710566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10745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710745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10566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47</c:v>
                </c:pt>
                <c:pt idx="1">
                  <c:v>56</c:v>
                </c:pt>
                <c:pt idx="2">
                  <c:v>26</c:v>
                </c:pt>
                <c:pt idx="3">
                  <c:v>27</c:v>
                </c:pt>
                <c:pt idx="4">
                  <c:v>29</c:v>
                </c:pt>
                <c:pt idx="5">
                  <c:v>39</c:v>
                </c:pt>
                <c:pt idx="6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73-46E9-BF30-5A97A18679AA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73-46E9-BF30-5A97A18679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7172992"/>
        <c:axId val="107174528"/>
      </c:barChart>
      <c:catAx>
        <c:axId val="10717299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17452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717452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17299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52</c:v>
                </c:pt>
                <c:pt idx="1">
                  <c:v>47</c:v>
                </c:pt>
                <c:pt idx="2">
                  <c:v>29</c:v>
                </c:pt>
                <c:pt idx="3">
                  <c:v>32</c:v>
                </c:pt>
                <c:pt idx="4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FF-4902-8297-83B211EE6883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9FF-4902-8297-83B211EE68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7305600"/>
        <c:axId val="107315584"/>
      </c:barChart>
      <c:catAx>
        <c:axId val="10730560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31558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731558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30560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21</c:v>
                </c:pt>
                <c:pt idx="1">
                  <c:v>40.799999999999997</c:v>
                </c:pt>
                <c:pt idx="2">
                  <c:v>32.5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A1-4F09-8EBB-D9EDE31122B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18.100000000000001</c:v>
                </c:pt>
                <c:pt idx="1">
                  <c:v>37.799999999999997</c:v>
                </c:pt>
                <c:pt idx="2">
                  <c:v>29.4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9A1-4F09-8EBB-D9EDE31122B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20.6</c:v>
                </c:pt>
                <c:pt idx="1">
                  <c:v>37.1</c:v>
                </c:pt>
                <c:pt idx="2">
                  <c:v>29.9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9A1-4F09-8EBB-D9EDE31122B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12.5</c:v>
                </c:pt>
                <c:pt idx="1">
                  <c:v>38</c:v>
                </c:pt>
                <c:pt idx="2">
                  <c:v>26.7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9A1-4F09-8EBB-D9EDE31122B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10.3</c:v>
                </c:pt>
                <c:pt idx="1">
                  <c:v>31.3</c:v>
                </c:pt>
                <c:pt idx="2">
                  <c:v>22.1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9A1-4F09-8EBB-D9EDE31122B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7.3</c:v>
                </c:pt>
                <c:pt idx="1">
                  <c:v>26.2</c:v>
                </c:pt>
                <c:pt idx="2">
                  <c:v>18.600000000000001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9A1-4F09-8EBB-D9EDE31122B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9A1-4F09-8EBB-D9EDE31122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1349760"/>
        <c:axId val="91351296"/>
      </c:barChart>
      <c:catAx>
        <c:axId val="91349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3512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1351296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34976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9.4</c:v>
                </c:pt>
                <c:pt idx="1">
                  <c:v>20.3</c:v>
                </c:pt>
                <c:pt idx="2">
                  <c:v>15.7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C2-4FC4-B94B-C556C7359AAB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5.8</c:v>
                </c:pt>
                <c:pt idx="1">
                  <c:v>19.8</c:v>
                </c:pt>
                <c:pt idx="2">
                  <c:v>13.9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C2-4FC4-B94B-C556C7359AAB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8.9</c:v>
                </c:pt>
                <c:pt idx="1">
                  <c:v>18.399999999999999</c:v>
                </c:pt>
                <c:pt idx="2">
                  <c:v>14.2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2C2-4FC4-B94B-C556C7359AAB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18.3</c:v>
                </c:pt>
                <c:pt idx="2">
                  <c:v>12.1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2C2-4FC4-B94B-C556C7359AAB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4.8</c:v>
                </c:pt>
                <c:pt idx="1">
                  <c:v>15.8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2C2-4FC4-B94B-C556C7359AAB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3.9</c:v>
                </c:pt>
                <c:pt idx="1">
                  <c:v>12.1</c:v>
                </c:pt>
                <c:pt idx="2">
                  <c:v>8.8000000000000007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2C2-4FC4-B94B-C556C7359AAB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2C2-4FC4-B94B-C556C7359A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5066880"/>
        <c:axId val="65068416"/>
      </c:barChart>
      <c:catAx>
        <c:axId val="65066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0684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068416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06688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32.5</c:v>
                </c:pt>
                <c:pt idx="1">
                  <c:v>29.4</c:v>
                </c:pt>
                <c:pt idx="2">
                  <c:v>29.9</c:v>
                </c:pt>
                <c:pt idx="3">
                  <c:v>26.7</c:v>
                </c:pt>
                <c:pt idx="4">
                  <c:v>22.1</c:v>
                </c:pt>
                <c:pt idx="5">
                  <c:v>18.600000000000001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5B9-464E-997F-9D26D0111A2F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15.7</c:v>
                </c:pt>
                <c:pt idx="1">
                  <c:v>13.9</c:v>
                </c:pt>
                <c:pt idx="2">
                  <c:v>14.2</c:v>
                </c:pt>
                <c:pt idx="3">
                  <c:v>12.1</c:v>
                </c:pt>
                <c:pt idx="4">
                  <c:v>11</c:v>
                </c:pt>
                <c:pt idx="5">
                  <c:v>8.8000000000000007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5B9-464E-997F-9D26D0111A2F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35</c:v>
                </c:pt>
                <c:pt idx="1">
                  <c:v>32</c:v>
                </c:pt>
                <c:pt idx="2">
                  <c:v>26.2</c:v>
                </c:pt>
                <c:pt idx="3">
                  <c:v>26.1</c:v>
                </c:pt>
                <c:pt idx="4">
                  <c:v>21.5</c:v>
                </c:pt>
                <c:pt idx="5">
                  <c:v>19.5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5B9-464E-997F-9D26D0111A2F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42.8</c:v>
                </c:pt>
                <c:pt idx="1">
                  <c:v>44.2</c:v>
                </c:pt>
                <c:pt idx="2">
                  <c:v>42.9</c:v>
                </c:pt>
                <c:pt idx="3">
                  <c:v>43.6</c:v>
                </c:pt>
                <c:pt idx="4">
                  <c:v>46.5</c:v>
                </c:pt>
                <c:pt idx="5">
                  <c:v>46.8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5B9-464E-997F-9D26D0111A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286912"/>
        <c:axId val="65288448"/>
      </c:lineChart>
      <c:catAx>
        <c:axId val="65286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2884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28844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28691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15.4</c:v>
                </c:pt>
                <c:pt idx="1">
                  <c:v>1.4</c:v>
                </c:pt>
                <c:pt idx="2">
                  <c:v>0.7</c:v>
                </c:pt>
                <c:pt idx="3">
                  <c:v>5.8</c:v>
                </c:pt>
                <c:pt idx="4">
                  <c:v>53.5</c:v>
                </c:pt>
                <c:pt idx="5">
                  <c:v>0</c:v>
                </c:pt>
                <c:pt idx="6">
                  <c:v>9.1</c:v>
                </c:pt>
                <c:pt idx="7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EC-4FF6-B1BD-CDC142133B16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5EC-4FF6-B1BD-CDC142133B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5325312"/>
        <c:axId val="65331200"/>
      </c:barChart>
      <c:catAx>
        <c:axId val="65325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3312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33120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300" b="1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32531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26</c:v>
                </c:pt>
                <c:pt idx="1">
                  <c:v>39.299999999999997</c:v>
                </c:pt>
                <c:pt idx="2">
                  <c:v>2.5</c:v>
                </c:pt>
                <c:pt idx="3">
                  <c:v>3.3</c:v>
                </c:pt>
                <c:pt idx="4">
                  <c:v>8.8000000000000007</c:v>
                </c:pt>
                <c:pt idx="5">
                  <c:v>3.9</c:v>
                </c:pt>
                <c:pt idx="6">
                  <c:v>0.6</c:v>
                </c:pt>
                <c:pt idx="7">
                  <c:v>15.6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5D-446F-9BC4-F05B97C860EE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5D-446F-9BC4-F05B97C860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5483136"/>
        <c:axId val="65484672"/>
      </c:barChart>
      <c:catAx>
        <c:axId val="65483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4846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548467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300" b="1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48313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11.2</c:v>
                </c:pt>
                <c:pt idx="2">
                  <c:v>8.3000000000000007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70-45E2-BA21-5FDB695DC95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8.6</c:v>
                </c:pt>
                <c:pt idx="2">
                  <c:v>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70-45E2-BA21-5FDB695DC95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4</c:v>
                </c:pt>
                <c:pt idx="1">
                  <c:v>8.1999999999999993</c:v>
                </c:pt>
                <c:pt idx="2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70-45E2-BA21-5FDB695DC95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1.5</c:v>
                </c:pt>
                <c:pt idx="1">
                  <c:v>8</c:v>
                </c:pt>
                <c:pt idx="2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C70-45E2-BA21-5FDB695DC95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0.4</c:v>
                </c:pt>
                <c:pt idx="1">
                  <c:v>4.8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C70-45E2-BA21-5FDB695DC95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1.6</c:v>
                </c:pt>
                <c:pt idx="1">
                  <c:v>3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C70-45E2-BA21-5FDB695DC95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C70-45E2-BA21-5FDB695DC9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1375104"/>
        <c:axId val="91376640"/>
      </c:barChart>
      <c:catAx>
        <c:axId val="91375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3766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137664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37510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8.3000000000000007</c:v>
                </c:pt>
                <c:pt idx="1">
                  <c:v>5.9</c:v>
                </c:pt>
                <c:pt idx="2">
                  <c:v>6.3</c:v>
                </c:pt>
                <c:pt idx="3">
                  <c:v>5.2</c:v>
                </c:pt>
                <c:pt idx="4">
                  <c:v>2.8</c:v>
                </c:pt>
                <c:pt idx="5">
                  <c:v>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845-454D-81D5-2230C2E75F99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18.5</c:v>
                </c:pt>
                <c:pt idx="1">
                  <c:v>14</c:v>
                </c:pt>
                <c:pt idx="2">
                  <c:v>12.3</c:v>
                </c:pt>
                <c:pt idx="3">
                  <c:v>11.9</c:v>
                </c:pt>
                <c:pt idx="4">
                  <c:v>8.6</c:v>
                </c:pt>
                <c:pt idx="5">
                  <c:v>6.9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845-454D-81D5-2230C2E75F99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64.3</c:v>
                </c:pt>
                <c:pt idx="1">
                  <c:v>65.900000000000006</c:v>
                </c:pt>
                <c:pt idx="2">
                  <c:v>63.2</c:v>
                </c:pt>
                <c:pt idx="3">
                  <c:v>66.2</c:v>
                </c:pt>
                <c:pt idx="4">
                  <c:v>68.400000000000006</c:v>
                </c:pt>
                <c:pt idx="5">
                  <c:v>67.099999999999994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845-454D-81D5-2230C2E75F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1425792"/>
        <c:axId val="91460736"/>
      </c:lineChart>
      <c:catAx>
        <c:axId val="91425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4607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146073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42579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Miami-Dade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Miami-Dade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9244856"/>
              </p:ext>
            </p:extLst>
          </p:nvPr>
        </p:nvGraphicFramePr>
        <p:xfrm>
          <a:off x="390525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8067775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Miami-Dade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Miami-Dade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853701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Miami-Dade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Miami-Dade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69295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Miami-Dade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Miami-Dade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Miami-Dade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504862"/>
              </p:ext>
            </p:extLst>
          </p:nvPr>
        </p:nvGraphicFramePr>
        <p:xfrm>
          <a:off x="390525" y="142875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2674324"/>
              </p:ext>
            </p:extLst>
          </p:nvPr>
        </p:nvGraphicFramePr>
        <p:xfrm>
          <a:off x="36195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Miami-Dade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Miami-Dade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44105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Miami-Dade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Miami-Dade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Miami-Dade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8417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17675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Miami-Dade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Miami-Dade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2883994"/>
              </p:ext>
            </p:extLst>
          </p:nvPr>
        </p:nvGraphicFramePr>
        <p:xfrm>
          <a:off x="381000" y="142846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Miami-Dade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Miami-Dade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1,352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5.2 percentage points for M.S. prevalence rates and 5.4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Miami-Dade County, past-30-day alcohol use was reported at 18.6%,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15.7% in 2006 to 8.8%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8.3% in 2006 to 2.4%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16.4% of high school students have ridden in a car with a driver who was under the influence of alcohol, and 19.3%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5590276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Miami-Dade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Miami-Dade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712592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Miami-Dade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Miami-Dade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92874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Miami-Dade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Miami-Dade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1829541"/>
              </p:ext>
            </p:extLst>
          </p:nvPr>
        </p:nvGraphicFramePr>
        <p:xfrm>
          <a:off x="37147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Miami-Dade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Miami-Dade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678535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Miami-Dade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Miami-Dade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5219708"/>
              </p:ext>
            </p:extLst>
          </p:nvPr>
        </p:nvGraphicFramePr>
        <p:xfrm>
          <a:off x="397714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Miami-Dade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Miami-Dade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Miami-Dade County, 5.6%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3.1% in 2006 to 1.3%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2.5% in 2012 to 0.8%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2.0%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784848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Miami-Dade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Miami-Dade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806998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Miami-Dade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134883"/>
              </p:ext>
            </p:extLst>
          </p:nvPr>
        </p:nvGraphicFramePr>
        <p:xfrm>
          <a:off x="40957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Miami-Dade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Miami-Dade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Miami-Dade County, prevalence rates for </a:t>
            </a:r>
            <a:r>
              <a:rPr lang="en-US" sz="2700" i="1" dirty="0">
                <a:latin typeface="Gill Sans MT"/>
              </a:rPr>
              <a:t>Selling Drugs </a:t>
            </a:r>
            <a:r>
              <a:rPr lang="en-US" sz="2700" dirty="0">
                <a:latin typeface="Gill Sans MT"/>
              </a:rPr>
              <a:t>(2.8%),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(1.6%),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(1.8%),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(1.0%) are less than 3.0%.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(7.5%)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(5.1%).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Miami-Dade County, 24.6% of students have been socially bullied, 10.0% have been physically bullied, and 6.8%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4.0% of students have belonged to a gang, and 2.4%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824626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Miami-Dade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Miami-Dade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219618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Miami-Dade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Miami-Dade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6548246"/>
              </p:ext>
            </p:extLst>
          </p:nvPr>
        </p:nvGraphicFramePr>
        <p:xfrm>
          <a:off x="37147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Miami-Dade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Miami-Dade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8128046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Miami-Dade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Miami-Dade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203274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Miami-Dade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Miami-Dade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Miami-Dade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86412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882573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Miami-Dade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Miami-Dade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(36%) and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Religiosity </a:t>
            </a:r>
            <a:r>
              <a:rPr lang="en-US" sz="2800" dirty="0">
                <a:latin typeface="Gill Sans MT" pitchFamily="34" charset="0"/>
              </a:rPr>
              <a:t>(46%),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(59%),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(57%), </a:t>
            </a:r>
            <a:r>
              <a:rPr lang="en-US" sz="2800" i="1" dirty="0">
                <a:latin typeface="Gill Sans MT" pitchFamily="34" charset="0"/>
              </a:rPr>
              <a:t>Poor Academic Performance</a:t>
            </a:r>
            <a:r>
              <a:rPr lang="en-US" sz="2800" dirty="0">
                <a:latin typeface="Gill Sans MT" pitchFamily="34" charset="0"/>
              </a:rPr>
              <a:t> (51%),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(59%) and </a:t>
            </a:r>
            <a:r>
              <a:rPr lang="en-US" sz="2800" i="1" dirty="0">
                <a:latin typeface="Gill Sans MT" pitchFamily="34" charset="0"/>
              </a:rPr>
              <a:t>Poor Academic Performance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Miami-Dade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608777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40.2% for lifetime use and 18.6% for past-30-day use, alcohol is the most commonly used drug among Miami-Dade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(24.8% lifetime and 9.2% past-30-day) and marijuana (17.8% lifetime and 8.6%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12.5%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2.4% for cigarettes to 0.1%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248551"/>
              </p:ext>
            </p:extLst>
          </p:nvPr>
        </p:nvGraphicFramePr>
        <p:xfrm>
          <a:off x="40957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Miami-Dade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Miami-Dade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2925340"/>
              </p:ext>
            </p:extLst>
          </p:nvPr>
        </p:nvGraphicFramePr>
        <p:xfrm>
          <a:off x="386212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Miami-Dade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Miami-Dade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9130</TotalTime>
  <Words>1372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Miami-Dade County PowerPoint</dc:title>
  <dc:creator>Bert Rothenbach</dc:creator>
  <cp:lastModifiedBy>VanDyke, Misty N</cp:lastModifiedBy>
  <cp:revision>336</cp:revision>
  <dcterms:created xsi:type="dcterms:W3CDTF">2010-11-20T14:45:41Z</dcterms:created>
  <dcterms:modified xsi:type="dcterms:W3CDTF">2025-06-23T17:26:37Z</dcterms:modified>
</cp:coreProperties>
</file>