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3.xml" ContentType="application/vnd.openxmlformats-officedocument.drawingml.chart+xml"/>
  <Override PartName="/ppt/notesSlides/notesSlide9.xml" ContentType="application/vnd.openxmlformats-officedocument.presentationml.notesSlide+xml"/>
  <Override PartName="/ppt/charts/chart4.xml" ContentType="application/vnd.openxmlformats-officedocument.drawingml.chart+xml"/>
  <Override PartName="/ppt/notesSlides/notesSlide10.xml" ContentType="application/vnd.openxmlformats-officedocument.presentationml.notesSlide+xml"/>
  <Override PartName="/ppt/charts/chart5.xml" ContentType="application/vnd.openxmlformats-officedocument.drawingml.chart+xml"/>
  <Override PartName="/ppt/notesSlides/notesSlide11.xml" ContentType="application/vnd.openxmlformats-officedocument.presentationml.notesSlide+xml"/>
  <Override PartName="/ppt/charts/chart6.xml" ContentType="application/vnd.openxmlformats-officedocument.drawingml.chart+xml"/>
  <Override PartName="/ppt/notesSlides/notesSlide12.xml" ContentType="application/vnd.openxmlformats-officedocument.presentationml.notesSlide+xml"/>
  <Override PartName="/ppt/charts/chart7.xml" ContentType="application/vnd.openxmlformats-officedocument.drawingml.chart+xml"/>
  <Override PartName="/ppt/notesSlides/notesSlide13.xml" ContentType="application/vnd.openxmlformats-officedocument.presentationml.notesSlide+xml"/>
  <Override PartName="/ppt/charts/chart8.xml" ContentType="application/vnd.openxmlformats-officedocument.drawingml.chart+xml"/>
  <Override PartName="/ppt/notesSlides/notesSlide14.xml" ContentType="application/vnd.openxmlformats-officedocument.presentationml.notesSl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notesSlides/notesSlide15.xml" ContentType="application/vnd.openxmlformats-officedocument.presentationml.notesSlide+xml"/>
  <Override PartName="/ppt/charts/chart11.xml" ContentType="application/vnd.openxmlformats-officedocument.drawingml.chart+xml"/>
  <Override PartName="/ppt/notesSlides/notesSlide16.xml" ContentType="application/vnd.openxmlformats-officedocument.presentationml.notesSlide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notesSlides/notesSlide17.xml" ContentType="application/vnd.openxmlformats-officedocument.presentationml.notesSlide+xml"/>
  <Override PartName="/ppt/charts/chart14.xml" ContentType="application/vnd.openxmlformats-officedocument.drawingml.chart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harts/chart15.xml" ContentType="application/vnd.openxmlformats-officedocument.drawingml.chart+xml"/>
  <Override PartName="/ppt/notesSlides/notesSlide21.xml" ContentType="application/vnd.openxmlformats-officedocument.presentationml.notesSlide+xml"/>
  <Override PartName="/ppt/charts/chart16.xml" ContentType="application/vnd.openxmlformats-officedocument.drawingml.chart+xml"/>
  <Override PartName="/ppt/notesSlides/notesSlide22.xml" ContentType="application/vnd.openxmlformats-officedocument.presentationml.notesSlide+xml"/>
  <Override PartName="/ppt/charts/chart17.xml" ContentType="application/vnd.openxmlformats-officedocument.drawingml.chart+xml"/>
  <Override PartName="/ppt/notesSlides/notesSlide23.xml" ContentType="application/vnd.openxmlformats-officedocument.presentationml.notesSlide+xml"/>
  <Override PartName="/ppt/charts/chart18.xml" ContentType="application/vnd.openxmlformats-officedocument.drawingml.chart+xml"/>
  <Override PartName="/ppt/notesSlides/notesSlide24.xml" ContentType="application/vnd.openxmlformats-officedocument.presentationml.notesSlide+xml"/>
  <Override PartName="/ppt/charts/chart19.xml" ContentType="application/vnd.openxmlformats-officedocument.drawingml.chart+xml"/>
  <Override PartName="/ppt/notesSlides/notesSlide25.xml" ContentType="application/vnd.openxmlformats-officedocument.presentationml.notesSlide+xml"/>
  <Override PartName="/ppt/charts/chart20.xml" ContentType="application/vnd.openxmlformats-officedocument.drawingml.chart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charts/chart21.xml" ContentType="application/vnd.openxmlformats-officedocument.drawingml.chart+xml"/>
  <Override PartName="/ppt/notesSlides/notesSlide29.xml" ContentType="application/vnd.openxmlformats-officedocument.presentationml.notesSlide+xml"/>
  <Override PartName="/ppt/charts/chart22.xml" ContentType="application/vnd.openxmlformats-officedocument.drawingml.chart+xml"/>
  <Override PartName="/ppt/notesSlides/notesSlide30.xml" ContentType="application/vnd.openxmlformats-officedocument.presentationml.notesSlide+xml"/>
  <Override PartName="/ppt/charts/chart23.xml" ContentType="application/vnd.openxmlformats-officedocument.drawingml.chart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charts/chart24.xml" ContentType="application/vnd.openxmlformats-officedocument.drawingml.chart+xml"/>
  <Override PartName="/ppt/notesSlides/notesSlide34.xml" ContentType="application/vnd.openxmlformats-officedocument.presentationml.notesSlide+xml"/>
  <Override PartName="/ppt/charts/chart25.xml" ContentType="application/vnd.openxmlformats-officedocument.drawingml.chart+xml"/>
  <Override PartName="/ppt/notesSlides/notesSlide35.xml" ContentType="application/vnd.openxmlformats-officedocument.presentationml.notesSlide+xml"/>
  <Override PartName="/ppt/charts/chart26.xml" ContentType="application/vnd.openxmlformats-officedocument.drawingml.chart+xml"/>
  <Override PartName="/ppt/notesSlides/notesSlide36.xml" ContentType="application/vnd.openxmlformats-officedocument.presentationml.notesSlide+xml"/>
  <Override PartName="/ppt/charts/chart27.xml" ContentType="application/vnd.openxmlformats-officedocument.drawingml.chart+xml"/>
  <Override PartName="/ppt/notesSlides/notesSlide37.xml" ContentType="application/vnd.openxmlformats-officedocument.presentationml.notesSlide+xml"/>
  <Override PartName="/ppt/charts/chart28.xml" ContentType="application/vnd.openxmlformats-officedocument.drawingml.chart+xml"/>
  <Override PartName="/ppt/notesSlides/notesSlide38.xml" ContentType="application/vnd.openxmlformats-officedocument.presentationml.notesSlide+xml"/>
  <Override PartName="/ppt/charts/chart29.xml" ContentType="application/vnd.openxmlformats-officedocument.drawingml.chart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4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273" r:id="rId11"/>
    <p:sldId id="275" r:id="rId12"/>
    <p:sldId id="276" r:id="rId13"/>
    <p:sldId id="261" r:id="rId14"/>
    <p:sldId id="274" r:id="rId15"/>
    <p:sldId id="303" r:id="rId16"/>
    <p:sldId id="262" r:id="rId17"/>
    <p:sldId id="277" r:id="rId18"/>
    <p:sldId id="302" r:id="rId19"/>
    <p:sldId id="300" r:id="rId20"/>
    <p:sldId id="295" r:id="rId21"/>
    <p:sldId id="293" r:id="rId22"/>
    <p:sldId id="263" r:id="rId23"/>
    <p:sldId id="278" r:id="rId24"/>
    <p:sldId id="279" r:id="rId25"/>
    <p:sldId id="280" r:id="rId26"/>
    <p:sldId id="281" r:id="rId27"/>
    <p:sldId id="264" r:id="rId28"/>
    <p:sldId id="296" r:id="rId29"/>
    <p:sldId id="290" r:id="rId30"/>
    <p:sldId id="265" r:id="rId31"/>
    <p:sldId id="282" r:id="rId32"/>
    <p:sldId id="301" r:id="rId33"/>
    <p:sldId id="297" r:id="rId34"/>
    <p:sldId id="289" r:id="rId35"/>
    <p:sldId id="266" r:id="rId36"/>
    <p:sldId id="283" r:id="rId37"/>
    <p:sldId id="284" r:id="rId38"/>
    <p:sldId id="268" r:id="rId39"/>
    <p:sldId id="285" r:id="rId40"/>
    <p:sldId id="286" r:id="rId41"/>
    <p:sldId id="298" r:id="rId42"/>
    <p:sldId id="299" r:id="rId4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Sara\Dropbox\County-Region%20PowerPoint%20for%20Sara\County%20Graphs\Manatee%20County%20Graphs%202016.xls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anatee%20County%20Graphs%202016.xls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anatee%20County%20Graphs%202016.xls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anatee%20County%20Graphs%202016.xls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anatee%20County%20Graphs%202016.xls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anatee%20County%20Graphs%202016.xls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anatee%20County%20Graphs%202016.xls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anatee%20County%20Graphs%202016.xls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anatee%20County%20Graphs%202016.xls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anatee%20County%20Graphs%202016.xls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anatee%20County%20Graphs%202016.xls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Users\Sara\Dropbox\County-Region%20PowerPoint%20for%20Sara\County%20Graphs\Manatee%20County%20Graphs%202016.xls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anatee%20County%20Graphs%202016.xls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anatee%20County%20Graphs%202016.xls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anatee%20County%20Graphs%202016.xls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anatee%20County%20Graphs%202016.xls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anatee%20County%20Graphs%202016.xls" TargetMode="Externa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anatee%20County%20Graphs%202016.xls" TargetMode="Externa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anatee%20County%20Graphs%202016.xls" TargetMode="External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anatee%20County%20Graphs%202016.xls" TargetMode="External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anatee%20County%20Graphs%202016.xls" TargetMode="External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anatee%20County%20Graphs%202016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anatee%20County%20Graphs%202016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anatee%20County%20Graphs%202016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anatee%20County%20Graphs%202016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anatee%20County%20Graphs%202016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anatee%20County%20Graphs%202016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anatee%20County%20Graphs%202016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Manatee%20County%20Graphs%202016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24617272670268"/>
          <c:y val="6.5672438914187947E-2"/>
          <c:w val="0.84710267871806122"/>
          <c:h val="0.52571559116038924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Sort'!$K$2:$K$20</c:f>
              <c:strCache>
                <c:ptCount val="19"/>
                <c:pt idx="0">
                  <c:v>Alcohol</c:v>
                </c:pt>
                <c:pt idx="1">
                  <c:v>Vaporizer/E-Cigarette</c:v>
                </c:pt>
                <c:pt idx="2">
                  <c:v>Marijuana or Hashish</c:v>
                </c:pt>
                <c:pt idx="3">
                  <c:v>Blacking Out from Drinking*</c:v>
                </c:pt>
                <c:pt idx="4">
                  <c:v>Cigarettes</c:v>
                </c:pt>
                <c:pt idx="5">
                  <c:v>Synthetic Marijuana*</c:v>
                </c:pt>
                <c:pt idx="6">
                  <c:v>Prescription Pain Relievers</c:v>
                </c:pt>
                <c:pt idx="7">
                  <c:v>Depressants</c:v>
                </c:pt>
                <c:pt idx="8">
                  <c:v>Over-the-Counter Drugs</c:v>
                </c:pt>
                <c:pt idx="9">
                  <c:v>Inhalants</c:v>
                </c:pt>
                <c:pt idx="10">
                  <c:v>Prescription Amphetamines</c:v>
                </c:pt>
                <c:pt idx="11">
                  <c:v>LSD, PCP or Mushrooms</c:v>
                </c:pt>
                <c:pt idx="12">
                  <c:v>Cocaine or Crack Cocaine</c:v>
                </c:pt>
                <c:pt idx="13">
                  <c:v>Club Drugs</c:v>
                </c:pt>
                <c:pt idx="14">
                  <c:v>Flakka*</c:v>
                </c:pt>
                <c:pt idx="15">
                  <c:v>Needle to Inject Illegal Drugs*</c:v>
                </c:pt>
                <c:pt idx="16">
                  <c:v>Steroids (without a doctor’s order)</c:v>
                </c:pt>
                <c:pt idx="17">
                  <c:v>Methamphetamine</c:v>
                </c:pt>
                <c:pt idx="18">
                  <c:v>Heroin</c:v>
                </c:pt>
              </c:strCache>
            </c:strRef>
          </c:cat>
          <c:val>
            <c:numRef>
              <c:f>'Data Sort'!$L$2:$L$20</c:f>
              <c:numCache>
                <c:formatCode>0.0</c:formatCode>
                <c:ptCount val="19"/>
                <c:pt idx="0">
                  <c:v>36</c:v>
                </c:pt>
                <c:pt idx="1">
                  <c:v>27.9</c:v>
                </c:pt>
                <c:pt idx="2">
                  <c:v>19.2</c:v>
                </c:pt>
                <c:pt idx="3">
                  <c:v>15</c:v>
                </c:pt>
                <c:pt idx="4">
                  <c:v>12.4</c:v>
                </c:pt>
                <c:pt idx="5">
                  <c:v>4.9000000000000004</c:v>
                </c:pt>
                <c:pt idx="6">
                  <c:v>4.5</c:v>
                </c:pt>
                <c:pt idx="7">
                  <c:v>3.7</c:v>
                </c:pt>
                <c:pt idx="8">
                  <c:v>3.5</c:v>
                </c:pt>
                <c:pt idx="9">
                  <c:v>3.5</c:v>
                </c:pt>
                <c:pt idx="10">
                  <c:v>2.7</c:v>
                </c:pt>
                <c:pt idx="11">
                  <c:v>2.2999999999999998</c:v>
                </c:pt>
                <c:pt idx="12">
                  <c:v>2.1</c:v>
                </c:pt>
                <c:pt idx="13">
                  <c:v>1.6</c:v>
                </c:pt>
                <c:pt idx="14">
                  <c:v>1.1000000000000001</c:v>
                </c:pt>
                <c:pt idx="15">
                  <c:v>0.9</c:v>
                </c:pt>
                <c:pt idx="16">
                  <c:v>0.7</c:v>
                </c:pt>
                <c:pt idx="17">
                  <c:v>0.7</c:v>
                </c:pt>
                <c:pt idx="18">
                  <c:v>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8D7-440C-A0C4-6028F947B42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55878784"/>
        <c:axId val="55880320"/>
      </c:barChart>
      <c:catAx>
        <c:axId val="558787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588032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5880320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587878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Graphs!$E$381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Graphs!$E$382:$E$383</c:f>
              <c:numCache>
                <c:formatCode>General</c:formatCode>
                <c:ptCount val="2"/>
                <c:pt idx="0">
                  <c:v>27.9</c:v>
                </c:pt>
                <c:pt idx="1">
                  <c:v>11.4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E8A-4B6A-93B7-EE561991E530}"/>
            </c:ext>
          </c:extLst>
        </c:ser>
        <c:ser>
          <c:idx val="1"/>
          <c:order val="1"/>
          <c:tx>
            <c:strRef>
              <c:f>Graphs!$F$381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Graphs!$F$382:$F$383</c:f>
              <c:numCache>
                <c:formatCode>General</c:formatCode>
                <c:ptCount val="2"/>
                <c:pt idx="0">
                  <c:v>25.8</c:v>
                </c:pt>
                <c:pt idx="1">
                  <c:v>9.6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E8A-4B6A-93B7-EE561991E53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59483648"/>
        <c:axId val="59485568"/>
      </c:barChart>
      <c:catAx>
        <c:axId val="594836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948556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9485568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9483648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Graphs!$E$10:$G$10</c:f>
              <c:numCache>
                <c:formatCode>General</c:formatCode>
                <c:ptCount val="3"/>
                <c:pt idx="0">
                  <c:v>5.0999999999999996</c:v>
                </c:pt>
                <c:pt idx="1">
                  <c:v>18.8</c:v>
                </c:pt>
                <c:pt idx="2">
                  <c:v>12.9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F96-4CB2-B4B2-0E351A6E5EED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Graphs!$H$10:$J$10</c:f>
              <c:numCache>
                <c:formatCode>General</c:formatCode>
                <c:ptCount val="3"/>
                <c:pt idx="0">
                  <c:v>5.7</c:v>
                </c:pt>
                <c:pt idx="1">
                  <c:v>18</c:v>
                </c:pt>
                <c:pt idx="2">
                  <c:v>12.5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F96-4CB2-B4B2-0E351A6E5EED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Graphs!$K$10:$M$10</c:f>
              <c:numCache>
                <c:formatCode>General</c:formatCode>
                <c:ptCount val="3"/>
                <c:pt idx="0">
                  <c:v>5.5</c:v>
                </c:pt>
                <c:pt idx="1">
                  <c:v>18</c:v>
                </c:pt>
                <c:pt idx="2">
                  <c:v>12.5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F96-4CB2-B4B2-0E351A6E5EED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Graphs!$N$10:$P$10</c:f>
              <c:numCache>
                <c:formatCode>General</c:formatCode>
                <c:ptCount val="3"/>
                <c:pt idx="0">
                  <c:v>4.7</c:v>
                </c:pt>
                <c:pt idx="1">
                  <c:v>14</c:v>
                </c:pt>
                <c:pt idx="2">
                  <c:v>9.9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F96-4CB2-B4B2-0E351A6E5EED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Graphs!$Q$10:$S$10</c:f>
              <c:numCache>
                <c:formatCode>General</c:formatCode>
                <c:ptCount val="3"/>
                <c:pt idx="0">
                  <c:v>7.2</c:v>
                </c:pt>
                <c:pt idx="1">
                  <c:v>16.2</c:v>
                </c:pt>
                <c:pt idx="2">
                  <c:v>12.3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F96-4CB2-B4B2-0E351A6E5EED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Graphs!$T$10:$V$10</c:f>
              <c:numCache>
                <c:formatCode>General</c:formatCode>
                <c:ptCount val="3"/>
                <c:pt idx="0">
                  <c:v>4.3</c:v>
                </c:pt>
                <c:pt idx="1">
                  <c:v>16.100000000000001</c:v>
                </c:pt>
                <c:pt idx="2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BF96-4CB2-B4B2-0E351A6E5EED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Graphs!$W$10:$Y$10</c:f>
              <c:numCache>
                <c:formatCode>General</c:formatCode>
                <c:ptCount val="3"/>
                <c:pt idx="0">
                  <c:v>3.2</c:v>
                </c:pt>
                <c:pt idx="1">
                  <c:v>17</c:v>
                </c:pt>
                <c:pt idx="2">
                  <c:v>11.2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F96-4CB2-B4B2-0E351A6E5EE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88348928"/>
        <c:axId val="88367872"/>
      </c:barChart>
      <c:catAx>
        <c:axId val="883489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836787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8367872"/>
        <c:scaling>
          <c:orientation val="minMax"/>
          <c:max val="4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8348928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6670586941659675E-2"/>
          <c:y val="8.6107337232196643E-2"/>
          <c:w val="0.86772322858549833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Graphs!$D$296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Graphs!$E$296:$J$296</c:f>
              <c:numCache>
                <c:formatCode>0.0</c:formatCode>
                <c:ptCount val="6"/>
                <c:pt idx="0">
                  <c:v>12.9</c:v>
                </c:pt>
                <c:pt idx="1">
                  <c:v>12.5</c:v>
                </c:pt>
                <c:pt idx="2">
                  <c:v>12.5</c:v>
                </c:pt>
                <c:pt idx="3">
                  <c:v>9.9</c:v>
                </c:pt>
                <c:pt idx="4">
                  <c:v>12.3</c:v>
                </c:pt>
                <c:pt idx="5">
                  <c:v>11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2D5-4B50-A76E-4353ED4677B2}"/>
            </c:ext>
          </c:extLst>
        </c:ser>
        <c:ser>
          <c:idx val="2"/>
          <c:order val="1"/>
          <c:tx>
            <c:strRef>
              <c:f>Graphs!$D$297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Graphs!$E$297:$J$297</c:f>
              <c:numCache>
                <c:formatCode>0.0</c:formatCode>
                <c:ptCount val="6"/>
                <c:pt idx="0">
                  <c:v>11.1</c:v>
                </c:pt>
                <c:pt idx="1">
                  <c:v>13.5</c:v>
                </c:pt>
                <c:pt idx="2">
                  <c:v>11.1</c:v>
                </c:pt>
                <c:pt idx="3">
                  <c:v>13.1</c:v>
                </c:pt>
                <c:pt idx="4">
                  <c:v>9.5</c:v>
                </c:pt>
                <c:pt idx="5">
                  <c:v>10.8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2D5-4B50-A76E-4353ED4677B2}"/>
            </c:ext>
          </c:extLst>
        </c:ser>
        <c:ser>
          <c:idx val="4"/>
          <c:order val="2"/>
          <c:tx>
            <c:strRef>
              <c:f>Graphs!$D$298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Graphs!$E$298:$J$298</c:f>
              <c:numCache>
                <c:formatCode>0.0</c:formatCode>
                <c:ptCount val="6"/>
                <c:pt idx="0">
                  <c:v>28.9</c:v>
                </c:pt>
                <c:pt idx="1">
                  <c:v>30.7</c:v>
                </c:pt>
                <c:pt idx="2">
                  <c:v>27.7</c:v>
                </c:pt>
                <c:pt idx="3">
                  <c:v>27.4</c:v>
                </c:pt>
                <c:pt idx="4">
                  <c:v>23.5</c:v>
                </c:pt>
                <c:pt idx="5">
                  <c:v>26.7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92D5-4B50-A76E-4353ED4677B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6891648"/>
        <c:axId val="59162624"/>
      </c:lineChart>
      <c:catAx>
        <c:axId val="568916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916262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9162624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689164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30858120491224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Graphs!$E$323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Graphs!$E$324:$E$326</c:f>
              <c:numCache>
                <c:formatCode>General</c:formatCode>
                <c:ptCount val="3"/>
                <c:pt idx="0">
                  <c:v>4.0999999999999996</c:v>
                </c:pt>
                <c:pt idx="1">
                  <c:v>7.6</c:v>
                </c:pt>
                <c:pt idx="2">
                  <c:v>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364-424A-B08E-6242DF571D33}"/>
            </c:ext>
          </c:extLst>
        </c:ser>
        <c:ser>
          <c:idx val="1"/>
          <c:order val="1"/>
          <c:tx>
            <c:strRef>
              <c:f>Graphs!$F$323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Graphs!$F$324:$F$326</c:f>
              <c:numCache>
                <c:formatCode>General</c:formatCode>
                <c:ptCount val="3"/>
                <c:pt idx="0">
                  <c:v>5.0999999999999996</c:v>
                </c:pt>
                <c:pt idx="1">
                  <c:v>8.5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364-424A-B08E-6242DF571D3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59136640"/>
        <c:axId val="63046016"/>
      </c:barChart>
      <c:catAx>
        <c:axId val="591366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304601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3046016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9136640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Graphs!$E$308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Graphs!$E$309:$E$312</c:f>
              <c:numCache>
                <c:formatCode>General</c:formatCode>
                <c:ptCount val="4"/>
                <c:pt idx="0">
                  <c:v>21.2</c:v>
                </c:pt>
                <c:pt idx="1">
                  <c:v>22.4</c:v>
                </c:pt>
                <c:pt idx="2">
                  <c:v>7.8</c:v>
                </c:pt>
                <c:pt idx="3">
                  <c:v>9.6999999999999993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2DA-4356-8124-00BDFFBD7E10}"/>
            </c:ext>
          </c:extLst>
        </c:ser>
        <c:ser>
          <c:idx val="1"/>
          <c:order val="1"/>
          <c:tx>
            <c:strRef>
              <c:f>Graphs!$F$308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Graphs!$F$309:$F$312</c:f>
              <c:numCache>
                <c:formatCode>General</c:formatCode>
                <c:ptCount val="4"/>
                <c:pt idx="0">
                  <c:v>19.5</c:v>
                </c:pt>
                <c:pt idx="1">
                  <c:v>22.6</c:v>
                </c:pt>
                <c:pt idx="2">
                  <c:v>6</c:v>
                </c:pt>
                <c:pt idx="3">
                  <c:v>8.8000000000000007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2DA-4356-8124-00BDFFBD7E10}"/>
            </c:ext>
          </c:extLst>
        </c:ser>
        <c:ser>
          <c:idx val="2"/>
          <c:order val="2"/>
          <c:tx>
            <c:strRef>
              <c:f>Graphs!$G$308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Graphs!$G$309:$G$312</c:f>
              <c:numCache>
                <c:formatCode>General</c:formatCode>
                <c:ptCount val="4"/>
                <c:pt idx="0">
                  <c:v>18.3</c:v>
                </c:pt>
                <c:pt idx="1">
                  <c:v>22</c:v>
                </c:pt>
                <c:pt idx="2">
                  <c:v>6.3</c:v>
                </c:pt>
                <c:pt idx="3">
                  <c:v>10.9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2DA-4356-8124-00BDFFBD7E10}"/>
            </c:ext>
          </c:extLst>
        </c:ser>
        <c:ser>
          <c:idx val="3"/>
          <c:order val="3"/>
          <c:tx>
            <c:strRef>
              <c:f>Graphs!$H$308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Graphs!$H$309:$H$312</c:f>
              <c:numCache>
                <c:formatCode>General</c:formatCode>
                <c:ptCount val="4"/>
                <c:pt idx="0">
                  <c:v>16.399999999999999</c:v>
                </c:pt>
                <c:pt idx="1">
                  <c:v>22.7</c:v>
                </c:pt>
                <c:pt idx="2">
                  <c:v>5.4</c:v>
                </c:pt>
                <c:pt idx="3">
                  <c:v>10.3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2DA-4356-8124-00BDFFBD7E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59218944"/>
        <c:axId val="66351104"/>
      </c:barChart>
      <c:catAx>
        <c:axId val="592189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635110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6351104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9218944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453671106811308"/>
          <c:y val="8.6107312021200436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Graphs!$E$12:$G$12</c:f>
              <c:numCache>
                <c:formatCode>General</c:formatCode>
                <c:ptCount val="3"/>
                <c:pt idx="0">
                  <c:v>4.2</c:v>
                </c:pt>
                <c:pt idx="1">
                  <c:v>2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2BB-4F75-AD54-2B5CF131566F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Graphs!$H$12:$J$12</c:f>
              <c:numCache>
                <c:formatCode>General</c:formatCode>
                <c:ptCount val="3"/>
                <c:pt idx="0">
                  <c:v>5.0999999999999996</c:v>
                </c:pt>
                <c:pt idx="1">
                  <c:v>2</c:v>
                </c:pt>
                <c:pt idx="2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2BB-4F75-AD54-2B5CF131566F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Graphs!$K$12:$M$12</c:f>
              <c:numCache>
                <c:formatCode>General</c:formatCode>
                <c:ptCount val="3"/>
                <c:pt idx="0">
                  <c:v>3</c:v>
                </c:pt>
                <c:pt idx="1">
                  <c:v>1</c:v>
                </c:pt>
                <c:pt idx="2">
                  <c:v>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2BB-4F75-AD54-2B5CF131566F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Graphs!$N$12:$P$12</c:f>
              <c:numCache>
                <c:formatCode>General</c:formatCode>
                <c:ptCount val="3"/>
                <c:pt idx="0">
                  <c:v>3.2</c:v>
                </c:pt>
                <c:pt idx="1">
                  <c:v>1.2</c:v>
                </c:pt>
                <c:pt idx="2">
                  <c:v>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2BB-4F75-AD54-2B5CF131566F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Graphs!$Q$12:$S$12</c:f>
              <c:numCache>
                <c:formatCode>General</c:formatCode>
                <c:ptCount val="3"/>
                <c:pt idx="0">
                  <c:v>2.7</c:v>
                </c:pt>
                <c:pt idx="1">
                  <c:v>1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2BB-4F75-AD54-2B5CF131566F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Graphs!$T$12:$V$12</c:f>
              <c:numCache>
                <c:formatCode>General</c:formatCode>
                <c:ptCount val="3"/>
                <c:pt idx="0">
                  <c:v>1.3</c:v>
                </c:pt>
                <c:pt idx="1">
                  <c:v>1.4</c:v>
                </c:pt>
                <c:pt idx="2">
                  <c:v>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42BB-4F75-AD54-2B5CF131566F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Graphs!$W$12:$Y$12</c:f>
              <c:numCache>
                <c:formatCode>General</c:formatCode>
                <c:ptCount val="3"/>
                <c:pt idx="0">
                  <c:v>2.2000000000000002</c:v>
                </c:pt>
                <c:pt idx="1">
                  <c:v>1.2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2BB-4F75-AD54-2B5CF131566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03287040"/>
        <c:axId val="103332096"/>
      </c:barChart>
      <c:catAx>
        <c:axId val="1032870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333209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3332096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3287040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08733677914834"/>
          <c:y val="8.6107337232196643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val>
            <c:numRef>
              <c:f>Graphs!$K$23:$M$23</c:f>
              <c:numCache>
                <c:formatCode>General</c:formatCode>
                <c:ptCount val="3"/>
                <c:pt idx="0">
                  <c:v>1.2</c:v>
                </c:pt>
                <c:pt idx="1">
                  <c:v>2.5</c:v>
                </c:pt>
                <c:pt idx="2">
                  <c:v>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8F3-4194-B476-152A7FF63888}"/>
            </c:ext>
          </c:extLst>
        </c:ser>
        <c:ser>
          <c:idx val="4"/>
          <c:order val="1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Graphs!$N$23:$P$23</c:f>
              <c:numCache>
                <c:formatCode>General</c:formatCode>
                <c:ptCount val="3"/>
                <c:pt idx="0">
                  <c:v>1.2</c:v>
                </c:pt>
                <c:pt idx="1">
                  <c:v>1.5</c:v>
                </c:pt>
                <c:pt idx="2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8F3-4194-B476-152A7FF63888}"/>
            </c:ext>
          </c:extLst>
        </c:ser>
        <c:ser>
          <c:idx val="5"/>
          <c:order val="2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Graphs!$Q$23:$S$23</c:f>
              <c:numCache>
                <c:formatCode>General</c:formatCode>
                <c:ptCount val="3"/>
                <c:pt idx="0">
                  <c:v>2.2999999999999998</c:v>
                </c:pt>
                <c:pt idx="1">
                  <c:v>1.9</c:v>
                </c:pt>
                <c:pt idx="2">
                  <c:v>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8F3-4194-B476-152A7FF63888}"/>
            </c:ext>
          </c:extLst>
        </c:ser>
        <c:ser>
          <c:idx val="3"/>
          <c:order val="3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Graphs!$T$23:$V$23</c:f>
              <c:numCache>
                <c:formatCode>General</c:formatCode>
                <c:ptCount val="3"/>
                <c:pt idx="0">
                  <c:v>1</c:v>
                </c:pt>
                <c:pt idx="1">
                  <c:v>1.7</c:v>
                </c:pt>
                <c:pt idx="2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8F3-4194-B476-152A7FF63888}"/>
            </c:ext>
          </c:extLst>
        </c:ser>
        <c:ser>
          <c:idx val="6"/>
          <c:order val="4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Graphs!$W$23:$Y$23</c:f>
              <c:numCache>
                <c:formatCode>General</c:formatCode>
                <c:ptCount val="3"/>
                <c:pt idx="0">
                  <c:v>1.8</c:v>
                </c:pt>
                <c:pt idx="1">
                  <c:v>2.1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8F3-4194-B476-152A7FF6388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59366784"/>
        <c:axId val="59466880"/>
      </c:barChart>
      <c:catAx>
        <c:axId val="593667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946688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9466880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9366784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363796249018361"/>
          <c:y val="8.6107337232196643E-2"/>
          <c:w val="0.84075592939961008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Graphs!$E$19:$G$19</c:f>
              <c:numCache>
                <c:formatCode>General</c:formatCode>
                <c:ptCount val="3"/>
                <c:pt idx="0">
                  <c:v>1.4</c:v>
                </c:pt>
                <c:pt idx="1">
                  <c:v>2.9</c:v>
                </c:pt>
                <c:pt idx="2">
                  <c:v>2.2999999999999998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FDF-4232-BB4F-94B06DEAB4F5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Graphs!$H$19:$J$19</c:f>
              <c:numCache>
                <c:formatCode>General</c:formatCode>
                <c:ptCount val="3"/>
                <c:pt idx="0">
                  <c:v>1</c:v>
                </c:pt>
                <c:pt idx="1">
                  <c:v>2.6</c:v>
                </c:pt>
                <c:pt idx="2">
                  <c:v>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FDF-4232-BB4F-94B06DEAB4F5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Graphs!$K$19:$M$19</c:f>
              <c:numCache>
                <c:formatCode>General</c:formatCode>
                <c:ptCount val="3"/>
                <c:pt idx="0">
                  <c:v>0.2</c:v>
                </c:pt>
                <c:pt idx="1">
                  <c:v>1.9</c:v>
                </c:pt>
                <c:pt idx="2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FDF-4232-BB4F-94B06DEAB4F5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Graphs!$N$19:$P$19</c:f>
              <c:numCache>
                <c:formatCode>General</c:formatCode>
                <c:ptCount val="3"/>
                <c:pt idx="0">
                  <c:v>0.6</c:v>
                </c:pt>
                <c:pt idx="1">
                  <c:v>1.5</c:v>
                </c:pt>
                <c:pt idx="2">
                  <c:v>1.1000000000000001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FDF-4232-BB4F-94B06DEAB4F5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Graphs!$Q$19:$S$19</c:f>
              <c:numCache>
                <c:formatCode>General</c:formatCode>
                <c:ptCount val="3"/>
                <c:pt idx="0">
                  <c:v>1.3</c:v>
                </c:pt>
                <c:pt idx="1">
                  <c:v>1.3</c:v>
                </c:pt>
                <c:pt idx="2">
                  <c:v>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FDF-4232-BB4F-94B06DEAB4F5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Graphs!$T$19:$V$19</c:f>
              <c:numCache>
                <c:formatCode>General</c:formatCode>
                <c:ptCount val="3"/>
                <c:pt idx="0">
                  <c:v>1</c:v>
                </c:pt>
                <c:pt idx="1">
                  <c:v>2.2000000000000002</c:v>
                </c:pt>
                <c:pt idx="2">
                  <c:v>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EFDF-4232-BB4F-94B06DEAB4F5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Graphs!$W$19:$Y$19</c:f>
              <c:numCache>
                <c:formatCode>General</c:formatCode>
                <c:ptCount val="3"/>
                <c:pt idx="0">
                  <c:v>0.8</c:v>
                </c:pt>
                <c:pt idx="1">
                  <c:v>2.4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EFDF-4232-BB4F-94B06DEAB4F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59531264"/>
        <c:axId val="59533568"/>
      </c:barChart>
      <c:catAx>
        <c:axId val="595312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953356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9533568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9531264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Graphs!$E$20:$G$20</c:f>
              <c:numCache>
                <c:formatCode>General</c:formatCode>
                <c:ptCount val="3"/>
                <c:pt idx="0">
                  <c:v>1</c:v>
                </c:pt>
                <c:pt idx="1">
                  <c:v>4</c:v>
                </c:pt>
                <c:pt idx="2">
                  <c:v>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706-4C4C-8CB2-2A89E9C0EBCB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Graphs!$H$20:$J$20</c:f>
              <c:numCache>
                <c:formatCode>General</c:formatCode>
                <c:ptCount val="3"/>
                <c:pt idx="0">
                  <c:v>1.3</c:v>
                </c:pt>
                <c:pt idx="1">
                  <c:v>3.9</c:v>
                </c:pt>
                <c:pt idx="2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706-4C4C-8CB2-2A89E9C0EBCB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Graphs!$K$20:$M$20</c:f>
              <c:numCache>
                <c:formatCode>General</c:formatCode>
                <c:ptCount val="3"/>
                <c:pt idx="0">
                  <c:v>1.5</c:v>
                </c:pt>
                <c:pt idx="1">
                  <c:v>2.6</c:v>
                </c:pt>
                <c:pt idx="2">
                  <c:v>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706-4C4C-8CB2-2A89E9C0EBCB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Graphs!$N$20:$P$20</c:f>
              <c:numCache>
                <c:formatCode>General</c:formatCode>
                <c:ptCount val="3"/>
                <c:pt idx="0">
                  <c:v>1.1000000000000001</c:v>
                </c:pt>
                <c:pt idx="1">
                  <c:v>1.4</c:v>
                </c:pt>
                <c:pt idx="2">
                  <c:v>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706-4C4C-8CB2-2A89E9C0EBCB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Graphs!$Q$20:$S$20</c:f>
              <c:numCache>
                <c:formatCode>General</c:formatCode>
                <c:ptCount val="3"/>
                <c:pt idx="0">
                  <c:v>0.6</c:v>
                </c:pt>
                <c:pt idx="1">
                  <c:v>1.9</c:v>
                </c:pt>
                <c:pt idx="2">
                  <c:v>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706-4C4C-8CB2-2A89E9C0EBCB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Graphs!$T$20:$V$20</c:f>
              <c:numCache>
                <c:formatCode>General</c:formatCode>
                <c:ptCount val="3"/>
                <c:pt idx="0">
                  <c:v>1</c:v>
                </c:pt>
                <c:pt idx="1">
                  <c:v>1.9</c:v>
                </c:pt>
                <c:pt idx="2">
                  <c:v>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9706-4C4C-8CB2-2A89E9C0EBCB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Graphs!$W$20:$Y$20</c:f>
              <c:numCache>
                <c:formatCode>General</c:formatCode>
                <c:ptCount val="3"/>
                <c:pt idx="0">
                  <c:v>1.6</c:v>
                </c:pt>
                <c:pt idx="1">
                  <c:v>2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706-4C4C-8CB2-2A89E9C0EBC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59554048"/>
        <c:axId val="63062400"/>
      </c:barChart>
      <c:catAx>
        <c:axId val="595540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306240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3062400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9554048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Graphs!$E$21:$G$21</c:f>
              <c:numCache>
                <c:formatCode>General</c:formatCode>
                <c:ptCount val="3"/>
                <c:pt idx="0">
                  <c:v>0.6</c:v>
                </c:pt>
                <c:pt idx="1">
                  <c:v>1.7</c:v>
                </c:pt>
                <c:pt idx="2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432-4823-B668-3D1656F9BB0B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Graphs!$H$21:$J$21</c:f>
              <c:numCache>
                <c:formatCode>General</c:formatCode>
                <c:ptCount val="3"/>
                <c:pt idx="0">
                  <c:v>0.2</c:v>
                </c:pt>
                <c:pt idx="1">
                  <c:v>1.3</c:v>
                </c:pt>
                <c:pt idx="2">
                  <c:v>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432-4823-B668-3D1656F9BB0B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Graphs!$K$21:$M$21</c:f>
              <c:numCache>
                <c:formatCode>General</c:formatCode>
                <c:ptCount val="3"/>
                <c:pt idx="0">
                  <c:v>0.6</c:v>
                </c:pt>
                <c:pt idx="1">
                  <c:v>0.7</c:v>
                </c:pt>
                <c:pt idx="2">
                  <c:v>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432-4823-B668-3D1656F9BB0B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Graphs!$N$21:$P$21</c:f>
              <c:numCache>
                <c:formatCode>General</c:formatCode>
                <c:ptCount val="3"/>
                <c:pt idx="0">
                  <c:v>0.2</c:v>
                </c:pt>
                <c:pt idx="1">
                  <c:v>0.3</c:v>
                </c:pt>
                <c:pt idx="2">
                  <c:v>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432-4823-B668-3D1656F9BB0B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Graphs!$Q$21:$S$21</c:f>
              <c:numCache>
                <c:formatCode>General</c:formatCode>
                <c:ptCount val="3"/>
                <c:pt idx="0">
                  <c:v>0.5</c:v>
                </c:pt>
                <c:pt idx="1">
                  <c:v>2.7</c:v>
                </c:pt>
                <c:pt idx="2">
                  <c:v>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432-4823-B668-3D1656F9BB0B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Graphs!$T$21:$V$21</c:f>
              <c:numCache>
                <c:formatCode>General</c:formatCode>
                <c:ptCount val="3"/>
                <c:pt idx="0">
                  <c:v>0.3</c:v>
                </c:pt>
                <c:pt idx="1">
                  <c:v>1.4</c:v>
                </c:pt>
                <c:pt idx="2">
                  <c:v>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432-4823-B668-3D1656F9BB0B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Graphs!$W$21:$Y$21</c:f>
              <c:numCache>
                <c:formatCode>General</c:formatCode>
                <c:ptCount val="3"/>
                <c:pt idx="0">
                  <c:v>0.5</c:v>
                </c:pt>
                <c:pt idx="1">
                  <c:v>1.6</c:v>
                </c:pt>
                <c:pt idx="2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432-4823-B668-3D1656F9BB0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63078400"/>
        <c:axId val="63080704"/>
      </c:barChart>
      <c:catAx>
        <c:axId val="63078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308070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3080704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3078400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021242225267918"/>
          <c:y val="7.3409461663947809E-2"/>
          <c:w val="0.84861955395507305"/>
          <c:h val="0.5547405026982845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1.343085827659252E-17"/>
                  <c:y val="-8.068582955118508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D89-447E-8814-182344067EC0}"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Sort'!$K$24:$K$41</c:f>
              <c:strCache>
                <c:ptCount val="18"/>
                <c:pt idx="0">
                  <c:v>Alcohol</c:v>
                </c:pt>
                <c:pt idx="1">
                  <c:v>Vaporizer/E-Cigarette</c:v>
                </c:pt>
                <c:pt idx="2">
                  <c:v>Marijuana or Hashish</c:v>
                </c:pt>
                <c:pt idx="3">
                  <c:v>Binge Drinking</c:v>
                </c:pt>
                <c:pt idx="4">
                  <c:v>Cigarettes</c:v>
                </c:pt>
                <c:pt idx="5">
                  <c:v>Depressants</c:v>
                </c:pt>
                <c:pt idx="6">
                  <c:v>Prescription Pain Relievers</c:v>
                </c:pt>
                <c:pt idx="7">
                  <c:v>Over-the-Counter Drugs</c:v>
                </c:pt>
                <c:pt idx="8">
                  <c:v>Inhalants</c:v>
                </c:pt>
                <c:pt idx="9">
                  <c:v>Synthetic Marijuana*</c:v>
                </c:pt>
                <c:pt idx="10">
                  <c:v>Prescription Amphetamines</c:v>
                </c:pt>
                <c:pt idx="11">
                  <c:v>Cocaine or Crack Cocaine</c:v>
                </c:pt>
                <c:pt idx="12">
                  <c:v>Flakka*</c:v>
                </c:pt>
                <c:pt idx="13">
                  <c:v>LSD, PCP or Mushrooms</c:v>
                </c:pt>
                <c:pt idx="14">
                  <c:v>Club Drugs</c:v>
                </c:pt>
                <c:pt idx="15">
                  <c:v>Methamphetamine</c:v>
                </c:pt>
                <c:pt idx="16">
                  <c:v>Steroids (without a doctor’s order)</c:v>
                </c:pt>
                <c:pt idx="17">
                  <c:v>Heroin</c:v>
                </c:pt>
              </c:strCache>
            </c:strRef>
          </c:cat>
          <c:val>
            <c:numRef>
              <c:f>'Data Sort'!$L$24:$L$41</c:f>
              <c:numCache>
                <c:formatCode>0.0</c:formatCode>
                <c:ptCount val="18"/>
                <c:pt idx="0">
                  <c:v>15.7</c:v>
                </c:pt>
                <c:pt idx="1">
                  <c:v>11.4</c:v>
                </c:pt>
                <c:pt idx="2">
                  <c:v>11</c:v>
                </c:pt>
                <c:pt idx="3">
                  <c:v>7.5</c:v>
                </c:pt>
                <c:pt idx="4">
                  <c:v>3.1</c:v>
                </c:pt>
                <c:pt idx="5">
                  <c:v>1.7</c:v>
                </c:pt>
                <c:pt idx="6">
                  <c:v>1.5</c:v>
                </c:pt>
                <c:pt idx="7">
                  <c:v>1.4</c:v>
                </c:pt>
                <c:pt idx="8">
                  <c:v>1.3</c:v>
                </c:pt>
                <c:pt idx="9">
                  <c:v>1.1000000000000001</c:v>
                </c:pt>
                <c:pt idx="10">
                  <c:v>0.9</c:v>
                </c:pt>
                <c:pt idx="11">
                  <c:v>0.7</c:v>
                </c:pt>
                <c:pt idx="12">
                  <c:v>0.7</c:v>
                </c:pt>
                <c:pt idx="13">
                  <c:v>0.6</c:v>
                </c:pt>
                <c:pt idx="14">
                  <c:v>0.6</c:v>
                </c:pt>
                <c:pt idx="15">
                  <c:v>0.4</c:v>
                </c:pt>
                <c:pt idx="16">
                  <c:v>0.2</c:v>
                </c:pt>
                <c:pt idx="17">
                  <c:v>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D89-447E-8814-182344067EC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56235520"/>
        <c:axId val="56406400"/>
      </c:barChart>
      <c:catAx>
        <c:axId val="562355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640640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6406400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623552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Graphs!$E$51:$E$55</c:f>
              <c:numCache>
                <c:formatCode>General</c:formatCode>
                <c:ptCount val="5"/>
                <c:pt idx="0">
                  <c:v>13.5</c:v>
                </c:pt>
                <c:pt idx="1">
                  <c:v>5.3</c:v>
                </c:pt>
                <c:pt idx="2">
                  <c:v>8.1999999999999993</c:v>
                </c:pt>
                <c:pt idx="3">
                  <c:v>21.3</c:v>
                </c:pt>
                <c:pt idx="4">
                  <c:v>6.2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C04-44FF-BC71-1473746F6D33}"/>
            </c:ext>
          </c:extLst>
        </c:ser>
        <c:ser>
          <c:idx val="1"/>
          <c:order val="1"/>
          <c:tx>
            <c:strRef>
              <c:f>Graphs!$F$50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Graphs!$F$51:$F$55</c:f>
              <c:numCache>
                <c:formatCode>General</c:formatCode>
                <c:ptCount val="5"/>
                <c:pt idx="0">
                  <c:v>14.7</c:v>
                </c:pt>
                <c:pt idx="1">
                  <c:v>6.8</c:v>
                </c:pt>
                <c:pt idx="2">
                  <c:v>10</c:v>
                </c:pt>
                <c:pt idx="3">
                  <c:v>24.3</c:v>
                </c:pt>
                <c:pt idx="4">
                  <c:v>6.4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C04-44FF-BC71-1473746F6D3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3596416"/>
        <c:axId val="63597952"/>
      </c:barChart>
      <c:catAx>
        <c:axId val="635964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359795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3597952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3596416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693173983861072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Graphs!$E$369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Graphs!$E$370:$E$376</c:f>
              <c:numCache>
                <c:formatCode>General</c:formatCode>
                <c:ptCount val="7"/>
                <c:pt idx="0">
                  <c:v>6.2</c:v>
                </c:pt>
                <c:pt idx="1">
                  <c:v>4.5999999999999996</c:v>
                </c:pt>
                <c:pt idx="2">
                  <c:v>2</c:v>
                </c:pt>
                <c:pt idx="3">
                  <c:v>2.4</c:v>
                </c:pt>
                <c:pt idx="4">
                  <c:v>0.4</c:v>
                </c:pt>
                <c:pt idx="5">
                  <c:v>16.3</c:v>
                </c:pt>
                <c:pt idx="6">
                  <c:v>4.8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5AA-4A34-8ACA-CBBB87D94D9E}"/>
            </c:ext>
          </c:extLst>
        </c:ser>
        <c:ser>
          <c:idx val="1"/>
          <c:order val="1"/>
          <c:tx>
            <c:strRef>
              <c:f>Graphs!$F$369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Graphs!$F$370:$F$376</c:f>
              <c:numCache>
                <c:formatCode>General</c:formatCode>
                <c:ptCount val="7"/>
                <c:pt idx="0">
                  <c:v>5.5</c:v>
                </c:pt>
                <c:pt idx="1">
                  <c:v>4.2</c:v>
                </c:pt>
                <c:pt idx="2">
                  <c:v>1.3</c:v>
                </c:pt>
                <c:pt idx="3">
                  <c:v>2.4</c:v>
                </c:pt>
                <c:pt idx="4">
                  <c:v>0.6</c:v>
                </c:pt>
                <c:pt idx="5">
                  <c:v>9.8000000000000007</c:v>
                </c:pt>
                <c:pt idx="6">
                  <c:v>6.1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5AA-4A34-8ACA-CBBB87D94D9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3588608"/>
        <c:axId val="63594496"/>
      </c:barChart>
      <c:catAx>
        <c:axId val="635886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359449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3594496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3588608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11301019113226"/>
          <c:y val="8.7030517289234929E-2"/>
          <c:w val="0.86053562417325824"/>
          <c:h val="0.6691739824866990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Graphs!$E$256</c:f>
              <c:strCache>
                <c:ptCount val="1"/>
                <c:pt idx="0">
                  <c:v>Middle School</c:v>
                </c:pt>
              </c:strCache>
            </c:strRef>
          </c:tx>
          <c:spPr>
            <a:solidFill>
              <a:schemeClr val="bg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Graphs!$E$257:$E$263</c:f>
              <c:numCache>
                <c:formatCode>0.0</c:formatCode>
                <c:ptCount val="7"/>
                <c:pt idx="0">
                  <c:v>7.2</c:v>
                </c:pt>
                <c:pt idx="1">
                  <c:v>15.8</c:v>
                </c:pt>
                <c:pt idx="2">
                  <c:v>28.6</c:v>
                </c:pt>
                <c:pt idx="3">
                  <c:v>5.5</c:v>
                </c:pt>
                <c:pt idx="4">
                  <c:v>6</c:v>
                </c:pt>
                <c:pt idx="5">
                  <c:v>9.6999999999999993</c:v>
                </c:pt>
                <c:pt idx="6">
                  <c:v>3.1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B6F-441F-AAAA-392F3B7FEECD}"/>
            </c:ext>
          </c:extLst>
        </c:ser>
        <c:ser>
          <c:idx val="1"/>
          <c:order val="1"/>
          <c:tx>
            <c:strRef>
              <c:f>Graphs!$F$256</c:f>
              <c:strCache>
                <c:ptCount val="1"/>
                <c:pt idx="0">
                  <c:v>High School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Graphs!$F$257:$F$263</c:f>
              <c:numCache>
                <c:formatCode>0.0</c:formatCode>
                <c:ptCount val="7"/>
                <c:pt idx="0">
                  <c:v>8.3000000000000007</c:v>
                </c:pt>
                <c:pt idx="1">
                  <c:v>6.3</c:v>
                </c:pt>
                <c:pt idx="2">
                  <c:v>22.2</c:v>
                </c:pt>
                <c:pt idx="3">
                  <c:v>7.1</c:v>
                </c:pt>
                <c:pt idx="4">
                  <c:v>3.8</c:v>
                </c:pt>
                <c:pt idx="5">
                  <c:v>9.6999999999999993</c:v>
                </c:pt>
                <c:pt idx="6">
                  <c:v>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B6F-441F-AAAA-392F3B7FEE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6274432"/>
        <c:axId val="66276352"/>
      </c:barChart>
      <c:catAx>
        <c:axId val="662744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627635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6276352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627443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63847555806008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Graphs!$E$317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Graphs!$E$318:$E$320</c:f>
              <c:numCache>
                <c:formatCode>General</c:formatCode>
                <c:ptCount val="3"/>
                <c:pt idx="0">
                  <c:v>2.5</c:v>
                </c:pt>
                <c:pt idx="1">
                  <c:v>10.4</c:v>
                </c:pt>
                <c:pt idx="2">
                  <c:v>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9BA-4834-B7C5-9CD74075CEA9}"/>
            </c:ext>
          </c:extLst>
        </c:ser>
        <c:ser>
          <c:idx val="1"/>
          <c:order val="1"/>
          <c:tx>
            <c:strRef>
              <c:f>Graphs!$F$317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Graphs!$F$318:$F$320</c:f>
              <c:numCache>
                <c:formatCode>General</c:formatCode>
                <c:ptCount val="3"/>
                <c:pt idx="0">
                  <c:v>3.4</c:v>
                </c:pt>
                <c:pt idx="1">
                  <c:v>16.899999999999999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9BA-4834-B7C5-9CD74075CEA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63622144"/>
        <c:axId val="66363392"/>
      </c:barChart>
      <c:catAx>
        <c:axId val="636221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636339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6363392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3622144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Graphs!$E$109:$E$114</c:f>
              <c:numCache>
                <c:formatCode>General</c:formatCode>
                <c:ptCount val="6"/>
                <c:pt idx="0">
                  <c:v>47</c:v>
                </c:pt>
                <c:pt idx="1">
                  <c:v>59</c:v>
                </c:pt>
                <c:pt idx="2">
                  <c:v>53</c:v>
                </c:pt>
                <c:pt idx="3">
                  <c:v>51</c:v>
                </c:pt>
                <c:pt idx="4">
                  <c:v>49</c:v>
                </c:pt>
                <c:pt idx="5">
                  <c:v>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B31-4D80-85D3-704DF7CA351C}"/>
            </c:ext>
          </c:extLst>
        </c:ser>
        <c:ser>
          <c:idx val="1"/>
          <c:order val="1"/>
          <c:tx>
            <c:strRef>
              <c:f>Graphs!$F$108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Graphs!$F$109:$F$114</c:f>
              <c:numCache>
                <c:formatCode>General</c:formatCode>
                <c:ptCount val="6"/>
                <c:pt idx="0">
                  <c:v>46</c:v>
                </c:pt>
                <c:pt idx="1">
                  <c:v>60</c:v>
                </c:pt>
                <c:pt idx="2">
                  <c:v>56</c:v>
                </c:pt>
                <c:pt idx="3">
                  <c:v>53</c:v>
                </c:pt>
                <c:pt idx="4">
                  <c:v>49</c:v>
                </c:pt>
                <c:pt idx="5">
                  <c:v>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B31-4D80-85D3-704DF7CA351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66283776"/>
        <c:axId val="66306432"/>
      </c:barChart>
      <c:catAx>
        <c:axId val="66283776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6306432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66306432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6283776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Graphs!$E$151:$E$157</c:f>
              <c:numCache>
                <c:formatCode>General</c:formatCode>
                <c:ptCount val="7"/>
                <c:pt idx="0">
                  <c:v>40</c:v>
                </c:pt>
                <c:pt idx="1">
                  <c:v>59</c:v>
                </c:pt>
                <c:pt idx="2">
                  <c:v>37</c:v>
                </c:pt>
                <c:pt idx="3">
                  <c:v>33</c:v>
                </c:pt>
                <c:pt idx="4">
                  <c:v>20</c:v>
                </c:pt>
                <c:pt idx="5">
                  <c:v>46</c:v>
                </c:pt>
                <c:pt idx="6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8C9-45F3-BDD2-8826E470F9F7}"/>
            </c:ext>
          </c:extLst>
        </c:ser>
        <c:ser>
          <c:idx val="1"/>
          <c:order val="1"/>
          <c:tx>
            <c:strRef>
              <c:f>Graphs!$F$150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Graphs!$F$151:$F$157</c:f>
              <c:numCache>
                <c:formatCode>General</c:formatCode>
                <c:ptCount val="7"/>
                <c:pt idx="0">
                  <c:v>42</c:v>
                </c:pt>
                <c:pt idx="1">
                  <c:v>59</c:v>
                </c:pt>
                <c:pt idx="2">
                  <c:v>37</c:v>
                </c:pt>
                <c:pt idx="3">
                  <c:v>37</c:v>
                </c:pt>
                <c:pt idx="4">
                  <c:v>24</c:v>
                </c:pt>
                <c:pt idx="5">
                  <c:v>40</c:v>
                </c:pt>
                <c:pt idx="6">
                  <c:v>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8C9-45F3-BDD2-8826E470F9F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66395520"/>
        <c:axId val="66458752"/>
      </c:barChart>
      <c:catAx>
        <c:axId val="66395520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6458752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66458752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6395520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982591876208895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Graphs!$E$158:$E$162</c:f>
              <c:numCache>
                <c:formatCode>General</c:formatCode>
                <c:ptCount val="5"/>
                <c:pt idx="0">
                  <c:v>36</c:v>
                </c:pt>
                <c:pt idx="1">
                  <c:v>53</c:v>
                </c:pt>
                <c:pt idx="2">
                  <c:v>36</c:v>
                </c:pt>
                <c:pt idx="3">
                  <c:v>29</c:v>
                </c:pt>
                <c:pt idx="4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DFF-4186-8263-C0F2AEEFF939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Graphs!$F$158:$F$162</c:f>
              <c:numCache>
                <c:formatCode>General</c:formatCode>
                <c:ptCount val="5"/>
                <c:pt idx="0">
                  <c:v>42</c:v>
                </c:pt>
                <c:pt idx="1">
                  <c:v>53</c:v>
                </c:pt>
                <c:pt idx="2">
                  <c:v>39</c:v>
                </c:pt>
                <c:pt idx="3">
                  <c:v>32</c:v>
                </c:pt>
                <c:pt idx="4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DFF-4186-8263-C0F2AEEFF93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66333312"/>
        <c:axId val="66368256"/>
      </c:barChart>
      <c:catAx>
        <c:axId val="66333312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6368256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66368256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6333312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49838813668601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Graphs!$E$192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Graphs!$E$193:$E$198</c:f>
              <c:numCache>
                <c:formatCode>General</c:formatCode>
                <c:ptCount val="6"/>
                <c:pt idx="0">
                  <c:v>65</c:v>
                </c:pt>
                <c:pt idx="1">
                  <c:v>57</c:v>
                </c:pt>
                <c:pt idx="2">
                  <c:v>53</c:v>
                </c:pt>
                <c:pt idx="3">
                  <c:v>57</c:v>
                </c:pt>
                <c:pt idx="4">
                  <c:v>56</c:v>
                </c:pt>
                <c:pt idx="5">
                  <c:v>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503-414F-B33D-DCF73D9BD47B}"/>
            </c:ext>
          </c:extLst>
        </c:ser>
        <c:ser>
          <c:idx val="1"/>
          <c:order val="1"/>
          <c:tx>
            <c:strRef>
              <c:f>Graphs!$F$192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Graphs!$F$193:$F$198</c:f>
              <c:numCache>
                <c:formatCode>General</c:formatCode>
                <c:ptCount val="6"/>
                <c:pt idx="0">
                  <c:v>69</c:v>
                </c:pt>
                <c:pt idx="1">
                  <c:v>59</c:v>
                </c:pt>
                <c:pt idx="2">
                  <c:v>56</c:v>
                </c:pt>
                <c:pt idx="3">
                  <c:v>63</c:v>
                </c:pt>
                <c:pt idx="4">
                  <c:v>59</c:v>
                </c:pt>
                <c:pt idx="5">
                  <c:v>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503-414F-B33D-DCF73D9BD47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66297856"/>
        <c:axId val="66299776"/>
      </c:barChart>
      <c:catAx>
        <c:axId val="66297856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6299776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66299776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6297856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7246937459703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Graphs!$E$237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Graphs!$E$238:$E$244</c:f>
              <c:numCache>
                <c:formatCode>General</c:formatCode>
                <c:ptCount val="7"/>
                <c:pt idx="0">
                  <c:v>40</c:v>
                </c:pt>
                <c:pt idx="1">
                  <c:v>69</c:v>
                </c:pt>
                <c:pt idx="2">
                  <c:v>34</c:v>
                </c:pt>
                <c:pt idx="3">
                  <c:v>26</c:v>
                </c:pt>
                <c:pt idx="4">
                  <c:v>37</c:v>
                </c:pt>
                <c:pt idx="5">
                  <c:v>39</c:v>
                </c:pt>
                <c:pt idx="6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D3D-4E9F-B69F-98D1880D7B9B}"/>
            </c:ext>
          </c:extLst>
        </c:ser>
        <c:ser>
          <c:idx val="1"/>
          <c:order val="1"/>
          <c:tx>
            <c:strRef>
              <c:f>Graphs!$F$237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Graphs!$F$238:$F$244</c:f>
              <c:numCache>
                <c:formatCode>General</c:formatCode>
                <c:ptCount val="7"/>
                <c:pt idx="0">
                  <c:v>44</c:v>
                </c:pt>
                <c:pt idx="1">
                  <c:v>61</c:v>
                </c:pt>
                <c:pt idx="2">
                  <c:v>31</c:v>
                </c:pt>
                <c:pt idx="3">
                  <c:v>27</c:v>
                </c:pt>
                <c:pt idx="4">
                  <c:v>36</c:v>
                </c:pt>
                <c:pt idx="5">
                  <c:v>38</c:v>
                </c:pt>
                <c:pt idx="6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D3D-4E9F-B69F-98D1880D7B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59059200"/>
        <c:axId val="66476672"/>
      </c:barChart>
      <c:catAx>
        <c:axId val="59059200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6476672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66476672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9059200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208897485493232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Graphs!$E$245:$E$249</c:f>
              <c:numCache>
                <c:formatCode>General</c:formatCode>
                <c:ptCount val="5"/>
                <c:pt idx="0">
                  <c:v>44</c:v>
                </c:pt>
                <c:pt idx="1">
                  <c:v>52</c:v>
                </c:pt>
                <c:pt idx="2">
                  <c:v>35</c:v>
                </c:pt>
                <c:pt idx="3">
                  <c:v>33</c:v>
                </c:pt>
                <c:pt idx="4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BF4-41CE-9D02-3252ABC1BE7F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Graphs!$F$245:$F$249</c:f>
              <c:numCache>
                <c:formatCode>General</c:formatCode>
                <c:ptCount val="5"/>
                <c:pt idx="0">
                  <c:v>44</c:v>
                </c:pt>
                <c:pt idx="1">
                  <c:v>54</c:v>
                </c:pt>
                <c:pt idx="2">
                  <c:v>35</c:v>
                </c:pt>
                <c:pt idx="3">
                  <c:v>36</c:v>
                </c:pt>
                <c:pt idx="4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BF4-41CE-9D02-3252ABC1BE7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66272640"/>
        <c:axId val="66328064"/>
      </c:barChart>
      <c:catAx>
        <c:axId val="66272640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6328064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66328064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6272640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57046154213658"/>
          <c:y val="8.6107337232196643E-2"/>
          <c:w val="0.84682343034765706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Graphs!$E$6:$G$6</c:f>
              <c:numCache>
                <c:formatCode>General</c:formatCode>
                <c:ptCount val="3"/>
                <c:pt idx="0">
                  <c:v>19.600000000000001</c:v>
                </c:pt>
                <c:pt idx="1">
                  <c:v>46.6</c:v>
                </c:pt>
                <c:pt idx="2">
                  <c:v>34.9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EC4-49A4-B1E0-EBFA2554F871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Graphs!$H$6:$J$6</c:f>
              <c:numCache>
                <c:formatCode>General</c:formatCode>
                <c:ptCount val="3"/>
                <c:pt idx="0">
                  <c:v>19.600000000000001</c:v>
                </c:pt>
                <c:pt idx="1">
                  <c:v>42.6</c:v>
                </c:pt>
                <c:pt idx="2">
                  <c:v>32.4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EC4-49A4-B1E0-EBFA2554F871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Graphs!$K$6:$M$6</c:f>
              <c:numCache>
                <c:formatCode>General</c:formatCode>
                <c:ptCount val="3"/>
                <c:pt idx="0">
                  <c:v>16.2</c:v>
                </c:pt>
                <c:pt idx="1">
                  <c:v>39.4</c:v>
                </c:pt>
                <c:pt idx="2">
                  <c:v>29.3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EC4-49A4-B1E0-EBFA2554F871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Graphs!$N$6:$P$6</c:f>
              <c:numCache>
                <c:formatCode>General</c:formatCode>
                <c:ptCount val="3"/>
                <c:pt idx="0">
                  <c:v>9.9</c:v>
                </c:pt>
                <c:pt idx="1">
                  <c:v>30.7</c:v>
                </c:pt>
                <c:pt idx="2">
                  <c:v>21.4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EC4-49A4-B1E0-EBFA2554F871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Graphs!$Q$6:$S$6</c:f>
              <c:numCache>
                <c:formatCode>General</c:formatCode>
                <c:ptCount val="3"/>
                <c:pt idx="0">
                  <c:v>9.1</c:v>
                </c:pt>
                <c:pt idx="1">
                  <c:v>24.4</c:v>
                </c:pt>
                <c:pt idx="2">
                  <c:v>17.5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EC4-49A4-B1E0-EBFA2554F871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Graphs!$T$6:$V$6</c:f>
              <c:numCache>
                <c:formatCode>General</c:formatCode>
                <c:ptCount val="3"/>
                <c:pt idx="0">
                  <c:v>5.6</c:v>
                </c:pt>
                <c:pt idx="1">
                  <c:v>23.4</c:v>
                </c:pt>
                <c:pt idx="2">
                  <c:v>15.7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AEC4-49A4-B1E0-EBFA2554F871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Graphs!$W$6:$Y$6</c:f>
              <c:numCache>
                <c:formatCode>General</c:formatCode>
                <c:ptCount val="3"/>
                <c:pt idx="0">
                  <c:v>8.3000000000000007</c:v>
                </c:pt>
                <c:pt idx="1">
                  <c:v>25.5</c:v>
                </c:pt>
                <c:pt idx="2">
                  <c:v>18.3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EC4-49A4-B1E0-EBFA2554F87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56646272"/>
        <c:axId val="56777728"/>
      </c:barChart>
      <c:catAx>
        <c:axId val="566462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677772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6777728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664627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060421201616009"/>
          <c:y val="8.6107337232196643E-2"/>
          <c:w val="0.84378967987363351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Graphs!$E$7:$G$7</c:f>
              <c:numCache>
                <c:formatCode>General</c:formatCode>
                <c:ptCount val="3"/>
                <c:pt idx="0">
                  <c:v>8.3000000000000007</c:v>
                </c:pt>
                <c:pt idx="1">
                  <c:v>27.2</c:v>
                </c:pt>
                <c:pt idx="2">
                  <c:v>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225-4F35-80E9-CEF6A957B5B0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Graphs!$H$7:$J$7</c:f>
              <c:numCache>
                <c:formatCode>General</c:formatCode>
                <c:ptCount val="3"/>
                <c:pt idx="0">
                  <c:v>9</c:v>
                </c:pt>
                <c:pt idx="1">
                  <c:v>27.2</c:v>
                </c:pt>
                <c:pt idx="2">
                  <c:v>19.2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225-4F35-80E9-CEF6A957B5B0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Graphs!$K$7:$M$7</c:f>
              <c:numCache>
                <c:formatCode>General</c:formatCode>
                <c:ptCount val="3"/>
                <c:pt idx="0">
                  <c:v>6.1</c:v>
                </c:pt>
                <c:pt idx="1">
                  <c:v>20.9</c:v>
                </c:pt>
                <c:pt idx="2">
                  <c:v>14.4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225-4F35-80E9-CEF6A957B5B0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Graphs!$N$7:$P$7</c:f>
              <c:numCache>
                <c:formatCode>General</c:formatCode>
                <c:ptCount val="3"/>
                <c:pt idx="0">
                  <c:v>4.7</c:v>
                </c:pt>
                <c:pt idx="1">
                  <c:v>16.3</c:v>
                </c:pt>
                <c:pt idx="2">
                  <c:v>11.2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225-4F35-80E9-CEF6A957B5B0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Graphs!$Q$7:$S$7</c:f>
              <c:numCache>
                <c:formatCode>General</c:formatCode>
                <c:ptCount val="3"/>
                <c:pt idx="0">
                  <c:v>4.0999999999999996</c:v>
                </c:pt>
                <c:pt idx="1">
                  <c:v>12.9</c:v>
                </c:pt>
                <c:pt idx="2">
                  <c:v>8.9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225-4F35-80E9-CEF6A957B5B0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Graphs!$T$7:$V$7</c:f>
              <c:numCache>
                <c:formatCode>General</c:formatCode>
                <c:ptCount val="3"/>
                <c:pt idx="0">
                  <c:v>2.7</c:v>
                </c:pt>
                <c:pt idx="1">
                  <c:v>11.2</c:v>
                </c:pt>
                <c:pt idx="2">
                  <c:v>7.5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2225-4F35-80E9-CEF6A957B5B0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Graphs!$W$7:$Y$7</c:f>
              <c:numCache>
                <c:formatCode>General</c:formatCode>
                <c:ptCount val="3"/>
                <c:pt idx="0">
                  <c:v>3.2</c:v>
                </c:pt>
                <c:pt idx="1">
                  <c:v>10.9</c:v>
                </c:pt>
                <c:pt idx="2">
                  <c:v>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225-4F35-80E9-CEF6A957B5B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56457088"/>
        <c:axId val="56498048"/>
      </c:barChart>
      <c:catAx>
        <c:axId val="564570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649804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6498048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645708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4236769891818"/>
          <c:y val="8.6107337232196643E-2"/>
          <c:w val="0.84497009546161683"/>
          <c:h val="0.73482970564522299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Graphs!$D$281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Graphs!$E$281:$J$281</c:f>
              <c:numCache>
                <c:formatCode>0.0</c:formatCode>
                <c:ptCount val="6"/>
                <c:pt idx="0">
                  <c:v>34.9</c:v>
                </c:pt>
                <c:pt idx="1">
                  <c:v>32.4</c:v>
                </c:pt>
                <c:pt idx="2">
                  <c:v>29.3</c:v>
                </c:pt>
                <c:pt idx="3">
                  <c:v>21.4</c:v>
                </c:pt>
                <c:pt idx="4">
                  <c:v>17.5</c:v>
                </c:pt>
                <c:pt idx="5">
                  <c:v>15.7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FB7-49D6-9738-973F1E59643A}"/>
            </c:ext>
          </c:extLst>
        </c:ser>
        <c:ser>
          <c:idx val="1"/>
          <c:order val="1"/>
          <c:tx>
            <c:strRef>
              <c:f>Graphs!$D$282</c:f>
              <c:strCache>
                <c:ptCount val="1"/>
                <c:pt idx="0">
                  <c:v>Binge Drinking</c:v>
                </c:pt>
              </c:strCache>
            </c:strRef>
          </c:tx>
          <c:spPr>
            <a:ln w="31750">
              <a:solidFill>
                <a:srgbClr val="3366FF"/>
              </a:solidFill>
              <a:prstDash val="solid"/>
            </a:ln>
          </c:spPr>
          <c:marker>
            <c:symbol val="square"/>
            <c:size val="7"/>
            <c:spPr>
              <a:solidFill>
                <a:srgbClr val="3366FF"/>
              </a:solidFill>
              <a:ln>
                <a:solidFill>
                  <a:srgbClr val="3366FF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Graphs!$E$282:$J$282</c:f>
              <c:numCache>
                <c:formatCode>0.0</c:formatCode>
                <c:ptCount val="6"/>
                <c:pt idx="0">
                  <c:v>19</c:v>
                </c:pt>
                <c:pt idx="1">
                  <c:v>19.2</c:v>
                </c:pt>
                <c:pt idx="2">
                  <c:v>14.4</c:v>
                </c:pt>
                <c:pt idx="3">
                  <c:v>11.2</c:v>
                </c:pt>
                <c:pt idx="4">
                  <c:v>8.9</c:v>
                </c:pt>
                <c:pt idx="5">
                  <c:v>7.5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FB7-49D6-9738-973F1E59643A}"/>
            </c:ext>
          </c:extLst>
        </c:ser>
        <c:ser>
          <c:idx val="2"/>
          <c:order val="2"/>
          <c:tx>
            <c:strRef>
              <c:f>Graphs!$D$283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Graphs!$E$283:$J$283</c:f>
              <c:numCache>
                <c:formatCode>0.0</c:formatCode>
                <c:ptCount val="6"/>
                <c:pt idx="0">
                  <c:v>34.4</c:v>
                </c:pt>
                <c:pt idx="1">
                  <c:v>33.9</c:v>
                </c:pt>
                <c:pt idx="2">
                  <c:v>24.2</c:v>
                </c:pt>
                <c:pt idx="3">
                  <c:v>25.5</c:v>
                </c:pt>
                <c:pt idx="4">
                  <c:v>21.2</c:v>
                </c:pt>
                <c:pt idx="5">
                  <c:v>18.100000000000001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7FB7-49D6-9738-973F1E59643A}"/>
            </c:ext>
          </c:extLst>
        </c:ser>
        <c:ser>
          <c:idx val="4"/>
          <c:order val="3"/>
          <c:tx>
            <c:strRef>
              <c:f>Graphs!$D$284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Graphs!$E$284:$J$284</c:f>
              <c:numCache>
                <c:formatCode>0.0</c:formatCode>
                <c:ptCount val="6"/>
                <c:pt idx="0">
                  <c:v>34</c:v>
                </c:pt>
                <c:pt idx="1">
                  <c:v>37</c:v>
                </c:pt>
                <c:pt idx="2">
                  <c:v>40.5</c:v>
                </c:pt>
                <c:pt idx="3">
                  <c:v>38.799999999999997</c:v>
                </c:pt>
                <c:pt idx="4">
                  <c:v>37.4</c:v>
                </c:pt>
                <c:pt idx="5">
                  <c:v>44.8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7FB7-49D6-9738-973F1E59643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6632064"/>
        <c:axId val="56665216"/>
      </c:lineChart>
      <c:catAx>
        <c:axId val="566320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666521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6665216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663206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b"/>
      <c:layout>
        <c:manualLayout>
          <c:xMode val="edge"/>
          <c:yMode val="edge"/>
          <c:x val="8.5421455423874068E-2"/>
          <c:y val="0.91295938104448737"/>
          <c:w val="0.86560365961080799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180205994571566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Graphs!$E$345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Graphs!$E$346:$E$353</c:f>
              <c:numCache>
                <c:formatCode>General</c:formatCode>
                <c:ptCount val="8"/>
                <c:pt idx="0">
                  <c:v>8.1</c:v>
                </c:pt>
                <c:pt idx="1">
                  <c:v>0</c:v>
                </c:pt>
                <c:pt idx="2">
                  <c:v>0.3</c:v>
                </c:pt>
                <c:pt idx="3">
                  <c:v>12.2</c:v>
                </c:pt>
                <c:pt idx="4">
                  <c:v>46.2</c:v>
                </c:pt>
                <c:pt idx="5">
                  <c:v>0</c:v>
                </c:pt>
                <c:pt idx="6">
                  <c:v>15.1</c:v>
                </c:pt>
                <c:pt idx="7">
                  <c:v>18.100000000000001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1E6-4542-8F53-FF5615945778}"/>
            </c:ext>
          </c:extLst>
        </c:ser>
        <c:ser>
          <c:idx val="1"/>
          <c:order val="1"/>
          <c:tx>
            <c:strRef>
              <c:f>Graphs!$F$345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Graphs!$F$346:$F$353</c:f>
              <c:numCache>
                <c:formatCode>0.0</c:formatCode>
                <c:ptCount val="8"/>
                <c:pt idx="0">
                  <c:v>8.3000000000000007</c:v>
                </c:pt>
                <c:pt idx="1">
                  <c:v>1.6</c:v>
                </c:pt>
                <c:pt idx="2">
                  <c:v>0.7</c:v>
                </c:pt>
                <c:pt idx="3">
                  <c:v>14.7</c:v>
                </c:pt>
                <c:pt idx="4">
                  <c:v>44.8</c:v>
                </c:pt>
                <c:pt idx="5">
                  <c:v>0.3</c:v>
                </c:pt>
                <c:pt idx="6">
                  <c:v>11.7</c:v>
                </c:pt>
                <c:pt idx="7">
                  <c:v>17.8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1E6-4542-8F53-FF561594577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56919936"/>
        <c:axId val="59101184"/>
      </c:barChart>
      <c:catAx>
        <c:axId val="569199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910118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9101184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6919936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Graphs!$E$356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Graphs!$E$357:$E$364</c:f>
              <c:numCache>
                <c:formatCode>General</c:formatCode>
                <c:ptCount val="8"/>
                <c:pt idx="0">
                  <c:v>41.2</c:v>
                </c:pt>
                <c:pt idx="1">
                  <c:v>41.5</c:v>
                </c:pt>
                <c:pt idx="2">
                  <c:v>1</c:v>
                </c:pt>
                <c:pt idx="3">
                  <c:v>0.7</c:v>
                </c:pt>
                <c:pt idx="4">
                  <c:v>4.2</c:v>
                </c:pt>
                <c:pt idx="5">
                  <c:v>0</c:v>
                </c:pt>
                <c:pt idx="6">
                  <c:v>0.6</c:v>
                </c:pt>
                <c:pt idx="7">
                  <c:v>10.8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F2E-4F67-B4C4-442BCB573231}"/>
            </c:ext>
          </c:extLst>
        </c:ser>
        <c:ser>
          <c:idx val="1"/>
          <c:order val="1"/>
          <c:tx>
            <c:strRef>
              <c:f>Graphs!$F$356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Graphs!$F$357:$F$364</c:f>
              <c:numCache>
                <c:formatCode>General</c:formatCode>
                <c:ptCount val="8"/>
                <c:pt idx="0">
                  <c:v>37.700000000000003</c:v>
                </c:pt>
                <c:pt idx="1">
                  <c:v>40</c:v>
                </c:pt>
                <c:pt idx="2">
                  <c:v>1.7</c:v>
                </c:pt>
                <c:pt idx="3">
                  <c:v>2.7</c:v>
                </c:pt>
                <c:pt idx="4">
                  <c:v>3.9</c:v>
                </c:pt>
                <c:pt idx="5">
                  <c:v>1.6</c:v>
                </c:pt>
                <c:pt idx="6">
                  <c:v>1.3</c:v>
                </c:pt>
                <c:pt idx="7">
                  <c:v>11.1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F2E-4F67-B4C4-442BCB57323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59120256"/>
        <c:axId val="59146624"/>
      </c:barChart>
      <c:catAx>
        <c:axId val="591202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914662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9146624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9120256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Graphs!$E$8:$G$8</c:f>
              <c:numCache>
                <c:formatCode>General</c:formatCode>
                <c:ptCount val="3"/>
                <c:pt idx="0">
                  <c:v>5</c:v>
                </c:pt>
                <c:pt idx="1">
                  <c:v>15.1</c:v>
                </c:pt>
                <c:pt idx="2">
                  <c:v>10.7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EFA-419C-94EE-C6F63E63A8D9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Graphs!$H$8:$J$8</c:f>
              <c:numCache>
                <c:formatCode>General</c:formatCode>
                <c:ptCount val="3"/>
                <c:pt idx="0">
                  <c:v>4.9000000000000004</c:v>
                </c:pt>
                <c:pt idx="1">
                  <c:v>16.3</c:v>
                </c:pt>
                <c:pt idx="2">
                  <c:v>11.3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EFA-419C-94EE-C6F63E63A8D9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Graphs!$K$8:$M$8</c:f>
              <c:numCache>
                <c:formatCode>General</c:formatCode>
                <c:ptCount val="3"/>
                <c:pt idx="0">
                  <c:v>4.9000000000000004</c:v>
                </c:pt>
                <c:pt idx="1">
                  <c:v>13.4</c:v>
                </c:pt>
                <c:pt idx="2">
                  <c:v>9.6999999999999993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EFA-419C-94EE-C6F63E63A8D9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Graphs!$N$8:$P$8</c:f>
              <c:numCache>
                <c:formatCode>General</c:formatCode>
                <c:ptCount val="3"/>
                <c:pt idx="0">
                  <c:v>1.5</c:v>
                </c:pt>
                <c:pt idx="1">
                  <c:v>10</c:v>
                </c:pt>
                <c:pt idx="2">
                  <c:v>6.2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EFA-419C-94EE-C6F63E63A8D9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Graphs!$Q$8:$S$8</c:f>
              <c:numCache>
                <c:formatCode>General</c:formatCode>
                <c:ptCount val="3"/>
                <c:pt idx="0">
                  <c:v>1.2</c:v>
                </c:pt>
                <c:pt idx="1">
                  <c:v>8.1</c:v>
                </c:pt>
                <c:pt idx="2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EFA-419C-94EE-C6F63E63A8D9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Graphs!$T$8:$V$8</c:f>
              <c:numCache>
                <c:formatCode>General</c:formatCode>
                <c:ptCount val="3"/>
                <c:pt idx="0">
                  <c:v>2</c:v>
                </c:pt>
                <c:pt idx="1">
                  <c:v>4</c:v>
                </c:pt>
                <c:pt idx="2">
                  <c:v>3.1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AEFA-419C-94EE-C6F63E63A8D9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Graphs!$W$8:$Y$8</c:f>
              <c:numCache>
                <c:formatCode>General</c:formatCode>
                <c:ptCount val="3"/>
                <c:pt idx="0">
                  <c:v>1.4</c:v>
                </c:pt>
                <c:pt idx="1">
                  <c:v>4.8</c:v>
                </c:pt>
                <c:pt idx="2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EFA-419C-94EE-C6F63E63A8D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59115008"/>
        <c:axId val="59195392"/>
      </c:barChart>
      <c:catAx>
        <c:axId val="591150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919539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9195392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9115008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1221174145040745E-2"/>
          <c:y val="8.6107337232196643E-2"/>
          <c:w val="0.86317259830575788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Graphs!$D$288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Graphs!$E$288:$J$288</c:f>
              <c:numCache>
                <c:formatCode>0.0</c:formatCode>
                <c:ptCount val="6"/>
                <c:pt idx="0">
                  <c:v>10.7</c:v>
                </c:pt>
                <c:pt idx="1">
                  <c:v>11.3</c:v>
                </c:pt>
                <c:pt idx="2">
                  <c:v>9.6999999999999993</c:v>
                </c:pt>
                <c:pt idx="3">
                  <c:v>6.2</c:v>
                </c:pt>
                <c:pt idx="4">
                  <c:v>5</c:v>
                </c:pt>
                <c:pt idx="5">
                  <c:v>3.1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3DD-4AEF-93F6-A8B119841BBB}"/>
            </c:ext>
          </c:extLst>
        </c:ser>
        <c:ser>
          <c:idx val="2"/>
          <c:order val="1"/>
          <c:tx>
            <c:strRef>
              <c:f>Graphs!$D$289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Graphs!$E$289:$J$289</c:f>
              <c:numCache>
                <c:formatCode>0.0</c:formatCode>
                <c:ptCount val="6"/>
                <c:pt idx="0">
                  <c:v>23.2</c:v>
                </c:pt>
                <c:pt idx="1">
                  <c:v>24.9</c:v>
                </c:pt>
                <c:pt idx="2">
                  <c:v>15.9</c:v>
                </c:pt>
                <c:pt idx="3">
                  <c:v>15.5</c:v>
                </c:pt>
                <c:pt idx="4">
                  <c:v>11.6</c:v>
                </c:pt>
                <c:pt idx="5">
                  <c:v>7.2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3DD-4AEF-93F6-A8B119841BBB}"/>
            </c:ext>
          </c:extLst>
        </c:ser>
        <c:ser>
          <c:idx val="4"/>
          <c:order val="2"/>
          <c:tx>
            <c:strRef>
              <c:f>Graphs!$D$290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Graphs!$E$290:$J$290</c:f>
              <c:numCache>
                <c:formatCode>0.0</c:formatCode>
                <c:ptCount val="6"/>
                <c:pt idx="0">
                  <c:v>66.2</c:v>
                </c:pt>
                <c:pt idx="1">
                  <c:v>67.400000000000006</c:v>
                </c:pt>
                <c:pt idx="2">
                  <c:v>66.8</c:v>
                </c:pt>
                <c:pt idx="3">
                  <c:v>68</c:v>
                </c:pt>
                <c:pt idx="4">
                  <c:v>68.900000000000006</c:v>
                </c:pt>
                <c:pt idx="5">
                  <c:v>67.2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23DD-4AEF-93F6-A8B119841BB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9081088"/>
        <c:axId val="59083008"/>
      </c:lineChart>
      <c:catAx>
        <c:axId val="590810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908300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9083008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908108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0.0216</cdr:x>
      <cdr:y>0.92508</cdr:y>
    </cdr:from>
    <cdr:to>
      <cdr:x>0.20806</cdr:x>
      <cdr:y>0.97075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80816" y="4555467"/>
          <a:ext cx="1561128" cy="224933"/>
        </a:xfrm>
        <a:prstGeom xmlns:a="http://schemas.openxmlformats.org/drawingml/2006/main" prst="rect">
          <a:avLst/>
        </a:prstGeom>
        <a:solidFill xmlns:a="http://schemas.openxmlformats.org/drawingml/2006/main">
          <a:srgbClr val="3366FF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 School Only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0.02454</cdr:x>
      <cdr:y>0.9294</cdr:y>
    </cdr:from>
    <cdr:to>
      <cdr:x>0.20916</cdr:x>
      <cdr:y>0.97176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12725" y="5851525"/>
          <a:ext cx="1600200" cy="266700"/>
        </a:xfrm>
        <a:prstGeom xmlns:a="http://schemas.openxmlformats.org/drawingml/2006/main" prst="rect">
          <a:avLst/>
        </a:prstGeom>
        <a:solidFill xmlns:a="http://schemas.openxmlformats.org/drawingml/2006/main">
          <a:schemeClr val="tx1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</a:t>
          </a:r>
          <a:r>
            <a:rPr lang="en-US" sz="1100" baseline="0" dirty="0">
              <a:solidFill>
                <a:schemeClr val="bg1"/>
              </a:solidFill>
              <a:latin typeface="Franklin Gothic Medium" pitchFamily="34" charset="0"/>
            </a:rPr>
            <a:t> School Only</a:t>
          </a:r>
          <a:endParaRPr lang="en-US" sz="1100" dirty="0">
            <a:solidFill>
              <a:schemeClr val="bg1"/>
            </a:solidFill>
            <a:latin typeface="Franklin Gothic Medium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7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9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8" descr="FL Graphic copy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905000" y="221199"/>
            <a:ext cx="7391399" cy="5798601"/>
          </a:xfrm>
          <a:prstGeom prst="rect">
            <a:avLst/>
          </a:prstGeom>
          <a:noFill/>
        </p:spPr>
      </p:pic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04800" y="13716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2016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FLORIDA YOUTH 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SUBSTANCE ABUSE 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04800" y="52578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4000" b="1" dirty="0">
                <a:solidFill>
                  <a:schemeClr val="tx1"/>
                </a:solidFill>
                <a:latin typeface="Gill Sans MT" pitchFamily="34" charset="0"/>
              </a:rPr>
              <a:t>Manatee County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Manatee County,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6695207"/>
              </p:ext>
            </p:extLst>
          </p:nvPr>
        </p:nvGraphicFramePr>
        <p:xfrm>
          <a:off x="381000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2804081"/>
              </p:ext>
            </p:extLst>
          </p:nvPr>
        </p:nvGraphicFramePr>
        <p:xfrm>
          <a:off x="394838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Manatee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Manatee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6754519"/>
              </p:ext>
            </p:extLst>
          </p:nvPr>
        </p:nvGraphicFramePr>
        <p:xfrm>
          <a:off x="381000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Manatee County and Florida Statewide, 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Manatee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5049795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Manatee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Manatee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Manatee County,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4531752"/>
              </p:ext>
            </p:extLst>
          </p:nvPr>
        </p:nvGraphicFramePr>
        <p:xfrm>
          <a:off x="381000" y="1400175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9446101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and past-30-day vaporizer/e-cigarette use, Manatee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Manatee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4669598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Manatee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Manatee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Manatee County, 2006-2016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4615712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4004126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ATOD use before or during school, Manatee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Manatee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1997782"/>
              </p:ext>
            </p:extLst>
          </p:nvPr>
        </p:nvGraphicFramePr>
        <p:xfrm>
          <a:off x="390525" y="1400175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Manatee County 2012-2016 and Florida Statewide 2016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Manatee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County 2012-2016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administration: February of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1,509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5.5 percentage points for M.S. prevalence rates and 4.5 percentage points for H.S. prevalence rates.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Manatee County, past-30-day alcohol use was reported at 15.7%, compared to 18.3%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19.0% in 2006 to 7.5%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cigarette use declined from 10.7% in 2006 to 3.1%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18.3% of high school students have ridden in a car with a driver who was under the influence of alcohol, and 22.0%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3336690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Manatee County 2006-2016 and Florida Statewide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Manatee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8709083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Manatee County 2010-2016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Manatee County 2010-2016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5993979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 use, Manatee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Manatee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9499814"/>
              </p:ext>
            </p:extLst>
          </p:nvPr>
        </p:nvGraphicFramePr>
        <p:xfrm>
          <a:off x="37147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Manatee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Manatee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0392830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 use, Manatee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Manatee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1769506"/>
              </p:ext>
            </p:extLst>
          </p:nvPr>
        </p:nvGraphicFramePr>
        <p:xfrm>
          <a:off x="397714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Manatee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Manatee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Manatee County, 5.3% of surveyed students reported the use of any illicit drug other than marijuana in the past 30 days, compared to 6.8%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inhalant use decreased from 12.6% in 2006 to 3.5%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13.1% in 2012 to 4.9%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2.9% reported the use of inhalants in the past 30 days, a rate higher than any other illicit drug (except marijuana).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Including Bullying-Related Behaviors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Lifetime and Past-30-Day ATOD 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8147551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Manatee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Manatee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3537278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Manatee County middle and high school students, 2016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5757727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Manatee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Manatee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Manatee County, prevalence rates for </a:t>
            </a:r>
            <a:r>
              <a:rPr lang="en-US" sz="2700" i="1" dirty="0">
                <a:latin typeface="Gill Sans MT"/>
              </a:rPr>
              <a:t>Being Arrested </a:t>
            </a:r>
            <a:r>
              <a:rPr lang="en-US" sz="2700" dirty="0">
                <a:latin typeface="Gill Sans MT"/>
              </a:rPr>
              <a:t>(2.4%),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(2.0%),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(0.4%) are less than 3.0%.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(16.3%) and </a:t>
            </a:r>
            <a:r>
              <a:rPr lang="en-US" sz="2700" i="1" dirty="0">
                <a:latin typeface="Gill Sans MT"/>
              </a:rPr>
              <a:t>Carrying a Handgun </a:t>
            </a:r>
            <a:r>
              <a:rPr lang="en-US" sz="2700" dirty="0">
                <a:latin typeface="Gill Sans MT"/>
              </a:rPr>
              <a:t>(6.2%).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Manatee County, 25.0% of students have been socially bullied, 10.6% have been physically bullied, and 6.4%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2.5% of students have belonged to a gang, and 1.9% of high school students are currently gang members.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2298597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Manatee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Manatee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849502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Manatee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Manatee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59574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Manatee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Manatee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4505511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Manatee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Manatee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7708852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Manatee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Manatee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Manatee County students, 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3569412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6139116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Manatee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Manatee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Religiosity</a:t>
            </a:r>
            <a:r>
              <a:rPr lang="en-US" sz="2800" dirty="0">
                <a:latin typeface="Gill Sans MT" pitchFamily="34" charset="0"/>
              </a:rPr>
              <a:t> (44%) and </a:t>
            </a:r>
            <a:r>
              <a:rPr lang="en-US" sz="2800" i="1" dirty="0">
                <a:latin typeface="Gill Sans MT" pitchFamily="34" charset="0"/>
              </a:rPr>
              <a:t>Community Rewards for Prosocial Involvement </a:t>
            </a:r>
            <a:r>
              <a:rPr lang="en-US" sz="2800" dirty="0">
                <a:latin typeface="Gill Sans MT" pitchFamily="34" charset="0"/>
              </a:rPr>
              <a:t>(47%)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Family Rewards for Prosocial Involvement </a:t>
            </a:r>
            <a:r>
              <a:rPr lang="en-US" sz="2800" dirty="0">
                <a:latin typeface="Gill Sans MT" pitchFamily="34" charset="0"/>
              </a:rPr>
              <a:t>(53%) and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(56%)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(59%) and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(53%)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(69%) </a:t>
            </a:r>
            <a:r>
              <a:rPr lang="en-US" sz="2800">
                <a:latin typeface="Gill Sans MT" pitchFamily="34" charset="0"/>
              </a:rPr>
              <a:t>and </a:t>
            </a:r>
            <a:r>
              <a:rPr lang="en-US" sz="2800" i="1">
                <a:latin typeface="Gill Sans MT" pitchFamily="34" charset="0"/>
              </a:rPr>
              <a:t>Lack of Commitment to School </a:t>
            </a:r>
            <a:r>
              <a:rPr lang="en-US" sz="2800">
                <a:latin typeface="Gill Sans MT" pitchFamily="34" charset="0"/>
              </a:rPr>
              <a:t>(</a:t>
            </a:r>
            <a:r>
              <a:rPr lang="en-US" sz="2800" dirty="0">
                <a:latin typeface="Gill Sans MT" pitchFamily="34" charset="0"/>
              </a:rPr>
              <a:t>52%)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Manatee County students, 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9798622"/>
              </p:ext>
            </p:extLst>
          </p:nvPr>
        </p:nvGraphicFramePr>
        <p:xfrm>
          <a:off x="390525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600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36.0% for lifetime use and 15.7% for past-30-day use, alcohol is the most commonly used drug among Manatee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(27.9% lifetime and 11.4% past-30-day) and marijuana (19.2% lifetime and 11.0%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15.0%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ATOD categories, past-30-day prevalence ranges from 3.1% for cigarettes to 0.1% for heroin.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ATODs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4645165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Manatee County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Manatee County 2006-2016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7049354"/>
              </p:ext>
            </p:extLst>
          </p:nvPr>
        </p:nvGraphicFramePr>
        <p:xfrm>
          <a:off x="386212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Manatee County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Manatee County 2006-2016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9144</TotalTime>
  <Words>1356</Words>
  <Application>Microsoft Office PowerPoint</Application>
  <PresentationFormat>On-screen Show (4:3)</PresentationFormat>
  <Paragraphs>222</Paragraphs>
  <Slides>42</Slides>
  <Notes>40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50" baseType="lpstr">
      <vt:lpstr>Arial</vt:lpstr>
      <vt:lpstr>Calibri</vt:lpstr>
      <vt:lpstr>Franklin Gothic Medium</vt:lpstr>
      <vt:lpstr>Gill Sans MT</vt:lpstr>
      <vt:lpstr>Gill Sans MT Condensed</vt:lpstr>
      <vt:lpstr>Impact</vt:lpstr>
      <vt:lpstr>Wingdings</vt:lpstr>
      <vt:lpstr>Office Theme</vt:lpstr>
      <vt:lpstr>2016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2016 Manatee County PowerPoint</dc:title>
  <dc:creator>Bert Rothenbach</dc:creator>
  <cp:lastModifiedBy>VanDyke, Misty N</cp:lastModifiedBy>
  <cp:revision>337</cp:revision>
  <dcterms:created xsi:type="dcterms:W3CDTF">2010-11-20T14:45:41Z</dcterms:created>
  <dcterms:modified xsi:type="dcterms:W3CDTF">2025-06-23T17:19:44Z</dcterms:modified>
</cp:coreProperties>
</file>