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ibert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Prescription Amphetamines</c:v>
                </c:pt>
                <c:pt idx="8">
                  <c:v>Depressants</c:v>
                </c:pt>
                <c:pt idx="9">
                  <c:v>Inhalants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Steroids (without a doctor’s order)</c:v>
                </c:pt>
                <c:pt idx="13">
                  <c:v>Cocaine or Crack Cocaine</c:v>
                </c:pt>
                <c:pt idx="14">
                  <c:v>Club Drugs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39.9</c:v>
                </c:pt>
                <c:pt idx="1">
                  <c:v>30.7</c:v>
                </c:pt>
                <c:pt idx="2">
                  <c:v>28.8</c:v>
                </c:pt>
                <c:pt idx="3">
                  <c:v>24</c:v>
                </c:pt>
                <c:pt idx="4">
                  <c:v>18.3</c:v>
                </c:pt>
                <c:pt idx="5">
                  <c:v>5.4</c:v>
                </c:pt>
                <c:pt idx="6">
                  <c:v>5.2</c:v>
                </c:pt>
                <c:pt idx="7">
                  <c:v>5</c:v>
                </c:pt>
                <c:pt idx="8">
                  <c:v>4.5</c:v>
                </c:pt>
                <c:pt idx="9">
                  <c:v>4.4000000000000004</c:v>
                </c:pt>
                <c:pt idx="10">
                  <c:v>4.3</c:v>
                </c:pt>
                <c:pt idx="11">
                  <c:v>4</c:v>
                </c:pt>
                <c:pt idx="12">
                  <c:v>2.1</c:v>
                </c:pt>
                <c:pt idx="13">
                  <c:v>2</c:v>
                </c:pt>
                <c:pt idx="14">
                  <c:v>1.9</c:v>
                </c:pt>
                <c:pt idx="15">
                  <c:v>1.5</c:v>
                </c:pt>
                <c:pt idx="16">
                  <c:v>1.1000000000000001</c:v>
                </c:pt>
                <c:pt idx="17">
                  <c:v>0.4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0808320"/>
        <c:axId val="70811008"/>
      </c:barChart>
      <c:catAx>
        <c:axId val="7080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11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110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08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30.7</c:v>
                </c:pt>
                <c:pt idx="1">
                  <c:v>14.4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646016"/>
        <c:axId val="67427328"/>
      </c:barChart>
      <c:catAx>
        <c:axId val="6664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2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273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460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4.3</c:v>
                </c:pt>
                <c:pt idx="1">
                  <c:v>9.6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4.7</c:v>
                </c:pt>
                <c:pt idx="1">
                  <c:v>14</c:v>
                </c:pt>
                <c:pt idx="2">
                  <c:v>9.9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4.9000000000000004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</c:v>
                </c:pt>
                <c:pt idx="1">
                  <c:v>12.1</c:v>
                </c:pt>
                <c:pt idx="2">
                  <c:v>8.8000000000000007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3.5</c:v>
                </c:pt>
                <c:pt idx="1">
                  <c:v>14.5</c:v>
                </c:pt>
                <c:pt idx="2">
                  <c:v>9.9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8.4</c:v>
                </c:pt>
                <c:pt idx="1">
                  <c:v>9</c:v>
                </c:pt>
                <c:pt idx="2">
                  <c:v>8.6999999999999993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637184"/>
        <c:axId val="66795008"/>
      </c:barChart>
      <c:catAx>
        <c:axId val="6663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9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950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371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</c:v>
                </c:pt>
                <c:pt idx="1">
                  <c:v>9.9</c:v>
                </c:pt>
                <c:pt idx="2">
                  <c:v>4.9000000000000004</c:v>
                </c:pt>
                <c:pt idx="3">
                  <c:v>8.8000000000000007</c:v>
                </c:pt>
                <c:pt idx="4">
                  <c:v>9.9</c:v>
                </c:pt>
                <c:pt idx="5">
                  <c:v>8.6999999999999993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8.6999999999999993</c:v>
                </c:pt>
                <c:pt idx="1">
                  <c:v>9.3000000000000007</c:v>
                </c:pt>
                <c:pt idx="2">
                  <c:v>5</c:v>
                </c:pt>
                <c:pt idx="3">
                  <c:v>5.3</c:v>
                </c:pt>
                <c:pt idx="4">
                  <c:v>9.9</c:v>
                </c:pt>
                <c:pt idx="5">
                  <c:v>10.4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44.4</c:v>
                </c:pt>
                <c:pt idx="1">
                  <c:v>43.8</c:v>
                </c:pt>
                <c:pt idx="2">
                  <c:v>37.4</c:v>
                </c:pt>
                <c:pt idx="3">
                  <c:v>36.700000000000003</c:v>
                </c:pt>
                <c:pt idx="4">
                  <c:v>35.799999999999997</c:v>
                </c:pt>
                <c:pt idx="5">
                  <c:v>29.7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57856"/>
        <c:axId val="49079808"/>
      </c:lineChart>
      <c:catAx>
        <c:axId val="4005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07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079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057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5.2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9108096"/>
        <c:axId val="49109632"/>
      </c:barChart>
      <c:catAx>
        <c:axId val="4910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0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1096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080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21.4</c:v>
                </c:pt>
                <c:pt idx="1">
                  <c:v>14.9</c:v>
                </c:pt>
                <c:pt idx="2">
                  <c:v>10.6</c:v>
                </c:pt>
                <c:pt idx="3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20.8</c:v>
                </c:pt>
                <c:pt idx="1">
                  <c:v>17.600000000000001</c:v>
                </c:pt>
                <c:pt idx="2">
                  <c:v>8.9</c:v>
                </c:pt>
                <c:pt idx="3">
                  <c:v>9.1999999999999993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20.9</c:v>
                </c:pt>
                <c:pt idx="1">
                  <c:v>15.7</c:v>
                </c:pt>
                <c:pt idx="2">
                  <c:v>12.7</c:v>
                </c:pt>
                <c:pt idx="3">
                  <c:v>7.2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904448"/>
        <c:axId val="66929792"/>
      </c:barChart>
      <c:catAx>
        <c:axId val="6690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2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297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04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6.2</c:v>
                </c:pt>
                <c:pt idx="1">
                  <c:v>1.2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4.0999999999999996</c:v>
                </c:pt>
                <c:pt idx="2">
                  <c:v>4.5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3.6</c:v>
                </c:pt>
                <c:pt idx="1">
                  <c:v>5.2</c:v>
                </c:pt>
                <c:pt idx="2">
                  <c:v>4.5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0.8</c:v>
                </c:pt>
                <c:pt idx="1">
                  <c:v>2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1.1000000000000001</c:v>
                </c:pt>
                <c:pt idx="2">
                  <c:v>2.7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985344"/>
        <c:axId val="67056768"/>
      </c:barChart>
      <c:catAx>
        <c:axId val="6698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5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567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5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2.5</c:v>
                </c:pt>
                <c:pt idx="2">
                  <c:v>2.7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4.7</c:v>
                </c:pt>
                <c:pt idx="1">
                  <c:v>2.4</c:v>
                </c:pt>
                <c:pt idx="2">
                  <c:v>3.4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1.7</c:v>
                </c:pt>
                <c:pt idx="2">
                  <c:v>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457408"/>
        <c:axId val="67460480"/>
      </c:barChart>
      <c:catAx>
        <c:axId val="674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6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604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574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0.7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4.5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2.5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2.6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1.8</c:v>
                </c:pt>
                <c:pt idx="1">
                  <c:v>0.9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558400"/>
        <c:axId val="67613440"/>
      </c:barChart>
      <c:catAx>
        <c:axId val="6755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61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6134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558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0.7</c:v>
                </c:pt>
                <c:pt idx="1">
                  <c:v>5.0999999999999996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6</c:v>
                </c:pt>
                <c:pt idx="1">
                  <c:v>6.4</c:v>
                </c:pt>
                <c:pt idx="2">
                  <c:v>6.3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1.9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</c:v>
                </c:pt>
                <c:pt idx="1">
                  <c:v>4.2</c:v>
                </c:pt>
                <c:pt idx="2">
                  <c:v>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724416"/>
        <c:axId val="67726336"/>
      </c:barChart>
      <c:catAx>
        <c:axId val="6772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26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26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244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0.7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1.4</c:v>
                </c:pt>
                <c:pt idx="1">
                  <c:v>0</c:v>
                </c:pt>
                <c:pt idx="2">
                  <c:v>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1.5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0.8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0.8</c:v>
                </c:pt>
                <c:pt idx="1">
                  <c:v>2.8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792896"/>
        <c:axId val="67794432"/>
      </c:barChart>
      <c:catAx>
        <c:axId val="6779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9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944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928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Prescription Amphetamines</c:v>
                </c:pt>
                <c:pt idx="9">
                  <c:v>Depressants</c:v>
                </c:pt>
                <c:pt idx="10">
                  <c:v>Flakka*</c:v>
                </c:pt>
                <c:pt idx="11">
                  <c:v>Steroids (without a doctor’s order)</c:v>
                </c:pt>
                <c:pt idx="12">
                  <c:v>LSD, PCP or Mushrooms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Cocaine or Crack Cocaine</c:v>
                </c:pt>
                <c:pt idx="16">
                  <c:v>Heroin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21.8</c:v>
                </c:pt>
                <c:pt idx="1">
                  <c:v>14.4</c:v>
                </c:pt>
                <c:pt idx="2">
                  <c:v>12.8</c:v>
                </c:pt>
                <c:pt idx="3">
                  <c:v>9</c:v>
                </c:pt>
                <c:pt idx="4">
                  <c:v>8.6999999999999993</c:v>
                </c:pt>
                <c:pt idx="5">
                  <c:v>2.7</c:v>
                </c:pt>
                <c:pt idx="6">
                  <c:v>2.5</c:v>
                </c:pt>
                <c:pt idx="7">
                  <c:v>2</c:v>
                </c:pt>
                <c:pt idx="8">
                  <c:v>1.9</c:v>
                </c:pt>
                <c:pt idx="9">
                  <c:v>1.3</c:v>
                </c:pt>
                <c:pt idx="10">
                  <c:v>1.1000000000000001</c:v>
                </c:pt>
                <c:pt idx="11">
                  <c:v>0.8</c:v>
                </c:pt>
                <c:pt idx="12">
                  <c:v>0.8</c:v>
                </c:pt>
                <c:pt idx="13">
                  <c:v>0.6</c:v>
                </c:pt>
                <c:pt idx="14">
                  <c:v>0.6</c:v>
                </c:pt>
                <c:pt idx="15">
                  <c:v>0.4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0748032"/>
        <c:axId val="70749568"/>
      </c:barChart>
      <c:catAx>
        <c:axId val="7074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49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7495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48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14.4</c:v>
                </c:pt>
                <c:pt idx="1">
                  <c:v>7.3</c:v>
                </c:pt>
                <c:pt idx="2">
                  <c:v>13.4</c:v>
                </c:pt>
                <c:pt idx="3">
                  <c:v>27.6</c:v>
                </c:pt>
                <c:pt idx="4">
                  <c:v>6.1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49216"/>
        <c:axId val="67900544"/>
      </c:barChart>
      <c:catAx>
        <c:axId val="6784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0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005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492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12.2</c:v>
                </c:pt>
                <c:pt idx="1">
                  <c:v>2</c:v>
                </c:pt>
                <c:pt idx="2">
                  <c:v>1.1000000000000001</c:v>
                </c:pt>
                <c:pt idx="3">
                  <c:v>0.4</c:v>
                </c:pt>
                <c:pt idx="4">
                  <c:v>0.4</c:v>
                </c:pt>
                <c:pt idx="5">
                  <c:v>5.8</c:v>
                </c:pt>
                <c:pt idx="6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60352"/>
        <c:axId val="67861888"/>
      </c:barChart>
      <c:catAx>
        <c:axId val="6786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61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60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10.6</c:v>
                </c:pt>
                <c:pt idx="1">
                  <c:v>17.3</c:v>
                </c:pt>
                <c:pt idx="2">
                  <c:v>35.799999999999997</c:v>
                </c:pt>
                <c:pt idx="3">
                  <c:v>6.4</c:v>
                </c:pt>
                <c:pt idx="4">
                  <c:v>3.4</c:v>
                </c:pt>
                <c:pt idx="5">
                  <c:v>8.1999999999999993</c:v>
                </c:pt>
                <c:pt idx="6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9.6999999999999993</c:v>
                </c:pt>
                <c:pt idx="1">
                  <c:v>10.6</c:v>
                </c:pt>
                <c:pt idx="2">
                  <c:v>25.7</c:v>
                </c:pt>
                <c:pt idx="3">
                  <c:v>12.7</c:v>
                </c:pt>
                <c:pt idx="4">
                  <c:v>6.1</c:v>
                </c:pt>
                <c:pt idx="5">
                  <c:v>11.5</c:v>
                </c:pt>
                <c:pt idx="6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005888"/>
        <c:axId val="68007808"/>
      </c:barChart>
      <c:catAx>
        <c:axId val="6800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0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07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05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21.9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114688"/>
        <c:axId val="68141056"/>
      </c:barChart>
      <c:catAx>
        <c:axId val="681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41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410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46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41</c:v>
                </c:pt>
                <c:pt idx="1">
                  <c:v>59</c:v>
                </c:pt>
                <c:pt idx="2">
                  <c:v>51</c:v>
                </c:pt>
                <c:pt idx="3">
                  <c:v>45</c:v>
                </c:pt>
                <c:pt idx="4">
                  <c:v>43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176128"/>
        <c:axId val="68222976"/>
      </c:barChart>
      <c:catAx>
        <c:axId val="681761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22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222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761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51</c:v>
                </c:pt>
                <c:pt idx="1">
                  <c:v>41</c:v>
                </c:pt>
                <c:pt idx="2">
                  <c:v>60</c:v>
                </c:pt>
                <c:pt idx="3">
                  <c:v>51</c:v>
                </c:pt>
                <c:pt idx="4">
                  <c:v>47</c:v>
                </c:pt>
                <c:pt idx="5">
                  <c:v>44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236032"/>
        <c:axId val="68237568"/>
      </c:barChart>
      <c:catAx>
        <c:axId val="68236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375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2375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36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64</c:v>
                </c:pt>
                <c:pt idx="2">
                  <c:v>56</c:v>
                </c:pt>
                <c:pt idx="3">
                  <c:v>41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298624"/>
        <c:axId val="68300160"/>
      </c:barChart>
      <c:catAx>
        <c:axId val="682986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3001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3001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986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57</c:v>
                </c:pt>
                <c:pt idx="2">
                  <c:v>50</c:v>
                </c:pt>
                <c:pt idx="3">
                  <c:v>59</c:v>
                </c:pt>
                <c:pt idx="4">
                  <c:v>60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1067520"/>
        <c:axId val="71069056"/>
      </c:barChart>
      <c:catAx>
        <c:axId val="71067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90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10690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75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54</c:v>
                </c:pt>
                <c:pt idx="1">
                  <c:v>49</c:v>
                </c:pt>
                <c:pt idx="2">
                  <c:v>46</c:v>
                </c:pt>
                <c:pt idx="3">
                  <c:v>31</c:v>
                </c:pt>
                <c:pt idx="4">
                  <c:v>47</c:v>
                </c:pt>
                <c:pt idx="5">
                  <c:v>51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24352"/>
        <c:axId val="64325888"/>
      </c:barChart>
      <c:catAx>
        <c:axId val="643243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258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43258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243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45</c:v>
                </c:pt>
                <c:pt idx="1">
                  <c:v>63</c:v>
                </c:pt>
                <c:pt idx="2">
                  <c:v>31</c:v>
                </c:pt>
                <c:pt idx="3">
                  <c:v>35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1101440"/>
        <c:axId val="82531072"/>
      </c:barChart>
      <c:catAx>
        <c:axId val="71101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310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5310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01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19.899999999999999</c:v>
                </c:pt>
                <c:pt idx="1">
                  <c:v>26.4</c:v>
                </c:pt>
                <c:pt idx="2">
                  <c:v>23.3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21.4</c:v>
                </c:pt>
                <c:pt idx="1">
                  <c:v>34.4</c:v>
                </c:pt>
                <c:pt idx="2">
                  <c:v>28.8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22.2</c:v>
                </c:pt>
                <c:pt idx="1">
                  <c:v>42.4</c:v>
                </c:pt>
                <c:pt idx="2">
                  <c:v>30.5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12.3</c:v>
                </c:pt>
                <c:pt idx="1">
                  <c:v>34.1</c:v>
                </c:pt>
                <c:pt idx="2">
                  <c:v>24.8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18.2</c:v>
                </c:pt>
                <c:pt idx="1">
                  <c:v>29.3</c:v>
                </c:pt>
                <c:pt idx="2">
                  <c:v>24.5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32.200000000000003</c:v>
                </c:pt>
                <c:pt idx="2">
                  <c:v>21.8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754304"/>
        <c:axId val="70755840"/>
      </c:barChart>
      <c:catAx>
        <c:axId val="7075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5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7558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54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</c:v>
                </c:pt>
                <c:pt idx="1">
                  <c:v>16.5</c:v>
                </c:pt>
                <c:pt idx="2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9.9</c:v>
                </c:pt>
                <c:pt idx="1">
                  <c:v>20.7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7.9</c:v>
                </c:pt>
                <c:pt idx="1">
                  <c:v>18.3</c:v>
                </c:pt>
                <c:pt idx="2">
                  <c:v>12.4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2.6</c:v>
                </c:pt>
                <c:pt idx="1">
                  <c:v>20</c:v>
                </c:pt>
                <c:pt idx="2">
                  <c:v>12.7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5.6</c:v>
                </c:pt>
                <c:pt idx="1">
                  <c:v>15.2</c:v>
                </c:pt>
                <c:pt idx="2">
                  <c:v>11.1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6.9</c:v>
                </c:pt>
                <c:pt idx="1">
                  <c:v>18</c:v>
                </c:pt>
                <c:pt idx="2">
                  <c:v>12.8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9192960"/>
        <c:axId val="49195264"/>
      </c:barChart>
      <c:catAx>
        <c:axId val="4919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95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19526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929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23.3</c:v>
                </c:pt>
                <c:pt idx="1">
                  <c:v>28.8</c:v>
                </c:pt>
                <c:pt idx="2">
                  <c:v>30.5</c:v>
                </c:pt>
                <c:pt idx="3">
                  <c:v>24.8</c:v>
                </c:pt>
                <c:pt idx="4">
                  <c:v>24.5</c:v>
                </c:pt>
                <c:pt idx="5">
                  <c:v>21.8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13.2</c:v>
                </c:pt>
                <c:pt idx="1">
                  <c:v>16</c:v>
                </c:pt>
                <c:pt idx="2">
                  <c:v>12.4</c:v>
                </c:pt>
                <c:pt idx="3">
                  <c:v>12.7</c:v>
                </c:pt>
                <c:pt idx="4">
                  <c:v>11.1</c:v>
                </c:pt>
                <c:pt idx="5">
                  <c:v>12.8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40.6</c:v>
                </c:pt>
                <c:pt idx="1">
                  <c:v>30.3</c:v>
                </c:pt>
                <c:pt idx="2">
                  <c:v>31.5</c:v>
                </c:pt>
                <c:pt idx="3">
                  <c:v>24.6</c:v>
                </c:pt>
                <c:pt idx="4">
                  <c:v>28.6</c:v>
                </c:pt>
                <c:pt idx="5">
                  <c:v>23.6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40.1</c:v>
                </c:pt>
                <c:pt idx="1">
                  <c:v>50.3</c:v>
                </c:pt>
                <c:pt idx="2">
                  <c:v>45</c:v>
                </c:pt>
                <c:pt idx="3">
                  <c:v>34.1</c:v>
                </c:pt>
                <c:pt idx="4">
                  <c:v>34.6</c:v>
                </c:pt>
                <c:pt idx="5">
                  <c:v>30.5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94112"/>
        <c:axId val="70523520"/>
      </c:lineChart>
      <c:catAx>
        <c:axId val="4919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52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523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94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18</c:v>
                </c:pt>
                <c:pt idx="1">
                  <c:v>0</c:v>
                </c:pt>
                <c:pt idx="2">
                  <c:v>3</c:v>
                </c:pt>
                <c:pt idx="3">
                  <c:v>24.3</c:v>
                </c:pt>
                <c:pt idx="4">
                  <c:v>32.299999999999997</c:v>
                </c:pt>
                <c:pt idx="5">
                  <c:v>0</c:v>
                </c:pt>
                <c:pt idx="6">
                  <c:v>4.8</c:v>
                </c:pt>
                <c:pt idx="7">
                  <c:v>17.5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939776"/>
        <c:axId val="70968064"/>
      </c:barChart>
      <c:catAx>
        <c:axId val="7093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968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9680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9397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28.5</c:v>
                </c:pt>
                <c:pt idx="1">
                  <c:v>45.2</c:v>
                </c:pt>
                <c:pt idx="2">
                  <c:v>5.9</c:v>
                </c:pt>
                <c:pt idx="3">
                  <c:v>0</c:v>
                </c:pt>
                <c:pt idx="4">
                  <c:v>2.1</c:v>
                </c:pt>
                <c:pt idx="5">
                  <c:v>0</c:v>
                </c:pt>
                <c:pt idx="6">
                  <c:v>3.9</c:v>
                </c:pt>
                <c:pt idx="7">
                  <c:v>14.3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722048"/>
        <c:axId val="66748416"/>
      </c:barChart>
      <c:catAx>
        <c:axId val="6672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4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484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220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11</c:v>
                </c:pt>
                <c:pt idx="2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17</c:v>
                </c:pt>
                <c:pt idx="2">
                  <c:v>13.3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3.2</c:v>
                </c:pt>
                <c:pt idx="1">
                  <c:v>8.6999999999999993</c:v>
                </c:pt>
                <c:pt idx="2">
                  <c:v>5.5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6.4</c:v>
                </c:pt>
                <c:pt idx="1">
                  <c:v>12.1</c:v>
                </c:pt>
                <c:pt idx="2">
                  <c:v>9.6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1.7</c:v>
                </c:pt>
                <c:pt idx="1">
                  <c:v>11.3</c:v>
                </c:pt>
                <c:pt idx="2">
                  <c:v>7.2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3.8</c:v>
                </c:pt>
                <c:pt idx="1">
                  <c:v>13.4</c:v>
                </c:pt>
                <c:pt idx="2">
                  <c:v>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9707264"/>
        <c:axId val="66758528"/>
      </c:barChart>
      <c:catAx>
        <c:axId val="4970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5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585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707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8.3000000000000007</c:v>
                </c:pt>
                <c:pt idx="1">
                  <c:v>13.3</c:v>
                </c:pt>
                <c:pt idx="2">
                  <c:v>5.5</c:v>
                </c:pt>
                <c:pt idx="3">
                  <c:v>9.6</c:v>
                </c:pt>
                <c:pt idx="4">
                  <c:v>7.2</c:v>
                </c:pt>
                <c:pt idx="5">
                  <c:v>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27.9</c:v>
                </c:pt>
                <c:pt idx="1">
                  <c:v>28.8</c:v>
                </c:pt>
                <c:pt idx="2">
                  <c:v>26.5</c:v>
                </c:pt>
                <c:pt idx="3">
                  <c:v>19.5</c:v>
                </c:pt>
                <c:pt idx="4">
                  <c:v>25.4</c:v>
                </c:pt>
                <c:pt idx="5">
                  <c:v>12.7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59.4</c:v>
                </c:pt>
                <c:pt idx="1">
                  <c:v>68.599999999999994</c:v>
                </c:pt>
                <c:pt idx="2">
                  <c:v>62.7</c:v>
                </c:pt>
                <c:pt idx="3">
                  <c:v>64.599999999999994</c:v>
                </c:pt>
                <c:pt idx="4">
                  <c:v>59.7</c:v>
                </c:pt>
                <c:pt idx="5">
                  <c:v>57.4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891776"/>
        <c:axId val="71087616"/>
      </c:lineChart>
      <c:catAx>
        <c:axId val="7089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876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91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Liberty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4705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2214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67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2412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28323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8203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779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855051"/>
              </p:ext>
            </p:extLst>
          </p:nvPr>
        </p:nvGraphicFramePr>
        <p:xfrm>
          <a:off x="390525" y="13525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6032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3322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248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Liberty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12.8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7372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160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092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999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6419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21246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Liberty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767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3724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8963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Liberty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1.1%),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(0.4%),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(12.2%)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(5.8%).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Liberty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30.4%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3.3%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775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59399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764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908573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1498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64317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8608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(43%)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(41%)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 smtClean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(64%) and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smtClean="0">
                <a:latin typeface="Gill Sans MT" pitchFamily="34" charset="0"/>
              </a:rPr>
              <a:t>Community Disorganization </a:t>
            </a:r>
            <a:r>
              <a:rPr lang="en-US" sz="2800" smtClean="0">
                <a:latin typeface="Gill Sans MT" pitchFamily="34" charset="0"/>
              </a:rPr>
              <a:t>(54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408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Liberty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(30.7%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cigarettes (28.8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24.0%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8.7%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marijuana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872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36838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1334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2016-10-29T17:45:07Z</dcterms:modified>
</cp:coreProperties>
</file>